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7" r:id="rId36"/>
    <p:sldId id="289" r:id="rId37"/>
    <p:sldId id="290" r:id="rId38"/>
    <p:sldId id="291" r:id="rId39"/>
    <p:sldId id="292" r:id="rId40"/>
    <p:sldId id="293" r:id="rId41"/>
    <p:sldId id="294" r:id="rId42"/>
    <p:sldId id="295" r:id="rId43"/>
    <p:sldId id="29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6" d="100"/>
          <a:sy n="96" d="100"/>
        </p:scale>
        <p:origin x="15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122450-C6CD-41CD-91B4-6908C6127E5B}"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289794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2450-C6CD-41CD-91B4-6908C6127E5B}"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3239229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2450-C6CD-41CD-91B4-6908C6127E5B}"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225727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2450-C6CD-41CD-91B4-6908C6127E5B}"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243165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22450-C6CD-41CD-91B4-6908C6127E5B}"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188813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122450-C6CD-41CD-91B4-6908C6127E5B}"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203363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122450-C6CD-41CD-91B4-6908C6127E5B}"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78066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122450-C6CD-41CD-91B4-6908C6127E5B}"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365694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22450-C6CD-41CD-91B4-6908C6127E5B}"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16935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22450-C6CD-41CD-91B4-6908C6127E5B}"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377994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22450-C6CD-41CD-91B4-6908C6127E5B}"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9655A-44E2-45E1-A0FD-C8E475AB5D35}" type="slidenum">
              <a:rPr lang="en-US" smtClean="0"/>
              <a:t>‹#›</a:t>
            </a:fld>
            <a:endParaRPr lang="en-US"/>
          </a:p>
        </p:txBody>
      </p:sp>
    </p:spTree>
    <p:extLst>
      <p:ext uri="{BB962C8B-B14F-4D97-AF65-F5344CB8AC3E}">
        <p14:creationId xmlns:p14="http://schemas.microsoft.com/office/powerpoint/2010/main" val="106727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22450-C6CD-41CD-91B4-6908C6127E5B}" type="datetimeFigureOut">
              <a:rPr lang="en-US" smtClean="0"/>
              <a:t>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9655A-44E2-45E1-A0FD-C8E475AB5D35}" type="slidenum">
              <a:rPr lang="en-US" smtClean="0"/>
              <a:t>‹#›</a:t>
            </a:fld>
            <a:endParaRPr lang="en-US"/>
          </a:p>
        </p:txBody>
      </p:sp>
    </p:spTree>
    <p:extLst>
      <p:ext uri="{BB962C8B-B14F-4D97-AF65-F5344CB8AC3E}">
        <p14:creationId xmlns:p14="http://schemas.microsoft.com/office/powerpoint/2010/main" val="400588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6492875"/>
          </a:xfrm>
        </p:spPr>
        <p:txBody>
          <a:bodyPr>
            <a:normAutofit fontScale="90000"/>
          </a:bodyPr>
          <a:lstStyle/>
          <a:p>
            <a:r>
              <a:rPr lang="en-US" dirty="0" smtClean="0"/>
              <a:t>EOG Review PPT: 8</a:t>
            </a:r>
            <a:r>
              <a:rPr lang="en-US" baseline="30000" dirty="0" smtClean="0"/>
              <a:t>th</a:t>
            </a:r>
            <a:r>
              <a:rPr lang="en-US" dirty="0" smtClean="0"/>
              <a:t> grade Science</a:t>
            </a:r>
            <a:br>
              <a:rPr lang="en-US" dirty="0" smtClean="0"/>
            </a:br>
            <a:r>
              <a:rPr lang="en-US" sz="2400" dirty="0" smtClean="0"/>
              <a:t>This PowerPoint has been created to cover all areas taught in 8</a:t>
            </a:r>
            <a:r>
              <a:rPr lang="en-US" sz="2400" baseline="30000" dirty="0" smtClean="0"/>
              <a:t>th</a:t>
            </a:r>
            <a:r>
              <a:rPr lang="en-US" sz="2400" dirty="0" smtClean="0"/>
              <a:t> grade science. Use it to reinforce and review what we have done this year. Key words are usually in a different </a:t>
            </a:r>
            <a:r>
              <a:rPr lang="en-US" sz="2400" dirty="0" smtClean="0">
                <a:solidFill>
                  <a:srgbClr val="FF0000"/>
                </a:solidFill>
              </a:rPr>
              <a:t>color</a:t>
            </a:r>
            <a:r>
              <a:rPr lang="en-US" sz="2400" dirty="0" smtClean="0"/>
              <a:t> and illustrations have been added to clarify information. Reviewing a page or two nightly will really help you be prepared for success.</a:t>
            </a:r>
            <a:br>
              <a:rPr lang="en-US" sz="2400" dirty="0" smtClean="0"/>
            </a:br>
            <a:r>
              <a:rPr lang="en-US" sz="2400" dirty="0"/>
              <a:t/>
            </a:r>
            <a:br>
              <a:rPr lang="en-US" sz="2400" dirty="0"/>
            </a:br>
            <a:r>
              <a:rPr lang="en-US" sz="2400" dirty="0" smtClean="0">
                <a:solidFill>
                  <a:srgbClr val="002060"/>
                </a:solidFill>
              </a:rPr>
              <a:t>Curriculum area covered:                                                                pages in </a:t>
            </a:r>
            <a:r>
              <a:rPr lang="en-US" sz="2400" dirty="0" err="1" smtClean="0">
                <a:solidFill>
                  <a:srgbClr val="002060"/>
                </a:solidFill>
              </a:rPr>
              <a:t>Powerpoint</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1. Matter and Energy (Chemistry)				2 – 8</a:t>
            </a:r>
            <a:br>
              <a:rPr lang="en-US" sz="2400" dirty="0" smtClean="0">
                <a:solidFill>
                  <a:srgbClr val="002060"/>
                </a:solidFill>
              </a:rPr>
            </a:br>
            <a:r>
              <a:rPr lang="en-US" sz="2400" dirty="0" smtClean="0">
                <a:solidFill>
                  <a:srgbClr val="002060"/>
                </a:solidFill>
              </a:rPr>
              <a:t/>
            </a:r>
            <a:br>
              <a:rPr lang="en-US" sz="2400" dirty="0" smtClean="0">
                <a:solidFill>
                  <a:srgbClr val="002060"/>
                </a:solidFill>
              </a:rPr>
            </a:br>
            <a:r>
              <a:rPr lang="en-US" sz="2400" dirty="0" smtClean="0">
                <a:solidFill>
                  <a:srgbClr val="002060"/>
                </a:solidFill>
              </a:rPr>
              <a:t>2. Energy Resources						9</a:t>
            </a:r>
            <a:br>
              <a:rPr lang="en-US" sz="2400" dirty="0" smtClean="0">
                <a:solidFill>
                  <a:srgbClr val="002060"/>
                </a:solidFill>
              </a:rPr>
            </a:br>
            <a:r>
              <a:rPr lang="en-US" sz="2400" dirty="0">
                <a:solidFill>
                  <a:srgbClr val="002060"/>
                </a:solidFill>
              </a:rPr>
              <a:t/>
            </a:r>
            <a:br>
              <a:rPr lang="en-US" sz="2400" dirty="0">
                <a:solidFill>
                  <a:srgbClr val="002060"/>
                </a:solidFill>
              </a:rPr>
            </a:br>
            <a:r>
              <a:rPr lang="en-US" sz="2400" dirty="0" smtClean="0">
                <a:solidFill>
                  <a:srgbClr val="002060"/>
                </a:solidFill>
              </a:rPr>
              <a:t>3. Molecular Biology						10 - 14	</a:t>
            </a:r>
            <a:br>
              <a:rPr lang="en-US" sz="2400" dirty="0" smtClean="0">
                <a:solidFill>
                  <a:srgbClr val="002060"/>
                </a:solidFill>
              </a:rPr>
            </a:br>
            <a:r>
              <a:rPr lang="en-US" sz="2400" dirty="0">
                <a:solidFill>
                  <a:srgbClr val="002060"/>
                </a:solidFill>
              </a:rPr>
              <a:t/>
            </a:r>
            <a:br>
              <a:rPr lang="en-US" sz="2400" dirty="0">
                <a:solidFill>
                  <a:srgbClr val="002060"/>
                </a:solidFill>
              </a:rPr>
            </a:br>
            <a:r>
              <a:rPr lang="en-US" sz="2400" dirty="0" smtClean="0">
                <a:solidFill>
                  <a:srgbClr val="002060"/>
                </a:solidFill>
              </a:rPr>
              <a:t>4. Microbiology							15 – 16</a:t>
            </a:r>
            <a:br>
              <a:rPr lang="en-US" sz="2400" dirty="0" smtClean="0">
                <a:solidFill>
                  <a:srgbClr val="002060"/>
                </a:solidFill>
              </a:rPr>
            </a:br>
            <a:r>
              <a:rPr lang="en-US" sz="2400" dirty="0">
                <a:solidFill>
                  <a:srgbClr val="002060"/>
                </a:solidFill>
              </a:rPr>
              <a:t/>
            </a:r>
            <a:br>
              <a:rPr lang="en-US" sz="2400" dirty="0">
                <a:solidFill>
                  <a:srgbClr val="002060"/>
                </a:solidFill>
              </a:rPr>
            </a:br>
            <a:r>
              <a:rPr lang="en-US" sz="2400" dirty="0" smtClean="0">
                <a:solidFill>
                  <a:srgbClr val="002060"/>
                </a:solidFill>
              </a:rPr>
              <a:t>5. Biotechnology						17</a:t>
            </a:r>
            <a:br>
              <a:rPr lang="en-US" sz="2400" dirty="0" smtClean="0">
                <a:solidFill>
                  <a:srgbClr val="002060"/>
                </a:solidFill>
              </a:rPr>
            </a:br>
            <a:r>
              <a:rPr lang="en-US" sz="2400" dirty="0">
                <a:solidFill>
                  <a:srgbClr val="002060"/>
                </a:solidFill>
              </a:rPr>
              <a:t/>
            </a:r>
            <a:br>
              <a:rPr lang="en-US" sz="2400" dirty="0">
                <a:solidFill>
                  <a:srgbClr val="002060"/>
                </a:solidFill>
              </a:rPr>
            </a:br>
            <a:r>
              <a:rPr lang="en-US" sz="2400" dirty="0" smtClean="0">
                <a:solidFill>
                  <a:srgbClr val="002060"/>
                </a:solidFill>
              </a:rPr>
              <a:t>6. Ecology							18 – 23</a:t>
            </a:r>
            <a:br>
              <a:rPr lang="en-US" sz="2400" dirty="0" smtClean="0">
                <a:solidFill>
                  <a:srgbClr val="002060"/>
                </a:solidFill>
              </a:rPr>
            </a:br>
            <a:r>
              <a:rPr lang="en-US" sz="2400" dirty="0">
                <a:solidFill>
                  <a:srgbClr val="002060"/>
                </a:solidFill>
              </a:rPr>
              <a:t/>
            </a:r>
            <a:br>
              <a:rPr lang="en-US" sz="2400" dirty="0">
                <a:solidFill>
                  <a:srgbClr val="002060"/>
                </a:solidFill>
              </a:rPr>
            </a:br>
            <a:r>
              <a:rPr lang="en-US" sz="2400" dirty="0" smtClean="0">
                <a:solidFill>
                  <a:srgbClr val="002060"/>
                </a:solidFill>
              </a:rPr>
              <a:t>7. Hydrology							24 – 35</a:t>
            </a:r>
            <a:br>
              <a:rPr lang="en-US" sz="2400" dirty="0" smtClean="0">
                <a:solidFill>
                  <a:srgbClr val="002060"/>
                </a:solidFill>
              </a:rPr>
            </a:br>
            <a:r>
              <a:rPr lang="en-US" sz="2400" dirty="0">
                <a:solidFill>
                  <a:srgbClr val="002060"/>
                </a:solidFill>
              </a:rPr>
              <a:t/>
            </a:r>
            <a:br>
              <a:rPr lang="en-US" sz="2400" dirty="0">
                <a:solidFill>
                  <a:srgbClr val="002060"/>
                </a:solidFill>
              </a:rPr>
            </a:br>
            <a:r>
              <a:rPr lang="en-US" sz="2400" dirty="0" smtClean="0">
                <a:solidFill>
                  <a:srgbClr val="002060"/>
                </a:solidFill>
              </a:rPr>
              <a:t>8. Evolution and Genetics					36 - 43	</a:t>
            </a:r>
            <a:r>
              <a:rPr lang="en-US" sz="2400" dirty="0" smtClean="0"/>
              <a:t>										</a:t>
            </a:r>
            <a:endParaRPr lang="en-US" dirty="0"/>
          </a:p>
        </p:txBody>
      </p:sp>
    </p:spTree>
    <p:extLst>
      <p:ext uri="{BB962C8B-B14F-4D97-AF65-F5344CB8AC3E}">
        <p14:creationId xmlns:p14="http://schemas.microsoft.com/office/powerpoint/2010/main" val="223113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985000"/>
          </a:xfrm>
        </p:spPr>
        <p:txBody>
          <a:bodyPr>
            <a:normAutofit fontScale="90000"/>
          </a:bodyPr>
          <a:lstStyle/>
          <a:p>
            <a:r>
              <a:rPr lang="en-US" sz="4900" dirty="0" smtClean="0"/>
              <a:t>Molecular Biology</a:t>
            </a:r>
            <a:r>
              <a:rPr lang="en-US" sz="2700" dirty="0" smtClean="0"/>
              <a:t>:</a:t>
            </a:r>
            <a:br>
              <a:rPr lang="en-US" sz="2700" dirty="0" smtClean="0"/>
            </a:br>
            <a:r>
              <a:rPr lang="en-US" sz="2700" dirty="0" smtClean="0"/>
              <a:t>All </a:t>
            </a:r>
            <a:r>
              <a:rPr lang="en-US" sz="2700" dirty="0"/>
              <a:t>living things are made of cells(at least one)</a:t>
            </a:r>
            <a:br>
              <a:rPr lang="en-US" sz="2700" dirty="0"/>
            </a:br>
            <a:r>
              <a:rPr lang="en-US" sz="2700" dirty="0"/>
              <a:t>2 types - Eukaryote(your cells)      Prokaryote(no nucleus, bacteria)</a:t>
            </a:r>
            <a:br>
              <a:rPr lang="en-US" sz="2700" dirty="0"/>
            </a:br>
            <a:r>
              <a:rPr lang="en-US" sz="2700" b="1" dirty="0"/>
              <a:t/>
            </a:r>
            <a:br>
              <a:rPr lang="en-US" sz="2700" b="1" dirty="0"/>
            </a:br>
            <a:r>
              <a:rPr lang="en-US" sz="2700" dirty="0">
                <a:solidFill>
                  <a:srgbClr val="FF0000"/>
                </a:solidFill>
              </a:rPr>
              <a:t>Cells have organelles with jobs or functions for the cell.</a:t>
            </a:r>
            <a:br>
              <a:rPr lang="en-US" sz="2700" dirty="0">
                <a:solidFill>
                  <a:srgbClr val="FF0000"/>
                </a:solidFill>
              </a:rPr>
            </a:br>
            <a:r>
              <a:rPr lang="en-US" sz="2700" dirty="0">
                <a:solidFill>
                  <a:srgbClr val="FF0000"/>
                </a:solidFill>
              </a:rPr>
              <a:t>Animal: cytoplasm, nucleus, cell membrane, </a:t>
            </a:r>
            <a:r>
              <a:rPr lang="en-US" sz="2700" dirty="0" err="1">
                <a:solidFill>
                  <a:srgbClr val="FF0000"/>
                </a:solidFill>
              </a:rPr>
              <a:t>ribsomes</a:t>
            </a:r>
            <a:r>
              <a:rPr lang="en-US" sz="2700" dirty="0">
                <a:solidFill>
                  <a:srgbClr val="FF0000"/>
                </a:solidFill>
              </a:rPr>
              <a:t>, </a:t>
            </a:r>
            <a:r>
              <a:rPr lang="en-US" sz="2700" dirty="0" smtClean="0">
                <a:solidFill>
                  <a:srgbClr val="FF0000"/>
                </a:solidFill>
              </a:rPr>
              <a:t>mitochondria(cellular </a:t>
            </a:r>
            <a:r>
              <a:rPr lang="en-US" sz="2700" dirty="0">
                <a:solidFill>
                  <a:srgbClr val="FF0000"/>
                </a:solidFill>
              </a:rPr>
              <a:t>respiration)</a:t>
            </a:r>
            <a:br>
              <a:rPr lang="en-US" sz="2700" dirty="0">
                <a:solidFill>
                  <a:srgbClr val="FF0000"/>
                </a:solidFill>
              </a:rPr>
            </a:br>
            <a:r>
              <a:rPr lang="en-US" sz="2700" dirty="0">
                <a:solidFill>
                  <a:srgbClr val="FF0000"/>
                </a:solidFill>
              </a:rPr>
              <a:t>Plant: all of the above plus cell wall and </a:t>
            </a:r>
            <a:r>
              <a:rPr lang="en-US" sz="2700" dirty="0" smtClean="0">
                <a:solidFill>
                  <a:srgbClr val="FF0000"/>
                </a:solidFill>
              </a:rPr>
              <a:t>chloroplasts(photosynthesis</a:t>
            </a:r>
            <a:r>
              <a:rPr lang="en-US" sz="2700" dirty="0">
                <a:solidFill>
                  <a:srgbClr val="FF0000"/>
                </a:solidFill>
              </a:rPr>
              <a:t>) &amp; (cellular respiration)</a:t>
            </a:r>
            <a:r>
              <a:rPr lang="en-US" sz="2700" dirty="0"/>
              <a:t/>
            </a:r>
            <a:br>
              <a:rPr lang="en-US" sz="2700" dirty="0"/>
            </a:br>
            <a:r>
              <a:rPr lang="en-US" sz="2700" dirty="0"/>
              <a:t> </a:t>
            </a:r>
            <a:br>
              <a:rPr lang="en-US" sz="2700" dirty="0"/>
            </a:br>
            <a:r>
              <a:rPr lang="en-US" sz="2700" dirty="0">
                <a:solidFill>
                  <a:srgbClr val="00B050"/>
                </a:solidFill>
              </a:rPr>
              <a:t>Cells must function for the organism they are part of, they must</a:t>
            </a:r>
            <a:br>
              <a:rPr lang="en-US" sz="2700" dirty="0">
                <a:solidFill>
                  <a:srgbClr val="00B050"/>
                </a:solidFill>
              </a:rPr>
            </a:br>
            <a:r>
              <a:rPr lang="en-US" sz="2700" dirty="0">
                <a:solidFill>
                  <a:srgbClr val="00B050"/>
                </a:solidFill>
              </a:rPr>
              <a:t>provide energy, reproduce, respond to the environment, grow and </a:t>
            </a:r>
            <a:r>
              <a:rPr lang="en-US" sz="2700" dirty="0" smtClean="0">
                <a:solidFill>
                  <a:srgbClr val="00B050"/>
                </a:solidFill>
              </a:rPr>
              <a:t>repair</a:t>
            </a:r>
            <a:r>
              <a:rPr lang="en-US" sz="2700" dirty="0">
                <a:solidFill>
                  <a:srgbClr val="00B050"/>
                </a:solidFill>
              </a:rPr>
              <a:t>.</a:t>
            </a:r>
            <a:r>
              <a:rPr lang="en-US" sz="2700" dirty="0"/>
              <a:t/>
            </a:r>
            <a:br>
              <a:rPr lang="en-US" sz="2700" dirty="0"/>
            </a:br>
            <a:r>
              <a:rPr lang="en-US" sz="2700" b="1" dirty="0"/>
              <a:t/>
            </a:r>
            <a:br>
              <a:rPr lang="en-US" sz="2700" b="1" dirty="0"/>
            </a:br>
            <a:r>
              <a:rPr lang="en-US" sz="2700" dirty="0">
                <a:solidFill>
                  <a:srgbClr val="0070C0"/>
                </a:solidFill>
              </a:rPr>
              <a:t>To get food: plant cells perform photosynthesis and animals eat </a:t>
            </a:r>
            <a:r>
              <a:rPr lang="en-US" sz="2700" dirty="0" smtClean="0">
                <a:solidFill>
                  <a:srgbClr val="0070C0"/>
                </a:solidFill>
              </a:rPr>
              <a:t>plants </a:t>
            </a:r>
            <a:r>
              <a:rPr lang="en-US" sz="2700" dirty="0">
                <a:solidFill>
                  <a:srgbClr val="0070C0"/>
                </a:solidFill>
              </a:rPr>
              <a:t>and animal cells.  To get energy from there food both plants </a:t>
            </a:r>
            <a:r>
              <a:rPr lang="en-US" sz="2700" dirty="0" smtClean="0">
                <a:solidFill>
                  <a:srgbClr val="0070C0"/>
                </a:solidFill>
              </a:rPr>
              <a:t>and </a:t>
            </a:r>
            <a:r>
              <a:rPr lang="en-US" sz="2700" dirty="0">
                <a:solidFill>
                  <a:srgbClr val="0070C0"/>
                </a:solidFill>
              </a:rPr>
              <a:t>animals perform cellular respiration to make ATP</a:t>
            </a:r>
            <a:r>
              <a:rPr lang="en-US" sz="2700" dirty="0" smtClean="0">
                <a:solidFill>
                  <a:srgbClr val="0070C0"/>
                </a:solidFill>
              </a:rPr>
              <a:t>.</a:t>
            </a:r>
            <a:br>
              <a:rPr lang="en-US" sz="2700" dirty="0" smtClean="0">
                <a:solidFill>
                  <a:srgbClr val="0070C0"/>
                </a:solidFill>
              </a:rPr>
            </a:br>
            <a:r>
              <a:rPr lang="en-US" sz="2700" dirty="0">
                <a:solidFill>
                  <a:srgbClr val="0070C0"/>
                </a:solidFill>
              </a:rPr>
              <a:t/>
            </a:r>
            <a:br>
              <a:rPr lang="en-US" sz="2700" dirty="0">
                <a:solidFill>
                  <a:srgbClr val="0070C0"/>
                </a:solidFill>
              </a:rPr>
            </a:br>
            <a:r>
              <a:rPr lang="en-US" sz="2700" dirty="0">
                <a:solidFill>
                  <a:schemeClr val="bg2">
                    <a:lumMod val="10000"/>
                  </a:schemeClr>
                </a:solidFill>
              </a:rPr>
              <a:t>Nutrients such as </a:t>
            </a:r>
            <a:r>
              <a:rPr lang="en-US" sz="2700" dirty="0" smtClean="0">
                <a:solidFill>
                  <a:schemeClr val="bg2">
                    <a:lumMod val="10000"/>
                  </a:schemeClr>
                </a:solidFill>
              </a:rPr>
              <a:t>carbohydrates</a:t>
            </a:r>
            <a:r>
              <a:rPr lang="en-US" sz="2700" dirty="0">
                <a:solidFill>
                  <a:schemeClr val="bg2">
                    <a:lumMod val="10000"/>
                  </a:schemeClr>
                </a:solidFill>
              </a:rPr>
              <a:t> </a:t>
            </a:r>
            <a:r>
              <a:rPr lang="en-US" sz="2700" dirty="0" smtClean="0">
                <a:solidFill>
                  <a:schemeClr val="bg2">
                    <a:lumMod val="10000"/>
                  </a:schemeClr>
                </a:solidFill>
              </a:rPr>
              <a:t>&amp; lipids are used for energy, and proteins are used for growth and repair.</a:t>
            </a:r>
            <a:r>
              <a:rPr lang="en-US" dirty="0">
                <a:solidFill>
                  <a:srgbClr val="0070C0"/>
                </a:solidFill>
              </a:rPr>
              <a:t/>
            </a:r>
            <a:br>
              <a:rPr lang="en-US" dirty="0">
                <a:solidFill>
                  <a:srgbClr val="0070C0"/>
                </a:solidFill>
              </a:rPr>
            </a:br>
            <a:endParaRPr lang="en-US" dirty="0">
              <a:solidFill>
                <a:srgbClr val="0070C0"/>
              </a:solidFill>
            </a:endParaRPr>
          </a:p>
        </p:txBody>
      </p:sp>
    </p:spTree>
    <p:extLst>
      <p:ext uri="{BB962C8B-B14F-4D97-AF65-F5344CB8AC3E}">
        <p14:creationId xmlns:p14="http://schemas.microsoft.com/office/powerpoint/2010/main" val="341894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9100" y="2921000"/>
            <a:ext cx="3898900" cy="2438400"/>
          </a:xfrm>
          <a:prstGeom prst="rect">
            <a:avLst/>
          </a:prstGeom>
        </p:spPr>
      </p:pic>
      <p:pic>
        <p:nvPicPr>
          <p:cNvPr id="4" name="Picture 3"/>
          <p:cNvPicPr>
            <a:picLocks noChangeAspect="1"/>
          </p:cNvPicPr>
          <p:nvPr/>
        </p:nvPicPr>
        <p:blipFill>
          <a:blip r:embed="rId3"/>
          <a:stretch>
            <a:fillRect/>
          </a:stretch>
        </p:blipFill>
        <p:spPr>
          <a:xfrm>
            <a:off x="7302500" y="3022600"/>
            <a:ext cx="3378200" cy="2565400"/>
          </a:xfrm>
          <a:prstGeom prst="rect">
            <a:avLst/>
          </a:prstGeom>
        </p:spPr>
      </p:pic>
      <p:sp>
        <p:nvSpPr>
          <p:cNvPr id="2" name="Title 1"/>
          <p:cNvSpPr>
            <a:spLocks noGrp="1"/>
          </p:cNvSpPr>
          <p:nvPr>
            <p:ph type="title"/>
          </p:nvPr>
        </p:nvSpPr>
        <p:spPr>
          <a:xfrm>
            <a:off x="0" y="0"/>
            <a:ext cx="11938000" cy="3873500"/>
          </a:xfrm>
        </p:spPr>
        <p:txBody>
          <a:bodyPr>
            <a:normAutofit/>
          </a:bodyPr>
          <a:lstStyle/>
          <a:p>
            <a:r>
              <a:rPr lang="en-US" dirty="0" smtClean="0"/>
              <a:t>Molecular Biology</a:t>
            </a:r>
            <a:r>
              <a:rPr lang="en-US" sz="2700" dirty="0" smtClean="0"/>
              <a:t>: </a:t>
            </a:r>
            <a:br>
              <a:rPr lang="en-US" sz="2700" dirty="0" smtClean="0"/>
            </a:br>
            <a:r>
              <a:rPr lang="en-US" sz="2700" dirty="0" smtClean="0">
                <a:solidFill>
                  <a:srgbClr val="00B050"/>
                </a:solidFill>
              </a:rPr>
              <a:t>Animal Cells:                                                          </a:t>
            </a:r>
            <a:r>
              <a:rPr lang="en-US" sz="2700" dirty="0" smtClean="0">
                <a:solidFill>
                  <a:srgbClr val="0070C0"/>
                </a:solidFill>
              </a:rPr>
              <a:t>Plant Cells:                                                                                                                                </a:t>
            </a:r>
            <a:r>
              <a:rPr lang="en-US" sz="2700" dirty="0"/>
              <a:t>can perform cellular respiration,     </a:t>
            </a:r>
            <a:r>
              <a:rPr lang="en-US" sz="2700" dirty="0" smtClean="0"/>
              <a:t>                   </a:t>
            </a:r>
            <a:r>
              <a:rPr lang="en-US" sz="2700" dirty="0"/>
              <a:t>can perform photosynthesis to make</a:t>
            </a:r>
            <a:br>
              <a:rPr lang="en-US" sz="2700" dirty="0"/>
            </a:br>
            <a:r>
              <a:rPr lang="en-US" sz="2700" dirty="0"/>
              <a:t>organism must eat other </a:t>
            </a:r>
            <a:r>
              <a:rPr lang="en-US" sz="2700" dirty="0" smtClean="0"/>
              <a:t>plants or                     </a:t>
            </a:r>
            <a:r>
              <a:rPr lang="en-US" sz="2700" dirty="0"/>
              <a:t>its own food and cellular </a:t>
            </a:r>
            <a:r>
              <a:rPr lang="en-US" sz="2700" dirty="0" smtClean="0"/>
              <a:t>respiration to</a:t>
            </a:r>
            <a:r>
              <a:rPr lang="en-US" sz="2700" dirty="0"/>
              <a:t/>
            </a:r>
            <a:br>
              <a:rPr lang="en-US" sz="2700" dirty="0"/>
            </a:br>
            <a:r>
              <a:rPr lang="en-US" sz="2700" dirty="0"/>
              <a:t>organisms and breath to make </a:t>
            </a:r>
            <a:r>
              <a:rPr lang="en-US" sz="2700" dirty="0" smtClean="0"/>
              <a:t>                           create ATP </a:t>
            </a:r>
            <a:r>
              <a:rPr lang="en-US" sz="2700" dirty="0"/>
              <a:t>used for energy to </a:t>
            </a:r>
            <a:br>
              <a:rPr lang="en-US" sz="2700" dirty="0"/>
            </a:br>
            <a:r>
              <a:rPr lang="en-US" sz="2700" dirty="0" smtClean="0"/>
              <a:t>ATP -  </a:t>
            </a:r>
            <a:r>
              <a:rPr lang="en-US" sz="2700" dirty="0"/>
              <a:t>used for energy to do all. </a:t>
            </a:r>
            <a:r>
              <a:rPr lang="en-US" sz="2700" dirty="0" smtClean="0"/>
              <a:t>                          perform </a:t>
            </a:r>
            <a:r>
              <a:rPr lang="en-US" sz="2700" dirty="0"/>
              <a:t>all life processes.</a:t>
            </a:r>
            <a:r>
              <a:rPr lang="en-US" dirty="0"/>
              <a:t/>
            </a:r>
            <a:br>
              <a:rPr lang="en-US" dirty="0"/>
            </a:br>
            <a:endParaRPr lang="en-US" dirty="0"/>
          </a:p>
        </p:txBody>
      </p:sp>
    </p:spTree>
    <p:extLst>
      <p:ext uri="{BB962C8B-B14F-4D97-AF65-F5344CB8AC3E}">
        <p14:creationId xmlns:p14="http://schemas.microsoft.com/office/powerpoint/2010/main" val="131951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00900"/>
          </a:xfrm>
        </p:spPr>
        <p:txBody>
          <a:bodyPr>
            <a:normAutofit/>
          </a:bodyPr>
          <a:lstStyle/>
          <a:p>
            <a:r>
              <a:rPr lang="en-US" sz="4000" dirty="0" smtClean="0"/>
              <a:t>Molecular Biology</a:t>
            </a:r>
            <a:r>
              <a:rPr lang="en-US" sz="3200" dirty="0" smtClean="0"/>
              <a:t>:</a:t>
            </a:r>
            <a:br>
              <a:rPr lang="en-US" sz="3200" dirty="0" smtClean="0"/>
            </a:br>
            <a:r>
              <a:rPr lang="en-US" sz="3200" dirty="0">
                <a:solidFill>
                  <a:srgbClr val="00B0F0"/>
                </a:solidFill>
              </a:rPr>
              <a:t>Most of your cells must have the ability to reproduce </a:t>
            </a:r>
            <a:r>
              <a:rPr lang="en-US" sz="3200" dirty="0" smtClean="0">
                <a:solidFill>
                  <a:srgbClr val="00B0F0"/>
                </a:solidFill>
              </a:rPr>
              <a:t>themselves</a:t>
            </a:r>
            <a:r>
              <a:rPr lang="en-US" sz="3200" dirty="0">
                <a:solidFill>
                  <a:srgbClr val="00B0F0"/>
                </a:solidFill>
              </a:rPr>
              <a:t>. The directions for this reproduction is carried in </a:t>
            </a:r>
            <a:r>
              <a:rPr lang="en-US" sz="3200" dirty="0" smtClean="0">
                <a:solidFill>
                  <a:srgbClr val="00B0F0"/>
                </a:solidFill>
              </a:rPr>
              <a:t>your </a:t>
            </a:r>
            <a:r>
              <a:rPr lang="en-US" sz="3200" dirty="0">
                <a:solidFill>
                  <a:srgbClr val="00B0F0"/>
                </a:solidFill>
              </a:rPr>
              <a:t>chromosomes(in the nucleus) on genes in the form of </a:t>
            </a:r>
            <a:r>
              <a:rPr lang="en-US" sz="3200" dirty="0" smtClean="0">
                <a:solidFill>
                  <a:srgbClr val="00B0F0"/>
                </a:solidFill>
              </a:rPr>
              <a:t>DNA</a:t>
            </a:r>
            <a:r>
              <a:rPr lang="en-US" sz="3200" dirty="0">
                <a:solidFill>
                  <a:srgbClr val="00B0F0"/>
                </a:solidFill>
              </a:rPr>
              <a:t>. </a:t>
            </a:r>
            <a:r>
              <a:rPr lang="en-US" sz="3200" dirty="0"/>
              <a:t/>
            </a:r>
            <a:br>
              <a:rPr lang="en-US" sz="3200" dirty="0"/>
            </a:br>
            <a:r>
              <a:rPr lang="en-US" sz="3200" dirty="0" smtClean="0"/>
              <a:t/>
            </a:r>
            <a:br>
              <a:rPr lang="en-US" sz="3200" dirty="0" smtClean="0"/>
            </a:br>
            <a:r>
              <a:rPr lang="en-US" sz="3200" dirty="0" smtClean="0">
                <a:solidFill>
                  <a:schemeClr val="accent2"/>
                </a:solidFill>
              </a:rPr>
              <a:t>Most </a:t>
            </a:r>
            <a:r>
              <a:rPr lang="en-US" sz="3200" dirty="0">
                <a:solidFill>
                  <a:schemeClr val="accent2"/>
                </a:solidFill>
              </a:rPr>
              <a:t>of your cells divide in a process called </a:t>
            </a:r>
            <a:r>
              <a:rPr lang="en-US" sz="3200" dirty="0">
                <a:solidFill>
                  <a:srgbClr val="7030A0"/>
                </a:solidFill>
              </a:rPr>
              <a:t>Mitosis</a:t>
            </a:r>
            <a:r>
              <a:rPr lang="en-US" sz="3200" dirty="0">
                <a:solidFill>
                  <a:schemeClr val="accent2"/>
                </a:solidFill>
              </a:rPr>
              <a:t>. This </a:t>
            </a:r>
            <a:r>
              <a:rPr lang="en-US" sz="3200" dirty="0" smtClean="0">
                <a:solidFill>
                  <a:schemeClr val="accent2"/>
                </a:solidFill>
              </a:rPr>
              <a:t>process </a:t>
            </a:r>
            <a:r>
              <a:rPr lang="en-US" sz="3200" dirty="0">
                <a:solidFill>
                  <a:schemeClr val="accent2"/>
                </a:solidFill>
              </a:rPr>
              <a:t>allows you to grow and repair. This process is also </a:t>
            </a:r>
            <a:r>
              <a:rPr lang="en-US" sz="3200" dirty="0" smtClean="0">
                <a:solidFill>
                  <a:schemeClr val="accent2"/>
                </a:solidFill>
              </a:rPr>
              <a:t>how </a:t>
            </a:r>
            <a:r>
              <a:rPr lang="en-US" sz="3200" dirty="0">
                <a:solidFill>
                  <a:schemeClr val="accent2"/>
                </a:solidFill>
              </a:rPr>
              <a:t>simpler unicellular life reproduces. It is asexual </a:t>
            </a:r>
            <a:r>
              <a:rPr lang="en-US" sz="3200" dirty="0" smtClean="0">
                <a:solidFill>
                  <a:schemeClr val="accent2"/>
                </a:solidFill>
              </a:rPr>
              <a:t>reproduction </a:t>
            </a:r>
            <a:r>
              <a:rPr lang="en-US" sz="3200" dirty="0">
                <a:solidFill>
                  <a:schemeClr val="accent2"/>
                </a:solidFill>
              </a:rPr>
              <a:t>in that case because each cell divides into an </a:t>
            </a:r>
            <a:r>
              <a:rPr lang="en-US" sz="3200" dirty="0" smtClean="0">
                <a:solidFill>
                  <a:schemeClr val="accent2"/>
                </a:solidFill>
              </a:rPr>
              <a:t>exact </a:t>
            </a:r>
            <a:r>
              <a:rPr lang="en-US" sz="3200" dirty="0">
                <a:solidFill>
                  <a:schemeClr val="accent2"/>
                </a:solidFill>
              </a:rPr>
              <a:t>copy of the original parent cell. When your muscle(or </a:t>
            </a:r>
            <a:r>
              <a:rPr lang="en-US" sz="3200" dirty="0" smtClean="0">
                <a:solidFill>
                  <a:schemeClr val="accent2"/>
                </a:solidFill>
              </a:rPr>
              <a:t>any </a:t>
            </a:r>
            <a:r>
              <a:rPr lang="en-US" sz="3200" dirty="0">
                <a:solidFill>
                  <a:schemeClr val="accent2"/>
                </a:solidFill>
              </a:rPr>
              <a:t>cell) cells go through Mitosis they produce 2 daughter </a:t>
            </a:r>
            <a:r>
              <a:rPr lang="en-US" sz="3200" dirty="0" smtClean="0">
                <a:solidFill>
                  <a:schemeClr val="accent2"/>
                </a:solidFill>
              </a:rPr>
              <a:t>cells </a:t>
            </a:r>
            <a:r>
              <a:rPr lang="en-US" sz="3200" dirty="0">
                <a:solidFill>
                  <a:schemeClr val="accent2"/>
                </a:solidFill>
              </a:rPr>
              <a:t>just like the original cell with the same chromosomes.</a:t>
            </a:r>
            <a:r>
              <a:rPr lang="en-US" sz="3200" dirty="0"/>
              <a:t/>
            </a:r>
            <a:br>
              <a:rPr lang="en-US" sz="3200" dirty="0"/>
            </a:br>
            <a:r>
              <a:rPr lang="en-US" sz="3200" b="1" dirty="0"/>
              <a:t/>
            </a:r>
            <a:br>
              <a:rPr lang="en-US" sz="3200" b="1" dirty="0"/>
            </a:br>
            <a:r>
              <a:rPr lang="en-US" sz="3200" dirty="0">
                <a:solidFill>
                  <a:schemeClr val="accent2"/>
                </a:solidFill>
              </a:rPr>
              <a:t>Meiosis</a:t>
            </a:r>
            <a:r>
              <a:rPr lang="en-US" sz="3200" dirty="0">
                <a:solidFill>
                  <a:srgbClr val="7030A0"/>
                </a:solidFill>
              </a:rPr>
              <a:t> occurs only in sex cells. It is used in sexual </a:t>
            </a:r>
            <a:r>
              <a:rPr lang="en-US" sz="3200" dirty="0" smtClean="0">
                <a:solidFill>
                  <a:srgbClr val="7030A0"/>
                </a:solidFill>
              </a:rPr>
              <a:t>reproduction </a:t>
            </a:r>
            <a:r>
              <a:rPr lang="en-US" sz="3200" dirty="0">
                <a:solidFill>
                  <a:srgbClr val="7030A0"/>
                </a:solidFill>
              </a:rPr>
              <a:t>with 2 parents giving 1/2 the genetic </a:t>
            </a:r>
            <a:r>
              <a:rPr lang="en-US" sz="3200" dirty="0" smtClean="0">
                <a:solidFill>
                  <a:srgbClr val="7030A0"/>
                </a:solidFill>
              </a:rPr>
              <a:t>information</a:t>
            </a:r>
            <a:r>
              <a:rPr lang="en-US" sz="3200" dirty="0">
                <a:solidFill>
                  <a:srgbClr val="7030A0"/>
                </a:solidFill>
              </a:rPr>
              <a:t>. Each cell produces 4 cells with 1/2 the chromo.</a:t>
            </a:r>
            <a:r>
              <a:rPr lang="en-US" sz="2400" dirty="0"/>
              <a:t/>
            </a:r>
            <a:br>
              <a:rPr lang="en-US" sz="2400" dirty="0"/>
            </a:br>
            <a:endParaRPr lang="en-US" sz="2400" dirty="0"/>
          </a:p>
        </p:txBody>
      </p:sp>
    </p:spTree>
    <p:extLst>
      <p:ext uri="{BB962C8B-B14F-4D97-AF65-F5344CB8AC3E}">
        <p14:creationId xmlns:p14="http://schemas.microsoft.com/office/powerpoint/2010/main" val="363300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90500"/>
            <a:ext cx="11036300" cy="6563792"/>
          </a:xfrm>
          <a:prstGeom prst="rect">
            <a:avLst/>
          </a:prstGeom>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86507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858000"/>
          </a:xfrm>
        </p:spPr>
        <p:txBody>
          <a:bodyPr>
            <a:normAutofit/>
          </a:bodyPr>
          <a:lstStyle/>
          <a:p>
            <a:r>
              <a:rPr lang="en-US" sz="4000" dirty="0" smtClean="0"/>
              <a:t>Molecular Biology</a:t>
            </a:r>
            <a:r>
              <a:rPr lang="en-US" sz="2400" dirty="0" smtClean="0"/>
              <a:t>:</a:t>
            </a:r>
            <a:br>
              <a:rPr lang="en-US" sz="2400" dirty="0" smtClean="0"/>
            </a:br>
            <a:r>
              <a:rPr lang="en-US" sz="2400" dirty="0">
                <a:solidFill>
                  <a:srgbClr val="7030A0"/>
                </a:solidFill>
              </a:rPr>
              <a:t>Your body systems work together and depend on each other:</a:t>
            </a:r>
            <a:br>
              <a:rPr lang="en-US" sz="2400" dirty="0">
                <a:solidFill>
                  <a:srgbClr val="7030A0"/>
                </a:solidFill>
              </a:rPr>
            </a:br>
            <a:r>
              <a:rPr lang="en-US" sz="2400" dirty="0">
                <a:solidFill>
                  <a:srgbClr val="7030A0"/>
                </a:solidFill>
              </a:rPr>
              <a:t>Nervous, digestive, circulatory, respiratory systems </a:t>
            </a:r>
            <a:r>
              <a:rPr lang="en-US" sz="2400" dirty="0"/>
              <a:t/>
            </a:r>
            <a:br>
              <a:rPr lang="en-US" sz="2400" dirty="0"/>
            </a:br>
            <a:r>
              <a:rPr lang="en-US" sz="2400" b="1" dirty="0"/>
              <a:t/>
            </a:r>
            <a:br>
              <a:rPr lang="en-US" sz="2400" b="1" dirty="0"/>
            </a:br>
            <a:r>
              <a:rPr lang="en-US" sz="2400" dirty="0">
                <a:solidFill>
                  <a:srgbClr val="FFC000"/>
                </a:solidFill>
              </a:rPr>
              <a:t>Foods supply nutrients. A good variety of nutrients is best. </a:t>
            </a:r>
            <a:r>
              <a:rPr lang="en-US" sz="2400" dirty="0" smtClean="0">
                <a:solidFill>
                  <a:srgbClr val="FFC000"/>
                </a:solidFill>
              </a:rPr>
              <a:t>Carbohydrates and lipids supply us with energy and proteins are used for growth and repair.</a:t>
            </a:r>
            <a:r>
              <a:rPr lang="en-US" sz="2400" dirty="0"/>
              <a:t/>
            </a:r>
            <a:br>
              <a:rPr lang="en-US" sz="2400" dirty="0"/>
            </a:br>
            <a:r>
              <a:rPr lang="en-US" sz="2400" dirty="0"/>
              <a:t/>
            </a:r>
            <a:br>
              <a:rPr lang="en-US" sz="2400" dirty="0"/>
            </a:br>
            <a:r>
              <a:rPr lang="en-US" sz="2400" dirty="0">
                <a:solidFill>
                  <a:schemeClr val="accent6">
                    <a:lumMod val="75000"/>
                  </a:schemeClr>
                </a:solidFill>
              </a:rPr>
              <a:t>Consuming more calories than you use will cause you to be overweight </a:t>
            </a:r>
            <a:br>
              <a:rPr lang="en-US" sz="2400" dirty="0">
                <a:solidFill>
                  <a:schemeClr val="accent6">
                    <a:lumMod val="75000"/>
                  </a:schemeClr>
                </a:solidFill>
              </a:rPr>
            </a:br>
            <a:r>
              <a:rPr lang="en-US" sz="2400" dirty="0" smtClean="0">
                <a:solidFill>
                  <a:schemeClr val="accent6">
                    <a:lumMod val="75000"/>
                  </a:schemeClr>
                </a:solidFill>
              </a:rPr>
              <a:t>causing </a:t>
            </a:r>
            <a:r>
              <a:rPr lang="en-US" sz="2400" dirty="0">
                <a:solidFill>
                  <a:schemeClr val="accent6">
                    <a:lumMod val="75000"/>
                  </a:schemeClr>
                </a:solidFill>
              </a:rPr>
              <a:t>damage to your heart and other health problems.</a:t>
            </a:r>
            <a:br>
              <a:rPr lang="en-US" sz="2400" dirty="0">
                <a:solidFill>
                  <a:schemeClr val="accent6">
                    <a:lumMod val="75000"/>
                  </a:schemeClr>
                </a:solidFill>
              </a:rPr>
            </a:br>
            <a:r>
              <a:rPr lang="en-US" sz="2400" dirty="0">
                <a:solidFill>
                  <a:schemeClr val="accent6">
                    <a:lumMod val="75000"/>
                  </a:schemeClr>
                </a:solidFill>
              </a:rPr>
              <a:t>Regular exercise helps you maintain your weight and establish overall </a:t>
            </a:r>
            <a:br>
              <a:rPr lang="en-US" sz="2400" dirty="0">
                <a:solidFill>
                  <a:schemeClr val="accent6">
                    <a:lumMod val="75000"/>
                  </a:schemeClr>
                </a:solidFill>
              </a:rPr>
            </a:br>
            <a:r>
              <a:rPr lang="en-US" sz="2400" dirty="0" smtClean="0">
                <a:solidFill>
                  <a:schemeClr val="accent6">
                    <a:lumMod val="75000"/>
                  </a:schemeClr>
                </a:solidFill>
              </a:rPr>
              <a:t>health</a:t>
            </a:r>
            <a:r>
              <a:rPr lang="en-US" sz="2400" dirty="0">
                <a:solidFill>
                  <a:schemeClr val="accent6">
                    <a:lumMod val="75000"/>
                  </a:schemeClr>
                </a:solidFill>
              </a:rPr>
              <a:t>.</a:t>
            </a:r>
            <a:r>
              <a:rPr lang="en-US" sz="2400" dirty="0"/>
              <a:t/>
            </a:r>
            <a:br>
              <a:rPr lang="en-US" sz="2400" dirty="0"/>
            </a:br>
            <a:r>
              <a:rPr lang="en-US" sz="2400" b="1" dirty="0"/>
              <a:t/>
            </a:r>
            <a:br>
              <a:rPr lang="en-US" sz="2400" b="1" dirty="0"/>
            </a:br>
            <a:r>
              <a:rPr lang="en-US" sz="2400" dirty="0">
                <a:solidFill>
                  <a:schemeClr val="accent1">
                    <a:lumMod val="75000"/>
                  </a:schemeClr>
                </a:solidFill>
              </a:rPr>
              <a:t>Chemicals in tobacco can be toxic and carcinogens(cause cancer) and </a:t>
            </a:r>
            <a:br>
              <a:rPr lang="en-US" sz="2400" dirty="0">
                <a:solidFill>
                  <a:schemeClr val="accent1">
                    <a:lumMod val="75000"/>
                  </a:schemeClr>
                </a:solidFill>
              </a:rPr>
            </a:br>
            <a:r>
              <a:rPr lang="en-US" sz="2400" dirty="0" smtClean="0">
                <a:solidFill>
                  <a:schemeClr val="accent1">
                    <a:lumMod val="75000"/>
                  </a:schemeClr>
                </a:solidFill>
              </a:rPr>
              <a:t>usually </a:t>
            </a:r>
            <a:r>
              <a:rPr lang="en-US" sz="2400" dirty="0">
                <a:solidFill>
                  <a:schemeClr val="accent1">
                    <a:lumMod val="75000"/>
                  </a:schemeClr>
                </a:solidFill>
              </a:rPr>
              <a:t>cause addiction.</a:t>
            </a:r>
            <a:r>
              <a:rPr lang="en-US" sz="2400" dirty="0"/>
              <a:t/>
            </a:r>
            <a:br>
              <a:rPr lang="en-US" sz="2400" dirty="0"/>
            </a:br>
            <a:r>
              <a:rPr lang="en-US" sz="2400" b="1" dirty="0"/>
              <a:t/>
            </a:r>
            <a:br>
              <a:rPr lang="en-US" sz="2400" b="1" dirty="0"/>
            </a:br>
            <a:r>
              <a:rPr lang="en-US" sz="2400" dirty="0">
                <a:solidFill>
                  <a:schemeClr val="accent2">
                    <a:lumMod val="50000"/>
                  </a:schemeClr>
                </a:solidFill>
              </a:rPr>
              <a:t>Drugs can be good(medicines) or bad(when used to manipulate the </a:t>
            </a:r>
            <a:br>
              <a:rPr lang="en-US" sz="2400" dirty="0">
                <a:solidFill>
                  <a:schemeClr val="accent2">
                    <a:lumMod val="50000"/>
                  </a:schemeClr>
                </a:solidFill>
              </a:rPr>
            </a:br>
            <a:r>
              <a:rPr lang="en-US" sz="2400" dirty="0" smtClean="0">
                <a:solidFill>
                  <a:schemeClr val="accent2">
                    <a:lumMod val="50000"/>
                  </a:schemeClr>
                </a:solidFill>
              </a:rPr>
              <a:t>nervous </a:t>
            </a:r>
            <a:r>
              <a:rPr lang="en-US" sz="2400" dirty="0">
                <a:solidFill>
                  <a:schemeClr val="accent2">
                    <a:lumMod val="50000"/>
                  </a:schemeClr>
                </a:solidFill>
              </a:rPr>
              <a:t>system and cause damage)</a:t>
            </a:r>
            <a:r>
              <a:rPr lang="en-US" sz="2400" dirty="0"/>
              <a:t/>
            </a:r>
            <a:br>
              <a:rPr lang="en-US" sz="2400" dirty="0"/>
            </a:br>
            <a:endParaRPr lang="en-US" sz="2400" dirty="0"/>
          </a:p>
        </p:txBody>
      </p:sp>
    </p:spTree>
    <p:extLst>
      <p:ext uri="{BB962C8B-B14F-4D97-AF65-F5344CB8AC3E}">
        <p14:creationId xmlns:p14="http://schemas.microsoft.com/office/powerpoint/2010/main" val="2391392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00"/>
            <a:ext cx="12192000" cy="1325563"/>
          </a:xfrm>
        </p:spPr>
        <p:txBody>
          <a:bodyPr>
            <a:normAutofit fontScale="90000"/>
          </a:bodyPr>
          <a:lstStyle/>
          <a:p>
            <a:r>
              <a:rPr lang="en-US" sz="2800" dirty="0" smtClean="0"/>
              <a:t>Microbiology: </a:t>
            </a:r>
            <a:r>
              <a:rPr lang="en-US" dirty="0" smtClean="0"/>
              <a:t/>
            </a:r>
            <a:br>
              <a:rPr lang="en-US" dirty="0" smtClean="0"/>
            </a:br>
            <a:r>
              <a:rPr lang="en-US" sz="2700" dirty="0"/>
              <a:t>Microorganisms that cause diseases are called pathogens</a:t>
            </a:r>
            <a:br>
              <a:rPr lang="en-US" sz="2700" dirty="0"/>
            </a:br>
            <a:r>
              <a:rPr lang="en-US" sz="2700" dirty="0"/>
              <a:t>examples</a:t>
            </a:r>
            <a:r>
              <a:rPr lang="en-US" sz="2700" dirty="0" smtClean="0"/>
              <a:t>: </a:t>
            </a:r>
            <a:r>
              <a:rPr lang="en-US" sz="2700" dirty="0" smtClean="0">
                <a:solidFill>
                  <a:srgbClr val="00B0F0"/>
                </a:solidFill>
              </a:rPr>
              <a:t>parasite</a:t>
            </a:r>
            <a:r>
              <a:rPr lang="en-US" sz="2700" dirty="0">
                <a:solidFill>
                  <a:srgbClr val="00B0F0"/>
                </a:solidFill>
              </a:rPr>
              <a:t>, bacteria, virus, fungi</a:t>
            </a:r>
            <a:r>
              <a:rPr lang="en-US" sz="2700" dirty="0"/>
              <a:t/>
            </a:r>
            <a:br>
              <a:rPr lang="en-US" sz="2700" dirty="0"/>
            </a:br>
            <a:r>
              <a:rPr lang="en-US" sz="2700" b="1" dirty="0"/>
              <a:t/>
            </a:r>
            <a:br>
              <a:rPr lang="en-US" sz="2700" b="1" dirty="0"/>
            </a:br>
            <a:r>
              <a:rPr lang="en-US" sz="2700" dirty="0">
                <a:solidFill>
                  <a:srgbClr val="C00000"/>
                </a:solidFill>
              </a:rPr>
              <a:t>Parasitic diseases: </a:t>
            </a:r>
            <a:r>
              <a:rPr lang="en-US" sz="2700" dirty="0" err="1">
                <a:solidFill>
                  <a:srgbClr val="C00000"/>
                </a:solidFill>
              </a:rPr>
              <a:t>african</a:t>
            </a:r>
            <a:r>
              <a:rPr lang="en-US" sz="2700" dirty="0">
                <a:solidFill>
                  <a:srgbClr val="C00000"/>
                </a:solidFill>
              </a:rPr>
              <a:t> sleeping sickness, worms, malaria</a:t>
            </a:r>
            <a:r>
              <a:rPr lang="en-US" sz="2700" dirty="0"/>
              <a:t/>
            </a:r>
            <a:br>
              <a:rPr lang="en-US" sz="2700" dirty="0"/>
            </a:br>
            <a:r>
              <a:rPr lang="en-US" sz="2700" b="1" dirty="0"/>
              <a:t/>
            </a:r>
            <a:br>
              <a:rPr lang="en-US" sz="2700" b="1" dirty="0"/>
            </a:br>
            <a:r>
              <a:rPr lang="en-US" sz="2700" dirty="0">
                <a:solidFill>
                  <a:srgbClr val="0070C0"/>
                </a:solidFill>
              </a:rPr>
              <a:t>Bacterial diseases: cholera, salmonella, pneumonia, typhoid fever, </a:t>
            </a:r>
            <a:r>
              <a:rPr lang="en-US" sz="2700" dirty="0" err="1" smtClean="0">
                <a:solidFill>
                  <a:srgbClr val="0070C0"/>
                </a:solidFill>
              </a:rPr>
              <a:t>lyme</a:t>
            </a:r>
            <a:r>
              <a:rPr lang="en-US" sz="2700" dirty="0" smtClean="0">
                <a:solidFill>
                  <a:srgbClr val="0070C0"/>
                </a:solidFill>
              </a:rPr>
              <a:t> </a:t>
            </a:r>
            <a:r>
              <a:rPr lang="en-US" sz="2700" dirty="0">
                <a:solidFill>
                  <a:srgbClr val="0070C0"/>
                </a:solidFill>
              </a:rPr>
              <a:t>disease, tetanus, tuberculosis, strep throat, </a:t>
            </a:r>
            <a:r>
              <a:rPr lang="en-US" sz="2700" dirty="0" smtClean="0">
                <a:solidFill>
                  <a:srgbClr val="0070C0"/>
                </a:solidFill>
              </a:rPr>
              <a:t>leprosy can </a:t>
            </a:r>
            <a:r>
              <a:rPr lang="en-US" sz="2700" dirty="0">
                <a:solidFill>
                  <a:srgbClr val="0070C0"/>
                </a:solidFill>
              </a:rPr>
              <a:t>often be cured by antibiotics </a:t>
            </a:r>
            <a:r>
              <a:rPr lang="en-US" sz="2700" dirty="0"/>
              <a:t/>
            </a:r>
            <a:br>
              <a:rPr lang="en-US" sz="2700" dirty="0"/>
            </a:br>
            <a:r>
              <a:rPr lang="en-US" sz="2700" b="1" dirty="0"/>
              <a:t/>
            </a:r>
            <a:br>
              <a:rPr lang="en-US" sz="2700" b="1" dirty="0"/>
            </a:br>
            <a:r>
              <a:rPr lang="en-US" sz="2700" dirty="0">
                <a:solidFill>
                  <a:srgbClr val="FFC000"/>
                </a:solidFill>
              </a:rPr>
              <a:t>Viruses: smallpox, yellow fever, chickenpox, measles, AIDS, </a:t>
            </a:r>
            <a:r>
              <a:rPr lang="en-US" sz="2700" dirty="0" smtClean="0">
                <a:solidFill>
                  <a:srgbClr val="FFC000"/>
                </a:solidFill>
              </a:rPr>
              <a:t>influenza</a:t>
            </a:r>
            <a:r>
              <a:rPr lang="en-US" sz="2700" dirty="0">
                <a:solidFill>
                  <a:srgbClr val="FFC000"/>
                </a:solidFill>
              </a:rPr>
              <a:t>, common cold, some cancers(HPV) are all caused by </a:t>
            </a:r>
            <a:r>
              <a:rPr lang="en-US" sz="2700" dirty="0" smtClean="0">
                <a:solidFill>
                  <a:srgbClr val="FFC000"/>
                </a:solidFill>
              </a:rPr>
              <a:t>viruses</a:t>
            </a:r>
            <a:r>
              <a:rPr lang="en-US" sz="2700" dirty="0">
                <a:solidFill>
                  <a:srgbClr val="FFC000"/>
                </a:solidFill>
              </a:rPr>
              <a:t>. They are not living because they cannot reproduce without </a:t>
            </a:r>
            <a:br>
              <a:rPr lang="en-US" sz="2700" dirty="0">
                <a:solidFill>
                  <a:srgbClr val="FFC000"/>
                </a:solidFill>
              </a:rPr>
            </a:br>
            <a:r>
              <a:rPr lang="en-US" sz="2700" dirty="0" smtClean="0">
                <a:solidFill>
                  <a:srgbClr val="FFC000"/>
                </a:solidFill>
              </a:rPr>
              <a:t>your </a:t>
            </a:r>
            <a:r>
              <a:rPr lang="en-US" sz="2700" dirty="0">
                <a:solidFill>
                  <a:srgbClr val="FFC000"/>
                </a:solidFill>
              </a:rPr>
              <a:t>cells. Go through the lytic cycle and can be dormant for years. A</a:t>
            </a:r>
            <a:r>
              <a:rPr lang="en-US" sz="2700" dirty="0" smtClean="0">
                <a:solidFill>
                  <a:srgbClr val="FFC000"/>
                </a:solidFill>
              </a:rPr>
              <a:t>ntibiotics </a:t>
            </a:r>
            <a:r>
              <a:rPr lang="en-US" sz="2700" dirty="0">
                <a:solidFill>
                  <a:srgbClr val="FFC000"/>
                </a:solidFill>
              </a:rPr>
              <a:t>DO NOT WORK </a:t>
            </a:r>
            <a:r>
              <a:rPr lang="en-US" sz="2700" dirty="0" smtClean="0">
                <a:solidFill>
                  <a:srgbClr val="FFC000"/>
                </a:solidFill>
              </a:rPr>
              <a:t>but can help symptoms. </a:t>
            </a:r>
            <a:r>
              <a:rPr lang="en-US" sz="2700" dirty="0">
                <a:solidFill>
                  <a:srgbClr val="FFC000"/>
                </a:solidFill>
              </a:rPr>
              <a:t>Vaccinations are </a:t>
            </a:r>
            <a:r>
              <a:rPr lang="en-US" sz="2700" dirty="0" smtClean="0">
                <a:solidFill>
                  <a:srgbClr val="FFC000"/>
                </a:solidFill>
              </a:rPr>
              <a:t>used to stop viruses.</a:t>
            </a:r>
            <a:r>
              <a:rPr lang="en-US" sz="2700" dirty="0"/>
              <a:t/>
            </a:r>
            <a:br>
              <a:rPr lang="en-US" sz="2700" dirty="0"/>
            </a:br>
            <a:r>
              <a:rPr lang="en-US" sz="2700" b="1" dirty="0"/>
              <a:t/>
            </a:r>
            <a:br>
              <a:rPr lang="en-US" sz="2700" b="1" dirty="0"/>
            </a:br>
            <a:r>
              <a:rPr lang="en-US" sz="2700" dirty="0">
                <a:solidFill>
                  <a:srgbClr val="00B050"/>
                </a:solidFill>
              </a:rPr>
              <a:t>Fungi: athlete's foot, ringworm, molds cause respiratory problems</a:t>
            </a:r>
            <a:r>
              <a:rPr lang="en-US" u="sng" dirty="0"/>
              <a:t/>
            </a:r>
            <a:br>
              <a:rPr lang="en-US" u="sng" dirty="0"/>
            </a:br>
            <a:endParaRPr lang="en-US" dirty="0"/>
          </a:p>
        </p:txBody>
      </p:sp>
    </p:spTree>
    <p:extLst>
      <p:ext uri="{BB962C8B-B14F-4D97-AF65-F5344CB8AC3E}">
        <p14:creationId xmlns:p14="http://schemas.microsoft.com/office/powerpoint/2010/main" val="3603943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261100"/>
          </a:xfrm>
        </p:spPr>
        <p:txBody>
          <a:bodyPr>
            <a:normAutofit/>
          </a:bodyPr>
          <a:lstStyle/>
          <a:p>
            <a:r>
              <a:rPr lang="en-US" dirty="0" smtClean="0"/>
              <a:t>Microbiology</a:t>
            </a:r>
            <a:r>
              <a:rPr lang="en-US" sz="2700" dirty="0" smtClean="0"/>
              <a:t>:</a:t>
            </a:r>
            <a:br>
              <a:rPr lang="en-US" sz="2700" dirty="0" smtClean="0"/>
            </a:br>
            <a:r>
              <a:rPr lang="en-US" sz="2700" dirty="0">
                <a:solidFill>
                  <a:srgbClr val="00B0F0"/>
                </a:solidFill>
              </a:rPr>
              <a:t>Pathogens are passed from person to person in several ways:</a:t>
            </a:r>
            <a:br>
              <a:rPr lang="en-US" sz="2700" dirty="0">
                <a:solidFill>
                  <a:srgbClr val="00B0F0"/>
                </a:solidFill>
              </a:rPr>
            </a:br>
            <a:r>
              <a:rPr lang="en-US" sz="2700" dirty="0">
                <a:solidFill>
                  <a:srgbClr val="00B0F0"/>
                </a:solidFill>
              </a:rPr>
              <a:t> air, contact(touch), object to object, animals, food and </a:t>
            </a:r>
            <a:r>
              <a:rPr lang="en-US" sz="2700" dirty="0" smtClean="0">
                <a:solidFill>
                  <a:srgbClr val="00B0F0"/>
                </a:solidFill>
              </a:rPr>
              <a:t>water</a:t>
            </a:r>
            <a:r>
              <a:rPr lang="en-US" sz="2700" dirty="0">
                <a:solidFill>
                  <a:srgbClr val="00B0F0"/>
                </a:solidFill>
              </a:rPr>
              <a:t>, </a:t>
            </a:r>
            <a:r>
              <a:rPr lang="en-US" sz="2700" dirty="0" smtClean="0">
                <a:solidFill>
                  <a:srgbClr val="00B0F0"/>
                </a:solidFill>
              </a:rPr>
              <a:t>vector</a:t>
            </a:r>
            <a:r>
              <a:rPr lang="en-US" sz="2700" dirty="0" smtClean="0"/>
              <a:t/>
            </a:r>
            <a:br>
              <a:rPr lang="en-US" sz="2700" dirty="0" smtClean="0"/>
            </a:br>
            <a:r>
              <a:rPr lang="en-US" sz="2700" dirty="0"/>
              <a:t/>
            </a:r>
            <a:br>
              <a:rPr lang="en-US" sz="2700" dirty="0"/>
            </a:br>
            <a:r>
              <a:rPr lang="en-US" sz="2700" dirty="0"/>
              <a:t>plants and animals can be also be affected by diseases</a:t>
            </a:r>
            <a:br>
              <a:rPr lang="en-US" sz="2700" dirty="0"/>
            </a:br>
            <a:r>
              <a:rPr lang="en-US" sz="2700" dirty="0"/>
              <a:t>infectious disease</a:t>
            </a:r>
            <a:br>
              <a:rPr lang="en-US" sz="2700" dirty="0"/>
            </a:br>
            <a:r>
              <a:rPr lang="en-US" sz="2700" b="1" dirty="0"/>
              <a:t/>
            </a:r>
            <a:br>
              <a:rPr lang="en-US" sz="2700" b="1" dirty="0"/>
            </a:br>
            <a:r>
              <a:rPr lang="en-US" sz="2700" dirty="0">
                <a:solidFill>
                  <a:srgbClr val="FF0000"/>
                </a:solidFill>
              </a:rPr>
              <a:t>epidemic - outbreak that affects lots of people in an area.</a:t>
            </a:r>
            <a:br>
              <a:rPr lang="en-US" sz="2700" dirty="0">
                <a:solidFill>
                  <a:srgbClr val="FF0000"/>
                </a:solidFill>
              </a:rPr>
            </a:br>
            <a:r>
              <a:rPr lang="en-US" sz="2700" dirty="0">
                <a:solidFill>
                  <a:srgbClr val="FF0000"/>
                </a:solidFill>
              </a:rPr>
              <a:t>pandemic - epidemic that spreads over a large area, global.</a:t>
            </a:r>
            <a:r>
              <a:rPr lang="en-US" sz="2700" dirty="0"/>
              <a:t/>
            </a:r>
            <a:br>
              <a:rPr lang="en-US" sz="2700" dirty="0"/>
            </a:br>
            <a:r>
              <a:rPr lang="en-US" sz="2700" b="1" dirty="0"/>
              <a:t/>
            </a:r>
            <a:br>
              <a:rPr lang="en-US" sz="2700" b="1" dirty="0"/>
            </a:br>
            <a:r>
              <a:rPr lang="en-US" sz="2700" dirty="0">
                <a:solidFill>
                  <a:srgbClr val="00B050"/>
                </a:solidFill>
              </a:rPr>
              <a:t>To prevent disease: </a:t>
            </a:r>
            <a:r>
              <a:rPr lang="en-US" sz="2700" dirty="0"/>
              <a:t>good hygiene, wash your hands, cover </a:t>
            </a:r>
            <a:br>
              <a:rPr lang="en-US" sz="2700" dirty="0"/>
            </a:br>
            <a:r>
              <a:rPr lang="en-US" sz="2700" dirty="0" smtClean="0"/>
              <a:t>mouth </a:t>
            </a:r>
            <a:r>
              <a:rPr lang="en-US" sz="2700" dirty="0"/>
              <a:t>when you sneeze, hands away from face, kill the </a:t>
            </a:r>
            <a:br>
              <a:rPr lang="en-US" sz="2700" dirty="0"/>
            </a:br>
            <a:r>
              <a:rPr lang="en-US" sz="2700" dirty="0" smtClean="0"/>
              <a:t>pathogens </a:t>
            </a:r>
            <a:r>
              <a:rPr lang="en-US" sz="2700" dirty="0"/>
              <a:t>with antibiotic(bacteria) or vaccine(virus)</a:t>
            </a:r>
            <a:r>
              <a:rPr lang="en-US" dirty="0"/>
              <a:t/>
            </a:r>
            <a:br>
              <a:rPr lang="en-US" dirty="0"/>
            </a:br>
            <a:endParaRPr lang="en-US" dirty="0"/>
          </a:p>
        </p:txBody>
      </p:sp>
    </p:spTree>
    <p:extLst>
      <p:ext uri="{BB962C8B-B14F-4D97-AF65-F5344CB8AC3E}">
        <p14:creationId xmlns:p14="http://schemas.microsoft.com/office/powerpoint/2010/main" val="2190760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6858000"/>
          </a:xfrm>
        </p:spPr>
        <p:txBody>
          <a:bodyPr>
            <a:normAutofit/>
          </a:bodyPr>
          <a:lstStyle/>
          <a:p>
            <a:r>
              <a:rPr lang="en-US" dirty="0" smtClean="0"/>
              <a:t>Biotechnology</a:t>
            </a:r>
            <a:r>
              <a:rPr lang="en-US" sz="2400" dirty="0" smtClean="0"/>
              <a:t>:</a:t>
            </a:r>
            <a:br>
              <a:rPr lang="en-US" sz="2400" dirty="0" smtClean="0"/>
            </a:br>
            <a:r>
              <a:rPr lang="en-US" sz="2400" dirty="0"/>
              <a:t>Biotechnology is manipulation of </a:t>
            </a:r>
            <a:r>
              <a:rPr lang="en-US" sz="2400" dirty="0">
                <a:solidFill>
                  <a:srgbClr val="00B050"/>
                </a:solidFill>
              </a:rPr>
              <a:t>living</a:t>
            </a:r>
            <a:r>
              <a:rPr lang="en-US" sz="2400" dirty="0"/>
              <a:t> things to make useful </a:t>
            </a:r>
            <a:r>
              <a:rPr lang="en-US" sz="2400" dirty="0" smtClean="0"/>
              <a:t>products.</a:t>
            </a:r>
            <a:br>
              <a:rPr lang="en-US" sz="2400" dirty="0" smtClean="0"/>
            </a:br>
            <a:r>
              <a:rPr lang="en-US" sz="2400" dirty="0"/>
              <a:t/>
            </a:r>
            <a:br>
              <a:rPr lang="en-US" sz="2400" dirty="0"/>
            </a:br>
            <a:r>
              <a:rPr lang="en-US" sz="2400" dirty="0" smtClean="0">
                <a:solidFill>
                  <a:srgbClr val="00B050"/>
                </a:solidFill>
              </a:rPr>
              <a:t>Genetic </a:t>
            </a:r>
            <a:r>
              <a:rPr lang="en-US" sz="2400" dirty="0">
                <a:solidFill>
                  <a:srgbClr val="00B050"/>
                </a:solidFill>
              </a:rPr>
              <a:t>Modification </a:t>
            </a:r>
            <a:r>
              <a:rPr lang="en-US" sz="2400" dirty="0"/>
              <a:t>- gene splicing, knowing the genome </a:t>
            </a:r>
            <a:r>
              <a:rPr lang="en-US" sz="2400" dirty="0" smtClean="0"/>
              <a:t>and </a:t>
            </a:r>
            <a:r>
              <a:rPr lang="en-US" sz="2400" dirty="0"/>
              <a:t>changing the sequence of the bases</a:t>
            </a:r>
            <a:r>
              <a:rPr lang="en-US" sz="2400" dirty="0" smtClean="0"/>
              <a:t>.</a:t>
            </a:r>
            <a:br>
              <a:rPr lang="en-US" sz="2400" dirty="0" smtClean="0"/>
            </a:br>
            <a:r>
              <a:rPr lang="en-US" sz="2400" dirty="0"/>
              <a:t/>
            </a:r>
            <a:br>
              <a:rPr lang="en-US" sz="2400" dirty="0"/>
            </a:br>
            <a:r>
              <a:rPr lang="en-US" sz="2400" dirty="0" smtClean="0">
                <a:solidFill>
                  <a:srgbClr val="00B050"/>
                </a:solidFill>
              </a:rPr>
              <a:t>DNA </a:t>
            </a:r>
            <a:r>
              <a:rPr lang="en-US" sz="2400" dirty="0">
                <a:solidFill>
                  <a:srgbClr val="00B050"/>
                </a:solidFill>
              </a:rPr>
              <a:t>fingerprinting </a:t>
            </a:r>
            <a:r>
              <a:rPr lang="en-US" sz="2400" dirty="0"/>
              <a:t>- identifying someone by using their </a:t>
            </a:r>
            <a:r>
              <a:rPr lang="en-US" sz="2400" dirty="0" smtClean="0"/>
              <a:t>DNA </a:t>
            </a:r>
            <a:r>
              <a:rPr lang="en-US" sz="2400" dirty="0"/>
              <a:t>sequencing</a:t>
            </a:r>
            <a:r>
              <a:rPr lang="en-US" sz="2400" dirty="0" smtClean="0"/>
              <a:t>.</a:t>
            </a:r>
            <a:br>
              <a:rPr lang="en-US" sz="2400" dirty="0" smtClean="0"/>
            </a:br>
            <a:r>
              <a:rPr lang="en-US" sz="2400" dirty="0"/>
              <a:t/>
            </a:r>
            <a:br>
              <a:rPr lang="en-US" sz="2400" dirty="0"/>
            </a:br>
            <a:r>
              <a:rPr lang="en-US" sz="2400" dirty="0" smtClean="0">
                <a:solidFill>
                  <a:srgbClr val="00B050"/>
                </a:solidFill>
              </a:rPr>
              <a:t>Cloning</a:t>
            </a:r>
            <a:r>
              <a:rPr lang="en-US" sz="2400" dirty="0" smtClean="0"/>
              <a:t> </a:t>
            </a:r>
            <a:r>
              <a:rPr lang="en-US" sz="2400" dirty="0"/>
              <a:t>- creating organisms that are an exact genetic </a:t>
            </a:r>
            <a:r>
              <a:rPr lang="en-US" sz="2400" dirty="0" smtClean="0"/>
              <a:t>copy </a:t>
            </a:r>
            <a:r>
              <a:rPr lang="en-US" sz="2400" dirty="0"/>
              <a:t>of another. Nucleus of a cell replacing an egg cell </a:t>
            </a:r>
            <a:r>
              <a:rPr lang="en-US" sz="2400" dirty="0" smtClean="0"/>
              <a:t>nucleus </a:t>
            </a:r>
            <a:r>
              <a:rPr lang="en-US" sz="2400" dirty="0"/>
              <a:t>and implanting in the uterus of the mother.</a:t>
            </a:r>
            <a:br>
              <a:rPr lang="en-US" sz="2400" dirty="0"/>
            </a:br>
            <a:r>
              <a:rPr lang="en-US" sz="2400" b="1" dirty="0">
                <a:solidFill>
                  <a:srgbClr val="00B050"/>
                </a:solidFill>
              </a:rPr>
              <a:t/>
            </a:r>
            <a:br>
              <a:rPr lang="en-US" sz="2400" b="1" dirty="0">
                <a:solidFill>
                  <a:srgbClr val="00B050"/>
                </a:solidFill>
              </a:rPr>
            </a:br>
            <a:r>
              <a:rPr lang="en-US" sz="2400" dirty="0">
                <a:solidFill>
                  <a:srgbClr val="00B050"/>
                </a:solidFill>
              </a:rPr>
              <a:t>Bioremediation </a:t>
            </a:r>
            <a:r>
              <a:rPr lang="en-US" sz="2400" dirty="0"/>
              <a:t>- using bacteria to clean up the environment.</a:t>
            </a:r>
            <a:br>
              <a:rPr lang="en-US" sz="2400" dirty="0"/>
            </a:br>
            <a:r>
              <a:rPr lang="en-US" sz="2400" dirty="0"/>
              <a:t> clean up oil, toxic waste(cyanide in water), landfills</a:t>
            </a:r>
            <a:br>
              <a:rPr lang="en-US" sz="2400" dirty="0"/>
            </a:br>
            <a:r>
              <a:rPr lang="en-US" sz="2400" b="1" dirty="0"/>
              <a:t/>
            </a:r>
            <a:br>
              <a:rPr lang="en-US" sz="2400" b="1" dirty="0"/>
            </a:br>
            <a:r>
              <a:rPr lang="en-US" sz="2400" dirty="0"/>
              <a:t>Risks or ethics(just because we can doesn't mean we should</a:t>
            </a:r>
            <a:r>
              <a:rPr lang="en-US" sz="2400" dirty="0" smtClean="0"/>
              <a:t>.) There are good(benefits) and bad(risks) results from biotechnology.</a:t>
            </a:r>
            <a:r>
              <a:rPr lang="en-US" sz="2400" dirty="0"/>
              <a:t/>
            </a:r>
            <a:br>
              <a:rPr lang="en-US" sz="2400" dirty="0"/>
            </a:br>
            <a:endParaRPr lang="en-US" sz="2400" dirty="0"/>
          </a:p>
        </p:txBody>
      </p:sp>
    </p:spTree>
    <p:extLst>
      <p:ext uri="{BB962C8B-B14F-4D97-AF65-F5344CB8AC3E}">
        <p14:creationId xmlns:p14="http://schemas.microsoft.com/office/powerpoint/2010/main" val="2431028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25300" cy="7226300"/>
          </a:xfrm>
        </p:spPr>
        <p:txBody>
          <a:bodyPr>
            <a:normAutofit fontScale="90000"/>
          </a:bodyPr>
          <a:lstStyle/>
          <a:p>
            <a:r>
              <a:rPr lang="en-US" sz="4000" dirty="0" smtClean="0"/>
              <a:t>Ecology:</a:t>
            </a:r>
            <a:r>
              <a:rPr lang="en-US" sz="4000" dirty="0"/>
              <a:t> </a:t>
            </a:r>
            <a:r>
              <a:rPr lang="en-US" sz="2700" dirty="0" smtClean="0"/>
              <a:t>Ecosystems</a:t>
            </a:r>
            <a:r>
              <a:rPr lang="en-US" sz="2700" dirty="0"/>
              <a:t/>
            </a:r>
            <a:br>
              <a:rPr lang="en-US" sz="2700" dirty="0"/>
            </a:br>
            <a:r>
              <a:rPr lang="en-US" sz="2700" dirty="0"/>
              <a:t> living(</a:t>
            </a:r>
            <a:r>
              <a:rPr lang="en-US" sz="2700" dirty="0">
                <a:solidFill>
                  <a:schemeClr val="accent6">
                    <a:lumMod val="75000"/>
                  </a:schemeClr>
                </a:solidFill>
              </a:rPr>
              <a:t>biotic</a:t>
            </a:r>
            <a:r>
              <a:rPr lang="en-US" sz="2700" dirty="0"/>
              <a:t>) and nonliving(</a:t>
            </a:r>
            <a:r>
              <a:rPr lang="en-US" sz="2700" dirty="0">
                <a:solidFill>
                  <a:schemeClr val="accent4">
                    <a:lumMod val="75000"/>
                  </a:schemeClr>
                </a:solidFill>
              </a:rPr>
              <a:t>abiotic</a:t>
            </a:r>
            <a:r>
              <a:rPr lang="en-US" sz="2700" dirty="0"/>
              <a:t>) parts of an environment </a:t>
            </a:r>
            <a:r>
              <a:rPr lang="en-US" sz="2700" dirty="0" smtClean="0"/>
              <a:t>living </a:t>
            </a:r>
            <a:r>
              <a:rPr lang="en-US" sz="2700" dirty="0"/>
              <a:t>together. Can be terrestrial, freshwater, or </a:t>
            </a:r>
            <a:r>
              <a:rPr lang="en-US" sz="2700" dirty="0" smtClean="0"/>
              <a:t>marine</a:t>
            </a:r>
            <a:br>
              <a:rPr lang="en-US" sz="2700" dirty="0" smtClean="0"/>
            </a:br>
            <a:r>
              <a:rPr lang="en-US" sz="2700" dirty="0"/>
              <a:t/>
            </a:r>
            <a:br>
              <a:rPr lang="en-US" sz="2700" dirty="0"/>
            </a:br>
            <a:r>
              <a:rPr lang="en-US" sz="2700" dirty="0">
                <a:solidFill>
                  <a:schemeClr val="accent1">
                    <a:lumMod val="75000"/>
                  </a:schemeClr>
                </a:solidFill>
              </a:rPr>
              <a:t>Habitat</a:t>
            </a:r>
            <a:r>
              <a:rPr lang="en-US" sz="2700" dirty="0"/>
              <a:t> is where something lives and a </a:t>
            </a:r>
            <a:r>
              <a:rPr lang="en-US" sz="2700" dirty="0">
                <a:solidFill>
                  <a:schemeClr val="accent1">
                    <a:lumMod val="75000"/>
                  </a:schemeClr>
                </a:solidFill>
              </a:rPr>
              <a:t>niche</a:t>
            </a:r>
            <a:r>
              <a:rPr lang="en-US" sz="2700" dirty="0"/>
              <a:t> is its role in the </a:t>
            </a:r>
            <a:r>
              <a:rPr lang="en-US" sz="2700" dirty="0" smtClean="0"/>
              <a:t>habitat.</a:t>
            </a:r>
            <a:br>
              <a:rPr lang="en-US" sz="2700" dirty="0" smtClean="0"/>
            </a:br>
            <a:r>
              <a:rPr lang="en-US" sz="2700" dirty="0" smtClean="0">
                <a:solidFill>
                  <a:schemeClr val="accent1">
                    <a:lumMod val="75000"/>
                  </a:schemeClr>
                </a:solidFill>
              </a:rPr>
              <a:t>Limiting </a:t>
            </a:r>
            <a:r>
              <a:rPr lang="en-US" sz="2700" dirty="0">
                <a:solidFill>
                  <a:schemeClr val="accent1">
                    <a:lumMod val="75000"/>
                  </a:schemeClr>
                </a:solidFill>
              </a:rPr>
              <a:t>factors </a:t>
            </a:r>
            <a:r>
              <a:rPr lang="en-US" sz="2700" dirty="0"/>
              <a:t>include food, space, water, soil, </a:t>
            </a:r>
            <a:r>
              <a:rPr lang="en-US" sz="2700" dirty="0" smtClean="0"/>
              <a:t>air</a:t>
            </a:r>
            <a:br>
              <a:rPr lang="en-US" sz="2700" dirty="0" smtClean="0"/>
            </a:br>
            <a:r>
              <a:rPr lang="en-US" sz="2700" dirty="0"/>
              <a:t/>
            </a:r>
            <a:br>
              <a:rPr lang="en-US" sz="2700" dirty="0"/>
            </a:br>
            <a:r>
              <a:rPr lang="en-US" sz="2700" dirty="0"/>
              <a:t> </a:t>
            </a:r>
            <a:r>
              <a:rPr lang="en-US" sz="2700" dirty="0">
                <a:solidFill>
                  <a:srgbClr val="00B0F0"/>
                </a:solidFill>
              </a:rPr>
              <a:t>species</a:t>
            </a:r>
            <a:r>
              <a:rPr lang="en-US" sz="2700" dirty="0"/>
              <a:t> --create-- </a:t>
            </a:r>
            <a:r>
              <a:rPr lang="en-US" sz="2700" dirty="0">
                <a:solidFill>
                  <a:srgbClr val="00B0F0"/>
                </a:solidFill>
              </a:rPr>
              <a:t>populations</a:t>
            </a:r>
            <a:r>
              <a:rPr lang="en-US" sz="2700" dirty="0"/>
              <a:t>---create---</a:t>
            </a:r>
            <a:r>
              <a:rPr lang="en-US" sz="2700" dirty="0">
                <a:solidFill>
                  <a:srgbClr val="00B0F0"/>
                </a:solidFill>
              </a:rPr>
              <a:t>communities</a:t>
            </a:r>
            <a:r>
              <a:rPr lang="en-US" sz="2700" dirty="0"/>
              <a:t/>
            </a:r>
            <a:br>
              <a:rPr lang="en-US" sz="2700" dirty="0"/>
            </a:br>
            <a:r>
              <a:rPr lang="en-US" sz="2700" b="1" dirty="0"/>
              <a:t/>
            </a:r>
            <a:br>
              <a:rPr lang="en-US" sz="2700" b="1" dirty="0"/>
            </a:br>
            <a:r>
              <a:rPr lang="en-US" sz="2700" dirty="0"/>
              <a:t>All things in an ecosystem interact with one another.</a:t>
            </a:r>
            <a:br>
              <a:rPr lang="en-US" sz="2700" dirty="0"/>
            </a:br>
            <a:r>
              <a:rPr lang="en-US" sz="2700" b="1" dirty="0"/>
              <a:t/>
            </a:r>
            <a:br>
              <a:rPr lang="en-US" sz="2700" b="1" dirty="0"/>
            </a:br>
            <a:r>
              <a:rPr lang="en-US" sz="2700" dirty="0">
                <a:solidFill>
                  <a:srgbClr val="00B050"/>
                </a:solidFill>
              </a:rPr>
              <a:t>Producers=Autotrophs</a:t>
            </a:r>
            <a:r>
              <a:rPr lang="en-US" sz="2700" dirty="0"/>
              <a:t>       </a:t>
            </a:r>
            <a:r>
              <a:rPr lang="en-US" sz="2700" dirty="0">
                <a:solidFill>
                  <a:schemeClr val="accent4">
                    <a:lumMod val="75000"/>
                  </a:schemeClr>
                </a:solidFill>
              </a:rPr>
              <a:t>Consumers=Heterotrophs </a:t>
            </a:r>
            <a:r>
              <a:rPr lang="en-US" sz="2700" dirty="0"/>
              <a:t/>
            </a:r>
            <a:br>
              <a:rPr lang="en-US" sz="2700" dirty="0"/>
            </a:br>
            <a:r>
              <a:rPr lang="en-US" sz="2700" dirty="0"/>
              <a:t>all food webs start with</a:t>
            </a:r>
            <a:r>
              <a:rPr lang="en-US" sz="2700" dirty="0">
                <a:solidFill>
                  <a:srgbClr val="00B050"/>
                </a:solidFill>
              </a:rPr>
              <a:t> producers </a:t>
            </a:r>
            <a:r>
              <a:rPr lang="en-US" sz="2700" dirty="0"/>
              <a:t>and end with </a:t>
            </a:r>
            <a:r>
              <a:rPr lang="en-US" sz="2700" dirty="0">
                <a:solidFill>
                  <a:schemeClr val="accent4">
                    <a:lumMod val="50000"/>
                  </a:schemeClr>
                </a:solidFill>
              </a:rPr>
              <a:t>decomposers</a:t>
            </a:r>
            <a:r>
              <a:rPr lang="en-US" sz="2700" dirty="0"/>
              <a:t/>
            </a:r>
            <a:br>
              <a:rPr lang="en-US" sz="2700" dirty="0"/>
            </a:br>
            <a:r>
              <a:rPr lang="en-US" sz="2700" dirty="0" smtClean="0"/>
              <a:t/>
            </a:r>
            <a:br>
              <a:rPr lang="en-US" sz="2700" dirty="0" smtClean="0"/>
            </a:br>
            <a:r>
              <a:rPr lang="en-US" sz="2700" dirty="0" smtClean="0">
                <a:solidFill>
                  <a:srgbClr val="FF0000"/>
                </a:solidFill>
              </a:rPr>
              <a:t>food </a:t>
            </a:r>
            <a:r>
              <a:rPr lang="en-US" sz="2700" dirty="0">
                <a:solidFill>
                  <a:srgbClr val="FF0000"/>
                </a:solidFill>
              </a:rPr>
              <a:t>chains and food web</a:t>
            </a:r>
            <a:r>
              <a:rPr lang="en-US" sz="2700" dirty="0"/>
              <a:t>: the lower levels have the most </a:t>
            </a:r>
            <a:r>
              <a:rPr lang="en-US" sz="2700" dirty="0" smtClean="0"/>
              <a:t>energy </a:t>
            </a:r>
            <a:r>
              <a:rPr lang="en-US" sz="2700" dirty="0"/>
              <a:t>and energy is lost with each level. It takes many </a:t>
            </a:r>
            <a:r>
              <a:rPr lang="en-US" sz="2700" dirty="0" smtClean="0"/>
              <a:t>producers </a:t>
            </a:r>
            <a:r>
              <a:rPr lang="en-US" sz="2700" dirty="0"/>
              <a:t>to maintain the life above it.   trophic levels </a:t>
            </a:r>
            <a:r>
              <a:rPr lang="en-US" sz="2700" dirty="0" smtClean="0"/>
              <a:t/>
            </a:r>
            <a:br>
              <a:rPr lang="en-US" sz="2700" dirty="0" smtClean="0"/>
            </a:br>
            <a:r>
              <a:rPr lang="en-US" sz="2700" dirty="0" smtClean="0"/>
              <a:t>  </a:t>
            </a:r>
            <a:r>
              <a:rPr lang="en-US" sz="2700" dirty="0"/>
              <a:t/>
            </a:r>
            <a:br>
              <a:rPr lang="en-US" sz="2700" dirty="0"/>
            </a:br>
            <a:r>
              <a:rPr lang="en-US" sz="2700" dirty="0"/>
              <a:t> *aquatic &amp; terrestrial are the 2 types, they often intersect </a:t>
            </a:r>
            <a:br>
              <a:rPr lang="en-US" sz="2700" dirty="0"/>
            </a:br>
            <a:r>
              <a:rPr lang="en-US" sz="2700" dirty="0"/>
              <a:t>Law of conservation of matter - carbon, nitrogen, water are </a:t>
            </a:r>
            <a:br>
              <a:rPr lang="en-US" sz="2700" dirty="0"/>
            </a:br>
            <a:r>
              <a:rPr lang="en-US" sz="2700" dirty="0"/>
              <a:t>cycled through the </a:t>
            </a:r>
            <a:r>
              <a:rPr lang="en-US" sz="2700" dirty="0" smtClean="0"/>
              <a:t>environment</a:t>
            </a:r>
            <a:r>
              <a:rPr lang="en-US" sz="2700" dirty="0"/>
              <a:t>. </a:t>
            </a:r>
            <a:r>
              <a:rPr lang="en-US" dirty="0"/>
              <a:t/>
            </a:r>
            <a:br>
              <a:rPr lang="en-US" dirty="0"/>
            </a:br>
            <a:endParaRPr lang="en-US" dirty="0"/>
          </a:p>
        </p:txBody>
      </p:sp>
      <p:sp>
        <p:nvSpPr>
          <p:cNvPr id="3" name="AutoShape 2" descr="Image result for trophic leve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7835900" y="1549400"/>
            <a:ext cx="3759199" cy="3009899"/>
          </a:xfrm>
          <a:prstGeom prst="rect">
            <a:avLst/>
          </a:prstGeom>
        </p:spPr>
      </p:pic>
    </p:spTree>
    <p:extLst>
      <p:ext uri="{BB962C8B-B14F-4D97-AF65-F5344CB8AC3E}">
        <p14:creationId xmlns:p14="http://schemas.microsoft.com/office/powerpoint/2010/main" val="64019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Ecology: Food Webs and Energy</a:t>
            </a:r>
            <a:endParaRPr lang="en-US" dirty="0"/>
          </a:p>
        </p:txBody>
      </p:sp>
      <p:sp>
        <p:nvSpPr>
          <p:cNvPr id="3" name="AutoShape 2" descr="Image result for trophic leve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368300" y="1470026"/>
            <a:ext cx="4546599" cy="2174874"/>
          </a:xfrm>
          <a:prstGeom prst="rect">
            <a:avLst/>
          </a:prstGeom>
        </p:spPr>
      </p:pic>
      <p:pic>
        <p:nvPicPr>
          <p:cNvPr id="7" name="Picture 6"/>
          <p:cNvPicPr>
            <a:picLocks noChangeAspect="1"/>
          </p:cNvPicPr>
          <p:nvPr/>
        </p:nvPicPr>
        <p:blipFill>
          <a:blip r:embed="rId3"/>
          <a:stretch>
            <a:fillRect/>
          </a:stretch>
        </p:blipFill>
        <p:spPr>
          <a:xfrm>
            <a:off x="7658100" y="1325562"/>
            <a:ext cx="3873500" cy="2954337"/>
          </a:xfrm>
          <a:prstGeom prst="rect">
            <a:avLst/>
          </a:prstGeom>
        </p:spPr>
      </p:pic>
      <p:pic>
        <p:nvPicPr>
          <p:cNvPr id="8" name="Picture 7"/>
          <p:cNvPicPr>
            <a:picLocks noChangeAspect="1"/>
          </p:cNvPicPr>
          <p:nvPr/>
        </p:nvPicPr>
        <p:blipFill>
          <a:blip r:embed="rId4"/>
          <a:stretch>
            <a:fillRect/>
          </a:stretch>
        </p:blipFill>
        <p:spPr>
          <a:xfrm>
            <a:off x="2882900" y="3789363"/>
            <a:ext cx="4394199" cy="2852737"/>
          </a:xfrm>
          <a:prstGeom prst="rect">
            <a:avLst/>
          </a:prstGeom>
        </p:spPr>
      </p:pic>
    </p:spTree>
    <p:extLst>
      <p:ext uri="{BB962C8B-B14F-4D97-AF65-F5344CB8AC3E}">
        <p14:creationId xmlns:p14="http://schemas.microsoft.com/office/powerpoint/2010/main" val="4279648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75" y="1062038"/>
            <a:ext cx="11833225" cy="4893647"/>
          </a:xfrm>
          <a:prstGeom prst="rect">
            <a:avLst/>
          </a:prstGeom>
        </p:spPr>
        <p:txBody>
          <a:bodyPr wrap="square">
            <a:spAutoFit/>
          </a:bodyPr>
          <a:lstStyle/>
          <a:p>
            <a:r>
              <a:rPr lang="en-US" sz="2800" dirty="0" smtClean="0">
                <a:solidFill>
                  <a:srgbClr val="0000FF"/>
                </a:solidFill>
                <a:latin typeface="Comic Sans MS" panose="030F0702030302020204" pitchFamily="66" charset="0"/>
              </a:rPr>
              <a:t>atoms are made up of protons +, neutrons, </a:t>
            </a:r>
            <a:br>
              <a:rPr lang="en-US" sz="2800" dirty="0" smtClean="0">
                <a:solidFill>
                  <a:srgbClr val="0000FF"/>
                </a:solidFill>
                <a:latin typeface="Comic Sans MS" panose="030F0702030302020204" pitchFamily="66" charset="0"/>
              </a:rPr>
            </a:br>
            <a:r>
              <a:rPr lang="en-US" sz="2800" dirty="0" smtClean="0">
                <a:solidFill>
                  <a:srgbClr val="0000FF"/>
                </a:solidFill>
                <a:latin typeface="Comic Sans MS" panose="030F0702030302020204" pitchFamily="66" charset="0"/>
              </a:rPr>
              <a:t>and electrons -</a:t>
            </a:r>
          </a:p>
          <a:p>
            <a:endParaRPr lang="en-US" sz="2800" b="1" dirty="0">
              <a:solidFill>
                <a:prstClr val="black"/>
              </a:solidFill>
              <a:latin typeface="System"/>
            </a:endParaRPr>
          </a:p>
          <a:p>
            <a:r>
              <a:rPr lang="en-US" sz="2800" b="0" dirty="0" smtClean="0">
                <a:solidFill>
                  <a:srgbClr val="FF0000"/>
                </a:solidFill>
                <a:latin typeface="Comic Sans MS" panose="030F0702030302020204" pitchFamily="66" charset="0"/>
              </a:rPr>
              <a:t>P &amp; n are in the nucleus, e's are in the               </a:t>
            </a:r>
            <a:br>
              <a:rPr lang="en-US" sz="2800" b="0" dirty="0" smtClean="0">
                <a:solidFill>
                  <a:srgbClr val="FF0000"/>
                </a:solidFill>
                <a:latin typeface="Comic Sans MS" panose="030F0702030302020204" pitchFamily="66" charset="0"/>
              </a:rPr>
            </a:br>
            <a:r>
              <a:rPr lang="en-US" sz="2800" b="0" dirty="0" smtClean="0">
                <a:solidFill>
                  <a:srgbClr val="FF0000"/>
                </a:solidFill>
                <a:latin typeface="Comic Sans MS" panose="030F0702030302020204" pitchFamily="66" charset="0"/>
              </a:rPr>
              <a:t>electron cloud in energy levels.</a:t>
            </a:r>
          </a:p>
          <a:p>
            <a:endParaRPr lang="en-US" sz="2800" b="1" dirty="0">
              <a:solidFill>
                <a:prstClr val="black"/>
              </a:solidFill>
              <a:latin typeface="System"/>
            </a:endParaRPr>
          </a:p>
          <a:p>
            <a:r>
              <a:rPr lang="en-US" sz="2400" b="0" dirty="0" smtClean="0">
                <a:solidFill>
                  <a:srgbClr val="005500"/>
                </a:solidFill>
                <a:latin typeface="Comic Sans MS" panose="030F0702030302020204" pitchFamily="66" charset="0"/>
              </a:rPr>
              <a:t>all of the known elements are arranged by </a:t>
            </a:r>
            <a:br>
              <a:rPr lang="en-US" sz="2400" b="0" dirty="0" smtClean="0">
                <a:solidFill>
                  <a:srgbClr val="005500"/>
                </a:solidFill>
                <a:latin typeface="Comic Sans MS" panose="030F0702030302020204" pitchFamily="66" charset="0"/>
              </a:rPr>
            </a:br>
            <a:r>
              <a:rPr lang="en-US" sz="2400" b="0" dirty="0" smtClean="0">
                <a:solidFill>
                  <a:srgbClr val="005500"/>
                </a:solidFill>
                <a:latin typeface="Comic Sans MS" panose="030F0702030302020204" pitchFamily="66" charset="0"/>
              </a:rPr>
              <a:t>their atomic number(number of protons) on </a:t>
            </a:r>
            <a:br>
              <a:rPr lang="en-US" sz="2400" b="0" dirty="0" smtClean="0">
                <a:solidFill>
                  <a:srgbClr val="005500"/>
                </a:solidFill>
                <a:latin typeface="Comic Sans MS" panose="030F0702030302020204" pitchFamily="66" charset="0"/>
              </a:rPr>
            </a:br>
            <a:r>
              <a:rPr lang="en-US" sz="2400" b="0" dirty="0" smtClean="0">
                <a:solidFill>
                  <a:srgbClr val="005500"/>
                </a:solidFill>
                <a:latin typeface="Comic Sans MS" panose="030F0702030302020204" pitchFamily="66" charset="0"/>
              </a:rPr>
              <a:t>the Periodic Table of Elements</a:t>
            </a:r>
          </a:p>
          <a:p>
            <a:r>
              <a:rPr lang="en-US" sz="2400" b="0" dirty="0" smtClean="0">
                <a:solidFill>
                  <a:srgbClr val="800080"/>
                </a:solidFill>
                <a:latin typeface="Comic Sans MS" panose="030F0702030302020204" pitchFamily="66" charset="0"/>
              </a:rPr>
              <a:t>metals(shiny, good conductors of heat and electricity, malleable </a:t>
            </a:r>
            <a:r>
              <a:rPr lang="en-US" sz="2400" dirty="0" smtClean="0">
                <a:solidFill>
                  <a:srgbClr val="800080"/>
                </a:solidFill>
                <a:latin typeface="Comic Sans MS" panose="030F0702030302020204" pitchFamily="66" charset="0"/>
              </a:rPr>
              <a:t>left</a:t>
            </a:r>
            <a:r>
              <a:rPr lang="en-US" sz="2400" b="0" dirty="0" smtClean="0">
                <a:solidFill>
                  <a:srgbClr val="800080"/>
                </a:solidFill>
                <a:latin typeface="Comic Sans MS" panose="030F0702030302020204" pitchFamily="66" charset="0"/>
              </a:rPr>
              <a:t> </a:t>
            </a:r>
            <a:r>
              <a:rPr lang="en-US" sz="2400" b="0" dirty="0" smtClean="0">
                <a:solidFill>
                  <a:srgbClr val="800080"/>
                </a:solidFill>
                <a:latin typeface="Comic Sans MS" panose="030F0702030302020204" pitchFamily="66" charset="0"/>
              </a:rPr>
              <a:t>side of PT)             </a:t>
            </a:r>
          </a:p>
          <a:p>
            <a:r>
              <a:rPr lang="en-US" sz="2400" b="0" dirty="0" smtClean="0">
                <a:solidFill>
                  <a:srgbClr val="800080"/>
                </a:solidFill>
                <a:latin typeface="Comic Sans MS" panose="030F0702030302020204" pitchFamily="66" charset="0"/>
              </a:rPr>
              <a:t>nonmetals(dull, poor conductors of heat and electricity, </a:t>
            </a:r>
            <a:r>
              <a:rPr lang="en-US" sz="2400" b="0" smtClean="0">
                <a:solidFill>
                  <a:srgbClr val="800080"/>
                </a:solidFill>
                <a:latin typeface="Comic Sans MS" panose="030F0702030302020204" pitchFamily="66" charset="0"/>
              </a:rPr>
              <a:t>brittle </a:t>
            </a:r>
            <a:r>
              <a:rPr lang="en-US" sz="2400" smtClean="0">
                <a:solidFill>
                  <a:srgbClr val="800080"/>
                </a:solidFill>
                <a:latin typeface="Comic Sans MS" panose="030F0702030302020204" pitchFamily="66" charset="0"/>
              </a:rPr>
              <a:t>right</a:t>
            </a:r>
            <a:r>
              <a:rPr lang="en-US" sz="2400" b="0" smtClean="0">
                <a:solidFill>
                  <a:srgbClr val="800080"/>
                </a:solidFill>
                <a:latin typeface="Comic Sans MS" panose="030F0702030302020204" pitchFamily="66" charset="0"/>
              </a:rPr>
              <a:t> </a:t>
            </a:r>
            <a:r>
              <a:rPr lang="en-US" sz="2400" b="0" dirty="0" smtClean="0">
                <a:solidFill>
                  <a:srgbClr val="800080"/>
                </a:solidFill>
                <a:latin typeface="Comic Sans MS" panose="030F0702030302020204" pitchFamily="66" charset="0"/>
              </a:rPr>
              <a:t>side of PT )            </a:t>
            </a:r>
          </a:p>
          <a:p>
            <a:r>
              <a:rPr lang="en-US" sz="2400" b="0" dirty="0" smtClean="0">
                <a:solidFill>
                  <a:srgbClr val="800080"/>
                </a:solidFill>
                <a:latin typeface="Comic Sans MS" panose="030F0702030302020204" pitchFamily="66" charset="0"/>
              </a:rPr>
              <a:t>metalloids(some shiny, some dull, semiconductors on the zigzag line of PT)</a:t>
            </a:r>
          </a:p>
        </p:txBody>
      </p:sp>
      <p:sp>
        <p:nvSpPr>
          <p:cNvPr id="5" name="AutoShape 2" descr="Image result for picture of an atom"/>
          <p:cNvSpPr>
            <a:spLocks noChangeAspect="1" noChangeArrowheads="1"/>
          </p:cNvSpPr>
          <p:nvPr/>
        </p:nvSpPr>
        <p:spPr bwMode="auto">
          <a:xfrm>
            <a:off x="9502775" y="264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5"/>
          <p:cNvSpPr>
            <a:spLocks noGrp="1"/>
          </p:cNvSpPr>
          <p:nvPr>
            <p:ph type="title"/>
          </p:nvPr>
        </p:nvSpPr>
        <p:spPr>
          <a:xfrm>
            <a:off x="0" y="-51593"/>
            <a:ext cx="10515600" cy="1325563"/>
          </a:xfrm>
        </p:spPr>
        <p:txBody>
          <a:bodyPr/>
          <a:lstStyle/>
          <a:p>
            <a:r>
              <a:rPr lang="en-US" dirty="0" smtClean="0"/>
              <a:t>Matter and Energy:</a:t>
            </a:r>
            <a:endParaRPr lang="en-US" dirty="0"/>
          </a:p>
        </p:txBody>
      </p:sp>
      <p:sp>
        <p:nvSpPr>
          <p:cNvPr id="7" name="AutoShape 4" descr="Image result for picture of an at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picture of an at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8364537" y="1892300"/>
            <a:ext cx="3217863" cy="2166937"/>
          </a:xfrm>
          <a:prstGeom prst="rect">
            <a:avLst/>
          </a:prstGeom>
        </p:spPr>
      </p:pic>
    </p:spTree>
    <p:extLst>
      <p:ext uri="{BB962C8B-B14F-4D97-AF65-F5344CB8AC3E}">
        <p14:creationId xmlns:p14="http://schemas.microsoft.com/office/powerpoint/2010/main" val="1750304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Aquatic and Terrestrial Food webs depend on each other and are often combined.</a:t>
            </a:r>
            <a:endParaRPr lang="en-US" dirty="0"/>
          </a:p>
        </p:txBody>
      </p:sp>
      <p:pic>
        <p:nvPicPr>
          <p:cNvPr id="3" name="Picture 2"/>
          <p:cNvPicPr>
            <a:picLocks noChangeAspect="1"/>
          </p:cNvPicPr>
          <p:nvPr/>
        </p:nvPicPr>
        <p:blipFill>
          <a:blip r:embed="rId2"/>
          <a:stretch>
            <a:fillRect/>
          </a:stretch>
        </p:blipFill>
        <p:spPr>
          <a:xfrm>
            <a:off x="1130300" y="1219200"/>
            <a:ext cx="10414000" cy="5359400"/>
          </a:xfrm>
          <a:prstGeom prst="rect">
            <a:avLst/>
          </a:prstGeom>
        </p:spPr>
      </p:pic>
    </p:spTree>
    <p:extLst>
      <p:ext uri="{BB962C8B-B14F-4D97-AF65-F5344CB8AC3E}">
        <p14:creationId xmlns:p14="http://schemas.microsoft.com/office/powerpoint/2010/main" val="2125349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36675"/>
          </a:xfrm>
        </p:spPr>
        <p:txBody>
          <a:bodyPr/>
          <a:lstStyle/>
          <a:p>
            <a:r>
              <a:rPr lang="en-US" dirty="0" smtClean="0"/>
              <a:t>Carbon, like water is cycled through the environment</a:t>
            </a:r>
            <a:endParaRPr lang="en-US" dirty="0"/>
          </a:p>
        </p:txBody>
      </p:sp>
      <p:pic>
        <p:nvPicPr>
          <p:cNvPr id="3" name="Picture 2"/>
          <p:cNvPicPr>
            <a:picLocks noChangeAspect="1"/>
          </p:cNvPicPr>
          <p:nvPr/>
        </p:nvPicPr>
        <p:blipFill>
          <a:blip r:embed="rId2"/>
          <a:stretch>
            <a:fillRect/>
          </a:stretch>
        </p:blipFill>
        <p:spPr>
          <a:xfrm>
            <a:off x="1435100" y="1336675"/>
            <a:ext cx="8991600" cy="5305425"/>
          </a:xfrm>
          <a:prstGeom prst="rect">
            <a:avLst/>
          </a:prstGeom>
        </p:spPr>
      </p:pic>
    </p:spTree>
    <p:extLst>
      <p:ext uri="{BB962C8B-B14F-4D97-AF65-F5344CB8AC3E}">
        <p14:creationId xmlns:p14="http://schemas.microsoft.com/office/powerpoint/2010/main" val="1044924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331700" cy="1325563"/>
          </a:xfrm>
        </p:spPr>
        <p:txBody>
          <a:bodyPr/>
          <a:lstStyle/>
          <a:p>
            <a:r>
              <a:rPr lang="en-US" dirty="0" smtClean="0"/>
              <a:t>Nitrogen, like water, is cycled through the </a:t>
            </a:r>
            <a:r>
              <a:rPr lang="en-US" dirty="0" err="1" smtClean="0"/>
              <a:t>enviroment</a:t>
            </a:r>
            <a:endParaRPr lang="en-US" dirty="0"/>
          </a:p>
        </p:txBody>
      </p:sp>
      <p:pic>
        <p:nvPicPr>
          <p:cNvPr id="3" name="Picture 2"/>
          <p:cNvPicPr>
            <a:picLocks noChangeAspect="1"/>
          </p:cNvPicPr>
          <p:nvPr/>
        </p:nvPicPr>
        <p:blipFill>
          <a:blip r:embed="rId2"/>
          <a:stretch>
            <a:fillRect/>
          </a:stretch>
        </p:blipFill>
        <p:spPr>
          <a:xfrm>
            <a:off x="787400" y="1143001"/>
            <a:ext cx="10426700" cy="5245100"/>
          </a:xfrm>
          <a:prstGeom prst="rect">
            <a:avLst/>
          </a:prstGeom>
        </p:spPr>
      </p:pic>
    </p:spTree>
    <p:extLst>
      <p:ext uri="{BB962C8B-B14F-4D97-AF65-F5344CB8AC3E}">
        <p14:creationId xmlns:p14="http://schemas.microsoft.com/office/powerpoint/2010/main" val="2190285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normAutofit/>
          </a:bodyPr>
          <a:lstStyle/>
          <a:p>
            <a:r>
              <a:rPr lang="en-US" dirty="0" smtClean="0"/>
              <a:t>Ecology: Relationships in ecosystems</a:t>
            </a:r>
            <a:br>
              <a:rPr lang="en-US" dirty="0" smtClean="0"/>
            </a:br>
            <a:r>
              <a:rPr lang="en-US" sz="3100" dirty="0">
                <a:solidFill>
                  <a:srgbClr val="00B050"/>
                </a:solidFill>
              </a:rPr>
              <a:t>Competition occurs in ecosystems</a:t>
            </a:r>
            <a:br>
              <a:rPr lang="en-US" sz="3100" dirty="0">
                <a:solidFill>
                  <a:srgbClr val="00B050"/>
                </a:solidFill>
              </a:rPr>
            </a:br>
            <a:r>
              <a:rPr lang="en-US" sz="3100" dirty="0">
                <a:solidFill>
                  <a:srgbClr val="00B050"/>
                </a:solidFill>
              </a:rPr>
              <a:t>Some populations easily coexist</a:t>
            </a:r>
            <a:br>
              <a:rPr lang="en-US" sz="3100" dirty="0">
                <a:solidFill>
                  <a:srgbClr val="00B050"/>
                </a:solidFill>
              </a:rPr>
            </a:br>
            <a:r>
              <a:rPr lang="en-US" sz="3100" dirty="0">
                <a:solidFill>
                  <a:srgbClr val="00B050"/>
                </a:solidFill>
              </a:rPr>
              <a:t>Some populations show cooperative behavior</a:t>
            </a:r>
            <a:r>
              <a:rPr lang="en-US" sz="3100" dirty="0"/>
              <a:t/>
            </a:r>
            <a:br>
              <a:rPr lang="en-US" sz="3100" dirty="0"/>
            </a:br>
            <a:r>
              <a:rPr lang="en-US" sz="3100" b="1" dirty="0"/>
              <a:t/>
            </a:r>
            <a:br>
              <a:rPr lang="en-US" sz="3100" b="1" dirty="0"/>
            </a:br>
            <a:r>
              <a:rPr lang="en-US" sz="3100" dirty="0">
                <a:solidFill>
                  <a:srgbClr val="FF0000"/>
                </a:solidFill>
              </a:rPr>
              <a:t>Predation - predator/prey relationships </a:t>
            </a:r>
            <a:r>
              <a:rPr lang="en-US" sz="3100" dirty="0"/>
              <a:t/>
            </a:r>
            <a:br>
              <a:rPr lang="en-US" sz="3100" dirty="0"/>
            </a:br>
            <a:r>
              <a:rPr lang="en-US" sz="3100" b="1" dirty="0"/>
              <a:t/>
            </a:r>
            <a:br>
              <a:rPr lang="en-US" sz="3100" b="1" dirty="0"/>
            </a:br>
            <a:r>
              <a:rPr lang="en-US" sz="3100" dirty="0">
                <a:solidFill>
                  <a:srgbClr val="7030A0"/>
                </a:solidFill>
              </a:rPr>
              <a:t>Symbiotic relationships(close)</a:t>
            </a:r>
            <a:br>
              <a:rPr lang="en-US" sz="3100" dirty="0">
                <a:solidFill>
                  <a:srgbClr val="7030A0"/>
                </a:solidFill>
              </a:rPr>
            </a:br>
            <a:r>
              <a:rPr lang="en-US" sz="3100" dirty="0" smtClean="0"/>
              <a:t>  </a:t>
            </a:r>
            <a:r>
              <a:rPr lang="en-US" sz="3100" dirty="0"/>
              <a:t> </a:t>
            </a:r>
            <a:r>
              <a:rPr lang="en-US" sz="3100" dirty="0">
                <a:solidFill>
                  <a:srgbClr val="00B0F0"/>
                </a:solidFill>
              </a:rPr>
              <a:t>mutualism</a:t>
            </a:r>
            <a:r>
              <a:rPr lang="en-US" sz="3100" dirty="0"/>
              <a:t> - both benefit - ants/acacia tree</a:t>
            </a:r>
            <a:br>
              <a:rPr lang="en-US" sz="3100" dirty="0"/>
            </a:br>
            <a:r>
              <a:rPr lang="en-US" sz="3100" dirty="0" smtClean="0"/>
              <a:t>  </a:t>
            </a:r>
            <a:r>
              <a:rPr lang="en-US" sz="3100" dirty="0"/>
              <a:t> </a:t>
            </a:r>
            <a:r>
              <a:rPr lang="en-US" sz="3100" dirty="0">
                <a:solidFill>
                  <a:srgbClr val="00B0F0"/>
                </a:solidFill>
              </a:rPr>
              <a:t>commensalism</a:t>
            </a:r>
            <a:r>
              <a:rPr lang="en-US" sz="3100" dirty="0"/>
              <a:t> - one benefits the other unaffected - </a:t>
            </a:r>
            <a:r>
              <a:rPr lang="en-US" sz="3100" dirty="0" smtClean="0"/>
              <a:t>shark/pilot </a:t>
            </a:r>
            <a:r>
              <a:rPr lang="en-US" sz="3100" dirty="0"/>
              <a:t>fish</a:t>
            </a:r>
            <a:br>
              <a:rPr lang="en-US" sz="3100" dirty="0"/>
            </a:br>
            <a:r>
              <a:rPr lang="en-US" sz="3100" dirty="0"/>
              <a:t> </a:t>
            </a:r>
            <a:r>
              <a:rPr lang="en-US" sz="3100" dirty="0" smtClean="0"/>
              <a:t>  </a:t>
            </a:r>
            <a:r>
              <a:rPr lang="en-US" sz="3100" dirty="0" smtClean="0">
                <a:solidFill>
                  <a:srgbClr val="00B0F0"/>
                </a:solidFill>
              </a:rPr>
              <a:t>parasitism</a:t>
            </a:r>
            <a:r>
              <a:rPr lang="en-US" sz="3100" dirty="0" smtClean="0"/>
              <a:t> </a:t>
            </a:r>
            <a:r>
              <a:rPr lang="en-US" sz="3100" dirty="0"/>
              <a:t>- one benefits at the others expense - fleas, </a:t>
            </a:r>
            <a:r>
              <a:rPr lang="en-US" sz="3100" dirty="0" smtClean="0"/>
              <a:t>ticks</a:t>
            </a:r>
            <a:r>
              <a:rPr lang="en-US" sz="3100" dirty="0"/>
              <a:t>, leeches, tapeworms, mistletoe on their host</a:t>
            </a: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7391400" y="1663700"/>
            <a:ext cx="3822700" cy="2679700"/>
          </a:xfrm>
          <a:prstGeom prst="rect">
            <a:avLst/>
          </a:prstGeom>
        </p:spPr>
      </p:pic>
    </p:spTree>
    <p:extLst>
      <p:ext uri="{BB962C8B-B14F-4D97-AF65-F5344CB8AC3E}">
        <p14:creationId xmlns:p14="http://schemas.microsoft.com/office/powerpoint/2010/main" val="406532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Hydrology:</a:t>
            </a:r>
            <a:endParaRPr lang="en-US" dirty="0"/>
          </a:p>
        </p:txBody>
      </p:sp>
      <p:pic>
        <p:nvPicPr>
          <p:cNvPr id="3" name="Picture 2"/>
          <p:cNvPicPr>
            <a:picLocks noChangeAspect="1"/>
          </p:cNvPicPr>
          <p:nvPr/>
        </p:nvPicPr>
        <p:blipFill>
          <a:blip r:embed="rId2"/>
          <a:stretch>
            <a:fillRect/>
          </a:stretch>
        </p:blipFill>
        <p:spPr>
          <a:xfrm>
            <a:off x="596900" y="2355850"/>
            <a:ext cx="3543300" cy="2774950"/>
          </a:xfrm>
          <a:prstGeom prst="rect">
            <a:avLst/>
          </a:prstGeom>
        </p:spPr>
      </p:pic>
      <p:pic>
        <p:nvPicPr>
          <p:cNvPr id="4" name="Picture 3"/>
          <p:cNvPicPr>
            <a:picLocks noChangeAspect="1"/>
          </p:cNvPicPr>
          <p:nvPr/>
        </p:nvPicPr>
        <p:blipFill>
          <a:blip r:embed="rId3"/>
          <a:stretch>
            <a:fillRect/>
          </a:stretch>
        </p:blipFill>
        <p:spPr>
          <a:xfrm>
            <a:off x="6248400" y="439737"/>
            <a:ext cx="4533900" cy="2065337"/>
          </a:xfrm>
          <a:prstGeom prst="rect">
            <a:avLst/>
          </a:prstGeom>
        </p:spPr>
      </p:pic>
      <p:pic>
        <p:nvPicPr>
          <p:cNvPr id="5" name="Picture 4"/>
          <p:cNvPicPr>
            <a:picLocks noChangeAspect="1"/>
          </p:cNvPicPr>
          <p:nvPr/>
        </p:nvPicPr>
        <p:blipFill>
          <a:blip r:embed="rId4"/>
          <a:stretch>
            <a:fillRect/>
          </a:stretch>
        </p:blipFill>
        <p:spPr>
          <a:xfrm>
            <a:off x="5334000" y="2768600"/>
            <a:ext cx="5943600" cy="3898900"/>
          </a:xfrm>
          <a:prstGeom prst="rect">
            <a:avLst/>
          </a:prstGeom>
        </p:spPr>
      </p:pic>
    </p:spTree>
    <p:extLst>
      <p:ext uri="{BB962C8B-B14F-4D97-AF65-F5344CB8AC3E}">
        <p14:creationId xmlns:p14="http://schemas.microsoft.com/office/powerpoint/2010/main" val="90554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smtClean="0"/>
              <a:t>Hydrology: there is no new water, it is continuously being recycled by the water cycle. (Hydrologic Cycle)</a:t>
            </a:r>
            <a:endParaRPr lang="en-US" dirty="0"/>
          </a:p>
        </p:txBody>
      </p:sp>
      <p:pic>
        <p:nvPicPr>
          <p:cNvPr id="3" name="Picture 2"/>
          <p:cNvPicPr>
            <a:picLocks noChangeAspect="1"/>
          </p:cNvPicPr>
          <p:nvPr/>
        </p:nvPicPr>
        <p:blipFill>
          <a:blip r:embed="rId2"/>
          <a:stretch>
            <a:fillRect/>
          </a:stretch>
        </p:blipFill>
        <p:spPr>
          <a:xfrm>
            <a:off x="2730500" y="1549400"/>
            <a:ext cx="5829300" cy="4597400"/>
          </a:xfrm>
          <a:prstGeom prst="rect">
            <a:avLst/>
          </a:prstGeom>
        </p:spPr>
      </p:pic>
    </p:spTree>
    <p:extLst>
      <p:ext uri="{BB962C8B-B14F-4D97-AF65-F5344CB8AC3E}">
        <p14:creationId xmlns:p14="http://schemas.microsoft.com/office/powerpoint/2010/main" val="3897723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0600"/>
            <a:ext cx="12192000" cy="3594100"/>
          </a:xfrm>
        </p:spPr>
        <p:txBody>
          <a:bodyPr>
            <a:normAutofit fontScale="90000"/>
          </a:bodyPr>
          <a:lstStyle/>
          <a:p>
            <a:r>
              <a:rPr lang="en-US" dirty="0" smtClean="0"/>
              <a:t>Hydrology: </a:t>
            </a:r>
            <a:br>
              <a:rPr lang="en-US" dirty="0" smtClean="0"/>
            </a:br>
            <a:r>
              <a:rPr lang="en-US" sz="3600" dirty="0" smtClean="0"/>
              <a:t>Hydrosphere – water in, on, and around the Earth.</a:t>
            </a:r>
            <a:r>
              <a:rPr lang="en-US" sz="3600" dirty="0"/>
              <a:t/>
            </a:r>
            <a:br>
              <a:rPr lang="en-US" sz="3600" dirty="0"/>
            </a:br>
            <a:r>
              <a:rPr lang="en-US" sz="3600" dirty="0"/>
              <a:t>97% of all water is salty, only 3% is fresh(2/3 of that is ice!)</a:t>
            </a:r>
            <a:br>
              <a:rPr lang="en-US" sz="3600" dirty="0"/>
            </a:br>
            <a:r>
              <a:rPr lang="en-US" sz="3600" dirty="0"/>
              <a:t>Groundwater, rivers &amp; lakes, and atmosphere hold the rest.</a:t>
            </a:r>
            <a:br>
              <a:rPr lang="en-US" sz="3600" dirty="0"/>
            </a:br>
            <a:r>
              <a:rPr lang="en-US" sz="3600" dirty="0"/>
              <a:t> *</a:t>
            </a:r>
            <a:r>
              <a:rPr lang="en-US" sz="3600" dirty="0">
                <a:solidFill>
                  <a:schemeClr val="accent1">
                    <a:lumMod val="75000"/>
                  </a:schemeClr>
                </a:solidFill>
              </a:rPr>
              <a:t>Aquifer</a:t>
            </a:r>
            <a:r>
              <a:rPr lang="en-US" sz="3600" dirty="0"/>
              <a:t> - rock layer that collects water</a:t>
            </a:r>
            <a:br>
              <a:rPr lang="en-US" sz="3600" dirty="0"/>
            </a:br>
            <a:r>
              <a:rPr lang="en-US" sz="3600" dirty="0"/>
              <a:t> *</a:t>
            </a:r>
            <a:r>
              <a:rPr lang="en-US" sz="3600" dirty="0">
                <a:solidFill>
                  <a:schemeClr val="accent1">
                    <a:lumMod val="75000"/>
                  </a:schemeClr>
                </a:solidFill>
              </a:rPr>
              <a:t>water table </a:t>
            </a:r>
            <a:r>
              <a:rPr lang="en-US" sz="3600" dirty="0"/>
              <a:t>is upper zone of saturation and lower zone of </a:t>
            </a:r>
            <a:br>
              <a:rPr lang="en-US" sz="3600" dirty="0"/>
            </a:br>
            <a:r>
              <a:rPr lang="en-US" sz="3600" dirty="0" smtClean="0"/>
              <a:t>unsaturation</a:t>
            </a:r>
            <a:r>
              <a:rPr lang="en-US" sz="3600" dirty="0"/>
              <a:t>.</a:t>
            </a:r>
            <a:br>
              <a:rPr lang="en-US" sz="3600" dirty="0"/>
            </a:br>
            <a:r>
              <a:rPr lang="en-US" sz="3600" dirty="0"/>
              <a:t> </a:t>
            </a:r>
            <a:r>
              <a:rPr lang="en-US" sz="3600" dirty="0" smtClean="0"/>
              <a:t>*</a:t>
            </a:r>
            <a:r>
              <a:rPr lang="en-US" sz="3600" dirty="0"/>
              <a:t>surface water includes runoff and will contain chemicals </a:t>
            </a:r>
            <a:br>
              <a:rPr lang="en-US" sz="3600" dirty="0"/>
            </a:br>
            <a:r>
              <a:rPr lang="en-US" sz="3600" dirty="0"/>
              <a:t>because water is a solvent.(fertilizers, oil, animal wastes)</a:t>
            </a:r>
            <a:br>
              <a:rPr lang="en-US" sz="3600" dirty="0"/>
            </a:br>
            <a:r>
              <a:rPr lang="en-US" sz="3600" b="1" dirty="0"/>
              <a:t/>
            </a:r>
            <a:br>
              <a:rPr lang="en-US" sz="3600" b="1" dirty="0"/>
            </a:br>
            <a:r>
              <a:rPr lang="en-US" sz="3600" dirty="0">
                <a:solidFill>
                  <a:schemeClr val="accent1">
                    <a:lumMod val="75000"/>
                  </a:schemeClr>
                </a:solidFill>
              </a:rPr>
              <a:t>Watersheds (River Basins) </a:t>
            </a:r>
            <a:r>
              <a:rPr lang="en-US" sz="3600" dirty="0"/>
              <a:t>17 in NC. </a:t>
            </a:r>
            <a:r>
              <a:rPr lang="en-US" sz="3600" dirty="0" smtClean="0"/>
              <a:t>Separated </a:t>
            </a:r>
            <a:r>
              <a:rPr lang="en-US" sz="3600" dirty="0"/>
              <a:t>by divides- </a:t>
            </a:r>
            <a:r>
              <a:rPr lang="en-US" sz="3600" dirty="0" smtClean="0"/>
              <a:t>areas </a:t>
            </a:r>
            <a:r>
              <a:rPr lang="en-US" sz="3600" dirty="0"/>
              <a:t>on higher elevation. Cape Fear is the largest</a:t>
            </a:r>
            <a:r>
              <a:rPr lang="en-US" sz="3600" dirty="0" smtClean="0"/>
              <a:t>. Savannah is the smallest in NC.</a:t>
            </a:r>
            <a:r>
              <a:rPr lang="en-US" sz="3600" dirty="0"/>
              <a:t/>
            </a:r>
            <a:br>
              <a:rPr lang="en-US" sz="3600" dirty="0"/>
            </a:br>
            <a:r>
              <a:rPr lang="en-US" sz="3600" dirty="0" smtClean="0"/>
              <a:t>Tar Pamlico River Basin drains water from Franklin County</a:t>
            </a:r>
            <a:r>
              <a:rPr lang="en-US" sz="3600" dirty="0"/>
              <a:t>. Water </a:t>
            </a:r>
            <a:br>
              <a:rPr lang="en-US" sz="3600" dirty="0"/>
            </a:br>
            <a:r>
              <a:rPr lang="en-US" sz="3600" dirty="0"/>
              <a:t>flows downhill and will ultimately drain to an </a:t>
            </a:r>
            <a:r>
              <a:rPr lang="en-US" sz="3600" dirty="0" smtClean="0"/>
              <a:t>ocean. </a:t>
            </a:r>
            <a:r>
              <a:rPr lang="en-US" dirty="0"/>
              <a:t/>
            </a:r>
            <a:br>
              <a:rPr lang="en-US" dirty="0"/>
            </a:br>
            <a:endParaRPr lang="en-US" dirty="0"/>
          </a:p>
        </p:txBody>
      </p:sp>
    </p:spTree>
    <p:extLst>
      <p:ext uri="{BB962C8B-B14F-4D97-AF65-F5344CB8AC3E}">
        <p14:creationId xmlns:p14="http://schemas.microsoft.com/office/powerpoint/2010/main" val="2466899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smtClean="0"/>
              <a:t>Hydrology: NC River Basins</a:t>
            </a:r>
            <a:endParaRPr lang="en-US" dirty="0"/>
          </a:p>
        </p:txBody>
      </p:sp>
      <p:pic>
        <p:nvPicPr>
          <p:cNvPr id="3" name="Picture 2"/>
          <p:cNvPicPr>
            <a:picLocks noChangeAspect="1"/>
          </p:cNvPicPr>
          <p:nvPr/>
        </p:nvPicPr>
        <p:blipFill>
          <a:blip r:embed="rId2"/>
          <a:stretch>
            <a:fillRect/>
          </a:stretch>
        </p:blipFill>
        <p:spPr>
          <a:xfrm>
            <a:off x="1985962" y="1690688"/>
            <a:ext cx="8220075" cy="4533900"/>
          </a:xfrm>
          <a:prstGeom prst="rect">
            <a:avLst/>
          </a:prstGeom>
        </p:spPr>
      </p:pic>
    </p:spTree>
    <p:extLst>
      <p:ext uri="{BB962C8B-B14F-4D97-AF65-F5344CB8AC3E}">
        <p14:creationId xmlns:p14="http://schemas.microsoft.com/office/powerpoint/2010/main" val="3538788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normAutofit fontScale="90000"/>
          </a:bodyPr>
          <a:lstStyle/>
          <a:p>
            <a:r>
              <a:rPr lang="en-US" dirty="0" smtClean="0"/>
              <a:t>Hydrology:</a:t>
            </a:r>
            <a:br>
              <a:rPr lang="en-US" dirty="0" smtClean="0"/>
            </a:br>
            <a:r>
              <a:rPr lang="en-US" sz="2700" dirty="0"/>
              <a:t>Water has special properties:</a:t>
            </a:r>
            <a:br>
              <a:rPr lang="en-US" sz="2700" dirty="0"/>
            </a:br>
            <a:r>
              <a:rPr lang="en-US" sz="2700" dirty="0" smtClean="0"/>
              <a:t/>
            </a:r>
            <a:br>
              <a:rPr lang="en-US" sz="2700" dirty="0" smtClean="0"/>
            </a:br>
            <a:r>
              <a:rPr lang="en-US" sz="2700" dirty="0"/>
              <a:t> Water is </a:t>
            </a:r>
            <a:r>
              <a:rPr lang="en-US" sz="2700" dirty="0">
                <a:solidFill>
                  <a:srgbClr val="00B0F0"/>
                </a:solidFill>
              </a:rPr>
              <a:t>polar</a:t>
            </a:r>
            <a:r>
              <a:rPr lang="en-US" sz="2700" dirty="0"/>
              <a:t>. as the atoms of hydrogen and oxygen combine the end </a:t>
            </a:r>
            <a:br>
              <a:rPr lang="en-US" sz="2700" dirty="0"/>
            </a:br>
            <a:r>
              <a:rPr lang="en-US" sz="2700" dirty="0"/>
              <a:t>near the H is more negatively charged and the end near the O is positively </a:t>
            </a:r>
            <a:br>
              <a:rPr lang="en-US" sz="2700" dirty="0"/>
            </a:br>
            <a:r>
              <a:rPr lang="en-US" sz="2700" dirty="0"/>
              <a:t>charged. These different charges make create special properties like:</a:t>
            </a:r>
            <a:br>
              <a:rPr lang="en-US" sz="2700" dirty="0"/>
            </a:br>
            <a:r>
              <a:rPr lang="en-US" sz="2700" dirty="0"/>
              <a:t> </a:t>
            </a:r>
            <a:r>
              <a:rPr lang="en-US" sz="2700" dirty="0">
                <a:solidFill>
                  <a:srgbClr val="00B0F0"/>
                </a:solidFill>
              </a:rPr>
              <a:t>cohesion</a:t>
            </a:r>
            <a:r>
              <a:rPr lang="en-US" sz="2700" dirty="0"/>
              <a:t>: water sticks to itself and forms droplets.(</a:t>
            </a:r>
            <a:r>
              <a:rPr lang="en-US" sz="2700" dirty="0">
                <a:solidFill>
                  <a:srgbClr val="00B0F0"/>
                </a:solidFill>
              </a:rPr>
              <a:t>surface tension</a:t>
            </a:r>
            <a:r>
              <a:rPr lang="en-US" sz="2700" dirty="0"/>
              <a:t>)</a:t>
            </a:r>
            <a:br>
              <a:rPr lang="en-US" sz="2700" dirty="0"/>
            </a:br>
            <a:r>
              <a:rPr lang="en-US" sz="2700" dirty="0"/>
              <a:t> </a:t>
            </a:r>
            <a:r>
              <a:rPr lang="en-US" sz="2700" dirty="0">
                <a:solidFill>
                  <a:srgbClr val="00B0F0"/>
                </a:solidFill>
              </a:rPr>
              <a:t>adhesion</a:t>
            </a:r>
            <a:r>
              <a:rPr lang="en-US" sz="2700" dirty="0"/>
              <a:t>: water sticks to other things like your skin, plants</a:t>
            </a:r>
            <a:r>
              <a:rPr lang="en-US" sz="2700" dirty="0" smtClean="0"/>
              <a:t>, or  </a:t>
            </a:r>
            <a:r>
              <a:rPr lang="en-US" sz="2700" dirty="0"/>
              <a:t>small </a:t>
            </a:r>
            <a:br>
              <a:rPr lang="en-US" sz="2700" dirty="0"/>
            </a:br>
            <a:r>
              <a:rPr lang="en-US" sz="2700" dirty="0"/>
              <a:t>spaces(</a:t>
            </a:r>
            <a:r>
              <a:rPr lang="en-US" sz="2700" dirty="0">
                <a:solidFill>
                  <a:srgbClr val="00B0F0"/>
                </a:solidFill>
              </a:rPr>
              <a:t>capillary action</a:t>
            </a:r>
            <a:r>
              <a:rPr lang="en-US" sz="2700" dirty="0"/>
              <a:t>)</a:t>
            </a:r>
            <a:br>
              <a:rPr lang="en-US" sz="2700" dirty="0"/>
            </a:br>
            <a:r>
              <a:rPr lang="en-US" sz="2700" dirty="0"/>
              <a:t> </a:t>
            </a:r>
            <a:r>
              <a:rPr lang="en-US" sz="2700" dirty="0">
                <a:solidFill>
                  <a:srgbClr val="00B0F0"/>
                </a:solidFill>
              </a:rPr>
              <a:t>universal solvent</a:t>
            </a:r>
            <a:r>
              <a:rPr lang="en-US" sz="2700" dirty="0"/>
              <a:t>: water dissolves things within your body, in and </a:t>
            </a:r>
            <a:r>
              <a:rPr lang="en-US" sz="2700" dirty="0" smtClean="0"/>
              <a:t/>
            </a:r>
            <a:br>
              <a:rPr lang="en-US" sz="2700" dirty="0" smtClean="0"/>
            </a:br>
            <a:r>
              <a:rPr lang="en-US" sz="2700" dirty="0" smtClean="0"/>
              <a:t>on </a:t>
            </a:r>
            <a:r>
              <a:rPr lang="en-US" sz="2700" dirty="0"/>
              <a:t>the </a:t>
            </a:r>
            <a:r>
              <a:rPr lang="en-US" sz="2700" dirty="0" smtClean="0"/>
              <a:t>Earth's </a:t>
            </a:r>
            <a:r>
              <a:rPr lang="en-US" sz="2700" dirty="0"/>
              <a:t>crust, in nature.</a:t>
            </a:r>
            <a:br>
              <a:rPr lang="en-US" sz="2700" dirty="0"/>
            </a:br>
            <a:r>
              <a:rPr lang="en-US" sz="2700" dirty="0"/>
              <a:t> </a:t>
            </a:r>
            <a:r>
              <a:rPr lang="en-US" sz="2700" dirty="0">
                <a:solidFill>
                  <a:srgbClr val="00B0F0"/>
                </a:solidFill>
              </a:rPr>
              <a:t>high specific heat</a:t>
            </a:r>
            <a:r>
              <a:rPr lang="en-US" sz="2700" dirty="0"/>
              <a:t>: it heats up slowly and cools down slowly. Helps create </a:t>
            </a:r>
            <a:br>
              <a:rPr lang="en-US" sz="2700" dirty="0"/>
            </a:br>
            <a:r>
              <a:rPr lang="en-US" sz="2700" dirty="0"/>
              <a:t>a </a:t>
            </a:r>
            <a:r>
              <a:rPr lang="en-US" sz="2700" dirty="0" smtClean="0"/>
              <a:t>livable </a:t>
            </a:r>
            <a:r>
              <a:rPr lang="en-US" sz="2700" dirty="0"/>
              <a:t>Earth environment and helps us maintain or body temperatures.</a:t>
            </a:r>
            <a:br>
              <a:rPr lang="en-US" sz="2700" dirty="0"/>
            </a:br>
            <a:r>
              <a:rPr lang="en-US" sz="2700" dirty="0"/>
              <a:t> </a:t>
            </a:r>
            <a:r>
              <a:rPr lang="en-US" sz="2700" dirty="0">
                <a:solidFill>
                  <a:srgbClr val="00B0F0"/>
                </a:solidFill>
              </a:rPr>
              <a:t>density</a:t>
            </a:r>
            <a:r>
              <a:rPr lang="en-US" sz="2700" dirty="0"/>
              <a:t>: has a density of 1g/ml so anything less than a density of 1 floats </a:t>
            </a:r>
            <a:br>
              <a:rPr lang="en-US" sz="2700" dirty="0"/>
            </a:br>
            <a:r>
              <a:rPr lang="en-US" sz="2700" dirty="0"/>
              <a:t>and greater than 1 sinks.</a:t>
            </a:r>
            <a:br>
              <a:rPr lang="en-US" sz="2700" dirty="0"/>
            </a:br>
            <a:r>
              <a:rPr lang="en-US" sz="2700" dirty="0"/>
              <a:t> </a:t>
            </a:r>
            <a:r>
              <a:rPr lang="en-US" sz="2700" dirty="0">
                <a:solidFill>
                  <a:srgbClr val="00B0F0"/>
                </a:solidFill>
              </a:rPr>
              <a:t>heat of vaporization</a:t>
            </a:r>
            <a:r>
              <a:rPr lang="en-US" sz="2700" dirty="0"/>
              <a:t>: evaporates off of the surface of the ocean to allow </a:t>
            </a:r>
            <a:br>
              <a:rPr lang="en-US" sz="2700" dirty="0"/>
            </a:br>
            <a:r>
              <a:rPr lang="en-US" sz="2700" dirty="0"/>
              <a:t>the water cycle to continue and be "refueled".</a:t>
            </a: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9320212" y="328612"/>
            <a:ext cx="2871788" cy="2109788"/>
          </a:xfrm>
          <a:prstGeom prst="rect">
            <a:avLst/>
          </a:prstGeom>
        </p:spPr>
      </p:pic>
    </p:spTree>
    <p:extLst>
      <p:ext uri="{BB962C8B-B14F-4D97-AF65-F5344CB8AC3E}">
        <p14:creationId xmlns:p14="http://schemas.microsoft.com/office/powerpoint/2010/main" val="3624909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txBody>
          <a:bodyPr>
            <a:normAutofit fontScale="90000"/>
          </a:bodyPr>
          <a:lstStyle/>
          <a:p>
            <a:r>
              <a:rPr lang="en-US" dirty="0" smtClean="0"/>
              <a:t>Hydrology: Earth’s Oceans</a:t>
            </a:r>
            <a:br>
              <a:rPr lang="en-US" dirty="0" smtClean="0"/>
            </a:br>
            <a:r>
              <a:rPr lang="en-US" dirty="0"/>
              <a:t> </a:t>
            </a:r>
            <a:r>
              <a:rPr lang="en-US" sz="2700" dirty="0"/>
              <a:t>Cover </a:t>
            </a:r>
            <a:r>
              <a:rPr lang="en-US" sz="2700" dirty="0" smtClean="0"/>
              <a:t>71 </a:t>
            </a:r>
            <a:r>
              <a:rPr lang="en-US" sz="2700" dirty="0"/>
              <a:t>% of Earth's surface and because of water's high </a:t>
            </a:r>
            <a:r>
              <a:rPr lang="en-US" sz="2700" dirty="0" smtClean="0">
                <a:solidFill>
                  <a:srgbClr val="0070C0"/>
                </a:solidFill>
              </a:rPr>
              <a:t>specific </a:t>
            </a:r>
            <a:r>
              <a:rPr lang="en-US" sz="2700" dirty="0">
                <a:solidFill>
                  <a:srgbClr val="0070C0"/>
                </a:solidFill>
              </a:rPr>
              <a:t>heat </a:t>
            </a:r>
            <a:r>
              <a:rPr lang="en-US" sz="2700" dirty="0"/>
              <a:t>this helps keep temperatures on Earth from </a:t>
            </a:r>
            <a:r>
              <a:rPr lang="en-US" sz="2700" dirty="0" smtClean="0"/>
              <a:t>changing </a:t>
            </a:r>
            <a:r>
              <a:rPr lang="en-US" sz="2700" dirty="0"/>
              <a:t>drastically as it rotates on its axis</a:t>
            </a:r>
            <a:r>
              <a:rPr lang="en-US" sz="2700" dirty="0" smtClean="0"/>
              <a:t>.</a:t>
            </a:r>
            <a:br>
              <a:rPr lang="en-US" sz="2700" dirty="0" smtClean="0"/>
            </a:br>
            <a:r>
              <a:rPr lang="en-US" sz="2700" dirty="0"/>
              <a:t/>
            </a:r>
            <a:br>
              <a:rPr lang="en-US" sz="2700" dirty="0"/>
            </a:br>
            <a:r>
              <a:rPr lang="en-US" sz="2700" dirty="0"/>
              <a:t>Features: Continental Shelf, Abyssal plain, mid-ocean ridge, </a:t>
            </a:r>
            <a:r>
              <a:rPr lang="en-US" sz="2700" dirty="0" smtClean="0"/>
              <a:t>etc.</a:t>
            </a:r>
            <a:br>
              <a:rPr lang="en-US" sz="2700" dirty="0" smtClean="0"/>
            </a:br>
            <a:r>
              <a:rPr lang="en-US" sz="2700" dirty="0"/>
              <a:t/>
            </a:r>
            <a:br>
              <a:rPr lang="en-US" sz="2700" dirty="0"/>
            </a:br>
            <a:r>
              <a:rPr lang="en-US" sz="2700" dirty="0">
                <a:solidFill>
                  <a:srgbClr val="0070C0"/>
                </a:solidFill>
              </a:rPr>
              <a:t>Salinity</a:t>
            </a:r>
            <a:r>
              <a:rPr lang="en-US" sz="2700" dirty="0"/>
              <a:t> is ...   3.5% sodium chloride</a:t>
            </a:r>
            <a:br>
              <a:rPr lang="en-US" sz="2700" dirty="0"/>
            </a:br>
            <a:r>
              <a:rPr lang="en-US" sz="2700" dirty="0"/>
              <a:t>Oceans cycle water, nitrogen, carbon dioxide and </a:t>
            </a:r>
            <a:r>
              <a:rPr lang="en-US" sz="2700" dirty="0" smtClean="0"/>
              <a:t>oxygen.</a:t>
            </a:r>
            <a:br>
              <a:rPr lang="en-US" sz="2700" dirty="0" smtClean="0"/>
            </a:br>
            <a:r>
              <a:rPr lang="en-US" sz="2700" dirty="0"/>
              <a:t/>
            </a:r>
            <a:br>
              <a:rPr lang="en-US" sz="2700" dirty="0"/>
            </a:br>
            <a:r>
              <a:rPr lang="en-US" sz="2700" dirty="0">
                <a:solidFill>
                  <a:srgbClr val="0070C0"/>
                </a:solidFill>
              </a:rPr>
              <a:t>Ocean Resources</a:t>
            </a:r>
            <a:r>
              <a:rPr lang="en-US" sz="2700" dirty="0"/>
              <a:t>:</a:t>
            </a:r>
            <a:br>
              <a:rPr lang="en-US" sz="2700" dirty="0"/>
            </a:br>
            <a:r>
              <a:rPr lang="en-US" sz="2700" dirty="0"/>
              <a:t> seafood like fish, shrimp, crabs, oysters, scallops</a:t>
            </a:r>
            <a:br>
              <a:rPr lang="en-US" sz="2700" dirty="0"/>
            </a:br>
            <a:r>
              <a:rPr lang="en-US" sz="2700" dirty="0"/>
              <a:t> minerals </a:t>
            </a:r>
            <a:r>
              <a:rPr lang="en-US" sz="2700" dirty="0" smtClean="0"/>
              <a:t>– magnesium,</a:t>
            </a:r>
            <a:r>
              <a:rPr lang="en-US" sz="2700" dirty="0"/>
              <a:t> oil(destroys ocean life if spilled) and natural gas</a:t>
            </a:r>
            <a:br>
              <a:rPr lang="en-US" sz="2700" dirty="0"/>
            </a:br>
            <a:r>
              <a:rPr lang="en-US" sz="2700" dirty="0"/>
              <a:t> tourism: large part of the economy in some states. </a:t>
            </a:r>
            <a:r>
              <a:rPr lang="en-US" sz="2700" dirty="0" smtClean="0"/>
              <a:t/>
            </a:r>
            <a:br>
              <a:rPr lang="en-US" sz="2700" dirty="0" smtClean="0"/>
            </a:br>
            <a:r>
              <a:rPr lang="en-US" sz="2700" dirty="0"/>
              <a:t/>
            </a:r>
            <a:br>
              <a:rPr lang="en-US" sz="2700" dirty="0"/>
            </a:br>
            <a:r>
              <a:rPr lang="en-US" sz="2700" dirty="0">
                <a:solidFill>
                  <a:srgbClr val="0070C0"/>
                </a:solidFill>
              </a:rPr>
              <a:t>Economic trade-offs </a:t>
            </a:r>
            <a:r>
              <a:rPr lang="en-US" sz="2700" dirty="0"/>
              <a:t>involve us caring for the environment as </a:t>
            </a:r>
            <a:br>
              <a:rPr lang="en-US" sz="2700" dirty="0"/>
            </a:br>
            <a:r>
              <a:rPr lang="en-US" sz="2700" dirty="0"/>
              <a:t>well as profiting for the states economy. </a:t>
            </a:r>
            <a:br>
              <a:rPr lang="en-US" sz="2700" dirty="0"/>
            </a:br>
            <a:r>
              <a:rPr lang="en-US" sz="2700" b="1" dirty="0"/>
              <a:t/>
            </a:r>
            <a:br>
              <a:rPr lang="en-US" sz="2700" b="1" dirty="0"/>
            </a:br>
            <a:r>
              <a:rPr lang="en-US" sz="2700" dirty="0">
                <a:solidFill>
                  <a:srgbClr val="0070C0"/>
                </a:solidFill>
              </a:rPr>
              <a:t>Problems</a:t>
            </a:r>
            <a:r>
              <a:rPr lang="en-US" sz="2700" dirty="0"/>
              <a:t>: overfishing, pollution, global warming stopping </a:t>
            </a:r>
            <a:r>
              <a:rPr lang="en-US" sz="2700" dirty="0" err="1" smtClean="0"/>
              <a:t>currrents</a:t>
            </a:r>
            <a:r>
              <a:rPr lang="en-US" sz="2700" dirty="0"/>
              <a:t>.</a:t>
            </a:r>
            <a:r>
              <a:rPr lang="en-US" dirty="0"/>
              <a:t/>
            </a:r>
            <a:br>
              <a:rPr lang="en-US" dirty="0"/>
            </a:br>
            <a:endParaRPr lang="en-US" dirty="0"/>
          </a:p>
        </p:txBody>
      </p:sp>
    </p:spTree>
    <p:extLst>
      <p:ext uri="{BB962C8B-B14F-4D97-AF65-F5344CB8AC3E}">
        <p14:creationId xmlns:p14="http://schemas.microsoft.com/office/powerpoint/2010/main" val="408675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Matter and Energy:</a:t>
            </a:r>
            <a:endParaRPr lang="en-US" dirty="0"/>
          </a:p>
        </p:txBody>
      </p:sp>
      <p:sp>
        <p:nvSpPr>
          <p:cNvPr id="3" name="Rectangle 2"/>
          <p:cNvSpPr/>
          <p:nvPr/>
        </p:nvSpPr>
        <p:spPr>
          <a:xfrm>
            <a:off x="266700" y="1490008"/>
            <a:ext cx="7734300" cy="2646878"/>
          </a:xfrm>
          <a:prstGeom prst="rect">
            <a:avLst/>
          </a:prstGeom>
        </p:spPr>
        <p:txBody>
          <a:bodyPr wrap="square">
            <a:spAutoFit/>
          </a:bodyPr>
          <a:lstStyle/>
          <a:p>
            <a:r>
              <a:rPr lang="en-US" sz="2800" dirty="0" smtClean="0">
                <a:solidFill>
                  <a:srgbClr val="808080"/>
                </a:solidFill>
                <a:latin typeface="Comic Sans MS" panose="030F0702030302020204" pitchFamily="66" charset="0"/>
              </a:rPr>
              <a:t>physical properties       chemical properties</a:t>
            </a:r>
          </a:p>
          <a:p>
            <a:r>
              <a:rPr lang="en-US" dirty="0" smtClean="0">
                <a:solidFill>
                  <a:srgbClr val="800080"/>
                </a:solidFill>
                <a:latin typeface="Comic Sans MS" panose="030F0702030302020204" pitchFamily="66" charset="0"/>
              </a:rPr>
              <a:t>color, odor, state, density, solubility      reactivity, does it burn or rust</a:t>
            </a:r>
          </a:p>
          <a:p>
            <a:r>
              <a:rPr lang="en-US" dirty="0" smtClean="0">
                <a:solidFill>
                  <a:srgbClr val="800080"/>
                </a:solidFill>
                <a:latin typeface="Comic Sans MS" panose="030F0702030302020204" pitchFamily="66" charset="0"/>
              </a:rPr>
              <a:t>if changed they are still the same          if changed they are new                substances                                              </a:t>
            </a:r>
            <a:r>
              <a:rPr lang="en-US" dirty="0" err="1" smtClean="0">
                <a:solidFill>
                  <a:srgbClr val="800080"/>
                </a:solidFill>
                <a:latin typeface="Comic Sans MS" panose="030F0702030302020204" pitchFamily="66" charset="0"/>
              </a:rPr>
              <a:t>substances</a:t>
            </a:r>
            <a:r>
              <a:rPr lang="en-US" dirty="0" smtClean="0">
                <a:solidFill>
                  <a:srgbClr val="800080"/>
                </a:solidFill>
                <a:latin typeface="Comic Sans MS" panose="030F0702030302020204" pitchFamily="66" charset="0"/>
              </a:rPr>
              <a:t> </a:t>
            </a:r>
          </a:p>
          <a:p>
            <a:r>
              <a:rPr lang="en-US" sz="2800" dirty="0" smtClean="0">
                <a:solidFill>
                  <a:srgbClr val="FF6820"/>
                </a:solidFill>
                <a:latin typeface="Comic Sans MS" panose="030F0702030302020204" pitchFamily="66" charset="0"/>
              </a:rPr>
              <a:t>Group 1 &amp;  17 - Most reactive</a:t>
            </a:r>
            <a:r>
              <a:rPr lang="en-US" sz="1600" dirty="0" smtClean="0">
                <a:solidFill>
                  <a:srgbClr val="FF6820"/>
                </a:solidFill>
                <a:latin typeface="Comic Sans MS" panose="030F0702030302020204" pitchFamily="66" charset="0"/>
              </a:rPr>
              <a:t>(valence electrons determine this, group 1 alkaline metals has 1, group 17, halogens needs one)</a:t>
            </a:r>
            <a:r>
              <a:rPr lang="en-US" sz="2800" dirty="0" smtClean="0">
                <a:solidFill>
                  <a:srgbClr val="FF6820"/>
                </a:solidFill>
                <a:latin typeface="Comic Sans MS" panose="030F0702030302020204" pitchFamily="66" charset="0"/>
              </a:rPr>
              <a:t>        Group 18- least reactive called noble gases</a:t>
            </a:r>
          </a:p>
        </p:txBody>
      </p:sp>
      <p:sp>
        <p:nvSpPr>
          <p:cNvPr id="4" name="AutoShape 2" descr="Image result for periodic table of elem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7429500" y="3644900"/>
            <a:ext cx="4635500" cy="2482850"/>
          </a:xfrm>
          <a:prstGeom prst="rect">
            <a:avLst/>
          </a:prstGeom>
        </p:spPr>
      </p:pic>
    </p:spTree>
    <p:extLst>
      <p:ext uri="{BB962C8B-B14F-4D97-AF65-F5344CB8AC3E}">
        <p14:creationId xmlns:p14="http://schemas.microsoft.com/office/powerpoint/2010/main" val="1986695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Hydrology: Oceans</a:t>
            </a:r>
            <a:br>
              <a:rPr lang="en-US" dirty="0" smtClean="0"/>
            </a:br>
            <a:endParaRPr lang="en-US" dirty="0"/>
          </a:p>
        </p:txBody>
      </p:sp>
      <p:pic>
        <p:nvPicPr>
          <p:cNvPr id="3" name="Picture 2"/>
          <p:cNvPicPr>
            <a:picLocks noChangeAspect="1"/>
          </p:cNvPicPr>
          <p:nvPr/>
        </p:nvPicPr>
        <p:blipFill>
          <a:blip r:embed="rId2"/>
          <a:stretch>
            <a:fillRect/>
          </a:stretch>
        </p:blipFill>
        <p:spPr>
          <a:xfrm>
            <a:off x="1003300" y="584200"/>
            <a:ext cx="10045700" cy="6273800"/>
          </a:xfrm>
          <a:prstGeom prst="rect">
            <a:avLst/>
          </a:prstGeom>
        </p:spPr>
      </p:pic>
    </p:spTree>
    <p:extLst>
      <p:ext uri="{BB962C8B-B14F-4D97-AF65-F5344CB8AC3E}">
        <p14:creationId xmlns:p14="http://schemas.microsoft.com/office/powerpoint/2010/main" val="954405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12179300" cy="6997700"/>
          </a:xfrm>
        </p:spPr>
        <p:txBody>
          <a:bodyPr>
            <a:normAutofit fontScale="90000"/>
          </a:bodyPr>
          <a:lstStyle/>
          <a:p>
            <a:r>
              <a:rPr lang="en-US" dirty="0" smtClean="0"/>
              <a:t>Hydrology: </a:t>
            </a:r>
            <a:br>
              <a:rPr lang="en-US" dirty="0" smtClean="0"/>
            </a:br>
            <a:r>
              <a:rPr lang="en-US" sz="2700" dirty="0"/>
              <a:t>All food webs and chains begin with producers. Producers in the </a:t>
            </a:r>
            <a:r>
              <a:rPr lang="en-US" sz="2700" dirty="0" smtClean="0"/>
              <a:t>ocean(phytoplankton</a:t>
            </a:r>
            <a:r>
              <a:rPr lang="en-US" sz="2700" dirty="0"/>
              <a:t>) give us most of the oxygen for our </a:t>
            </a:r>
            <a:r>
              <a:rPr lang="en-US" sz="2700" dirty="0" smtClean="0"/>
              <a:t>atmosphere.</a:t>
            </a:r>
            <a:br>
              <a:rPr lang="en-US" sz="2700" dirty="0" smtClean="0"/>
            </a:br>
            <a:r>
              <a:rPr lang="en-US" sz="2700" dirty="0"/>
              <a:t/>
            </a:r>
            <a:br>
              <a:rPr lang="en-US" sz="2700" dirty="0"/>
            </a:br>
            <a:r>
              <a:rPr lang="en-US" sz="2700" dirty="0"/>
              <a:t>*</a:t>
            </a:r>
            <a:r>
              <a:rPr lang="en-US" sz="2700" dirty="0" err="1">
                <a:solidFill>
                  <a:srgbClr val="0070C0"/>
                </a:solidFill>
              </a:rPr>
              <a:t>Upwellings</a:t>
            </a:r>
            <a:r>
              <a:rPr lang="en-US" sz="2700" dirty="0">
                <a:solidFill>
                  <a:srgbClr val="0070C0"/>
                </a:solidFill>
              </a:rPr>
              <a:t> </a:t>
            </a:r>
            <a:r>
              <a:rPr lang="en-US" sz="2700" dirty="0"/>
              <a:t>are currents that bring nutrient rich cold water up from </a:t>
            </a:r>
            <a:br>
              <a:rPr lang="en-US" sz="2700" dirty="0"/>
            </a:br>
            <a:r>
              <a:rPr lang="en-US" sz="2700" dirty="0"/>
              <a:t>the ocean floor.</a:t>
            </a:r>
            <a:br>
              <a:rPr lang="en-US" sz="2700" dirty="0"/>
            </a:br>
            <a:r>
              <a:rPr lang="en-US" sz="2700" dirty="0"/>
              <a:t>3 </a:t>
            </a:r>
            <a:r>
              <a:rPr lang="en-US" sz="2700" dirty="0" smtClean="0"/>
              <a:t>Ocean Zones:</a:t>
            </a:r>
            <a:r>
              <a:rPr lang="en-US" sz="2700" dirty="0"/>
              <a:t/>
            </a:r>
            <a:br>
              <a:rPr lang="en-US" sz="2700" dirty="0"/>
            </a:br>
            <a:r>
              <a:rPr lang="en-US" sz="2700" dirty="0"/>
              <a:t> </a:t>
            </a:r>
            <a:r>
              <a:rPr lang="en-US" sz="2700" dirty="0" smtClean="0">
                <a:solidFill>
                  <a:srgbClr val="00B050"/>
                </a:solidFill>
              </a:rPr>
              <a:t>Intertidal Zone</a:t>
            </a:r>
            <a:r>
              <a:rPr lang="en-US" sz="2700" dirty="0"/>
              <a:t/>
            </a:r>
            <a:br>
              <a:rPr lang="en-US" sz="2700" dirty="0"/>
            </a:br>
            <a:r>
              <a:rPr lang="en-US" sz="2700" dirty="0"/>
              <a:t> </a:t>
            </a:r>
            <a:r>
              <a:rPr lang="en-US" sz="2700" dirty="0" smtClean="0">
                <a:solidFill>
                  <a:srgbClr val="00B050"/>
                </a:solidFill>
              </a:rPr>
              <a:t>Neritic Zone</a:t>
            </a:r>
            <a:r>
              <a:rPr lang="en-US" sz="2700" dirty="0"/>
              <a:t/>
            </a:r>
            <a:br>
              <a:rPr lang="en-US" sz="2700" dirty="0"/>
            </a:br>
            <a:r>
              <a:rPr lang="en-US" sz="2700" dirty="0"/>
              <a:t> </a:t>
            </a:r>
            <a:r>
              <a:rPr lang="en-US" sz="2700" dirty="0" smtClean="0">
                <a:solidFill>
                  <a:srgbClr val="00B050"/>
                </a:solidFill>
              </a:rPr>
              <a:t>Open Ocean</a:t>
            </a:r>
            <a:r>
              <a:rPr lang="en-US" sz="2700" dirty="0" smtClean="0"/>
              <a:t/>
            </a:r>
            <a:br>
              <a:rPr lang="en-US" sz="2700" dirty="0" smtClean="0"/>
            </a:br>
            <a:r>
              <a:rPr lang="en-US" sz="2700" dirty="0" smtClean="0"/>
              <a:t> In the </a:t>
            </a:r>
            <a:r>
              <a:rPr lang="en-US" sz="2700" dirty="0" smtClean="0">
                <a:solidFill>
                  <a:srgbClr val="00B050"/>
                </a:solidFill>
              </a:rPr>
              <a:t>Deep ocean </a:t>
            </a:r>
            <a:r>
              <a:rPr lang="en-US" sz="2700" dirty="0" smtClean="0"/>
              <a:t>- </a:t>
            </a:r>
            <a:r>
              <a:rPr lang="en-US" sz="2700" dirty="0"/>
              <a:t>chemosynthesis takes place because of lack of </a:t>
            </a:r>
            <a:br>
              <a:rPr lang="en-US" sz="2700" dirty="0"/>
            </a:br>
            <a:r>
              <a:rPr lang="en-US" sz="2700" dirty="0"/>
              <a:t>sunlight</a:t>
            </a:r>
            <a:r>
              <a:rPr lang="en-US" sz="2700" dirty="0" smtClean="0"/>
              <a:t>.</a:t>
            </a:r>
            <a:br>
              <a:rPr lang="en-US" sz="2700" dirty="0" smtClean="0"/>
            </a:br>
            <a:r>
              <a:rPr lang="en-US" sz="2700" dirty="0" smtClean="0">
                <a:solidFill>
                  <a:srgbClr val="00B050"/>
                </a:solidFill>
              </a:rPr>
              <a:t>Photic Zone </a:t>
            </a:r>
            <a:r>
              <a:rPr lang="en-US" sz="2700" dirty="0" smtClean="0"/>
              <a:t>– areas where sunlight can reach</a:t>
            </a:r>
            <a:br>
              <a:rPr lang="en-US" sz="2700" dirty="0" smtClean="0"/>
            </a:br>
            <a:r>
              <a:rPr lang="en-US" sz="2700" dirty="0" smtClean="0"/>
              <a:t> </a:t>
            </a:r>
            <a:r>
              <a:rPr lang="en-US" sz="2700" dirty="0"/>
              <a:t>Special </a:t>
            </a:r>
            <a:r>
              <a:rPr lang="en-US" sz="2700" dirty="0" smtClean="0"/>
              <a:t>ecosystems - </a:t>
            </a:r>
            <a:r>
              <a:rPr lang="en-US" sz="2700" dirty="0" smtClean="0">
                <a:solidFill>
                  <a:srgbClr val="00B050"/>
                </a:solidFill>
              </a:rPr>
              <a:t>hydrothermal </a:t>
            </a:r>
            <a:r>
              <a:rPr lang="en-US" sz="2700" dirty="0">
                <a:solidFill>
                  <a:srgbClr val="00B050"/>
                </a:solidFill>
              </a:rPr>
              <a:t>vents, cold seeps</a:t>
            </a:r>
            <a:r>
              <a:rPr lang="en-US" sz="2700" dirty="0"/>
              <a:t/>
            </a:r>
            <a:br>
              <a:rPr lang="en-US" sz="2700" dirty="0"/>
            </a:br>
            <a:r>
              <a:rPr lang="en-US" sz="2700" dirty="0"/>
              <a:t>Studying the ocean floor is difficult. Using vessels with humans is </a:t>
            </a:r>
            <a:r>
              <a:rPr lang="en-US" sz="2700" dirty="0" smtClean="0"/>
              <a:t>dangerous </a:t>
            </a:r>
            <a:r>
              <a:rPr lang="en-US" sz="2700" dirty="0"/>
              <a:t>and expensive. Satellites are helpful for the big picture </a:t>
            </a:r>
            <a:r>
              <a:rPr lang="en-US" sz="2700" dirty="0" smtClean="0"/>
              <a:t>and </a:t>
            </a:r>
            <a:r>
              <a:rPr lang="en-US" sz="2700" dirty="0"/>
              <a:t>sonar is used to smaller areas</a:t>
            </a:r>
            <a:r>
              <a:rPr lang="en-US" sz="2700" dirty="0" smtClean="0"/>
              <a:t>.</a:t>
            </a:r>
            <a:br>
              <a:rPr lang="en-US" sz="2700" dirty="0" smtClean="0"/>
            </a:br>
            <a:r>
              <a:rPr lang="en-US" sz="2700" dirty="0"/>
              <a:t/>
            </a:r>
            <a:br>
              <a:rPr lang="en-US" sz="2700" dirty="0"/>
            </a:br>
            <a:r>
              <a:rPr lang="en-US" sz="2700" dirty="0">
                <a:solidFill>
                  <a:srgbClr val="00B050"/>
                </a:solidFill>
              </a:rPr>
              <a:t>Estuaries</a:t>
            </a:r>
            <a:r>
              <a:rPr lang="en-US" sz="2700" dirty="0"/>
              <a:t>: fresh and salt water mix, protected by land and </a:t>
            </a:r>
            <a:br>
              <a:rPr lang="en-US" sz="2700" dirty="0"/>
            </a:br>
            <a:r>
              <a:rPr lang="en-US" sz="2700" dirty="0" smtClean="0"/>
              <a:t>grasses</a:t>
            </a:r>
            <a:r>
              <a:rPr lang="en-US" sz="2700" dirty="0"/>
              <a:t>, </a:t>
            </a:r>
            <a:r>
              <a:rPr lang="en-US" sz="2700" dirty="0" smtClean="0"/>
              <a:t>nurseries. Very fragile and important and because we live so close to them we often can damage them.</a:t>
            </a:r>
            <a:r>
              <a:rPr lang="en-US" dirty="0"/>
              <a:t/>
            </a:r>
            <a:br>
              <a:rPr lang="en-US" dirty="0"/>
            </a:br>
            <a:endParaRPr lang="en-US" dirty="0"/>
          </a:p>
        </p:txBody>
      </p:sp>
    </p:spTree>
    <p:extLst>
      <p:ext uri="{BB962C8B-B14F-4D97-AF65-F5344CB8AC3E}">
        <p14:creationId xmlns:p14="http://schemas.microsoft.com/office/powerpoint/2010/main" val="1520537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858000"/>
          </a:xfrm>
        </p:spPr>
        <p:txBody>
          <a:bodyPr>
            <a:normAutofit/>
          </a:bodyPr>
          <a:lstStyle/>
          <a:p>
            <a:r>
              <a:rPr lang="en-US" dirty="0" smtClean="0"/>
              <a:t>Hydrology: Estuaries</a:t>
            </a:r>
            <a:br>
              <a:rPr lang="en-US" dirty="0" smtClean="0"/>
            </a:br>
            <a:r>
              <a:rPr lang="en-US" sz="2700" dirty="0" err="1"/>
              <a:t>Estuaries</a:t>
            </a:r>
            <a:r>
              <a:rPr lang="en-US" sz="2700" dirty="0"/>
              <a:t>: fresh and salt mix, </a:t>
            </a:r>
            <a:br>
              <a:rPr lang="en-US" sz="2700" dirty="0"/>
            </a:br>
            <a:r>
              <a:rPr lang="en-US" sz="2700" dirty="0" smtClean="0"/>
              <a:t>*lots </a:t>
            </a:r>
            <a:r>
              <a:rPr lang="en-US" sz="2700" dirty="0"/>
              <a:t>of plants because of </a:t>
            </a:r>
            <a:br>
              <a:rPr lang="en-US" sz="2700" dirty="0"/>
            </a:br>
            <a:r>
              <a:rPr lang="en-US" sz="2700" dirty="0"/>
              <a:t>shallow water(all photic zone)</a:t>
            </a:r>
            <a:br>
              <a:rPr lang="en-US" sz="2700" dirty="0"/>
            </a:br>
            <a:r>
              <a:rPr lang="en-US" sz="2700" dirty="0" smtClean="0"/>
              <a:t>*nutrient </a:t>
            </a:r>
            <a:r>
              <a:rPr lang="en-US" sz="2700" dirty="0"/>
              <a:t>rich</a:t>
            </a:r>
            <a:br>
              <a:rPr lang="en-US" sz="2700" dirty="0"/>
            </a:br>
            <a:r>
              <a:rPr lang="en-US" sz="2700" dirty="0"/>
              <a:t>provide food and protection for </a:t>
            </a:r>
            <a:br>
              <a:rPr lang="en-US" sz="2700" dirty="0"/>
            </a:br>
            <a:r>
              <a:rPr lang="en-US" sz="2700" dirty="0" smtClean="0"/>
              <a:t>*young </a:t>
            </a:r>
            <a:r>
              <a:rPr lang="en-US" sz="2700" dirty="0"/>
              <a:t>life: good </a:t>
            </a:r>
            <a:r>
              <a:rPr lang="en-US" sz="2700" dirty="0" err="1"/>
              <a:t>nursuries</a:t>
            </a:r>
            <a:r>
              <a:rPr lang="en-US" sz="2700" dirty="0"/>
              <a:t>.</a:t>
            </a:r>
            <a:br>
              <a:rPr lang="en-US" sz="2700" dirty="0"/>
            </a:br>
            <a:r>
              <a:rPr lang="en-US" sz="2700" dirty="0" smtClean="0"/>
              <a:t>*plants </a:t>
            </a:r>
            <a:r>
              <a:rPr lang="en-US" sz="2700" dirty="0"/>
              <a:t>and animals there help </a:t>
            </a:r>
            <a:br>
              <a:rPr lang="en-US" sz="2700" dirty="0"/>
            </a:br>
            <a:r>
              <a:rPr lang="en-US" sz="2700" dirty="0"/>
              <a:t>stop erosion and filter water.</a:t>
            </a:r>
            <a:br>
              <a:rPr lang="en-US" sz="2700" dirty="0"/>
            </a:br>
            <a:r>
              <a:rPr lang="en-US" sz="2700" dirty="0" smtClean="0"/>
              <a:t>*greatly </a:t>
            </a:r>
            <a:r>
              <a:rPr lang="en-US" sz="2700" dirty="0"/>
              <a:t>affected by human </a:t>
            </a:r>
            <a:br>
              <a:rPr lang="en-US" sz="2700" dirty="0"/>
            </a:br>
            <a:r>
              <a:rPr lang="en-US" sz="2700" dirty="0"/>
              <a:t>pollution</a:t>
            </a: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4843462" y="711200"/>
            <a:ext cx="7132638" cy="6148828"/>
          </a:xfrm>
          <a:prstGeom prst="rect">
            <a:avLst/>
          </a:prstGeom>
        </p:spPr>
      </p:pic>
    </p:spTree>
    <p:extLst>
      <p:ext uri="{BB962C8B-B14F-4D97-AF65-F5344CB8AC3E}">
        <p14:creationId xmlns:p14="http://schemas.microsoft.com/office/powerpoint/2010/main" val="228856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10515600" cy="6857999"/>
          </a:xfrm>
        </p:spPr>
        <p:txBody>
          <a:bodyPr>
            <a:normAutofit/>
          </a:bodyPr>
          <a:lstStyle/>
          <a:p>
            <a:r>
              <a:rPr lang="en-US" dirty="0" smtClean="0"/>
              <a:t>Hydrology: Water Pollution</a:t>
            </a:r>
            <a:br>
              <a:rPr lang="en-US" dirty="0" smtClean="0"/>
            </a:br>
            <a:r>
              <a:rPr lang="en-US" sz="2700" dirty="0" smtClean="0">
                <a:solidFill>
                  <a:schemeClr val="accent4">
                    <a:lumMod val="75000"/>
                  </a:schemeClr>
                </a:solidFill>
              </a:rPr>
              <a:t>pollutant</a:t>
            </a:r>
            <a:r>
              <a:rPr lang="en-US" sz="2700" dirty="0" smtClean="0"/>
              <a:t> </a:t>
            </a:r>
            <a:r>
              <a:rPr lang="en-US" sz="2700" dirty="0"/>
              <a:t>- anything that can cause harm to the environment.</a:t>
            </a:r>
            <a:br>
              <a:rPr lang="en-US" sz="2700" dirty="0"/>
            </a:br>
            <a:r>
              <a:rPr lang="en-US" sz="2700" b="1" dirty="0"/>
              <a:t/>
            </a:r>
            <a:br>
              <a:rPr lang="en-US" sz="2700" b="1" dirty="0"/>
            </a:br>
            <a:r>
              <a:rPr lang="en-US" sz="2700" dirty="0">
                <a:solidFill>
                  <a:schemeClr val="accent4">
                    <a:lumMod val="75000"/>
                  </a:schemeClr>
                </a:solidFill>
              </a:rPr>
              <a:t>point -source pollution </a:t>
            </a:r>
            <a:r>
              <a:rPr lang="en-US" sz="2700" dirty="0"/>
              <a:t>- pollutants from a specific site.</a:t>
            </a:r>
            <a:br>
              <a:rPr lang="en-US" sz="2700" dirty="0"/>
            </a:br>
            <a:r>
              <a:rPr lang="en-US" sz="2700" dirty="0">
                <a:solidFill>
                  <a:schemeClr val="accent4">
                    <a:lumMod val="75000"/>
                  </a:schemeClr>
                </a:solidFill>
              </a:rPr>
              <a:t>non point source pollution </a:t>
            </a:r>
            <a:r>
              <a:rPr lang="en-US" sz="2700" dirty="0"/>
              <a:t>- "runoff", difficult to identify</a:t>
            </a:r>
            <a:br>
              <a:rPr lang="en-US" sz="2700" dirty="0"/>
            </a:br>
            <a:r>
              <a:rPr lang="en-US" sz="2700" b="1" dirty="0"/>
              <a:t/>
            </a:r>
            <a:br>
              <a:rPr lang="en-US" sz="2700" b="1" dirty="0"/>
            </a:br>
            <a:r>
              <a:rPr lang="en-US" sz="2700" dirty="0">
                <a:solidFill>
                  <a:srgbClr val="92D050"/>
                </a:solidFill>
              </a:rPr>
              <a:t>Eutrophication</a:t>
            </a:r>
            <a:r>
              <a:rPr lang="en-US" sz="2700" dirty="0"/>
              <a:t>: too many nutrients(often from </a:t>
            </a:r>
            <a:r>
              <a:rPr lang="en-US" sz="2700" dirty="0" smtClean="0"/>
              <a:t>fertilizers </a:t>
            </a:r>
            <a:r>
              <a:rPr lang="en-US" sz="2700" dirty="0"/>
              <a:t>and </a:t>
            </a:r>
            <a:br>
              <a:rPr lang="en-US" sz="2700" dirty="0"/>
            </a:br>
            <a:r>
              <a:rPr lang="en-US" sz="2700" dirty="0"/>
              <a:t>animal wastes) in the water causing algal bloom. Problems: block </a:t>
            </a:r>
            <a:br>
              <a:rPr lang="en-US" sz="2700" dirty="0"/>
            </a:br>
            <a:r>
              <a:rPr lang="en-US" sz="2700" dirty="0"/>
              <a:t>sunlight, as it uses nutrients in water it begins to die and </a:t>
            </a:r>
            <a:br>
              <a:rPr lang="en-US" sz="2700" dirty="0"/>
            </a:br>
            <a:r>
              <a:rPr lang="en-US" sz="2700" dirty="0"/>
              <a:t>decomposers increase to break it down. They </a:t>
            </a:r>
            <a:r>
              <a:rPr lang="en-US" sz="2700" dirty="0" smtClean="0"/>
              <a:t>use </a:t>
            </a:r>
            <a:r>
              <a:rPr lang="en-US" sz="2700" dirty="0"/>
              <a:t>up DO</a:t>
            </a:r>
            <a:r>
              <a:rPr lang="en-US" sz="2700" dirty="0" smtClean="0"/>
              <a:t>.</a:t>
            </a:r>
            <a:br>
              <a:rPr lang="en-US" sz="2700" dirty="0" smtClean="0"/>
            </a:br>
            <a:r>
              <a:rPr lang="en-US" sz="2700" dirty="0"/>
              <a:t/>
            </a:r>
            <a:br>
              <a:rPr lang="en-US" sz="2700" dirty="0"/>
            </a:br>
            <a:r>
              <a:rPr lang="en-US" sz="2700" dirty="0"/>
              <a:t>Groundwater is polluted by runoff as it drains and seeps, </a:t>
            </a:r>
            <a:br>
              <a:rPr lang="en-US" sz="2700" dirty="0"/>
            </a:br>
            <a:r>
              <a:rPr lang="en-US" sz="2700" dirty="0"/>
              <a:t>infiltrates, or percolates into the ground</a:t>
            </a:r>
            <a:r>
              <a:rPr lang="en-US" sz="2700" dirty="0" smtClean="0"/>
              <a:t>.</a:t>
            </a:r>
            <a:br>
              <a:rPr lang="en-US" sz="2700" dirty="0" smtClean="0"/>
            </a:br>
            <a:r>
              <a:rPr lang="en-US" sz="2700" dirty="0"/>
              <a:t/>
            </a:r>
            <a:br>
              <a:rPr lang="en-US" sz="2700" dirty="0"/>
            </a:br>
            <a:r>
              <a:rPr lang="en-US" sz="2700" dirty="0"/>
              <a:t>*What can we do? Maintain cars, fertilize less or at the proper </a:t>
            </a:r>
            <a:r>
              <a:rPr lang="en-US" sz="2700" dirty="0" smtClean="0"/>
              <a:t>time</a:t>
            </a:r>
            <a:r>
              <a:rPr lang="en-US" sz="2700" dirty="0"/>
              <a:t>. </a:t>
            </a:r>
            <a:r>
              <a:rPr lang="en-US" dirty="0"/>
              <a:t/>
            </a:r>
            <a:br>
              <a:rPr lang="en-US" dirty="0"/>
            </a:br>
            <a:endParaRPr lang="en-US" dirty="0"/>
          </a:p>
        </p:txBody>
      </p:sp>
    </p:spTree>
    <p:extLst>
      <p:ext uri="{BB962C8B-B14F-4D97-AF65-F5344CB8AC3E}">
        <p14:creationId xmlns:p14="http://schemas.microsoft.com/office/powerpoint/2010/main" val="2450707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12179300" cy="6858000"/>
          </a:xfrm>
        </p:spPr>
        <p:txBody>
          <a:bodyPr>
            <a:normAutofit fontScale="90000"/>
          </a:bodyPr>
          <a:lstStyle/>
          <a:p>
            <a:r>
              <a:rPr lang="en-US" dirty="0" smtClean="0"/>
              <a:t>Hydrology: Healthy water</a:t>
            </a:r>
            <a:br>
              <a:rPr lang="en-US" dirty="0" smtClean="0"/>
            </a:br>
            <a:r>
              <a:rPr lang="en-US" sz="2700" dirty="0"/>
              <a:t>Laws protecting Water Quality</a:t>
            </a:r>
            <a:br>
              <a:rPr lang="en-US" sz="2700" dirty="0"/>
            </a:br>
            <a:r>
              <a:rPr lang="en-US" sz="2700" dirty="0"/>
              <a:t> </a:t>
            </a:r>
            <a:r>
              <a:rPr lang="en-US" sz="2700" dirty="0" smtClean="0"/>
              <a:t>*Clean </a:t>
            </a:r>
            <a:r>
              <a:rPr lang="en-US" sz="2700" dirty="0"/>
              <a:t>Water Act of 1972 - surface waters in lake/river</a:t>
            </a:r>
            <a:br>
              <a:rPr lang="en-US" sz="2700" dirty="0"/>
            </a:br>
            <a:r>
              <a:rPr lang="en-US" sz="2700" dirty="0"/>
              <a:t> </a:t>
            </a:r>
            <a:r>
              <a:rPr lang="en-US" sz="2700" dirty="0" smtClean="0"/>
              <a:t>*EPA </a:t>
            </a:r>
            <a:r>
              <a:rPr lang="en-US" sz="2700" dirty="0"/>
              <a:t>- Sets and enforces standards</a:t>
            </a:r>
            <a:br>
              <a:rPr lang="en-US" sz="2700" dirty="0"/>
            </a:br>
            <a:r>
              <a:rPr lang="en-US" sz="2700" dirty="0"/>
              <a:t> </a:t>
            </a:r>
            <a:r>
              <a:rPr lang="en-US" sz="2700" dirty="0" smtClean="0"/>
              <a:t>*The </a:t>
            </a:r>
            <a:r>
              <a:rPr lang="en-US" sz="2700" dirty="0"/>
              <a:t>Safe Drinking Water Act of 1974 - sets standards</a:t>
            </a:r>
            <a:br>
              <a:rPr lang="en-US" sz="2700" dirty="0"/>
            </a:br>
            <a:r>
              <a:rPr lang="en-US" sz="2700" dirty="0"/>
              <a:t> </a:t>
            </a:r>
            <a:r>
              <a:rPr lang="en-US" sz="2700" dirty="0" smtClean="0"/>
              <a:t>*The </a:t>
            </a:r>
            <a:r>
              <a:rPr lang="en-US" sz="2700" dirty="0"/>
              <a:t>U.S. Marine Protection, Research, and Sanctuaries </a:t>
            </a:r>
            <a:r>
              <a:rPr lang="en-US" sz="2700" dirty="0" smtClean="0"/>
              <a:t>Act </a:t>
            </a:r>
            <a:r>
              <a:rPr lang="en-US" sz="2700" dirty="0"/>
              <a:t>of 1972</a:t>
            </a:r>
            <a:br>
              <a:rPr lang="en-US" sz="2700" dirty="0"/>
            </a:br>
            <a:r>
              <a:rPr lang="en-US" sz="2700" dirty="0"/>
              <a:t> </a:t>
            </a:r>
            <a:r>
              <a:rPr lang="en-US" sz="2700" dirty="0" smtClean="0"/>
              <a:t>*The </a:t>
            </a:r>
            <a:r>
              <a:rPr lang="en-US" sz="2700" dirty="0"/>
              <a:t>1990 Oil Pollution Act - double hulls by </a:t>
            </a:r>
            <a:r>
              <a:rPr lang="en-US" sz="2700" dirty="0" smtClean="0"/>
              <a:t>2015</a:t>
            </a:r>
            <a:br>
              <a:rPr lang="en-US" sz="2700" dirty="0" smtClean="0"/>
            </a:br>
            <a:r>
              <a:rPr lang="en-US" sz="2700" dirty="0"/>
              <a:t/>
            </a:r>
            <a:br>
              <a:rPr lang="en-US" sz="2700" dirty="0"/>
            </a:br>
            <a:r>
              <a:rPr lang="en-US" sz="2700" dirty="0"/>
              <a:t/>
            </a:r>
            <a:br>
              <a:rPr lang="en-US" sz="2700" dirty="0"/>
            </a:br>
            <a:r>
              <a:rPr lang="en-US" sz="2700" dirty="0"/>
              <a:t>*</a:t>
            </a:r>
            <a:r>
              <a:rPr lang="en-US" sz="2700" dirty="0">
                <a:solidFill>
                  <a:srgbClr val="0070C0"/>
                </a:solidFill>
              </a:rPr>
              <a:t>INDICATORS</a:t>
            </a:r>
            <a:r>
              <a:rPr lang="en-US" sz="2700" dirty="0"/>
              <a:t> use to test for health of a body of water.</a:t>
            </a:r>
            <a:br>
              <a:rPr lang="en-US" sz="2700" dirty="0"/>
            </a:br>
            <a:r>
              <a:rPr lang="en-US" sz="2700" dirty="0"/>
              <a:t> </a:t>
            </a:r>
            <a:r>
              <a:rPr lang="en-US" sz="2700" dirty="0" smtClean="0"/>
              <a:t>Physical: </a:t>
            </a:r>
            <a:r>
              <a:rPr lang="en-US" sz="2700" dirty="0" smtClean="0">
                <a:solidFill>
                  <a:srgbClr val="0070C0"/>
                </a:solidFill>
              </a:rPr>
              <a:t>temperature, </a:t>
            </a:r>
            <a:r>
              <a:rPr lang="en-US" sz="2700" dirty="0">
                <a:solidFill>
                  <a:srgbClr val="0070C0"/>
                </a:solidFill>
              </a:rPr>
              <a:t>turbidity</a:t>
            </a:r>
            <a:r>
              <a:rPr lang="en-US" sz="2700" dirty="0"/>
              <a:t>(cloudiness)</a:t>
            </a:r>
            <a:br>
              <a:rPr lang="en-US" sz="2700" dirty="0"/>
            </a:br>
            <a:r>
              <a:rPr lang="en-US" sz="2700" dirty="0"/>
              <a:t> Chemical: </a:t>
            </a:r>
            <a:r>
              <a:rPr lang="en-US" sz="2700" dirty="0" smtClean="0">
                <a:solidFill>
                  <a:srgbClr val="0070C0"/>
                </a:solidFill>
              </a:rPr>
              <a:t>DO</a:t>
            </a:r>
            <a:r>
              <a:rPr lang="en-US" sz="2700" dirty="0" smtClean="0"/>
              <a:t>, </a:t>
            </a:r>
            <a:r>
              <a:rPr lang="en-US" sz="2700" dirty="0" smtClean="0">
                <a:solidFill>
                  <a:srgbClr val="0070C0"/>
                </a:solidFill>
              </a:rPr>
              <a:t>pH</a:t>
            </a:r>
            <a:r>
              <a:rPr lang="en-US" sz="2700" dirty="0" smtClean="0"/>
              <a:t>, </a:t>
            </a:r>
            <a:r>
              <a:rPr lang="en-US" sz="2700" dirty="0" smtClean="0">
                <a:solidFill>
                  <a:srgbClr val="0070C0"/>
                </a:solidFill>
              </a:rPr>
              <a:t>nitrate/phosphate</a:t>
            </a:r>
            <a:r>
              <a:rPr lang="en-US" sz="2700" dirty="0" smtClean="0"/>
              <a:t> </a:t>
            </a:r>
            <a:r>
              <a:rPr lang="en-US" sz="2700" dirty="0"/>
              <a:t>levels(</a:t>
            </a:r>
            <a:r>
              <a:rPr lang="en-US" sz="2700" dirty="0" err="1"/>
              <a:t>fert</a:t>
            </a:r>
            <a:r>
              <a:rPr lang="en-US" sz="2700" dirty="0"/>
              <a:t>. runoff), </a:t>
            </a:r>
            <a:r>
              <a:rPr lang="en-US" sz="2700" dirty="0" smtClean="0"/>
              <a:t>salinity(for ocean water)</a:t>
            </a:r>
            <a:r>
              <a:rPr lang="en-US" sz="2700" dirty="0"/>
              <a:t/>
            </a:r>
            <a:br>
              <a:rPr lang="en-US" sz="2700" dirty="0"/>
            </a:br>
            <a:r>
              <a:rPr lang="en-US" sz="2700" dirty="0"/>
              <a:t> Biological: </a:t>
            </a:r>
            <a:r>
              <a:rPr lang="en-US" sz="2700" dirty="0" err="1">
                <a:solidFill>
                  <a:srgbClr val="0070C0"/>
                </a:solidFill>
              </a:rPr>
              <a:t>bioindicators</a:t>
            </a:r>
            <a:r>
              <a:rPr lang="en-US" sz="2700" dirty="0"/>
              <a:t>-the living things such as </a:t>
            </a:r>
            <a:r>
              <a:rPr lang="en-US" sz="2700" dirty="0" smtClean="0"/>
              <a:t>fish(trout</a:t>
            </a:r>
            <a:r>
              <a:rPr lang="en-US" sz="2700" dirty="0"/>
              <a:t>), plants, algae, insects, macroinvertebrates(larvae</a:t>
            </a:r>
            <a:r>
              <a:rPr lang="en-US" sz="2700" dirty="0" smtClean="0"/>
              <a:t>)</a:t>
            </a:r>
            <a:br>
              <a:rPr lang="en-US" sz="2700" dirty="0" smtClean="0"/>
            </a:br>
            <a:r>
              <a:rPr lang="en-US" sz="2700" dirty="0"/>
              <a:t/>
            </a:r>
            <a:br>
              <a:rPr lang="en-US" sz="2700" dirty="0"/>
            </a:br>
            <a:r>
              <a:rPr lang="en-US" sz="2700" dirty="0" smtClean="0"/>
              <a:t>*Wetlands</a:t>
            </a:r>
            <a:r>
              <a:rPr lang="en-US" sz="2700" dirty="0"/>
              <a:t>, marshes and vegetative buffers on stream banks </a:t>
            </a:r>
            <a:br>
              <a:rPr lang="en-US" sz="2700" dirty="0"/>
            </a:br>
            <a:r>
              <a:rPr lang="en-US" sz="2700" dirty="0"/>
              <a:t>help to filter and clean water. </a:t>
            </a:r>
            <a:br>
              <a:rPr lang="en-US" sz="2700" dirty="0"/>
            </a:br>
            <a:r>
              <a:rPr lang="en-US" sz="2700" dirty="0" smtClean="0"/>
              <a:t>*</a:t>
            </a:r>
            <a:r>
              <a:rPr lang="en-US" sz="2700" dirty="0" smtClean="0">
                <a:solidFill>
                  <a:srgbClr val="00B0F0"/>
                </a:solidFill>
              </a:rPr>
              <a:t>DO</a:t>
            </a:r>
            <a:r>
              <a:rPr lang="en-US" sz="2700" dirty="0" smtClean="0"/>
              <a:t> </a:t>
            </a:r>
            <a:r>
              <a:rPr lang="en-US" sz="2700" dirty="0"/>
              <a:t>levels are the single most important indicator and the </a:t>
            </a:r>
            <a:br>
              <a:rPr lang="en-US" sz="2700" dirty="0"/>
            </a:br>
            <a:r>
              <a:rPr lang="en-US" sz="2700" dirty="0"/>
              <a:t>one that kills aquatic life the fastest.  </a:t>
            </a:r>
            <a:r>
              <a:rPr lang="en-US" dirty="0"/>
              <a:t/>
            </a:r>
            <a:br>
              <a:rPr lang="en-US" dirty="0"/>
            </a:br>
            <a:endParaRPr lang="en-US" dirty="0"/>
          </a:p>
        </p:txBody>
      </p:sp>
    </p:spTree>
    <p:extLst>
      <p:ext uri="{BB962C8B-B14F-4D97-AF65-F5344CB8AC3E}">
        <p14:creationId xmlns:p14="http://schemas.microsoft.com/office/powerpoint/2010/main" val="1008466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59700"/>
          </a:xfrm>
        </p:spPr>
        <p:txBody>
          <a:bodyPr>
            <a:normAutofit fontScale="90000"/>
          </a:bodyPr>
          <a:lstStyle/>
          <a:p>
            <a:r>
              <a:rPr lang="en-US" dirty="0" smtClean="0"/>
              <a:t>Hydrology: Water treatment and Wastewater (Sewage) Treatment</a:t>
            </a:r>
            <a:br>
              <a:rPr lang="en-US" dirty="0" smtClean="0"/>
            </a:br>
            <a:r>
              <a:rPr lang="en-US" dirty="0" smtClean="0"/>
              <a:t/>
            </a:r>
            <a:br>
              <a:rPr lang="en-US" dirty="0" smtClean="0"/>
            </a:br>
            <a:r>
              <a:rPr lang="en-US" sz="2200" dirty="0" smtClean="0">
                <a:solidFill>
                  <a:srgbClr val="C00000"/>
                </a:solidFill>
              </a:rPr>
              <a:t>Water treatment plants </a:t>
            </a:r>
            <a:r>
              <a:rPr lang="en-US" sz="2200" dirty="0" smtClean="0"/>
              <a:t>clean water before it </a:t>
            </a:r>
            <a:br>
              <a:rPr lang="en-US" sz="2200" dirty="0" smtClean="0"/>
            </a:br>
            <a:r>
              <a:rPr lang="en-US" sz="2200" dirty="0" smtClean="0"/>
              <a:t>comes to your house to use. Important steps:</a:t>
            </a:r>
            <a:br>
              <a:rPr lang="en-US" sz="2200" dirty="0" smtClean="0"/>
            </a:br>
            <a:r>
              <a:rPr lang="en-US" sz="2200" dirty="0" smtClean="0"/>
              <a:t>Filtration, Coagulation( sticky flocs collect and      &gt;&gt;&gt;&gt;&gt;&gt;&gt;&gt;&gt;&gt;&gt;&gt; </a:t>
            </a:r>
            <a:br>
              <a:rPr lang="en-US" sz="2200" dirty="0" smtClean="0"/>
            </a:br>
            <a:r>
              <a:rPr lang="en-US" sz="2200" dirty="0" smtClean="0"/>
              <a:t>clean wastes and then sink), chlorination(to</a:t>
            </a:r>
            <a:br>
              <a:rPr lang="en-US" sz="2200" dirty="0" smtClean="0"/>
            </a:br>
            <a:r>
              <a:rPr lang="en-US" sz="2200" dirty="0" smtClean="0"/>
              <a:t>kill microorganisms) and fluoride for dental</a:t>
            </a:r>
            <a:br>
              <a:rPr lang="en-US" sz="2200" dirty="0" smtClean="0"/>
            </a:br>
            <a:r>
              <a:rPr lang="en-US" sz="2200" dirty="0" smtClean="0"/>
              <a:t> health is added.</a:t>
            </a:r>
            <a:br>
              <a:rPr lang="en-US" sz="2200" dirty="0" smtClean="0"/>
            </a:br>
            <a:r>
              <a:rPr lang="en-US" sz="2200" dirty="0"/>
              <a:t/>
            </a:r>
            <a:br>
              <a:rPr lang="en-US" sz="2200" dirty="0"/>
            </a:br>
            <a:r>
              <a:rPr lang="en-US" sz="2200" dirty="0" smtClean="0"/>
              <a:t/>
            </a:r>
            <a:br>
              <a:rPr lang="en-US" sz="2200" dirty="0" smtClean="0"/>
            </a:br>
            <a:r>
              <a:rPr lang="en-US" sz="2200" dirty="0" smtClean="0">
                <a:solidFill>
                  <a:srgbClr val="C00000"/>
                </a:solidFill>
              </a:rPr>
              <a:t>Wastewater or sewage treatment plants</a:t>
            </a:r>
            <a:r>
              <a:rPr lang="en-US" sz="2200" dirty="0" smtClean="0"/>
              <a:t>: these </a:t>
            </a:r>
            <a:br>
              <a:rPr lang="en-US" sz="2200" dirty="0" smtClean="0"/>
            </a:br>
            <a:r>
              <a:rPr lang="en-US" sz="2200" dirty="0" smtClean="0"/>
              <a:t>plants treat dirty used water from homes and </a:t>
            </a:r>
            <a:br>
              <a:rPr lang="en-US" sz="2200" dirty="0" smtClean="0"/>
            </a:br>
            <a:r>
              <a:rPr lang="en-US" sz="2200" dirty="0" smtClean="0"/>
              <a:t>towns so that it can be returned to a stream,</a:t>
            </a:r>
            <a:br>
              <a:rPr lang="en-US" sz="2200" dirty="0" smtClean="0"/>
            </a:br>
            <a:r>
              <a:rPr lang="en-US" sz="2200" dirty="0" smtClean="0"/>
              <a:t>river, or lake. Primary treatment – cleans and     &gt;&gt;&gt;&gt;&gt;&gt;&gt;&gt;&gt;&gt;&gt;&gt;&gt;</a:t>
            </a:r>
            <a:br>
              <a:rPr lang="en-US" sz="2200" dirty="0" smtClean="0"/>
            </a:br>
            <a:r>
              <a:rPr lang="en-US" sz="2200" dirty="0" smtClean="0"/>
              <a:t>filters out large waste and gravity causes it to </a:t>
            </a:r>
            <a:br>
              <a:rPr lang="en-US" sz="2200" dirty="0" smtClean="0"/>
            </a:br>
            <a:r>
              <a:rPr lang="en-US" sz="2200" dirty="0" smtClean="0"/>
              <a:t>settle to the bottom to be removed. Secondary</a:t>
            </a:r>
            <a:br>
              <a:rPr lang="en-US" sz="2200" dirty="0" smtClean="0"/>
            </a:br>
            <a:r>
              <a:rPr lang="en-US" sz="2200" dirty="0" smtClean="0"/>
              <a:t>treatment filters water through gravel and sand</a:t>
            </a:r>
            <a:br>
              <a:rPr lang="en-US" sz="2200" dirty="0" smtClean="0"/>
            </a:br>
            <a:r>
              <a:rPr lang="en-US" sz="2200" dirty="0" smtClean="0"/>
              <a:t>while bacteria is added to breakdown harmful </a:t>
            </a:r>
            <a:br>
              <a:rPr lang="en-US" sz="2200" dirty="0" smtClean="0"/>
            </a:br>
            <a:r>
              <a:rPr lang="en-US" sz="2200" dirty="0" smtClean="0"/>
              <a:t>substances(</a:t>
            </a:r>
            <a:r>
              <a:rPr lang="en-US" sz="2200" dirty="0" smtClean="0">
                <a:solidFill>
                  <a:srgbClr val="C00000"/>
                </a:solidFill>
              </a:rPr>
              <a:t>bioremediation</a:t>
            </a:r>
            <a:r>
              <a:rPr lang="en-US" sz="2200" dirty="0" smtClean="0"/>
              <a:t>). Chlorine is again added</a:t>
            </a:r>
            <a:br>
              <a:rPr lang="en-US" sz="2200" dirty="0" smtClean="0"/>
            </a:br>
            <a:r>
              <a:rPr lang="en-US" sz="2200" dirty="0" smtClean="0"/>
              <a:t>before it enters the water cycle again.</a:t>
            </a:r>
            <a:r>
              <a:rPr lang="en-US" sz="2800" dirty="0"/>
              <a:t/>
            </a:r>
            <a:br>
              <a:rPr lang="en-US" sz="2800" dirty="0"/>
            </a:br>
            <a:r>
              <a:rPr lang="en-US" dirty="0" smtClean="0"/>
              <a:t/>
            </a:r>
            <a:br>
              <a:rPr lang="en-US" dirty="0" smtClean="0"/>
            </a:br>
            <a:endParaRPr lang="en-US" dirty="0"/>
          </a:p>
        </p:txBody>
      </p:sp>
      <p:sp>
        <p:nvSpPr>
          <p:cNvPr id="3" name="AutoShape 2" descr="Image result for water treatment pl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6619081" y="1026319"/>
            <a:ext cx="4948238" cy="2781300"/>
          </a:xfrm>
          <a:prstGeom prst="rect">
            <a:avLst/>
          </a:prstGeom>
        </p:spPr>
      </p:pic>
      <p:pic>
        <p:nvPicPr>
          <p:cNvPr id="5" name="Picture 4"/>
          <p:cNvPicPr>
            <a:picLocks noChangeAspect="1"/>
          </p:cNvPicPr>
          <p:nvPr/>
        </p:nvPicPr>
        <p:blipFill>
          <a:blip r:embed="rId3"/>
          <a:stretch>
            <a:fillRect/>
          </a:stretch>
        </p:blipFill>
        <p:spPr>
          <a:xfrm>
            <a:off x="6619081" y="3879850"/>
            <a:ext cx="4948238" cy="2978150"/>
          </a:xfrm>
          <a:prstGeom prst="rect">
            <a:avLst/>
          </a:prstGeom>
        </p:spPr>
      </p:pic>
    </p:spTree>
    <p:extLst>
      <p:ext uri="{BB962C8B-B14F-4D97-AF65-F5344CB8AC3E}">
        <p14:creationId xmlns:p14="http://schemas.microsoft.com/office/powerpoint/2010/main" val="1324843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100"/>
            <a:ext cx="12192000" cy="5930900"/>
          </a:xfrm>
        </p:spPr>
        <p:txBody>
          <a:bodyPr>
            <a:normAutofit fontScale="90000"/>
          </a:bodyPr>
          <a:lstStyle/>
          <a:p>
            <a:r>
              <a:rPr lang="en-US" dirty="0" smtClean="0"/>
              <a:t>Evolution and Genetics: Earth’s History</a:t>
            </a:r>
            <a:br>
              <a:rPr lang="en-US" dirty="0" smtClean="0"/>
            </a:br>
            <a:r>
              <a:rPr lang="en-US" sz="2700" dirty="0"/>
              <a:t>Plate Tectonics</a:t>
            </a:r>
            <a:br>
              <a:rPr lang="en-US" sz="2700" dirty="0"/>
            </a:br>
            <a:r>
              <a:rPr lang="en-US" sz="2700" dirty="0" smtClean="0">
                <a:solidFill>
                  <a:srgbClr val="7030A0"/>
                </a:solidFill>
              </a:rPr>
              <a:t>Lithosphere(rocky crust)</a:t>
            </a:r>
            <a:r>
              <a:rPr lang="en-US" sz="2700" dirty="0" smtClean="0"/>
              <a:t> </a:t>
            </a:r>
            <a:r>
              <a:rPr lang="en-US" sz="2700" dirty="0"/>
              <a:t>moves on the </a:t>
            </a:r>
            <a:r>
              <a:rPr lang="en-US" sz="2700" dirty="0" smtClean="0">
                <a:solidFill>
                  <a:srgbClr val="7030A0"/>
                </a:solidFill>
              </a:rPr>
              <a:t>asthenosphere(liquid rock), </a:t>
            </a:r>
            <a:r>
              <a:rPr lang="en-US" sz="2700" dirty="0"/>
              <a:t>tectonic plates, plate </a:t>
            </a:r>
            <a:r>
              <a:rPr lang="en-US" sz="2700" dirty="0" smtClean="0"/>
              <a:t>boundaries</a:t>
            </a:r>
            <a:r>
              <a:rPr lang="en-US" sz="2700" dirty="0"/>
              <a:t/>
            </a:r>
            <a:br>
              <a:rPr lang="en-US" sz="2700" dirty="0"/>
            </a:br>
            <a:r>
              <a:rPr lang="en-US" sz="2700" dirty="0"/>
              <a:t> *2 types of crust: continental(thicker) &amp; oceanic(thinner, but </a:t>
            </a:r>
            <a:br>
              <a:rPr lang="en-US" sz="2700" dirty="0"/>
            </a:br>
            <a:r>
              <a:rPr lang="en-US" sz="2700" dirty="0"/>
              <a:t>more dense</a:t>
            </a:r>
            <a:r>
              <a:rPr lang="en-US" sz="2700" dirty="0" smtClean="0"/>
              <a:t>)</a:t>
            </a:r>
            <a:br>
              <a:rPr lang="en-US" sz="2700" dirty="0" smtClean="0"/>
            </a:br>
            <a:r>
              <a:rPr lang="en-US" sz="2700" dirty="0" smtClean="0">
                <a:solidFill>
                  <a:srgbClr val="7030A0"/>
                </a:solidFill>
              </a:rPr>
              <a:t>3 </a:t>
            </a:r>
            <a:r>
              <a:rPr lang="en-US" sz="2700" dirty="0">
                <a:solidFill>
                  <a:srgbClr val="7030A0"/>
                </a:solidFill>
              </a:rPr>
              <a:t>types of rock:</a:t>
            </a:r>
            <a:r>
              <a:rPr lang="en-US" sz="2700" dirty="0"/>
              <a:t/>
            </a:r>
            <a:br>
              <a:rPr lang="en-US" sz="2700" dirty="0"/>
            </a:br>
            <a:r>
              <a:rPr lang="en-US" sz="2700" dirty="0">
                <a:solidFill>
                  <a:srgbClr val="7030A0"/>
                </a:solidFill>
              </a:rPr>
              <a:t> Sedimentary </a:t>
            </a:r>
            <a:r>
              <a:rPr lang="en-US" sz="2700" dirty="0"/>
              <a:t>- layers, can have fossils</a:t>
            </a:r>
            <a:br>
              <a:rPr lang="en-US" sz="2700" dirty="0"/>
            </a:br>
            <a:r>
              <a:rPr lang="en-US" sz="2700" dirty="0"/>
              <a:t> </a:t>
            </a:r>
            <a:r>
              <a:rPr lang="en-US" sz="2700" dirty="0">
                <a:solidFill>
                  <a:srgbClr val="7030A0"/>
                </a:solidFill>
              </a:rPr>
              <a:t>Igneous</a:t>
            </a:r>
            <a:r>
              <a:rPr lang="en-US" sz="2700" dirty="0"/>
              <a:t> - from magma/lava, too hot for many fossils</a:t>
            </a:r>
            <a:br>
              <a:rPr lang="en-US" sz="2700" dirty="0"/>
            </a:br>
            <a:r>
              <a:rPr lang="en-US" sz="2700" dirty="0"/>
              <a:t> </a:t>
            </a:r>
            <a:r>
              <a:rPr lang="en-US" sz="2700" dirty="0">
                <a:solidFill>
                  <a:srgbClr val="7030A0"/>
                </a:solidFill>
              </a:rPr>
              <a:t>Metamorphic</a:t>
            </a:r>
            <a:r>
              <a:rPr lang="en-US" sz="2700" dirty="0"/>
              <a:t> - heat and pressure, too hot for many </a:t>
            </a:r>
            <a:r>
              <a:rPr lang="en-US" sz="2700" dirty="0" smtClean="0"/>
              <a:t>fossils</a:t>
            </a:r>
            <a:br>
              <a:rPr lang="en-US" sz="2700" dirty="0" smtClean="0"/>
            </a:br>
            <a:r>
              <a:rPr lang="en-US" sz="2700" dirty="0" smtClean="0"/>
              <a:t/>
            </a:r>
            <a:br>
              <a:rPr lang="en-US" sz="2700" dirty="0" smtClean="0"/>
            </a:br>
            <a:r>
              <a:rPr lang="en-US" sz="2700" dirty="0" err="1"/>
              <a:t>Fossils</a:t>
            </a:r>
            <a:r>
              <a:rPr lang="en-US" sz="2700" dirty="0"/>
              <a:t> - preserved plant and animal remains. Some represent </a:t>
            </a:r>
            <a:r>
              <a:rPr lang="en-US" sz="2700" dirty="0" smtClean="0"/>
              <a:t>things </a:t>
            </a:r>
            <a:r>
              <a:rPr lang="en-US" sz="2700" dirty="0"/>
              <a:t>that are extinct. </a:t>
            </a:r>
            <a:br>
              <a:rPr lang="en-US" sz="2700" dirty="0"/>
            </a:br>
            <a:r>
              <a:rPr lang="en-US" sz="2700" b="1" dirty="0"/>
              <a:t/>
            </a:r>
            <a:br>
              <a:rPr lang="en-US" sz="2700" b="1" dirty="0"/>
            </a:br>
            <a:r>
              <a:rPr lang="en-US" sz="2700" dirty="0"/>
              <a:t>Fossils: 5 types - </a:t>
            </a:r>
            <a:r>
              <a:rPr lang="en-US" sz="2700" dirty="0" smtClean="0"/>
              <a:t>*</a:t>
            </a:r>
            <a:r>
              <a:rPr lang="en-US" sz="2700" dirty="0" smtClean="0">
                <a:solidFill>
                  <a:srgbClr val="7030A0"/>
                </a:solidFill>
              </a:rPr>
              <a:t>Petrified</a:t>
            </a:r>
            <a:r>
              <a:rPr lang="en-US" sz="2700" dirty="0"/>
              <a:t>:  minerals replace the living matter.</a:t>
            </a:r>
            <a:br>
              <a:rPr lang="en-US" sz="2700" dirty="0"/>
            </a:br>
            <a:r>
              <a:rPr lang="en-US" sz="2700" dirty="0"/>
              <a:t> </a:t>
            </a:r>
            <a:r>
              <a:rPr lang="en-US" sz="2700" dirty="0" smtClean="0"/>
              <a:t>                             *</a:t>
            </a:r>
            <a:r>
              <a:rPr lang="en-US" sz="2700" dirty="0" smtClean="0">
                <a:solidFill>
                  <a:srgbClr val="7030A0"/>
                </a:solidFill>
              </a:rPr>
              <a:t>Mold &amp; Casts</a:t>
            </a:r>
            <a:r>
              <a:rPr lang="en-US" sz="2700" dirty="0"/>
              <a:t>: </a:t>
            </a:r>
            <a:r>
              <a:rPr lang="en-US" sz="2700" dirty="0" smtClean="0"/>
              <a:t>mold </a:t>
            </a:r>
            <a:r>
              <a:rPr lang="en-US" sz="2700" dirty="0"/>
              <a:t>or a mineralized copy.</a:t>
            </a:r>
            <a:br>
              <a:rPr lang="en-US" sz="2700" dirty="0"/>
            </a:br>
            <a:r>
              <a:rPr lang="en-US" sz="2700" dirty="0"/>
              <a:t>       </a:t>
            </a:r>
            <a:r>
              <a:rPr lang="en-US" sz="2700" dirty="0" smtClean="0"/>
              <a:t>                       *</a:t>
            </a:r>
            <a:r>
              <a:rPr lang="en-US" sz="2700" dirty="0" smtClean="0">
                <a:solidFill>
                  <a:srgbClr val="7030A0"/>
                </a:solidFill>
              </a:rPr>
              <a:t>Carbonized</a:t>
            </a:r>
            <a:r>
              <a:rPr lang="en-US" sz="2700" dirty="0"/>
              <a:t>: carbon layer shows </a:t>
            </a:r>
            <a:r>
              <a:rPr lang="en-US" sz="2700" dirty="0" smtClean="0"/>
              <a:t>parts(is an imprint)</a:t>
            </a:r>
            <a:r>
              <a:rPr lang="en-US" sz="2700" dirty="0"/>
              <a:t/>
            </a:r>
            <a:br>
              <a:rPr lang="en-US" sz="2700" dirty="0"/>
            </a:br>
            <a:r>
              <a:rPr lang="en-US" sz="2700" dirty="0"/>
              <a:t>   </a:t>
            </a:r>
            <a:r>
              <a:rPr lang="en-US" sz="2700" dirty="0" smtClean="0"/>
              <a:t>                           *</a:t>
            </a:r>
            <a:r>
              <a:rPr lang="en-US" sz="2700" dirty="0" smtClean="0">
                <a:solidFill>
                  <a:srgbClr val="7030A0"/>
                </a:solidFill>
              </a:rPr>
              <a:t>Trace</a:t>
            </a:r>
            <a:r>
              <a:rPr lang="en-US" sz="2700" dirty="0"/>
              <a:t>: </a:t>
            </a:r>
            <a:r>
              <a:rPr lang="en-US" sz="2700" dirty="0" smtClean="0"/>
              <a:t>footprints, tail drag(these tell about activities of the animal)</a:t>
            </a:r>
            <a:r>
              <a:rPr lang="en-US" sz="2700" dirty="0"/>
              <a:t/>
            </a:r>
            <a:br>
              <a:rPr lang="en-US" sz="2700" dirty="0"/>
            </a:br>
            <a:r>
              <a:rPr lang="en-US" sz="2700" dirty="0"/>
              <a:t>  </a:t>
            </a:r>
            <a:r>
              <a:rPr lang="en-US" sz="2700" dirty="0" smtClean="0"/>
              <a:t>                            *</a:t>
            </a:r>
            <a:r>
              <a:rPr lang="en-US" sz="2700" dirty="0" smtClean="0">
                <a:solidFill>
                  <a:srgbClr val="7030A0"/>
                </a:solidFill>
              </a:rPr>
              <a:t>Preserved</a:t>
            </a:r>
            <a:r>
              <a:rPr lang="en-US" sz="2700" dirty="0"/>
              <a:t>: in ice, amber, tar(La Brea tar pits</a:t>
            </a:r>
            <a:r>
              <a:rPr lang="en-US" sz="2700" dirty="0" smtClean="0"/>
              <a:t>)(contains most of the organism)</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943648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7700" cy="6858000"/>
          </a:xfrm>
        </p:spPr>
        <p:txBody>
          <a:bodyPr>
            <a:normAutofit fontScale="90000"/>
          </a:bodyPr>
          <a:lstStyle/>
          <a:p>
            <a:r>
              <a:rPr lang="en-US" dirty="0" smtClean="0"/>
              <a:t>Evolution and Genetics: </a:t>
            </a:r>
            <a:br>
              <a:rPr lang="en-US" dirty="0" smtClean="0"/>
            </a:br>
            <a:r>
              <a:rPr lang="en-US" sz="2700" b="1" dirty="0"/>
              <a:t/>
            </a:r>
            <a:br>
              <a:rPr lang="en-US" sz="2700" b="1" dirty="0"/>
            </a:br>
            <a:r>
              <a:rPr lang="en-US" sz="2700" dirty="0">
                <a:solidFill>
                  <a:srgbClr val="7030A0"/>
                </a:solidFill>
              </a:rPr>
              <a:t>Ice cores </a:t>
            </a:r>
            <a:r>
              <a:rPr lang="en-US" sz="2700" dirty="0"/>
              <a:t>- as water freezes it traps the gases of the atmosphere. </a:t>
            </a:r>
            <a:br>
              <a:rPr lang="en-US" sz="2700" dirty="0"/>
            </a:br>
            <a:r>
              <a:rPr lang="en-US" sz="2700" dirty="0"/>
              <a:t>This allows scientist to learn about the atmosphere at those times</a:t>
            </a:r>
            <a:r>
              <a:rPr lang="en-US" sz="2700" dirty="0" smtClean="0"/>
              <a:t>.</a:t>
            </a:r>
            <a:br>
              <a:rPr lang="en-US" sz="2700" dirty="0" smtClean="0"/>
            </a:br>
            <a:r>
              <a:rPr lang="en-US" sz="2700" dirty="0"/>
              <a:t/>
            </a:r>
            <a:br>
              <a:rPr lang="en-US" sz="2700" dirty="0"/>
            </a:br>
            <a:r>
              <a:rPr lang="en-US" sz="2700" dirty="0"/>
              <a:t>Geology studies earth's history, processes, and </a:t>
            </a:r>
            <a:r>
              <a:rPr lang="en-US" sz="2700" dirty="0" smtClean="0"/>
              <a:t>structures</a:t>
            </a:r>
            <a:br>
              <a:rPr lang="en-US" sz="2700" dirty="0" smtClean="0"/>
            </a:br>
            <a:r>
              <a:rPr lang="en-US" sz="2700" dirty="0"/>
              <a:t/>
            </a:r>
            <a:br>
              <a:rPr lang="en-US" sz="2700" dirty="0"/>
            </a:br>
            <a:r>
              <a:rPr lang="en-US" sz="2700" dirty="0"/>
              <a:t> </a:t>
            </a:r>
            <a:r>
              <a:rPr lang="en-US" sz="2700" dirty="0" smtClean="0"/>
              <a:t>*</a:t>
            </a:r>
            <a:r>
              <a:rPr lang="en-US" sz="2700" dirty="0" smtClean="0">
                <a:solidFill>
                  <a:srgbClr val="7030A0"/>
                </a:solidFill>
              </a:rPr>
              <a:t>Absolute </a:t>
            </a:r>
            <a:r>
              <a:rPr lang="en-US" sz="2700" dirty="0">
                <a:solidFill>
                  <a:srgbClr val="7030A0"/>
                </a:solidFill>
              </a:rPr>
              <a:t>dating(age in years) </a:t>
            </a:r>
            <a:r>
              <a:rPr lang="en-US" sz="2700" dirty="0"/>
              <a:t>uses radioactive elements with a </a:t>
            </a:r>
            <a:r>
              <a:rPr lang="en-US" sz="2700" dirty="0" smtClean="0"/>
              <a:t>predictable </a:t>
            </a:r>
            <a:r>
              <a:rPr lang="en-US" sz="2700" dirty="0"/>
              <a:t>half-life.(parent/daughter material)</a:t>
            </a:r>
            <a:br>
              <a:rPr lang="en-US" sz="2700" dirty="0"/>
            </a:br>
            <a:r>
              <a:rPr lang="en-US" sz="2700" dirty="0"/>
              <a:t> </a:t>
            </a:r>
            <a:r>
              <a:rPr lang="en-US" sz="2700" dirty="0" smtClean="0"/>
              <a:t>*</a:t>
            </a:r>
            <a:r>
              <a:rPr lang="en-US" sz="2700" dirty="0" smtClean="0">
                <a:solidFill>
                  <a:srgbClr val="7030A0"/>
                </a:solidFill>
              </a:rPr>
              <a:t>Relative </a:t>
            </a:r>
            <a:r>
              <a:rPr lang="en-US" sz="2700" dirty="0">
                <a:solidFill>
                  <a:srgbClr val="7030A0"/>
                </a:solidFill>
              </a:rPr>
              <a:t>dating </a:t>
            </a:r>
            <a:r>
              <a:rPr lang="en-US" sz="2700" dirty="0"/>
              <a:t>- age of something in </a:t>
            </a:r>
            <a:r>
              <a:rPr lang="en-US" sz="2700" dirty="0" smtClean="0"/>
              <a:t>comparison to something else. </a:t>
            </a:r>
            <a:br>
              <a:rPr lang="en-US" sz="2700" dirty="0" smtClean="0"/>
            </a:br>
            <a:r>
              <a:rPr lang="en-US" sz="2700" dirty="0"/>
              <a:t/>
            </a:r>
            <a:br>
              <a:rPr lang="en-US" sz="2700" dirty="0"/>
            </a:br>
            <a:r>
              <a:rPr lang="en-US" sz="2700" dirty="0" smtClean="0"/>
              <a:t>*</a:t>
            </a:r>
            <a:r>
              <a:rPr lang="en-US" sz="2700" dirty="0" smtClean="0">
                <a:solidFill>
                  <a:srgbClr val="7030A0"/>
                </a:solidFill>
              </a:rPr>
              <a:t>Law </a:t>
            </a:r>
            <a:r>
              <a:rPr lang="en-US" sz="2700" dirty="0">
                <a:solidFill>
                  <a:srgbClr val="7030A0"/>
                </a:solidFill>
              </a:rPr>
              <a:t>of </a:t>
            </a:r>
            <a:r>
              <a:rPr lang="en-US" sz="2700" dirty="0" smtClean="0">
                <a:solidFill>
                  <a:srgbClr val="7030A0"/>
                </a:solidFill>
              </a:rPr>
              <a:t>Superposition</a:t>
            </a:r>
            <a:r>
              <a:rPr lang="en-US" sz="2700" dirty="0" smtClean="0"/>
              <a:t>(used in relative dating, in </a:t>
            </a:r>
            <a:r>
              <a:rPr lang="en-US" sz="2700" dirty="0" smtClean="0">
                <a:solidFill>
                  <a:srgbClr val="C00000"/>
                </a:solidFill>
              </a:rPr>
              <a:t>undisturbed</a:t>
            </a:r>
            <a:r>
              <a:rPr lang="en-US" sz="2700" dirty="0" smtClean="0"/>
              <a:t> rock layers the oldest layers are on the bottom), </a:t>
            </a:r>
            <a:r>
              <a:rPr lang="en-US" sz="2700" dirty="0"/>
              <a:t>disconformity(fault, intrusion, folding, tilting)</a:t>
            </a:r>
            <a:br>
              <a:rPr lang="en-US" sz="2700" dirty="0"/>
            </a:br>
            <a:r>
              <a:rPr lang="en-US" sz="2700" dirty="0"/>
              <a:t>unconformity(missing layers from erosion or </a:t>
            </a:r>
            <a:r>
              <a:rPr lang="en-US" sz="2700" dirty="0" err="1"/>
              <a:t>nondeposition</a:t>
            </a:r>
            <a:r>
              <a:rPr lang="en-US" sz="2700" dirty="0" smtClean="0"/>
              <a:t>)</a:t>
            </a:r>
            <a:br>
              <a:rPr lang="en-US" sz="2700" dirty="0" smtClean="0"/>
            </a:br>
            <a:r>
              <a:rPr lang="en-US" sz="2700" dirty="0"/>
              <a:t/>
            </a:r>
            <a:br>
              <a:rPr lang="en-US" sz="2700" dirty="0"/>
            </a:br>
            <a:r>
              <a:rPr lang="en-US" sz="2700" dirty="0" smtClean="0"/>
              <a:t>*</a:t>
            </a:r>
            <a:r>
              <a:rPr lang="en-US" sz="2700" dirty="0" smtClean="0">
                <a:solidFill>
                  <a:srgbClr val="7030A0"/>
                </a:solidFill>
              </a:rPr>
              <a:t>Index </a:t>
            </a:r>
            <a:r>
              <a:rPr lang="en-US" sz="2700" dirty="0">
                <a:solidFill>
                  <a:srgbClr val="7030A0"/>
                </a:solidFill>
              </a:rPr>
              <a:t>fossils </a:t>
            </a:r>
            <a:r>
              <a:rPr lang="en-US" sz="2700" dirty="0"/>
              <a:t>- lived in a well defined time period and are used to date </a:t>
            </a:r>
            <a:br>
              <a:rPr lang="en-US" sz="2700" dirty="0"/>
            </a:br>
            <a:r>
              <a:rPr lang="en-US" b="1" dirty="0"/>
              <a:t/>
            </a:r>
            <a:br>
              <a:rPr lang="en-US" b="1" dirty="0"/>
            </a:br>
            <a:endParaRPr lang="en-US" dirty="0"/>
          </a:p>
        </p:txBody>
      </p:sp>
      <p:pic>
        <p:nvPicPr>
          <p:cNvPr id="3" name="Picture 2"/>
          <p:cNvPicPr>
            <a:picLocks noChangeAspect="1"/>
          </p:cNvPicPr>
          <p:nvPr/>
        </p:nvPicPr>
        <p:blipFill>
          <a:blip r:embed="rId2"/>
          <a:stretch>
            <a:fillRect/>
          </a:stretch>
        </p:blipFill>
        <p:spPr>
          <a:xfrm>
            <a:off x="8426450" y="404812"/>
            <a:ext cx="2933700" cy="1552575"/>
          </a:xfrm>
          <a:prstGeom prst="rect">
            <a:avLst/>
          </a:prstGeom>
        </p:spPr>
      </p:pic>
    </p:spTree>
    <p:extLst>
      <p:ext uri="{BB962C8B-B14F-4D97-AF65-F5344CB8AC3E}">
        <p14:creationId xmlns:p14="http://schemas.microsoft.com/office/powerpoint/2010/main" val="2232331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690688"/>
          </a:xfrm>
        </p:spPr>
        <p:txBody>
          <a:bodyPr>
            <a:normAutofit fontScale="90000"/>
          </a:bodyPr>
          <a:lstStyle/>
          <a:p>
            <a:r>
              <a:rPr lang="en-US" dirty="0" smtClean="0"/>
              <a:t>Evolution and Genetics: </a:t>
            </a:r>
            <a:br>
              <a:rPr lang="en-US" dirty="0" smtClean="0"/>
            </a:br>
            <a:r>
              <a:rPr lang="en-US" dirty="0" smtClean="0"/>
              <a:t>Earth’s history can be seen on the Geologic Time Scale</a:t>
            </a:r>
            <a:endParaRPr lang="en-US" dirty="0"/>
          </a:p>
        </p:txBody>
      </p:sp>
      <p:pic>
        <p:nvPicPr>
          <p:cNvPr id="4" name="Picture 3"/>
          <p:cNvPicPr>
            <a:picLocks noChangeAspect="1"/>
          </p:cNvPicPr>
          <p:nvPr/>
        </p:nvPicPr>
        <p:blipFill>
          <a:blip r:embed="rId2"/>
          <a:stretch>
            <a:fillRect/>
          </a:stretch>
        </p:blipFill>
        <p:spPr>
          <a:xfrm>
            <a:off x="1905000" y="1422400"/>
            <a:ext cx="7912099" cy="5435600"/>
          </a:xfrm>
          <a:prstGeom prst="rect">
            <a:avLst/>
          </a:prstGeom>
        </p:spPr>
      </p:pic>
    </p:spTree>
    <p:extLst>
      <p:ext uri="{BB962C8B-B14F-4D97-AF65-F5344CB8AC3E}">
        <p14:creationId xmlns:p14="http://schemas.microsoft.com/office/powerpoint/2010/main" val="1352171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137400"/>
          </a:xfrm>
        </p:spPr>
        <p:txBody>
          <a:bodyPr>
            <a:normAutofit fontScale="90000"/>
          </a:bodyPr>
          <a:lstStyle/>
          <a:p>
            <a:r>
              <a:rPr lang="en-US" dirty="0" smtClean="0"/>
              <a:t>Evolution and Genetics:</a:t>
            </a:r>
            <a:br>
              <a:rPr lang="en-US" dirty="0" smtClean="0"/>
            </a:br>
            <a:r>
              <a:rPr lang="en-US" sz="2700" dirty="0"/>
              <a:t>Geologic Time Scale - organizational tool.</a:t>
            </a:r>
            <a:br>
              <a:rPr lang="en-US" sz="2700" dirty="0"/>
            </a:br>
            <a:r>
              <a:rPr lang="en-US" sz="2700" dirty="0"/>
              <a:t> </a:t>
            </a:r>
            <a:r>
              <a:rPr lang="en-US" sz="2700" dirty="0">
                <a:solidFill>
                  <a:srgbClr val="FF0000"/>
                </a:solidFill>
              </a:rPr>
              <a:t>Eon -&gt; Era -&gt; Period -&gt; </a:t>
            </a:r>
            <a:r>
              <a:rPr lang="en-US" sz="2700" dirty="0" smtClean="0">
                <a:solidFill>
                  <a:srgbClr val="FF0000"/>
                </a:solidFill>
              </a:rPr>
              <a:t>Epoch (longest to shortest)</a:t>
            </a:r>
            <a:r>
              <a:rPr lang="en-US" sz="2700" dirty="0"/>
              <a:t/>
            </a:r>
            <a:br>
              <a:rPr lang="en-US" sz="2700" dirty="0"/>
            </a:br>
            <a:r>
              <a:rPr lang="en-US" sz="2700" b="1" dirty="0"/>
              <a:t/>
            </a:r>
            <a:br>
              <a:rPr lang="en-US" sz="2700" b="1" dirty="0"/>
            </a:br>
            <a:r>
              <a:rPr lang="en-US" sz="2700" dirty="0"/>
              <a:t>Time periods usually change because of the </a:t>
            </a:r>
            <a:r>
              <a:rPr lang="en-US" sz="2700" dirty="0">
                <a:solidFill>
                  <a:srgbClr val="FF0000"/>
                </a:solidFill>
              </a:rPr>
              <a:t>mass extinction </a:t>
            </a:r>
            <a:r>
              <a:rPr lang="en-US" sz="2700" dirty="0"/>
              <a:t>of </a:t>
            </a:r>
            <a:r>
              <a:rPr lang="en-US" sz="2700" dirty="0" smtClean="0"/>
              <a:t>things </a:t>
            </a:r>
            <a:r>
              <a:rPr lang="en-US" sz="2700" dirty="0"/>
              <a:t>- usually believe to have been caused by a great change </a:t>
            </a:r>
            <a:r>
              <a:rPr lang="en-US" sz="2700" dirty="0" smtClean="0"/>
              <a:t>in </a:t>
            </a:r>
            <a:r>
              <a:rPr lang="en-US" sz="2700" dirty="0"/>
              <a:t>the atmosphere or environment(asteroid, comet, some </a:t>
            </a:r>
            <a:br>
              <a:rPr lang="en-US" sz="2700" dirty="0"/>
            </a:br>
            <a:r>
              <a:rPr lang="en-US" sz="2700" dirty="0"/>
              <a:t>catastrophe)</a:t>
            </a:r>
            <a:br>
              <a:rPr lang="en-US" sz="2700" dirty="0"/>
            </a:br>
            <a:r>
              <a:rPr lang="en-US" sz="2700" dirty="0"/>
              <a:t/>
            </a:r>
            <a:br>
              <a:rPr lang="en-US" sz="2700" dirty="0"/>
            </a:br>
            <a:r>
              <a:rPr lang="en-US" sz="2700" dirty="0"/>
              <a:t>In order for a species to survive it must be able to adapt to </a:t>
            </a:r>
            <a:r>
              <a:rPr lang="en-US" sz="2700" dirty="0" smtClean="0"/>
              <a:t>changes </a:t>
            </a:r>
            <a:r>
              <a:rPr lang="en-US" sz="2700" dirty="0"/>
              <a:t>in its environment</a:t>
            </a:r>
            <a:r>
              <a:rPr lang="en-US" sz="2700" dirty="0" smtClean="0"/>
              <a:t>.</a:t>
            </a:r>
            <a:br>
              <a:rPr lang="en-US" sz="2700" dirty="0" smtClean="0"/>
            </a:br>
            <a:r>
              <a:rPr lang="en-US" sz="2700" dirty="0" smtClean="0">
                <a:solidFill>
                  <a:srgbClr val="FF0000"/>
                </a:solidFill>
              </a:rPr>
              <a:t>Genetic variations </a:t>
            </a:r>
            <a:r>
              <a:rPr lang="en-US" sz="2700" dirty="0" smtClean="0"/>
              <a:t>in a species are good because it can increase its chances for survival when their environment changes.</a:t>
            </a:r>
            <a:br>
              <a:rPr lang="en-US" sz="2700" dirty="0" smtClean="0"/>
            </a:br>
            <a:r>
              <a:rPr lang="en-US" sz="2700" dirty="0"/>
              <a:t/>
            </a:r>
            <a:br>
              <a:rPr lang="en-US" sz="2700" dirty="0"/>
            </a:br>
            <a:r>
              <a:rPr lang="en-US" sz="2700" dirty="0"/>
              <a:t> </a:t>
            </a:r>
            <a:r>
              <a:rPr lang="en-US" sz="2700" dirty="0" smtClean="0"/>
              <a:t>  *structural </a:t>
            </a:r>
            <a:r>
              <a:rPr lang="en-US" sz="2700" dirty="0"/>
              <a:t>- changes in the organism's body, thorns, camo</a:t>
            </a:r>
            <a:br>
              <a:rPr lang="en-US" sz="2700" dirty="0"/>
            </a:br>
            <a:r>
              <a:rPr lang="en-US" sz="2700" dirty="0"/>
              <a:t> </a:t>
            </a:r>
            <a:r>
              <a:rPr lang="en-US" sz="2700" dirty="0" smtClean="0"/>
              <a:t>  *physiological </a:t>
            </a:r>
            <a:r>
              <a:rPr lang="en-US" sz="2700" dirty="0"/>
              <a:t>- how body functions - body temp./young </a:t>
            </a:r>
            <a:r>
              <a:rPr lang="en-US" sz="2700" dirty="0" smtClean="0"/>
              <a:t>inside</a:t>
            </a:r>
            <a:r>
              <a:rPr lang="en-US" sz="2700" dirty="0"/>
              <a:t>, body makes toxins</a:t>
            </a:r>
            <a:br>
              <a:rPr lang="en-US" sz="2700" dirty="0"/>
            </a:br>
            <a:r>
              <a:rPr lang="en-US" sz="2700" dirty="0"/>
              <a:t> </a:t>
            </a:r>
            <a:r>
              <a:rPr lang="en-US" sz="2700" dirty="0" smtClean="0"/>
              <a:t>  *behavioral </a:t>
            </a:r>
            <a:r>
              <a:rPr lang="en-US" sz="2700" dirty="0"/>
              <a:t>- recognize predators, build a nest, </a:t>
            </a:r>
            <a:br>
              <a:rPr lang="en-US" sz="2700" dirty="0"/>
            </a:br>
            <a:r>
              <a:rPr lang="en-US" sz="2700" b="1" dirty="0"/>
              <a:t/>
            </a:r>
            <a:br>
              <a:rPr lang="en-US" sz="2700" b="1" dirty="0"/>
            </a:br>
            <a:r>
              <a:rPr lang="en-US" sz="2700" dirty="0"/>
              <a:t>Sexual reproduction allows for genetic variations- you look a </a:t>
            </a:r>
            <a:r>
              <a:rPr lang="en-US" sz="2700" dirty="0" smtClean="0"/>
              <a:t>little different </a:t>
            </a:r>
            <a:r>
              <a:rPr lang="en-US" sz="2700" dirty="0"/>
              <a:t>than your brothers and sisters.(except identical twins)</a:t>
            </a:r>
            <a:r>
              <a:rPr lang="en-US" dirty="0"/>
              <a:t/>
            </a:r>
            <a:br>
              <a:rPr lang="en-US" dirty="0"/>
            </a:br>
            <a:endParaRPr lang="en-US" dirty="0"/>
          </a:p>
        </p:txBody>
      </p:sp>
    </p:spTree>
    <p:extLst>
      <p:ext uri="{BB962C8B-B14F-4D97-AF65-F5344CB8AC3E}">
        <p14:creationId xmlns:p14="http://schemas.microsoft.com/office/powerpoint/2010/main" val="622058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65125"/>
            <a:ext cx="11163300" cy="866775"/>
          </a:xfrm>
        </p:spPr>
        <p:txBody>
          <a:bodyPr/>
          <a:lstStyle/>
          <a:p>
            <a:r>
              <a:rPr lang="en-US" dirty="0" smtClean="0"/>
              <a:t>Matter and Energy:</a:t>
            </a:r>
            <a:endParaRPr lang="en-US" dirty="0"/>
          </a:p>
        </p:txBody>
      </p:sp>
      <p:sp>
        <p:nvSpPr>
          <p:cNvPr id="3" name="Rectangle 2"/>
          <p:cNvSpPr/>
          <p:nvPr/>
        </p:nvSpPr>
        <p:spPr>
          <a:xfrm>
            <a:off x="190500" y="1231900"/>
            <a:ext cx="10464800" cy="4985980"/>
          </a:xfrm>
          <a:prstGeom prst="rect">
            <a:avLst/>
          </a:prstGeom>
        </p:spPr>
        <p:txBody>
          <a:bodyPr wrap="square">
            <a:spAutoFit/>
          </a:bodyPr>
          <a:lstStyle/>
          <a:p>
            <a:endParaRPr lang="en-US" sz="800" b="1" dirty="0" smtClean="0">
              <a:latin typeface="System"/>
            </a:endParaRPr>
          </a:p>
          <a:p>
            <a:r>
              <a:rPr lang="en-US" b="0" dirty="0" smtClean="0">
                <a:solidFill>
                  <a:srgbClr val="000000"/>
                </a:solidFill>
                <a:latin typeface="Arial" panose="020B0604020202020204" pitchFamily="34" charset="0"/>
              </a:rPr>
              <a:t>molecule - 2 or more </a:t>
            </a:r>
            <a:r>
              <a:rPr lang="en-US" b="0" u="sng" dirty="0" smtClean="0">
                <a:solidFill>
                  <a:srgbClr val="000000"/>
                </a:solidFill>
                <a:latin typeface="Arial" panose="020B0604020202020204" pitchFamily="34" charset="0"/>
              </a:rPr>
              <a:t>chemically combined atoms</a:t>
            </a:r>
          </a:p>
          <a:p>
            <a:endParaRPr lang="en-US" sz="800" b="1" u="sng" dirty="0">
              <a:solidFill>
                <a:prstClr val="black"/>
              </a:solidFill>
              <a:latin typeface="System"/>
            </a:endParaRPr>
          </a:p>
          <a:p>
            <a:r>
              <a:rPr lang="en-US" b="0" u="sng" dirty="0" smtClean="0">
                <a:solidFill>
                  <a:srgbClr val="8B0000"/>
                </a:solidFill>
                <a:latin typeface="Arial" panose="020B0604020202020204" pitchFamily="34" charset="0"/>
              </a:rPr>
              <a:t>compound - when 2 or more elements chemically combine to </a:t>
            </a:r>
            <a:br>
              <a:rPr lang="en-US" b="0" u="sng" dirty="0" smtClean="0">
                <a:solidFill>
                  <a:srgbClr val="8B0000"/>
                </a:solidFill>
                <a:latin typeface="Arial" panose="020B0604020202020204" pitchFamily="34" charset="0"/>
              </a:rPr>
            </a:br>
            <a:r>
              <a:rPr lang="en-US" b="0" u="sng" dirty="0" smtClean="0">
                <a:solidFill>
                  <a:srgbClr val="8B0000"/>
                </a:solidFill>
                <a:latin typeface="Arial" panose="020B0604020202020204" pitchFamily="34" charset="0"/>
              </a:rPr>
              <a:t>create a pure substance(can only be separated by chemical </a:t>
            </a:r>
            <a:br>
              <a:rPr lang="en-US" b="0" u="sng" dirty="0" smtClean="0">
                <a:solidFill>
                  <a:srgbClr val="8B0000"/>
                </a:solidFill>
                <a:latin typeface="Arial" panose="020B0604020202020204" pitchFamily="34" charset="0"/>
              </a:rPr>
            </a:br>
            <a:r>
              <a:rPr lang="en-US" b="0" u="sng" dirty="0" smtClean="0">
                <a:solidFill>
                  <a:srgbClr val="8B0000"/>
                </a:solidFill>
                <a:latin typeface="Arial" panose="020B0604020202020204" pitchFamily="34" charset="0"/>
              </a:rPr>
              <a:t>means)</a:t>
            </a:r>
          </a:p>
          <a:p>
            <a:endParaRPr lang="en-US" sz="800" b="1" u="sng" dirty="0">
              <a:solidFill>
                <a:prstClr val="black"/>
              </a:solidFill>
              <a:latin typeface="System"/>
            </a:endParaRPr>
          </a:p>
          <a:p>
            <a:r>
              <a:rPr lang="en-US" b="0" u="sng" dirty="0" smtClean="0">
                <a:solidFill>
                  <a:srgbClr val="8B0000"/>
                </a:solidFill>
                <a:latin typeface="Arial" panose="020B0604020202020204" pitchFamily="34" charset="0"/>
              </a:rPr>
              <a:t>compounds act very different than the reactants that make them.</a:t>
            </a:r>
          </a:p>
          <a:p>
            <a:endParaRPr lang="en-US" sz="800" b="1" u="sng" dirty="0">
              <a:solidFill>
                <a:prstClr val="black"/>
              </a:solidFill>
              <a:latin typeface="System"/>
            </a:endParaRPr>
          </a:p>
          <a:p>
            <a:r>
              <a:rPr lang="en-US" b="0" u="sng" dirty="0" smtClean="0">
                <a:solidFill>
                  <a:srgbClr val="32CD32"/>
                </a:solidFill>
                <a:latin typeface="Arial" panose="020B0604020202020204" pitchFamily="34" charset="0"/>
              </a:rPr>
              <a:t>solids can be crystals(organized) or amorphous(unorganized)</a:t>
            </a:r>
          </a:p>
          <a:p>
            <a:endParaRPr lang="en-US" sz="800" b="1" u="sng" dirty="0">
              <a:solidFill>
                <a:prstClr val="black"/>
              </a:solidFill>
              <a:latin typeface="System"/>
            </a:endParaRPr>
          </a:p>
          <a:p>
            <a:r>
              <a:rPr lang="en-US" b="0" u="sng" dirty="0" smtClean="0">
                <a:solidFill>
                  <a:srgbClr val="800080"/>
                </a:solidFill>
                <a:latin typeface="Arial" panose="020B0604020202020204" pitchFamily="34" charset="0"/>
              </a:rPr>
              <a:t>physically putting things together makes a </a:t>
            </a:r>
            <a:r>
              <a:rPr lang="en-US" b="0" u="sng" dirty="0" smtClean="0">
                <a:solidFill>
                  <a:srgbClr val="FFD700"/>
                </a:solidFill>
                <a:latin typeface="Arial" panose="020B0604020202020204" pitchFamily="34" charset="0"/>
              </a:rPr>
              <a:t>mixture</a:t>
            </a:r>
          </a:p>
          <a:p>
            <a:endParaRPr lang="en-US" b="0" u="sng" dirty="0" smtClean="0">
              <a:solidFill>
                <a:srgbClr val="FFD700"/>
              </a:solidFill>
              <a:latin typeface="Arial" panose="020B0604020202020204" pitchFamily="34" charset="0"/>
            </a:endParaRPr>
          </a:p>
          <a:p>
            <a:r>
              <a:rPr lang="en-US" b="0" u="sng" dirty="0" smtClean="0">
                <a:solidFill>
                  <a:srgbClr val="8B0000"/>
                </a:solidFill>
                <a:latin typeface="Arial" panose="020B0604020202020204" pitchFamily="34" charset="0"/>
              </a:rPr>
              <a:t> </a:t>
            </a:r>
            <a:r>
              <a:rPr lang="en-US" b="0" u="sng" dirty="0" smtClean="0">
                <a:solidFill>
                  <a:srgbClr val="800080"/>
                </a:solidFill>
                <a:latin typeface="Arial" panose="020B0604020202020204" pitchFamily="34" charset="0"/>
              </a:rPr>
              <a:t>heterogeneous mixtures- salad, granola, trail mix</a:t>
            </a:r>
          </a:p>
          <a:p>
            <a:r>
              <a:rPr lang="en-US" b="0" u="sng" dirty="0" smtClean="0">
                <a:solidFill>
                  <a:srgbClr val="800080"/>
                </a:solidFill>
                <a:latin typeface="Arial" panose="020B0604020202020204" pitchFamily="34" charset="0"/>
              </a:rPr>
              <a:t> homogeneous mixtures- sweet tea, </a:t>
            </a:r>
            <a:r>
              <a:rPr lang="en-US" b="0" u="sng" dirty="0" err="1" smtClean="0">
                <a:solidFill>
                  <a:srgbClr val="800080"/>
                </a:solidFill>
                <a:latin typeface="Arial" panose="020B0604020202020204" pitchFamily="34" charset="0"/>
              </a:rPr>
              <a:t>kool-aid</a:t>
            </a:r>
            <a:r>
              <a:rPr lang="en-US" b="0" u="sng" dirty="0" smtClean="0">
                <a:solidFill>
                  <a:srgbClr val="800080"/>
                </a:solidFill>
                <a:latin typeface="Arial" panose="020B0604020202020204" pitchFamily="34" charset="0"/>
              </a:rPr>
              <a:t>, soda, blood(solutions)</a:t>
            </a:r>
          </a:p>
          <a:p>
            <a:endParaRPr lang="en-US" b="0" u="sng" dirty="0" smtClean="0">
              <a:solidFill>
                <a:srgbClr val="800080"/>
              </a:solidFill>
              <a:latin typeface="Arial" panose="020B0604020202020204" pitchFamily="34" charset="0"/>
            </a:endParaRPr>
          </a:p>
          <a:p>
            <a:r>
              <a:rPr lang="en-US" b="0" u="sng" dirty="0" smtClean="0">
                <a:solidFill>
                  <a:srgbClr val="800080"/>
                </a:solidFill>
                <a:latin typeface="Arial" panose="020B0604020202020204" pitchFamily="34" charset="0"/>
              </a:rPr>
              <a:t>mixtures can be separated by sifting, filtering, evaporation</a:t>
            </a:r>
          </a:p>
          <a:p>
            <a:endParaRPr lang="en-US" b="0" u="sng" dirty="0" smtClean="0">
              <a:solidFill>
                <a:srgbClr val="800080"/>
              </a:solidFill>
              <a:latin typeface="Arial" panose="020B0604020202020204" pitchFamily="34" charset="0"/>
            </a:endParaRPr>
          </a:p>
          <a:p>
            <a:r>
              <a:rPr lang="en-US" b="0" u="sng" dirty="0" smtClean="0">
                <a:solidFill>
                  <a:srgbClr val="800080"/>
                </a:solidFill>
                <a:latin typeface="Arial" panose="020B0604020202020204" pitchFamily="34" charset="0"/>
              </a:rPr>
              <a:t>solutions are made of a solute dissolved in a solvent(water is the universal solvent, it is polar)</a:t>
            </a:r>
            <a:br>
              <a:rPr lang="en-US" b="0" u="sng" dirty="0" smtClean="0">
                <a:solidFill>
                  <a:srgbClr val="800080"/>
                </a:solidFill>
                <a:latin typeface="Arial" panose="020B0604020202020204" pitchFamily="34" charset="0"/>
              </a:rPr>
            </a:br>
            <a:r>
              <a:rPr lang="en-US" b="0" u="sng" dirty="0" smtClean="0">
                <a:solidFill>
                  <a:srgbClr val="800080"/>
                </a:solidFill>
                <a:latin typeface="Arial" panose="020B0604020202020204" pitchFamily="34" charset="0"/>
              </a:rPr>
              <a:t/>
            </a:r>
            <a:br>
              <a:rPr lang="en-US" b="0" u="sng" dirty="0" smtClean="0">
                <a:solidFill>
                  <a:srgbClr val="800080"/>
                </a:solidFill>
                <a:latin typeface="Arial" panose="020B0604020202020204" pitchFamily="34" charset="0"/>
              </a:rPr>
            </a:br>
            <a:endParaRPr lang="en-US" sz="800" b="1" u="sng" dirty="0">
              <a:solidFill>
                <a:prstClr val="black"/>
              </a:solidFill>
              <a:latin typeface="System"/>
            </a:endParaRPr>
          </a:p>
        </p:txBody>
      </p:sp>
      <p:pic>
        <p:nvPicPr>
          <p:cNvPr id="4" name="Picture 3"/>
          <p:cNvPicPr>
            <a:picLocks noChangeAspect="1"/>
          </p:cNvPicPr>
          <p:nvPr/>
        </p:nvPicPr>
        <p:blipFill>
          <a:blip r:embed="rId2"/>
          <a:stretch>
            <a:fillRect/>
          </a:stretch>
        </p:blipFill>
        <p:spPr>
          <a:xfrm>
            <a:off x="7391400" y="798512"/>
            <a:ext cx="3733799" cy="2947988"/>
          </a:xfrm>
          <a:prstGeom prst="rect">
            <a:avLst/>
          </a:prstGeom>
        </p:spPr>
      </p:pic>
    </p:spTree>
    <p:extLst>
      <p:ext uri="{BB962C8B-B14F-4D97-AF65-F5344CB8AC3E}">
        <p14:creationId xmlns:p14="http://schemas.microsoft.com/office/powerpoint/2010/main" val="1815417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66000"/>
          </a:xfrm>
        </p:spPr>
        <p:txBody>
          <a:bodyPr>
            <a:normAutofit fontScale="90000"/>
          </a:bodyPr>
          <a:lstStyle/>
          <a:p>
            <a:r>
              <a:rPr lang="en-US" dirty="0" smtClean="0"/>
              <a:t>Evolution and Genetics:</a:t>
            </a:r>
            <a:br>
              <a:rPr lang="en-US" dirty="0" smtClean="0"/>
            </a:br>
            <a:r>
              <a:rPr lang="en-US" sz="2700" dirty="0">
                <a:solidFill>
                  <a:srgbClr val="FFC000"/>
                </a:solidFill>
              </a:rPr>
              <a:t>Mutations</a:t>
            </a:r>
            <a:r>
              <a:rPr lang="en-US" sz="2700" dirty="0"/>
              <a:t> are changes in the chromosomes or </a:t>
            </a:r>
            <a:r>
              <a:rPr lang="en-US" sz="2700" dirty="0" smtClean="0"/>
              <a:t>genes. They add </a:t>
            </a:r>
            <a:r>
              <a:rPr lang="en-US" sz="2700" dirty="0" smtClean="0">
                <a:solidFill>
                  <a:srgbClr val="FFC000"/>
                </a:solidFill>
              </a:rPr>
              <a:t>genetic variations</a:t>
            </a:r>
            <a:r>
              <a:rPr lang="en-US" sz="2700" dirty="0" smtClean="0"/>
              <a:t>. They </a:t>
            </a:r>
            <a:r>
              <a:rPr lang="en-US" sz="2700" dirty="0"/>
              <a:t>can be good, bad or have no effect.  If it is a </a:t>
            </a:r>
            <a:r>
              <a:rPr lang="en-US" sz="2700" dirty="0" smtClean="0"/>
              <a:t>beneficial </a:t>
            </a:r>
            <a:r>
              <a:rPr lang="en-US" sz="2700" dirty="0"/>
              <a:t>phenotype then those organisms will reproduce and </a:t>
            </a:r>
            <a:r>
              <a:rPr lang="en-US" sz="2700" dirty="0" smtClean="0"/>
              <a:t>spread </a:t>
            </a:r>
            <a:r>
              <a:rPr lang="en-US" sz="2700" dirty="0"/>
              <a:t>the genes for the mutation.</a:t>
            </a:r>
            <a:br>
              <a:rPr lang="en-US" sz="2700" dirty="0"/>
            </a:br>
            <a:r>
              <a:rPr lang="en-US" sz="2700" dirty="0">
                <a:solidFill>
                  <a:srgbClr val="FFC000"/>
                </a:solidFill>
              </a:rPr>
              <a:t>Natural selection </a:t>
            </a:r>
            <a:r>
              <a:rPr lang="en-US" sz="2700" dirty="0"/>
              <a:t>- survival of the fittest</a:t>
            </a:r>
            <a:r>
              <a:rPr lang="en-US" sz="2700" dirty="0" smtClean="0"/>
              <a:t>. Whatever can adapt best to its environment and changes will live. </a:t>
            </a:r>
            <a:r>
              <a:rPr lang="en-US" sz="2700" dirty="0"/>
              <a:t>Charles Darwin</a:t>
            </a:r>
            <a:br>
              <a:rPr lang="en-US" sz="2700" dirty="0"/>
            </a:br>
            <a:r>
              <a:rPr lang="en-US" sz="2700" dirty="0" smtClean="0">
                <a:solidFill>
                  <a:schemeClr val="accent1">
                    <a:lumMod val="75000"/>
                  </a:schemeClr>
                </a:solidFill>
              </a:rPr>
              <a:t>Evidence </a:t>
            </a:r>
            <a:r>
              <a:rPr lang="en-US" sz="2700" dirty="0">
                <a:solidFill>
                  <a:schemeClr val="accent1">
                    <a:lumMod val="75000"/>
                  </a:schemeClr>
                </a:solidFill>
              </a:rPr>
              <a:t>of Evolution</a:t>
            </a:r>
            <a:r>
              <a:rPr lang="en-US" sz="2700" dirty="0"/>
              <a:t>: </a:t>
            </a:r>
            <a:br>
              <a:rPr lang="en-US" sz="2700" dirty="0"/>
            </a:br>
            <a:r>
              <a:rPr lang="en-US" sz="2700" dirty="0"/>
              <a:t>*law of superposition and the fossil record.</a:t>
            </a:r>
            <a:br>
              <a:rPr lang="en-US" sz="2700" dirty="0"/>
            </a:br>
            <a:r>
              <a:rPr lang="en-US" sz="2700" dirty="0"/>
              <a:t>*theory of plate tectonics - continental drift: supported  by the look of </a:t>
            </a:r>
            <a:br>
              <a:rPr lang="en-US" sz="2700" dirty="0"/>
            </a:br>
            <a:r>
              <a:rPr lang="en-US" sz="2700" dirty="0"/>
              <a:t>coastlines, similar fossils, &amp; geological formations like mountains. Pangaea to </a:t>
            </a:r>
            <a:br>
              <a:rPr lang="en-US" sz="2700" dirty="0"/>
            </a:br>
            <a:r>
              <a:rPr lang="en-US" sz="2700" dirty="0"/>
              <a:t>our continents today.</a:t>
            </a:r>
            <a:br>
              <a:rPr lang="en-US" sz="2700" dirty="0"/>
            </a:br>
            <a:r>
              <a:rPr lang="en-US" sz="2700" dirty="0"/>
              <a:t>*Biological </a:t>
            </a:r>
            <a:r>
              <a:rPr lang="en-US" sz="2700" dirty="0" smtClean="0"/>
              <a:t>Evolution – what scientists use to determine if species could be related or have a common ancestor.</a:t>
            </a:r>
            <a:r>
              <a:rPr lang="en-US" sz="2700" dirty="0"/>
              <a:t/>
            </a:r>
            <a:br>
              <a:rPr lang="en-US" sz="2700" dirty="0"/>
            </a:br>
            <a:r>
              <a:rPr lang="en-US" sz="2700" dirty="0"/>
              <a:t> </a:t>
            </a:r>
            <a:r>
              <a:rPr lang="en-US" sz="2700" dirty="0" smtClean="0"/>
              <a:t>      </a:t>
            </a:r>
            <a:r>
              <a:rPr lang="en-US" sz="2700" dirty="0" smtClean="0">
                <a:solidFill>
                  <a:srgbClr val="FFC000"/>
                </a:solidFill>
              </a:rPr>
              <a:t>Homologous </a:t>
            </a:r>
            <a:r>
              <a:rPr lang="en-US" sz="2700" dirty="0">
                <a:solidFill>
                  <a:srgbClr val="FFC000"/>
                </a:solidFill>
              </a:rPr>
              <a:t>structures </a:t>
            </a:r>
            <a:r>
              <a:rPr lang="en-US" sz="2700" dirty="0"/>
              <a:t>- body parts of different organisms </a:t>
            </a:r>
            <a:r>
              <a:rPr lang="en-US" sz="2700" dirty="0" smtClean="0"/>
              <a:t>that </a:t>
            </a:r>
            <a:r>
              <a:rPr lang="en-US" sz="2700" dirty="0"/>
              <a:t>have a similar structure, but not necessarily a similar </a:t>
            </a:r>
            <a:r>
              <a:rPr lang="en-US" sz="2700" dirty="0" smtClean="0"/>
              <a:t>functions. (this supports a common ancestor)</a:t>
            </a:r>
            <a:r>
              <a:rPr lang="en-US" sz="2700" dirty="0"/>
              <a:t/>
            </a:r>
            <a:br>
              <a:rPr lang="en-US" sz="2700" dirty="0"/>
            </a:br>
            <a:r>
              <a:rPr lang="en-US" sz="2700" dirty="0"/>
              <a:t> </a:t>
            </a:r>
            <a:r>
              <a:rPr lang="en-US" sz="2700" dirty="0" smtClean="0"/>
              <a:t>      </a:t>
            </a:r>
            <a:r>
              <a:rPr lang="en-US" sz="2700" dirty="0" smtClean="0">
                <a:solidFill>
                  <a:srgbClr val="FFC000"/>
                </a:solidFill>
              </a:rPr>
              <a:t>Analogous </a:t>
            </a:r>
            <a:r>
              <a:rPr lang="en-US" sz="2700" dirty="0">
                <a:solidFill>
                  <a:srgbClr val="FFC000"/>
                </a:solidFill>
              </a:rPr>
              <a:t>structures </a:t>
            </a:r>
            <a:r>
              <a:rPr lang="en-US" sz="2700" dirty="0"/>
              <a:t>- body parts that have similar </a:t>
            </a:r>
            <a:r>
              <a:rPr lang="en-US" sz="2700" dirty="0" smtClean="0"/>
              <a:t>functions</a:t>
            </a:r>
            <a:r>
              <a:rPr lang="en-US" sz="2700" dirty="0"/>
              <a:t>, but not similar structure</a:t>
            </a:r>
            <a:r>
              <a:rPr lang="en-US" sz="2700" dirty="0" smtClean="0"/>
              <a:t>. (does not support a common ancestor)</a:t>
            </a:r>
            <a:r>
              <a:rPr lang="en-US" sz="2700" dirty="0"/>
              <a:t/>
            </a:r>
            <a:br>
              <a:rPr lang="en-US" sz="2700" dirty="0"/>
            </a:br>
            <a:r>
              <a:rPr lang="en-US" sz="2700" dirty="0" smtClean="0"/>
              <a:t>      </a:t>
            </a:r>
            <a:r>
              <a:rPr lang="en-US" sz="2700" dirty="0"/>
              <a:t> </a:t>
            </a:r>
            <a:r>
              <a:rPr lang="en-US" sz="2700" dirty="0">
                <a:solidFill>
                  <a:srgbClr val="FFC000"/>
                </a:solidFill>
              </a:rPr>
              <a:t>Vestigial structures </a:t>
            </a:r>
            <a:r>
              <a:rPr lang="en-US" sz="2700" dirty="0"/>
              <a:t>- body part that does not seem to play a </a:t>
            </a:r>
            <a:r>
              <a:rPr lang="en-US" sz="2700" dirty="0" smtClean="0"/>
              <a:t>role </a:t>
            </a:r>
            <a:r>
              <a:rPr lang="en-US" sz="2700" dirty="0"/>
              <a:t>in the body functions of an organisms (</a:t>
            </a:r>
            <a:r>
              <a:rPr lang="en-US" sz="2700" dirty="0" smtClean="0"/>
              <a:t>appendix in humans) (supports a common ancestor) </a:t>
            </a:r>
            <a:r>
              <a:rPr lang="en-US" sz="2700" dirty="0"/>
              <a:t/>
            </a:r>
            <a:br>
              <a:rPr lang="en-US" sz="2700" dirty="0"/>
            </a:br>
            <a:r>
              <a:rPr lang="en-US" sz="2700" dirty="0" smtClean="0"/>
              <a:t>      </a:t>
            </a:r>
            <a:r>
              <a:rPr lang="en-US" sz="2700" dirty="0"/>
              <a:t> </a:t>
            </a:r>
            <a:r>
              <a:rPr lang="en-US" sz="2700" dirty="0">
                <a:solidFill>
                  <a:srgbClr val="FFC000"/>
                </a:solidFill>
              </a:rPr>
              <a:t>E</a:t>
            </a:r>
            <a:r>
              <a:rPr lang="en-US" sz="2700" dirty="0" smtClean="0">
                <a:solidFill>
                  <a:srgbClr val="FFC000"/>
                </a:solidFill>
              </a:rPr>
              <a:t>mbryology</a:t>
            </a:r>
            <a:r>
              <a:rPr lang="en-US" sz="2700" dirty="0" smtClean="0"/>
              <a:t> </a:t>
            </a:r>
            <a:r>
              <a:rPr lang="en-US" sz="2700" dirty="0"/>
              <a:t>- early stage of organisms look </a:t>
            </a:r>
            <a:r>
              <a:rPr lang="en-US" sz="2700" dirty="0" smtClean="0"/>
              <a:t>similar(supports a common ancestor)</a:t>
            </a:r>
            <a:r>
              <a:rPr lang="en-US" dirty="0"/>
              <a:t/>
            </a:r>
            <a:br>
              <a:rPr lang="en-US" dirty="0"/>
            </a:br>
            <a:endParaRPr lang="en-US" dirty="0"/>
          </a:p>
        </p:txBody>
      </p:sp>
    </p:spTree>
    <p:extLst>
      <p:ext uri="{BB962C8B-B14F-4D97-AF65-F5344CB8AC3E}">
        <p14:creationId xmlns:p14="http://schemas.microsoft.com/office/powerpoint/2010/main" val="2576727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3800"/>
            <a:ext cx="12192000" cy="5372100"/>
          </a:xfrm>
        </p:spPr>
        <p:txBody>
          <a:bodyPr>
            <a:normAutofit fontScale="90000"/>
          </a:bodyPr>
          <a:lstStyle/>
          <a:p>
            <a:r>
              <a:rPr lang="en-US" dirty="0" smtClean="0"/>
              <a:t>Evolution and Genetics:</a:t>
            </a:r>
            <a:br>
              <a:rPr lang="en-US" dirty="0" smtClean="0"/>
            </a:br>
            <a:r>
              <a:rPr lang="en-US" sz="2200" dirty="0" smtClean="0">
                <a:solidFill>
                  <a:srgbClr val="FFC000"/>
                </a:solidFill>
              </a:rPr>
              <a:t>Homologous</a:t>
            </a:r>
            <a:r>
              <a:rPr lang="en-US" sz="2200" dirty="0"/>
              <a:t>: same structure, can </a:t>
            </a:r>
            <a:br>
              <a:rPr lang="en-US" sz="2200" dirty="0"/>
            </a:br>
            <a:r>
              <a:rPr lang="en-US" sz="2200" dirty="0"/>
              <a:t>have a different function. May share a </a:t>
            </a:r>
            <a:br>
              <a:rPr lang="en-US" sz="2200" dirty="0"/>
            </a:br>
            <a:r>
              <a:rPr lang="en-US" sz="2200" dirty="0"/>
              <a:t>common ancestor</a:t>
            </a:r>
            <a:r>
              <a:rPr lang="en-US" sz="2200" dirty="0" smtClean="0"/>
              <a:t>.(homo means same)</a:t>
            </a:r>
            <a:br>
              <a:rPr lang="en-US" sz="2200" dirty="0" smtClean="0"/>
            </a:br>
            <a:r>
              <a:rPr lang="en-US" sz="2200" dirty="0"/>
              <a:t/>
            </a:r>
            <a:br>
              <a:rPr lang="en-US" sz="2200" dirty="0"/>
            </a:br>
            <a:r>
              <a:rPr lang="en-US" sz="2200" dirty="0" smtClean="0"/>
              <a:t/>
            </a:r>
            <a:br>
              <a:rPr lang="en-US" sz="2200" dirty="0" smtClean="0"/>
            </a:br>
            <a:r>
              <a:rPr lang="en-US" sz="2200" dirty="0" smtClean="0">
                <a:solidFill>
                  <a:srgbClr val="FFC000"/>
                </a:solidFill>
              </a:rPr>
              <a:t>Analogous </a:t>
            </a:r>
            <a:r>
              <a:rPr lang="en-US" sz="2200" dirty="0" smtClean="0"/>
              <a:t>: same </a:t>
            </a:r>
            <a:r>
              <a:rPr lang="en-US" sz="2200" dirty="0"/>
              <a:t>function, </a:t>
            </a:r>
            <a:r>
              <a:rPr lang="en-US" sz="2200" dirty="0" smtClean="0"/>
              <a:t>different </a:t>
            </a:r>
            <a:r>
              <a:rPr lang="en-US" sz="2200" dirty="0"/>
              <a:t/>
            </a:r>
            <a:br>
              <a:rPr lang="en-US" sz="2200" dirty="0"/>
            </a:br>
            <a:r>
              <a:rPr lang="en-US" sz="2200" dirty="0" smtClean="0"/>
              <a:t>structure. May not </a:t>
            </a:r>
            <a:r>
              <a:rPr lang="en-US" sz="2200" dirty="0"/>
              <a:t>a common </a:t>
            </a:r>
            <a:r>
              <a:rPr lang="en-US" sz="2200" dirty="0" smtClean="0"/>
              <a:t>ancestor.</a:t>
            </a:r>
            <a:br>
              <a:rPr lang="en-US" sz="2200" dirty="0" smtClean="0"/>
            </a:br>
            <a:r>
              <a:rPr lang="en-US" sz="2200" dirty="0" smtClean="0"/>
              <a:t> (an means not)</a:t>
            </a:r>
            <a:br>
              <a:rPr lang="en-US" sz="2200" dirty="0" smtClean="0"/>
            </a:br>
            <a:r>
              <a:rPr lang="en-US" sz="2200" dirty="0"/>
              <a:t/>
            </a:r>
            <a:br>
              <a:rPr lang="en-US" sz="2200" dirty="0"/>
            </a:br>
            <a:r>
              <a:rPr lang="en-US" sz="2200" dirty="0" smtClean="0"/>
              <a:t/>
            </a:r>
            <a:br>
              <a:rPr lang="en-US" sz="2200" dirty="0" smtClean="0"/>
            </a:br>
            <a:r>
              <a:rPr lang="en-US" sz="2200" dirty="0" smtClean="0"/>
              <a:t/>
            </a:r>
            <a:br>
              <a:rPr lang="en-US" sz="2200" dirty="0" smtClean="0"/>
            </a:br>
            <a:r>
              <a:rPr lang="en-US" sz="2200" dirty="0"/>
              <a:t/>
            </a:r>
            <a:br>
              <a:rPr lang="en-US" sz="2200" dirty="0"/>
            </a:br>
            <a:r>
              <a:rPr lang="en-US" sz="2200" dirty="0" smtClean="0"/>
              <a:t/>
            </a:r>
            <a:br>
              <a:rPr lang="en-US" sz="2200" dirty="0" smtClean="0"/>
            </a:br>
            <a:r>
              <a:rPr lang="en-US" sz="2200" dirty="0" smtClean="0">
                <a:solidFill>
                  <a:srgbClr val="FFC000"/>
                </a:solidFill>
              </a:rPr>
              <a:t>Embryology</a:t>
            </a:r>
            <a:r>
              <a:rPr lang="en-US" sz="2200" dirty="0" smtClean="0"/>
              <a:t>: embryos look very similar as </a:t>
            </a:r>
            <a:br>
              <a:rPr lang="en-US" sz="2200" dirty="0" smtClean="0"/>
            </a:br>
            <a:r>
              <a:rPr lang="en-US" sz="2200" dirty="0" smtClean="0"/>
              <a:t>the species begin to form. May share a common</a:t>
            </a:r>
            <a:br>
              <a:rPr lang="en-US" sz="2200" dirty="0" smtClean="0"/>
            </a:br>
            <a:r>
              <a:rPr lang="en-US" sz="2200" dirty="0" smtClean="0"/>
              <a:t>ancestor.</a:t>
            </a:r>
            <a:br>
              <a:rPr lang="en-US" sz="2200" dirty="0" smtClean="0"/>
            </a:br>
            <a:r>
              <a:rPr lang="en-US" sz="2200" dirty="0" smtClean="0"/>
              <a:t/>
            </a:r>
            <a:br>
              <a:rPr lang="en-US" sz="2200" dirty="0" smtClean="0"/>
            </a:br>
            <a:r>
              <a:rPr lang="en-US" sz="2200" dirty="0"/>
              <a:t/>
            </a:r>
            <a:br>
              <a:rPr lang="en-US" sz="2200" dirty="0"/>
            </a:br>
            <a:r>
              <a:rPr lang="en-US" sz="2200" dirty="0" smtClean="0">
                <a:solidFill>
                  <a:srgbClr val="FFC000"/>
                </a:solidFill>
              </a:rPr>
              <a:t>Vestigial: </a:t>
            </a:r>
            <a:r>
              <a:rPr lang="en-US" sz="2200" dirty="0"/>
              <a:t>body part that does not seem to play </a:t>
            </a:r>
            <a:r>
              <a:rPr lang="en-US" sz="2200" dirty="0" smtClean="0"/>
              <a:t>a</a:t>
            </a:r>
            <a:br>
              <a:rPr lang="en-US" sz="2200" dirty="0" smtClean="0"/>
            </a:br>
            <a:r>
              <a:rPr lang="en-US" sz="2200" dirty="0" smtClean="0"/>
              <a:t> </a:t>
            </a:r>
            <a:r>
              <a:rPr lang="en-US" sz="2200" dirty="0"/>
              <a:t>role in the body functions of an </a:t>
            </a:r>
            <a:r>
              <a:rPr lang="en-US" sz="2200" dirty="0" smtClean="0"/>
              <a:t>organisms</a:t>
            </a:r>
            <a:br>
              <a:rPr lang="en-US" sz="2200" dirty="0" smtClean="0"/>
            </a:br>
            <a:r>
              <a:rPr lang="en-US" sz="2200" dirty="0" smtClean="0"/>
              <a:t> </a:t>
            </a:r>
            <a:r>
              <a:rPr lang="en-US" sz="2200" dirty="0"/>
              <a:t>(appendix in humans) (supports a </a:t>
            </a:r>
            <a:r>
              <a:rPr lang="en-US" sz="2200" dirty="0" smtClean="0"/>
              <a:t>common</a:t>
            </a:r>
            <a:br>
              <a:rPr lang="en-US" sz="2200" dirty="0" smtClean="0"/>
            </a:br>
            <a:r>
              <a:rPr lang="en-US" sz="2200" dirty="0" smtClean="0"/>
              <a:t> </a:t>
            </a:r>
            <a:r>
              <a:rPr lang="en-US" sz="2200" dirty="0"/>
              <a:t>ancestor) </a:t>
            </a:r>
            <a:r>
              <a:rPr lang="en-US" dirty="0"/>
              <a:t/>
            </a:r>
            <a:br>
              <a:rPr lang="en-US" dirty="0"/>
            </a:b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5858668" y="101600"/>
            <a:ext cx="3298825" cy="1600200"/>
          </a:xfrm>
          <a:prstGeom prst="rect">
            <a:avLst/>
          </a:prstGeom>
        </p:spPr>
      </p:pic>
      <p:pic>
        <p:nvPicPr>
          <p:cNvPr id="4" name="Picture 3"/>
          <p:cNvPicPr>
            <a:picLocks noChangeAspect="1"/>
          </p:cNvPicPr>
          <p:nvPr/>
        </p:nvPicPr>
        <p:blipFill>
          <a:blip r:embed="rId3"/>
          <a:stretch>
            <a:fillRect/>
          </a:stretch>
        </p:blipFill>
        <p:spPr>
          <a:xfrm>
            <a:off x="4179093" y="1701800"/>
            <a:ext cx="3833813" cy="1847850"/>
          </a:xfrm>
          <a:prstGeom prst="rect">
            <a:avLst/>
          </a:prstGeom>
        </p:spPr>
      </p:pic>
      <p:pic>
        <p:nvPicPr>
          <p:cNvPr id="5" name="Picture 4"/>
          <p:cNvPicPr>
            <a:picLocks noChangeAspect="1"/>
          </p:cNvPicPr>
          <p:nvPr/>
        </p:nvPicPr>
        <p:blipFill>
          <a:blip r:embed="rId4"/>
          <a:stretch>
            <a:fillRect/>
          </a:stretch>
        </p:blipFill>
        <p:spPr>
          <a:xfrm>
            <a:off x="5164931" y="3657600"/>
            <a:ext cx="2455070" cy="1663700"/>
          </a:xfrm>
          <a:prstGeom prst="rect">
            <a:avLst/>
          </a:prstGeom>
        </p:spPr>
      </p:pic>
      <p:pic>
        <p:nvPicPr>
          <p:cNvPr id="6" name="Picture 5"/>
          <p:cNvPicPr>
            <a:picLocks noChangeAspect="1"/>
          </p:cNvPicPr>
          <p:nvPr/>
        </p:nvPicPr>
        <p:blipFill>
          <a:blip r:embed="rId5"/>
          <a:stretch>
            <a:fillRect/>
          </a:stretch>
        </p:blipFill>
        <p:spPr>
          <a:xfrm>
            <a:off x="5164931" y="5429250"/>
            <a:ext cx="3559969" cy="1438275"/>
          </a:xfrm>
          <a:prstGeom prst="rect">
            <a:avLst/>
          </a:prstGeom>
        </p:spPr>
      </p:pic>
    </p:spTree>
    <p:extLst>
      <p:ext uri="{BB962C8B-B14F-4D97-AF65-F5344CB8AC3E}">
        <p14:creationId xmlns:p14="http://schemas.microsoft.com/office/powerpoint/2010/main" val="25634808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27900"/>
          </a:xfrm>
        </p:spPr>
        <p:txBody>
          <a:bodyPr>
            <a:normAutofit fontScale="90000"/>
          </a:bodyPr>
          <a:lstStyle/>
          <a:p>
            <a:r>
              <a:rPr lang="en-US" dirty="0" smtClean="0"/>
              <a:t>Evolution and Genetics: How are different species classified and organized?</a:t>
            </a:r>
            <a:br>
              <a:rPr lang="en-US" dirty="0" smtClean="0"/>
            </a:br>
            <a:r>
              <a:rPr lang="en-US" sz="2700" dirty="0">
                <a:solidFill>
                  <a:schemeClr val="accent2">
                    <a:lumMod val="75000"/>
                  </a:schemeClr>
                </a:solidFill>
              </a:rPr>
              <a:t> Taxonomy </a:t>
            </a:r>
            <a:r>
              <a:rPr lang="en-US" sz="2700" dirty="0"/>
              <a:t>- branch of life science that names and groups </a:t>
            </a:r>
            <a:r>
              <a:rPr lang="en-US" sz="2700" dirty="0" smtClean="0"/>
              <a:t>organisms.</a:t>
            </a:r>
            <a:br>
              <a:rPr lang="en-US" sz="2700" dirty="0" smtClean="0"/>
            </a:br>
            <a:r>
              <a:rPr lang="en-US" sz="2700" dirty="0" smtClean="0"/>
              <a:t> </a:t>
            </a:r>
            <a:r>
              <a:rPr lang="en-US" sz="2700" dirty="0"/>
              <a:t/>
            </a:r>
            <a:br>
              <a:rPr lang="en-US" sz="2700" dirty="0"/>
            </a:br>
            <a:r>
              <a:rPr lang="en-US" sz="2700" dirty="0"/>
              <a:t> Levels of classification: Domain - Kingdom - Phylum - Class - </a:t>
            </a:r>
            <a:br>
              <a:rPr lang="en-US" sz="2700" dirty="0"/>
            </a:br>
            <a:r>
              <a:rPr lang="en-US" sz="2700" dirty="0"/>
              <a:t>Order - Family - Genus - Species</a:t>
            </a:r>
            <a:br>
              <a:rPr lang="en-US" sz="2700" dirty="0"/>
            </a:br>
            <a:r>
              <a:rPr lang="en-US" sz="2700" b="1" dirty="0">
                <a:solidFill>
                  <a:srgbClr val="00B050"/>
                </a:solidFill>
              </a:rPr>
              <a:t/>
            </a:r>
            <a:br>
              <a:rPr lang="en-US" sz="2700" b="1" dirty="0">
                <a:solidFill>
                  <a:srgbClr val="00B050"/>
                </a:solidFill>
              </a:rPr>
            </a:br>
            <a:r>
              <a:rPr lang="en-US" sz="2700" dirty="0">
                <a:solidFill>
                  <a:srgbClr val="00B050"/>
                </a:solidFill>
              </a:rPr>
              <a:t>The 6 kingdoms are divided by the type of cell that they </a:t>
            </a:r>
            <a:r>
              <a:rPr lang="en-US" sz="2700" dirty="0" smtClean="0">
                <a:solidFill>
                  <a:srgbClr val="00B050"/>
                </a:solidFill>
              </a:rPr>
              <a:t>are made </a:t>
            </a:r>
            <a:r>
              <a:rPr lang="en-US" sz="2700" dirty="0">
                <a:solidFill>
                  <a:srgbClr val="00B050"/>
                </a:solidFill>
              </a:rPr>
              <a:t>out of</a:t>
            </a:r>
            <a:r>
              <a:rPr lang="en-US" sz="2700" dirty="0" smtClean="0">
                <a:solidFill>
                  <a:srgbClr val="00B050"/>
                </a:solidFill>
              </a:rPr>
              <a:t>:</a:t>
            </a:r>
            <a:br>
              <a:rPr lang="en-US" sz="2700" dirty="0" smtClean="0">
                <a:solidFill>
                  <a:srgbClr val="00B050"/>
                </a:solidFill>
              </a:rPr>
            </a:br>
            <a:r>
              <a:rPr lang="en-US" sz="2700" dirty="0"/>
              <a:t/>
            </a:r>
            <a:br>
              <a:rPr lang="en-US" sz="2700" dirty="0"/>
            </a:br>
            <a:r>
              <a:rPr lang="en-US" sz="2700" dirty="0"/>
              <a:t> </a:t>
            </a:r>
            <a:r>
              <a:rPr lang="en-US" sz="2700" dirty="0" smtClean="0"/>
              <a:t>*</a:t>
            </a:r>
            <a:r>
              <a:rPr lang="en-US" sz="2700" dirty="0" smtClean="0">
                <a:solidFill>
                  <a:schemeClr val="accent2">
                    <a:lumMod val="75000"/>
                  </a:schemeClr>
                </a:solidFill>
              </a:rPr>
              <a:t>Eubacteria</a:t>
            </a:r>
            <a:r>
              <a:rPr lang="en-US" sz="2700" dirty="0" smtClean="0"/>
              <a:t>(true </a:t>
            </a:r>
            <a:r>
              <a:rPr lang="en-US" sz="2700" dirty="0"/>
              <a:t>bacteria) and </a:t>
            </a:r>
            <a:r>
              <a:rPr lang="en-US" sz="2700" dirty="0" smtClean="0"/>
              <a:t>*</a:t>
            </a:r>
            <a:r>
              <a:rPr lang="en-US" sz="2700" dirty="0" err="1" smtClean="0">
                <a:solidFill>
                  <a:schemeClr val="accent2">
                    <a:lumMod val="75000"/>
                  </a:schemeClr>
                </a:solidFill>
              </a:rPr>
              <a:t>Archaebacteria</a:t>
            </a:r>
            <a:r>
              <a:rPr lang="en-US" sz="2700" dirty="0" smtClean="0"/>
              <a:t>(extremophiles</a:t>
            </a:r>
            <a:r>
              <a:rPr lang="en-US" sz="2700" dirty="0"/>
              <a:t>) </a:t>
            </a:r>
            <a:r>
              <a:rPr lang="en-US" sz="2700" dirty="0" smtClean="0"/>
              <a:t/>
            </a:r>
            <a:br>
              <a:rPr lang="en-US" sz="2700" dirty="0" smtClean="0"/>
            </a:br>
            <a:r>
              <a:rPr lang="en-US" sz="2700" dirty="0" smtClean="0"/>
              <a:t>        both </a:t>
            </a:r>
            <a:r>
              <a:rPr lang="en-US" sz="2700" dirty="0"/>
              <a:t>are made of prokaryotic cells. (no nucleus, no membrane </a:t>
            </a:r>
            <a:r>
              <a:rPr lang="en-US" sz="2700" dirty="0" smtClean="0"/>
              <a:t>bound </a:t>
            </a:r>
            <a:r>
              <a:rPr lang="en-US" sz="2700" dirty="0"/>
              <a:t>organelles)</a:t>
            </a:r>
            <a:br>
              <a:rPr lang="en-US" sz="2700" dirty="0"/>
            </a:br>
            <a:r>
              <a:rPr lang="en-US" sz="2700" dirty="0"/>
              <a:t> </a:t>
            </a:r>
            <a:r>
              <a:rPr lang="en-US" sz="2700" dirty="0" smtClean="0"/>
              <a:t>*</a:t>
            </a:r>
            <a:r>
              <a:rPr lang="en-US" sz="2700" dirty="0" smtClean="0">
                <a:solidFill>
                  <a:schemeClr val="accent2">
                    <a:lumMod val="75000"/>
                  </a:schemeClr>
                </a:solidFill>
              </a:rPr>
              <a:t>Protista</a:t>
            </a:r>
            <a:r>
              <a:rPr lang="en-US" sz="2700" dirty="0" smtClean="0"/>
              <a:t>(</a:t>
            </a:r>
            <a:r>
              <a:rPr lang="en-US" sz="2700" dirty="0" err="1" smtClean="0"/>
              <a:t>ameoba</a:t>
            </a:r>
            <a:r>
              <a:rPr lang="en-US" sz="2700" dirty="0"/>
              <a:t>, paramecium, </a:t>
            </a:r>
            <a:r>
              <a:rPr lang="en-US" sz="2700" dirty="0" smtClean="0"/>
              <a:t>euglena)made of eukaryotic cells</a:t>
            </a:r>
            <a:br>
              <a:rPr lang="en-US" sz="2700" dirty="0" smtClean="0"/>
            </a:br>
            <a:r>
              <a:rPr lang="en-US" sz="2700" dirty="0" smtClean="0"/>
              <a:t> *</a:t>
            </a:r>
            <a:r>
              <a:rPr lang="en-US" sz="2700" dirty="0" smtClean="0">
                <a:solidFill>
                  <a:schemeClr val="accent2">
                    <a:lumMod val="75000"/>
                  </a:schemeClr>
                </a:solidFill>
              </a:rPr>
              <a:t>Fungi</a:t>
            </a:r>
            <a:r>
              <a:rPr lang="en-US" sz="2700" dirty="0" smtClean="0"/>
              <a:t>(</a:t>
            </a:r>
            <a:r>
              <a:rPr lang="en-US" sz="2700" dirty="0" err="1" smtClean="0"/>
              <a:t>atheletes</a:t>
            </a:r>
            <a:r>
              <a:rPr lang="en-US" sz="2700" dirty="0" smtClean="0"/>
              <a:t> </a:t>
            </a:r>
            <a:r>
              <a:rPr lang="en-US" sz="2700" dirty="0"/>
              <a:t>foot, </a:t>
            </a:r>
            <a:r>
              <a:rPr lang="en-US" sz="2700" dirty="0" smtClean="0"/>
              <a:t>ringworm</a:t>
            </a:r>
            <a:r>
              <a:rPr lang="en-US" sz="2700" dirty="0"/>
              <a:t>, mold, </a:t>
            </a:r>
            <a:r>
              <a:rPr lang="en-US" sz="2700" dirty="0" smtClean="0"/>
              <a:t>yeast)made of eukaryotic cells</a:t>
            </a:r>
            <a:br>
              <a:rPr lang="en-US" sz="2700" dirty="0" smtClean="0"/>
            </a:br>
            <a:r>
              <a:rPr lang="en-US" sz="2700" dirty="0" smtClean="0"/>
              <a:t> *</a:t>
            </a:r>
            <a:r>
              <a:rPr lang="en-US" sz="2700" dirty="0" smtClean="0">
                <a:solidFill>
                  <a:schemeClr val="accent2">
                    <a:lumMod val="75000"/>
                  </a:schemeClr>
                </a:solidFill>
              </a:rPr>
              <a:t>Plantae</a:t>
            </a:r>
            <a:r>
              <a:rPr lang="en-US" sz="2700" dirty="0" smtClean="0"/>
              <a:t>(producers/autotrophs</a:t>
            </a:r>
            <a:r>
              <a:rPr lang="en-US" sz="2700" dirty="0"/>
              <a:t>), and </a:t>
            </a:r>
            <a:r>
              <a:rPr lang="en-US" sz="2700" dirty="0" smtClean="0"/>
              <a:t>*</a:t>
            </a:r>
            <a:r>
              <a:rPr lang="en-US" sz="2700" dirty="0" smtClean="0">
                <a:solidFill>
                  <a:schemeClr val="accent2">
                    <a:lumMod val="75000"/>
                  </a:schemeClr>
                </a:solidFill>
              </a:rPr>
              <a:t>Animalia</a:t>
            </a:r>
            <a:r>
              <a:rPr lang="en-US" sz="2700" dirty="0" smtClean="0"/>
              <a:t>(animals</a:t>
            </a:r>
            <a:r>
              <a:rPr lang="en-US" sz="2700" dirty="0"/>
              <a:t>, consumers/heterotrophs) are made of </a:t>
            </a:r>
            <a:br>
              <a:rPr lang="en-US" sz="2700" dirty="0"/>
            </a:br>
            <a:r>
              <a:rPr lang="en-US" sz="2700" dirty="0"/>
              <a:t>eukaryotic cells. (have a nucleus and membranes on organelles</a:t>
            </a: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1609102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060700"/>
          </a:xfrm>
        </p:spPr>
        <p:txBody>
          <a:bodyPr>
            <a:normAutofit fontScale="90000"/>
          </a:bodyPr>
          <a:lstStyle/>
          <a:p>
            <a:r>
              <a:rPr lang="en-US" dirty="0" smtClean="0"/>
              <a:t>Evolution and Genetics: another tool or organization </a:t>
            </a:r>
            <a:br>
              <a:rPr lang="en-US" dirty="0" smtClean="0"/>
            </a:br>
            <a:r>
              <a:rPr lang="en-US" sz="3600" dirty="0">
                <a:solidFill>
                  <a:srgbClr val="C00000"/>
                </a:solidFill>
              </a:rPr>
              <a:t>Dichotomous keys</a:t>
            </a:r>
            <a:r>
              <a:rPr lang="en-US" sz="3600" dirty="0" smtClean="0"/>
              <a:t>: tool </a:t>
            </a:r>
            <a:r>
              <a:rPr lang="en-US" sz="3600" dirty="0"/>
              <a:t>used to </a:t>
            </a:r>
            <a:br>
              <a:rPr lang="en-US" sz="3600" dirty="0"/>
            </a:br>
            <a:r>
              <a:rPr lang="en-US" sz="3600" dirty="0"/>
              <a:t>identify trees, wildflowers, mammals, reptiles, rocks, </a:t>
            </a:r>
            <a:br>
              <a:rPr lang="en-US" sz="3600" dirty="0"/>
            </a:br>
            <a:r>
              <a:rPr lang="en-US" sz="3600" dirty="0"/>
              <a:t>fish, etc. These examples are very simplistic, but they </a:t>
            </a:r>
            <a:br>
              <a:rPr lang="en-US" sz="3600" dirty="0"/>
            </a:br>
            <a:r>
              <a:rPr lang="en-US" sz="3600" dirty="0"/>
              <a:t>give you an idea.</a:t>
            </a: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2997200" y="2387600"/>
            <a:ext cx="7327900" cy="4470400"/>
          </a:xfrm>
          <a:prstGeom prst="rect">
            <a:avLst/>
          </a:prstGeom>
        </p:spPr>
      </p:pic>
    </p:spTree>
    <p:extLst>
      <p:ext uri="{BB962C8B-B14F-4D97-AF65-F5344CB8AC3E}">
        <p14:creationId xmlns:p14="http://schemas.microsoft.com/office/powerpoint/2010/main" val="163069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2" y="338138"/>
            <a:ext cx="11353800" cy="1079499"/>
          </a:xfrm>
        </p:spPr>
        <p:txBody>
          <a:bodyPr>
            <a:normAutofit fontScale="90000"/>
          </a:bodyPr>
          <a:lstStyle/>
          <a:p>
            <a:r>
              <a:rPr lang="en-US" dirty="0" smtClean="0"/>
              <a:t>Matter and Energy:</a:t>
            </a:r>
            <a:br>
              <a:rPr lang="en-US" dirty="0" smtClean="0"/>
            </a:br>
            <a:r>
              <a:rPr lang="en-US" dirty="0" smtClean="0"/>
              <a:t>Homogeneous Mixtures         Heterogeneous Mixtures</a:t>
            </a:r>
            <a:br>
              <a:rPr lang="en-US" dirty="0" smtClean="0"/>
            </a:br>
            <a:r>
              <a:rPr lang="en-US" dirty="0" smtClean="0">
                <a:solidFill>
                  <a:srgbClr val="FF0000"/>
                </a:solidFill>
              </a:rPr>
              <a:t>look the same</a:t>
            </a:r>
            <a:r>
              <a:rPr lang="en-US" dirty="0" smtClean="0"/>
              <a:t>			  </a:t>
            </a:r>
            <a:r>
              <a:rPr lang="en-US" dirty="0" smtClean="0">
                <a:solidFill>
                  <a:srgbClr val="FF0000"/>
                </a:solidFill>
              </a:rPr>
              <a:t>can see the different parts               </a:t>
            </a:r>
            <a:endParaRPr lang="en-US" dirty="0">
              <a:solidFill>
                <a:srgbClr val="FF0000"/>
              </a:solidFill>
            </a:endParaRPr>
          </a:p>
        </p:txBody>
      </p:sp>
      <p:sp>
        <p:nvSpPr>
          <p:cNvPr id="3" name="AutoShape 2" descr="Image result for molecules and compou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71512" y="1806575"/>
            <a:ext cx="2466975" cy="1847850"/>
          </a:xfrm>
          <a:prstGeom prst="rect">
            <a:avLst/>
          </a:prstGeom>
        </p:spPr>
      </p:pic>
      <p:pic>
        <p:nvPicPr>
          <p:cNvPr id="6" name="Picture 5"/>
          <p:cNvPicPr>
            <a:picLocks noChangeAspect="1"/>
          </p:cNvPicPr>
          <p:nvPr/>
        </p:nvPicPr>
        <p:blipFill>
          <a:blip r:embed="rId3"/>
          <a:stretch>
            <a:fillRect/>
          </a:stretch>
        </p:blipFill>
        <p:spPr>
          <a:xfrm>
            <a:off x="574675" y="4075112"/>
            <a:ext cx="1847850" cy="2466975"/>
          </a:xfrm>
          <a:prstGeom prst="rect">
            <a:avLst/>
          </a:prstGeom>
        </p:spPr>
      </p:pic>
      <p:pic>
        <p:nvPicPr>
          <p:cNvPr id="7" name="Picture 6"/>
          <p:cNvPicPr>
            <a:picLocks noChangeAspect="1"/>
          </p:cNvPicPr>
          <p:nvPr/>
        </p:nvPicPr>
        <p:blipFill>
          <a:blip r:embed="rId4"/>
          <a:stretch>
            <a:fillRect/>
          </a:stretch>
        </p:blipFill>
        <p:spPr>
          <a:xfrm>
            <a:off x="3611562" y="3873500"/>
            <a:ext cx="1590675" cy="1295400"/>
          </a:xfrm>
          <a:prstGeom prst="rect">
            <a:avLst/>
          </a:prstGeom>
        </p:spPr>
      </p:pic>
      <p:pic>
        <p:nvPicPr>
          <p:cNvPr id="8" name="Picture 7"/>
          <p:cNvPicPr>
            <a:picLocks noChangeAspect="1"/>
          </p:cNvPicPr>
          <p:nvPr/>
        </p:nvPicPr>
        <p:blipFill>
          <a:blip r:embed="rId5"/>
          <a:stretch>
            <a:fillRect/>
          </a:stretch>
        </p:blipFill>
        <p:spPr>
          <a:xfrm>
            <a:off x="6577012" y="2074862"/>
            <a:ext cx="2047875" cy="2228850"/>
          </a:xfrm>
          <a:prstGeom prst="rect">
            <a:avLst/>
          </a:prstGeom>
        </p:spPr>
      </p:pic>
      <p:pic>
        <p:nvPicPr>
          <p:cNvPr id="9" name="Picture 8"/>
          <p:cNvPicPr>
            <a:picLocks noChangeAspect="1"/>
          </p:cNvPicPr>
          <p:nvPr/>
        </p:nvPicPr>
        <p:blipFill>
          <a:blip r:embed="rId6"/>
          <a:stretch>
            <a:fillRect/>
          </a:stretch>
        </p:blipFill>
        <p:spPr>
          <a:xfrm>
            <a:off x="9664700" y="3189287"/>
            <a:ext cx="1524000" cy="1771650"/>
          </a:xfrm>
          <a:prstGeom prst="rect">
            <a:avLst/>
          </a:prstGeom>
        </p:spPr>
      </p:pic>
      <p:pic>
        <p:nvPicPr>
          <p:cNvPr id="10" name="Picture 9"/>
          <p:cNvPicPr>
            <a:picLocks noChangeAspect="1"/>
          </p:cNvPicPr>
          <p:nvPr/>
        </p:nvPicPr>
        <p:blipFill>
          <a:blip r:embed="rId7"/>
          <a:stretch>
            <a:fillRect/>
          </a:stretch>
        </p:blipFill>
        <p:spPr>
          <a:xfrm>
            <a:off x="7378700" y="4960937"/>
            <a:ext cx="2286000" cy="1533525"/>
          </a:xfrm>
          <a:prstGeom prst="rect">
            <a:avLst/>
          </a:prstGeom>
        </p:spPr>
      </p:pic>
    </p:spTree>
    <p:extLst>
      <p:ext uri="{BB962C8B-B14F-4D97-AF65-F5344CB8AC3E}">
        <p14:creationId xmlns:p14="http://schemas.microsoft.com/office/powerpoint/2010/main" val="318046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0"/>
            <a:ext cx="10998200" cy="6858000"/>
          </a:xfrm>
        </p:spPr>
        <p:txBody>
          <a:bodyPr>
            <a:normAutofit fontScale="90000"/>
          </a:bodyPr>
          <a:lstStyle/>
          <a:p>
            <a:r>
              <a:rPr lang="en-US" dirty="0" smtClean="0"/>
              <a:t>Matter and Energy:</a:t>
            </a:r>
            <a:br>
              <a:rPr lang="en-US" dirty="0" smtClean="0"/>
            </a:br>
            <a:r>
              <a:rPr lang="en-US" sz="2800" dirty="0"/>
              <a:t>All Matter has unique properties that help identify it.</a:t>
            </a:r>
            <a:br>
              <a:rPr lang="en-US" sz="2800" dirty="0"/>
            </a:br>
            <a:r>
              <a:rPr lang="en-US" sz="2800" dirty="0">
                <a:solidFill>
                  <a:srgbClr val="0070C0"/>
                </a:solidFill>
              </a:rPr>
              <a:t>Physical Properties                </a:t>
            </a:r>
            <a:r>
              <a:rPr lang="en-US" sz="2800" dirty="0" smtClean="0">
                <a:solidFill>
                  <a:srgbClr val="0070C0"/>
                </a:solidFill>
              </a:rPr>
              <a:t>                                           </a:t>
            </a:r>
            <a:r>
              <a:rPr lang="en-US" sz="2800" dirty="0">
                <a:solidFill>
                  <a:srgbClr val="0070C0"/>
                </a:solidFill>
              </a:rPr>
              <a:t>Chemical Properties</a:t>
            </a:r>
            <a:r>
              <a:rPr lang="en-US" sz="2800" dirty="0"/>
              <a:t/>
            </a:r>
            <a:br>
              <a:rPr lang="en-US" sz="2800" dirty="0"/>
            </a:br>
            <a:r>
              <a:rPr lang="en-US" sz="2800" dirty="0">
                <a:solidFill>
                  <a:schemeClr val="accent6">
                    <a:lumMod val="75000"/>
                  </a:schemeClr>
                </a:solidFill>
              </a:rPr>
              <a:t>can observe or measure      </a:t>
            </a:r>
            <a:r>
              <a:rPr lang="en-US" sz="2800" dirty="0" smtClean="0">
                <a:solidFill>
                  <a:schemeClr val="accent6">
                    <a:lumMod val="75000"/>
                  </a:schemeClr>
                </a:solidFill>
              </a:rPr>
              <a:t>                                       </a:t>
            </a:r>
            <a:r>
              <a:rPr lang="en-US" sz="2800" dirty="0">
                <a:solidFill>
                  <a:schemeClr val="accent6">
                    <a:lumMod val="75000"/>
                  </a:schemeClr>
                </a:solidFill>
              </a:rPr>
              <a:t>will change the substance </a:t>
            </a:r>
            <a:br>
              <a:rPr lang="en-US" sz="2800" dirty="0">
                <a:solidFill>
                  <a:schemeClr val="accent6">
                    <a:lumMod val="75000"/>
                  </a:schemeClr>
                </a:solidFill>
              </a:rPr>
            </a:br>
            <a:r>
              <a:rPr lang="en-US" sz="2800" dirty="0">
                <a:solidFill>
                  <a:schemeClr val="accent6">
                    <a:lumMod val="75000"/>
                  </a:schemeClr>
                </a:solidFill>
              </a:rPr>
              <a:t>color, odor, texture, density </a:t>
            </a:r>
            <a:r>
              <a:rPr lang="en-US" sz="2800" dirty="0" smtClean="0">
                <a:solidFill>
                  <a:schemeClr val="accent6">
                    <a:lumMod val="75000"/>
                  </a:schemeClr>
                </a:solidFill>
              </a:rPr>
              <a:t>                                      reactivity</a:t>
            </a:r>
            <a:r>
              <a:rPr lang="en-US" sz="2800" dirty="0">
                <a:solidFill>
                  <a:schemeClr val="accent6">
                    <a:lumMod val="75000"/>
                  </a:schemeClr>
                </a:solidFill>
              </a:rPr>
              <a:t>, flammability, rust?</a:t>
            </a:r>
            <a:br>
              <a:rPr lang="en-US" sz="2800" dirty="0">
                <a:solidFill>
                  <a:schemeClr val="accent6">
                    <a:lumMod val="75000"/>
                  </a:schemeClr>
                </a:solidFill>
              </a:rPr>
            </a:br>
            <a:r>
              <a:rPr lang="en-US" sz="2800" dirty="0">
                <a:solidFill>
                  <a:schemeClr val="accent6">
                    <a:lumMod val="75000"/>
                  </a:schemeClr>
                </a:solidFill>
              </a:rPr>
              <a:t>conductivity, malleability  </a:t>
            </a:r>
            <a:br>
              <a:rPr lang="en-US" sz="2800" dirty="0">
                <a:solidFill>
                  <a:schemeClr val="accent6">
                    <a:lumMod val="75000"/>
                  </a:schemeClr>
                </a:solidFill>
              </a:rPr>
            </a:br>
            <a:r>
              <a:rPr lang="en-US" sz="2800" dirty="0">
                <a:solidFill>
                  <a:schemeClr val="accent6">
                    <a:lumMod val="75000"/>
                  </a:schemeClr>
                </a:solidFill>
              </a:rPr>
              <a:t>ductility, solubility </a:t>
            </a:r>
            <a:r>
              <a:rPr lang="en-US" sz="2800" dirty="0"/>
              <a:t/>
            </a:r>
            <a:br>
              <a:rPr lang="en-US" sz="2800" dirty="0"/>
            </a:br>
            <a:r>
              <a:rPr lang="en-US" sz="2800" b="1" dirty="0"/>
              <a:t/>
            </a:r>
            <a:br>
              <a:rPr lang="en-US" sz="2800" b="1" dirty="0"/>
            </a:br>
            <a:r>
              <a:rPr lang="en-US" sz="2800" dirty="0">
                <a:solidFill>
                  <a:srgbClr val="FF0000"/>
                </a:solidFill>
              </a:rPr>
              <a:t>Physical Changes don't alter what a substance is.</a:t>
            </a:r>
            <a:br>
              <a:rPr lang="en-US" sz="2800" dirty="0">
                <a:solidFill>
                  <a:srgbClr val="FF0000"/>
                </a:solidFill>
              </a:rPr>
            </a:br>
            <a:r>
              <a:rPr lang="en-US" sz="2800" dirty="0">
                <a:solidFill>
                  <a:srgbClr val="FF0000"/>
                </a:solidFill>
              </a:rPr>
              <a:t>Changes of state, breaking into pieces, dissolving, crushing</a:t>
            </a:r>
            <a:br>
              <a:rPr lang="en-US" sz="2800" dirty="0">
                <a:solidFill>
                  <a:srgbClr val="FF0000"/>
                </a:solidFill>
              </a:rPr>
            </a:br>
            <a:r>
              <a:rPr lang="en-US" sz="2800" dirty="0">
                <a:solidFill>
                  <a:srgbClr val="FF0000"/>
                </a:solidFill>
              </a:rPr>
              <a:t>      Can often reverse the </a:t>
            </a:r>
            <a:r>
              <a:rPr lang="en-US" sz="2800" dirty="0" smtClean="0">
                <a:solidFill>
                  <a:srgbClr val="FF0000"/>
                </a:solidFill>
              </a:rPr>
              <a:t>change</a:t>
            </a:r>
            <a:r>
              <a:rPr lang="en-US" sz="2800" dirty="0" smtClean="0"/>
              <a:t/>
            </a:r>
            <a:br>
              <a:rPr lang="en-US" sz="2800" dirty="0" smtClean="0"/>
            </a:br>
            <a:r>
              <a:rPr lang="en-US" sz="2800" dirty="0"/>
              <a:t/>
            </a:r>
            <a:br>
              <a:rPr lang="en-US" sz="2800" dirty="0"/>
            </a:br>
            <a:r>
              <a:rPr lang="en-US" sz="2800" dirty="0"/>
              <a:t>Chemical Changes create new substances</a:t>
            </a:r>
            <a:r>
              <a:rPr lang="en-US" sz="2800" dirty="0" smtClean="0"/>
              <a:t>.</a:t>
            </a:r>
            <a:br>
              <a:rPr lang="en-US" sz="2800" dirty="0" smtClean="0"/>
            </a:br>
            <a:r>
              <a:rPr lang="en-US" sz="2800" dirty="0"/>
              <a:t/>
            </a:r>
            <a:br>
              <a:rPr lang="en-US" sz="2800" dirty="0"/>
            </a:br>
            <a:r>
              <a:rPr lang="en-US" sz="2800" dirty="0">
                <a:solidFill>
                  <a:srgbClr val="0070C0"/>
                </a:solidFill>
              </a:rPr>
              <a:t>Signs of chemical changes - change in color, giving off heat or </a:t>
            </a:r>
            <a:r>
              <a:rPr lang="en-US" sz="2800" dirty="0" smtClean="0">
                <a:solidFill>
                  <a:srgbClr val="0070C0"/>
                </a:solidFill>
              </a:rPr>
              <a:t>light</a:t>
            </a:r>
            <a:r>
              <a:rPr lang="en-US" sz="2800" dirty="0">
                <a:solidFill>
                  <a:srgbClr val="0070C0"/>
                </a:solidFill>
              </a:rPr>
              <a:t>, bubbles, precipitate </a:t>
            </a:r>
            <a:r>
              <a:rPr lang="en-US" sz="2800" dirty="0" smtClean="0">
                <a:solidFill>
                  <a:srgbClr val="0070C0"/>
                </a:solidFill>
              </a:rPr>
              <a:t> </a:t>
            </a:r>
            <a:r>
              <a:rPr lang="en-US" sz="2800" dirty="0">
                <a:solidFill>
                  <a:srgbClr val="0070C0"/>
                </a:solidFill>
              </a:rPr>
              <a:t>Impossible or very difficult to reverse.</a:t>
            </a: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3940175" y="1330325"/>
            <a:ext cx="2762250" cy="1657350"/>
          </a:xfrm>
          <a:prstGeom prst="rect">
            <a:avLst/>
          </a:prstGeom>
        </p:spPr>
      </p:pic>
    </p:spTree>
    <p:extLst>
      <p:ext uri="{BB962C8B-B14F-4D97-AF65-F5344CB8AC3E}">
        <p14:creationId xmlns:p14="http://schemas.microsoft.com/office/powerpoint/2010/main" val="1055117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690688"/>
          </a:xfrm>
        </p:spPr>
        <p:txBody>
          <a:bodyPr>
            <a:normAutofit fontScale="90000"/>
          </a:bodyPr>
          <a:lstStyle/>
          <a:p>
            <a:r>
              <a:rPr lang="en-US" dirty="0" smtClean="0"/>
              <a:t>Matter and Energy:</a:t>
            </a:r>
            <a:br>
              <a:rPr lang="en-US" dirty="0" smtClean="0"/>
            </a:br>
            <a:r>
              <a:rPr lang="en-US" dirty="0" smtClean="0"/>
              <a:t>Physical Changes			        	Chemical Changes</a:t>
            </a:r>
            <a:endParaRPr lang="en-US" dirty="0"/>
          </a:p>
        </p:txBody>
      </p:sp>
      <p:pic>
        <p:nvPicPr>
          <p:cNvPr id="3" name="Picture 2"/>
          <p:cNvPicPr>
            <a:picLocks noChangeAspect="1"/>
          </p:cNvPicPr>
          <p:nvPr/>
        </p:nvPicPr>
        <p:blipFill>
          <a:blip r:embed="rId2"/>
          <a:stretch>
            <a:fillRect/>
          </a:stretch>
        </p:blipFill>
        <p:spPr>
          <a:xfrm>
            <a:off x="9002712" y="1870075"/>
            <a:ext cx="2466975" cy="1847850"/>
          </a:xfrm>
          <a:prstGeom prst="rect">
            <a:avLst/>
          </a:prstGeom>
        </p:spPr>
      </p:pic>
      <p:pic>
        <p:nvPicPr>
          <p:cNvPr id="4" name="Picture 3"/>
          <p:cNvPicPr>
            <a:picLocks noChangeAspect="1"/>
          </p:cNvPicPr>
          <p:nvPr/>
        </p:nvPicPr>
        <p:blipFill>
          <a:blip r:embed="rId3"/>
          <a:stretch>
            <a:fillRect/>
          </a:stretch>
        </p:blipFill>
        <p:spPr>
          <a:xfrm>
            <a:off x="8496300" y="4635500"/>
            <a:ext cx="2857500" cy="1600200"/>
          </a:xfrm>
          <a:prstGeom prst="rect">
            <a:avLst/>
          </a:prstGeom>
        </p:spPr>
      </p:pic>
      <p:pic>
        <p:nvPicPr>
          <p:cNvPr id="5" name="Picture 4"/>
          <p:cNvPicPr>
            <a:picLocks noChangeAspect="1"/>
          </p:cNvPicPr>
          <p:nvPr/>
        </p:nvPicPr>
        <p:blipFill>
          <a:blip r:embed="rId4"/>
          <a:stretch>
            <a:fillRect/>
          </a:stretch>
        </p:blipFill>
        <p:spPr>
          <a:xfrm>
            <a:off x="6565900" y="2248694"/>
            <a:ext cx="1828800" cy="1828800"/>
          </a:xfrm>
          <a:prstGeom prst="rect">
            <a:avLst/>
          </a:prstGeom>
        </p:spPr>
      </p:pic>
      <p:pic>
        <p:nvPicPr>
          <p:cNvPr id="6" name="Picture 5"/>
          <p:cNvPicPr>
            <a:picLocks noChangeAspect="1"/>
          </p:cNvPicPr>
          <p:nvPr/>
        </p:nvPicPr>
        <p:blipFill>
          <a:blip r:embed="rId5"/>
          <a:stretch>
            <a:fillRect/>
          </a:stretch>
        </p:blipFill>
        <p:spPr>
          <a:xfrm>
            <a:off x="549275" y="1690689"/>
            <a:ext cx="2457450" cy="1866900"/>
          </a:xfrm>
          <a:prstGeom prst="rect">
            <a:avLst/>
          </a:prstGeom>
        </p:spPr>
      </p:pic>
      <p:pic>
        <p:nvPicPr>
          <p:cNvPr id="7" name="Picture 6"/>
          <p:cNvPicPr>
            <a:picLocks noChangeAspect="1"/>
          </p:cNvPicPr>
          <p:nvPr/>
        </p:nvPicPr>
        <p:blipFill>
          <a:blip r:embed="rId6"/>
          <a:stretch>
            <a:fillRect/>
          </a:stretch>
        </p:blipFill>
        <p:spPr>
          <a:xfrm>
            <a:off x="155575" y="4324352"/>
            <a:ext cx="2466975" cy="1847850"/>
          </a:xfrm>
          <a:prstGeom prst="rect">
            <a:avLst/>
          </a:prstGeom>
        </p:spPr>
      </p:pic>
      <p:pic>
        <p:nvPicPr>
          <p:cNvPr id="8" name="Picture 7"/>
          <p:cNvPicPr>
            <a:picLocks noChangeAspect="1"/>
          </p:cNvPicPr>
          <p:nvPr/>
        </p:nvPicPr>
        <p:blipFill>
          <a:blip r:embed="rId7"/>
          <a:stretch>
            <a:fillRect/>
          </a:stretch>
        </p:blipFill>
        <p:spPr>
          <a:xfrm>
            <a:off x="2800350" y="3963194"/>
            <a:ext cx="2628900" cy="1743075"/>
          </a:xfrm>
          <a:prstGeom prst="rect">
            <a:avLst/>
          </a:prstGeom>
        </p:spPr>
      </p:pic>
    </p:spTree>
    <p:extLst>
      <p:ext uri="{BB962C8B-B14F-4D97-AF65-F5344CB8AC3E}">
        <p14:creationId xmlns:p14="http://schemas.microsoft.com/office/powerpoint/2010/main" val="3708254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Matter and Energy:</a:t>
            </a:r>
            <a:endParaRPr lang="en-US" dirty="0"/>
          </a:p>
        </p:txBody>
      </p:sp>
      <p:pic>
        <p:nvPicPr>
          <p:cNvPr id="3" name="Picture 2"/>
          <p:cNvPicPr>
            <a:picLocks noChangeAspect="1"/>
          </p:cNvPicPr>
          <p:nvPr/>
        </p:nvPicPr>
        <p:blipFill>
          <a:blip r:embed="rId2"/>
          <a:stretch>
            <a:fillRect/>
          </a:stretch>
        </p:blipFill>
        <p:spPr>
          <a:xfrm>
            <a:off x="279400" y="1122359"/>
            <a:ext cx="6870700" cy="1370013"/>
          </a:xfrm>
          <a:prstGeom prst="rect">
            <a:avLst/>
          </a:prstGeom>
        </p:spPr>
      </p:pic>
      <p:pic>
        <p:nvPicPr>
          <p:cNvPr id="4" name="Picture 3"/>
          <p:cNvPicPr>
            <a:picLocks noChangeAspect="1"/>
          </p:cNvPicPr>
          <p:nvPr/>
        </p:nvPicPr>
        <p:blipFill>
          <a:blip r:embed="rId3"/>
          <a:stretch>
            <a:fillRect/>
          </a:stretch>
        </p:blipFill>
        <p:spPr>
          <a:xfrm>
            <a:off x="304801" y="2492372"/>
            <a:ext cx="8216899" cy="1457325"/>
          </a:xfrm>
          <a:prstGeom prst="rect">
            <a:avLst/>
          </a:prstGeom>
        </p:spPr>
      </p:pic>
      <p:sp>
        <p:nvSpPr>
          <p:cNvPr id="5" name="Rectangle 4"/>
          <p:cNvSpPr/>
          <p:nvPr/>
        </p:nvSpPr>
        <p:spPr>
          <a:xfrm>
            <a:off x="279400" y="4165599"/>
            <a:ext cx="11811000" cy="2431435"/>
          </a:xfrm>
          <a:prstGeom prst="rect">
            <a:avLst/>
          </a:prstGeom>
        </p:spPr>
        <p:txBody>
          <a:bodyPr wrap="square">
            <a:spAutoFit/>
          </a:bodyPr>
          <a:lstStyle/>
          <a:p>
            <a:r>
              <a:rPr lang="en-US" sz="2000" dirty="0" smtClean="0">
                <a:solidFill>
                  <a:srgbClr val="00B050"/>
                </a:solidFill>
                <a:latin typeface="Comic Sans MS" panose="030F0702030302020204" pitchFamily="66" charset="0"/>
              </a:rPr>
              <a:t>Photosynthesis: takes place in chloroplasts of plant cells.  Cellular respiration: takes place in the mitochondria of all cells          </a:t>
            </a:r>
            <a:r>
              <a:rPr lang="en-US" sz="2000" dirty="0" smtClean="0">
                <a:solidFill>
                  <a:srgbClr val="FF0000"/>
                </a:solidFill>
                <a:latin typeface="Comic Sans MS" panose="030F0702030302020204" pitchFamily="66" charset="0"/>
              </a:rPr>
              <a:t>Reactants: left of arrow       Products: right of arrow</a:t>
            </a:r>
          </a:p>
          <a:p>
            <a:r>
              <a:rPr lang="en-US" sz="3200" dirty="0" smtClean="0">
                <a:solidFill>
                  <a:srgbClr val="000000"/>
                </a:solidFill>
                <a:latin typeface="Comic Sans MS" panose="030F0702030302020204" pitchFamily="66" charset="0"/>
              </a:rPr>
              <a:t>coefficients: </a:t>
            </a:r>
            <a:r>
              <a:rPr lang="en-US" dirty="0" smtClean="0">
                <a:solidFill>
                  <a:srgbClr val="000000"/>
                </a:solidFill>
                <a:latin typeface="Comic Sans MS" panose="030F0702030302020204" pitchFamily="66" charset="0"/>
              </a:rPr>
              <a:t>tell the # of molecules</a:t>
            </a:r>
            <a:endParaRPr lang="en-US" dirty="0" smtClean="0">
              <a:solidFill>
                <a:srgbClr val="FF0000"/>
              </a:solidFill>
              <a:latin typeface="Comic Sans MS" panose="030F0702030302020204" pitchFamily="66" charset="0"/>
            </a:endParaRPr>
          </a:p>
          <a:p>
            <a:r>
              <a:rPr lang="en-US" sz="3200" dirty="0" smtClean="0">
                <a:solidFill>
                  <a:srgbClr val="000000"/>
                </a:solidFill>
                <a:latin typeface="Comic Sans MS" panose="030F0702030302020204" pitchFamily="66" charset="0"/>
              </a:rPr>
              <a:t>subscripts: </a:t>
            </a:r>
            <a:r>
              <a:rPr lang="en-US" dirty="0" smtClean="0">
                <a:solidFill>
                  <a:srgbClr val="000000"/>
                </a:solidFill>
                <a:latin typeface="Comic Sans MS" panose="030F0702030302020204" pitchFamily="66" charset="0"/>
              </a:rPr>
              <a:t>small number after the symbol, tells # of atoms of the element it is directly behind. </a:t>
            </a:r>
            <a:r>
              <a:rPr lang="en-US" sz="2400" dirty="0" smtClean="0">
                <a:solidFill>
                  <a:srgbClr val="0070C0"/>
                </a:solidFill>
                <a:latin typeface="Comic Sans MS" panose="030F0702030302020204" pitchFamily="66" charset="0"/>
              </a:rPr>
              <a:t>law of conservation of matter(mass) must have the same number and type of atoms on each side of the arrow.</a:t>
            </a:r>
          </a:p>
        </p:txBody>
      </p:sp>
    </p:spTree>
    <p:extLst>
      <p:ext uri="{BB962C8B-B14F-4D97-AF65-F5344CB8AC3E}">
        <p14:creationId xmlns:p14="http://schemas.microsoft.com/office/powerpoint/2010/main" val="45955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2300"/>
            <a:ext cx="10515600" cy="4965700"/>
          </a:xfrm>
        </p:spPr>
        <p:txBody>
          <a:bodyPr>
            <a:normAutofit fontScale="90000"/>
          </a:bodyPr>
          <a:lstStyle/>
          <a:p>
            <a:r>
              <a:rPr lang="en-US" b="1" dirty="0" smtClean="0"/>
              <a:t>Energy Resources</a:t>
            </a:r>
            <a:r>
              <a:rPr lang="en-US" sz="2700" dirty="0" smtClean="0"/>
              <a:t>: goo.gl/</a:t>
            </a:r>
            <a:r>
              <a:rPr lang="en-US" sz="2700" dirty="0" err="1" smtClean="0"/>
              <a:t>wBVOpk</a:t>
            </a:r>
            <a:r>
              <a:rPr lang="en-US" sz="2700" dirty="0" smtClean="0"/>
              <a:t>(resource we used in class)</a:t>
            </a:r>
            <a:br>
              <a:rPr lang="en-US" sz="2700" dirty="0" smtClean="0"/>
            </a:br>
            <a:r>
              <a:rPr lang="en-US" sz="2700" dirty="0" smtClean="0">
                <a:solidFill>
                  <a:schemeClr val="accent4">
                    <a:lumMod val="50000"/>
                  </a:schemeClr>
                </a:solidFill>
              </a:rPr>
              <a:t>Nonrenewable </a:t>
            </a:r>
            <a:r>
              <a:rPr lang="en-US" sz="2700" dirty="0">
                <a:solidFill>
                  <a:schemeClr val="accent4">
                    <a:lumMod val="50000"/>
                  </a:schemeClr>
                </a:solidFill>
              </a:rPr>
              <a:t>resources:</a:t>
            </a:r>
            <a:br>
              <a:rPr lang="en-US" sz="2700" dirty="0">
                <a:solidFill>
                  <a:schemeClr val="accent4">
                    <a:lumMod val="50000"/>
                  </a:schemeClr>
                </a:solidFill>
              </a:rPr>
            </a:br>
            <a:r>
              <a:rPr lang="en-US" sz="2700" dirty="0">
                <a:solidFill>
                  <a:schemeClr val="accent4">
                    <a:lumMod val="50000"/>
                  </a:schemeClr>
                </a:solidFill>
              </a:rPr>
              <a:t>fossil fuels</a:t>
            </a:r>
            <a:br>
              <a:rPr lang="en-US" sz="2700" dirty="0">
                <a:solidFill>
                  <a:schemeClr val="accent4">
                    <a:lumMod val="50000"/>
                  </a:schemeClr>
                </a:solidFill>
              </a:rPr>
            </a:br>
            <a:r>
              <a:rPr lang="pt-BR" sz="2700" dirty="0">
                <a:solidFill>
                  <a:schemeClr val="accent4">
                    <a:lumMod val="50000"/>
                  </a:schemeClr>
                </a:solidFill>
              </a:rPr>
              <a:t> coal, petroleum, natural gas, oil</a:t>
            </a:r>
            <a:br>
              <a:rPr lang="pt-BR" sz="2700" dirty="0">
                <a:solidFill>
                  <a:schemeClr val="accent4">
                    <a:lumMod val="50000"/>
                  </a:schemeClr>
                </a:solidFill>
              </a:rPr>
            </a:br>
            <a:r>
              <a:rPr lang="en-US" sz="2700" dirty="0">
                <a:solidFill>
                  <a:schemeClr val="accent4">
                    <a:lumMod val="50000"/>
                  </a:schemeClr>
                </a:solidFill>
              </a:rPr>
              <a:t>burning them makes carbon dioxide and pollution</a:t>
            </a:r>
            <a:br>
              <a:rPr lang="en-US" sz="2700" dirty="0">
                <a:solidFill>
                  <a:schemeClr val="accent4">
                    <a:lumMod val="50000"/>
                  </a:schemeClr>
                </a:solidFill>
              </a:rPr>
            </a:br>
            <a:r>
              <a:rPr lang="en-US" sz="2700" dirty="0">
                <a:solidFill>
                  <a:schemeClr val="accent4">
                    <a:lumMod val="50000"/>
                  </a:schemeClr>
                </a:solidFill>
              </a:rPr>
              <a:t>oil drilling destroys habitats and spills kill life</a:t>
            </a:r>
            <a:br>
              <a:rPr lang="en-US" sz="2700" dirty="0">
                <a:solidFill>
                  <a:schemeClr val="accent4">
                    <a:lumMod val="50000"/>
                  </a:schemeClr>
                </a:solidFill>
              </a:rPr>
            </a:br>
            <a:r>
              <a:rPr lang="en-US" sz="2700" dirty="0">
                <a:solidFill>
                  <a:schemeClr val="accent4">
                    <a:lumMod val="50000"/>
                  </a:schemeClr>
                </a:solidFill>
              </a:rPr>
              <a:t>nuclear energy uses uranium, it is clean, but radiation is a danger.</a:t>
            </a:r>
            <a:r>
              <a:rPr lang="en-US" sz="2700" dirty="0"/>
              <a:t/>
            </a:r>
            <a:br>
              <a:rPr lang="en-US" sz="2700" dirty="0"/>
            </a:br>
            <a:r>
              <a:rPr lang="en-US" sz="2700" b="1" dirty="0"/>
              <a:t/>
            </a:r>
            <a:br>
              <a:rPr lang="en-US" sz="2700" b="1" dirty="0"/>
            </a:br>
            <a:r>
              <a:rPr lang="en-US" sz="2700" dirty="0">
                <a:solidFill>
                  <a:srgbClr val="00B050"/>
                </a:solidFill>
              </a:rPr>
              <a:t>Renewable Resources: Problem with these is they tend to be more expensive. New technologies are helping.</a:t>
            </a:r>
            <a:br>
              <a:rPr lang="en-US" sz="2700" dirty="0">
                <a:solidFill>
                  <a:srgbClr val="00B050"/>
                </a:solidFill>
              </a:rPr>
            </a:br>
            <a:r>
              <a:rPr lang="en-US" sz="2700" dirty="0">
                <a:solidFill>
                  <a:srgbClr val="00B050"/>
                </a:solidFill>
              </a:rPr>
              <a:t>*solar energy - may use photovoltaic cells, solar reflectors, or </a:t>
            </a:r>
            <a:br>
              <a:rPr lang="en-US" sz="2700" dirty="0">
                <a:solidFill>
                  <a:srgbClr val="00B050"/>
                </a:solidFill>
              </a:rPr>
            </a:br>
            <a:r>
              <a:rPr lang="en-US" sz="2700" dirty="0">
                <a:solidFill>
                  <a:srgbClr val="00B050"/>
                </a:solidFill>
              </a:rPr>
              <a:t>solar </a:t>
            </a:r>
            <a:br>
              <a:rPr lang="en-US" sz="2700" dirty="0">
                <a:solidFill>
                  <a:srgbClr val="00B050"/>
                </a:solidFill>
              </a:rPr>
            </a:br>
            <a:r>
              <a:rPr lang="en-US" sz="2700" dirty="0" smtClean="0">
                <a:solidFill>
                  <a:srgbClr val="00B050"/>
                </a:solidFill>
              </a:rPr>
              <a:t>*</a:t>
            </a:r>
            <a:r>
              <a:rPr lang="en-US" sz="2700" dirty="0">
                <a:solidFill>
                  <a:srgbClr val="00B050"/>
                </a:solidFill>
              </a:rPr>
              <a:t>batteries</a:t>
            </a:r>
            <a:br>
              <a:rPr lang="en-US" sz="2700" dirty="0">
                <a:solidFill>
                  <a:srgbClr val="00B050"/>
                </a:solidFill>
              </a:rPr>
            </a:br>
            <a:r>
              <a:rPr lang="en-US" sz="2700" dirty="0">
                <a:solidFill>
                  <a:srgbClr val="00B050"/>
                </a:solidFill>
              </a:rPr>
              <a:t>*wind energy</a:t>
            </a:r>
            <a:br>
              <a:rPr lang="en-US" sz="2700" dirty="0">
                <a:solidFill>
                  <a:srgbClr val="00B050"/>
                </a:solidFill>
              </a:rPr>
            </a:br>
            <a:r>
              <a:rPr lang="en-US" sz="2700" dirty="0">
                <a:solidFill>
                  <a:srgbClr val="00B050"/>
                </a:solidFill>
              </a:rPr>
              <a:t>*hydropower</a:t>
            </a:r>
            <a:br>
              <a:rPr lang="en-US" sz="2700" dirty="0">
                <a:solidFill>
                  <a:srgbClr val="00B050"/>
                </a:solidFill>
              </a:rPr>
            </a:br>
            <a:r>
              <a:rPr lang="en-US" sz="2700" dirty="0">
                <a:solidFill>
                  <a:srgbClr val="00B050"/>
                </a:solidFill>
              </a:rPr>
              <a:t>*biomass - burning material from living things - wood, dung, peat</a:t>
            </a:r>
            <a:br>
              <a:rPr lang="en-US" sz="2700" dirty="0">
                <a:solidFill>
                  <a:srgbClr val="00B050"/>
                </a:solidFill>
              </a:rPr>
            </a:br>
            <a:r>
              <a:rPr lang="en-US" sz="2700" dirty="0">
                <a:solidFill>
                  <a:srgbClr val="00B050"/>
                </a:solidFill>
              </a:rPr>
              <a:t>*geothermal energy - must have volcanic activity</a:t>
            </a:r>
            <a:r>
              <a:rPr lang="en-US" sz="2700" dirty="0"/>
              <a:t/>
            </a:r>
            <a:br>
              <a:rPr lang="en-US" sz="2700" dirty="0"/>
            </a:br>
            <a:r>
              <a:rPr lang="en-US" sz="2700" b="1" dirty="0"/>
              <a:t/>
            </a:r>
            <a:br>
              <a:rPr lang="en-US" sz="2700" b="1" dirty="0"/>
            </a:br>
            <a:r>
              <a:rPr lang="en-US" sz="2700" dirty="0"/>
              <a:t>Energy resources (especially nonrenewable) must be used wisely </a:t>
            </a:r>
            <a:r>
              <a:rPr lang="en-US" sz="2700" dirty="0" smtClean="0"/>
              <a:t>or conserved.</a:t>
            </a:r>
            <a:r>
              <a:rPr lang="en-US" dirty="0"/>
              <a:t/>
            </a:r>
            <a:br>
              <a:rPr lang="en-US" dirty="0"/>
            </a:br>
            <a:r>
              <a:rPr lang="en-US" dirty="0"/>
              <a:t/>
            </a:r>
            <a:br>
              <a:rPr lang="en-US" dirty="0"/>
            </a:br>
            <a:r>
              <a:rPr lang="en-US" b="1" dirty="0"/>
              <a:t/>
            </a:r>
            <a:br>
              <a:rPr lang="en-US" b="1" dirty="0"/>
            </a:br>
            <a:endParaRPr lang="en-US" dirty="0"/>
          </a:p>
        </p:txBody>
      </p:sp>
    </p:spTree>
    <p:extLst>
      <p:ext uri="{BB962C8B-B14F-4D97-AF65-F5344CB8AC3E}">
        <p14:creationId xmlns:p14="http://schemas.microsoft.com/office/powerpoint/2010/main" val="2007421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TotalTime>
  <Words>391</Words>
  <Application>Microsoft Office PowerPoint</Application>
  <PresentationFormat>Widescreen</PresentationFormat>
  <Paragraphs>74</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Comic Sans MS</vt:lpstr>
      <vt:lpstr>System</vt:lpstr>
      <vt:lpstr>Office Theme</vt:lpstr>
      <vt:lpstr>EOG Review PPT: 8th grade Science This PowerPoint has been created to cover all areas taught in 8th grade science. Use it to reinforce and review what we have done this year. Key words are usually in a different color and illustrations have been added to clarify information. Reviewing a page or two nightly will really help you be prepared for success.  Curriculum area covered:                                                                pages in Powerpoint 1. Matter and Energy (Chemistry)    2 – 8  2. Energy Resources      9  3. Molecular Biology      10 - 14   4. Microbiology       15 – 16  5. Biotechnology      17  6. Ecology       18 – 23  7. Hydrology       24 – 35  8. Evolution and Genetics     36 - 43           </vt:lpstr>
      <vt:lpstr>Matter and Energy:</vt:lpstr>
      <vt:lpstr>Matter and Energy:</vt:lpstr>
      <vt:lpstr>Matter and Energy:</vt:lpstr>
      <vt:lpstr>Matter and Energy: Homogeneous Mixtures         Heterogeneous Mixtures look the same     can see the different parts               </vt:lpstr>
      <vt:lpstr>Matter and Energy: All Matter has unique properties that help identify it. Physical Properties                                                           Chemical Properties can observe or measure                                             will change the substance  color, odor, texture, density                                       reactivity, flammability, rust? conductivity, malleability   ductility, solubility   Physical Changes don't alter what a substance is. Changes of state, breaking into pieces, dissolving, crushing       Can often reverse the change  Chemical Changes create new substances.  Signs of chemical changes - change in color, giving off heat or light, bubbles, precipitate  Impossible or very difficult to reverse. </vt:lpstr>
      <vt:lpstr>Matter and Energy: Physical Changes            Chemical Changes</vt:lpstr>
      <vt:lpstr>Matter and Energy:</vt:lpstr>
      <vt:lpstr>Energy Resources: goo.gl/wBVOpk(resource we used in class) Nonrenewable resources: fossil fuels  coal, petroleum, natural gas, oil burning them makes carbon dioxide and pollution oil drilling destroys habitats and spills kill life nuclear energy uses uranium, it is clean, but radiation is a danger.  Renewable Resources: Problem with these is they tend to be more expensive. New technologies are helping. *solar energy - may use photovoltaic cells, solar reflectors, or  solar  *batteries *wind energy *hydropower *biomass - burning material from living things - wood, dung, peat *geothermal energy - must have volcanic activity  Energy resources (especially nonrenewable) must be used wisely or conserved.   </vt:lpstr>
      <vt:lpstr>Molecular Biology: All living things are made of cells(at least one) 2 types - Eukaryote(your cells)      Prokaryote(no nucleus, bacteria)  Cells have organelles with jobs or functions for the cell. Animal: cytoplasm, nucleus, cell membrane, ribsomes, mitochondria(cellular respiration) Plant: all of the above plus cell wall and chloroplasts(photosynthesis) &amp; (cellular respiration)   Cells must function for the organism they are part of, they must provide energy, reproduce, respond to the environment, grow and repair.  To get food: plant cells perform photosynthesis and animals eat plants and animal cells.  To get energy from there food both plants and animals perform cellular respiration to make ATP.  Nutrients such as carbohydrates &amp; lipids are used for energy, and proteins are used for growth and repair. </vt:lpstr>
      <vt:lpstr>Molecular Biology:  Animal Cells:                                                          Plant Cells:                                                                                                                                can perform cellular respiration,                        can perform photosynthesis to make organism must eat other plants or                     its own food and cellular respiration to organisms and breath to make                            create ATP used for energy to  ATP -  used for energy to do all.                           perform all life processes. </vt:lpstr>
      <vt:lpstr>Molecular Biology: Most of your cells must have the ability to reproduce themselves. The directions for this reproduction is carried in your chromosomes(in the nucleus) on genes in the form of DNA.   Most of your cells divide in a process called Mitosis. This process allows you to grow and repair. This process is also how simpler unicellular life reproduces. It is asexual reproduction in that case because each cell divides into an exact copy of the original parent cell. When your muscle(or any cell) cells go through Mitosis they produce 2 daughter cells just like the original cell with the same chromosomes.  Meiosis occurs only in sex cells. It is used in sexual reproduction with 2 parents giving 1/2 the genetic information. Each cell produces 4 cells with 1/2 the chromo. </vt:lpstr>
      <vt:lpstr>PowerPoint Presentation</vt:lpstr>
      <vt:lpstr>Molecular Biology: Your body systems work together and depend on each other: Nervous, digestive, circulatory, respiratory systems   Foods supply nutrients. A good variety of nutrients is best. Carbohydrates and lipids supply us with energy and proteins are used for growth and repair.  Consuming more calories than you use will cause you to be overweight  causing damage to your heart and other health problems. Regular exercise helps you maintain your weight and establish overall  health.  Chemicals in tobacco can be toxic and carcinogens(cause cancer) and  usually cause addiction.  Drugs can be good(medicines) or bad(when used to manipulate the  nervous system and cause damage) </vt:lpstr>
      <vt:lpstr>Microbiology:  Microorganisms that cause diseases are called pathogens examples: parasite, bacteria, virus, fungi  Parasitic diseases: african sleeping sickness, worms, malaria  Bacterial diseases: cholera, salmonella, pneumonia, typhoid fever, lyme disease, tetanus, tuberculosis, strep throat, leprosy can often be cured by antibiotics   Viruses: smallpox, yellow fever, chickenpox, measles, AIDS, influenza, common cold, some cancers(HPV) are all caused by viruses. They are not living because they cannot reproduce without  your cells. Go through the lytic cycle and can be dormant for years. Antibiotics DO NOT WORK but can help symptoms. Vaccinations are used to stop viruses.  Fungi: athlete's foot, ringworm, molds cause respiratory problems </vt:lpstr>
      <vt:lpstr>Microbiology: Pathogens are passed from person to person in several ways:  air, contact(touch), object to object, animals, food and water, vector  plants and animals can be also be affected by diseases infectious disease  epidemic - outbreak that affects lots of people in an area. pandemic - epidemic that spreads over a large area, global.  To prevent disease: good hygiene, wash your hands, cover  mouth when you sneeze, hands away from face, kill the  pathogens with antibiotic(bacteria) or vaccine(virus) </vt:lpstr>
      <vt:lpstr>Biotechnology: Biotechnology is manipulation of living things to make useful products.  Genetic Modification - gene splicing, knowing the genome and changing the sequence of the bases.  DNA fingerprinting - identifying someone by using their DNA sequencing.  Cloning - creating organisms that are an exact genetic copy of another. Nucleus of a cell replacing an egg cell nucleus and implanting in the uterus of the mother.  Bioremediation - using bacteria to clean up the environment.  clean up oil, toxic waste(cyanide in water), landfills  Risks or ethics(just because we can doesn't mean we should.) There are good(benefits) and bad(risks) results from biotechnology. </vt:lpstr>
      <vt:lpstr>Ecology: Ecosystems  living(biotic) and nonliving(abiotic) parts of an environment living together. Can be terrestrial, freshwater, or marine  Habitat is where something lives and a niche is its role in the habitat. Limiting factors include food, space, water, soil, air   species --create-- populations---create---communities  All things in an ecosystem interact with one another.  Producers=Autotrophs       Consumers=Heterotrophs  all food webs start with producers and end with decomposers  food chains and food web: the lower levels have the most energy and energy is lost with each level. It takes many producers to maintain the life above it.   trophic levels      *aquatic &amp; terrestrial are the 2 types, they often intersect  Law of conservation of matter - carbon, nitrogen, water are  cycled through the environment.  </vt:lpstr>
      <vt:lpstr>Ecology: Food Webs and Energy</vt:lpstr>
      <vt:lpstr>Aquatic and Terrestrial Food webs depend on each other and are often combined.</vt:lpstr>
      <vt:lpstr>Carbon, like water is cycled through the environment</vt:lpstr>
      <vt:lpstr>Nitrogen, like water, is cycled through the enviroment</vt:lpstr>
      <vt:lpstr>Ecology: Relationships in ecosystems Competition occurs in ecosystems Some populations easily coexist Some populations show cooperative behavior  Predation - predator/prey relationships   Symbiotic relationships(close)    mutualism - both benefit - ants/acacia tree    commensalism - one benefits the other unaffected - shark/pilot fish    parasitism - one benefits at the others expense - fleas, ticks, leeches, tapeworms, mistletoe on their host </vt:lpstr>
      <vt:lpstr>Hydrology:</vt:lpstr>
      <vt:lpstr>Hydrology: there is no new water, it is continuously being recycled by the water cycle. (Hydrologic Cycle)</vt:lpstr>
      <vt:lpstr>Hydrology:  Hydrosphere – water in, on, and around the Earth. 97% of all water is salty, only 3% is fresh(2/3 of that is ice!) Groundwater, rivers &amp; lakes, and atmosphere hold the rest.  *Aquifer - rock layer that collects water  *water table is upper zone of saturation and lower zone of  unsaturation.  *surface water includes runoff and will contain chemicals  because water is a solvent.(fertilizers, oil, animal wastes)  Watersheds (River Basins) 17 in NC. Separated by divides- areas on higher elevation. Cape Fear is the largest. Savannah is the smallest in NC. Tar Pamlico River Basin drains water from Franklin County. Water  flows downhill and will ultimately drain to an ocean.  </vt:lpstr>
      <vt:lpstr>Hydrology: NC River Basins</vt:lpstr>
      <vt:lpstr>Hydrology: Water has special properties:   Water is polar. as the atoms of hydrogen and oxygen combine the end  near the H is more negatively charged and the end near the O is positively  charged. These different charges make create special properties like:  cohesion: water sticks to itself and forms droplets.(surface tension)  adhesion: water sticks to other things like your skin, plants, or  small  spaces(capillary action)  universal solvent: water dissolves things within your body, in and  on the Earth's crust, in nature.  high specific heat: it heats up slowly and cools down slowly. Helps create  a livable Earth environment and helps us maintain or body temperatures.  density: has a density of 1g/ml so anything less than a density of 1 floats  and greater than 1 sinks.  heat of vaporization: evaporates off of the surface of the ocean to allow  the water cycle to continue and be "refueled". </vt:lpstr>
      <vt:lpstr>Hydrology: Earth’s Oceans  Cover 71 % of Earth's surface and because of water's high specific heat this helps keep temperatures on Earth from changing drastically as it rotates on its axis.  Features: Continental Shelf, Abyssal plain, mid-ocean ridge, etc.  Salinity is ...   3.5% sodium chloride Oceans cycle water, nitrogen, carbon dioxide and oxygen.  Ocean Resources:  seafood like fish, shrimp, crabs, oysters, scallops  minerals – magnesium, oil(destroys ocean life if spilled) and natural gas  tourism: large part of the economy in some states.   Economic trade-offs involve us caring for the environment as  well as profiting for the states economy.   Problems: overfishing, pollution, global warming stopping currrents. </vt:lpstr>
      <vt:lpstr>Hydrology: Oceans </vt:lpstr>
      <vt:lpstr>Hydrology:  All food webs and chains begin with producers. Producers in the ocean(phytoplankton) give us most of the oxygen for our atmosphere.  *Upwellings are currents that bring nutrient rich cold water up from  the ocean floor. 3 Ocean Zones:  Intertidal Zone  Neritic Zone  Open Ocean  In the Deep ocean - chemosynthesis takes place because of lack of  sunlight. Photic Zone – areas where sunlight can reach  Special ecosystems - hydrothermal vents, cold seeps Studying the ocean floor is difficult. Using vessels with humans is dangerous and expensive. Satellites are helpful for the big picture and sonar is used to smaller areas.  Estuaries: fresh and salt water mix, protected by land and  grasses, nurseries. Very fragile and important and because we live so close to them we often can damage them. </vt:lpstr>
      <vt:lpstr>Hydrology: Estuaries Estuaries: fresh and salt mix,  *lots of plants because of  shallow water(all photic zone) *nutrient rich provide food and protection for  *young life: good nursuries. *plants and animals there help  stop erosion and filter water. *greatly affected by human  pollution </vt:lpstr>
      <vt:lpstr>Hydrology: Water Pollution pollutant - anything that can cause harm to the environment.  point -source pollution - pollutants from a specific site. non point source pollution - "runoff", difficult to identify  Eutrophication: too many nutrients(often from fertilizers and  animal wastes) in the water causing algal bloom. Problems: block  sunlight, as it uses nutrients in water it begins to die and  decomposers increase to break it down. They use up DO.  Groundwater is polluted by runoff as it drains and seeps,  infiltrates, or percolates into the ground.  *What can we do? Maintain cars, fertilize less or at the proper time.  </vt:lpstr>
      <vt:lpstr>Hydrology: Healthy water Laws protecting Water Quality  *Clean Water Act of 1972 - surface waters in lake/river  *EPA - Sets and enforces standards  *The Safe Drinking Water Act of 1974 - sets standards  *The U.S. Marine Protection, Research, and Sanctuaries Act of 1972  *The 1990 Oil Pollution Act - double hulls by 2015   *INDICATORS use to test for health of a body of water.  Physical: temperature, turbidity(cloudiness)  Chemical: DO, pH, nitrate/phosphate levels(fert. runoff), salinity(for ocean water)  Biological: bioindicators-the living things such as fish(trout), plants, algae, insects, macroinvertebrates(larvae)  *Wetlands, marshes and vegetative buffers on stream banks  help to filter and clean water.  *DO levels are the single most important indicator and the  one that kills aquatic life the fastest.   </vt:lpstr>
      <vt:lpstr>Hydrology: Water treatment and Wastewater (Sewage) Treatment  Water treatment plants clean water before it  comes to your house to use. Important steps: Filtration, Coagulation( sticky flocs collect and      &gt;&gt;&gt;&gt;&gt;&gt;&gt;&gt;&gt;&gt;&gt;&gt;  clean wastes and then sink), chlorination(to kill microorganisms) and fluoride for dental  health is added.   Wastewater or sewage treatment plants: these  plants treat dirty used water from homes and  towns so that it can be returned to a stream, river, or lake. Primary treatment – cleans and     &gt;&gt;&gt;&gt;&gt;&gt;&gt;&gt;&gt;&gt;&gt;&gt;&gt; filters out large waste and gravity causes it to  settle to the bottom to be removed. Secondary treatment filters water through gravel and sand while bacteria is added to breakdown harmful  substances(bioremediation). Chlorine is again added before it enters the water cycle again.  </vt:lpstr>
      <vt:lpstr>Evolution and Genetics: Earth’s History Plate Tectonics Lithosphere(rocky crust) moves on the asthenosphere(liquid rock), tectonic plates, plate boundaries  *2 types of crust: continental(thicker) &amp; oceanic(thinner, but  more dense) 3 types of rock:  Sedimentary - layers, can have fossils  Igneous - from magma/lava, too hot for many fossils  Metamorphic - heat and pressure, too hot for many fossils  Fossils - preserved plant and animal remains. Some represent things that are extinct.   Fossils: 5 types - *Petrified:  minerals replace the living matter.                               *Mold &amp; Casts: mold or a mineralized copy.                               *Carbonized: carbon layer shows parts(is an imprint)                               *Trace: footprints, tail drag(these tell about activities of the animal)                               *Preserved: in ice, amber, tar(La Brea tar pits)(contains most of the organism)   </vt:lpstr>
      <vt:lpstr>Evolution and Genetics:   Ice cores - as water freezes it traps the gases of the atmosphere.  This allows scientist to learn about the atmosphere at those times.  Geology studies earth's history, processes, and structures   *Absolute dating(age in years) uses radioactive elements with a predictable half-life.(parent/daughter material)  *Relative dating - age of something in comparison to something else.   *Law of Superposition(used in relative dating, in undisturbed rock layers the oldest layers are on the bottom), disconformity(fault, intrusion, folding, tilting) unconformity(missing layers from erosion or nondeposition)  *Index fossils - lived in a well defined time period and are used to date   </vt:lpstr>
      <vt:lpstr>Evolution and Genetics:  Earth’s history can be seen on the Geologic Time Scale</vt:lpstr>
      <vt:lpstr>Evolution and Genetics: Geologic Time Scale - organizational tool.  Eon -&gt; Era -&gt; Period -&gt; Epoch (longest to shortest)  Time periods usually change because of the mass extinction of things - usually believe to have been caused by a great change in the atmosphere or environment(asteroid, comet, some  catastrophe)  In order for a species to survive it must be able to adapt to changes in its environment. Genetic variations in a species are good because it can increase its chances for survival when their environment changes.     *structural - changes in the organism's body, thorns, camo    *physiological - how body functions - body temp./young inside, body makes toxins    *behavioral - recognize predators, build a nest,   Sexual reproduction allows for genetic variations- you look a little different than your brothers and sisters.(except identical twins) </vt:lpstr>
      <vt:lpstr>Evolution and Genetics: Mutations are changes in the chromosomes or genes. They add genetic variations. They can be good, bad or have no effect.  If it is a beneficial phenotype then those organisms will reproduce and spread the genes for the mutation. Natural selection - survival of the fittest. Whatever can adapt best to its environment and changes will live. Charles Darwin Evidence of Evolution:  *law of superposition and the fossil record. *theory of plate tectonics - continental drift: supported  by the look of  coastlines, similar fossils, &amp; geological formations like mountains. Pangaea to  our continents today. *Biological Evolution – what scientists use to determine if species could be related or have a common ancestor.        Homologous structures - body parts of different organisms that have a similar structure, but not necessarily a similar functions. (this supports a common ancestor)        Analogous structures - body parts that have similar functions, but not similar structure. (does not support a common ancestor)        Vestigial structures - body part that does not seem to play a role in the body functions of an organisms (appendix in humans) (supports a common ancestor)         Embryology - early stage of organisms look similar(supports a common ancestor) </vt:lpstr>
      <vt:lpstr>Evolution and Genetics: Homologous: same structure, can  have a different function. May share a  common ancestor.(homo means same)   Analogous : same function, different  structure. May not a common ancestor.  (an means not)      Embryology: embryos look very similar as  the species begin to form. May share a common ancestor.   Vestigial: body part that does not seem to play a  role in the body functions of an organisms  (appendix in humans) (supports a common  ancestor)   </vt:lpstr>
      <vt:lpstr>Evolution and Genetics: How are different species classified and organized?  Taxonomy - branch of life science that names and groups organisms.    Levels of classification: Domain - Kingdom - Phylum - Class -  Order - Family - Genus - Species  The 6 kingdoms are divided by the type of cell that they are made out of:   *Eubacteria(true bacteria) and *Archaebacteria(extremophiles)          both are made of prokaryotic cells. (no nucleus, no membrane bound organelles)  *Protista(ameoba, paramecium, euglena)made of eukaryotic cells  *Fungi(atheletes foot, ringworm, mold, yeast)made of eukaryotic cells  *Plantae(producers/autotrophs), and *Animalia(animals, consumers/heterotrophs) are made of  eukaryotic cells. (have a nucleus and membranes on organelles  </vt:lpstr>
      <vt:lpstr>Evolution and Genetics: another tool or organization  Dichotomous keys: tool used to  identify trees, wildflowers, mammals, reptiles, rocks,  fish, etc. These examples are very simplistic, but they  give you an idea. </vt:lpstr>
    </vt:vector>
  </TitlesOfParts>
  <Company>Franklin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Bellissimo</dc:creator>
  <cp:lastModifiedBy>Carson Bellissimo</cp:lastModifiedBy>
  <cp:revision>64</cp:revision>
  <dcterms:created xsi:type="dcterms:W3CDTF">2016-04-21T15:33:24Z</dcterms:created>
  <dcterms:modified xsi:type="dcterms:W3CDTF">2017-02-01T12:58:34Z</dcterms:modified>
</cp:coreProperties>
</file>