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62" r:id="rId4"/>
    <p:sldId id="258" r:id="rId5"/>
    <p:sldId id="260" r:id="rId6"/>
    <p:sldId id="259" r:id="rId7"/>
  </p:sldIdLst>
  <p:sldSz cx="9144000" cy="5143500" type="screen16x9"/>
  <p:notesSz cx="6858000" cy="9144000"/>
  <p:embeddedFontLst>
    <p:embeddedFont>
      <p:font typeface="Architects Daughter" panose="020B0604020202020204" charset="0"/>
      <p:regular r:id="rId9"/>
    </p:embeddedFont>
    <p:embeddedFont>
      <p:font typeface="Roboto Slab" panose="020B0604020202020204" charset="0"/>
      <p:regular r:id="rId10"/>
      <p:bold r:id="rId11"/>
    </p:embeddedFont>
    <p:embeddedFont>
      <p:font typeface="Roboto" panose="020B0604020202020204" charset="0"/>
      <p:regular r:id="rId12"/>
      <p:bold r:id="rId13"/>
      <p:italic r:id="rId14"/>
      <p:boldItalic r:id="rId15"/>
    </p:embeddedFont>
    <p:embeddedFont>
      <p:font typeface="Oswald" panose="020B0604020202020204" charset="0"/>
      <p:regular r:id="rId16"/>
      <p:bold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2026798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45883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29361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195892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514673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953098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00844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dark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Char char="●"/>
              <a:defRPr sz="1800">
                <a:solidFill>
                  <a:schemeClr val="lt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Char char="○"/>
              <a:defRPr>
                <a:solidFill>
                  <a:schemeClr val="lt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Char char="■"/>
              <a:defRPr>
                <a:solidFill>
                  <a:schemeClr val="lt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Char char="●"/>
              <a:defRPr>
                <a:solidFill>
                  <a:schemeClr val="lt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Char char="○"/>
              <a:defRPr>
                <a:solidFill>
                  <a:schemeClr val="lt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Char char="■"/>
              <a:defRPr>
                <a:solidFill>
                  <a:schemeClr val="lt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Char char="●"/>
              <a:defRPr>
                <a:solidFill>
                  <a:schemeClr val="lt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Char char="○"/>
              <a:defRPr>
                <a:solidFill>
                  <a:schemeClr val="lt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Char char="■"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</a:rPr>
              <a:t>‹#›</a:t>
            </a:fld>
            <a:endParaRPr lang="en" sz="1000">
              <a:solidFill>
                <a:schemeClr val="lt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sandrawiggins@fcschools.net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55"/>
          <p:cNvSpPr txBox="1"/>
          <p:nvPr/>
        </p:nvSpPr>
        <p:spPr>
          <a:xfrm>
            <a:off x="4563600" y="194500"/>
            <a:ext cx="4580400" cy="140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/>
            <a:r>
              <a:rPr lang="en" sz="8000" b="1" dirty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Welcome!</a:t>
            </a:r>
          </a:p>
        </p:txBody>
      </p:sp>
      <p:sp>
        <p:nvSpPr>
          <p:cNvPr id="54" name="Shape 54"/>
          <p:cNvSpPr txBox="1"/>
          <p:nvPr/>
        </p:nvSpPr>
        <p:spPr>
          <a:xfrm>
            <a:off x="5413026" y="4120375"/>
            <a:ext cx="2908200" cy="384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en" sz="1200" i="1" dirty="0">
              <a:solidFill>
                <a:srgbClr val="EFEFEF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  <p:sp>
        <p:nvSpPr>
          <p:cNvPr id="56" name="Shape 56"/>
          <p:cNvSpPr txBox="1">
            <a:spLocks noGrp="1"/>
          </p:cNvSpPr>
          <p:nvPr>
            <p:ph type="subTitle" idx="1"/>
          </p:nvPr>
        </p:nvSpPr>
        <p:spPr>
          <a:xfrm>
            <a:off x="5180075" y="1467557"/>
            <a:ext cx="3374100" cy="327377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 dirty="0" smtClean="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Room # </a:t>
            </a:r>
            <a:r>
              <a:rPr lang="en" sz="3200" b="1" dirty="0" smtClean="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743</a:t>
            </a:r>
            <a:endParaRPr lang="en" sz="3200" b="1" dirty="0" smtClean="0"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lvl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 dirty="0" smtClean="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Mrs Wiggins</a:t>
            </a:r>
          </a:p>
          <a:p>
            <a:pPr lvl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 dirty="0" smtClean="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American History</a:t>
            </a:r>
            <a:endParaRPr lang="en" sz="3200" b="1" dirty="0"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7163" y="194500"/>
            <a:ext cx="4579143" cy="479898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699" y="1324150"/>
            <a:ext cx="4231725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30200" rtl="0">
              <a:spcBef>
                <a:spcPts val="0"/>
              </a:spcBef>
              <a:spcAft>
                <a:spcPts val="1000"/>
              </a:spcAft>
              <a:buClr>
                <a:srgbClr val="F3F3F3"/>
              </a:buClr>
              <a:buSzPct val="100000"/>
            </a:pPr>
            <a:r>
              <a:rPr lang="en-US" sz="1600" dirty="0" smtClean="0">
                <a:solidFill>
                  <a:srgbClr val="F3F3F3"/>
                </a:solidFill>
              </a:rPr>
              <a:t>GOOGLE CLASSROOM—log in and join the course from Canvas </a:t>
            </a:r>
          </a:p>
          <a:p>
            <a:pPr marL="457200" lvl="0" indent="-330200" rtl="0">
              <a:spcBef>
                <a:spcPts val="0"/>
              </a:spcBef>
              <a:spcAft>
                <a:spcPts val="1000"/>
              </a:spcAft>
              <a:buClr>
                <a:srgbClr val="F3F3F3"/>
              </a:buClr>
              <a:buSzPct val="100000"/>
            </a:pPr>
            <a:r>
              <a:rPr lang="en" sz="1600" dirty="0" smtClean="0">
                <a:solidFill>
                  <a:srgbClr val="F3F3F3"/>
                </a:solidFill>
              </a:rPr>
              <a:t>We cover from early Native Americans to 1877</a:t>
            </a:r>
          </a:p>
          <a:p>
            <a:pPr marL="457200" lvl="0" indent="-330200" rtl="0">
              <a:spcBef>
                <a:spcPts val="0"/>
              </a:spcBef>
              <a:buClr>
                <a:srgbClr val="F3F3F3"/>
              </a:buClr>
              <a:buSzPct val="100000"/>
            </a:pPr>
            <a:r>
              <a:rPr lang="en-US" sz="1600" dirty="0" smtClean="0">
                <a:solidFill>
                  <a:srgbClr val="F3F3F3"/>
                </a:solidFill>
              </a:rPr>
              <a:t>Grades are updated in </a:t>
            </a:r>
            <a:r>
              <a:rPr lang="en-US" sz="1600" dirty="0" err="1" smtClean="0">
                <a:solidFill>
                  <a:srgbClr val="F3F3F3"/>
                </a:solidFill>
              </a:rPr>
              <a:t>Powerschool</a:t>
            </a:r>
            <a:r>
              <a:rPr lang="en-US" sz="1600" dirty="0" smtClean="0">
                <a:solidFill>
                  <a:srgbClr val="F3F3F3"/>
                </a:solidFill>
              </a:rPr>
              <a:t> </a:t>
            </a:r>
            <a:r>
              <a:rPr lang="en-US" sz="1600" dirty="0" smtClean="0">
                <a:solidFill>
                  <a:srgbClr val="F3F3F3"/>
                </a:solidFill>
              </a:rPr>
              <a:t>every Thursday afternoon</a:t>
            </a:r>
            <a:endParaRPr sz="1600" dirty="0">
              <a:solidFill>
                <a:srgbClr val="F3F3F3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sz="1600" dirty="0">
              <a:solidFill>
                <a:srgbClr val="F3F3F3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sz="1600" dirty="0"/>
          </a:p>
        </p:txBody>
      </p:sp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450059" y="445025"/>
            <a:ext cx="4021931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 dirty="0" smtClean="0"/>
              <a:t>CLASS INFORMATION</a:t>
            </a:r>
            <a:endParaRPr lang="en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8939" y="191176"/>
            <a:ext cx="3952721" cy="48023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500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500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324150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30200" rtl="0">
              <a:spcBef>
                <a:spcPts val="0"/>
              </a:spcBef>
              <a:spcAft>
                <a:spcPts val="1000"/>
              </a:spcAft>
              <a:buClr>
                <a:srgbClr val="F3F3F3"/>
              </a:buClr>
              <a:buSzPct val="100000"/>
            </a:pPr>
            <a:r>
              <a:rPr lang="en" sz="1600" dirty="0" smtClean="0">
                <a:solidFill>
                  <a:srgbClr val="F3F3F3"/>
                </a:solidFill>
              </a:rPr>
              <a:t>GO TO GOOGLE CLASSROOM DAILY!!!!!!</a:t>
            </a:r>
          </a:p>
          <a:p>
            <a:pPr marL="457200" lvl="0" indent="-330200" rtl="0">
              <a:spcBef>
                <a:spcPts val="0"/>
              </a:spcBef>
              <a:spcAft>
                <a:spcPts val="1000"/>
              </a:spcAft>
              <a:buClr>
                <a:srgbClr val="F3F3F3"/>
              </a:buClr>
              <a:buSzPct val="100000"/>
            </a:pPr>
            <a:r>
              <a:rPr lang="en" sz="1600" dirty="0">
                <a:solidFill>
                  <a:srgbClr val="F3F3F3"/>
                </a:solidFill>
              </a:rPr>
              <a:t>I</a:t>
            </a:r>
            <a:r>
              <a:rPr lang="en" sz="1600" dirty="0" smtClean="0">
                <a:solidFill>
                  <a:srgbClr val="F3F3F3"/>
                </a:solidFill>
              </a:rPr>
              <a:t>ntruction </a:t>
            </a:r>
            <a:r>
              <a:rPr lang="en" sz="1600" dirty="0" smtClean="0">
                <a:solidFill>
                  <a:srgbClr val="F3F3F3"/>
                </a:solidFill>
              </a:rPr>
              <a:t>will look </a:t>
            </a:r>
            <a:r>
              <a:rPr lang="en" sz="1600" dirty="0" smtClean="0">
                <a:solidFill>
                  <a:srgbClr val="F3F3F3"/>
                </a:solidFill>
              </a:rPr>
              <a:t>very differ</a:t>
            </a:r>
            <a:r>
              <a:rPr lang="en-US" sz="1600" dirty="0" smtClean="0">
                <a:solidFill>
                  <a:srgbClr val="F3F3F3"/>
                </a:solidFill>
              </a:rPr>
              <a:t>e</a:t>
            </a:r>
            <a:r>
              <a:rPr lang="en" sz="1600" dirty="0" smtClean="0">
                <a:solidFill>
                  <a:srgbClr val="F3F3F3"/>
                </a:solidFill>
              </a:rPr>
              <a:t>nt this </a:t>
            </a:r>
            <a:r>
              <a:rPr lang="en" sz="1600" dirty="0" smtClean="0">
                <a:solidFill>
                  <a:srgbClr val="F3F3F3"/>
                </a:solidFill>
              </a:rPr>
              <a:t>year while we are on remote </a:t>
            </a:r>
            <a:r>
              <a:rPr lang="en" sz="1600" dirty="0" smtClean="0">
                <a:solidFill>
                  <a:srgbClr val="F3F3F3"/>
                </a:solidFill>
              </a:rPr>
              <a:t>learning!  Please be patient with me</a:t>
            </a:r>
            <a:endParaRPr lang="en" sz="1600" dirty="0" smtClean="0">
              <a:solidFill>
                <a:srgbClr val="F3F3F3"/>
              </a:solidFill>
            </a:endParaRPr>
          </a:p>
          <a:p>
            <a:pPr marL="457200" lvl="0" indent="-330200" rtl="0">
              <a:spcBef>
                <a:spcPts val="0"/>
              </a:spcBef>
              <a:buClr>
                <a:srgbClr val="F3F3F3"/>
              </a:buClr>
              <a:buSzPct val="100000"/>
            </a:pPr>
            <a:endParaRPr sz="1600" dirty="0">
              <a:solidFill>
                <a:srgbClr val="F3F3F3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sz="1600" dirty="0">
              <a:solidFill>
                <a:srgbClr val="F3F3F3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sz="1600" dirty="0"/>
          </a:p>
        </p:txBody>
      </p:sp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390285" y="445025"/>
            <a:ext cx="4238868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 dirty="0" smtClean="0"/>
              <a:t>SYLLABUS OVERVIEW</a:t>
            </a:r>
            <a:endParaRPr lang="en" b="1" dirty="0"/>
          </a:p>
        </p:txBody>
      </p:sp>
      <p:sp>
        <p:nvSpPr>
          <p:cNvPr id="63" name="Shape 63"/>
          <p:cNvSpPr/>
          <p:nvPr/>
        </p:nvSpPr>
        <p:spPr>
          <a:xfrm>
            <a:off x="4825950" y="445025"/>
            <a:ext cx="3965700" cy="4114800"/>
          </a:xfrm>
          <a:prstGeom prst="wedgeRoundRectCallout">
            <a:avLst>
              <a:gd name="adj1" fmla="val 38355"/>
              <a:gd name="adj2" fmla="val 57994"/>
              <a:gd name="adj3" fmla="val 0"/>
            </a:avLst>
          </a:prstGeom>
          <a:solidFill>
            <a:srgbClr val="CC0000"/>
          </a:solidFill>
          <a:ln w="114300" cap="flat" cmpd="sng">
            <a:solidFill>
              <a:srgbClr val="66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1800">
              <a:solidFill>
                <a:srgbClr val="FFFFFF"/>
              </a:solidFill>
            </a:endParaRPr>
          </a:p>
        </p:txBody>
      </p:sp>
      <p:sp>
        <p:nvSpPr>
          <p:cNvPr id="64" name="Shape 64"/>
          <p:cNvSpPr txBox="1"/>
          <p:nvPr/>
        </p:nvSpPr>
        <p:spPr>
          <a:xfrm>
            <a:off x="4958100" y="566500"/>
            <a:ext cx="3701400" cy="3777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200" b="1" u="sng" dirty="0" smtClean="0">
                <a:solidFill>
                  <a:srgbClr val="FFFFFF"/>
                </a:solidFill>
                <a:latin typeface="Arial" panose="020B0604020202020204" pitchFamily="34" charset="0"/>
                <a:ea typeface="Architects Daughter"/>
                <a:cs typeface="Arial" panose="020B0604020202020204" pitchFamily="34" charset="0"/>
                <a:sym typeface="Architects Daughter"/>
              </a:rPr>
              <a:t>CLASS EXPECTATIONS</a:t>
            </a:r>
            <a:endParaRPr lang="en" sz="2200" b="1" u="sng" dirty="0">
              <a:solidFill>
                <a:srgbClr val="FFFFFF"/>
              </a:solidFill>
              <a:latin typeface="Arial" panose="020B0604020202020204" pitchFamily="34" charset="0"/>
              <a:ea typeface="Architects Daughter"/>
              <a:cs typeface="Arial" panose="020B0604020202020204" pitchFamily="34" charset="0"/>
              <a:sym typeface="Architects Daughter"/>
            </a:endParaRPr>
          </a:p>
          <a:p>
            <a:pPr lvl="0" algn="ctr" rtl="0">
              <a:spcBef>
                <a:spcPts val="0"/>
              </a:spcBef>
              <a:buNone/>
            </a:pPr>
            <a:endParaRPr sz="2200" b="1" u="sng" dirty="0">
              <a:solidFill>
                <a:srgbClr val="FFFFFF"/>
              </a:solidFill>
              <a:latin typeface="Arial" panose="020B0604020202020204" pitchFamily="34" charset="0"/>
              <a:ea typeface="Architects Daughter"/>
              <a:cs typeface="Arial" panose="020B0604020202020204" pitchFamily="34" charset="0"/>
              <a:sym typeface="Architects Daughter"/>
            </a:endParaRPr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chitects Daughter"/>
              <a:buAutoNum type="arabicPeriod"/>
            </a:pPr>
            <a:r>
              <a:rPr lang="en" sz="2000" dirty="0" smtClean="0">
                <a:solidFill>
                  <a:srgbClr val="FFFFFF"/>
                </a:solidFill>
                <a:latin typeface="Arial" panose="020B0604020202020204" pitchFamily="34" charset="0"/>
                <a:ea typeface="Architects Daughter"/>
                <a:cs typeface="Arial" panose="020B0604020202020204" pitchFamily="34" charset="0"/>
                <a:sym typeface="Architects Daughter"/>
              </a:rPr>
              <a:t>Sign in and do daily assignments</a:t>
            </a:r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chitects Daughter"/>
              <a:buAutoNum type="arabicPeriod"/>
            </a:pPr>
            <a:r>
              <a:rPr lang="en" sz="2000" dirty="0" smtClean="0">
                <a:solidFill>
                  <a:srgbClr val="FFFFFF"/>
                </a:solidFill>
                <a:latin typeface="Arial" panose="020B0604020202020204" pitchFamily="34" charset="0"/>
                <a:ea typeface="Architects Daughter"/>
                <a:cs typeface="Arial" panose="020B0604020202020204" pitchFamily="34" charset="0"/>
                <a:sym typeface="Architects Daughter"/>
              </a:rPr>
              <a:t>Keep up with due dates</a:t>
            </a:r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chitects Daughter"/>
              <a:buAutoNum type="arabicPeriod"/>
            </a:pPr>
            <a:r>
              <a:rPr lang="en" sz="2000" dirty="0" smtClean="0">
                <a:solidFill>
                  <a:srgbClr val="FFFFFF"/>
                </a:solidFill>
                <a:latin typeface="Arial" panose="020B0604020202020204" pitchFamily="34" charset="0"/>
                <a:ea typeface="Architects Daughter"/>
                <a:cs typeface="Arial" panose="020B0604020202020204" pitchFamily="34" charset="0"/>
                <a:sym typeface="Architects Daughter"/>
              </a:rPr>
              <a:t>Communicate with me with any questions</a:t>
            </a:r>
          </a:p>
          <a:p>
            <a:pPr marL="101600" lvl="0" rtl="0">
              <a:lnSpc>
                <a:spcPct val="115000"/>
              </a:lnSpc>
              <a:spcBef>
                <a:spcPts val="0"/>
              </a:spcBef>
              <a:buClr>
                <a:srgbClr val="FFFFFF"/>
              </a:buClr>
              <a:buSzPct val="100000"/>
            </a:pPr>
            <a:endParaRPr lang="en" sz="2000" dirty="0">
              <a:solidFill>
                <a:srgbClr val="FFFFFF"/>
              </a:solidFill>
              <a:latin typeface="Arial" panose="020B0604020202020204" pitchFamily="34" charset="0"/>
              <a:ea typeface="Architects Daughter"/>
              <a:cs typeface="Arial" panose="020B0604020202020204" pitchFamily="34" charset="0"/>
              <a:sym typeface="Architects Daughter"/>
            </a:endParaRPr>
          </a:p>
        </p:txBody>
      </p:sp>
    </p:spTree>
    <p:extLst>
      <p:ext uri="{BB962C8B-B14F-4D97-AF65-F5344CB8AC3E}">
        <p14:creationId xmlns:p14="http://schemas.microsoft.com/office/powerpoint/2010/main" val="462204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500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9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1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3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/>
        </p:nvSpPr>
        <p:spPr>
          <a:xfrm>
            <a:off x="1064974" y="525787"/>
            <a:ext cx="2175900" cy="99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800" b="1" dirty="0" smtClean="0">
                <a:solidFill>
                  <a:schemeClr val="dk1"/>
                </a:solidFill>
              </a:rPr>
              <a:t>CANVAS OVERVIEW</a:t>
            </a:r>
            <a:endParaRPr lang="en" sz="2800" b="1" dirty="0">
              <a:solidFill>
                <a:schemeClr val="dk1"/>
              </a:solidFill>
            </a:endParaRPr>
          </a:p>
        </p:txBody>
      </p:sp>
      <p:sp>
        <p:nvSpPr>
          <p:cNvPr id="70" name="Shape 70"/>
          <p:cNvSpPr/>
          <p:nvPr/>
        </p:nvSpPr>
        <p:spPr>
          <a:xfrm>
            <a:off x="570125" y="1718372"/>
            <a:ext cx="3165600" cy="2843100"/>
          </a:xfrm>
          <a:prstGeom prst="wedgeRectCallout">
            <a:avLst>
              <a:gd name="adj1" fmla="val -64756"/>
              <a:gd name="adj2" fmla="val 35986"/>
            </a:avLst>
          </a:prstGeom>
          <a:solidFill>
            <a:srgbClr val="E06666"/>
          </a:solidFill>
          <a:ln w="38100" cap="flat" cmpd="sng">
            <a:solidFill>
              <a:srgbClr val="99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 b="1">
                <a:solidFill>
                  <a:srgbClr val="990000"/>
                </a:solidFill>
                <a:latin typeface="Roboto"/>
                <a:ea typeface="Roboto"/>
                <a:cs typeface="Roboto"/>
                <a:sym typeface="Roboto"/>
              </a:rPr>
              <a:t>What is Canvas?</a:t>
            </a:r>
          </a:p>
          <a:p>
            <a:pPr lvl="0" algn="ctr" rtl="0">
              <a:spcBef>
                <a:spcPts val="0"/>
              </a:spcBef>
              <a:buNone/>
            </a:pPr>
            <a:endParaRPr b="1">
              <a:solidFill>
                <a:srgbClr val="99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lvl="0" algn="ctr" rtl="0">
              <a:spcBef>
                <a:spcPts val="0"/>
              </a:spcBef>
              <a:buNone/>
            </a:pPr>
            <a:endParaRPr b="1">
              <a:solidFill>
                <a:srgbClr val="99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lvl="0" algn="ctr" rtl="0">
              <a:spcBef>
                <a:spcPts val="0"/>
              </a:spcBef>
              <a:buNone/>
            </a:pPr>
            <a:endParaRPr sz="1800" b="1">
              <a:solidFill>
                <a:srgbClr val="99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lvl="0" algn="ctr">
              <a:spcBef>
                <a:spcPts val="0"/>
              </a:spcBef>
              <a:buNone/>
            </a:pPr>
            <a:endParaRPr sz="1800" b="1">
              <a:solidFill>
                <a:srgbClr val="99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1" name="Shape 71"/>
          <p:cNvSpPr/>
          <p:nvPr/>
        </p:nvSpPr>
        <p:spPr>
          <a:xfrm>
            <a:off x="3969225" y="322237"/>
            <a:ext cx="4875600" cy="2396700"/>
          </a:xfrm>
          <a:prstGeom prst="wedgeEllipseCallout">
            <a:avLst>
              <a:gd name="adj1" fmla="val -58733"/>
              <a:gd name="adj2" fmla="val -37681"/>
            </a:avLst>
          </a:prstGeom>
          <a:solidFill>
            <a:srgbClr val="FFFFFF"/>
          </a:solidFill>
          <a:ln w="76200" cap="flat" cmpd="sng">
            <a:solidFill>
              <a:srgbClr val="99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 b="1" dirty="0" smtClean="0">
                <a:solidFill>
                  <a:srgbClr val="990000"/>
                </a:solidFill>
                <a:latin typeface="Oswald"/>
                <a:ea typeface="Oswald"/>
                <a:cs typeface="Oswald"/>
                <a:sym typeface="Oswald"/>
              </a:rPr>
              <a:t>HOW DO </a:t>
            </a:r>
            <a:r>
              <a:rPr lang="en-US" sz="1800" b="1" dirty="0" smtClean="0">
                <a:solidFill>
                  <a:srgbClr val="990000"/>
                </a:solidFill>
                <a:latin typeface="Oswald"/>
                <a:ea typeface="Oswald"/>
                <a:cs typeface="Oswald"/>
                <a:sym typeface="Oswald"/>
              </a:rPr>
              <a:t>I</a:t>
            </a:r>
            <a:r>
              <a:rPr lang="en" sz="1800" b="1" dirty="0" smtClean="0">
                <a:solidFill>
                  <a:srgbClr val="990000"/>
                </a:solidFill>
                <a:latin typeface="Oswald"/>
                <a:ea typeface="Oswald"/>
                <a:cs typeface="Oswald"/>
                <a:sym typeface="Oswald"/>
              </a:rPr>
              <a:t> FIND CLASSROOM INFORMATION?</a:t>
            </a:r>
            <a:endParaRPr b="1" dirty="0">
              <a:solidFill>
                <a:srgbClr val="99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algn="ctr" rtl="0">
              <a:spcBef>
                <a:spcPts val="0"/>
              </a:spcBef>
              <a:buNone/>
            </a:pPr>
            <a:endParaRPr b="1" dirty="0">
              <a:solidFill>
                <a:srgbClr val="99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algn="ctr" rtl="0">
              <a:spcBef>
                <a:spcPts val="0"/>
              </a:spcBef>
              <a:buNone/>
            </a:pPr>
            <a:endParaRPr b="1" dirty="0">
              <a:solidFill>
                <a:srgbClr val="99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algn="ctr">
              <a:spcBef>
                <a:spcPts val="0"/>
              </a:spcBef>
              <a:buNone/>
            </a:pPr>
            <a:endParaRPr b="1" dirty="0">
              <a:solidFill>
                <a:srgbClr val="99000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72" name="Shape 72"/>
          <p:cNvSpPr/>
          <p:nvPr/>
        </p:nvSpPr>
        <p:spPr>
          <a:xfrm>
            <a:off x="4134025" y="2928938"/>
            <a:ext cx="4607700" cy="1658237"/>
          </a:xfrm>
          <a:prstGeom prst="wedgeRoundRectCallout">
            <a:avLst>
              <a:gd name="adj1" fmla="val 23326"/>
              <a:gd name="adj2" fmla="val 78200"/>
              <a:gd name="adj3" fmla="val 0"/>
            </a:avLst>
          </a:prstGeom>
          <a:solidFill>
            <a:srgbClr val="990000"/>
          </a:solidFill>
          <a:ln w="38100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endParaRPr lang="en" sz="1600" b="1" dirty="0" smtClean="0">
              <a:solidFill>
                <a:srgbClr val="F4CCCC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lvl="0" algn="ctr">
              <a:spcBef>
                <a:spcPts val="0"/>
              </a:spcBef>
              <a:buNone/>
            </a:pPr>
            <a:r>
              <a:rPr lang="en" sz="1600" b="1" dirty="0" smtClean="0">
                <a:solidFill>
                  <a:srgbClr val="F4CCCC"/>
                </a:solidFill>
                <a:latin typeface="Arial" panose="020B0604020202020204" pitchFamily="34" charset="0"/>
                <a:ea typeface="Architects Daughter"/>
                <a:cs typeface="Arial" panose="020B0604020202020204" pitchFamily="34" charset="0"/>
                <a:sym typeface="Architects Daughter"/>
              </a:rPr>
              <a:t>Link </a:t>
            </a:r>
            <a:r>
              <a:rPr lang="en" sz="1600" b="1" dirty="0">
                <a:solidFill>
                  <a:srgbClr val="F4CCCC"/>
                </a:solidFill>
                <a:latin typeface="Arial" panose="020B0604020202020204" pitchFamily="34" charset="0"/>
                <a:ea typeface="Architects Daughter"/>
                <a:cs typeface="Arial" panose="020B0604020202020204" pitchFamily="34" charset="0"/>
                <a:sym typeface="Architects Daughter"/>
              </a:rPr>
              <a:t>to </a:t>
            </a:r>
            <a:r>
              <a:rPr lang="en" sz="1600" b="1" dirty="0" smtClean="0">
                <a:solidFill>
                  <a:srgbClr val="F4CCCC"/>
                </a:solidFill>
                <a:latin typeface="Arial" panose="020B0604020202020204" pitchFamily="34" charset="0"/>
                <a:ea typeface="Architects Daughter"/>
                <a:cs typeface="Arial" panose="020B0604020202020204" pitchFamily="34" charset="0"/>
                <a:sym typeface="Architects Daughter"/>
              </a:rPr>
              <a:t>Teacher </a:t>
            </a:r>
            <a:r>
              <a:rPr lang="en" sz="1600" b="1" dirty="0">
                <a:solidFill>
                  <a:srgbClr val="F4CCCC"/>
                </a:solidFill>
                <a:latin typeface="Arial" panose="020B0604020202020204" pitchFamily="34" charset="0"/>
                <a:ea typeface="Architects Daughter"/>
                <a:cs typeface="Arial" panose="020B0604020202020204" pitchFamily="34" charset="0"/>
                <a:sym typeface="Architects Daughter"/>
              </a:rPr>
              <a:t>Canvas Page</a:t>
            </a:r>
          </a:p>
        </p:txBody>
      </p:sp>
      <p:sp>
        <p:nvSpPr>
          <p:cNvPr id="73" name="Shape 73"/>
          <p:cNvSpPr txBox="1"/>
          <p:nvPr/>
        </p:nvSpPr>
        <p:spPr>
          <a:xfrm>
            <a:off x="4221956" y="3547829"/>
            <a:ext cx="4436269" cy="60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/>
            <a:r>
              <a:rPr lang="en" dirty="0" smtClean="0">
                <a:solidFill>
                  <a:schemeClr val="tx1"/>
                </a:solidFill>
                <a:latin typeface="+mn-lt"/>
                <a:ea typeface="Architects Daughter"/>
                <a:cs typeface="Architects Daughter"/>
                <a:sym typeface="Architects Daughter"/>
              </a:rPr>
              <a:t>GO TO THE FHS WEBPAGE</a:t>
            </a:r>
          </a:p>
          <a:p>
            <a:pPr lvl="0" algn="ctr"/>
            <a:r>
              <a:rPr lang="en" dirty="0" smtClean="0">
                <a:solidFill>
                  <a:schemeClr val="tx1"/>
                </a:solidFill>
                <a:latin typeface="+mn-lt"/>
                <a:ea typeface="Architects Daughter"/>
                <a:cs typeface="Architects Daughter"/>
                <a:sym typeface="Architects Daughter"/>
              </a:rPr>
              <a:t>CLICK ON </a:t>
            </a:r>
            <a:r>
              <a:rPr lang="en" dirty="0">
                <a:solidFill>
                  <a:schemeClr val="tx1"/>
                </a:solidFill>
                <a:latin typeface="+mn-lt"/>
                <a:ea typeface="Architects Daughter"/>
                <a:cs typeface="Architects Daughter"/>
                <a:sym typeface="Architects Daughter"/>
              </a:rPr>
              <a:t>“ACADEMICS” </a:t>
            </a:r>
            <a:endParaRPr lang="en" dirty="0" smtClean="0">
              <a:solidFill>
                <a:schemeClr val="tx1"/>
              </a:solidFill>
              <a:latin typeface="+mn-lt"/>
              <a:ea typeface="Architects Daughter"/>
              <a:cs typeface="Architects Daughter"/>
              <a:sym typeface="Architects Daughter"/>
            </a:endParaRPr>
          </a:p>
          <a:p>
            <a:pPr lvl="0" algn="ctr"/>
            <a:r>
              <a:rPr lang="en" dirty="0">
                <a:solidFill>
                  <a:schemeClr val="tx1"/>
                </a:solidFill>
                <a:latin typeface="+mn-lt"/>
                <a:ea typeface="Architects Daughter"/>
                <a:cs typeface="Architects Daughter"/>
                <a:sym typeface="Architects Daughter"/>
              </a:rPr>
              <a:t>T</a:t>
            </a:r>
            <a:r>
              <a:rPr lang="en" dirty="0" smtClean="0">
                <a:solidFill>
                  <a:schemeClr val="tx1"/>
                </a:solidFill>
                <a:latin typeface="+mn-lt"/>
                <a:ea typeface="Architects Daughter"/>
                <a:cs typeface="Architects Daughter"/>
                <a:sym typeface="Architects Daughter"/>
              </a:rPr>
              <a:t>HEN </a:t>
            </a:r>
            <a:r>
              <a:rPr lang="en" dirty="0">
                <a:solidFill>
                  <a:schemeClr val="tx1"/>
                </a:solidFill>
                <a:latin typeface="+mn-lt"/>
                <a:ea typeface="Architects Daughter"/>
                <a:cs typeface="Architects Daughter"/>
                <a:sym typeface="Architects Daughter"/>
              </a:rPr>
              <a:t>LOOK FOR THE TEACHER IN THE APPROPRIATE DEPARTMENT</a:t>
            </a:r>
            <a:r>
              <a:rPr lang="en" dirty="0">
                <a:solidFill>
                  <a:schemeClr val="tx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. </a:t>
            </a:r>
          </a:p>
        </p:txBody>
      </p:sp>
      <p:sp>
        <p:nvSpPr>
          <p:cNvPr id="74" name="Shape 74"/>
          <p:cNvSpPr txBox="1"/>
          <p:nvPr/>
        </p:nvSpPr>
        <p:spPr>
          <a:xfrm>
            <a:off x="698484" y="2114765"/>
            <a:ext cx="2908881" cy="2396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dirty="0" smtClean="0">
                <a:solidFill>
                  <a:srgbClr val="660000"/>
                </a:solidFill>
                <a:latin typeface="Arial" panose="020B0604020202020204" pitchFamily="34" charset="0"/>
                <a:ea typeface="Architects Daughter"/>
                <a:cs typeface="Arial" panose="020B0604020202020204" pitchFamily="34" charset="0"/>
                <a:sym typeface="Architects Daughter"/>
              </a:rPr>
              <a:t>Canvas is our “Launch Pad” for our students and can be accessed by parents to keep up with all of the daily activites and learning goals in each class. </a:t>
            </a:r>
            <a:endParaRPr lang="en" dirty="0">
              <a:solidFill>
                <a:srgbClr val="660000"/>
              </a:solidFill>
              <a:latin typeface="Arial" panose="020B0604020202020204" pitchFamily="34" charset="0"/>
              <a:ea typeface="Architects Daughter"/>
              <a:cs typeface="Arial" panose="020B0604020202020204" pitchFamily="34" charset="0"/>
              <a:sym typeface="Architects Daughter"/>
            </a:endParaRPr>
          </a:p>
          <a:p>
            <a:pPr lvl="0" algn="ctr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dirty="0">
                <a:solidFill>
                  <a:srgbClr val="660000"/>
                </a:solidFill>
                <a:latin typeface="Arial" panose="020B0604020202020204" pitchFamily="34" charset="0"/>
                <a:ea typeface="Architects Daughter"/>
                <a:cs typeface="Arial" panose="020B0604020202020204" pitchFamily="34" charset="0"/>
                <a:sym typeface="Architects Daughter"/>
              </a:rPr>
              <a:t>Students </a:t>
            </a:r>
            <a:r>
              <a:rPr lang="en" dirty="0" smtClean="0">
                <a:solidFill>
                  <a:srgbClr val="660000"/>
                </a:solidFill>
                <a:latin typeface="Arial" panose="020B0604020202020204" pitchFamily="34" charset="0"/>
                <a:ea typeface="Architects Daughter"/>
                <a:cs typeface="Arial" panose="020B0604020202020204" pitchFamily="34" charset="0"/>
                <a:sym typeface="Architects Daughter"/>
              </a:rPr>
              <a:t>have full access to the classroom information and may also use Google Classroom for </a:t>
            </a:r>
            <a:r>
              <a:rPr lang="en" dirty="0">
                <a:solidFill>
                  <a:srgbClr val="660000"/>
                </a:solidFill>
                <a:latin typeface="Arial" panose="020B0604020202020204" pitchFamily="34" charset="0"/>
                <a:ea typeface="Architects Daughter"/>
                <a:cs typeface="Arial" panose="020B0604020202020204" pitchFamily="34" charset="0"/>
                <a:sym typeface="Architects Daughter"/>
              </a:rPr>
              <a:t>assignments, content information, and </a:t>
            </a:r>
            <a:r>
              <a:rPr lang="en" dirty="0" smtClean="0">
                <a:solidFill>
                  <a:srgbClr val="660000"/>
                </a:solidFill>
                <a:latin typeface="Arial" panose="020B0604020202020204" pitchFamily="34" charset="0"/>
                <a:ea typeface="Architects Daughter"/>
                <a:cs typeface="Arial" panose="020B0604020202020204" pitchFamily="34" charset="0"/>
                <a:sym typeface="Architects Daughter"/>
              </a:rPr>
              <a:t>grades.</a:t>
            </a:r>
            <a:endParaRPr lang="en" dirty="0">
              <a:solidFill>
                <a:srgbClr val="660000"/>
              </a:solidFill>
              <a:latin typeface="Arial" panose="020B0604020202020204" pitchFamily="34" charset="0"/>
              <a:ea typeface="Architects Daughter"/>
              <a:cs typeface="Arial" panose="020B0604020202020204" pitchFamily="34" charset="0"/>
              <a:sym typeface="Architects Daughter"/>
            </a:endParaRPr>
          </a:p>
          <a:p>
            <a:pPr lvl="0" algn="ctr">
              <a:spcBef>
                <a:spcPts val="0"/>
              </a:spcBef>
              <a:spcAft>
                <a:spcPts val="1000"/>
              </a:spcAft>
              <a:buNone/>
            </a:pPr>
            <a:endParaRPr dirty="0">
              <a:solidFill>
                <a:srgbClr val="660000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  <p:sp>
        <p:nvSpPr>
          <p:cNvPr id="75" name="Shape 75"/>
          <p:cNvSpPr txBox="1"/>
          <p:nvPr/>
        </p:nvSpPr>
        <p:spPr>
          <a:xfrm>
            <a:off x="4345675" y="1299879"/>
            <a:ext cx="4184400" cy="11361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dirty="0" smtClean="0">
                <a:solidFill>
                  <a:srgbClr val="990000"/>
                </a:solidFill>
                <a:latin typeface="Arial" panose="020B0604020202020204" pitchFamily="34" charset="0"/>
                <a:ea typeface="Architects Daughter"/>
                <a:cs typeface="Arial" panose="020B0604020202020204" pitchFamily="34" charset="0"/>
                <a:sym typeface="Architects Daughter"/>
              </a:rPr>
              <a:t>PARENTS CAN ACCESS ALL INFORMATION USING THE FHS WEBPAGE.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dirty="0" smtClean="0">
                <a:solidFill>
                  <a:srgbClr val="990000"/>
                </a:solidFill>
                <a:latin typeface="Arial" panose="020B0604020202020204" pitchFamily="34" charset="0"/>
                <a:ea typeface="Architects Daughter"/>
                <a:cs typeface="Arial" panose="020B0604020202020204" pitchFamily="34" charset="0"/>
                <a:sym typeface="Architects Daughter"/>
              </a:rPr>
              <a:t>THIS INCLUDES SYLLABUS, DAILY INFORMATION AND 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dirty="0" smtClean="0">
                <a:solidFill>
                  <a:srgbClr val="990000"/>
                </a:solidFill>
                <a:latin typeface="Arial" panose="020B0604020202020204" pitchFamily="34" charset="0"/>
                <a:ea typeface="Architects Daughter"/>
                <a:cs typeface="Arial" panose="020B0604020202020204" pitchFamily="34" charset="0"/>
                <a:sym typeface="Architects Daughter"/>
              </a:rPr>
              <a:t>CLASSROOM UPDATES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5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500"/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9000"/>
                            </p:stCondLst>
                            <p:childTnLst>
                              <p:par>
                                <p:cTn id="1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6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16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1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0"/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66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0"/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91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11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/>
        </p:nvSpPr>
        <p:spPr>
          <a:xfrm>
            <a:off x="851511" y="540075"/>
            <a:ext cx="2477475" cy="99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800" b="1" dirty="0" smtClean="0">
                <a:solidFill>
                  <a:schemeClr val="dk1"/>
                </a:solidFill>
              </a:rPr>
              <a:t>SCHOOL MESSENGER</a:t>
            </a:r>
            <a:endParaRPr lang="en" sz="2800" b="1" dirty="0">
              <a:solidFill>
                <a:schemeClr val="dk1"/>
              </a:solidFill>
            </a:endParaRPr>
          </a:p>
        </p:txBody>
      </p:sp>
      <p:sp>
        <p:nvSpPr>
          <p:cNvPr id="70" name="Shape 70"/>
          <p:cNvSpPr/>
          <p:nvPr/>
        </p:nvSpPr>
        <p:spPr>
          <a:xfrm>
            <a:off x="570125" y="2032700"/>
            <a:ext cx="3165600" cy="2843100"/>
          </a:xfrm>
          <a:prstGeom prst="wedgeRectCallout">
            <a:avLst>
              <a:gd name="adj1" fmla="val -64756"/>
              <a:gd name="adj2" fmla="val 35986"/>
            </a:avLst>
          </a:prstGeom>
          <a:solidFill>
            <a:srgbClr val="E06666"/>
          </a:solidFill>
          <a:ln w="38100" cap="flat" cmpd="sng">
            <a:solidFill>
              <a:srgbClr val="99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 b="1" dirty="0">
                <a:solidFill>
                  <a:srgbClr val="990000"/>
                </a:solidFill>
                <a:latin typeface="Roboto"/>
                <a:ea typeface="Roboto"/>
                <a:cs typeface="Roboto"/>
                <a:sym typeface="Roboto"/>
              </a:rPr>
              <a:t>What is </a:t>
            </a:r>
            <a:r>
              <a:rPr lang="en" sz="1800" b="1" dirty="0" smtClean="0">
                <a:solidFill>
                  <a:srgbClr val="990000"/>
                </a:solidFill>
                <a:latin typeface="Roboto"/>
                <a:ea typeface="Roboto"/>
                <a:cs typeface="Roboto"/>
                <a:sym typeface="Roboto"/>
              </a:rPr>
              <a:t>School Messenger?</a:t>
            </a:r>
            <a:endParaRPr lang="en" sz="1800" b="1" dirty="0">
              <a:solidFill>
                <a:srgbClr val="99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lvl="0" algn="ctr" rtl="0">
              <a:spcBef>
                <a:spcPts val="0"/>
              </a:spcBef>
              <a:buNone/>
            </a:pPr>
            <a:endParaRPr b="1" dirty="0">
              <a:solidFill>
                <a:srgbClr val="99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lvl="0" algn="ctr" rtl="0">
              <a:spcBef>
                <a:spcPts val="0"/>
              </a:spcBef>
              <a:buNone/>
            </a:pPr>
            <a:endParaRPr b="1" dirty="0">
              <a:solidFill>
                <a:srgbClr val="99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lvl="0" algn="ctr" rtl="0">
              <a:spcBef>
                <a:spcPts val="0"/>
              </a:spcBef>
              <a:buNone/>
            </a:pPr>
            <a:endParaRPr sz="1800" b="1" dirty="0">
              <a:solidFill>
                <a:srgbClr val="99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lvl="0" algn="ctr">
              <a:spcBef>
                <a:spcPts val="0"/>
              </a:spcBef>
              <a:buNone/>
            </a:pPr>
            <a:endParaRPr sz="1800" b="1" dirty="0">
              <a:solidFill>
                <a:srgbClr val="99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1" name="Shape 71"/>
          <p:cNvSpPr/>
          <p:nvPr/>
        </p:nvSpPr>
        <p:spPr>
          <a:xfrm>
            <a:off x="3969225" y="336525"/>
            <a:ext cx="4875600" cy="2396700"/>
          </a:xfrm>
          <a:prstGeom prst="wedgeEllipseCallout">
            <a:avLst>
              <a:gd name="adj1" fmla="val -58733"/>
              <a:gd name="adj2" fmla="val -37681"/>
            </a:avLst>
          </a:prstGeom>
          <a:solidFill>
            <a:srgbClr val="FFFFFF"/>
          </a:solidFill>
          <a:ln w="76200" cap="flat" cmpd="sng">
            <a:solidFill>
              <a:srgbClr val="99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 b="1" dirty="0">
                <a:solidFill>
                  <a:srgbClr val="990000"/>
                </a:solidFill>
                <a:latin typeface="Oswald"/>
                <a:ea typeface="Oswald"/>
                <a:cs typeface="Oswald"/>
                <a:sym typeface="Oswald"/>
              </a:rPr>
              <a:t>How is </a:t>
            </a:r>
            <a:r>
              <a:rPr lang="en" sz="1800" b="1" dirty="0" smtClean="0">
                <a:solidFill>
                  <a:srgbClr val="990000"/>
                </a:solidFill>
                <a:latin typeface="Oswald"/>
                <a:ea typeface="Oswald"/>
                <a:cs typeface="Oswald"/>
                <a:sym typeface="Oswald"/>
              </a:rPr>
              <a:t>School Messenger </a:t>
            </a:r>
            <a:r>
              <a:rPr lang="en" sz="1800" b="1" dirty="0">
                <a:solidFill>
                  <a:srgbClr val="990000"/>
                </a:solidFill>
                <a:latin typeface="Oswald"/>
                <a:ea typeface="Oswald"/>
                <a:cs typeface="Oswald"/>
                <a:sym typeface="Oswald"/>
              </a:rPr>
              <a:t>Used?</a:t>
            </a:r>
          </a:p>
          <a:p>
            <a:pPr lvl="0" algn="ctr" rtl="0">
              <a:spcBef>
                <a:spcPts val="0"/>
              </a:spcBef>
              <a:buNone/>
            </a:pPr>
            <a:endParaRPr b="1" dirty="0">
              <a:solidFill>
                <a:srgbClr val="99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algn="ctr" rtl="0">
              <a:spcBef>
                <a:spcPts val="0"/>
              </a:spcBef>
              <a:buNone/>
            </a:pPr>
            <a:endParaRPr b="1" dirty="0">
              <a:solidFill>
                <a:srgbClr val="99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algn="ctr" rtl="0">
              <a:spcBef>
                <a:spcPts val="0"/>
              </a:spcBef>
              <a:buNone/>
            </a:pPr>
            <a:endParaRPr b="1" dirty="0">
              <a:solidFill>
                <a:srgbClr val="99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algn="ctr">
              <a:spcBef>
                <a:spcPts val="0"/>
              </a:spcBef>
              <a:buNone/>
            </a:pPr>
            <a:endParaRPr b="1" dirty="0">
              <a:solidFill>
                <a:srgbClr val="99000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72" name="Shape 72"/>
          <p:cNvSpPr/>
          <p:nvPr/>
        </p:nvSpPr>
        <p:spPr>
          <a:xfrm>
            <a:off x="4134025" y="3028375"/>
            <a:ext cx="4607700" cy="1558800"/>
          </a:xfrm>
          <a:prstGeom prst="wedgeRoundRectCallout">
            <a:avLst>
              <a:gd name="adj1" fmla="val 23326"/>
              <a:gd name="adj2" fmla="val 78200"/>
              <a:gd name="adj3" fmla="val 0"/>
            </a:avLst>
          </a:prstGeom>
          <a:solidFill>
            <a:srgbClr val="990000"/>
          </a:solidFill>
          <a:ln w="38100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1600" b="1" dirty="0" smtClean="0">
                <a:solidFill>
                  <a:srgbClr val="F4CCCC"/>
                </a:solidFill>
                <a:latin typeface="Arial" panose="020B0604020202020204" pitchFamily="34" charset="0"/>
                <a:ea typeface="Architects Daughter"/>
                <a:cs typeface="Arial" panose="020B0604020202020204" pitchFamily="34" charset="0"/>
                <a:sym typeface="Architects Daughter"/>
              </a:rPr>
              <a:t>STRONG COMMUNICATION IS KEY…</a:t>
            </a:r>
            <a:endParaRPr lang="en" sz="1600" b="1" dirty="0">
              <a:solidFill>
                <a:srgbClr val="F4CCCC"/>
              </a:solidFill>
              <a:latin typeface="Arial" panose="020B0604020202020204" pitchFamily="34" charset="0"/>
              <a:ea typeface="Architects Daughter"/>
              <a:cs typeface="Arial" panose="020B0604020202020204" pitchFamily="34" charset="0"/>
              <a:sym typeface="Architects Daughter"/>
            </a:endParaRPr>
          </a:p>
        </p:txBody>
      </p:sp>
      <p:sp>
        <p:nvSpPr>
          <p:cNvPr id="73" name="Shape 73"/>
          <p:cNvSpPr txBox="1"/>
          <p:nvPr/>
        </p:nvSpPr>
        <p:spPr>
          <a:xfrm>
            <a:off x="4236245" y="3398519"/>
            <a:ext cx="4421980" cy="60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Please look for weekly emails from your student’s teachers and help us maintain strong two-way communication. </a:t>
            </a:r>
          </a:p>
          <a:p>
            <a:endParaRPr lang="en-US" sz="1200" b="1" dirty="0">
              <a:solidFill>
                <a:schemeClr val="tx1"/>
              </a:solidFill>
            </a:endParaRPr>
          </a:p>
          <a:p>
            <a:r>
              <a:rPr lang="en-US" sz="1200" b="1" dirty="0" smtClean="0">
                <a:solidFill>
                  <a:schemeClr val="tx1"/>
                </a:solidFill>
              </a:rPr>
              <a:t>All teachers have dedicated office hours on the schedule.</a:t>
            </a:r>
            <a:endParaRPr lang="en-US" sz="1200" dirty="0">
              <a:solidFill>
                <a:schemeClr val="tx1"/>
              </a:solidFill>
            </a:endParaRPr>
          </a:p>
          <a:p>
            <a:r>
              <a:rPr lang="en-US" sz="1200" dirty="0">
                <a:solidFill>
                  <a:schemeClr val="tx1"/>
                </a:solidFill>
              </a:rPr>
              <a:t/>
            </a:r>
            <a:br>
              <a:rPr lang="en-US" sz="1200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endParaRPr lang="en" dirty="0">
              <a:solidFill>
                <a:schemeClr val="tx1"/>
              </a:solidFill>
            </a:endParaRPr>
          </a:p>
        </p:txBody>
      </p:sp>
      <p:sp>
        <p:nvSpPr>
          <p:cNvPr id="74" name="Shape 74"/>
          <p:cNvSpPr txBox="1"/>
          <p:nvPr/>
        </p:nvSpPr>
        <p:spPr>
          <a:xfrm>
            <a:off x="570125" y="2393375"/>
            <a:ext cx="3191700" cy="2396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dirty="0" smtClean="0">
                <a:solidFill>
                  <a:srgbClr val="660000"/>
                </a:solidFill>
                <a:latin typeface="Arial" panose="020B0604020202020204" pitchFamily="34" charset="0"/>
                <a:ea typeface="Architects Daughter"/>
                <a:cs typeface="Arial" panose="020B0604020202020204" pitchFamily="34" charset="0"/>
                <a:sym typeface="Architects Daughter"/>
              </a:rPr>
              <a:t>School Messenger is a parent and student communication platform that allows information to be shared on a regular basis.</a:t>
            </a:r>
          </a:p>
          <a:p>
            <a:pPr lvl="0" algn="ctr" rtl="0">
              <a:spcBef>
                <a:spcPts val="0"/>
              </a:spcBef>
              <a:spcAft>
                <a:spcPts val="1000"/>
              </a:spcAft>
              <a:buNone/>
            </a:pPr>
            <a:endParaRPr lang="en" dirty="0">
              <a:solidFill>
                <a:srgbClr val="660000"/>
              </a:solidFill>
              <a:latin typeface="Arial" panose="020B0604020202020204" pitchFamily="34" charset="0"/>
              <a:ea typeface="Architects Daughter"/>
              <a:cs typeface="Arial" panose="020B0604020202020204" pitchFamily="34" charset="0"/>
              <a:sym typeface="Architects Daughter"/>
            </a:endParaRPr>
          </a:p>
          <a:p>
            <a:pPr lvl="0" algn="ctr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dirty="0" smtClean="0">
                <a:solidFill>
                  <a:srgbClr val="660000"/>
                </a:solidFill>
                <a:latin typeface="Arial" panose="020B0604020202020204" pitchFamily="34" charset="0"/>
                <a:ea typeface="Architects Daughter"/>
                <a:cs typeface="Arial" panose="020B0604020202020204" pitchFamily="34" charset="0"/>
                <a:sym typeface="Architects Daughter"/>
              </a:rPr>
              <a:t>Parents need to make sure that their phone numbers and email addresses are up-to-date in order to receive communications.</a:t>
            </a:r>
            <a:endParaRPr lang="en" dirty="0">
              <a:solidFill>
                <a:srgbClr val="660000"/>
              </a:solidFill>
              <a:latin typeface="Arial" panose="020B0604020202020204" pitchFamily="34" charset="0"/>
              <a:ea typeface="Architects Daughter"/>
              <a:cs typeface="Arial" panose="020B0604020202020204" pitchFamily="34" charset="0"/>
              <a:sym typeface="Architects Daughter"/>
            </a:endParaRPr>
          </a:p>
          <a:p>
            <a:pPr lvl="0" algn="ctr">
              <a:spcBef>
                <a:spcPts val="0"/>
              </a:spcBef>
              <a:spcAft>
                <a:spcPts val="1000"/>
              </a:spcAft>
              <a:buNone/>
            </a:pPr>
            <a:endParaRPr dirty="0">
              <a:solidFill>
                <a:srgbClr val="660000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  <p:sp>
        <p:nvSpPr>
          <p:cNvPr id="75" name="Shape 75"/>
          <p:cNvSpPr txBox="1"/>
          <p:nvPr/>
        </p:nvSpPr>
        <p:spPr>
          <a:xfrm>
            <a:off x="4370850" y="1157000"/>
            <a:ext cx="4184400" cy="99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500" dirty="0" smtClean="0">
                <a:solidFill>
                  <a:srgbClr val="990000"/>
                </a:solidFill>
                <a:latin typeface="+mn-lt"/>
                <a:ea typeface="Architects Daughter"/>
                <a:cs typeface="Architects Daughter"/>
                <a:sym typeface="Architects Daughter"/>
              </a:rPr>
              <a:t>Teachers will send emails to parents and students using School Messenger. FHS will also make phone calls and send out other important information using this system.</a:t>
            </a:r>
            <a:endParaRPr lang="en" sz="1500" dirty="0">
              <a:solidFill>
                <a:srgbClr val="990000"/>
              </a:solidFill>
              <a:latin typeface="+mn-lt"/>
              <a:ea typeface="Architects Daughter"/>
              <a:cs typeface="Architects Daughter"/>
              <a:sym typeface="Architects Daughter"/>
            </a:endParaRPr>
          </a:p>
        </p:txBody>
      </p:sp>
    </p:spTree>
    <p:extLst>
      <p:ext uri="{BB962C8B-B14F-4D97-AF65-F5344CB8AC3E}">
        <p14:creationId xmlns:p14="http://schemas.microsoft.com/office/powerpoint/2010/main" val="3864426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5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500"/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9000"/>
                            </p:stCondLst>
                            <p:childTnLst>
                              <p:par>
                                <p:cTn id="1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6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16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1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61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/>
        </p:nvSpPr>
        <p:spPr>
          <a:xfrm>
            <a:off x="4638566" y="1023542"/>
            <a:ext cx="4138200" cy="365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endParaRPr lang="en-US" sz="2400" dirty="0" smtClean="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algn="ctr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Need to contact me?</a:t>
            </a:r>
          </a:p>
          <a:p>
            <a:pPr lvl="0" algn="ctr">
              <a:spcBef>
                <a:spcPts val="0"/>
              </a:spcBef>
              <a:buNone/>
            </a:pPr>
            <a:endParaRPr lang="en-US" sz="2400" dirty="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algn="ctr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  <a:hlinkClick r:id="rId3"/>
              </a:rPr>
              <a:t>sandrawiggins@fcschools.net</a:t>
            </a:r>
            <a:endParaRPr lang="en-US" sz="2400" dirty="0" smtClean="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algn="ctr">
              <a:spcBef>
                <a:spcPts val="0"/>
              </a:spcBef>
              <a:buNone/>
            </a:pPr>
            <a:endParaRPr lang="en-US" sz="2400" dirty="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algn="ctr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Follow me on Instagram (I will not follow you back until you graduate)</a:t>
            </a:r>
          </a:p>
          <a:p>
            <a:pPr lvl="0" algn="ctr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@wiggyworld2019</a:t>
            </a:r>
          </a:p>
          <a:p>
            <a:pPr lvl="0" algn="ctr">
              <a:spcBef>
                <a:spcPts val="0"/>
              </a:spcBef>
              <a:buNone/>
            </a:pPr>
            <a:endParaRPr sz="2400" dirty="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92" t="7519" r="11475" b="12939"/>
          <a:stretch/>
        </p:blipFill>
        <p:spPr>
          <a:xfrm>
            <a:off x="435768" y="535781"/>
            <a:ext cx="3893343" cy="38790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332</Words>
  <Application>Microsoft Office PowerPoint</Application>
  <PresentationFormat>On-screen Show (16:9)</PresentationFormat>
  <Paragraphs>56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Architects Daughter</vt:lpstr>
      <vt:lpstr>Roboto Slab</vt:lpstr>
      <vt:lpstr>Roboto</vt:lpstr>
      <vt:lpstr>Oswald</vt:lpstr>
      <vt:lpstr>Arial</vt:lpstr>
      <vt:lpstr>Simple Dark</vt:lpstr>
      <vt:lpstr>PowerPoint Presentation</vt:lpstr>
      <vt:lpstr>CLASS INFORMATION</vt:lpstr>
      <vt:lpstr>SYLLABUS OVERVIEW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Russell Holloman</dc:creator>
  <cp:lastModifiedBy>Sandra Wiggins</cp:lastModifiedBy>
  <cp:revision>11</cp:revision>
  <dcterms:modified xsi:type="dcterms:W3CDTF">2020-08-13T12:00:09Z</dcterms:modified>
</cp:coreProperties>
</file>