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59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Architects Daughter" panose="020B0604020202020204" charset="0"/>
      <p:regular r:id="rId11"/>
    </p:embeddedFont>
    <p:embeddedFont>
      <p:font typeface="Roboto Slab" panose="020B0604020202020204" charset="0"/>
      <p:regular r:id="rId12"/>
      <p:bold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02679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88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36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958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46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30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84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arenceWalker@fcschools.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5"/>
          <p:cNvSpPr txBox="1"/>
          <p:nvPr/>
        </p:nvSpPr>
        <p:spPr>
          <a:xfrm>
            <a:off x="4563600" y="194500"/>
            <a:ext cx="4580400" cy="14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8000" b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Welcome!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5413026" y="4120375"/>
            <a:ext cx="2908200" cy="3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i="1">
                <a:solidFill>
                  <a:srgbClr val="EFEFE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FHS Faculty, Staff, &amp; Administrators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4563600" y="1595499"/>
            <a:ext cx="4579143" cy="31916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Room # </a:t>
            </a: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210</a:t>
            </a:r>
            <a:endParaRPr lang="en" sz="3200" b="1" dirty="0" smtClean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Walker, Clarence</a:t>
            </a:r>
            <a:endParaRPr lang="en" sz="3200" b="1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Introduction to Construction</a:t>
            </a:r>
            <a:endParaRPr lang="en" sz="2400" b="1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163" y="194500"/>
            <a:ext cx="4579143" cy="47989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699" y="1324150"/>
            <a:ext cx="4231725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-US" sz="1600" dirty="0" smtClean="0">
                <a:solidFill>
                  <a:srgbClr val="F3F3F3"/>
                </a:solidFill>
              </a:rPr>
              <a:t>You will be in Core “Introduction to Construction”     1</a:t>
            </a:r>
            <a:r>
              <a:rPr lang="en-US" sz="1600" baseline="30000" dirty="0" smtClean="0">
                <a:solidFill>
                  <a:srgbClr val="F3F3F3"/>
                </a:solidFill>
              </a:rPr>
              <a:t>st</a:t>
            </a:r>
            <a:r>
              <a:rPr lang="en-US" sz="1600" dirty="0" smtClean="0">
                <a:solidFill>
                  <a:srgbClr val="F3F3F3"/>
                </a:solidFill>
              </a:rPr>
              <a:t> period</a:t>
            </a:r>
            <a:endParaRPr lang="en" sz="1600" dirty="0">
              <a:solidFill>
                <a:srgbClr val="F3F3F3"/>
              </a:solidFill>
            </a:endParaRPr>
          </a:p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-US" sz="1600" dirty="0" smtClean="0">
                <a:solidFill>
                  <a:srgbClr val="F3F3F3"/>
                </a:solidFill>
              </a:rPr>
              <a:t>This is an introductory course of construction trade and industrial industry.</a:t>
            </a:r>
            <a:r>
              <a:rPr lang="en" sz="1600" dirty="0" smtClean="0">
                <a:solidFill>
                  <a:srgbClr val="F3F3F3"/>
                </a:solidFill>
              </a:rPr>
              <a:t> </a:t>
            </a:r>
            <a:endParaRPr lang="en" sz="1600" dirty="0">
              <a:solidFill>
                <a:srgbClr val="F3F3F3"/>
              </a:solidFill>
            </a:endParaRPr>
          </a:p>
          <a:p>
            <a:pPr marL="127000" lvl="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None/>
            </a:pPr>
            <a:r>
              <a:rPr lang="en" sz="1600" dirty="0" smtClean="0">
                <a:solidFill>
                  <a:srgbClr val="F3F3F3"/>
                </a:solidFill>
              </a:rPr>
              <a:t>     Trades includes Masonry, Carpentry,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   Electrical, HVAC, Welding, 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   Landscaping, Plumbing, Ect.</a:t>
            </a:r>
            <a:endParaRPr lang="en" sz="1600" dirty="0" smtClean="0">
              <a:solidFill>
                <a:srgbClr val="F3F3F3"/>
              </a:solidFill>
            </a:endParaRPr>
          </a:p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" sz="1600" dirty="0" smtClean="0">
                <a:solidFill>
                  <a:srgbClr val="F3F3F3"/>
                </a:solidFill>
              </a:rPr>
              <a:t>Communication –School Messenger, CANVAS, Emails &amp; Phone Calls</a:t>
            </a:r>
            <a:endParaRPr lang="en" sz="1600" dirty="0">
              <a:solidFill>
                <a:srgbClr val="F3F3F3"/>
              </a:solidFill>
            </a:endParaRPr>
          </a:p>
          <a:p>
            <a:pPr marL="457200" lvl="0" indent="-330200" rtl="0">
              <a:spcBef>
                <a:spcPts val="0"/>
              </a:spcBef>
              <a:buClr>
                <a:srgbClr val="F3F3F3"/>
              </a:buClr>
              <a:buSzPct val="100000"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0059" y="445025"/>
            <a:ext cx="4021931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CLASS INFORMATION</a:t>
            </a:r>
            <a:endParaRPr lang="e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39" y="191176"/>
            <a:ext cx="3952721" cy="4802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3241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7000" lvl="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None/>
            </a:pPr>
            <a:r>
              <a:rPr lang="en" sz="1600" dirty="0">
                <a:solidFill>
                  <a:srgbClr val="F3F3F3"/>
                </a:solidFill>
              </a:rPr>
              <a:t> </a:t>
            </a:r>
            <a:r>
              <a:rPr lang="en" sz="1600" dirty="0" smtClean="0">
                <a:solidFill>
                  <a:srgbClr val="F3F3F3"/>
                </a:solidFill>
              </a:rPr>
              <a:t>        </a:t>
            </a:r>
            <a:r>
              <a:rPr lang="en" sz="2400" u="sng" dirty="0" smtClean="0">
                <a:solidFill>
                  <a:srgbClr val="F3F3F3"/>
                </a:solidFill>
              </a:rPr>
              <a:t>Introduction to  </a:t>
            </a:r>
            <a:br>
              <a:rPr lang="en" sz="2400" u="sng" dirty="0" smtClean="0">
                <a:solidFill>
                  <a:srgbClr val="F3F3F3"/>
                </a:solidFill>
              </a:rPr>
            </a:br>
            <a:r>
              <a:rPr lang="en" sz="2400" dirty="0">
                <a:solidFill>
                  <a:srgbClr val="F3F3F3"/>
                </a:solidFill>
              </a:rPr>
              <a:t> </a:t>
            </a:r>
            <a:r>
              <a:rPr lang="en" sz="2400" dirty="0" smtClean="0">
                <a:solidFill>
                  <a:srgbClr val="F3F3F3"/>
                </a:solidFill>
              </a:rPr>
              <a:t>                 </a:t>
            </a:r>
            <a:r>
              <a:rPr lang="en" sz="2400" u="sng" dirty="0" smtClean="0">
                <a:solidFill>
                  <a:srgbClr val="F3F3F3"/>
                </a:solidFill>
              </a:rPr>
              <a:t>Construction</a:t>
            </a:r>
            <a:endParaRPr lang="en" sz="2400" u="sng" dirty="0">
              <a:solidFill>
                <a:srgbClr val="F3F3F3"/>
              </a:solidFill>
            </a:endParaRPr>
          </a:p>
          <a:p>
            <a:pPr marL="127000" lvl="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None/>
            </a:pPr>
            <a:r>
              <a:rPr lang="en" sz="1600" dirty="0" smtClean="0">
                <a:solidFill>
                  <a:srgbClr val="F3F3F3"/>
                </a:solidFill>
              </a:rPr>
              <a:t> Class will be devoted to learning the    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 construction language, types of  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materials, use of equipment and 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installation techniques. Construction knowledge you may use in a career,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a supplemental income, community  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         service projects or just </a:t>
            </a:r>
            <a:br>
              <a:rPr lang="en" sz="1600" dirty="0" smtClean="0">
                <a:solidFill>
                  <a:srgbClr val="F3F3F3"/>
                </a:solidFill>
              </a:rPr>
            </a:br>
            <a:r>
              <a:rPr lang="en" sz="1600" dirty="0" smtClean="0">
                <a:solidFill>
                  <a:srgbClr val="F3F3F3"/>
                </a:solidFill>
              </a:rPr>
              <a:t>               around the house.</a:t>
            </a:r>
            <a:endParaRPr lang="en" sz="1600" dirty="0" smtClean="0">
              <a:solidFill>
                <a:srgbClr val="F3F3F3"/>
              </a:solidFill>
            </a:endParaRPr>
          </a:p>
          <a:p>
            <a:pPr marL="457200" lvl="0" indent="-330200" rtl="0">
              <a:spcBef>
                <a:spcPts val="0"/>
              </a:spcBef>
              <a:buClr>
                <a:srgbClr val="F3F3F3"/>
              </a:buClr>
              <a:buSzPct val="100000"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90285" y="445025"/>
            <a:ext cx="4238868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SYLLABUS OVERVIEW</a:t>
            </a:r>
            <a:endParaRPr lang="en" b="1" dirty="0"/>
          </a:p>
        </p:txBody>
      </p:sp>
      <p:sp>
        <p:nvSpPr>
          <p:cNvPr id="63" name="Shape 63"/>
          <p:cNvSpPr/>
          <p:nvPr/>
        </p:nvSpPr>
        <p:spPr>
          <a:xfrm>
            <a:off x="4825950" y="445025"/>
            <a:ext cx="3965700" cy="4114800"/>
          </a:xfrm>
          <a:prstGeom prst="wedgeRoundRectCallout">
            <a:avLst>
              <a:gd name="adj1" fmla="val 38355"/>
              <a:gd name="adj2" fmla="val 57994"/>
              <a:gd name="adj3" fmla="val 0"/>
            </a:avLst>
          </a:prstGeom>
          <a:solidFill>
            <a:srgbClr val="CC0000"/>
          </a:solidFill>
          <a:ln w="114300" cap="flat" cmpd="sng">
            <a:solidFill>
              <a:srgbClr val="66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4958100" y="566500"/>
            <a:ext cx="3701400" cy="3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200" b="1" u="sng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CLASS </a:t>
            </a:r>
            <a:r>
              <a:rPr lang="en" sz="2200" b="1" u="sng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/>
            </a:r>
            <a:br>
              <a:rPr lang="en" sz="2200" b="1" u="sng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</a:br>
            <a:r>
              <a:rPr lang="en" sz="2200" b="1" u="sng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EXPECTATIONS</a:t>
            </a:r>
            <a:endParaRPr lang="en" sz="2200" b="1" u="sng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buNone/>
            </a:pPr>
            <a:endParaRPr sz="2200" b="1" u="sng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Safe Environment for learning</a:t>
            </a:r>
            <a:endParaRPr lang="en" sz="2000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Participation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Attendence</a:t>
            </a:r>
            <a:endParaRPr lang="en" sz="2000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Positive Attitude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Credential / Cerification</a:t>
            </a:r>
            <a:endParaRPr lang="en" sz="2000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endParaRPr lang="en" sz="2000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4622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1064974" y="525787"/>
            <a:ext cx="2175900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chemeClr val="dk1"/>
                </a:solidFill>
              </a:rPr>
              <a:t>CANVAS OVERVIEW</a:t>
            </a:r>
            <a:endParaRPr lang="en" sz="2800" b="1" dirty="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70125" y="1718372"/>
            <a:ext cx="3165600" cy="2843100"/>
          </a:xfrm>
          <a:prstGeom prst="wedgeRectCallout">
            <a:avLst>
              <a:gd name="adj1" fmla="val -64756"/>
              <a:gd name="adj2" fmla="val 35986"/>
            </a:avLst>
          </a:prstGeom>
          <a:solidFill>
            <a:srgbClr val="E06666"/>
          </a:solidFill>
          <a:ln w="381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What is Canvas?</a:t>
            </a:r>
          </a:p>
          <a:p>
            <a:pPr lvl="0" algn="ctr" rtl="0">
              <a:spcBef>
                <a:spcPts val="0"/>
              </a:spcBef>
              <a:buNone/>
            </a:pPr>
            <a:endParaRPr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>
              <a:spcBef>
                <a:spcPts val="0"/>
              </a:spcBef>
              <a:buNone/>
            </a:pPr>
            <a:endParaRPr sz="1800"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3969225" y="322237"/>
            <a:ext cx="4875600" cy="2396700"/>
          </a:xfrm>
          <a:prstGeom prst="wedgeEllipseCallout">
            <a:avLst>
              <a:gd name="adj1" fmla="val -58733"/>
              <a:gd name="adj2" fmla="val -37681"/>
            </a:avLst>
          </a:prstGeom>
          <a:solidFill>
            <a:srgbClr val="FFFFFF"/>
          </a:solidFill>
          <a:ln w="762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HOW DO </a:t>
            </a:r>
            <a:r>
              <a:rPr lang="en-US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I</a:t>
            </a: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 FIND CLASSROOM INFORMATION?</a:t>
            </a: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134025" y="2928938"/>
            <a:ext cx="4607700" cy="1658237"/>
          </a:xfrm>
          <a:prstGeom prst="wedgeRoundRectCallout">
            <a:avLst>
              <a:gd name="adj1" fmla="val 23326"/>
              <a:gd name="adj2" fmla="val 78200"/>
              <a:gd name="adj3" fmla="val 0"/>
            </a:avLst>
          </a:prstGeom>
          <a:solidFill>
            <a:srgbClr val="990000"/>
          </a:solidFill>
          <a:ln w="381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1600" b="1" dirty="0" smtClean="0">
              <a:solidFill>
                <a:srgbClr val="F4CCCC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Link </a:t>
            </a:r>
            <a:r>
              <a:rPr lang="en" sz="1600" b="1" dirty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to </a:t>
            </a: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Teacher </a:t>
            </a:r>
            <a:r>
              <a:rPr lang="en" sz="1600" b="1" dirty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Canvas Page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221956" y="3547829"/>
            <a:ext cx="4436269" cy="6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GO TO THE FHS WEBPAGE</a:t>
            </a:r>
          </a:p>
          <a:p>
            <a:pPr lvl="0" algn="ctr"/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CLICK ON </a:t>
            </a:r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“ACADEMICS” </a:t>
            </a:r>
            <a:endParaRPr lang="en" dirty="0" smtClean="0">
              <a:solidFill>
                <a:schemeClr val="tx1"/>
              </a:solidFill>
              <a:latin typeface="+mn-lt"/>
              <a:ea typeface="Architects Daughter"/>
              <a:cs typeface="Architects Daughter"/>
              <a:sym typeface="Architects Daughter"/>
            </a:endParaRPr>
          </a:p>
          <a:p>
            <a:pPr lvl="0" algn="ctr"/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T</a:t>
            </a:r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HEN </a:t>
            </a:r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LOOK FOR THE TEACHER IN THE APPROPRIATE DEPARTMENT</a:t>
            </a:r>
            <a:r>
              <a:rPr lang="en" dirty="0">
                <a:solidFill>
                  <a:schemeClr val="tx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98484" y="2114765"/>
            <a:ext cx="2908881" cy="23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Canvas is our “Launch Pad” for our students and can be accessed by parents to keep up with all of the daily activites and learning goals in each class. </a:t>
            </a:r>
            <a:endParaRPr lang="en" sz="1800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rgbClr val="66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345675" y="1299879"/>
            <a:ext cx="4184400" cy="11361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PARENTS CAN ACCESS ALL INFORMATION USING THE FHS WEBPAGE.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THIS INCLUDES SYLLABUS, DAILY INFORMATION AND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CLASSROOM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6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1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1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6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6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851511" y="540075"/>
            <a:ext cx="2477475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chemeClr val="dk1"/>
                </a:solidFill>
              </a:rPr>
              <a:t>SCHOOL MESSENGER</a:t>
            </a:r>
            <a:endParaRPr lang="en" sz="2800" b="1" dirty="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70125" y="2032700"/>
            <a:ext cx="3165600" cy="2843100"/>
          </a:xfrm>
          <a:prstGeom prst="wedgeRectCallout">
            <a:avLst>
              <a:gd name="adj1" fmla="val -64756"/>
              <a:gd name="adj2" fmla="val 35986"/>
            </a:avLst>
          </a:prstGeom>
          <a:solidFill>
            <a:srgbClr val="E06666"/>
          </a:solidFill>
          <a:ln w="381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What is </a:t>
            </a:r>
            <a:r>
              <a:rPr lang="en" sz="1800" b="1" dirty="0" smtClean="0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School Messenger?</a:t>
            </a:r>
            <a:endParaRPr lang="en"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>
              <a:spcBef>
                <a:spcPts val="0"/>
              </a:spcBef>
              <a:buNone/>
            </a:pPr>
            <a:endParaRPr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3969225" y="336525"/>
            <a:ext cx="4875600" cy="2396700"/>
          </a:xfrm>
          <a:prstGeom prst="wedgeEllipseCallout">
            <a:avLst>
              <a:gd name="adj1" fmla="val -58733"/>
              <a:gd name="adj2" fmla="val -37681"/>
            </a:avLst>
          </a:prstGeom>
          <a:solidFill>
            <a:srgbClr val="FFFFFF"/>
          </a:solidFill>
          <a:ln w="762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How is </a:t>
            </a: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School Messenger </a:t>
            </a:r>
            <a:r>
              <a:rPr lang="en" sz="1800" b="1" dirty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Used?</a:t>
            </a: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134025" y="3028375"/>
            <a:ext cx="4607700" cy="1558800"/>
          </a:xfrm>
          <a:prstGeom prst="wedgeRoundRectCallout">
            <a:avLst>
              <a:gd name="adj1" fmla="val 23326"/>
              <a:gd name="adj2" fmla="val 78200"/>
              <a:gd name="adj3" fmla="val 0"/>
            </a:avLst>
          </a:prstGeom>
          <a:solidFill>
            <a:srgbClr val="990000"/>
          </a:solidFill>
          <a:ln w="381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STRONG COMMUNICATION IS KEY…</a:t>
            </a:r>
            <a:endParaRPr lang="en" sz="1600" b="1" dirty="0">
              <a:solidFill>
                <a:srgbClr val="F4CCCC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4236245" y="3398519"/>
            <a:ext cx="4421980" cy="6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Please look for weekly emails from your student’s teachers and help us maintain strong two-way communication. </a:t>
            </a: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All teachers have dedicated office hours on the schedule.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570125" y="2393375"/>
            <a:ext cx="3191700" cy="23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School Messenger is a parent and student communication platform that allows information to be shared on a regular basis.</a:t>
            </a: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Parents need to make sure that their phone numbers and email addresses are up-to-date in order to receive communications.</a:t>
            </a: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rgbClr val="66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370850" y="1157000"/>
            <a:ext cx="4184400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 dirty="0" smtClean="0">
                <a:solidFill>
                  <a:srgbClr val="990000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Teachers will send emails to parents and students using School Messenger. FHS will also make phone calls and send out other important information using this system.</a:t>
            </a:r>
            <a:endParaRPr lang="en" sz="1500" dirty="0">
              <a:solidFill>
                <a:srgbClr val="990000"/>
              </a:solidFill>
              <a:latin typeface="+mn-lt"/>
              <a:ea typeface="Architects Daughter"/>
              <a:cs typeface="Architects Daughter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38644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6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1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4584777" y="322729"/>
            <a:ext cx="4138200" cy="43679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We look forward to having a great “Year”</a:t>
            </a:r>
            <a:endParaRPr lang="en" sz="28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lang="en"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ClarenceWalker@fcschools.net</a:t>
            </a: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/>
            </a:r>
            <a:b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919-494-2332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E</a:t>
            </a: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xt. 316</a:t>
            </a:r>
          </a:p>
          <a:p>
            <a:pPr lvl="0" algn="ctr" rtl="0">
              <a:spcBef>
                <a:spcPts val="0"/>
              </a:spcBef>
              <a:buNone/>
            </a:pPr>
            <a:endParaRPr lang="en"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SHOW ME YOUR FRIENDS AND I WILL SHOW YOU YOUR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“FUTURE”</a:t>
            </a:r>
            <a:r>
              <a:rPr lang="en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2" t="7519" r="11475" b="12939"/>
          <a:stretch/>
        </p:blipFill>
        <p:spPr>
          <a:xfrm>
            <a:off x="435768" y="535781"/>
            <a:ext cx="3893343" cy="3879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270</Words>
  <Application>Microsoft Office PowerPoint</Application>
  <PresentationFormat>On-screen Show (16:9)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Oswald</vt:lpstr>
      <vt:lpstr>Arial</vt:lpstr>
      <vt:lpstr>Architects Daughter</vt:lpstr>
      <vt:lpstr>Roboto Slab</vt:lpstr>
      <vt:lpstr>Roboto</vt:lpstr>
      <vt:lpstr>Simple Dark</vt:lpstr>
      <vt:lpstr>PowerPoint Presentation</vt:lpstr>
      <vt:lpstr>CLASS INFORMATION</vt:lpstr>
      <vt:lpstr>SYLLABUS OVERVIEW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Holloman</dc:creator>
  <cp:lastModifiedBy>Clarence Walker</cp:lastModifiedBy>
  <cp:revision>15</cp:revision>
  <dcterms:modified xsi:type="dcterms:W3CDTF">2020-08-13T18:25:28Z</dcterms:modified>
</cp:coreProperties>
</file>