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4" r:id="rId2"/>
    <p:sldId id="257" r:id="rId3"/>
    <p:sldId id="582" r:id="rId4"/>
    <p:sldId id="445" r:id="rId5"/>
    <p:sldId id="627" r:id="rId6"/>
    <p:sldId id="642" r:id="rId7"/>
    <p:sldId id="618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09" r:id="rId16"/>
    <p:sldId id="650" r:id="rId17"/>
    <p:sldId id="651" r:id="rId18"/>
  </p:sldIdLst>
  <p:sldSz cx="9144000" cy="6858000" type="screen4x3"/>
  <p:notesSz cx="7010400" cy="9296400"/>
  <p:embeddedFontLst>
    <p:embeddedFont>
      <p:font typeface="ＭＳ Ｐゴシック" panose="020B0600070205080204" pitchFamily="34" charset="-128"/>
      <p:regular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0000"/>
    <a:srgbClr val="5C0000"/>
    <a:srgbClr val="00291F"/>
    <a:srgbClr val="1A3148"/>
    <a:srgbClr val="183B54"/>
    <a:srgbClr val="274348"/>
    <a:srgbClr val="274E54"/>
    <a:srgbClr val="5B9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7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/>
            </a:lvl1pPr>
          </a:lstStyle>
          <a:p>
            <a:fld id="{AB5FD22C-9AEE-4FD3-943C-8D3BB2632B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/>
            </a:lvl1pPr>
          </a:lstStyle>
          <a:p>
            <a:fld id="{10B4CF02-684D-469D-A430-0029E0342E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0A4D06-E4FA-47B1-B237-175858AD942C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519839-EFEF-4DCE-A879-E8DC2594443B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4951C5-6B10-411E-BC45-DA126C05D6F8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AAB8F5-20F1-4E5E-A323-911BEF32574A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F948CB-98AC-48A7-B324-B92777900010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240FEF-51E7-49E9-B2AB-949716B94760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2FF4E9-2BA0-443A-9FC7-6111B59DCF5C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8D5B69-9EE5-4F0C-9BB2-842435E2F00F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61B55-9DD3-4B52-B6D6-4B9240C95662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86C6EA-9A08-407A-AB58-8E9B0FA5D4B7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ED4C4F-6604-447A-B365-0635E6304727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FE7A8F-4C82-4686-8742-342048311F1F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2823E0-0908-45B1-9619-91E7EAE1F415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B568FF-781E-42E5-A344-8B1D9C8CE275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EB4F3D-9A78-4C85-8F85-CB1A787FA7CB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21451B-0E0D-478F-A4E1-5B8D4ED1CFAA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327922-FD53-49B6-8679-CC4479CFB52D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4184F-7FA0-4037-A2F0-4610E6428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4785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5DC8-C38E-48B0-AA30-74F6615D8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463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D0C6-8636-48DA-8031-87C169CFE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2283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58D69-9DED-4AD0-BC98-5C40BE851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3925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FA74C-70D5-49D2-A9A0-3E12F5266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21030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1C04A-AD0E-454C-BD1E-A19659A3F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846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DA3F3-25F8-478F-941E-22E058649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2194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3F2C-4E3F-4CEE-8F45-60EC2C8F7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098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4E62-F73E-4826-9CBC-717C93736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04857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6DB36-B9D2-4C82-8FD2-FA5117523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18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701B0-828D-457A-B06D-E8BF99D31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6444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E93F4EFC-4EA7-4FD5-A86D-2749F7D383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788159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91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Text Box 3"/>
          <p:cNvSpPr txBox="1">
            <a:spLocks noChangeArrowheads="1"/>
          </p:cNvSpPr>
          <p:nvPr/>
        </p:nvSpPr>
        <p:spPr bwMode="auto">
          <a:xfrm flipH="1">
            <a:off x="1066800" y="5943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63500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Law LAP 1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152400" y="288925"/>
            <a:ext cx="883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Own It Your Way</a:t>
            </a:r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057400" y="974725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Business Ownership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/>
      <p:bldP spid="545797" grpId="0"/>
      <p:bldP spid="5457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Ownership: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Corporation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Owners purchase shares of stock</a:t>
            </a:r>
          </a:p>
        </p:txBody>
      </p:sp>
      <p:pic>
        <p:nvPicPr>
          <p:cNvPr id="33796" name="Picture 55" descr="Corp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31020"/>
          <a:stretch>
            <a:fillRect/>
          </a:stretch>
        </p:blipFill>
        <p:spPr bwMode="auto">
          <a:xfrm>
            <a:off x="0" y="1905000"/>
            <a:ext cx="29765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286000"/>
            <a:ext cx="5638800" cy="3140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more shares a person owns, the more control the person has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Minority of U.S. businesses, but generate majority of sales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Subject to more government regulation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Governed by a board of directors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Corporations: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Private (Close)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4494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May have just a few shareholders who operate and manage the business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Usually not required to make financial activities public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Prepare reports for the state in which they operate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Subject to dual taxation: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Taxed on profits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Shareholders taxed on dividends </a:t>
            </a:r>
          </a:p>
        </p:txBody>
      </p:sp>
      <p:pic>
        <p:nvPicPr>
          <p:cNvPr id="4" name="Picture 6" descr="Stockhol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/>
          <a:stretch>
            <a:fillRect/>
          </a:stretch>
        </p:blipFill>
        <p:spPr bwMode="auto">
          <a:xfrm>
            <a:off x="-7938" y="1828800"/>
            <a:ext cx="31432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Corporations: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“C” Corporation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3508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Public corporation that can sell unlimited shares to unlimited owners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Subject to more government regulation and taxation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Must provide financial information to the public (annual report)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Subject to dual taxation </a:t>
            </a:r>
          </a:p>
        </p:txBody>
      </p:sp>
      <p:pic>
        <p:nvPicPr>
          <p:cNvPr id="4" name="Picture 141" descr="PublicCorp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7"/>
          <a:stretch>
            <a:fillRect/>
          </a:stretch>
        </p:blipFill>
        <p:spPr bwMode="auto">
          <a:xfrm>
            <a:off x="0" y="1905000"/>
            <a:ext cx="313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Corporations: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“S” Corporation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486400" cy="3429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Private corporation with special benefits designed to help small businesses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Taxed as a partnership to avoid dual taxation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 qualify, must have 100 or fewer shareholders and adhere to a number of government policies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33400" y="1371600"/>
            <a:ext cx="2590800" cy="4021138"/>
            <a:chOff x="96" y="912"/>
            <a:chExt cx="2078" cy="2725"/>
          </a:xfrm>
        </p:grpSpPr>
        <p:pic>
          <p:nvPicPr>
            <p:cNvPr id="39941" name="Picture 36" descr="Subchapt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2078" cy="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335" y="912"/>
              <a:ext cx="14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73D54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Shareholders</a:t>
              </a:r>
              <a:endParaRPr lang="en-US">
                <a:solidFill>
                  <a:srgbClr val="73D5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Corporations: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Nonprofit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867400" cy="4032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Operates to accomplish a specific mission other than making a profit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Usually helps society—charitable, educational, religious, scientific, etc.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Income used to fund programs and cover operational expenses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Generally not taxed by the federal government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Many rely on donations and grants </a:t>
            </a:r>
          </a:p>
        </p:txBody>
      </p:sp>
      <p:pic>
        <p:nvPicPr>
          <p:cNvPr id="4" name="Picture 13" descr="AmerRedCr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659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0" y="1524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0">
                <a:solidFill>
                  <a:schemeClr val="accent2"/>
                </a:solidFill>
                <a:latin typeface="Arial Black" panose="020B0A04020102020204" pitchFamily="34" charset="0"/>
              </a:rPr>
              <a:t>Ways Corporations Grow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914400"/>
            <a:ext cx="533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</a:rPr>
              <a:t>Merger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2"/>
                </a:solidFill>
              </a:rPr>
              <a:t>Two businesses combine to form a company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2"/>
                </a:solidFill>
              </a:rPr>
              <a:t>Usually happens when a larger company purchases a smaller one (acquisition)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</a:rPr>
              <a:t>Consolidation—acquiring many smaller companies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</a:rPr>
              <a:t>Expansion—growing operations with new capital from: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2"/>
                </a:solidFill>
              </a:rPr>
              <a:t>Selling more stock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2"/>
                </a:solidFill>
              </a:rPr>
              <a:t>Reinvesting profits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2"/>
                </a:solidFill>
              </a:rPr>
              <a:t>Obtaining bank loans </a:t>
            </a:r>
          </a:p>
        </p:txBody>
      </p:sp>
      <p:pic>
        <p:nvPicPr>
          <p:cNvPr id="2" name="Picture 1" descr="Merg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/>
          <a:stretch>
            <a:fillRect/>
          </a:stretch>
        </p:blipFill>
        <p:spPr bwMode="auto">
          <a:xfrm>
            <a:off x="-152400" y="0"/>
            <a:ext cx="427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Ownership: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Hybrid Structure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3216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Allows members to enjoy advantages of corporations and either sole proprietorships or partnerships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Can be structured in one of two forms: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Limited liability partnership (LLP)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Limited liability company (LLC)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21336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5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LLP</a:t>
            </a: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762000" y="3581400"/>
            <a:ext cx="21336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5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LLC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Ownership: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Hybrid Structure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6538" indent="-236538" eaLnBrk="0" hangingPunct="0"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Members determine how to manage company and share profits</a:t>
            </a:r>
            <a:endParaRPr lang="en-US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WordArt 11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21336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5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LLP</a:t>
            </a:r>
          </a:p>
        </p:txBody>
      </p:sp>
      <p:sp>
        <p:nvSpPr>
          <p:cNvPr id="48133" name="WordArt 13"/>
          <p:cNvSpPr>
            <a:spLocks noChangeArrowheads="1" noChangeShapeType="1" noTextEdit="1"/>
          </p:cNvSpPr>
          <p:nvPr/>
        </p:nvSpPr>
        <p:spPr bwMode="auto">
          <a:xfrm>
            <a:off x="762000" y="3581400"/>
            <a:ext cx="21336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5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LLC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2590800"/>
            <a:ext cx="5638800" cy="2124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 include: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Limited liability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Limited life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Limited taxation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Unlimited owners/partners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457200"/>
            <a:ext cx="41148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cs typeface="+mj-cs"/>
              </a:rPr>
              <a:t>Objectives</a:t>
            </a:r>
            <a:endParaRPr lang="en-US" dirty="0" smtClean="0">
              <a:solidFill>
                <a:srgbClr val="3333CC"/>
              </a:solidFill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7800" y="1828800"/>
            <a:ext cx="6553200" cy="1497013"/>
            <a:chOff x="2133600" y="1828800"/>
            <a:chExt cx="6553200" cy="1497878"/>
          </a:xfrm>
        </p:grpSpPr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657600" y="1941578"/>
              <a:ext cx="5029200" cy="138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800" b="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Explain the most common forms of business ownership in a private enterprise system. </a:t>
              </a:r>
              <a:endParaRPr lang="en-US" sz="2700" b="0" dirty="0">
                <a:solidFill>
                  <a:schemeClr val="bg2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33600" y="1828800"/>
              <a:ext cx="1113182" cy="914382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100000"/>
                </a:avLst>
              </a:prstTxWarp>
              <a:scene3d>
                <a:camera prst="legacyPerspectiveFront">
                  <a:rot lat="19799980" lon="19439992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  <a:contourClr>
                  <a:srgbClr val="707070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00200" y="3429000"/>
            <a:ext cx="6705600" cy="990600"/>
            <a:chOff x="2286000" y="3429002"/>
            <a:chExt cx="6705600" cy="991035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3657600" y="3465531"/>
              <a:ext cx="5334000" cy="954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800" b="0" strike="sngStrike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Discuss business start-up strategies. </a:t>
              </a:r>
              <a:endParaRPr lang="en-US" sz="2700" b="0" strike="sngStrike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86000" y="3429002"/>
              <a:ext cx="914400" cy="914382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100000"/>
                </a:avLst>
              </a:prstTxWarp>
              <a:scene3d>
                <a:camera prst="legacyPerspectiveFront">
                  <a:rot lat="19799980" lon="19439992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  <a:contourClr>
                  <a:srgbClr val="707070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Arial Black" panose="020B0A04020102020204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29000" y="1905000"/>
            <a:ext cx="5638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Explain the most common forms of business ownership</a:t>
            </a:r>
            <a:b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 a private </a:t>
            </a:r>
            <a:b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enterprise system. 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1112838" cy="91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228600" y="152400"/>
            <a:ext cx="1752600" cy="1752600"/>
            <a:chOff x="38100" y="228600"/>
            <a:chExt cx="1676400" cy="1676400"/>
          </a:xfrm>
        </p:grpSpPr>
        <p:sp>
          <p:nvSpPr>
            <p:cNvPr id="4" name="Oval 3"/>
            <p:cNvSpPr/>
            <p:nvPr/>
          </p:nvSpPr>
          <p:spPr bwMode="auto">
            <a:xfrm>
              <a:off x="38100" y="228600"/>
              <a:ext cx="1676400" cy="1676400"/>
            </a:xfrm>
            <a:prstGeom prst="ellipse">
              <a:avLst/>
            </a:prstGeom>
            <a:gradFill flip="none" rotWithShape="1">
              <a:gsLst>
                <a:gs pos="64000">
                  <a:schemeClr val="bg2"/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r" eaLnBrk="0" hangingPunct="0">
                <a:defRPr/>
              </a:pPr>
              <a:endParaRPr lang="en-US" sz="13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13" name="Picture 23" descr="So What?"/>
            <p:cNvSpPr>
              <a:spLocks noChangeAspect="1" noChangeArrowheads="1"/>
            </p:cNvSpPr>
            <p:nvPr/>
          </p:nvSpPr>
          <p:spPr bwMode="auto">
            <a:xfrm>
              <a:off x="228600" y="581025"/>
              <a:ext cx="13716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endParaRPr lang="en-US" altLang="en-US"/>
            </a:p>
          </p:txBody>
        </p:sp>
      </p:grpSp>
      <p:pic>
        <p:nvPicPr>
          <p:cNvPr id="21507" name="Picture 1" descr="SoWha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657600"/>
            <a:ext cx="5029200" cy="203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form of ownership affects: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Business activities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Risks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Responsibilities </a:t>
            </a:r>
          </a:p>
        </p:txBody>
      </p:sp>
      <p:pic>
        <p:nvPicPr>
          <p:cNvPr id="12" name="Picture 32" descr="CleanGu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8485"/>
          <a:stretch>
            <a:fillRect/>
          </a:stretch>
        </p:blipFill>
        <p:spPr bwMode="auto">
          <a:xfrm>
            <a:off x="2667000" y="457200"/>
            <a:ext cx="37734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1148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7717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2286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0">
                <a:solidFill>
                  <a:schemeClr val="bg1"/>
                </a:solidFill>
                <a:latin typeface="Arial Black" panose="020B0A04020102020204" pitchFamily="34" charset="0"/>
              </a:rPr>
              <a:t>Importance of Ownership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1905000"/>
            <a:ext cx="510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</a:rPr>
              <a:t>Your choice depends on: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bg2"/>
                </a:solidFill>
              </a:rPr>
              <a:t>Personal circumstances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bg2"/>
                </a:solidFill>
              </a:rPr>
              <a:t>Financial needs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bg2"/>
                </a:solidFill>
              </a:rPr>
              <a:t>Type of business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124200" y="2286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0">
                <a:solidFill>
                  <a:schemeClr val="bg1"/>
                </a:solidFill>
                <a:latin typeface="Arial Black" panose="020B0A04020102020204" pitchFamily="34" charset="0"/>
              </a:rPr>
              <a:t>Importance of Ownership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19050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</a:rPr>
              <a:t>Your choice affects: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2454275"/>
            <a:ext cx="5105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bg2"/>
                </a:solidFill>
              </a:rPr>
              <a:t>Taxation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bg2"/>
                </a:solidFill>
              </a:rPr>
              <a:t>Liability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bg2"/>
                </a:solidFill>
              </a:rPr>
              <a:t>Ownership control</a:t>
            </a:r>
          </a:p>
        </p:txBody>
      </p:sp>
      <p:pic>
        <p:nvPicPr>
          <p:cNvPr id="25605" name="Picture 7" descr="831148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7717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Ownership: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Sole Proprietorship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4032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One owner who assumes all profits and risks (unlimited liability)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Usually fewer than 50 employees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Often found in small, local, and home-based businesses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Receives minimal government intervention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Business and personal taxes are not separate</a:t>
            </a:r>
          </a:p>
        </p:txBody>
      </p:sp>
      <p:pic>
        <p:nvPicPr>
          <p:cNvPr id="5" name="Picture 4" descr="Fig1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ＭＳ Ｐゴシック" charset="0"/>
                <a:cs typeface="Arial Black"/>
              </a:rPr>
              <a:t>Types of Ownership:</a:t>
            </a:r>
          </a:p>
          <a:p>
            <a:pPr algn="ctr" eaLnBrk="0" hangingPunct="0">
              <a:defRPr/>
            </a:pPr>
            <a:r>
              <a:rPr lang="en-US" sz="3600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ＭＳ Ｐゴシック" charset="0"/>
                <a:cs typeface="Arial Black"/>
              </a:rPr>
              <a:t>Partnership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36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57300"/>
            <a:ext cx="8458200" cy="2400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Two or more owners who combine capital, experience, and abilities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Partners share chance for profits and risk of loss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Two types: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General—each partner has unlimited liability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Limited—partners have limited liability</a:t>
            </a:r>
          </a:p>
        </p:txBody>
      </p:sp>
      <p:pic>
        <p:nvPicPr>
          <p:cNvPr id="6" name="Picture 5" descr="Fig2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Types of Ownership:</a:t>
            </a:r>
          </a:p>
          <a:p>
            <a:pPr algn="ctr"/>
            <a:r>
              <a:rPr lang="en-US" alt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Corporation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0"/>
            <a:ext cx="5638800" cy="41862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6538" indent="-2365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 “artificial being, invisible, intangible, and existing only in contemplation of the law” (U.S. Supreme Court)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Can borrow and lend money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Can buy and sell goods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Can make contracts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Can sue or be sued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Has an unlimited life span</a:t>
            </a:r>
          </a:p>
        </p:txBody>
      </p:sp>
      <p:pic>
        <p:nvPicPr>
          <p:cNvPr id="4" name="Picture 55" descr="Corp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31020"/>
          <a:stretch>
            <a:fillRect/>
          </a:stretch>
        </p:blipFill>
        <p:spPr bwMode="auto">
          <a:xfrm>
            <a:off x="0" y="1905000"/>
            <a:ext cx="29765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6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00CC99"/>
      </a:accent1>
      <a:accent2>
        <a:srgbClr val="3333CC"/>
      </a:accent2>
      <a:accent3>
        <a:srgbClr val="ADADCA"/>
      </a:accent3>
      <a:accent4>
        <a:srgbClr val="DADADA"/>
      </a:accent4>
      <a:accent5>
        <a:srgbClr val="AAE2CA"/>
      </a:accent5>
      <a:accent6>
        <a:srgbClr val="2D2DB9"/>
      </a:accent6>
      <a:hlink>
        <a:srgbClr val="2546C0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21992</TotalTime>
  <Words>571</Words>
  <Application>Microsoft Office PowerPoint</Application>
  <PresentationFormat>On-screen Show (4:3)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ＭＳ Ｐゴシック</vt:lpstr>
      <vt:lpstr>Wingdings</vt:lpstr>
      <vt:lpstr>Arial Black</vt:lpstr>
      <vt:lpstr>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 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Fidance</dc:creator>
  <cp:lastModifiedBy>Carolyn Faines</cp:lastModifiedBy>
  <cp:revision>775</cp:revision>
  <cp:lastPrinted>2016-03-01T20:38:47Z</cp:lastPrinted>
  <dcterms:modified xsi:type="dcterms:W3CDTF">2020-12-14T19:14:49Z</dcterms:modified>
</cp:coreProperties>
</file>