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7" r:id="rId2"/>
    <p:sldId id="342" r:id="rId3"/>
    <p:sldId id="343" r:id="rId4"/>
    <p:sldId id="344" r:id="rId5"/>
    <p:sldId id="346" r:id="rId6"/>
    <p:sldId id="349" r:id="rId7"/>
    <p:sldId id="350" r:id="rId8"/>
    <p:sldId id="351" r:id="rId9"/>
    <p:sldId id="353" r:id="rId10"/>
    <p:sldId id="355" r:id="rId11"/>
  </p:sldIdLst>
  <p:sldSz cx="9144000" cy="6858000" type="screen4x3"/>
  <p:notesSz cx="9388475" cy="7102475"/>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F1"/>
    <a:srgbClr val="AC6E3C"/>
    <a:srgbClr val="A34324"/>
    <a:srgbClr val="2F30A4"/>
    <a:srgbClr val="201F86"/>
    <a:srgbClr val="BA8C3B"/>
    <a:srgbClr val="FFCF65"/>
    <a:srgbClr val="9C3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p:restoredTop sz="91908"/>
  </p:normalViewPr>
  <p:slideViewPr>
    <p:cSldViewPr snapToGrid="0">
      <p:cViewPr varScale="1">
        <p:scale>
          <a:sx n="99" d="100"/>
          <a:sy n="99" d="100"/>
        </p:scale>
        <p:origin x="2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0" d="100"/>
          <a:sy n="40" d="100"/>
        </p:scale>
        <p:origin x="2443"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1" tIns="47111" rIns="94221" bIns="4711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317964" y="0"/>
            <a:ext cx="4068339" cy="355124"/>
          </a:xfrm>
          <a:prstGeom prst="rect">
            <a:avLst/>
          </a:prstGeom>
        </p:spPr>
        <p:txBody>
          <a:bodyPr vert="horz" wrap="square" lIns="94221" tIns="47111" rIns="94221" bIns="47111" numCol="1" anchor="t" anchorCtr="0" compatLnSpc="1">
            <a:prstTxWarp prst="textNoShape">
              <a:avLst/>
            </a:prstTxWarp>
          </a:bodyPr>
          <a:lstStyle>
            <a:lvl1pPr algn="r" eaLnBrk="1" hangingPunct="1">
              <a:defRPr sz="1200">
                <a:ea typeface="MS PGothic" charset="-128"/>
              </a:defRPr>
            </a:lvl1pPr>
          </a:lstStyle>
          <a:p>
            <a:pPr>
              <a:defRPr/>
            </a:pPr>
            <a:fld id="{94E95620-9B91-C04F-B7A2-78405DE920EC}" type="datetimeFigureOut">
              <a:rPr lang="en-US" altLang="en-US"/>
              <a:pPr>
                <a:defRPr/>
              </a:pPr>
              <a:t>12/11/2020</a:t>
            </a:fld>
            <a:endParaRPr lang="en-US" altLang="en-US"/>
          </a:p>
        </p:txBody>
      </p:sp>
      <p:sp>
        <p:nvSpPr>
          <p:cNvPr id="4" name="Footer Placeholder 3"/>
          <p:cNvSpPr>
            <a:spLocks noGrp="1"/>
          </p:cNvSpPr>
          <p:nvPr>
            <p:ph type="ftr" sz="quarter" idx="2"/>
          </p:nvPr>
        </p:nvSpPr>
        <p:spPr>
          <a:xfrm>
            <a:off x="0" y="6746119"/>
            <a:ext cx="4068339" cy="355124"/>
          </a:xfrm>
          <a:prstGeom prst="rect">
            <a:avLst/>
          </a:prstGeom>
        </p:spPr>
        <p:txBody>
          <a:bodyPr vert="horz" lIns="94221" tIns="47111" rIns="94221" bIns="4711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317964" y="6746119"/>
            <a:ext cx="4068339" cy="355124"/>
          </a:xfrm>
          <a:prstGeom prst="rect">
            <a:avLst/>
          </a:prstGeom>
        </p:spPr>
        <p:txBody>
          <a:bodyPr vert="horz" wrap="square" lIns="94221" tIns="47111" rIns="94221" bIns="47111" numCol="1" anchor="b" anchorCtr="0" compatLnSpc="1">
            <a:prstTxWarp prst="textNoShape">
              <a:avLst/>
            </a:prstTxWarp>
          </a:bodyPr>
          <a:lstStyle>
            <a:lvl1pPr algn="r" eaLnBrk="1" hangingPunct="1">
              <a:defRPr sz="1200">
                <a:ea typeface="MS PGothic" charset="-128"/>
              </a:defRPr>
            </a:lvl1pPr>
          </a:lstStyle>
          <a:p>
            <a:pPr>
              <a:defRPr/>
            </a:pPr>
            <a:fld id="{FC6A1554-EDAC-7743-AB6A-28F34CD76D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1" tIns="47111" rIns="94221" bIns="47111" rtlCol="0"/>
          <a:lstStyle>
            <a:lvl1pPr algn="l"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5317964" y="0"/>
            <a:ext cx="4068339" cy="355124"/>
          </a:xfrm>
          <a:prstGeom prst="rect">
            <a:avLst/>
          </a:prstGeom>
        </p:spPr>
        <p:txBody>
          <a:bodyPr vert="horz" wrap="square" lIns="94221" tIns="47111" rIns="94221" bIns="47111" numCol="1" anchor="t" anchorCtr="0" compatLnSpc="1">
            <a:prstTxWarp prst="textNoShape">
              <a:avLst/>
            </a:prstTxWarp>
          </a:bodyPr>
          <a:lstStyle>
            <a:lvl1pPr algn="r" eaLnBrk="1" hangingPunct="1">
              <a:defRPr sz="1200">
                <a:ea typeface="MS PGothic" charset="-128"/>
              </a:defRPr>
            </a:lvl1pPr>
          </a:lstStyle>
          <a:p>
            <a:pPr>
              <a:defRPr/>
            </a:pPr>
            <a:fld id="{82EE4D5E-2076-3E4E-B290-660ACE808613}" type="datetimeFigureOut">
              <a:rPr lang="en-US" altLang="en-US"/>
              <a:pPr>
                <a:defRPr/>
              </a:pPr>
              <a:t>12/11/2020</a:t>
            </a:fld>
            <a:endParaRPr lang="en-US" altLang="en-US"/>
          </a:p>
        </p:txBody>
      </p:sp>
      <p:sp>
        <p:nvSpPr>
          <p:cNvPr id="4" name="Slide Image Placeholder 3"/>
          <p:cNvSpPr>
            <a:spLocks noGrp="1" noRot="1" noChangeAspect="1"/>
          </p:cNvSpPr>
          <p:nvPr>
            <p:ph type="sldImg" idx="2"/>
          </p:nvPr>
        </p:nvSpPr>
        <p:spPr>
          <a:xfrm>
            <a:off x="2919413" y="531813"/>
            <a:ext cx="3549650" cy="2663825"/>
          </a:xfrm>
          <a:prstGeom prst="rect">
            <a:avLst/>
          </a:prstGeom>
          <a:noFill/>
          <a:ln w="12700">
            <a:solidFill>
              <a:prstClr val="black"/>
            </a:solidFill>
          </a:ln>
        </p:spPr>
        <p:txBody>
          <a:bodyPr vert="horz" lIns="94221" tIns="47111" rIns="94221" bIns="47111" rtlCol="0" anchor="ctr"/>
          <a:lstStyle/>
          <a:p>
            <a:pPr lvl="0"/>
            <a:endParaRPr lang="en-US" noProof="0" smtClean="0"/>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1" tIns="47111" rIns="94221" bIns="4711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1" tIns="47111" rIns="94221" bIns="47111" rtlCol="0" anchor="b"/>
          <a:lstStyle>
            <a:lvl1pPr algn="l" eaLnBrk="1" hangingPunct="1">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5317964" y="6746119"/>
            <a:ext cx="4068339" cy="355124"/>
          </a:xfrm>
          <a:prstGeom prst="rect">
            <a:avLst/>
          </a:prstGeom>
        </p:spPr>
        <p:txBody>
          <a:bodyPr vert="horz" wrap="square" lIns="94221" tIns="47111" rIns="94221" bIns="47111" numCol="1" anchor="b" anchorCtr="0" compatLnSpc="1">
            <a:prstTxWarp prst="textNoShape">
              <a:avLst/>
            </a:prstTxWarp>
          </a:bodyPr>
          <a:lstStyle>
            <a:lvl1pPr algn="r" eaLnBrk="1" hangingPunct="1">
              <a:defRPr sz="1200">
                <a:ea typeface="MS PGothic" charset="-128"/>
              </a:defRPr>
            </a:lvl1pPr>
          </a:lstStyle>
          <a:p>
            <a:pPr>
              <a:defRPr/>
            </a:pPr>
            <a:fld id="{ABCF6BEA-5B73-5B46-A54F-1E5035932F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ZrvJTn981l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_8bAY-Tspd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fo.kpmg.us/news-perspectives/technology-innovation/reinventing-the-finance-function-for-the-digital-ag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6wBlWqNGyh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nvestopedia.com/articles/03/011703.as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1</a:t>
            </a:fld>
            <a:endParaRPr lang="en-US" altLang="en-US"/>
          </a:p>
        </p:txBody>
      </p:sp>
    </p:spTree>
    <p:extLst>
      <p:ext uri="{BB962C8B-B14F-4D97-AF65-F5344CB8AC3E}">
        <p14:creationId xmlns:p14="http://schemas.microsoft.com/office/powerpoint/2010/main" val="74145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 typeface="Arial" charset="0"/>
              <a:buChar char="•"/>
            </a:pPr>
            <a:r>
              <a:rPr lang="en-US" b="1" dirty="0"/>
              <a:t>Return on capital (also known as return on invested capital) is another key component of managing working capital.</a:t>
            </a:r>
          </a:p>
          <a:p>
            <a:r>
              <a:rPr lang="en-US" b="1" dirty="0"/>
              <a:t> </a:t>
            </a:r>
            <a:r>
              <a:rPr lang="en-US" dirty="0" smtClean="0"/>
              <a:t>It </a:t>
            </a:r>
            <a:r>
              <a:rPr lang="en-US" dirty="0"/>
              <a:t>is a measure of how well a business generates cash flow in relation to the capital (both debt and equity) it has already invested into itself.</a:t>
            </a:r>
          </a:p>
          <a:p>
            <a:pPr marL="235552" indent="-235552">
              <a:buFont typeface="+mj-lt"/>
              <a:buAutoNum type="alphaUcPeriod"/>
            </a:pPr>
            <a:r>
              <a:rPr lang="en-US" dirty="0"/>
              <a:t>It is usually expressed as a percentage. </a:t>
            </a:r>
          </a:p>
          <a:p>
            <a:pPr marL="235552" indent="-235552">
              <a:buFont typeface="+mj-lt"/>
              <a:buAutoNum type="alphaUcPeriod"/>
            </a:pPr>
            <a:r>
              <a:rPr lang="en-US" dirty="0"/>
              <a:t>When return on capital is positive, the company is growing in value.</a:t>
            </a:r>
          </a:p>
          <a:p>
            <a:pPr marL="235552" indent="-235552">
              <a:buFont typeface="+mj-lt"/>
              <a:buAutoNum type="alphaUcPeriod"/>
            </a:pPr>
            <a:r>
              <a:rPr lang="en-US" dirty="0"/>
              <a:t>When it is negative, the company is losing value. </a:t>
            </a:r>
          </a:p>
          <a:p>
            <a:pPr marL="235552" indent="-235552">
              <a:buFont typeface="+mj-lt"/>
              <a:buAutoNum type="alphaUcPeriod"/>
            </a:pPr>
            <a:r>
              <a:rPr lang="en-US" dirty="0"/>
              <a:t>Financial managers need to make sure that return on capital remains high. </a:t>
            </a:r>
          </a:p>
          <a:p>
            <a:pPr marL="706657" lvl="1" indent="-235552">
              <a:buFont typeface="+mj-lt"/>
              <a:buAutoNum type="arabicPeriod"/>
            </a:pPr>
            <a:r>
              <a:rPr lang="en-US" dirty="0">
                <a:ea typeface="Geneva" charset="0"/>
              </a:rPr>
              <a:t>Remember, they’re responsible for helping the company grow in value. </a:t>
            </a:r>
          </a:p>
          <a:p>
            <a:pPr marL="706657" lvl="1" indent="-235552">
              <a:buFont typeface="+mj-lt"/>
              <a:buAutoNum type="arabicPeriod"/>
            </a:pPr>
            <a:r>
              <a:rPr lang="en-US" dirty="0">
                <a:ea typeface="Geneva" charset="0"/>
              </a:rPr>
              <a:t>Example:</a:t>
            </a:r>
          </a:p>
          <a:p>
            <a:pPr marL="1177762" lvl="2" indent="-235552">
              <a:buFont typeface="+mj-lt"/>
              <a:buAutoNum type="alphaLcPeriod"/>
            </a:pPr>
            <a:r>
              <a:rPr lang="en-US" dirty="0">
                <a:ea typeface="Geneva" charset="0"/>
              </a:rPr>
              <a:t>If the packaged-food company has invested $10 million in itself through both debt (loans) and equity (financing from within), and its net profit is $1 million, its return on capital is positive—10%—and the company is growing in value.</a:t>
            </a:r>
          </a:p>
          <a:p>
            <a:pPr marL="1177762" lvl="2" indent="-235552">
              <a:buFont typeface="+mj-lt"/>
              <a:buAutoNum type="alphaLcPeriod"/>
            </a:pPr>
            <a:r>
              <a:rPr lang="en-US" dirty="0">
                <a:ea typeface="Geneva" charset="0"/>
              </a:rPr>
              <a:t>This is a reasonable growth expectation.</a:t>
            </a:r>
          </a:p>
          <a:p>
            <a:pPr marL="1177762" lvl="2" indent="-235552">
              <a:buFont typeface="+mj-lt"/>
              <a:buAutoNum type="alphaLcPeriod"/>
            </a:pPr>
            <a:r>
              <a:rPr lang="en-US" dirty="0">
                <a:ea typeface="Geneva" charset="0"/>
              </a:rPr>
              <a:t>If the net profit is negative, however, the company is losing value. </a:t>
            </a:r>
          </a:p>
          <a:p>
            <a:r>
              <a:rPr lang="en-US" b="1" i="1" dirty="0" smtClean="0"/>
              <a:t>ON </a:t>
            </a:r>
            <a:r>
              <a:rPr lang="en-US" b="1" i="1" dirty="0"/>
              <a:t>THE WEB: </a:t>
            </a:r>
            <a:r>
              <a:rPr lang="en-US" i="1" dirty="0"/>
              <a:t>Watch this brief YouTube video to learn more about return on capital, and why it is so important: </a:t>
            </a:r>
            <a:r>
              <a:rPr lang="en-US" i="1" dirty="0">
                <a:hlinkClick r:id="rId3"/>
              </a:rPr>
              <a:t>https://www.youtube.com/watch?v=ZrvJTn981lo</a:t>
            </a:r>
            <a:r>
              <a:rPr lang="en-US" i="1" dirty="0"/>
              <a:t>.</a:t>
            </a:r>
            <a:r>
              <a:rPr lang="en-US" dirty="0"/>
              <a:t> </a:t>
            </a: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10</a:t>
            </a:fld>
            <a:endParaRPr lang="en-US" altLang="en-US"/>
          </a:p>
        </p:txBody>
      </p:sp>
    </p:spTree>
    <p:extLst>
      <p:ext uri="{BB962C8B-B14F-4D97-AF65-F5344CB8AC3E}">
        <p14:creationId xmlns:p14="http://schemas.microsoft.com/office/powerpoint/2010/main" val="170632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 typeface="Arial" charset="0"/>
              <a:buChar char="•"/>
            </a:pPr>
            <a:r>
              <a:rPr lang="en-US" b="1" dirty="0"/>
              <a:t>What finance is:</a:t>
            </a:r>
          </a:p>
          <a:p>
            <a:endParaRPr lang="en-US" b="1" dirty="0"/>
          </a:p>
          <a:p>
            <a:pPr marL="235552" indent="-235552">
              <a:buFont typeface="+mj-lt"/>
              <a:buAutoNum type="alphaUcPeriod"/>
            </a:pPr>
            <a:r>
              <a:rPr lang="en-US" dirty="0"/>
              <a:t>What do you think of when you hear the word "finance"?</a:t>
            </a:r>
          </a:p>
          <a:p>
            <a:pPr marL="706657" lvl="1" indent="-235552">
              <a:buFont typeface="+mj-lt"/>
              <a:buAutoNum type="arabicPeriod"/>
            </a:pPr>
            <a:r>
              <a:rPr lang="en-US" dirty="0">
                <a:ea typeface="Geneva" charset="0"/>
              </a:rPr>
              <a:t>You might think of</a:t>
            </a:r>
          </a:p>
          <a:p>
            <a:pPr marL="1177762" lvl="2" indent="-235552">
              <a:buFont typeface="+mj-lt"/>
              <a:buAutoNum type="alphaLcPeriod"/>
            </a:pPr>
            <a:r>
              <a:rPr lang="en-US" dirty="0">
                <a:ea typeface="Geneva" charset="0"/>
              </a:rPr>
              <a:t>A verb or noun</a:t>
            </a:r>
          </a:p>
          <a:p>
            <a:pPr marL="1177762" lvl="2" indent="-235552">
              <a:buFont typeface="+mj-lt"/>
              <a:buAutoNum type="alphaLcPeriod"/>
            </a:pPr>
            <a:r>
              <a:rPr lang="en-US" dirty="0">
                <a:ea typeface="Geneva" charset="0"/>
              </a:rPr>
              <a:t>Money</a:t>
            </a:r>
          </a:p>
          <a:p>
            <a:pPr marL="1177762" lvl="2" indent="-235552">
              <a:buFont typeface="+mj-lt"/>
              <a:buAutoNum type="alphaLcPeriod"/>
            </a:pPr>
            <a:r>
              <a:rPr lang="en-US" dirty="0">
                <a:ea typeface="Geneva" charset="0"/>
              </a:rPr>
              <a:t>A major in college</a:t>
            </a:r>
          </a:p>
          <a:p>
            <a:pPr marL="706657" lvl="1" indent="-235552">
              <a:buFont typeface="+mj-lt"/>
              <a:buAutoNum type="arabicPeriod"/>
            </a:pPr>
            <a:r>
              <a:rPr lang="en-US" dirty="0">
                <a:ea typeface="Geneva" charset="0"/>
              </a:rPr>
              <a:t>No matter what you think of when you hear “finance,” the word is very important in the business world.</a:t>
            </a:r>
          </a:p>
          <a:p>
            <a:pPr marL="235552" indent="-235552">
              <a:buFont typeface="+mj-lt"/>
              <a:buAutoNum type="alphaUcPeriod"/>
            </a:pPr>
            <a:r>
              <a:rPr lang="en-US" dirty="0"/>
              <a:t>In business, finance is the function that involves all money and money management matters. </a:t>
            </a:r>
          </a:p>
          <a:p>
            <a:pPr marL="235552" indent="-235552">
              <a:buFont typeface="+mj-lt"/>
              <a:buAutoNum type="alphaUcPeriod"/>
            </a:pPr>
            <a:r>
              <a:rPr lang="en-US" dirty="0"/>
              <a:t>It also encompasses all the tools and analysis that financial managers use to make the decisions involved in that money management. </a:t>
            </a:r>
          </a:p>
          <a:p>
            <a:pPr marL="235552" indent="-235552">
              <a:buFont typeface="+mj-lt"/>
              <a:buAutoNum type="alphaUcPeriod"/>
            </a:pPr>
            <a:r>
              <a:rPr lang="en-US" dirty="0"/>
              <a:t>A company’s financial managers have a few main goals, including:</a:t>
            </a:r>
          </a:p>
          <a:p>
            <a:pPr marL="706657" lvl="1" indent="-235552">
              <a:buFont typeface="+mj-lt"/>
              <a:buAutoNum type="arabicPeriod"/>
            </a:pPr>
            <a:r>
              <a:rPr lang="en-US" dirty="0">
                <a:ea typeface="Geneva" charset="0"/>
              </a:rPr>
              <a:t>Ensuring that the business is as profitable as it can be</a:t>
            </a:r>
          </a:p>
          <a:p>
            <a:pPr marL="706657" lvl="1" indent="-235552">
              <a:buFont typeface="+mj-lt"/>
              <a:buAutoNum type="arabicPeriod"/>
            </a:pPr>
            <a:r>
              <a:rPr lang="en-US" dirty="0">
                <a:ea typeface="Geneva" charset="0"/>
              </a:rPr>
              <a:t>Reducing the business’s financial risks</a:t>
            </a:r>
          </a:p>
          <a:p>
            <a:pPr marL="235552" indent="-235552">
              <a:buAutoNum type="arabicPeriod"/>
            </a:pPr>
            <a:endParaRPr lang="en-US" dirty="0"/>
          </a:p>
          <a:p>
            <a:r>
              <a:rPr lang="en-US" b="1" i="1" dirty="0"/>
              <a:t>DISCUSSION #2: </a:t>
            </a:r>
            <a:r>
              <a:rPr lang="en-US" i="1" dirty="0"/>
              <a:t>Ask students if they can identify any other goals a company’s financial managers might have. </a:t>
            </a:r>
          </a:p>
          <a:p>
            <a:endParaRPr lang="en-US" dirty="0"/>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2</a:t>
            </a:fld>
            <a:endParaRPr lang="en-US" altLang="en-US"/>
          </a:p>
        </p:txBody>
      </p:sp>
    </p:spTree>
    <p:extLst>
      <p:ext uri="{BB962C8B-B14F-4D97-AF65-F5344CB8AC3E}">
        <p14:creationId xmlns:p14="http://schemas.microsoft.com/office/powerpoint/2010/main" val="16857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 typeface="Arial" charset="0"/>
              <a:buChar char="•"/>
            </a:pPr>
            <a:r>
              <a:rPr lang="en-US" b="1" dirty="0"/>
              <a:t>Finance and accounting:</a:t>
            </a:r>
          </a:p>
          <a:p>
            <a:pPr marL="176665" indent="-176665">
              <a:buFont typeface="Arial" charset="0"/>
              <a:buChar char="•"/>
            </a:pPr>
            <a:endParaRPr lang="en-US" dirty="0"/>
          </a:p>
          <a:p>
            <a:pPr marL="235552" indent="-235552">
              <a:buFont typeface="+mj-lt"/>
              <a:buAutoNum type="alphaUcPeriod"/>
            </a:pPr>
            <a:r>
              <a:rPr lang="en-US" dirty="0"/>
              <a:t>Finance and accounting functions are closely interrelated and even overlap in some areas.</a:t>
            </a:r>
          </a:p>
          <a:p>
            <a:pPr marL="235552" indent="-235552">
              <a:buFont typeface="+mj-lt"/>
              <a:buAutoNum type="alphaUcPeriod"/>
            </a:pPr>
            <a:r>
              <a:rPr lang="en-US" dirty="0"/>
              <a:t>Telling the difference can become even more confusing in small businesses where a few employees (or even just one!) are responsible for the whole company’s finance and accounting activities.</a:t>
            </a:r>
          </a:p>
          <a:p>
            <a:pPr marL="235552" indent="-235552">
              <a:buFont typeface="+mj-lt"/>
              <a:buAutoNum type="alphaUcPeriod"/>
            </a:pPr>
            <a:r>
              <a:rPr lang="en-US" dirty="0"/>
              <a:t>However, there are several key differences between the finance and accounting functions.</a:t>
            </a:r>
          </a:p>
          <a:p>
            <a:pPr marL="706657" lvl="1" indent="-235552">
              <a:buFont typeface="+mj-lt"/>
              <a:buAutoNum type="arabicPeriod"/>
            </a:pPr>
            <a:r>
              <a:rPr lang="en-US" dirty="0">
                <a:ea typeface="Geneva" charset="0"/>
              </a:rPr>
              <a:t>Focus</a:t>
            </a:r>
          </a:p>
          <a:p>
            <a:pPr marL="1177762" lvl="2" indent="-235552">
              <a:buFont typeface="+mj-lt"/>
              <a:buAutoNum type="alphaLcPeriod"/>
            </a:pPr>
            <a:r>
              <a:rPr lang="en-US" dirty="0">
                <a:ea typeface="Geneva" charset="0"/>
              </a:rPr>
              <a:t>The finance function primarily focuses on money management </a:t>
            </a:r>
            <a:r>
              <a:rPr lang="en-US" i="1" dirty="0">
                <a:ea typeface="Geneva" charset="0"/>
              </a:rPr>
              <a:t>decisions</a:t>
            </a:r>
            <a:r>
              <a:rPr lang="en-US" dirty="0">
                <a:ea typeface="Geneva" charset="0"/>
              </a:rPr>
              <a:t>.</a:t>
            </a:r>
          </a:p>
          <a:p>
            <a:pPr marL="1177762" lvl="2" indent="-235552">
              <a:buFont typeface="+mj-lt"/>
              <a:buAutoNum type="alphaLcPeriod"/>
            </a:pPr>
            <a:r>
              <a:rPr lang="en-US" dirty="0">
                <a:ea typeface="Geneva" charset="0"/>
              </a:rPr>
              <a:t>Accounting focuses on recordkeeping </a:t>
            </a:r>
            <a:r>
              <a:rPr lang="en-US" i="1" dirty="0">
                <a:ea typeface="Geneva" charset="0"/>
              </a:rPr>
              <a:t>activities</a:t>
            </a:r>
            <a:r>
              <a:rPr lang="en-US" dirty="0">
                <a:ea typeface="Geneva" charset="0"/>
              </a:rPr>
              <a:t>.</a:t>
            </a:r>
          </a:p>
          <a:p>
            <a:pPr marL="1177762" lvl="2" indent="-235552">
              <a:buFont typeface="+mj-lt"/>
              <a:buAutoNum type="alphaLcPeriod"/>
            </a:pPr>
            <a:r>
              <a:rPr lang="en-US" dirty="0">
                <a:ea typeface="Geneva" charset="0"/>
              </a:rPr>
              <a:t>Accounting, remember, is the process of keeping and interpreting financial records. </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3</a:t>
            </a:fld>
            <a:endParaRPr lang="en-US" altLang="en-US"/>
          </a:p>
        </p:txBody>
      </p:sp>
    </p:spTree>
    <p:extLst>
      <p:ext uri="{BB962C8B-B14F-4D97-AF65-F5344CB8AC3E}">
        <p14:creationId xmlns:p14="http://schemas.microsoft.com/office/powerpoint/2010/main" val="156163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657" lvl="1" indent="-235552">
              <a:buFont typeface="+mj-lt"/>
              <a:buAutoNum type="arabicPeriod" startAt="2"/>
            </a:pPr>
            <a:r>
              <a:rPr lang="en-US" dirty="0">
                <a:ea typeface="Geneva" charset="0"/>
              </a:rPr>
              <a:t>Ultimate purpose</a:t>
            </a:r>
          </a:p>
          <a:p>
            <a:pPr marL="1177762" lvl="2" indent="-235552">
              <a:buFont typeface="+mj-lt"/>
              <a:buAutoNum type="alphaLcPeriod"/>
            </a:pPr>
            <a:r>
              <a:rPr lang="en-US" dirty="0">
                <a:ea typeface="Geneva" charset="0"/>
              </a:rPr>
              <a:t>The purpose of the finance function is to:</a:t>
            </a:r>
          </a:p>
          <a:p>
            <a:pPr marL="1648867" lvl="3" indent="-235552">
              <a:buFont typeface="+mj-lt"/>
              <a:buAutoNum type="arabicParenR"/>
            </a:pPr>
            <a:r>
              <a:rPr lang="en-US" dirty="0">
                <a:ea typeface="Geneva" charset="0"/>
              </a:rPr>
              <a:t>Boost the company’s growth.</a:t>
            </a:r>
          </a:p>
          <a:p>
            <a:pPr marL="1648867" lvl="3" indent="-235552">
              <a:buFont typeface="+mj-lt"/>
              <a:buAutoNum type="arabicParenR"/>
            </a:pPr>
            <a:r>
              <a:rPr lang="en-US" dirty="0">
                <a:ea typeface="Geneva" charset="0"/>
              </a:rPr>
              <a:t>Reduce its risks.</a:t>
            </a:r>
          </a:p>
          <a:p>
            <a:pPr marL="1177762" lvl="2" indent="-235552">
              <a:buFont typeface="+mj-lt"/>
              <a:buAutoNum type="alphaLcPeriod"/>
            </a:pPr>
            <a:r>
              <a:rPr lang="en-US" dirty="0">
                <a:ea typeface="Geneva" charset="0"/>
              </a:rPr>
              <a:t>The purpose of the accounting function is to provide accurate and timely information about the company’s finances at any point in time. </a:t>
            </a:r>
          </a:p>
          <a:p>
            <a:pPr marL="1177762" lvl="2" indent="-235552">
              <a:buFont typeface="+mj-lt"/>
              <a:buAutoNum type="alphaLcPeriod"/>
            </a:pPr>
            <a:r>
              <a:rPr lang="en-US" dirty="0">
                <a:ea typeface="Geneva" charset="0"/>
              </a:rPr>
              <a:t>It’s easy to see how these two functions work together.</a:t>
            </a:r>
          </a:p>
          <a:p>
            <a:pPr marL="1648867" lvl="3" indent="-235552">
              <a:buFont typeface="+mj-lt"/>
              <a:buAutoNum type="arabicParenR"/>
            </a:pPr>
            <a:r>
              <a:rPr lang="en-US" dirty="0">
                <a:ea typeface="Geneva" charset="0"/>
              </a:rPr>
              <a:t>The accounting function records and generates the information needed to plan and make decisions in the finance function.</a:t>
            </a:r>
          </a:p>
          <a:p>
            <a:pPr marL="1648867" lvl="3" indent="-235552">
              <a:buFont typeface="+mj-lt"/>
              <a:buAutoNum type="arabicParenR"/>
            </a:pPr>
            <a:r>
              <a:rPr lang="en-US" dirty="0">
                <a:ea typeface="Geneva" charset="0"/>
              </a:rPr>
              <a:t>This is not to say that accountants never make decisions or that financial managers never keep records—there is just a difference in </a:t>
            </a:r>
            <a:r>
              <a:rPr lang="en-US" i="1" dirty="0">
                <a:ea typeface="Geneva" charset="0"/>
              </a:rPr>
              <a:t>primary</a:t>
            </a:r>
            <a:r>
              <a:rPr lang="en-US" dirty="0">
                <a:ea typeface="Geneva" charset="0"/>
              </a:rPr>
              <a:t> focus and purpose. </a:t>
            </a:r>
          </a:p>
          <a:p>
            <a:pPr marL="235552" indent="-235552">
              <a:buAutoNum type="arabicParenR"/>
            </a:pPr>
            <a:endParaRPr lang="en-US" dirty="0"/>
          </a:p>
          <a:p>
            <a:r>
              <a:rPr lang="en-US" b="1" i="1" dirty="0"/>
              <a:t>ON THE WEB: </a:t>
            </a:r>
            <a:r>
              <a:rPr lang="en-US" i="1" dirty="0"/>
              <a:t>Still confused about the differences between finance and accounting? Watch this informative video from Certified Public Accountant (CPA) Zach De Gregorio: </a:t>
            </a:r>
            <a:r>
              <a:rPr lang="en-US" dirty="0">
                <a:hlinkClick r:id="rId3"/>
              </a:rPr>
              <a:t>https://www.youtube.com/watch?v=_8bAY-Tspd4</a:t>
            </a:r>
            <a:r>
              <a:rPr lang="en-US" dirty="0"/>
              <a:t>.</a:t>
            </a:r>
          </a:p>
          <a:p>
            <a:pPr marL="706657" lvl="1" indent="-235552" defTabSz="471105">
              <a:defRPr/>
            </a:pPr>
            <a:endParaRPr lang="en-US" i="1" dirty="0">
              <a:ea typeface="Geneva"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4</a:t>
            </a:fld>
            <a:endParaRPr lang="en-US" altLang="en-US"/>
          </a:p>
        </p:txBody>
      </p:sp>
    </p:spTree>
    <p:extLst>
      <p:ext uri="{BB962C8B-B14F-4D97-AF65-F5344CB8AC3E}">
        <p14:creationId xmlns:p14="http://schemas.microsoft.com/office/powerpoint/2010/main" val="17202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 typeface="Arial" charset="0"/>
              <a:buChar char="•"/>
            </a:pPr>
            <a:r>
              <a:rPr lang="en-US" b="1" dirty="0"/>
              <a:t>Finance serves many important purposes within a business, including:</a:t>
            </a:r>
          </a:p>
          <a:p>
            <a:endParaRPr lang="en-US" b="1" dirty="0"/>
          </a:p>
          <a:p>
            <a:pPr marL="235552" indent="-235552">
              <a:buFont typeface="+mj-lt"/>
              <a:buAutoNum type="alphaUcPeriod"/>
            </a:pPr>
            <a:r>
              <a:rPr lang="en-US" dirty="0"/>
              <a:t>Helping set goals for the future</a:t>
            </a:r>
          </a:p>
          <a:p>
            <a:pPr marL="706657" lvl="1" indent="-235552">
              <a:buFont typeface="+mj-lt"/>
              <a:buAutoNum type="arabicPeriod"/>
            </a:pPr>
            <a:r>
              <a:rPr lang="en-US" dirty="0">
                <a:ea typeface="Geneva" charset="0"/>
              </a:rPr>
              <a:t>Successful companies are always thinking about and planning for the future, whether it involves a:</a:t>
            </a:r>
          </a:p>
          <a:p>
            <a:pPr marL="1177762" lvl="2" indent="-235552">
              <a:buFont typeface="+mj-lt"/>
              <a:buAutoNum type="alphaLcPeriod"/>
            </a:pPr>
            <a:r>
              <a:rPr lang="en-US" dirty="0">
                <a:ea typeface="Geneva" charset="0"/>
              </a:rPr>
              <a:t>New product line</a:t>
            </a:r>
          </a:p>
          <a:p>
            <a:pPr marL="1177762" lvl="2" indent="-235552">
              <a:buFont typeface="+mj-lt"/>
              <a:buAutoNum type="alphaLcPeriod"/>
            </a:pPr>
            <a:r>
              <a:rPr lang="en-US" dirty="0">
                <a:ea typeface="Geneva" charset="0"/>
              </a:rPr>
              <a:t>Merger or acquisition</a:t>
            </a:r>
          </a:p>
          <a:p>
            <a:pPr marL="1177762" lvl="2" indent="-235552">
              <a:buFont typeface="+mj-lt"/>
              <a:buAutoNum type="alphaLcPeriod"/>
            </a:pPr>
            <a:r>
              <a:rPr lang="en-US" dirty="0">
                <a:ea typeface="Geneva" charset="0"/>
              </a:rPr>
              <a:t>New business facility</a:t>
            </a:r>
          </a:p>
          <a:p>
            <a:pPr marL="706657" lvl="1" indent="-235552">
              <a:buFont typeface="+mj-lt"/>
              <a:buAutoNum type="arabicPeriod"/>
            </a:pPr>
            <a:r>
              <a:rPr lang="en-US" dirty="0">
                <a:ea typeface="Geneva" charset="0"/>
              </a:rPr>
              <a:t>The finance function helps companies accomplish their goals by producing budgets and strategies for moving forward.</a:t>
            </a:r>
          </a:p>
          <a:p>
            <a:pPr marL="706657" lvl="1" indent="-235552">
              <a:buFont typeface="+mj-lt"/>
              <a:buAutoNum type="arabicPeriod"/>
            </a:pPr>
            <a:r>
              <a:rPr lang="en-US" dirty="0">
                <a:ea typeface="Geneva" charset="0"/>
              </a:rPr>
              <a:t>It also ensures that the business’s financial priorities are in line with its organizational priorities and objectives. </a:t>
            </a:r>
          </a:p>
          <a:p>
            <a:pPr marL="235552" indent="-235552">
              <a:buFont typeface="+mj-lt"/>
              <a:buAutoNum type="alphaUcPeriod" startAt="2"/>
            </a:pPr>
            <a:r>
              <a:rPr lang="en-US" dirty="0"/>
              <a:t>Planning and controlling the company’s spending</a:t>
            </a:r>
          </a:p>
          <a:p>
            <a:pPr marL="706657" lvl="1" indent="-235552">
              <a:buFont typeface="+mj-lt"/>
              <a:buAutoNum type="arabicPeriod"/>
            </a:pPr>
            <a:r>
              <a:rPr lang="en-US" dirty="0">
                <a:ea typeface="Geneva" charset="0"/>
              </a:rPr>
              <a:t>Companies have to spend money to make money, but that doesn’t mean they should spend </a:t>
            </a:r>
            <a:r>
              <a:rPr lang="en-US" i="1" dirty="0">
                <a:ea typeface="Geneva" charset="0"/>
              </a:rPr>
              <a:t>all</a:t>
            </a:r>
            <a:r>
              <a:rPr lang="en-US" dirty="0">
                <a:ea typeface="Geneva" charset="0"/>
              </a:rPr>
              <a:t> of their money!</a:t>
            </a:r>
          </a:p>
          <a:p>
            <a:pPr marL="235552" indent="-235552">
              <a:buFont typeface="+mj-lt"/>
              <a:buAutoNum type="arabicPeriod"/>
            </a:pPr>
            <a:endParaRPr lang="en-US" dirty="0"/>
          </a:p>
          <a:p>
            <a:r>
              <a:rPr lang="en-US" b="1" i="1" dirty="0"/>
              <a:t>DISCUSSION #5: </a:t>
            </a:r>
            <a:r>
              <a:rPr lang="en-US" i="1" dirty="0"/>
              <a:t>Ask students to give examples of ways that companies must spend money to make money. </a:t>
            </a:r>
          </a:p>
          <a:p>
            <a:endParaRPr lang="en-US" dirty="0"/>
          </a:p>
          <a:p>
            <a:pPr marL="706657" lvl="1" indent="-235552">
              <a:buFont typeface="+mj-lt"/>
              <a:buAutoNum type="arabicPeriod" startAt="2"/>
            </a:pPr>
            <a:r>
              <a:rPr lang="en-US" dirty="0">
                <a:ea typeface="Geneva" charset="0"/>
              </a:rPr>
              <a:t>A system must be in place to plan and control that spending so that it:</a:t>
            </a:r>
          </a:p>
          <a:p>
            <a:pPr marL="1177762" lvl="2" indent="-235552">
              <a:buFont typeface="+mj-lt"/>
              <a:buAutoNum type="alphaLcPeriod"/>
            </a:pPr>
            <a:r>
              <a:rPr lang="en-US" dirty="0">
                <a:ea typeface="Geneva" charset="0"/>
              </a:rPr>
              <a:t>Stays within the company’s budget</a:t>
            </a:r>
          </a:p>
          <a:p>
            <a:pPr marL="1177762" lvl="2" indent="-235552">
              <a:buFont typeface="+mj-lt"/>
              <a:buAutoNum type="alphaLcPeriod"/>
            </a:pPr>
            <a:r>
              <a:rPr lang="en-US" dirty="0">
                <a:ea typeface="Geneva" charset="0"/>
              </a:rPr>
              <a:t>Still allows the company to make a profit </a:t>
            </a:r>
          </a:p>
          <a:p>
            <a:pPr marL="706657" lvl="1" indent="-235552">
              <a:buFont typeface="+mj-lt"/>
              <a:buAutoNum type="arabicPeriod" startAt="2"/>
            </a:pPr>
            <a:r>
              <a:rPr lang="en-US" dirty="0">
                <a:ea typeface="Geneva" charset="0"/>
              </a:rPr>
              <a:t>That’s where the finance function comes in—it provides a central “hub” for monitoring company spending throughout all the different departments. </a:t>
            </a:r>
          </a:p>
          <a:p>
            <a:pPr marL="235552" indent="-235552">
              <a:buFont typeface="+mj-lt"/>
              <a:buAutoNum type="alphaUcPeriod" startAt="3"/>
            </a:pPr>
            <a:r>
              <a:rPr lang="en-US" dirty="0"/>
              <a:t>Ensuring sufficient financing</a:t>
            </a:r>
          </a:p>
          <a:p>
            <a:pPr marL="706657" lvl="1" indent="-235552">
              <a:buFont typeface="+mj-lt"/>
              <a:buAutoNum type="arabicPeriod"/>
            </a:pPr>
            <a:r>
              <a:rPr lang="en-US" dirty="0">
                <a:ea typeface="Geneva" charset="0"/>
              </a:rPr>
              <a:t>Acquisition of funds is a main finance activity. </a:t>
            </a:r>
          </a:p>
          <a:p>
            <a:pPr marL="706657" lvl="1" indent="-235552">
              <a:buFont typeface="+mj-lt"/>
              <a:buAutoNum type="arabicPeriod"/>
            </a:pPr>
            <a:r>
              <a:rPr lang="en-US" dirty="0">
                <a:ea typeface="Geneva" charset="0"/>
              </a:rPr>
              <a:t>A business relies on its finance function to make sure that adequate funds will be available, not only for financing new projects or equipment, but also for paying debts and taxes. </a:t>
            </a:r>
          </a:p>
          <a:p>
            <a:pPr marL="706657" lvl="1" indent="-235552">
              <a:buFont typeface="+mj-lt"/>
              <a:buAutoNum type="arabicPeriod"/>
            </a:pPr>
            <a:r>
              <a:rPr lang="en-US" dirty="0">
                <a:ea typeface="Geneva" charset="0"/>
              </a:rPr>
              <a:t>Financial managers must keep close track of a business’s accounts payable, or all the money the business owes. </a:t>
            </a:r>
          </a:p>
          <a:p>
            <a:pPr marL="235552" indent="-235552">
              <a:buFont typeface="+mj-lt"/>
              <a:buAutoNum type="alphaUcPeriod" startAt="4"/>
            </a:pPr>
            <a:r>
              <a:rPr lang="en-US" dirty="0"/>
              <a:t>Making sure customers pay their bills</a:t>
            </a:r>
          </a:p>
          <a:p>
            <a:pPr marL="706657" lvl="1" indent="-235552">
              <a:buFont typeface="+mj-lt"/>
              <a:buAutoNum type="arabicPeriod"/>
            </a:pPr>
            <a:r>
              <a:rPr lang="en-US" dirty="0">
                <a:ea typeface="Geneva" charset="0"/>
              </a:rPr>
              <a:t>If customers don’t pay their bills on time (or at all!), it’s hard for a company to make money!</a:t>
            </a:r>
          </a:p>
          <a:p>
            <a:pPr marL="706657" lvl="1" indent="-235552">
              <a:buFont typeface="+mj-lt"/>
              <a:buAutoNum type="arabicPeriod"/>
            </a:pPr>
            <a:r>
              <a:rPr lang="en-US" dirty="0">
                <a:ea typeface="Geneva" charset="0"/>
              </a:rPr>
              <a:t>The flip side of accounts payable, accounts receivable is all the money owed to the business by others. </a:t>
            </a:r>
          </a:p>
          <a:p>
            <a:pPr marL="706657" lvl="1" indent="-235552">
              <a:buFont typeface="+mj-lt"/>
              <a:buAutoNum type="arabicPeriod"/>
            </a:pPr>
            <a:r>
              <a:rPr lang="en-US" dirty="0">
                <a:ea typeface="Geneva" charset="0"/>
              </a:rPr>
              <a:t>The finance function keeps an eye on accounts receivable to make sure the business receives the money it is owed.</a:t>
            </a:r>
          </a:p>
          <a:p>
            <a:pPr marL="706657" lvl="1" indent="-235552">
              <a:buFont typeface="+mj-lt"/>
              <a:buAutoNum type="arabicPeriod"/>
            </a:pPr>
            <a:r>
              <a:rPr lang="en-US" dirty="0">
                <a:ea typeface="Geneva" charset="0"/>
              </a:rPr>
              <a:t>It’s important for financial managers to balance accounts payable and receivable and ensure that the company’s cash flow stays positive.</a:t>
            </a:r>
          </a:p>
          <a:p>
            <a:pPr marL="235552" indent="-235552">
              <a:buFont typeface="+mj-lt"/>
              <a:buAutoNum type="alphaUcPeriod" startAt="5"/>
            </a:pPr>
            <a:r>
              <a:rPr lang="en-US" dirty="0"/>
              <a:t>Investing company money wisely</a:t>
            </a:r>
          </a:p>
          <a:p>
            <a:pPr marL="706657" lvl="1" indent="-235552">
              <a:buFont typeface="+mj-lt"/>
              <a:buAutoNum type="arabicPeriod"/>
            </a:pPr>
            <a:r>
              <a:rPr lang="en-US" dirty="0">
                <a:ea typeface="Geneva" charset="0"/>
              </a:rPr>
              <a:t>This refers to the administration of assets. </a:t>
            </a:r>
          </a:p>
          <a:p>
            <a:pPr marL="706657" lvl="1" indent="-235552">
              <a:buFont typeface="+mj-lt"/>
              <a:buAutoNum type="arabicPeriod"/>
            </a:pPr>
            <a:r>
              <a:rPr lang="en-US" dirty="0">
                <a:ea typeface="Geneva" charset="0"/>
              </a:rPr>
              <a:t>It is absolutely essential for a company’s financial managers to make smart investment decisions. </a:t>
            </a:r>
          </a:p>
          <a:p>
            <a:pPr marL="706657" lvl="1" indent="-235552">
              <a:buFont typeface="+mj-lt"/>
              <a:buAutoNum type="arabicPeriod"/>
            </a:pPr>
            <a:r>
              <a:rPr lang="en-US" dirty="0">
                <a:ea typeface="Geneva" charset="0"/>
              </a:rPr>
              <a:t>They can make or break a company financially.</a:t>
            </a:r>
          </a:p>
          <a:p>
            <a:pPr marL="235552" indent="-235552">
              <a:buFont typeface="+mj-lt"/>
              <a:buAutoNum type="alphaUcPeriod" startAt="5"/>
            </a:pPr>
            <a:r>
              <a:rPr lang="en-US" dirty="0"/>
              <a:t>In short, the finance function contributes to the company by keeping it on track in terms of money—obviously, this is vital to the success of any business!</a:t>
            </a:r>
          </a:p>
          <a:p>
            <a:pPr marL="235552" indent="-235552">
              <a:buAutoNum type="alphaUcPeriod" startAt="6"/>
            </a:pPr>
            <a:endParaRPr lang="en-US" dirty="0"/>
          </a:p>
          <a:p>
            <a:r>
              <a:rPr lang="en-US" b="1" i="1" dirty="0"/>
              <a:t>ON THE WEB: </a:t>
            </a:r>
            <a:r>
              <a:rPr lang="en-US" i="1" dirty="0"/>
              <a:t>What do robots, automation, and artificial intelligence have to do with finance? In the near future, technologies such as these may dramatically change the way that finance professionals and businesses operate. To learn more about what technology holds for the finance industry, check out this article and the accompanying videos from KPMG International: </a:t>
            </a:r>
            <a:r>
              <a:rPr lang="en-US" i="1" dirty="0">
                <a:hlinkClick r:id="rId3"/>
              </a:rPr>
              <a:t>https://info.kpmg.us/news-perspectives/technology-innovation/reinventing-the-finance-function-for-the-digital-age.html</a:t>
            </a:r>
            <a:r>
              <a:rPr lang="en-US" i="1" dirty="0"/>
              <a:t>.</a:t>
            </a:r>
            <a:r>
              <a:rPr lang="en-US" i="1" dirty="0" smtClean="0">
                <a:effectLst/>
              </a:rPr>
              <a:t> </a:t>
            </a:r>
            <a:endParaRPr lang="en-US" i="1" dirty="0"/>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5</a:t>
            </a:fld>
            <a:endParaRPr lang="en-US" altLang="en-US"/>
          </a:p>
        </p:txBody>
      </p:sp>
    </p:spTree>
    <p:extLst>
      <p:ext uri="{BB962C8B-B14F-4D97-AF65-F5344CB8AC3E}">
        <p14:creationId xmlns:p14="http://schemas.microsoft.com/office/powerpoint/2010/main" val="143395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 typeface="Arial" charset="0"/>
              <a:buChar char="•"/>
            </a:pPr>
            <a:r>
              <a:rPr lang="en-US" b="1" dirty="0"/>
              <a:t>Two important responsibilities of financial managers are capital investment decisions and working capital management.</a:t>
            </a:r>
          </a:p>
          <a:p>
            <a:endParaRPr lang="en-US" b="1" dirty="0"/>
          </a:p>
          <a:p>
            <a:pPr marL="235552" indent="-235552">
              <a:buFont typeface="+mj-lt"/>
              <a:buAutoNum type="alphaUcPeriod"/>
            </a:pPr>
            <a:r>
              <a:rPr lang="en-US" dirty="0"/>
              <a:t>Capital investment decisions determine:</a:t>
            </a:r>
          </a:p>
          <a:p>
            <a:pPr marL="706657" lvl="1" indent="-235552">
              <a:buFont typeface="+mj-lt"/>
              <a:buAutoNum type="arabicPeriod"/>
            </a:pPr>
            <a:r>
              <a:rPr lang="en-US" dirty="0">
                <a:ea typeface="Geneva" charset="0"/>
              </a:rPr>
              <a:t>Which projects the business will invest in</a:t>
            </a:r>
          </a:p>
          <a:p>
            <a:pPr marL="706657" lvl="1" indent="-235552">
              <a:buFont typeface="+mj-lt"/>
              <a:buAutoNum type="arabicPeriod"/>
            </a:pPr>
            <a:r>
              <a:rPr lang="en-US" dirty="0">
                <a:ea typeface="Geneva" charset="0"/>
              </a:rPr>
              <a:t>How the investment(s) will be financed</a:t>
            </a:r>
          </a:p>
          <a:p>
            <a:pPr marL="706657" lvl="1" indent="-235552">
              <a:buFont typeface="+mj-lt"/>
              <a:buAutoNum type="arabicPeriod"/>
            </a:pPr>
            <a:r>
              <a:rPr lang="en-US" dirty="0">
                <a:ea typeface="Geneva" charset="0"/>
              </a:rPr>
              <a:t>Whether to pay dividends to the company’s shareholders</a:t>
            </a: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6</a:t>
            </a:fld>
            <a:endParaRPr lang="en-US" altLang="en-US"/>
          </a:p>
        </p:txBody>
      </p:sp>
    </p:spTree>
    <p:extLst>
      <p:ext uri="{BB962C8B-B14F-4D97-AF65-F5344CB8AC3E}">
        <p14:creationId xmlns:p14="http://schemas.microsoft.com/office/powerpoint/2010/main" val="25048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52" indent="-235552">
              <a:buFont typeface="+mj-lt"/>
              <a:buAutoNum type="alphaUcPeriod" startAt="2"/>
            </a:pPr>
            <a:r>
              <a:rPr lang="en-US" dirty="0"/>
              <a:t>Working capital management focuses on the company’s current balance of assets and liabilities and involves the management of:</a:t>
            </a:r>
          </a:p>
          <a:p>
            <a:pPr marL="706657" lvl="1" indent="-235552">
              <a:buFont typeface="+mj-lt"/>
              <a:buAutoNum type="arabicPeriod"/>
            </a:pPr>
            <a:r>
              <a:rPr lang="en-US" dirty="0">
                <a:ea typeface="Geneva" charset="0"/>
              </a:rPr>
              <a:t>Accounts payable and receivable</a:t>
            </a:r>
          </a:p>
          <a:p>
            <a:pPr marL="706657" lvl="1" indent="-235552">
              <a:buFont typeface="+mj-lt"/>
              <a:buAutoNum type="arabicPeriod"/>
            </a:pPr>
            <a:r>
              <a:rPr lang="en-US" dirty="0">
                <a:ea typeface="Geneva" charset="0"/>
              </a:rPr>
              <a:t>Inventory</a:t>
            </a:r>
          </a:p>
          <a:p>
            <a:pPr marL="706657" lvl="1" indent="-235552">
              <a:buFont typeface="+mj-lt"/>
              <a:buAutoNum type="arabicPeriod"/>
            </a:pPr>
            <a:r>
              <a:rPr lang="en-US" dirty="0">
                <a:ea typeface="Geneva" charset="0"/>
              </a:rPr>
              <a:t>Cash </a:t>
            </a:r>
          </a:p>
          <a:p>
            <a:pPr marL="235552" indent="-235552">
              <a:buFont typeface="+mj-lt"/>
              <a:buAutoNum type="alphaUcPeriod" startAt="3"/>
            </a:pPr>
            <a:r>
              <a:rPr lang="en-US" dirty="0"/>
              <a:t>The trick to remembering the difference between capital investment decisions and working capital management is to think of them in terms of time. </a:t>
            </a:r>
          </a:p>
          <a:p>
            <a:pPr marL="706657" lvl="1" indent="-235552">
              <a:buFont typeface="+mj-lt"/>
              <a:buAutoNum type="arabicPeriod"/>
            </a:pPr>
            <a:r>
              <a:rPr lang="en-US" dirty="0">
                <a:ea typeface="Geneva" charset="0"/>
              </a:rPr>
              <a:t>Capital investment decisions are made for the long term—they involve company projects that will (in theory) last for years into the future.</a:t>
            </a:r>
          </a:p>
          <a:p>
            <a:pPr marL="706657" lvl="1" indent="-235552">
              <a:buFont typeface="+mj-lt"/>
              <a:buAutoNum type="arabicPeriod"/>
            </a:pPr>
            <a:r>
              <a:rPr lang="en-US" dirty="0">
                <a:ea typeface="Geneva" charset="0"/>
              </a:rPr>
              <a:t>Example: If a manufacturing company is considering purchasing a second facility, this would be considered a capital investment decision.</a:t>
            </a:r>
          </a:p>
          <a:p>
            <a:pPr marL="706657" lvl="1" indent="-235552">
              <a:buFont typeface="+mj-lt"/>
              <a:buAutoNum type="arabicPeriod"/>
            </a:pPr>
            <a:r>
              <a:rPr lang="en-US" dirty="0">
                <a:ea typeface="Geneva" charset="0"/>
              </a:rPr>
              <a:t>Working capital management involves decisions made for the short term—in most cases, it refers to accounts payable and receivable that will be settled within one year. </a:t>
            </a: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7</a:t>
            </a:fld>
            <a:endParaRPr lang="en-US" altLang="en-US"/>
          </a:p>
        </p:txBody>
      </p:sp>
    </p:spTree>
    <p:extLst>
      <p:ext uri="{BB962C8B-B14F-4D97-AF65-F5344CB8AC3E}">
        <p14:creationId xmlns:p14="http://schemas.microsoft.com/office/powerpoint/2010/main" val="88304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 typeface="Arial" charset="0"/>
              <a:buChar char="•"/>
            </a:pPr>
            <a:r>
              <a:rPr lang="en-US" b="1" dirty="0"/>
              <a:t>There are three capital investment decisions.</a:t>
            </a:r>
          </a:p>
          <a:p>
            <a:pPr marL="235552" indent="-235552">
              <a:buFont typeface="+mj-lt"/>
              <a:buAutoNum type="alphaUcPeriod"/>
            </a:pPr>
            <a:r>
              <a:rPr lang="en-US" dirty="0" smtClean="0"/>
              <a:t>First</a:t>
            </a:r>
            <a:r>
              <a:rPr lang="en-US" dirty="0"/>
              <a:t>, a company’s financial managers determine which projects it should invest in. </a:t>
            </a:r>
          </a:p>
          <a:p>
            <a:pPr marL="706657" lvl="1" indent="-235552">
              <a:buFont typeface="+mj-lt"/>
              <a:buAutoNum type="arabicPeriod"/>
            </a:pPr>
            <a:r>
              <a:rPr lang="en-US" dirty="0">
                <a:ea typeface="Geneva" charset="0"/>
              </a:rPr>
              <a:t>This process is known as capital budgeting.</a:t>
            </a:r>
          </a:p>
          <a:p>
            <a:pPr marL="706657" lvl="1" indent="-235552">
              <a:buFont typeface="+mj-lt"/>
              <a:buAutoNum type="arabicPeriod"/>
            </a:pPr>
            <a:r>
              <a:rPr lang="en-US" dirty="0">
                <a:ea typeface="Geneva" charset="0"/>
              </a:rPr>
              <a:t>The managers make these decisions through the involved process of estimating each potential project’s value to the business.</a:t>
            </a:r>
          </a:p>
          <a:p>
            <a:pPr marL="706657" lvl="1" indent="-235552">
              <a:buFont typeface="+mj-lt"/>
              <a:buAutoNum type="arabicPeriod"/>
            </a:pPr>
            <a:r>
              <a:rPr lang="en-US" dirty="0">
                <a:ea typeface="Geneva" charset="0"/>
              </a:rPr>
              <a:t>In other words, financial managers ask themselves “How likely is it that the new project will be profitable?”</a:t>
            </a:r>
          </a:p>
          <a:p>
            <a:pPr marL="235552" indent="-235552">
              <a:buFont typeface="+mj-lt"/>
              <a:buAutoNum type="alphaUcPeriod"/>
            </a:pPr>
            <a:r>
              <a:rPr lang="en-US" dirty="0"/>
              <a:t>Second, the managers determine how to finance the new project(s).</a:t>
            </a:r>
          </a:p>
          <a:p>
            <a:pPr marL="706657" lvl="1" indent="-235552">
              <a:buFont typeface="+mj-lt"/>
              <a:buAutoNum type="arabicPeriod"/>
            </a:pPr>
            <a:r>
              <a:rPr lang="en-US" dirty="0">
                <a:ea typeface="Geneva" charset="0"/>
              </a:rPr>
              <a:t>They must figure out the “optimal mix” of financing, or capital structure.</a:t>
            </a:r>
          </a:p>
          <a:p>
            <a:pPr marL="706657" lvl="1" indent="-235552">
              <a:buFont typeface="+mj-lt"/>
              <a:buAutoNum type="arabicPeriod"/>
            </a:pPr>
            <a:r>
              <a:rPr lang="en-US" dirty="0">
                <a:ea typeface="Geneva" charset="0"/>
              </a:rPr>
              <a:t>Usually, a company’s capital structure consists of some combination of debt and equity.</a:t>
            </a:r>
          </a:p>
          <a:p>
            <a:pPr marL="1177762" lvl="2" indent="-235552">
              <a:buFont typeface="+mj-lt"/>
              <a:buAutoNum type="alphaLcPeriod"/>
            </a:pPr>
            <a:r>
              <a:rPr lang="en-US" dirty="0">
                <a:ea typeface="Geneva" charset="0"/>
              </a:rPr>
              <a:t>Debt funding refers to taking out a loan from a bank or other lending institution.</a:t>
            </a:r>
          </a:p>
          <a:p>
            <a:pPr marL="1177762" lvl="2" indent="-235552">
              <a:buFont typeface="+mj-lt"/>
              <a:buAutoNum type="alphaLcPeriod"/>
            </a:pPr>
            <a:r>
              <a:rPr lang="en-US" dirty="0">
                <a:ea typeface="Geneva" charset="0"/>
              </a:rPr>
              <a:t>Equity funding refers to raising money by selling shares in the company.</a:t>
            </a:r>
          </a:p>
          <a:p>
            <a:pPr marL="1648867" lvl="3" indent="-235552">
              <a:buFont typeface="+mj-lt"/>
              <a:buAutoNum type="arabicParenR"/>
            </a:pPr>
            <a:r>
              <a:rPr lang="en-US" dirty="0">
                <a:ea typeface="Geneva" charset="0"/>
              </a:rPr>
              <a:t>Example:</a:t>
            </a:r>
          </a:p>
          <a:p>
            <a:pPr marL="2119972" lvl="4" indent="-235552">
              <a:buFont typeface="+mj-lt"/>
              <a:buAutoNum type="alphaLcParenR"/>
            </a:pPr>
            <a:r>
              <a:rPr lang="en-US" dirty="0">
                <a:ea typeface="Geneva" charset="0"/>
              </a:rPr>
              <a:t>Consider a small-business owner who wants to expand her product line.</a:t>
            </a:r>
          </a:p>
          <a:p>
            <a:pPr marL="2119972" lvl="4" indent="-235552">
              <a:buFont typeface="+mj-lt"/>
              <a:buAutoNum type="alphaLcParenR"/>
            </a:pPr>
            <a:r>
              <a:rPr lang="en-US" dirty="0">
                <a:ea typeface="Geneva" charset="0"/>
              </a:rPr>
              <a:t>The company currently sells homemade jams and preserves at farmers’ markets and local grocery stores.</a:t>
            </a:r>
          </a:p>
          <a:p>
            <a:pPr marL="2119972" lvl="4" indent="-235552">
              <a:buFont typeface="+mj-lt"/>
              <a:buAutoNum type="alphaLcParenR"/>
            </a:pPr>
            <a:r>
              <a:rPr lang="en-US" dirty="0">
                <a:ea typeface="Geneva" charset="0"/>
              </a:rPr>
              <a:t>The owner thinks her customers would enjoy homemade salsas, too—but lacks the funds necessary to buy extra ingredients, equipment, and packaging materials.  </a:t>
            </a:r>
          </a:p>
          <a:p>
            <a:pPr marL="2119972" lvl="4" indent="-235552">
              <a:buFont typeface="+mj-lt"/>
              <a:buAutoNum type="alphaLcParenR"/>
            </a:pPr>
            <a:r>
              <a:rPr lang="en-US" dirty="0">
                <a:ea typeface="Geneva" charset="0"/>
              </a:rPr>
              <a:t>The business owner could reach out to investors or community members for money, in exchange for shares in the company. </a:t>
            </a:r>
          </a:p>
          <a:p>
            <a:pPr marL="2119972" lvl="4" indent="-235552">
              <a:buAutoNum type="alphaLcParenR" startAt="5"/>
            </a:pPr>
            <a:r>
              <a:rPr lang="en-US" dirty="0">
                <a:ea typeface="Geneva" charset="0"/>
              </a:rPr>
              <a:t>The business owner would benefit from raising the money she needs, and the investors would benefit from owning part of the company—and receiving part of its profits as a result. </a:t>
            </a:r>
          </a:p>
          <a:p>
            <a:pPr marL="2119972" lvl="4" indent="-235552">
              <a:buAutoNum type="alphaLcParenR" startAt="5"/>
            </a:pPr>
            <a:endParaRPr lang="en-US" dirty="0">
              <a:ea typeface="Geneva" charset="0"/>
            </a:endParaRPr>
          </a:p>
          <a:p>
            <a:r>
              <a:rPr lang="en-US" b="1" i="1" dirty="0"/>
              <a:t>ON THE WEB: </a:t>
            </a:r>
            <a:r>
              <a:rPr lang="en-US" i="1" dirty="0"/>
              <a:t>Choosing the right balance of debt and equity when financing a project or a new company is essential for business success. To learn more about the two different tools for financing, watch this video from the Council for Economic Education: </a:t>
            </a:r>
            <a:r>
              <a:rPr lang="en-US" i="1" dirty="0">
                <a:hlinkClick r:id="rId3"/>
              </a:rPr>
              <a:t>https://www.youtube.com/watch?v=6wBlWqNGyhU</a:t>
            </a:r>
            <a:r>
              <a:rPr lang="en-US" i="1" dirty="0"/>
              <a:t>.</a:t>
            </a:r>
          </a:p>
          <a:p>
            <a:r>
              <a:rPr lang="en-US" i="1" dirty="0"/>
              <a:t> </a:t>
            </a:r>
          </a:p>
          <a:p>
            <a:r>
              <a:rPr lang="en-US" b="1" i="1" dirty="0"/>
              <a:t>DISCUSSION #8: </a:t>
            </a:r>
            <a:r>
              <a:rPr lang="en-US" i="1" dirty="0"/>
              <a:t>Ask students to describe the equity their current places of employment own. </a:t>
            </a:r>
          </a:p>
          <a:p>
            <a:endParaRPr lang="en-US" dirty="0"/>
          </a:p>
          <a:p>
            <a:pPr marL="1648867" lvl="3" indent="-235552">
              <a:buFont typeface="+mj-lt"/>
              <a:buAutoNum type="arabicParenR" startAt="2"/>
            </a:pPr>
            <a:r>
              <a:rPr lang="en-US" dirty="0">
                <a:ea typeface="Geneva" charset="0"/>
              </a:rPr>
              <a:t>Equity can also mean cash or retained earnings. </a:t>
            </a:r>
          </a:p>
          <a:p>
            <a:pPr marL="1648867" lvl="3" indent="-235552">
              <a:buFont typeface="+mj-lt"/>
              <a:buAutoNum type="arabicParenR" startAt="2"/>
            </a:pPr>
            <a:r>
              <a:rPr lang="en-US" dirty="0">
                <a:ea typeface="Geneva" charset="0"/>
              </a:rPr>
              <a:t>If a company happens to have a few million dollars available, it might use it for purchasing new equipment or even acquiring a smaller company.</a:t>
            </a:r>
          </a:p>
          <a:p>
            <a:pPr marL="235552" indent="-235552">
              <a:buFont typeface="+mj-lt"/>
              <a:buAutoNum type="alphaUcPeriod" startAt="3"/>
            </a:pPr>
            <a:r>
              <a:rPr lang="en-US" dirty="0"/>
              <a:t>When a business makes a profit, one of its capital investment decisions is to determine whether to pay dividends to its shareholders and, if so, when and how much. </a:t>
            </a:r>
          </a:p>
          <a:p>
            <a:pPr marL="706657" lvl="1" indent="-235552">
              <a:buFont typeface="+mj-lt"/>
              <a:buAutoNum type="arabicPeriod"/>
            </a:pPr>
            <a:r>
              <a:rPr lang="en-US" dirty="0">
                <a:ea typeface="Geneva" charset="0"/>
              </a:rPr>
              <a:t>If the company chooses to pay dividends, it must decide whether to pay them in the form of cash or in the form of stock. </a:t>
            </a:r>
          </a:p>
          <a:p>
            <a:pPr marL="706657" lvl="1" indent="-235552">
              <a:buFont typeface="+mj-lt"/>
              <a:buAutoNum type="arabicPeriod"/>
            </a:pPr>
            <a:r>
              <a:rPr lang="en-US" dirty="0">
                <a:ea typeface="Geneva" charset="0"/>
              </a:rPr>
              <a:t>If the company does not choose to pay dividends, it will usually use its profits to either:</a:t>
            </a:r>
          </a:p>
          <a:p>
            <a:pPr marL="1177762" lvl="2" indent="-235552">
              <a:buFont typeface="+mj-lt"/>
              <a:buAutoNum type="alphaLcPeriod"/>
            </a:pPr>
            <a:r>
              <a:rPr lang="en-US" dirty="0">
                <a:ea typeface="Geneva" charset="0"/>
              </a:rPr>
              <a:t>Finance new projects</a:t>
            </a:r>
          </a:p>
          <a:p>
            <a:pPr marL="1177762" lvl="2" indent="-235552">
              <a:buFont typeface="+mj-lt"/>
              <a:buAutoNum type="alphaLcPeriod"/>
            </a:pPr>
            <a:r>
              <a:rPr lang="en-US" dirty="0">
                <a:ea typeface="Geneva" charset="0"/>
              </a:rPr>
              <a:t>Reinvest in existing ones</a:t>
            </a:r>
          </a:p>
          <a:p>
            <a:pPr marL="706657" lvl="1" indent="-235552">
              <a:buAutoNum type="arabicPeriod" startAt="3"/>
            </a:pPr>
            <a:r>
              <a:rPr lang="en-US" dirty="0">
                <a:ea typeface="Geneva" charset="0"/>
              </a:rPr>
              <a:t>It’s up to the financial managers to decide what’s best for the company. </a:t>
            </a:r>
          </a:p>
          <a:p>
            <a:pPr marL="706657" lvl="1" indent="-235552">
              <a:buAutoNum type="arabicPeriod" startAt="3"/>
            </a:pPr>
            <a:endParaRPr lang="en-US" dirty="0">
              <a:ea typeface="Geneva" charset="0"/>
            </a:endParaRPr>
          </a:p>
          <a:p>
            <a:pPr defTabSz="471105">
              <a:defRPr/>
            </a:pPr>
            <a:r>
              <a:rPr lang="en-US" dirty="0"/>
              <a:t> </a:t>
            </a:r>
            <a:r>
              <a:rPr lang="en-US" b="1" i="1" dirty="0"/>
              <a:t>DISCUSSION #9: </a:t>
            </a:r>
            <a:r>
              <a:rPr lang="en-US" i="1" dirty="0"/>
              <a:t>Ask students if they would prefer to receive dividends in the form of stock or in the form of cash. Why?</a:t>
            </a:r>
          </a:p>
          <a:p>
            <a:endParaRPr lang="en-US" dirty="0"/>
          </a:p>
          <a:p>
            <a:r>
              <a:rPr lang="en-US" b="1" i="1" dirty="0"/>
              <a:t>ON THE WEB: </a:t>
            </a:r>
            <a:r>
              <a:rPr lang="en-US" i="1" dirty="0"/>
              <a:t>The decision to pay dividends to stockholders can be tricky. To learn more about the dividend payment process—as well as the pros and cons of paying dividends—check out this article from Investopedia: </a:t>
            </a:r>
            <a:r>
              <a:rPr lang="en-US" i="1" dirty="0">
                <a:hlinkClick r:id="rId4"/>
              </a:rPr>
              <a:t>https://www.investopedia.com/articles/03/011703.asp</a:t>
            </a:r>
            <a:r>
              <a:rPr lang="en-US" i="1" dirty="0"/>
              <a:t>.</a:t>
            </a:r>
          </a:p>
          <a:p>
            <a:pPr marL="176665" indent="-176665">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8</a:t>
            </a:fld>
            <a:endParaRPr lang="en-US" altLang="en-US"/>
          </a:p>
        </p:txBody>
      </p:sp>
    </p:spTree>
    <p:extLst>
      <p:ext uri="{BB962C8B-B14F-4D97-AF65-F5344CB8AC3E}">
        <p14:creationId xmlns:p14="http://schemas.microsoft.com/office/powerpoint/2010/main" val="68391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 typeface="Arial" charset="0"/>
              <a:buChar char="•"/>
            </a:pPr>
            <a:r>
              <a:rPr lang="en-US" b="1" dirty="0"/>
              <a:t>A key component of managing working capital is the cash conversion cycle.</a:t>
            </a:r>
          </a:p>
          <a:p>
            <a:pPr marL="235552" indent="-235552">
              <a:buFont typeface="+mj-lt"/>
              <a:buAutoNum type="alphaUcPeriod"/>
            </a:pPr>
            <a:r>
              <a:rPr lang="en-US" dirty="0" smtClean="0"/>
              <a:t>The </a:t>
            </a:r>
            <a:r>
              <a:rPr lang="en-US" dirty="0"/>
              <a:t>cash conversion cycle goes by many names, including:</a:t>
            </a:r>
          </a:p>
          <a:p>
            <a:pPr marL="706657" lvl="1" indent="-235552">
              <a:buFont typeface="+mj-lt"/>
              <a:buAutoNum type="arabicPeriod"/>
            </a:pPr>
            <a:r>
              <a:rPr lang="en-US" dirty="0">
                <a:ea typeface="Geneva" charset="0"/>
              </a:rPr>
              <a:t>Asset conversion cycle</a:t>
            </a:r>
          </a:p>
          <a:p>
            <a:pPr marL="706657" lvl="1" indent="-235552">
              <a:buFont typeface="+mj-lt"/>
              <a:buAutoNum type="arabicPeriod"/>
            </a:pPr>
            <a:r>
              <a:rPr lang="en-US" dirty="0">
                <a:ea typeface="Geneva" charset="0"/>
              </a:rPr>
              <a:t>Working capital cycle</a:t>
            </a:r>
          </a:p>
          <a:p>
            <a:pPr marL="706657" lvl="1" indent="-235552">
              <a:buFont typeface="+mj-lt"/>
              <a:buAutoNum type="arabicPeriod"/>
            </a:pPr>
            <a:r>
              <a:rPr lang="en-US" dirty="0">
                <a:ea typeface="Geneva" charset="0"/>
              </a:rPr>
              <a:t>Net operating cycle</a:t>
            </a:r>
          </a:p>
          <a:p>
            <a:pPr marL="706657" lvl="1" indent="-235552">
              <a:buFont typeface="+mj-lt"/>
              <a:buAutoNum type="arabicPeriod"/>
            </a:pPr>
            <a:r>
              <a:rPr lang="en-US" dirty="0">
                <a:ea typeface="Geneva" charset="0"/>
              </a:rPr>
              <a:t>Cash cycle</a:t>
            </a:r>
          </a:p>
          <a:p>
            <a:pPr marL="235552" indent="-235552">
              <a:buFont typeface="+mj-lt"/>
              <a:buAutoNum type="alphaUcPeriod"/>
            </a:pPr>
            <a:r>
              <a:rPr lang="en-US" dirty="0"/>
              <a:t>It is a ratio that refers to the number of days between a company paying for raw materials and receiving cash from selling the products made from those raw materials. </a:t>
            </a:r>
          </a:p>
          <a:p>
            <a:pPr marL="235552" indent="-235552">
              <a:buFont typeface="+mj-lt"/>
              <a:buAutoNum type="alphaUcPeriod"/>
            </a:pPr>
            <a:r>
              <a:rPr lang="en-US" dirty="0"/>
              <a:t>Financial managers want to keep the cash conversion cycle as short as possible because a longer conversion cycle means that the company’s money is tied up longer.</a:t>
            </a:r>
          </a:p>
          <a:p>
            <a:pPr marL="235552" indent="-235552">
              <a:buFont typeface="+mj-lt"/>
              <a:buAutoNum type="alphaUcPeriod"/>
            </a:pPr>
            <a:r>
              <a:rPr lang="en-US" dirty="0"/>
              <a:t>Of course, financial managers want to have as much free cash to work with as possible!</a:t>
            </a:r>
          </a:p>
          <a:p>
            <a:pPr marL="235552" indent="-235552">
              <a:buFont typeface="+mj-lt"/>
              <a:buAutoNum type="alphaUcPeriod"/>
            </a:pPr>
            <a:r>
              <a:rPr lang="en-US" dirty="0"/>
              <a:t>When investors consider investing in a company, they often look at the cash conversion cycle as an indicator of whether the company has good working capital management. </a:t>
            </a:r>
          </a:p>
          <a:p>
            <a:pPr marL="235552" indent="-235552">
              <a:buFont typeface="+mj-lt"/>
              <a:buAutoNum type="alphaUcPeriod"/>
            </a:pPr>
            <a:r>
              <a:rPr lang="en-US" dirty="0"/>
              <a:t>A downward trend in the cycle is a positive sign, while an upward trend is a negative one.</a:t>
            </a: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9</a:t>
            </a:fld>
            <a:endParaRPr lang="en-US" altLang="en-US"/>
          </a:p>
        </p:txBody>
      </p:sp>
    </p:spTree>
    <p:extLst>
      <p:ext uri="{BB962C8B-B14F-4D97-AF65-F5344CB8AC3E}">
        <p14:creationId xmlns:p14="http://schemas.microsoft.com/office/powerpoint/2010/main" val="177909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BA415D-B8F1-BD41-93E0-56B92BD2F709}" type="datetimeFigureOut">
              <a:rPr lang="en-US" altLang="en-US"/>
              <a:pPr>
                <a:defRPr/>
              </a:pPr>
              <a:t>12/11/2020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BFD78A-DD28-6A4A-82C0-71829B1D169F}" type="slidenum">
              <a:rPr lang="en-US" altLang="en-US"/>
              <a:pPr>
                <a:defRPr/>
              </a:pPr>
              <a:t>‹#›</a:t>
            </a:fld>
            <a:endParaRPr lang="en-US" altLang="en-US"/>
          </a:p>
        </p:txBody>
      </p:sp>
    </p:spTree>
    <p:extLst>
      <p:ext uri="{BB962C8B-B14F-4D97-AF65-F5344CB8AC3E}">
        <p14:creationId xmlns:p14="http://schemas.microsoft.com/office/powerpoint/2010/main" val="434516309"/>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6FDAF9-D3F1-3C44-B27C-A6CE2C713CAF}" type="datetimeFigureOut">
              <a:rPr lang="en-US" altLang="en-US"/>
              <a:pPr>
                <a:defRPr/>
              </a:pPr>
              <a:t>12/11/2020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83395B-5162-A945-9A6D-EFD84B70EBDC}" type="slidenum">
              <a:rPr lang="en-US" altLang="en-US"/>
              <a:pPr>
                <a:defRPr/>
              </a:pPr>
              <a:t>‹#›</a:t>
            </a:fld>
            <a:endParaRPr lang="en-US" altLang="en-US"/>
          </a:p>
        </p:txBody>
      </p:sp>
    </p:spTree>
    <p:extLst>
      <p:ext uri="{BB962C8B-B14F-4D97-AF65-F5344CB8AC3E}">
        <p14:creationId xmlns:p14="http://schemas.microsoft.com/office/powerpoint/2010/main" val="2106876405"/>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145814-43E1-0D47-920B-9C7A25BB0B78}" type="datetimeFigureOut">
              <a:rPr lang="en-US" altLang="en-US"/>
              <a:pPr>
                <a:defRPr/>
              </a:pPr>
              <a:t>12/11/2020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8565A3-794A-DA43-856E-B353DE5FA9AE}" type="slidenum">
              <a:rPr lang="en-US" altLang="en-US"/>
              <a:pPr>
                <a:defRPr/>
              </a:pPr>
              <a:t>‹#›</a:t>
            </a:fld>
            <a:endParaRPr lang="en-US" altLang="en-US"/>
          </a:p>
        </p:txBody>
      </p:sp>
    </p:spTree>
    <p:extLst>
      <p:ext uri="{BB962C8B-B14F-4D97-AF65-F5344CB8AC3E}">
        <p14:creationId xmlns:p14="http://schemas.microsoft.com/office/powerpoint/2010/main" val="41388345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3F8B52-5AC4-D54D-8126-EFF59078DA10}" type="datetimeFigureOut">
              <a:rPr lang="en-US" altLang="en-US"/>
              <a:pPr>
                <a:defRPr/>
              </a:pPr>
              <a:t>12/11/2020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A7596F-419B-0045-B1F7-5D1EA13AF5D0}" type="slidenum">
              <a:rPr lang="en-US" altLang="en-US"/>
              <a:pPr>
                <a:defRPr/>
              </a:pPr>
              <a:t>‹#›</a:t>
            </a:fld>
            <a:endParaRPr lang="en-US" altLang="en-US"/>
          </a:p>
        </p:txBody>
      </p:sp>
    </p:spTree>
    <p:extLst>
      <p:ext uri="{BB962C8B-B14F-4D97-AF65-F5344CB8AC3E}">
        <p14:creationId xmlns:p14="http://schemas.microsoft.com/office/powerpoint/2010/main" val="147120556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A51AAA-42F0-4E4B-8583-82D7916F32AB}" type="datetimeFigureOut">
              <a:rPr lang="en-US" altLang="en-US"/>
              <a:pPr>
                <a:defRPr/>
              </a:pPr>
              <a:t>12/11/2020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F109C4-43A9-7E47-B76F-9241B3161390}" type="slidenum">
              <a:rPr lang="en-US" altLang="en-US"/>
              <a:pPr>
                <a:defRPr/>
              </a:pPr>
              <a:t>‹#›</a:t>
            </a:fld>
            <a:endParaRPr lang="en-US" altLang="en-US"/>
          </a:p>
        </p:txBody>
      </p:sp>
    </p:spTree>
    <p:extLst>
      <p:ext uri="{BB962C8B-B14F-4D97-AF65-F5344CB8AC3E}">
        <p14:creationId xmlns:p14="http://schemas.microsoft.com/office/powerpoint/2010/main" val="425185783"/>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713534-B365-BB4D-A5DC-2D6C27E6960C}" type="datetimeFigureOut">
              <a:rPr lang="en-US" altLang="en-US"/>
              <a:pPr>
                <a:defRPr/>
              </a:pPr>
              <a:t>12/11/2020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A384C-6E72-754A-9113-50EA33FD3B8B}" type="slidenum">
              <a:rPr lang="en-US" altLang="en-US"/>
              <a:pPr>
                <a:defRPr/>
              </a:pPr>
              <a:t>‹#›</a:t>
            </a:fld>
            <a:endParaRPr lang="en-US" altLang="en-US"/>
          </a:p>
        </p:txBody>
      </p:sp>
    </p:spTree>
    <p:extLst>
      <p:ext uri="{BB962C8B-B14F-4D97-AF65-F5344CB8AC3E}">
        <p14:creationId xmlns:p14="http://schemas.microsoft.com/office/powerpoint/2010/main" val="141936131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B3CAEF-022B-D245-9D3E-D81E989EC75B}" type="datetimeFigureOut">
              <a:rPr lang="en-US" altLang="en-US"/>
              <a:pPr>
                <a:defRPr/>
              </a:pPr>
              <a:t>12/11/2020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C49D2A-020A-234A-99C6-A50ADECA8247}" type="slidenum">
              <a:rPr lang="en-US" altLang="en-US"/>
              <a:pPr>
                <a:defRPr/>
              </a:pPr>
              <a:t>‹#›</a:t>
            </a:fld>
            <a:endParaRPr lang="en-US" altLang="en-US"/>
          </a:p>
        </p:txBody>
      </p:sp>
    </p:spTree>
    <p:extLst>
      <p:ext uri="{BB962C8B-B14F-4D97-AF65-F5344CB8AC3E}">
        <p14:creationId xmlns:p14="http://schemas.microsoft.com/office/powerpoint/2010/main" val="957219908"/>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9B7091-515A-B14A-8055-D84C92FBCB84}" type="datetimeFigureOut">
              <a:rPr lang="en-US" altLang="en-US"/>
              <a:pPr>
                <a:defRPr/>
              </a:pPr>
              <a:t>12/11/2020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EE6601-0679-6E45-88F0-4643E09A8630}" type="slidenum">
              <a:rPr lang="en-US" altLang="en-US"/>
              <a:pPr>
                <a:defRPr/>
              </a:pPr>
              <a:t>‹#›</a:t>
            </a:fld>
            <a:endParaRPr lang="en-US" altLang="en-US"/>
          </a:p>
        </p:txBody>
      </p:sp>
    </p:spTree>
    <p:extLst>
      <p:ext uri="{BB962C8B-B14F-4D97-AF65-F5344CB8AC3E}">
        <p14:creationId xmlns:p14="http://schemas.microsoft.com/office/powerpoint/2010/main" val="119499407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F610D1-C005-C942-80E9-9901180277E6}" type="datetimeFigureOut">
              <a:rPr lang="en-US" altLang="en-US"/>
              <a:pPr>
                <a:defRPr/>
              </a:pPr>
              <a:t>12/11/2020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5EA8A5-D7EB-A84E-B8D1-B6A136E74A86}" type="slidenum">
              <a:rPr lang="en-US" altLang="en-US"/>
              <a:pPr>
                <a:defRPr/>
              </a:pPr>
              <a:t>‹#›</a:t>
            </a:fld>
            <a:endParaRPr lang="en-US" altLang="en-US"/>
          </a:p>
        </p:txBody>
      </p:sp>
    </p:spTree>
    <p:extLst>
      <p:ext uri="{BB962C8B-B14F-4D97-AF65-F5344CB8AC3E}">
        <p14:creationId xmlns:p14="http://schemas.microsoft.com/office/powerpoint/2010/main" val="998419009"/>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DACE2E-9825-4E4C-BC82-034C3647B866}" type="datetimeFigureOut">
              <a:rPr lang="en-US" altLang="en-US"/>
              <a:pPr>
                <a:defRPr/>
              </a:pPr>
              <a:t>12/11/2020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6A64EC-BE42-B544-9DAA-D1A26C5298E7}" type="slidenum">
              <a:rPr lang="en-US" altLang="en-US"/>
              <a:pPr>
                <a:defRPr/>
              </a:pPr>
              <a:t>‹#›</a:t>
            </a:fld>
            <a:endParaRPr lang="en-US" altLang="en-US"/>
          </a:p>
        </p:txBody>
      </p:sp>
    </p:spTree>
    <p:extLst>
      <p:ext uri="{BB962C8B-B14F-4D97-AF65-F5344CB8AC3E}">
        <p14:creationId xmlns:p14="http://schemas.microsoft.com/office/powerpoint/2010/main" val="213855025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F6DBC2-CE92-7E46-9FA3-3CEE260E146E}" type="datetimeFigureOut">
              <a:rPr lang="en-US" altLang="en-US"/>
              <a:pPr>
                <a:defRPr/>
              </a:pPr>
              <a:t>12/11/2020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3F421C-1BC6-FF4F-A163-A89D8491BD76}" type="slidenum">
              <a:rPr lang="en-US" altLang="en-US"/>
              <a:pPr>
                <a:defRPr/>
              </a:pPr>
              <a:t>‹#›</a:t>
            </a:fld>
            <a:endParaRPr lang="en-US" altLang="en-US"/>
          </a:p>
        </p:txBody>
      </p:sp>
    </p:spTree>
    <p:extLst>
      <p:ext uri="{BB962C8B-B14F-4D97-AF65-F5344CB8AC3E}">
        <p14:creationId xmlns:p14="http://schemas.microsoft.com/office/powerpoint/2010/main" val="180285525"/>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charset="-128"/>
              </a:defRPr>
            </a:lvl1pPr>
          </a:lstStyle>
          <a:p>
            <a:pPr>
              <a:defRPr/>
            </a:pPr>
            <a:fld id="{4C00E3EB-A940-3D43-B607-8E1A9D4E4BEA}" type="datetimeFigureOut">
              <a:rPr lang="en-US" altLang="en-US"/>
              <a:pPr>
                <a:defRPr/>
              </a:pPr>
              <a:t>12/11/2020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MS PGothic" charset="-128"/>
              </a:defRPr>
            </a:lvl1pPr>
          </a:lstStyle>
          <a:p>
            <a:pPr>
              <a:defRPr/>
            </a:pPr>
            <a:fld id="{A9060222-D782-214D-9B05-109297C82F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457200" rtl="0" eaLnBrk="0" fontAlgn="base" hangingPunct="0">
        <a:spcBef>
          <a:spcPct val="0"/>
        </a:spcBef>
        <a:spcAft>
          <a:spcPct val="0"/>
        </a:spcAft>
        <a:defRPr sz="4400" kern="1200">
          <a:solidFill>
            <a:schemeClr val="tx1"/>
          </a:solidFill>
          <a:latin typeface="+mj-lt"/>
          <a:ea typeface="Geneva" charset="0"/>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Arial Unicode MS"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Arial Unicode MS"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Arial Unicode MS"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Arial Unicode MS"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charset="0"/>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charset="0"/>
          <a:cs typeface="Arial Unicode MS"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charset="0"/>
          <a:cs typeface="Arial Unicode MS"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charset="0"/>
          <a:cs typeface="Arial Unicode MS"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charset="0"/>
          <a:cs typeface="Arial Unicode M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100000">
              <a:schemeClr val="accent1">
                <a:lumMod val="75000"/>
              </a:schemeClr>
            </a:gs>
          </a:gsLst>
          <a:lin ang="8100000" scaled="0"/>
        </a:gradFill>
        <a:effectLst/>
      </p:bgPr>
    </p:bg>
    <p:spTree>
      <p:nvGrpSpPr>
        <p:cNvPr id="1" name=""/>
        <p:cNvGrpSpPr/>
        <p:nvPr/>
      </p:nvGrpSpPr>
      <p:grpSpPr>
        <a:xfrm>
          <a:off x="0" y="0"/>
          <a:ext cx="0" cy="0"/>
          <a:chOff x="0" y="0"/>
          <a:chExt cx="0" cy="0"/>
        </a:xfrm>
      </p:grpSpPr>
      <p:sp>
        <p:nvSpPr>
          <p:cNvPr id="15362" name="Rectangle 18"/>
          <p:cNvSpPr>
            <a:spLocks noChangeArrowheads="1"/>
          </p:cNvSpPr>
          <p:nvPr/>
        </p:nvSpPr>
        <p:spPr bwMode="auto">
          <a:xfrm>
            <a:off x="2383386" y="5915311"/>
            <a:ext cx="4270375" cy="3540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spcBef>
                <a:spcPct val="0"/>
              </a:spcBef>
              <a:buFontTx/>
              <a:buNone/>
            </a:pPr>
            <a:r>
              <a:rPr lang="en-US" altLang="en-US" sz="1700" b="1" dirty="0" smtClean="0">
                <a:solidFill>
                  <a:srgbClr val="FFFFFF"/>
                </a:solidFill>
                <a:latin typeface="Arial" charset="0"/>
                <a:ea typeface="ＭＳ Ｐゴシック" charset="-128"/>
              </a:rPr>
              <a:t>Financial Analysis LAP 354</a:t>
            </a:r>
            <a:endParaRPr lang="en-US" altLang="en-US" sz="1700" b="1" dirty="0">
              <a:solidFill>
                <a:srgbClr val="FFFFFF"/>
              </a:solidFill>
              <a:latin typeface="Arial" charset="0"/>
              <a:ea typeface="ＭＳ Ｐゴシック" charset="-128"/>
            </a:endParaRPr>
          </a:p>
        </p:txBody>
      </p:sp>
      <p:sp>
        <p:nvSpPr>
          <p:cNvPr id="6" name="Rectangle 25"/>
          <p:cNvSpPr>
            <a:spLocks noChangeArrowheads="1"/>
          </p:cNvSpPr>
          <p:nvPr/>
        </p:nvSpPr>
        <p:spPr bwMode="auto">
          <a:xfrm>
            <a:off x="0" y="1279159"/>
            <a:ext cx="9144000" cy="369332"/>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eaLnBrk="1" fontAlgn="auto" hangingPunct="1">
              <a:spcBef>
                <a:spcPts val="0"/>
              </a:spcBef>
              <a:spcAft>
                <a:spcPts val="0"/>
              </a:spcAft>
              <a:defRPr/>
            </a:pPr>
            <a:r>
              <a:rPr lang="en-US" b="1" dirty="0" smtClean="0">
                <a:solidFill>
                  <a:srgbClr val="FFFFFF"/>
                </a:solidFill>
                <a:latin typeface="Arial"/>
                <a:ea typeface="+mn-ea"/>
                <a:cs typeface="Arial"/>
              </a:rPr>
              <a:t>Role of Finance</a:t>
            </a:r>
            <a:endParaRPr lang="en-US" b="1" dirty="0">
              <a:solidFill>
                <a:srgbClr val="FFFFFF"/>
              </a:solidFill>
              <a:latin typeface="Arial"/>
              <a:ea typeface="+mn-ea"/>
              <a:cs typeface="Arial"/>
            </a:endParaRPr>
          </a:p>
        </p:txBody>
      </p:sp>
      <p:sp>
        <p:nvSpPr>
          <p:cNvPr id="7" name="Rectangle 4"/>
          <p:cNvSpPr>
            <a:spLocks noChangeArrowheads="1"/>
          </p:cNvSpPr>
          <p:nvPr/>
        </p:nvSpPr>
        <p:spPr bwMode="auto">
          <a:xfrm>
            <a:off x="-17463" y="417513"/>
            <a:ext cx="9144001"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5400" b="1" dirty="0" smtClean="0">
                <a:solidFill>
                  <a:schemeClr val="bg1"/>
                </a:solidFill>
                <a:latin typeface="Arial" charset="0"/>
              </a:rPr>
              <a:t>Money Matters</a:t>
            </a:r>
            <a:endParaRPr lang="en-US" altLang="en-US" sz="5400" b="1" dirty="0">
              <a:solidFill>
                <a:schemeClr val="bg1"/>
              </a:solidFill>
              <a:latin typeface="Arial"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623" b="5796"/>
          <a:stretch/>
        </p:blipFill>
        <p:spPr>
          <a:xfrm>
            <a:off x="2278505" y="1873773"/>
            <a:ext cx="4332157" cy="3837482"/>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0" y="1441854"/>
            <a:ext cx="3672590" cy="3986800"/>
          </a:xfrm>
          <a:prstGeom prst="rect">
            <a:avLst/>
          </a:prstGeom>
        </p:spPr>
      </p:pic>
      <p:sp>
        <p:nvSpPr>
          <p:cNvPr id="12" name="Rectangle 11"/>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a:spLocks noChangeArrowheads="1"/>
          </p:cNvSpPr>
          <p:nvPr/>
        </p:nvSpPr>
        <p:spPr bwMode="auto">
          <a:xfrm>
            <a:off x="3883910" y="2000562"/>
            <a:ext cx="5230110" cy="274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98450" indent="-298450" eaLnBrk="1" hangingPunct="1">
              <a:spcBef>
                <a:spcPct val="0"/>
              </a:spcBef>
              <a:spcAft>
                <a:spcPts val="2000"/>
              </a:spcAft>
              <a:buClr>
                <a:schemeClr val="accent1">
                  <a:lumMod val="75000"/>
                </a:schemeClr>
              </a:buClr>
              <a:buSzPct val="120000"/>
              <a:buFont typeface="Wingdings" charset="2"/>
              <a:buChar char="§"/>
            </a:pPr>
            <a:r>
              <a:rPr lang="en-US" altLang="x-none" sz="2600" b="1" dirty="0">
                <a:latin typeface="Arial" charset="0"/>
              </a:rPr>
              <a:t>Key component </a:t>
            </a:r>
            <a:r>
              <a:rPr lang="en-US" altLang="x-none" sz="2600" b="1" dirty="0" smtClean="0">
                <a:latin typeface="Arial" charset="0"/>
              </a:rPr>
              <a:t>of managing working </a:t>
            </a:r>
            <a:r>
              <a:rPr lang="en-US" altLang="x-none" sz="2600" b="1" dirty="0">
                <a:latin typeface="Arial" charset="0"/>
              </a:rPr>
              <a:t>capital</a:t>
            </a:r>
          </a:p>
          <a:p>
            <a:pPr marL="298450" indent="-298450" eaLnBrk="1" hangingPunct="1">
              <a:spcBef>
                <a:spcPct val="0"/>
              </a:spcBef>
              <a:spcAft>
                <a:spcPts val="2000"/>
              </a:spcAft>
              <a:buClr>
                <a:schemeClr val="accent1">
                  <a:lumMod val="75000"/>
                </a:schemeClr>
              </a:buClr>
              <a:buSzPct val="120000"/>
              <a:buFont typeface="Wingdings" charset="2"/>
              <a:buChar char="§"/>
            </a:pPr>
            <a:r>
              <a:rPr lang="en-US" altLang="x-none" sz="2600" b="1" dirty="0">
                <a:latin typeface="Arial" charset="0"/>
              </a:rPr>
              <a:t>How well a company generates cash flow </a:t>
            </a:r>
            <a:br>
              <a:rPr lang="en-US" altLang="x-none" sz="2600" b="1" dirty="0">
                <a:latin typeface="Arial" charset="0"/>
              </a:rPr>
            </a:br>
            <a:r>
              <a:rPr lang="en-US" altLang="x-none" sz="2600" b="1" dirty="0">
                <a:latin typeface="Arial" charset="0"/>
              </a:rPr>
              <a:t>in relation to </a:t>
            </a:r>
            <a:r>
              <a:rPr lang="en-US" altLang="x-none" sz="2600" b="1" dirty="0" smtClean="0">
                <a:latin typeface="Arial" charset="0"/>
              </a:rPr>
              <a:t/>
            </a:r>
            <a:br>
              <a:rPr lang="en-US" altLang="x-none" sz="2600" b="1" dirty="0" smtClean="0">
                <a:latin typeface="Arial" charset="0"/>
              </a:rPr>
            </a:br>
            <a:r>
              <a:rPr lang="en-US" altLang="x-none" sz="2600" b="1" dirty="0" smtClean="0">
                <a:latin typeface="Arial" charset="0"/>
              </a:rPr>
              <a:t>invested </a:t>
            </a:r>
            <a:r>
              <a:rPr lang="en-US" altLang="x-none" sz="2600" b="1" dirty="0">
                <a:latin typeface="Arial" charset="0"/>
              </a:rPr>
              <a:t>capital</a:t>
            </a:r>
          </a:p>
        </p:txBody>
      </p:sp>
      <p:sp>
        <p:nvSpPr>
          <p:cNvPr id="31749" name="Rectangle 1"/>
          <p:cNvSpPr>
            <a:spLocks noChangeArrowheads="1"/>
          </p:cNvSpPr>
          <p:nvPr/>
        </p:nvSpPr>
        <p:spPr bwMode="auto">
          <a:xfrm>
            <a:off x="0" y="350838"/>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4200" b="1" dirty="0" smtClean="0">
                <a:solidFill>
                  <a:schemeClr val="bg1"/>
                </a:solidFill>
                <a:latin typeface="Arial" charset="0"/>
                <a:ea typeface="Arial" charset="0"/>
                <a:cs typeface="Arial" charset="0"/>
              </a:rPr>
              <a:t>Return on Capital</a:t>
            </a:r>
            <a:endParaRPr lang="en-US" altLang="x-none" sz="4200" b="1" dirty="0">
              <a:solidFill>
                <a:schemeClr val="bg1"/>
              </a:solidFill>
              <a:latin typeface="Arial" charset="0"/>
              <a:ea typeface="Arial" charset="0"/>
              <a:cs typeface="Arial" charset="0"/>
            </a:endParaRPr>
          </a:p>
        </p:txBody>
      </p:sp>
      <p:cxnSp>
        <p:nvCxnSpPr>
          <p:cNvPr id="7" name="Straight Connector 6"/>
          <p:cNvCxnSpPr>
            <a:cxnSpLocks noChangeShapeType="1"/>
          </p:cNvCxnSpPr>
          <p:nvPr/>
        </p:nvCxnSpPr>
        <p:spPr bwMode="auto">
          <a:xfrm>
            <a:off x="3700072" y="1422400"/>
            <a:ext cx="0" cy="3979863"/>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54000" y="5435600"/>
            <a:ext cx="9532938" cy="14224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0" r="1909"/>
          <a:stretch/>
        </p:blipFill>
        <p:spPr>
          <a:xfrm>
            <a:off x="12700" y="1452794"/>
            <a:ext cx="5537200" cy="4122506"/>
          </a:xfrm>
          <a:prstGeom prst="rect">
            <a:avLst/>
          </a:prstGeom>
        </p:spPr>
      </p:pic>
      <p:sp>
        <p:nvSpPr>
          <p:cNvPr id="9" name="Rectangle 8"/>
          <p:cNvSpPr>
            <a:spLocks noChangeArrowheads="1"/>
          </p:cNvSpPr>
          <p:nvPr/>
        </p:nvSpPr>
        <p:spPr bwMode="auto">
          <a:xfrm>
            <a:off x="5704618" y="1673615"/>
            <a:ext cx="331238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28600" indent="-228600" eaLnBrk="1" hangingPunct="1">
              <a:spcBef>
                <a:spcPct val="0"/>
              </a:spcBef>
              <a:spcAft>
                <a:spcPts val="1800"/>
              </a:spcAft>
              <a:buClr>
                <a:srgbClr val="3E70AB"/>
              </a:buClr>
              <a:buSzPct val="120000"/>
              <a:buFont typeface="Wingdings" charset="2"/>
              <a:buChar char="§"/>
            </a:pPr>
            <a:r>
              <a:rPr lang="en-US" altLang="x-none" sz="2200" b="1" dirty="0">
                <a:latin typeface="Arial" charset="0"/>
              </a:rPr>
              <a:t>Finance: </a:t>
            </a:r>
            <a:r>
              <a:rPr lang="en-US" altLang="x-none" sz="2200" b="1" dirty="0" smtClean="0">
                <a:latin typeface="Arial" charset="0"/>
              </a:rPr>
              <a:t>Function </a:t>
            </a:r>
            <a:br>
              <a:rPr lang="en-US" altLang="x-none" sz="2200" b="1" dirty="0" smtClean="0">
                <a:latin typeface="Arial" charset="0"/>
              </a:rPr>
            </a:br>
            <a:r>
              <a:rPr lang="en-US" altLang="x-none" sz="2200" b="1" dirty="0" smtClean="0">
                <a:latin typeface="Arial" charset="0"/>
              </a:rPr>
              <a:t>involving money management matters</a:t>
            </a:r>
          </a:p>
          <a:p>
            <a:pPr marL="228600" indent="-228600" eaLnBrk="1" hangingPunct="1">
              <a:spcBef>
                <a:spcPct val="0"/>
              </a:spcBef>
              <a:spcAft>
                <a:spcPts val="2000"/>
              </a:spcAft>
              <a:buClr>
                <a:srgbClr val="3E70AB"/>
              </a:buClr>
              <a:buSzPct val="120000"/>
              <a:buFont typeface="Wingdings" charset="2"/>
              <a:buChar char="§"/>
            </a:pPr>
            <a:r>
              <a:rPr lang="en-US" altLang="x-none" sz="2200" b="1" dirty="0" smtClean="0">
                <a:latin typeface="Arial" charset="0"/>
              </a:rPr>
              <a:t>Finance </a:t>
            </a:r>
            <a:r>
              <a:rPr lang="en-US" altLang="x-none" sz="2200" b="1" dirty="0">
                <a:latin typeface="Arial" charset="0"/>
              </a:rPr>
              <a:t>goals:</a:t>
            </a:r>
          </a:p>
        </p:txBody>
      </p:sp>
      <p:sp>
        <p:nvSpPr>
          <p:cNvPr id="10" name="Rectangle 9"/>
          <p:cNvSpPr>
            <a:spLocks noChangeArrowheads="1"/>
          </p:cNvSpPr>
          <p:nvPr/>
        </p:nvSpPr>
        <p:spPr bwMode="auto">
          <a:xfrm>
            <a:off x="6094101" y="3395403"/>
            <a:ext cx="2287899" cy="1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000"/>
              </a:spcAft>
              <a:buClr>
                <a:srgbClr val="3E70AB"/>
              </a:buClr>
              <a:buSzPct val="110000"/>
            </a:pPr>
            <a:r>
              <a:rPr lang="en-US" altLang="x-none" sz="2100" b="1" dirty="0">
                <a:latin typeface="Arial" charset="0"/>
              </a:rPr>
              <a:t>Ensuring </a:t>
            </a:r>
            <a:r>
              <a:rPr lang="en-US" altLang="x-none" sz="2100" b="1" dirty="0" smtClean="0">
                <a:latin typeface="Arial" charset="0"/>
              </a:rPr>
              <a:t>the business is profitable</a:t>
            </a:r>
            <a:endParaRPr lang="en-US" altLang="x-none" sz="2100" b="1" dirty="0">
              <a:latin typeface="Arial" charset="0"/>
            </a:endParaRPr>
          </a:p>
          <a:p>
            <a:pPr eaLnBrk="1" hangingPunct="1">
              <a:spcBef>
                <a:spcPct val="0"/>
              </a:spcBef>
              <a:spcAft>
                <a:spcPts val="1000"/>
              </a:spcAft>
              <a:buClr>
                <a:srgbClr val="3E70AB"/>
              </a:buClr>
              <a:buSzPct val="110000"/>
            </a:pPr>
            <a:r>
              <a:rPr lang="en-US" altLang="x-none" sz="2100" b="1" dirty="0">
                <a:latin typeface="Arial" charset="0"/>
              </a:rPr>
              <a:t>Reducing </a:t>
            </a:r>
            <a:r>
              <a:rPr lang="en-US" altLang="x-none" sz="2100" b="1" dirty="0" smtClean="0">
                <a:latin typeface="Arial" charset="0"/>
              </a:rPr>
              <a:t/>
            </a:r>
            <a:br>
              <a:rPr lang="en-US" altLang="x-none" sz="2100" b="1" dirty="0" smtClean="0">
                <a:latin typeface="Arial" charset="0"/>
              </a:rPr>
            </a:br>
            <a:r>
              <a:rPr lang="en-US" altLang="x-none" sz="2100" b="1" dirty="0" smtClean="0">
                <a:latin typeface="Arial" charset="0"/>
              </a:rPr>
              <a:t>financial </a:t>
            </a:r>
            <a:r>
              <a:rPr lang="en-US" altLang="x-none" sz="2100" b="1" dirty="0">
                <a:latin typeface="Arial" charset="0"/>
              </a:rPr>
              <a:t>risk</a:t>
            </a:r>
          </a:p>
        </p:txBody>
      </p:sp>
      <p:cxnSp>
        <p:nvCxnSpPr>
          <p:cNvPr id="4" name="Straight Connector 3"/>
          <p:cNvCxnSpPr>
            <a:cxnSpLocks noChangeShapeType="1"/>
          </p:cNvCxnSpPr>
          <p:nvPr/>
        </p:nvCxnSpPr>
        <p:spPr bwMode="auto">
          <a:xfrm>
            <a:off x="5565933" y="1454853"/>
            <a:ext cx="0" cy="4298247"/>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34938" y="5588000"/>
            <a:ext cx="9431338" cy="12700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8440"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Finance in Business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SL7 100294630.jpg"/>
          <p:cNvPicPr>
            <a:picLocks noChangeAspect="1"/>
          </p:cNvPicPr>
          <p:nvPr/>
        </p:nvPicPr>
        <p:blipFill>
          <a:blip r:embed="rId3">
            <a:extLst>
              <a:ext uri="{28A0092B-C50C-407E-A947-70E740481C1C}">
                <a14:useLocalDpi xmlns:a14="http://schemas.microsoft.com/office/drawing/2010/main" val="0"/>
              </a:ext>
            </a:extLst>
          </a:blip>
          <a:srcRect l="14429" r="21803"/>
          <a:stretch>
            <a:fillRect/>
          </a:stretch>
        </p:blipFill>
        <p:spPr bwMode="auto">
          <a:xfrm>
            <a:off x="0" y="1452562"/>
            <a:ext cx="3776663"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045498" y="1741488"/>
            <a:ext cx="4568825" cy="154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800"/>
              </a:spcAft>
              <a:buClr>
                <a:srgbClr val="3E70AB"/>
              </a:buClr>
              <a:buSzPct val="120000"/>
              <a:buFont typeface="Wingdings" charset="2"/>
              <a:buChar char="§"/>
            </a:pPr>
            <a:r>
              <a:rPr lang="en-US" altLang="x-none" sz="2600" b="1" dirty="0">
                <a:latin typeface="Arial" charset="0"/>
              </a:rPr>
              <a:t>Closely interrelated </a:t>
            </a:r>
            <a:r>
              <a:rPr lang="en-US" altLang="x-none" sz="2600" b="1" dirty="0" smtClean="0">
                <a:latin typeface="Arial" charset="0"/>
              </a:rPr>
              <a:t>and may </a:t>
            </a:r>
            <a:r>
              <a:rPr lang="en-US" altLang="x-none" sz="2600" b="1" dirty="0">
                <a:latin typeface="Arial" charset="0"/>
              </a:rPr>
              <a:t>overlap</a:t>
            </a:r>
          </a:p>
          <a:p>
            <a:pPr eaLnBrk="1" hangingPunct="1">
              <a:spcBef>
                <a:spcPct val="0"/>
              </a:spcBef>
              <a:spcAft>
                <a:spcPts val="1000"/>
              </a:spcAft>
              <a:buClr>
                <a:srgbClr val="3E70AB"/>
              </a:buClr>
              <a:buSzPct val="120000"/>
              <a:buFont typeface="Wingdings" charset="2"/>
              <a:buChar char="§"/>
            </a:pPr>
            <a:r>
              <a:rPr lang="en-US" altLang="x-none" sz="2600" b="1" dirty="0">
                <a:latin typeface="Arial" charset="0"/>
              </a:rPr>
              <a:t>Key differences:</a:t>
            </a:r>
          </a:p>
        </p:txBody>
      </p:sp>
      <p:sp>
        <p:nvSpPr>
          <p:cNvPr id="10" name="Rectangle 9"/>
          <p:cNvSpPr>
            <a:spLocks noChangeArrowheads="1"/>
          </p:cNvSpPr>
          <p:nvPr/>
        </p:nvSpPr>
        <p:spPr bwMode="auto">
          <a:xfrm>
            <a:off x="4863242" y="3816350"/>
            <a:ext cx="4160837" cy="139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000"/>
              </a:spcAft>
              <a:buClr>
                <a:srgbClr val="3E70AB"/>
              </a:buClr>
              <a:buSzPct val="95000"/>
              <a:buFont typeface="Wingdings" charset="2"/>
              <a:buChar char="ü"/>
            </a:pPr>
            <a:r>
              <a:rPr lang="en-US" altLang="x-none" sz="1900" b="1" dirty="0" smtClean="0">
                <a:latin typeface="Arial" charset="0"/>
              </a:rPr>
              <a:t>Finance</a:t>
            </a:r>
            <a:r>
              <a:rPr lang="en-US" altLang="x-none" sz="1900" dirty="0" smtClean="0">
                <a:latin typeface="Arial" charset="0"/>
              </a:rPr>
              <a:t>—</a:t>
            </a:r>
            <a:r>
              <a:rPr lang="en-US" altLang="x-none" sz="1900" b="1" dirty="0" smtClean="0">
                <a:latin typeface="Arial" charset="0"/>
              </a:rPr>
              <a:t>money management </a:t>
            </a:r>
            <a:r>
              <a:rPr lang="en-US" altLang="x-none" sz="1900" b="1" dirty="0">
                <a:latin typeface="Arial" charset="0"/>
              </a:rPr>
              <a:t>decisions</a:t>
            </a:r>
          </a:p>
          <a:p>
            <a:pPr eaLnBrk="1" hangingPunct="1">
              <a:spcBef>
                <a:spcPct val="0"/>
              </a:spcBef>
              <a:spcAft>
                <a:spcPts val="1000"/>
              </a:spcAft>
              <a:buClr>
                <a:srgbClr val="3E70AB"/>
              </a:buClr>
              <a:buSzPct val="95000"/>
              <a:buFont typeface="Wingdings" charset="2"/>
              <a:buChar char="ü"/>
            </a:pPr>
            <a:r>
              <a:rPr lang="en-US" altLang="x-none" sz="1900" b="1" dirty="0" smtClean="0">
                <a:latin typeface="Arial" charset="0"/>
              </a:rPr>
              <a:t>Accounting</a:t>
            </a:r>
            <a:r>
              <a:rPr lang="en-US" altLang="x-none" sz="1900" dirty="0" smtClean="0">
                <a:latin typeface="Arial" charset="0"/>
              </a:rPr>
              <a:t>—</a:t>
            </a:r>
            <a:r>
              <a:rPr lang="en-US" altLang="x-none" sz="1900" b="1" dirty="0" smtClean="0">
                <a:latin typeface="Arial" charset="0"/>
              </a:rPr>
              <a:t>recordkeeping </a:t>
            </a:r>
            <a:r>
              <a:rPr lang="en-US" altLang="x-none" sz="1900" b="1" dirty="0">
                <a:latin typeface="Arial" charset="0"/>
              </a:rPr>
              <a:t>activities</a:t>
            </a:r>
          </a:p>
        </p:txBody>
      </p:sp>
      <p:cxnSp>
        <p:nvCxnSpPr>
          <p:cNvPr id="4" name="Straight Connector 3"/>
          <p:cNvCxnSpPr>
            <a:cxnSpLocks noChangeShapeType="1"/>
          </p:cNvCxnSpPr>
          <p:nvPr/>
        </p:nvCxnSpPr>
        <p:spPr bwMode="auto">
          <a:xfrm>
            <a:off x="3776663" y="1439863"/>
            <a:ext cx="0" cy="4122737"/>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85738" y="5549900"/>
            <a:ext cx="9482138" cy="13081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9464"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Finance and Accounting</a:t>
            </a:r>
          </a:p>
        </p:txBody>
      </p:sp>
      <p:sp>
        <p:nvSpPr>
          <p:cNvPr id="11" name="Rectangle 10"/>
          <p:cNvSpPr>
            <a:spLocks noChangeArrowheads="1"/>
          </p:cNvSpPr>
          <p:nvPr/>
        </p:nvSpPr>
        <p:spPr bwMode="auto">
          <a:xfrm>
            <a:off x="4505170" y="3336925"/>
            <a:ext cx="17907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500"/>
              </a:spcAft>
              <a:buClr>
                <a:srgbClr val="3E70AB"/>
              </a:buClr>
              <a:buSzPct val="110000"/>
            </a:pPr>
            <a:r>
              <a:rPr lang="en-US" altLang="x-none" sz="2300" b="1" dirty="0">
                <a:latin typeface="Arial" charset="0"/>
              </a:rPr>
              <a:t>Focus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1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1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left)">
                                      <p:cBhvr>
                                        <p:cTn id="2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SL7 100294630.jpg"/>
          <p:cNvPicPr>
            <a:picLocks noChangeAspect="1"/>
          </p:cNvPicPr>
          <p:nvPr/>
        </p:nvPicPr>
        <p:blipFill>
          <a:blip r:embed="rId3">
            <a:extLst>
              <a:ext uri="{28A0092B-C50C-407E-A947-70E740481C1C}">
                <a14:useLocalDpi xmlns:a14="http://schemas.microsoft.com/office/drawing/2010/main" val="0"/>
              </a:ext>
            </a:extLst>
          </a:blip>
          <a:srcRect l="14429" r="21803"/>
          <a:stretch>
            <a:fillRect/>
          </a:stretch>
        </p:blipFill>
        <p:spPr bwMode="auto">
          <a:xfrm>
            <a:off x="0" y="1452563"/>
            <a:ext cx="3776663"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135438" y="1935163"/>
            <a:ext cx="34004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79400" indent="-279400" eaLnBrk="1" hangingPunct="1">
              <a:spcBef>
                <a:spcPct val="0"/>
              </a:spcBef>
              <a:spcAft>
                <a:spcPts val="1000"/>
              </a:spcAft>
              <a:buClr>
                <a:srgbClr val="3E70AB"/>
              </a:buClr>
              <a:buSzPct val="120000"/>
              <a:buFont typeface="Wingdings" charset="2"/>
              <a:buChar char="§"/>
            </a:pPr>
            <a:r>
              <a:rPr lang="en-US" altLang="x-none" sz="2600" b="1" dirty="0">
                <a:latin typeface="Arial" charset="0"/>
              </a:rPr>
              <a:t>Key differences:</a:t>
            </a:r>
          </a:p>
        </p:txBody>
      </p:sp>
      <p:sp>
        <p:nvSpPr>
          <p:cNvPr id="10" name="Rectangle 9"/>
          <p:cNvSpPr>
            <a:spLocks noChangeArrowheads="1"/>
          </p:cNvSpPr>
          <p:nvPr/>
        </p:nvSpPr>
        <p:spPr bwMode="auto">
          <a:xfrm>
            <a:off x="5097463" y="2986088"/>
            <a:ext cx="33528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79400" indent="-279400" eaLnBrk="1" hangingPunct="1">
              <a:spcBef>
                <a:spcPct val="0"/>
              </a:spcBef>
              <a:spcAft>
                <a:spcPts val="1500"/>
              </a:spcAft>
              <a:buClr>
                <a:srgbClr val="3E70AB"/>
              </a:buClr>
              <a:buSzPct val="95000"/>
              <a:buFont typeface="Wingdings" charset="2"/>
              <a:buChar char="ü"/>
            </a:pPr>
            <a:r>
              <a:rPr lang="en-US" altLang="x-none" sz="1900" b="1" dirty="0">
                <a:latin typeface="Arial" charset="0"/>
              </a:rPr>
              <a:t>Finance</a:t>
            </a:r>
            <a:r>
              <a:rPr lang="en-US" altLang="x-none" sz="1900" dirty="0">
                <a:latin typeface="Arial" charset="0"/>
              </a:rPr>
              <a:t>—</a:t>
            </a:r>
            <a:r>
              <a:rPr lang="en-US" altLang="x-none" sz="1900" b="1" dirty="0">
                <a:latin typeface="Arial" charset="0"/>
              </a:rPr>
              <a:t>boost growth, reduce risks</a:t>
            </a:r>
          </a:p>
          <a:p>
            <a:pPr marL="279400" indent="-279400" eaLnBrk="1" hangingPunct="1">
              <a:spcBef>
                <a:spcPct val="0"/>
              </a:spcBef>
              <a:spcAft>
                <a:spcPts val="1500"/>
              </a:spcAft>
              <a:buClr>
                <a:srgbClr val="3E70AB"/>
              </a:buClr>
              <a:buSzPct val="95000"/>
              <a:buFont typeface="Wingdings" charset="2"/>
              <a:buChar char="ü"/>
            </a:pPr>
            <a:r>
              <a:rPr lang="en-US" altLang="x-none" sz="1900" b="1" dirty="0">
                <a:latin typeface="Arial" charset="0"/>
              </a:rPr>
              <a:t>Accounting</a:t>
            </a:r>
            <a:r>
              <a:rPr lang="en-US" altLang="x-none" sz="1900" dirty="0">
                <a:latin typeface="Arial" charset="0"/>
              </a:rPr>
              <a:t>—</a:t>
            </a:r>
            <a:r>
              <a:rPr lang="en-US" altLang="x-none" sz="1900" b="1" dirty="0">
                <a:latin typeface="Arial" charset="0"/>
              </a:rPr>
              <a:t>provide accurate and timely information</a:t>
            </a:r>
          </a:p>
        </p:txBody>
      </p:sp>
      <p:cxnSp>
        <p:nvCxnSpPr>
          <p:cNvPr id="4" name="Straight Connector 3"/>
          <p:cNvCxnSpPr>
            <a:cxnSpLocks noChangeShapeType="1"/>
          </p:cNvCxnSpPr>
          <p:nvPr/>
        </p:nvCxnSpPr>
        <p:spPr bwMode="auto">
          <a:xfrm>
            <a:off x="3776663"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5435600"/>
            <a:ext cx="9448800" cy="14224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0488"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Finance and Accounting</a:t>
            </a:r>
          </a:p>
        </p:txBody>
      </p:sp>
      <p:sp>
        <p:nvSpPr>
          <p:cNvPr id="11" name="Rectangle 10"/>
          <p:cNvSpPr>
            <a:spLocks noChangeArrowheads="1"/>
          </p:cNvSpPr>
          <p:nvPr/>
        </p:nvSpPr>
        <p:spPr bwMode="auto">
          <a:xfrm>
            <a:off x="4660900" y="2473325"/>
            <a:ext cx="29765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500"/>
              </a:spcAft>
              <a:buClr>
                <a:srgbClr val="3E70AB"/>
              </a:buClr>
              <a:buSzPct val="110000"/>
            </a:pPr>
            <a:r>
              <a:rPr lang="en-US" altLang="x-none" sz="2300" b="1" dirty="0">
                <a:latin typeface="Arial" charset="0"/>
              </a:rPr>
              <a:t>Ultimate purpose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1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317"/>
          <a:stretch/>
        </p:blipFill>
        <p:spPr>
          <a:xfrm>
            <a:off x="-1" y="1471117"/>
            <a:ext cx="4549235" cy="4000293"/>
          </a:xfrm>
          <a:prstGeom prst="rect">
            <a:avLst/>
          </a:prstGeom>
        </p:spPr>
      </p:pic>
      <p:sp>
        <p:nvSpPr>
          <p:cNvPr id="9" name="Rectangle 8"/>
          <p:cNvSpPr>
            <a:spLocks noChangeArrowheads="1"/>
          </p:cNvSpPr>
          <p:nvPr/>
        </p:nvSpPr>
        <p:spPr bwMode="auto">
          <a:xfrm>
            <a:off x="4710034" y="1757363"/>
            <a:ext cx="4567238"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Helps set goals for the future</a:t>
            </a:r>
          </a:p>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Plans and controls </a:t>
            </a:r>
            <a:r>
              <a:rPr lang="en-US" altLang="x-none" sz="2100" b="1" dirty="0" smtClean="0">
                <a:latin typeface="Arial" charset="0"/>
              </a:rPr>
              <a:t>company </a:t>
            </a:r>
            <a:r>
              <a:rPr lang="en-US" altLang="x-none" sz="2100" b="1" dirty="0">
                <a:latin typeface="Arial" charset="0"/>
              </a:rPr>
              <a:t>spending</a:t>
            </a:r>
          </a:p>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Ensures sufficient financing</a:t>
            </a:r>
          </a:p>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Makes sure customers </a:t>
            </a:r>
            <a:r>
              <a:rPr lang="en-US" altLang="x-none" sz="2100" b="1" dirty="0" smtClean="0">
                <a:latin typeface="Arial" charset="0"/>
              </a:rPr>
              <a:t>pay </a:t>
            </a:r>
            <a:br>
              <a:rPr lang="en-US" altLang="x-none" sz="2100" b="1" dirty="0" smtClean="0">
                <a:latin typeface="Arial" charset="0"/>
              </a:rPr>
            </a:br>
            <a:r>
              <a:rPr lang="en-US" altLang="x-none" sz="2100" b="1" dirty="0" smtClean="0">
                <a:latin typeface="Arial" charset="0"/>
              </a:rPr>
              <a:t>their </a:t>
            </a:r>
            <a:r>
              <a:rPr lang="en-US" altLang="x-none" sz="2100" b="1" dirty="0">
                <a:latin typeface="Arial" charset="0"/>
              </a:rPr>
              <a:t>bills</a:t>
            </a:r>
          </a:p>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Invests company </a:t>
            </a:r>
            <a:r>
              <a:rPr lang="en-US" altLang="x-none" sz="2100" b="1" dirty="0" smtClean="0">
                <a:latin typeface="Arial" charset="0"/>
              </a:rPr>
              <a:t>money </a:t>
            </a:r>
            <a:br>
              <a:rPr lang="en-US" altLang="x-none" sz="2100" b="1" dirty="0" smtClean="0">
                <a:latin typeface="Arial" charset="0"/>
              </a:rPr>
            </a:br>
            <a:r>
              <a:rPr lang="en-US" altLang="x-none" sz="2100" b="1" dirty="0" smtClean="0">
                <a:latin typeface="Arial" charset="0"/>
              </a:rPr>
              <a:t>wisely</a:t>
            </a:r>
            <a:endParaRPr lang="en-US" altLang="x-none" sz="2100" b="1" dirty="0">
              <a:latin typeface="Arial" charset="0"/>
            </a:endParaRPr>
          </a:p>
        </p:txBody>
      </p:sp>
      <p:cxnSp>
        <p:nvCxnSpPr>
          <p:cNvPr id="4" name="Straight Connector 3"/>
          <p:cNvCxnSpPr>
            <a:cxnSpLocks noChangeShapeType="1"/>
          </p:cNvCxnSpPr>
          <p:nvPr/>
        </p:nvCxnSpPr>
        <p:spPr bwMode="auto">
          <a:xfrm>
            <a:off x="4540350"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34938" y="5435600"/>
            <a:ext cx="9431338" cy="14224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2535"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Importance of Finance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4219575" y="1947863"/>
            <a:ext cx="42005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chemeClr val="accent1">
                  <a:lumMod val="75000"/>
                </a:schemeClr>
              </a:buClr>
              <a:buSzPct val="120000"/>
              <a:buFont typeface="Wingdings" charset="2"/>
              <a:buChar char="§"/>
            </a:pPr>
            <a:r>
              <a:rPr lang="en-US" altLang="x-none" sz="2500" b="1" dirty="0">
                <a:latin typeface="Arial" charset="0"/>
              </a:rPr>
              <a:t>Capital investment </a:t>
            </a:r>
            <a:r>
              <a:rPr lang="en-US" altLang="x-none" sz="2500" b="1" dirty="0" smtClean="0">
                <a:latin typeface="Arial" charset="0"/>
              </a:rPr>
              <a:t>decisions</a:t>
            </a:r>
            <a:r>
              <a:rPr lang="en-US" altLang="x-none" sz="2500" dirty="0" smtClean="0">
                <a:latin typeface="Arial" charset="0"/>
              </a:rPr>
              <a:t>—</a:t>
            </a:r>
            <a:r>
              <a:rPr lang="en-US" altLang="x-none" sz="2500" b="1" dirty="0" smtClean="0">
                <a:latin typeface="Arial" charset="0"/>
              </a:rPr>
              <a:t>long term</a:t>
            </a:r>
            <a:endParaRPr lang="en-US" altLang="x-none" sz="2500" b="1" dirty="0">
              <a:latin typeface="Arial" charset="0"/>
            </a:endParaRPr>
          </a:p>
        </p:txBody>
      </p:sp>
      <p:sp>
        <p:nvSpPr>
          <p:cNvPr id="15" name="Rectangle 14"/>
          <p:cNvSpPr>
            <a:spLocks noChangeArrowheads="1"/>
          </p:cNvSpPr>
          <p:nvPr/>
        </p:nvSpPr>
        <p:spPr bwMode="auto">
          <a:xfrm>
            <a:off x="4778375" y="3014663"/>
            <a:ext cx="4213225" cy="131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lnSpc>
                <a:spcPct val="90000"/>
              </a:lnSpc>
              <a:spcBef>
                <a:spcPct val="0"/>
              </a:spcBef>
              <a:spcAft>
                <a:spcPts val="1200"/>
              </a:spcAft>
              <a:buClr>
                <a:schemeClr val="accent1">
                  <a:lumMod val="75000"/>
                </a:schemeClr>
              </a:buClr>
              <a:buSzPct val="120000"/>
            </a:pPr>
            <a:r>
              <a:rPr lang="en-US" altLang="x-none" sz="2200" b="1" dirty="0">
                <a:latin typeface="Arial" charset="0"/>
              </a:rPr>
              <a:t>Which projects </a:t>
            </a:r>
            <a:r>
              <a:rPr lang="en-US" altLang="x-none" sz="2200" b="1" dirty="0" smtClean="0">
                <a:latin typeface="Arial" charset="0"/>
              </a:rPr>
              <a:t>to invest </a:t>
            </a:r>
            <a:r>
              <a:rPr lang="en-US" altLang="x-none" sz="2200" b="1" dirty="0">
                <a:latin typeface="Arial" charset="0"/>
              </a:rPr>
              <a:t>in</a:t>
            </a:r>
          </a:p>
          <a:p>
            <a:pPr eaLnBrk="1" hangingPunct="1">
              <a:lnSpc>
                <a:spcPct val="90000"/>
              </a:lnSpc>
              <a:spcBef>
                <a:spcPct val="0"/>
              </a:spcBef>
              <a:spcAft>
                <a:spcPts val="1200"/>
              </a:spcAft>
              <a:buClr>
                <a:schemeClr val="accent1">
                  <a:lumMod val="75000"/>
                </a:schemeClr>
              </a:buClr>
              <a:buSzPct val="120000"/>
            </a:pPr>
            <a:r>
              <a:rPr lang="en-US" altLang="x-none" sz="2200" b="1" dirty="0">
                <a:latin typeface="Arial" charset="0"/>
              </a:rPr>
              <a:t>How to finance</a:t>
            </a:r>
          </a:p>
          <a:p>
            <a:pPr eaLnBrk="1" hangingPunct="1">
              <a:lnSpc>
                <a:spcPct val="90000"/>
              </a:lnSpc>
              <a:spcBef>
                <a:spcPct val="0"/>
              </a:spcBef>
              <a:spcAft>
                <a:spcPts val="1200"/>
              </a:spcAft>
              <a:buClr>
                <a:schemeClr val="accent1">
                  <a:lumMod val="75000"/>
                </a:schemeClr>
              </a:buClr>
              <a:buSzPct val="120000"/>
            </a:pPr>
            <a:r>
              <a:rPr lang="en-US" altLang="x-none" sz="2200" b="1" dirty="0">
                <a:latin typeface="Arial" charset="0"/>
              </a:rPr>
              <a:t>Whether to pay </a:t>
            </a:r>
            <a:r>
              <a:rPr lang="en-US" altLang="x-none" sz="2200" b="1" dirty="0" smtClean="0">
                <a:latin typeface="Arial" charset="0"/>
              </a:rPr>
              <a:t>dividends</a:t>
            </a:r>
            <a:endParaRPr lang="en-US" altLang="x-none" sz="2200" b="1" dirty="0">
              <a:latin typeface="Arial" charset="0"/>
            </a:endParaRPr>
          </a:p>
        </p:txBody>
      </p:sp>
      <p:cxnSp>
        <p:nvCxnSpPr>
          <p:cNvPr id="12" name="Straight Connector 11"/>
          <p:cNvCxnSpPr>
            <a:cxnSpLocks noChangeShapeType="1"/>
          </p:cNvCxnSpPr>
          <p:nvPr/>
        </p:nvCxnSpPr>
        <p:spPr bwMode="auto">
          <a:xfrm>
            <a:off x="3944938"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657" name="Rectangle 9"/>
          <p:cNvSpPr>
            <a:spLocks noChangeArrowheads="1"/>
          </p:cNvSpPr>
          <p:nvPr/>
        </p:nvSpPr>
        <p:spPr bwMode="auto">
          <a:xfrm>
            <a:off x="0" y="1435100"/>
            <a:ext cx="3937000" cy="40005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p>
        </p:txBody>
      </p:sp>
      <p:pic>
        <p:nvPicPr>
          <p:cNvPr id="25606" name="Picture 1" descr="Payou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938338"/>
            <a:ext cx="2951162" cy="2951162"/>
          </a:xfrm>
          <a:prstGeom prst="rect">
            <a:avLst/>
          </a:prstGeom>
          <a:noFill/>
          <a:ln w="9525">
            <a:solidFill>
              <a:srgbClr val="666699"/>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a:spLocks noChangeArrowheads="1"/>
          </p:cNvSpPr>
          <p:nvPr/>
        </p:nvSpPr>
        <p:spPr bwMode="auto">
          <a:xfrm>
            <a:off x="-254000" y="5435600"/>
            <a:ext cx="9532938" cy="14224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11" name="Rectangle 10"/>
          <p:cNvSpPr>
            <a:spLocks noChangeArrowheads="1"/>
          </p:cNvSpPr>
          <p:nvPr/>
        </p:nvSpPr>
        <p:spPr bwMode="auto">
          <a:xfrm>
            <a:off x="0" y="10144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3600" b="1" dirty="0">
                <a:solidFill>
                  <a:schemeClr val="bg1"/>
                </a:solidFill>
                <a:latin typeface="Arial" charset="0"/>
                <a:ea typeface="Arial" charset="0"/>
                <a:cs typeface="Arial" charset="0"/>
              </a:rPr>
              <a:t>Capital Investment Decisions and </a:t>
            </a:r>
            <a:br>
              <a:rPr lang="en-US" altLang="x-none" sz="3600" b="1" dirty="0">
                <a:solidFill>
                  <a:schemeClr val="bg1"/>
                </a:solidFill>
                <a:latin typeface="Arial" charset="0"/>
                <a:ea typeface="Arial" charset="0"/>
                <a:cs typeface="Arial" charset="0"/>
              </a:rPr>
            </a:br>
            <a:r>
              <a:rPr lang="en-US" altLang="x-none" sz="3600" b="1" dirty="0">
                <a:solidFill>
                  <a:schemeClr val="bg1"/>
                </a:solidFill>
                <a:latin typeface="Arial" charset="0"/>
                <a:ea typeface="Arial" charset="0"/>
                <a:cs typeface="Arial" charset="0"/>
              </a:rPr>
              <a:t>Working Capital </a:t>
            </a:r>
            <a:r>
              <a:rPr lang="en-US" altLang="x-none" sz="3600" b="1" dirty="0" smtClean="0">
                <a:solidFill>
                  <a:schemeClr val="bg1"/>
                </a:solidFill>
                <a:latin typeface="Arial" charset="0"/>
                <a:ea typeface="Arial" charset="0"/>
                <a:cs typeface="Arial" charset="0"/>
              </a:rPr>
              <a:t>Management</a:t>
            </a:r>
            <a:endParaRPr lang="en-US" altLang="x-none" sz="3600" b="1" dirty="0">
              <a:solidFill>
                <a:schemeClr val="bg1"/>
              </a:solidFill>
              <a:latin typeface="Arial" charset="0"/>
              <a:ea typeface="Arial" charset="0"/>
              <a:cs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1000"/>
                                        <p:tgtEl>
                                          <p:spTgt spid="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372" r="17486"/>
          <a:stretch/>
        </p:blipFill>
        <p:spPr>
          <a:xfrm>
            <a:off x="25400" y="1420318"/>
            <a:ext cx="4826833" cy="4111052"/>
          </a:xfrm>
          <a:prstGeom prst="rect">
            <a:avLst/>
          </a:prstGeom>
        </p:spPr>
      </p:pic>
      <p:sp>
        <p:nvSpPr>
          <p:cNvPr id="13" name="Rectangle 12"/>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a:spLocks noChangeArrowheads="1"/>
          </p:cNvSpPr>
          <p:nvPr/>
        </p:nvSpPr>
        <p:spPr bwMode="auto">
          <a:xfrm>
            <a:off x="5023214" y="1691572"/>
            <a:ext cx="328133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chemeClr val="accent1"/>
              </a:buClr>
              <a:buSzPct val="120000"/>
              <a:buFont typeface="Wingdings" charset="2"/>
              <a:buChar char="§"/>
            </a:pPr>
            <a:r>
              <a:rPr lang="en-US" altLang="x-none" sz="2500" b="1" dirty="0">
                <a:latin typeface="Arial" charset="0"/>
              </a:rPr>
              <a:t>Working capital management</a:t>
            </a:r>
            <a:r>
              <a:rPr lang="en-US" altLang="x-none" sz="2500" dirty="0" smtClean="0">
                <a:latin typeface="Arial" charset="0"/>
              </a:rPr>
              <a:t>—</a:t>
            </a:r>
            <a:br>
              <a:rPr lang="en-US" altLang="x-none" sz="2500" dirty="0" smtClean="0">
                <a:latin typeface="Arial" charset="0"/>
              </a:rPr>
            </a:br>
            <a:r>
              <a:rPr lang="en-US" altLang="x-none" sz="2500" b="1" dirty="0" smtClean="0">
                <a:latin typeface="Arial" charset="0"/>
              </a:rPr>
              <a:t>short</a:t>
            </a:r>
            <a:r>
              <a:rPr lang="en-US" altLang="x-none" sz="2500" dirty="0">
                <a:latin typeface="Arial" charset="0"/>
              </a:rPr>
              <a:t> </a:t>
            </a:r>
            <a:r>
              <a:rPr lang="en-US" altLang="x-none" sz="2500" b="1" dirty="0" smtClean="0">
                <a:latin typeface="Arial" charset="0"/>
              </a:rPr>
              <a:t>term</a:t>
            </a:r>
            <a:endParaRPr lang="en-US" altLang="x-none" sz="2500" b="1" dirty="0">
              <a:latin typeface="Arial" charset="0"/>
            </a:endParaRPr>
          </a:p>
        </p:txBody>
      </p:sp>
      <p:sp>
        <p:nvSpPr>
          <p:cNvPr id="15" name="Rectangle 14"/>
          <p:cNvSpPr>
            <a:spLocks noChangeArrowheads="1"/>
          </p:cNvSpPr>
          <p:nvPr/>
        </p:nvSpPr>
        <p:spPr bwMode="auto">
          <a:xfrm>
            <a:off x="5639503" y="3049015"/>
            <a:ext cx="324966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177800" indent="-177800" eaLnBrk="1" hangingPunct="1">
              <a:spcBef>
                <a:spcPct val="0"/>
              </a:spcBef>
              <a:spcAft>
                <a:spcPts val="1200"/>
              </a:spcAft>
              <a:buClr>
                <a:schemeClr val="accent1"/>
              </a:buClr>
              <a:buSzPct val="120000"/>
            </a:pPr>
            <a:r>
              <a:rPr lang="en-US" altLang="x-none" sz="2100" b="1" dirty="0">
                <a:latin typeface="Arial" charset="0"/>
              </a:rPr>
              <a:t>Current balance of </a:t>
            </a:r>
            <a:r>
              <a:rPr lang="en-US" altLang="x-none" sz="2100" b="1" dirty="0" smtClean="0">
                <a:latin typeface="Arial" charset="0"/>
              </a:rPr>
              <a:t/>
            </a:r>
            <a:br>
              <a:rPr lang="en-US" altLang="x-none" sz="2100" b="1" dirty="0" smtClean="0">
                <a:latin typeface="Arial" charset="0"/>
              </a:rPr>
            </a:br>
            <a:r>
              <a:rPr lang="en-US" altLang="x-none" sz="2100" b="1" dirty="0" smtClean="0">
                <a:latin typeface="Arial" charset="0"/>
              </a:rPr>
              <a:t>assets </a:t>
            </a:r>
            <a:r>
              <a:rPr lang="en-US" altLang="x-none" sz="2100" b="1" dirty="0">
                <a:latin typeface="Arial" charset="0"/>
              </a:rPr>
              <a:t>and liabilities</a:t>
            </a:r>
          </a:p>
          <a:p>
            <a:pPr marL="177800" indent="-177800" eaLnBrk="1" hangingPunct="1">
              <a:spcBef>
                <a:spcPct val="0"/>
              </a:spcBef>
              <a:spcAft>
                <a:spcPts val="1200"/>
              </a:spcAft>
              <a:buClr>
                <a:schemeClr val="accent1"/>
              </a:buClr>
              <a:buSzPct val="120000"/>
            </a:pPr>
            <a:r>
              <a:rPr lang="en-US" altLang="x-none" sz="2100" b="1" dirty="0">
                <a:latin typeface="Arial" charset="0"/>
              </a:rPr>
              <a:t>Accounts payable </a:t>
            </a:r>
            <a:r>
              <a:rPr lang="en-US" altLang="x-none" sz="2100" b="1" dirty="0" smtClean="0">
                <a:latin typeface="Arial" charset="0"/>
              </a:rPr>
              <a:t/>
            </a:r>
            <a:br>
              <a:rPr lang="en-US" altLang="x-none" sz="2100" b="1" dirty="0" smtClean="0">
                <a:latin typeface="Arial" charset="0"/>
              </a:rPr>
            </a:br>
            <a:r>
              <a:rPr lang="en-US" altLang="x-none" sz="2100" b="1" dirty="0" smtClean="0">
                <a:latin typeface="Arial" charset="0"/>
              </a:rPr>
              <a:t>and </a:t>
            </a:r>
            <a:r>
              <a:rPr lang="en-US" altLang="x-none" sz="2100" b="1" dirty="0">
                <a:latin typeface="Arial" charset="0"/>
              </a:rPr>
              <a:t>receivable, </a:t>
            </a:r>
            <a:r>
              <a:rPr lang="en-US" altLang="x-none" sz="2100" b="1" dirty="0" smtClean="0">
                <a:latin typeface="Arial" charset="0"/>
              </a:rPr>
              <a:t/>
            </a:r>
            <a:br>
              <a:rPr lang="en-US" altLang="x-none" sz="2100" b="1" dirty="0" smtClean="0">
                <a:latin typeface="Arial" charset="0"/>
              </a:rPr>
            </a:br>
            <a:r>
              <a:rPr lang="en-US" altLang="x-none" sz="2100" b="1" dirty="0" smtClean="0">
                <a:latin typeface="Arial" charset="0"/>
              </a:rPr>
              <a:t>inventory</a:t>
            </a:r>
            <a:r>
              <a:rPr lang="en-US" altLang="x-none" sz="2100" b="1" dirty="0">
                <a:latin typeface="Arial" charset="0"/>
              </a:rPr>
              <a:t>, </a:t>
            </a:r>
            <a:r>
              <a:rPr lang="en-US" altLang="x-none" sz="2100" b="1" dirty="0" smtClean="0">
                <a:latin typeface="Arial" charset="0"/>
              </a:rPr>
              <a:t>and </a:t>
            </a:r>
            <a:r>
              <a:rPr lang="en-US" altLang="x-none" sz="2100" b="1" dirty="0">
                <a:latin typeface="Arial" charset="0"/>
              </a:rPr>
              <a:t>cash</a:t>
            </a:r>
          </a:p>
        </p:txBody>
      </p:sp>
      <p:cxnSp>
        <p:nvCxnSpPr>
          <p:cNvPr id="12" name="Straight Connector 11"/>
          <p:cNvCxnSpPr>
            <a:cxnSpLocks noChangeShapeType="1"/>
          </p:cNvCxnSpPr>
          <p:nvPr/>
        </p:nvCxnSpPr>
        <p:spPr bwMode="auto">
          <a:xfrm>
            <a:off x="4859337" y="1364912"/>
            <a:ext cx="0" cy="4406301"/>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54000" y="5435600"/>
            <a:ext cx="9532938" cy="14224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26632" name="Rectangle 1"/>
          <p:cNvSpPr>
            <a:spLocks noChangeArrowheads="1"/>
          </p:cNvSpPr>
          <p:nvPr/>
        </p:nvSpPr>
        <p:spPr bwMode="auto">
          <a:xfrm>
            <a:off x="0" y="10144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3600" b="1" dirty="0">
                <a:solidFill>
                  <a:schemeClr val="bg1"/>
                </a:solidFill>
                <a:latin typeface="Arial" charset="0"/>
                <a:ea typeface="Arial" charset="0"/>
                <a:cs typeface="Arial" charset="0"/>
              </a:rPr>
              <a:t>Capital Investment Decisions and </a:t>
            </a:r>
            <a:br>
              <a:rPr lang="en-US" altLang="x-none" sz="3600" b="1" dirty="0">
                <a:solidFill>
                  <a:schemeClr val="bg1"/>
                </a:solidFill>
                <a:latin typeface="Arial" charset="0"/>
                <a:ea typeface="Arial" charset="0"/>
                <a:cs typeface="Arial" charset="0"/>
              </a:rPr>
            </a:br>
            <a:r>
              <a:rPr lang="en-US" altLang="x-none" sz="3600" b="1" dirty="0">
                <a:solidFill>
                  <a:schemeClr val="bg1"/>
                </a:solidFill>
                <a:latin typeface="Arial" charset="0"/>
                <a:ea typeface="Arial" charset="0"/>
                <a:cs typeface="Arial" charset="0"/>
              </a:rPr>
              <a:t>Working Capital Management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7651" name="Picture 1" descr="CapitalBudeting.jpg"/>
          <p:cNvPicPr>
            <a:picLocks noChangeAspect="1"/>
          </p:cNvPicPr>
          <p:nvPr/>
        </p:nvPicPr>
        <p:blipFill rotWithShape="1">
          <a:blip r:embed="rId3">
            <a:extLst>
              <a:ext uri="{28A0092B-C50C-407E-A947-70E740481C1C}">
                <a14:useLocalDpi xmlns:a14="http://schemas.microsoft.com/office/drawing/2010/main" val="0"/>
              </a:ext>
            </a:extLst>
          </a:blip>
          <a:srcRect l="13521" r="8802"/>
          <a:stretch/>
        </p:blipFill>
        <p:spPr bwMode="auto">
          <a:xfrm>
            <a:off x="-14990" y="1460500"/>
            <a:ext cx="4182256"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471075" y="1742607"/>
            <a:ext cx="4373122"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chemeClr val="accent1">
                  <a:lumMod val="75000"/>
                </a:schemeClr>
              </a:buClr>
              <a:buSzPct val="120000"/>
              <a:buFont typeface="Wingdings" charset="2"/>
              <a:buChar char="§"/>
            </a:pPr>
            <a:r>
              <a:rPr lang="en-US" altLang="x-none" sz="2500" b="1" dirty="0">
                <a:latin typeface="Arial" charset="0"/>
              </a:rPr>
              <a:t>Which projects to invest </a:t>
            </a:r>
            <a:br>
              <a:rPr lang="en-US" altLang="x-none" sz="2500" b="1" dirty="0">
                <a:latin typeface="Arial" charset="0"/>
              </a:rPr>
            </a:br>
            <a:r>
              <a:rPr lang="en-US" altLang="x-none" sz="2500" b="1" dirty="0">
                <a:latin typeface="Arial" charset="0"/>
              </a:rPr>
              <a:t>in</a:t>
            </a:r>
            <a:r>
              <a:rPr lang="en-US" altLang="x-none" sz="2500" dirty="0">
                <a:latin typeface="Arial" charset="0"/>
              </a:rPr>
              <a:t>—</a:t>
            </a:r>
            <a:r>
              <a:rPr lang="en-US" altLang="x-none" sz="2500" b="1" dirty="0">
                <a:latin typeface="Arial" charset="0"/>
              </a:rPr>
              <a:t>capital budgeting</a:t>
            </a:r>
          </a:p>
          <a:p>
            <a:pPr eaLnBrk="1" hangingPunct="1">
              <a:spcBef>
                <a:spcPct val="0"/>
              </a:spcBef>
              <a:spcAft>
                <a:spcPts val="2000"/>
              </a:spcAft>
              <a:buClr>
                <a:schemeClr val="accent1">
                  <a:lumMod val="75000"/>
                </a:schemeClr>
              </a:buClr>
              <a:buSzPct val="120000"/>
              <a:buFont typeface="Wingdings" charset="2"/>
              <a:buChar char="§"/>
            </a:pPr>
            <a:r>
              <a:rPr lang="en-US" altLang="x-none" sz="2500" b="1" dirty="0">
                <a:latin typeface="Arial" charset="0"/>
              </a:rPr>
              <a:t>How to finance</a:t>
            </a:r>
            <a:r>
              <a:rPr lang="en-US" altLang="x-none" sz="2500" dirty="0">
                <a:latin typeface="Arial" charset="0"/>
              </a:rPr>
              <a:t>—</a:t>
            </a:r>
            <a:r>
              <a:rPr lang="en-US" altLang="x-none" sz="2500" b="1" dirty="0">
                <a:latin typeface="Arial" charset="0"/>
              </a:rPr>
              <a:t>capital</a:t>
            </a:r>
          </a:p>
        </p:txBody>
      </p:sp>
      <p:sp>
        <p:nvSpPr>
          <p:cNvPr id="15" name="Rectangle 14"/>
          <p:cNvSpPr>
            <a:spLocks noChangeArrowheads="1"/>
          </p:cNvSpPr>
          <p:nvPr/>
        </p:nvSpPr>
        <p:spPr bwMode="auto">
          <a:xfrm>
            <a:off x="5059699" y="3196601"/>
            <a:ext cx="172561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400"/>
              </a:spcAft>
              <a:buClr>
                <a:schemeClr val="accent1">
                  <a:lumMod val="75000"/>
                </a:schemeClr>
              </a:buClr>
              <a:buSzPct val="120000"/>
            </a:pPr>
            <a:r>
              <a:rPr lang="en-US" altLang="x-none" sz="2200" b="1" dirty="0">
                <a:latin typeface="Arial" charset="0"/>
              </a:rPr>
              <a:t>Debt</a:t>
            </a:r>
          </a:p>
          <a:p>
            <a:pPr eaLnBrk="1" hangingPunct="1">
              <a:spcBef>
                <a:spcPct val="0"/>
              </a:spcBef>
              <a:spcAft>
                <a:spcPts val="400"/>
              </a:spcAft>
              <a:buClr>
                <a:schemeClr val="accent1">
                  <a:lumMod val="75000"/>
                </a:schemeClr>
              </a:buClr>
              <a:buSzPct val="120000"/>
            </a:pPr>
            <a:r>
              <a:rPr lang="en-US" altLang="x-none" sz="2200" b="1" dirty="0">
                <a:latin typeface="Arial" charset="0"/>
              </a:rPr>
              <a:t>Equity</a:t>
            </a:r>
          </a:p>
        </p:txBody>
      </p:sp>
      <p:sp>
        <p:nvSpPr>
          <p:cNvPr id="27654" name="Rectangle 1"/>
          <p:cNvSpPr>
            <a:spLocks noChangeArrowheads="1"/>
          </p:cNvSpPr>
          <p:nvPr/>
        </p:nvSpPr>
        <p:spPr bwMode="auto">
          <a:xfrm>
            <a:off x="0" y="350838"/>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3800" b="1" dirty="0">
                <a:solidFill>
                  <a:schemeClr val="bg1"/>
                </a:solidFill>
                <a:latin typeface="Arial" charset="0"/>
                <a:ea typeface="Arial" charset="0"/>
                <a:cs typeface="Arial" charset="0"/>
              </a:rPr>
              <a:t>Capital Investment Decisions</a:t>
            </a:r>
          </a:p>
        </p:txBody>
      </p:sp>
      <p:cxnSp>
        <p:nvCxnSpPr>
          <p:cNvPr id="12" name="Straight Connector 11"/>
          <p:cNvCxnSpPr>
            <a:cxnSpLocks noChangeShapeType="1"/>
          </p:cNvCxnSpPr>
          <p:nvPr/>
        </p:nvCxnSpPr>
        <p:spPr bwMode="auto">
          <a:xfrm>
            <a:off x="4148138"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54000" y="5435600"/>
            <a:ext cx="9532938" cy="14224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9" name="Rectangle 8"/>
          <p:cNvSpPr>
            <a:spLocks noChangeArrowheads="1"/>
          </p:cNvSpPr>
          <p:nvPr/>
        </p:nvSpPr>
        <p:spPr bwMode="auto">
          <a:xfrm>
            <a:off x="4471076" y="4199744"/>
            <a:ext cx="398712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chemeClr val="accent1">
                  <a:lumMod val="75000"/>
                </a:schemeClr>
              </a:buClr>
              <a:buSzPct val="120000"/>
              <a:buFont typeface="Wingdings" charset="2"/>
              <a:buChar char="§"/>
            </a:pPr>
            <a:r>
              <a:rPr lang="en-US" altLang="x-none" sz="2500" b="1" dirty="0">
                <a:latin typeface="Arial" charset="0"/>
                <a:ea typeface="Arial" charset="0"/>
                <a:cs typeface="Arial" charset="0"/>
              </a:rPr>
              <a:t>Whether or not to </a:t>
            </a:r>
            <a:r>
              <a:rPr lang="en-US" altLang="x-none" sz="2500" b="1" dirty="0" smtClean="0">
                <a:latin typeface="Arial" charset="0"/>
                <a:ea typeface="Arial" charset="0"/>
                <a:cs typeface="Arial" charset="0"/>
              </a:rPr>
              <a:t>pay </a:t>
            </a:r>
            <a:r>
              <a:rPr lang="en-US" altLang="x-none" sz="2500" b="1" dirty="0">
                <a:latin typeface="Arial" charset="0"/>
                <a:ea typeface="Arial" charset="0"/>
                <a:cs typeface="Arial" charset="0"/>
              </a:rPr>
              <a:t>dividends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1000"/>
                                        <p:tgtEl>
                                          <p:spTgt spid="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left)">
                                      <p:cBhvr>
                                        <p:cTn id="22" dur="1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a:spLocks noChangeArrowheads="1"/>
          </p:cNvSpPr>
          <p:nvPr/>
        </p:nvSpPr>
        <p:spPr bwMode="auto">
          <a:xfrm>
            <a:off x="4906963" y="1820863"/>
            <a:ext cx="4130675" cy="33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rgbClr val="3E70AB"/>
              </a:buClr>
              <a:buSzPct val="120000"/>
              <a:buFont typeface="Wingdings" charset="2"/>
              <a:buChar char="§"/>
            </a:pPr>
            <a:r>
              <a:rPr lang="en-US" altLang="x-none" sz="2400" b="1" dirty="0">
                <a:latin typeface="Arial" charset="0"/>
              </a:rPr>
              <a:t>Key component </a:t>
            </a:r>
            <a:r>
              <a:rPr lang="en-US" altLang="x-none" sz="2400" b="1" dirty="0" smtClean="0">
                <a:latin typeface="Arial" charset="0"/>
              </a:rPr>
              <a:t/>
            </a:r>
            <a:br>
              <a:rPr lang="en-US" altLang="x-none" sz="2400" b="1" dirty="0" smtClean="0">
                <a:latin typeface="Arial" charset="0"/>
              </a:rPr>
            </a:br>
            <a:r>
              <a:rPr lang="en-US" altLang="x-none" sz="2400" b="1" dirty="0" smtClean="0">
                <a:latin typeface="Arial" charset="0"/>
              </a:rPr>
              <a:t>of </a:t>
            </a:r>
            <a:r>
              <a:rPr lang="en-US" altLang="x-none" sz="2400" b="1" dirty="0">
                <a:latin typeface="Arial" charset="0"/>
              </a:rPr>
              <a:t>managing </a:t>
            </a:r>
            <a:r>
              <a:rPr lang="en-US" altLang="x-none" sz="2400" b="1" dirty="0" smtClean="0">
                <a:latin typeface="Arial" charset="0"/>
              </a:rPr>
              <a:t/>
            </a:r>
            <a:br>
              <a:rPr lang="en-US" altLang="x-none" sz="2400" b="1" dirty="0" smtClean="0">
                <a:latin typeface="Arial" charset="0"/>
              </a:rPr>
            </a:br>
            <a:r>
              <a:rPr lang="en-US" altLang="x-none" sz="2400" b="1" dirty="0" smtClean="0">
                <a:latin typeface="Arial" charset="0"/>
              </a:rPr>
              <a:t>working </a:t>
            </a:r>
            <a:r>
              <a:rPr lang="en-US" altLang="x-none" sz="2400" b="1" dirty="0">
                <a:latin typeface="Arial" charset="0"/>
              </a:rPr>
              <a:t>capital</a:t>
            </a:r>
          </a:p>
          <a:p>
            <a:pPr eaLnBrk="1" hangingPunct="1">
              <a:spcBef>
                <a:spcPct val="0"/>
              </a:spcBef>
              <a:spcAft>
                <a:spcPts val="2000"/>
              </a:spcAft>
              <a:buClr>
                <a:srgbClr val="3E70AB"/>
              </a:buClr>
              <a:buSzPct val="120000"/>
              <a:buFont typeface="Wingdings" charset="2"/>
              <a:buChar char="§"/>
            </a:pPr>
            <a:r>
              <a:rPr lang="en-US" altLang="x-none" sz="2400" b="1" dirty="0">
                <a:latin typeface="Arial" charset="0"/>
              </a:rPr>
              <a:t>How long money is </a:t>
            </a:r>
            <a:r>
              <a:rPr lang="en-US" altLang="x-none" sz="2400" b="1" dirty="0" smtClean="0">
                <a:latin typeface="Arial" charset="0"/>
              </a:rPr>
              <a:t/>
            </a:r>
            <a:br>
              <a:rPr lang="en-US" altLang="x-none" sz="2400" b="1" dirty="0" smtClean="0">
                <a:latin typeface="Arial" charset="0"/>
              </a:rPr>
            </a:br>
            <a:r>
              <a:rPr lang="en-US" altLang="en-US" sz="2400" b="1" dirty="0" smtClean="0">
                <a:latin typeface="Arial" charset="0"/>
              </a:rPr>
              <a:t>“</a:t>
            </a:r>
            <a:r>
              <a:rPr lang="en-US" altLang="x-none" sz="2400" b="1" dirty="0">
                <a:latin typeface="Arial" charset="0"/>
              </a:rPr>
              <a:t>tied up</a:t>
            </a:r>
            <a:r>
              <a:rPr lang="en-US" altLang="en-US" sz="2400" b="1" dirty="0">
                <a:latin typeface="Arial" charset="0"/>
              </a:rPr>
              <a:t>”</a:t>
            </a:r>
            <a:r>
              <a:rPr lang="en-US" altLang="x-none" sz="2400" b="1" dirty="0">
                <a:latin typeface="Arial" charset="0"/>
              </a:rPr>
              <a:t> between buying raw materials and receiving cash </a:t>
            </a:r>
            <a:r>
              <a:rPr lang="en-US" altLang="x-none" sz="2400" b="1" dirty="0" smtClean="0">
                <a:latin typeface="Arial" charset="0"/>
              </a:rPr>
              <a:t/>
            </a:r>
            <a:br>
              <a:rPr lang="en-US" altLang="x-none" sz="2400" b="1" dirty="0" smtClean="0">
                <a:latin typeface="Arial" charset="0"/>
              </a:rPr>
            </a:br>
            <a:r>
              <a:rPr lang="en-US" altLang="x-none" sz="2400" b="1" dirty="0" smtClean="0">
                <a:latin typeface="Arial" charset="0"/>
              </a:rPr>
              <a:t>from </a:t>
            </a:r>
            <a:r>
              <a:rPr lang="en-US" altLang="x-none" sz="2400" b="1" dirty="0">
                <a:latin typeface="Arial" charset="0"/>
              </a:rPr>
              <a:t>selling products</a:t>
            </a:r>
          </a:p>
        </p:txBody>
      </p:sp>
      <p:sp>
        <p:nvSpPr>
          <p:cNvPr id="29700" name="Rectangle 1"/>
          <p:cNvSpPr>
            <a:spLocks noChangeArrowheads="1"/>
          </p:cNvSpPr>
          <p:nvPr/>
        </p:nvSpPr>
        <p:spPr bwMode="auto">
          <a:xfrm>
            <a:off x="0" y="350838"/>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3800" b="1" dirty="0">
                <a:solidFill>
                  <a:schemeClr val="bg1"/>
                </a:solidFill>
                <a:latin typeface="Arial" charset="0"/>
                <a:ea typeface="Arial" charset="0"/>
                <a:cs typeface="Arial" charset="0"/>
              </a:rPr>
              <a:t>Cash Conversion Cycle</a:t>
            </a:r>
          </a:p>
        </p:txBody>
      </p:sp>
      <p:cxnSp>
        <p:nvCxnSpPr>
          <p:cNvPr id="12" name="Straight Connector 11"/>
          <p:cNvCxnSpPr>
            <a:cxnSpLocks noChangeShapeType="1"/>
          </p:cNvCxnSpPr>
          <p:nvPr/>
        </p:nvCxnSpPr>
        <p:spPr bwMode="auto">
          <a:xfrm>
            <a:off x="4503738" y="1422400"/>
            <a:ext cx="0" cy="4292600"/>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9702" name="Picture 1" descr="CashConvCycle.jpg"/>
          <p:cNvPicPr>
            <a:picLocks noChangeAspect="1"/>
          </p:cNvPicPr>
          <p:nvPr/>
        </p:nvPicPr>
        <p:blipFill>
          <a:blip r:embed="rId3">
            <a:lum contrast="42000"/>
            <a:extLst>
              <a:ext uri="{28A0092B-C50C-407E-A947-70E740481C1C}">
                <a14:useLocalDpi xmlns:a14="http://schemas.microsoft.com/office/drawing/2010/main" val="0"/>
              </a:ext>
            </a:extLst>
          </a:blip>
          <a:srcRect/>
          <a:stretch>
            <a:fillRect/>
          </a:stretch>
        </p:blipFill>
        <p:spPr bwMode="auto">
          <a:xfrm>
            <a:off x="457200" y="1603375"/>
            <a:ext cx="362743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54000" y="5600700"/>
            <a:ext cx="9532938" cy="12573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2" name="Oval 1"/>
          <p:cNvSpPr/>
          <p:nvPr/>
        </p:nvSpPr>
        <p:spPr>
          <a:xfrm>
            <a:off x="1835150" y="16637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p:cNvSpPr/>
          <p:nvPr/>
        </p:nvSpPr>
        <p:spPr>
          <a:xfrm>
            <a:off x="3016250" y="23241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p:cNvSpPr/>
          <p:nvPr/>
        </p:nvSpPr>
        <p:spPr>
          <a:xfrm>
            <a:off x="641350" y="23241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5" name="Oval 14"/>
          <p:cNvSpPr/>
          <p:nvPr/>
        </p:nvSpPr>
        <p:spPr>
          <a:xfrm>
            <a:off x="2997200" y="370205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6" name="Oval 15"/>
          <p:cNvSpPr/>
          <p:nvPr/>
        </p:nvSpPr>
        <p:spPr>
          <a:xfrm>
            <a:off x="1816100" y="43815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7" name="Oval 16"/>
          <p:cNvSpPr/>
          <p:nvPr/>
        </p:nvSpPr>
        <p:spPr>
          <a:xfrm>
            <a:off x="641350" y="36957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 name="Oval 3"/>
          <p:cNvSpPr/>
          <p:nvPr/>
        </p:nvSpPr>
        <p:spPr>
          <a:xfrm>
            <a:off x="1625600" y="2730500"/>
            <a:ext cx="1409700" cy="1460500"/>
          </a:xfrm>
          <a:prstGeom prst="ellipse">
            <a:avLst/>
          </a:prstGeom>
          <a:ln>
            <a:noFill/>
          </a:ln>
        </p:spPr>
        <p:style>
          <a:lnRef idx="2">
            <a:schemeClr val="dk1"/>
          </a:lnRef>
          <a:fillRef idx="1001">
            <a:schemeClr val="lt1"/>
          </a:fillRef>
          <a:effectRef idx="0">
            <a:schemeClr val="dk1"/>
          </a:effectRef>
          <a:fontRef idx="minor">
            <a:schemeClr val="dk1"/>
          </a:fontRef>
        </p:style>
        <p:txBody>
          <a:bodyPr rtlCol="0" anchor="ctr"/>
          <a:lstStyle/>
          <a:p>
            <a:pPr algn="ctr"/>
            <a:endParaRPr lang="en-US"/>
          </a:p>
        </p:txBody>
      </p:sp>
      <p:sp>
        <p:nvSpPr>
          <p:cNvPr id="18" name="Rectangle 17"/>
          <p:cNvSpPr>
            <a:spLocks noChangeArrowheads="1"/>
          </p:cNvSpPr>
          <p:nvPr/>
        </p:nvSpPr>
        <p:spPr bwMode="auto">
          <a:xfrm>
            <a:off x="1485900" y="2938463"/>
            <a:ext cx="1574800" cy="114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0" indent="0" algn="ctr" eaLnBrk="1" hangingPunct="1">
              <a:lnSpc>
                <a:spcPct val="90000"/>
              </a:lnSpc>
              <a:spcBef>
                <a:spcPct val="0"/>
              </a:spcBef>
              <a:spcAft>
                <a:spcPts val="1000"/>
              </a:spcAft>
              <a:buClr>
                <a:srgbClr val="3E70AB"/>
              </a:buClr>
              <a:buSzPct val="120000"/>
              <a:buNone/>
            </a:pPr>
            <a:r>
              <a:rPr lang="en-US" altLang="x-none" sz="1700" b="1" dirty="0" smtClean="0">
                <a:solidFill>
                  <a:schemeClr val="tx1">
                    <a:lumMod val="65000"/>
                    <a:lumOff val="35000"/>
                  </a:schemeClr>
                </a:solidFill>
                <a:latin typeface="Arial" charset="0"/>
              </a:rPr>
              <a:t>Cash</a:t>
            </a:r>
            <a:br>
              <a:rPr lang="en-US" altLang="x-none" sz="1700" b="1" dirty="0" smtClean="0">
                <a:solidFill>
                  <a:schemeClr val="tx1">
                    <a:lumMod val="65000"/>
                    <a:lumOff val="35000"/>
                  </a:schemeClr>
                </a:solidFill>
                <a:latin typeface="Arial" charset="0"/>
              </a:rPr>
            </a:br>
            <a:r>
              <a:rPr lang="en-US" altLang="x-none" sz="1700" b="1" dirty="0" smtClean="0">
                <a:solidFill>
                  <a:schemeClr val="tx1">
                    <a:lumMod val="65000"/>
                    <a:lumOff val="35000"/>
                  </a:schemeClr>
                </a:solidFill>
                <a:latin typeface="Arial" charset="0"/>
              </a:rPr>
              <a:t>Conversion</a:t>
            </a:r>
            <a:br>
              <a:rPr lang="en-US" altLang="x-none" sz="1700" b="1" dirty="0" smtClean="0">
                <a:solidFill>
                  <a:schemeClr val="tx1">
                    <a:lumMod val="65000"/>
                    <a:lumOff val="35000"/>
                  </a:schemeClr>
                </a:solidFill>
                <a:latin typeface="Arial" charset="0"/>
              </a:rPr>
            </a:br>
            <a:r>
              <a:rPr lang="en-US" altLang="x-none" sz="1700" b="1" dirty="0" smtClean="0">
                <a:solidFill>
                  <a:schemeClr val="tx1">
                    <a:lumMod val="65000"/>
                    <a:lumOff val="35000"/>
                  </a:schemeClr>
                </a:solidFill>
                <a:latin typeface="Arial" charset="0"/>
              </a:rPr>
              <a:t>Cycle</a:t>
            </a:r>
          </a:p>
          <a:p>
            <a:pPr marL="0" indent="0" algn="ctr" eaLnBrk="1" hangingPunct="1">
              <a:lnSpc>
                <a:spcPct val="90000"/>
              </a:lnSpc>
              <a:spcBef>
                <a:spcPct val="0"/>
              </a:spcBef>
              <a:spcAft>
                <a:spcPts val="2000"/>
              </a:spcAft>
              <a:buClr>
                <a:srgbClr val="3E70AB"/>
              </a:buClr>
              <a:buSzPct val="120000"/>
              <a:buNone/>
            </a:pPr>
            <a:r>
              <a:rPr lang="en-US" altLang="x-none" sz="1600" b="1" dirty="0" smtClean="0">
                <a:solidFill>
                  <a:schemeClr val="tx1">
                    <a:lumMod val="65000"/>
                    <a:lumOff val="35000"/>
                  </a:schemeClr>
                </a:solidFill>
                <a:latin typeface="Arial" charset="0"/>
              </a:rPr>
              <a:t>example</a:t>
            </a:r>
            <a:endParaRPr lang="en-US" altLang="x-none" sz="1600" b="1" dirty="0">
              <a:solidFill>
                <a:schemeClr val="tx1">
                  <a:lumMod val="65000"/>
                  <a:lumOff val="35000"/>
                </a:schemeClr>
              </a:solidFill>
              <a:latin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1921</TotalTime>
  <Words>1313</Words>
  <Application>Microsoft Office PowerPoint</Application>
  <PresentationFormat>On-screen Show (4:3)</PresentationFormat>
  <Paragraphs>197</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ＭＳ Ｐゴシック</vt:lpstr>
      <vt:lpstr>Arial</vt:lpstr>
      <vt:lpstr>Arial Unicode MS</vt:lpstr>
      <vt:lpstr>Calibri</vt:lpstr>
      <vt:lpstr>Geneva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Carolyn Faines</cp:lastModifiedBy>
  <cp:revision>383</cp:revision>
  <cp:lastPrinted>2020-12-11T00:27:42Z</cp:lastPrinted>
  <dcterms:created xsi:type="dcterms:W3CDTF">2016-04-01T13:59:19Z</dcterms:created>
  <dcterms:modified xsi:type="dcterms:W3CDTF">2020-12-11T17:06:10Z</dcterms:modified>
</cp:coreProperties>
</file>