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Roboto" panose="020B0604020202020204" charset="0"/>
      <p:regular r:id="rId28"/>
      <p:bold r:id="rId29"/>
      <p:italic r:id="rId30"/>
      <p:boldItalic r:id="rId31"/>
    </p:embeddedFont>
    <p:embeddedFont>
      <p:font typeface="Arial Narrow" panose="020B0606020202030204" pitchFamily="34"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08" y="1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9f61844670_1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9f61844670_1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9f61844670_1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9f61844670_1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9f61844670_1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9f61844670_1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9f61844670_1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9f61844670_1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9f61844670_1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9f61844670_1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9f61844670_1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9f61844670_1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9f61844670_1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9f61844670_1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a888a4bdb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a888a4bdb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f61844670_1_1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f61844670_1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9f61844670_1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9f61844670_1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9f61844670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9f61844670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9f61844670_1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9f61844670_1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9f61844670_1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9f61844670_1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9f61844670_1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9f61844670_1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540726a143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540726a143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540726a143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540726a143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f6184467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f6184467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f6184467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f6184467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f61844670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f61844670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9f61844670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9f61844670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f61844670_1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f61844670_1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f61844670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9f61844670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f61844670_1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f61844670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Bunn High School</a:t>
            </a:r>
            <a:endParaRPr/>
          </a:p>
        </p:txBody>
      </p:sp>
      <p:sp>
        <p:nvSpPr>
          <p:cNvPr id="68" name="Google Shape;68;p13"/>
          <p:cNvSpPr txBox="1">
            <a:spLocks noGrp="1"/>
          </p:cNvSpPr>
          <p:nvPr>
            <p:ph type="subTitle" idx="1"/>
          </p:nvPr>
        </p:nvSpPr>
        <p:spPr>
          <a:xfrm>
            <a:off x="390525" y="2789120"/>
            <a:ext cx="8222100" cy="816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Re-entry Information for Students Returning </a:t>
            </a:r>
            <a:endParaRPr sz="2400"/>
          </a:p>
          <a:p>
            <a:pPr marL="0" lvl="0" indent="0" algn="ctr" rtl="0">
              <a:spcBef>
                <a:spcPts val="0"/>
              </a:spcBef>
              <a:spcAft>
                <a:spcPts val="0"/>
              </a:spcAft>
              <a:buNone/>
            </a:pPr>
            <a:r>
              <a:rPr lang="en" sz="2400"/>
              <a:t>Back-to-School Under Plan B</a:t>
            </a:r>
            <a:endParaRPr sz="2400"/>
          </a:p>
        </p:txBody>
      </p:sp>
      <p:pic>
        <p:nvPicPr>
          <p:cNvPr id="69" name="Google Shape;69;p13"/>
          <p:cNvPicPr preferRelativeResize="0"/>
          <p:nvPr/>
        </p:nvPicPr>
        <p:blipFill>
          <a:blip r:embed="rId3">
            <a:alphaModFix/>
          </a:blip>
          <a:stretch>
            <a:fillRect/>
          </a:stretch>
        </p:blipFill>
        <p:spPr>
          <a:xfrm>
            <a:off x="5880575" y="408000"/>
            <a:ext cx="2785200" cy="1954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Breakfast</a:t>
            </a:r>
            <a:endParaRPr/>
          </a:p>
        </p:txBody>
      </p:sp>
      <p:sp>
        <p:nvSpPr>
          <p:cNvPr id="143" name="Google Shape;143;p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44" name="Google Shape;144;p22"/>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45" name="Google Shape;145;p22"/>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46" name="Google Shape;146;p22"/>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47" name="Google Shape;147;p22"/>
          <p:cNvSpPr txBox="1"/>
          <p:nvPr/>
        </p:nvSpPr>
        <p:spPr>
          <a:xfrm>
            <a:off x="248675" y="1919100"/>
            <a:ext cx="8665800" cy="271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i="1"/>
              <a:t>Breakfast will be Grab and Go.</a:t>
            </a:r>
            <a:r>
              <a:rPr lang="en" sz="2000" i="1"/>
              <a:t> </a:t>
            </a:r>
            <a:r>
              <a:rPr lang="en" sz="2000"/>
              <a:t>Students are to take their breakfast and eat it in their 1st period class.  Breakfast bags will be available at the following locations:</a:t>
            </a:r>
            <a:endParaRPr sz="2000"/>
          </a:p>
          <a:p>
            <a:pPr marL="457200" lvl="0" indent="-355600" algn="l" rtl="0">
              <a:lnSpc>
                <a:spcPct val="115000"/>
              </a:lnSpc>
              <a:spcBef>
                <a:spcPts val="0"/>
              </a:spcBef>
              <a:spcAft>
                <a:spcPts val="0"/>
              </a:spcAft>
              <a:buSzPts val="2000"/>
              <a:buChar char="●"/>
            </a:pPr>
            <a:r>
              <a:rPr lang="en" sz="2000"/>
              <a:t>Car riders and bus riders are to pick up breakfast in the front lobby near the main office.</a:t>
            </a:r>
            <a:endParaRPr sz="2000"/>
          </a:p>
          <a:p>
            <a:pPr marL="457200" lvl="0" indent="-355600" algn="l" rtl="0">
              <a:lnSpc>
                <a:spcPct val="115000"/>
              </a:lnSpc>
              <a:spcBef>
                <a:spcPts val="0"/>
              </a:spcBef>
              <a:spcAft>
                <a:spcPts val="0"/>
              </a:spcAft>
              <a:buSzPts val="2000"/>
              <a:buChar char="●"/>
            </a:pPr>
            <a:r>
              <a:rPr lang="en" sz="2000"/>
              <a:t>Student drivers are to pick up breakfast in the 300 Hall.</a:t>
            </a:r>
            <a:endParaRPr sz="2000"/>
          </a:p>
          <a:p>
            <a:pPr marL="0" lvl="0" indent="0" algn="l" rtl="0">
              <a:spcBef>
                <a:spcPts val="0"/>
              </a:spcBef>
              <a:spcAft>
                <a:spcPts val="0"/>
              </a:spcAft>
              <a:buNone/>
            </a:pPr>
            <a:endParaRPr sz="2200">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Lunch</a:t>
            </a:r>
            <a:endParaRPr/>
          </a:p>
        </p:txBody>
      </p:sp>
      <p:sp>
        <p:nvSpPr>
          <p:cNvPr id="153" name="Google Shape;153;p2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54" name="Google Shape;154;p23"/>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55" name="Google Shape;155;p23"/>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56" name="Google Shape;156;p23"/>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57" name="Google Shape;157;p23"/>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914400" lvl="0" indent="-323850" algn="l" rtl="0">
              <a:lnSpc>
                <a:spcPct val="115000"/>
              </a:lnSpc>
              <a:spcBef>
                <a:spcPts val="0"/>
              </a:spcBef>
              <a:spcAft>
                <a:spcPts val="0"/>
              </a:spcAft>
              <a:buSzPts val="1500"/>
              <a:buChar char="●"/>
            </a:pPr>
            <a:r>
              <a:rPr lang="en" sz="1500"/>
              <a:t>Students will eat lunch in the cafeteria. </a:t>
            </a:r>
            <a:endParaRPr sz="1500"/>
          </a:p>
          <a:p>
            <a:pPr marL="914400" lvl="0" indent="-323850" algn="l" rtl="0">
              <a:lnSpc>
                <a:spcPct val="115000"/>
              </a:lnSpc>
              <a:spcBef>
                <a:spcPts val="0"/>
              </a:spcBef>
              <a:spcAft>
                <a:spcPts val="0"/>
              </a:spcAft>
              <a:buSzPts val="1500"/>
              <a:buChar char="●"/>
            </a:pPr>
            <a:r>
              <a:rPr lang="en" sz="1500"/>
              <a:t>There will be a maximum of 50 students in the cafeteria. </a:t>
            </a:r>
            <a:endParaRPr sz="1500"/>
          </a:p>
          <a:p>
            <a:pPr marL="914400" lvl="0" indent="-323850" algn="l" rtl="0">
              <a:lnSpc>
                <a:spcPct val="115000"/>
              </a:lnSpc>
              <a:spcBef>
                <a:spcPts val="0"/>
              </a:spcBef>
              <a:spcAft>
                <a:spcPts val="0"/>
              </a:spcAft>
              <a:buSzPts val="1500"/>
              <a:buChar char="●"/>
            </a:pPr>
            <a:r>
              <a:rPr lang="en" sz="1500"/>
              <a:t>Students will be assigned a specific lunch time and seat in the cafeteria. This will be their daily assigned seat in the cafeteria. </a:t>
            </a:r>
            <a:endParaRPr sz="1500"/>
          </a:p>
          <a:p>
            <a:pPr marL="914400" lvl="0" indent="-323850" algn="l" rtl="0">
              <a:lnSpc>
                <a:spcPct val="115000"/>
              </a:lnSpc>
              <a:spcBef>
                <a:spcPts val="0"/>
              </a:spcBef>
              <a:spcAft>
                <a:spcPts val="0"/>
              </a:spcAft>
              <a:buSzPts val="1500"/>
              <a:buChar char="●"/>
            </a:pPr>
            <a:r>
              <a:rPr lang="en" sz="1500"/>
              <a:t>Tables will be numbered to help students find their seat. </a:t>
            </a:r>
            <a:endParaRPr sz="1500"/>
          </a:p>
          <a:p>
            <a:pPr marL="914400" lvl="0" indent="-323850" algn="l" rtl="0">
              <a:lnSpc>
                <a:spcPct val="115000"/>
              </a:lnSpc>
              <a:spcBef>
                <a:spcPts val="0"/>
              </a:spcBef>
              <a:spcAft>
                <a:spcPts val="0"/>
              </a:spcAft>
              <a:buSzPts val="1500"/>
              <a:buChar char="●"/>
            </a:pPr>
            <a:r>
              <a:rPr lang="en" sz="1500"/>
              <a:t>Students will enter the cafeteria from the 300 hall. They will exit the cafeteria at the parking lot entrance. </a:t>
            </a:r>
            <a:endParaRPr sz="1500"/>
          </a:p>
          <a:p>
            <a:pPr marL="914400" lvl="0" indent="-323850" algn="l" rtl="0">
              <a:lnSpc>
                <a:spcPct val="115000"/>
              </a:lnSpc>
              <a:spcBef>
                <a:spcPts val="0"/>
              </a:spcBef>
              <a:spcAft>
                <a:spcPts val="0"/>
              </a:spcAft>
              <a:buSzPts val="1500"/>
              <a:buChar char="●"/>
            </a:pPr>
            <a:r>
              <a:rPr lang="en" sz="1500"/>
              <a:t>Students will go through the line and grab a bag lunch. They will then take their seat. </a:t>
            </a:r>
            <a:endParaRPr sz="1500"/>
          </a:p>
          <a:p>
            <a:pPr marL="914400" lvl="0" indent="-323850" algn="l" rtl="0">
              <a:lnSpc>
                <a:spcPct val="115000"/>
              </a:lnSpc>
              <a:spcBef>
                <a:spcPts val="0"/>
              </a:spcBef>
              <a:spcAft>
                <a:spcPts val="0"/>
              </a:spcAft>
              <a:buSzPts val="1500"/>
              <a:buChar char="●"/>
            </a:pPr>
            <a:r>
              <a:rPr lang="en" sz="1500"/>
              <a:t>Once students are seated we will start the 15 minute timer. Once the 15 minutes are over, students will return to the classroom. Students may have a restroom break once they return to the classroom. No food or drink should be removed from the cafeteria. </a:t>
            </a:r>
            <a:endParaRPr sz="1500"/>
          </a:p>
          <a:p>
            <a:pPr marL="0" lvl="0" indent="0" algn="l" rtl="0">
              <a:spcBef>
                <a:spcPts val="0"/>
              </a:spcBef>
              <a:spcAft>
                <a:spcPts val="0"/>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Restroom Breaks</a:t>
            </a:r>
            <a:endParaRPr/>
          </a:p>
        </p:txBody>
      </p:sp>
      <p:sp>
        <p:nvSpPr>
          <p:cNvPr id="163" name="Google Shape;163;p2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64" name="Google Shape;164;p24"/>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65" name="Google Shape;165;p24"/>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66" name="Google Shape;166;p24"/>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67" name="Google Shape;167;p24"/>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p>
        </p:txBody>
      </p:sp>
      <p:sp>
        <p:nvSpPr>
          <p:cNvPr id="168" name="Google Shape;168;p24"/>
          <p:cNvSpPr txBox="1"/>
          <p:nvPr/>
        </p:nvSpPr>
        <p:spPr>
          <a:xfrm>
            <a:off x="439975" y="1989500"/>
            <a:ext cx="8455200" cy="28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Class restroom breaks will done during 2nd and 4th period.  Due to cleaning requirements, teachers will have assigned times for students to go to the restroom.  If a student needs to go to the restroom during 1st or 3rd period, the teacher will need to call the front office to have someone escort the student to a restroom.   </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72"/>
        <p:cNvGrpSpPr/>
        <p:nvPr/>
      </p:nvGrpSpPr>
      <p:grpSpPr>
        <a:xfrm>
          <a:off x="0" y="0"/>
          <a:ext cx="0" cy="0"/>
          <a:chOff x="0" y="0"/>
          <a:chExt cx="0" cy="0"/>
        </a:xfrm>
      </p:grpSpPr>
      <p:sp>
        <p:nvSpPr>
          <p:cNvPr id="173" name="Google Shape;173;p25"/>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Mask Breaks</a:t>
            </a:r>
            <a:endParaRPr/>
          </a:p>
        </p:txBody>
      </p:sp>
      <p:sp>
        <p:nvSpPr>
          <p:cNvPr id="174" name="Google Shape;174;p2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75" name="Google Shape;175;p25"/>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76" name="Google Shape;176;p25"/>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77" name="Google Shape;177;p25"/>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78" name="Google Shape;178;p25"/>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p>
        </p:txBody>
      </p:sp>
      <p:sp>
        <p:nvSpPr>
          <p:cNvPr id="179" name="Google Shape;179;p25"/>
          <p:cNvSpPr txBox="1"/>
          <p:nvPr/>
        </p:nvSpPr>
        <p:spPr>
          <a:xfrm>
            <a:off x="181725" y="1919075"/>
            <a:ext cx="8512200" cy="281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900"/>
              <a:t>A ten minute mask break will take place during 2nd period and 4th period. Teachers may take their classes outside for the mask breaks (weather permitting) or out in the hallway.</a:t>
            </a:r>
            <a:endParaRPr sz="1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Dismissal Procedures</a:t>
            </a:r>
            <a:endParaRPr/>
          </a:p>
        </p:txBody>
      </p:sp>
      <p:sp>
        <p:nvSpPr>
          <p:cNvPr id="185" name="Google Shape;185;p2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86" name="Google Shape;186;p26"/>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87" name="Google Shape;187;p26"/>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88" name="Google Shape;188;p26"/>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89" name="Google Shape;189;p26"/>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000" i="1"/>
          </a:p>
        </p:txBody>
      </p:sp>
      <p:sp>
        <p:nvSpPr>
          <p:cNvPr id="190" name="Google Shape;190;p26"/>
          <p:cNvSpPr txBox="1"/>
          <p:nvPr/>
        </p:nvSpPr>
        <p:spPr>
          <a:xfrm>
            <a:off x="191300" y="1823450"/>
            <a:ext cx="8799600" cy="309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t>The following groups of students will be dismissed from school by their 4th period teacher at the following times: </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3:00 p.m. 	Student Drivers are dismissed </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3:02 p.m.	Bus Riders</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3:04 p.m. 	Car Riders</a:t>
            </a:r>
            <a:endParaRPr sz="1600"/>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94"/>
        <p:cNvGrpSpPr/>
        <p:nvPr/>
      </p:nvGrpSpPr>
      <p:grpSpPr>
        <a:xfrm>
          <a:off x="0" y="0"/>
          <a:ext cx="0" cy="0"/>
          <a:chOff x="0" y="0"/>
          <a:chExt cx="0" cy="0"/>
        </a:xfrm>
      </p:grpSpPr>
      <p:sp>
        <p:nvSpPr>
          <p:cNvPr id="195" name="Google Shape;195;p27"/>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New Attendance Requirements for Plan B for Remote Learning Days</a:t>
            </a:r>
            <a:endParaRPr/>
          </a:p>
        </p:txBody>
      </p:sp>
      <p:sp>
        <p:nvSpPr>
          <p:cNvPr id="196" name="Google Shape;196;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97" name="Google Shape;197;p27"/>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98" name="Google Shape;198;p27"/>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99" name="Google Shape;199;p27"/>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00" name="Google Shape;200;p27"/>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t>Once students re-enter under Plan B, they will have 2 ways to demonstrate daily attendance while working remotely during the “at home days”.</a:t>
            </a:r>
            <a:endParaRPr sz="2000"/>
          </a:p>
          <a:p>
            <a:pPr marL="0" lvl="0" indent="0" algn="l" rtl="0">
              <a:spcBef>
                <a:spcPts val="0"/>
              </a:spcBef>
              <a:spcAft>
                <a:spcPts val="0"/>
              </a:spcAft>
              <a:buNone/>
            </a:pPr>
            <a:endParaRPr sz="2000"/>
          </a:p>
          <a:p>
            <a:pPr marL="457200" lvl="0" indent="-355600" algn="l" rtl="0">
              <a:spcBef>
                <a:spcPts val="0"/>
              </a:spcBef>
              <a:spcAft>
                <a:spcPts val="0"/>
              </a:spcAft>
              <a:buSzPts val="2000"/>
              <a:buAutoNum type="arabicPeriod"/>
            </a:pPr>
            <a:r>
              <a:rPr lang="en" sz="2000"/>
              <a:t>Submit a daily assignment through Canvas or Google Classroom by 11:59 p.m. or</a:t>
            </a:r>
            <a:endParaRPr sz="2000"/>
          </a:p>
          <a:p>
            <a:pPr marL="457200" lvl="0" indent="-355600" algn="l" rtl="0">
              <a:spcBef>
                <a:spcPts val="0"/>
              </a:spcBef>
              <a:spcAft>
                <a:spcPts val="0"/>
              </a:spcAft>
              <a:buSzPts val="2000"/>
              <a:buAutoNum type="arabicPeriod"/>
            </a:pPr>
            <a:r>
              <a:rPr lang="en" sz="2000"/>
              <a:t>Participate in a Google Meet facilitated for each class.</a:t>
            </a:r>
            <a:endParaRPr sz="2000"/>
          </a:p>
          <a:p>
            <a:pPr marL="457200" lvl="0" indent="0" algn="l" rtl="0">
              <a:spcBef>
                <a:spcPts val="0"/>
              </a:spcBef>
              <a:spcAft>
                <a:spcPts val="0"/>
              </a:spcAft>
              <a:buNone/>
            </a:pPr>
            <a:endParaRPr sz="2000"/>
          </a:p>
          <a:p>
            <a:pPr marL="0" lvl="0" indent="0" algn="ctr" rtl="0">
              <a:spcBef>
                <a:spcPts val="0"/>
              </a:spcBef>
              <a:spcAft>
                <a:spcPts val="0"/>
              </a:spcAft>
              <a:buNone/>
            </a:pPr>
            <a:r>
              <a:rPr lang="en" sz="2000" i="1"/>
              <a:t>The option of just checking Canvas by 11:59 p.m. will no longer count for attendance.  Students must either submit a daily assignment or attend a Google Meet to be counted present for a class.</a:t>
            </a:r>
            <a:endParaRPr sz="2000" i="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04"/>
        <p:cNvGrpSpPr/>
        <p:nvPr/>
      </p:nvGrpSpPr>
      <p:grpSpPr>
        <a:xfrm>
          <a:off x="0" y="0"/>
          <a:ext cx="0" cy="0"/>
          <a:chOff x="0" y="0"/>
          <a:chExt cx="0" cy="0"/>
        </a:xfrm>
      </p:grpSpPr>
      <p:sp>
        <p:nvSpPr>
          <p:cNvPr id="205" name="Google Shape;205;p28"/>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Behavior Reminders</a:t>
            </a:r>
            <a:endParaRPr/>
          </a:p>
        </p:txBody>
      </p:sp>
      <p:sp>
        <p:nvSpPr>
          <p:cNvPr id="206" name="Google Shape;206;p2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07" name="Google Shape;207;p28"/>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08" name="Google Shape;208;p28"/>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09" name="Google Shape;209;p28"/>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10" name="Google Shape;210;p28"/>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Students are expected to follow all the safety guidelines as well as all the school and districts rules.  We will still follow the Franklin County Code of Student Conduct.  Any conduct which causes a disruption during an activity or function, or which interferes with the health, safety, well-being or rights of others is prohibited.</a:t>
            </a:r>
            <a:endParaRPr sz="1200"/>
          </a:p>
          <a:p>
            <a:pPr marL="0" lvl="0" indent="0" algn="l" rtl="0">
              <a:lnSpc>
                <a:spcPct val="115000"/>
              </a:lnSpc>
              <a:spcBef>
                <a:spcPts val="0"/>
              </a:spcBef>
              <a:spcAft>
                <a:spcPts val="0"/>
              </a:spcAft>
              <a:buNone/>
            </a:pPr>
            <a:endParaRPr sz="1200"/>
          </a:p>
          <a:p>
            <a:pPr marL="0" lvl="0" indent="0" algn="l" rtl="0">
              <a:spcBef>
                <a:spcPts val="0"/>
              </a:spcBef>
              <a:spcAft>
                <a:spcPts val="0"/>
              </a:spcAft>
              <a:buNone/>
            </a:pPr>
            <a:r>
              <a:rPr lang="en" sz="1300" b="1"/>
              <a:t>BHS CODE OF CONDUCT</a:t>
            </a:r>
            <a:endParaRPr sz="1300" b="1"/>
          </a:p>
          <a:p>
            <a:pPr marL="457200" lvl="0" indent="-311150" algn="l" rtl="0">
              <a:spcBef>
                <a:spcPts val="0"/>
              </a:spcBef>
              <a:spcAft>
                <a:spcPts val="0"/>
              </a:spcAft>
              <a:buSzPts val="1300"/>
              <a:buChar char="●"/>
            </a:pPr>
            <a:r>
              <a:rPr lang="en" sz="1300"/>
              <a:t>Bring all necessary materials to class each day.</a:t>
            </a:r>
            <a:endParaRPr sz="1300"/>
          </a:p>
          <a:p>
            <a:pPr marL="457200" lvl="0" indent="-311150" algn="l" rtl="0">
              <a:spcBef>
                <a:spcPts val="0"/>
              </a:spcBef>
              <a:spcAft>
                <a:spcPts val="0"/>
              </a:spcAft>
              <a:buSzPts val="1300"/>
              <a:buChar char="●"/>
            </a:pPr>
            <a:r>
              <a:rPr lang="en" sz="1300"/>
              <a:t>Be in your assigned place and ready to work when the tardy bell rings.</a:t>
            </a:r>
            <a:endParaRPr sz="1300"/>
          </a:p>
          <a:p>
            <a:pPr marL="457200" lvl="0" indent="-311150" algn="l" rtl="0">
              <a:spcBef>
                <a:spcPts val="0"/>
              </a:spcBef>
              <a:spcAft>
                <a:spcPts val="0"/>
              </a:spcAft>
              <a:buSzPts val="1300"/>
              <a:buChar char="●"/>
            </a:pPr>
            <a:r>
              <a:rPr lang="en" sz="1300"/>
              <a:t>Be recognized before speaking or leaving the assigned place.</a:t>
            </a:r>
            <a:endParaRPr sz="1300"/>
          </a:p>
          <a:p>
            <a:pPr marL="457200" lvl="0" indent="-311150" algn="l" rtl="0">
              <a:spcBef>
                <a:spcPts val="0"/>
              </a:spcBef>
              <a:spcAft>
                <a:spcPts val="0"/>
              </a:spcAft>
              <a:buSzPts val="1300"/>
              <a:buChar char="●"/>
            </a:pPr>
            <a:r>
              <a:rPr lang="en" sz="1300"/>
              <a:t>Show respect and be polite to all people.</a:t>
            </a:r>
            <a:endParaRPr sz="1300"/>
          </a:p>
          <a:p>
            <a:pPr marL="457200" lvl="0" indent="-311150" algn="l" rtl="0">
              <a:spcBef>
                <a:spcPts val="0"/>
              </a:spcBef>
              <a:spcAft>
                <a:spcPts val="0"/>
              </a:spcAft>
              <a:buSzPts val="1300"/>
              <a:buChar char="●"/>
            </a:pPr>
            <a:r>
              <a:rPr lang="en" sz="1300"/>
              <a:t>Respect the property of others.</a:t>
            </a:r>
            <a:endParaRPr sz="1300"/>
          </a:p>
          <a:p>
            <a:pPr marL="457200" lvl="0" indent="-311150" algn="l" rtl="0">
              <a:spcBef>
                <a:spcPts val="0"/>
              </a:spcBef>
              <a:spcAft>
                <a:spcPts val="0"/>
              </a:spcAft>
              <a:buSzPts val="1300"/>
              <a:buChar char="●"/>
            </a:pPr>
            <a:r>
              <a:rPr lang="en" sz="1300"/>
              <a:t>Respect the instructional process.</a:t>
            </a:r>
            <a:endParaRPr sz="1300"/>
          </a:p>
          <a:p>
            <a:pPr marL="457200" lvl="0" indent="-311150" algn="l" rtl="0">
              <a:spcBef>
                <a:spcPts val="0"/>
              </a:spcBef>
              <a:spcAft>
                <a:spcPts val="0"/>
              </a:spcAft>
              <a:buSzPts val="1300"/>
              <a:buChar char="●"/>
            </a:pPr>
            <a:r>
              <a:rPr lang="en" sz="1300"/>
              <a:t>Be honest at all times. </a:t>
            </a:r>
            <a:endParaRPr sz="1300"/>
          </a:p>
          <a:p>
            <a:pPr marL="0" lvl="0" indent="0" algn="l" rtl="0">
              <a:spcBef>
                <a:spcPts val="0"/>
              </a:spcBef>
              <a:spcAft>
                <a:spcPts val="0"/>
              </a:spcAft>
              <a:buNone/>
            </a:pPr>
            <a:endParaRPr sz="1300"/>
          </a:p>
          <a:p>
            <a:pPr marL="0" lvl="0" indent="0" algn="l" rtl="0">
              <a:spcBef>
                <a:spcPts val="0"/>
              </a:spcBef>
              <a:spcAft>
                <a:spcPts val="0"/>
              </a:spcAft>
              <a:buNone/>
            </a:pPr>
            <a:r>
              <a:rPr lang="en" sz="1300"/>
              <a:t>This is not all inclusive.  Please refer to the Franklin County Schools Student Handbook for additional guidance concerning student conduct.</a:t>
            </a:r>
            <a:endParaRPr sz="1300"/>
          </a:p>
          <a:p>
            <a:pPr marL="0" lvl="0" indent="0" algn="l"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14"/>
        <p:cNvGrpSpPr/>
        <p:nvPr/>
      </p:nvGrpSpPr>
      <p:grpSpPr>
        <a:xfrm>
          <a:off x="0" y="0"/>
          <a:ext cx="0" cy="0"/>
          <a:chOff x="0" y="0"/>
          <a:chExt cx="0" cy="0"/>
        </a:xfrm>
      </p:grpSpPr>
      <p:sp>
        <p:nvSpPr>
          <p:cNvPr id="215" name="Google Shape;215;p29"/>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Behavior Reminders</a:t>
            </a:r>
            <a:endParaRPr/>
          </a:p>
        </p:txBody>
      </p:sp>
      <p:sp>
        <p:nvSpPr>
          <p:cNvPr id="216" name="Google Shape;216;p2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17" name="Google Shape;217;p29"/>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18" name="Google Shape;218;p29"/>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19" name="Google Shape;219;p29"/>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20" name="Google Shape;220;p29"/>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PUBLIC DISPLAYS OF AFFECTION</a:t>
            </a:r>
            <a:endParaRPr b="1"/>
          </a:p>
          <a:p>
            <a:pPr marL="0" lvl="0" indent="0" algn="l" rtl="0">
              <a:spcBef>
                <a:spcPts val="0"/>
              </a:spcBef>
              <a:spcAft>
                <a:spcPts val="0"/>
              </a:spcAft>
              <a:buNone/>
            </a:pPr>
            <a:r>
              <a:rPr lang="en"/>
              <a:t>The guidelines regarding physical contact apply to student behavior from the moment that the student arrives on campus or boards a bus until the time the student leaves the school campus or departs from the bus. The guidelines apply to all areas of the school property at all times. Due to social distancing requirements physical displays of affection between students is prohibited, students are to keep their hands to themselves and not touch another person’s body. </a:t>
            </a:r>
            <a:endParaRPr/>
          </a:p>
          <a:p>
            <a:pPr marL="0" lvl="0" indent="0" algn="l" rtl="0">
              <a:spcBef>
                <a:spcPts val="0"/>
              </a:spcBef>
              <a:spcAft>
                <a:spcPts val="0"/>
              </a:spcAft>
              <a:buNone/>
            </a:pPr>
            <a:endParaRPr/>
          </a:p>
          <a:p>
            <a:pPr marL="0" lvl="0" indent="0" algn="l" rtl="0">
              <a:spcBef>
                <a:spcPts val="0"/>
              </a:spcBef>
              <a:spcAft>
                <a:spcPts val="0"/>
              </a:spcAft>
              <a:buNone/>
            </a:pPr>
            <a:r>
              <a:rPr lang="en"/>
              <a:t>The following behaviors are </a:t>
            </a:r>
            <a:r>
              <a:rPr lang="en" b="1"/>
              <a:t>PROHIBITED</a:t>
            </a:r>
            <a:r>
              <a:rPr lang="en"/>
              <a:t>:</a:t>
            </a:r>
            <a:endParaRPr/>
          </a:p>
          <a:p>
            <a:pPr marL="457200" lvl="0" indent="-317500" algn="l" rtl="0">
              <a:spcBef>
                <a:spcPts val="0"/>
              </a:spcBef>
              <a:spcAft>
                <a:spcPts val="0"/>
              </a:spcAft>
              <a:buSzPts val="1400"/>
              <a:buChar char="●"/>
            </a:pPr>
            <a:r>
              <a:rPr lang="en"/>
              <a:t>Kissing</a:t>
            </a:r>
            <a:endParaRPr/>
          </a:p>
          <a:p>
            <a:pPr marL="457200" lvl="0" indent="-317500" algn="l" rtl="0">
              <a:spcBef>
                <a:spcPts val="0"/>
              </a:spcBef>
              <a:spcAft>
                <a:spcPts val="0"/>
              </a:spcAft>
              <a:buSzPts val="1400"/>
              <a:buChar char="●"/>
            </a:pPr>
            <a:r>
              <a:rPr lang="en"/>
              <a:t>Front to front contact, including hugs</a:t>
            </a:r>
            <a:endParaRPr/>
          </a:p>
          <a:p>
            <a:pPr marL="457200" lvl="0" indent="-317500" algn="l" rtl="0">
              <a:spcBef>
                <a:spcPts val="0"/>
              </a:spcBef>
              <a:spcAft>
                <a:spcPts val="0"/>
              </a:spcAft>
              <a:buSzPts val="1400"/>
              <a:buChar char="●"/>
            </a:pPr>
            <a:r>
              <a:rPr lang="en"/>
              <a:t>Front to back contact, including hugs</a:t>
            </a:r>
            <a:endParaRPr/>
          </a:p>
          <a:p>
            <a:pPr marL="457200" lvl="0" indent="-317500" algn="l" rtl="0">
              <a:spcBef>
                <a:spcPts val="0"/>
              </a:spcBef>
              <a:spcAft>
                <a:spcPts val="0"/>
              </a:spcAft>
              <a:buSzPts val="1400"/>
              <a:buChar char="●"/>
            </a:pPr>
            <a:r>
              <a:rPr lang="en"/>
              <a:t>Side to side hugs/arms around another person’s waist, shoulders, hips, etc.</a:t>
            </a:r>
            <a:endParaRPr/>
          </a:p>
          <a:p>
            <a:pPr marL="457200" lvl="0" indent="-317500" algn="l" rtl="0">
              <a:spcBef>
                <a:spcPts val="0"/>
              </a:spcBef>
              <a:spcAft>
                <a:spcPts val="0"/>
              </a:spcAft>
              <a:buSzPts val="1400"/>
              <a:buChar char="●"/>
            </a:pPr>
            <a:r>
              <a:rPr lang="en"/>
              <a:t>Hand holding</a:t>
            </a:r>
            <a:endParaRPr sz="1300" b="1"/>
          </a:p>
          <a:p>
            <a:pPr marL="0" lvl="0" indent="0" algn="l" rtl="0">
              <a:spcBef>
                <a:spcPts val="0"/>
              </a:spcBef>
              <a:spcAft>
                <a:spcPts val="0"/>
              </a:spcAft>
              <a:buNone/>
            </a:pPr>
            <a:r>
              <a:rPr lang="en" sz="1300"/>
              <a:t>All of the behaviors listed above violate the social distancing guidelines.</a:t>
            </a:r>
            <a:endParaRPr sz="1300"/>
          </a:p>
          <a:p>
            <a:pPr marL="0" lvl="0" indent="0" algn="l" rtl="0">
              <a:spcBef>
                <a:spcPts val="0"/>
              </a:spcBef>
              <a:spcAft>
                <a:spcPts val="0"/>
              </a:spcAft>
              <a:buNone/>
            </a:pPr>
            <a:endParaRPr sz="1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24"/>
        <p:cNvGrpSpPr/>
        <p:nvPr/>
      </p:nvGrpSpPr>
      <p:grpSpPr>
        <a:xfrm>
          <a:off x="0" y="0"/>
          <a:ext cx="0" cy="0"/>
          <a:chOff x="0" y="0"/>
          <a:chExt cx="0" cy="0"/>
        </a:xfrm>
      </p:grpSpPr>
      <p:sp>
        <p:nvSpPr>
          <p:cNvPr id="225" name="Google Shape;225;p30"/>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Hallways</a:t>
            </a:r>
            <a:endParaRPr/>
          </a:p>
        </p:txBody>
      </p:sp>
      <p:sp>
        <p:nvSpPr>
          <p:cNvPr id="226" name="Google Shape;226;p3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27" name="Google Shape;227;p30"/>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28" name="Google Shape;228;p30"/>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29" name="Google Shape;229;p30"/>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30" name="Google Shape;230;p30"/>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p>
          <a:p>
            <a:pPr marL="0" lvl="0" indent="0" algn="l" rtl="0">
              <a:spcBef>
                <a:spcPts val="0"/>
              </a:spcBef>
              <a:spcAft>
                <a:spcPts val="0"/>
              </a:spcAft>
              <a:buNone/>
            </a:pPr>
            <a:r>
              <a:rPr lang="en" sz="2000"/>
              <a:t>For the following slides, teachers will review these hallway transition procedures with students on the first day of school during 1st period. A school map is located at towards the end of this presentation for teachers to use as they review the hallway transition procedures with students.</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highlight>
                <a:srgbClr val="FFFF00"/>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34"/>
        <p:cNvGrpSpPr/>
        <p:nvPr/>
      </p:nvGrpSpPr>
      <p:grpSpPr>
        <a:xfrm>
          <a:off x="0" y="0"/>
          <a:ext cx="0" cy="0"/>
          <a:chOff x="0" y="0"/>
          <a:chExt cx="0" cy="0"/>
        </a:xfrm>
      </p:grpSpPr>
      <p:sp>
        <p:nvSpPr>
          <p:cNvPr id="235" name="Google Shape;235;p31"/>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300 Hallway</a:t>
            </a:r>
            <a:endParaRPr/>
          </a:p>
        </p:txBody>
      </p:sp>
      <p:sp>
        <p:nvSpPr>
          <p:cNvPr id="236" name="Google Shape;236;p3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37" name="Google Shape;237;p31"/>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38" name="Google Shape;238;p31"/>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39" name="Google Shape;239;p31"/>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40" name="Google Shape;240;p31"/>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700"/>
          </a:p>
          <a:p>
            <a:pPr marL="457200" lvl="0" indent="-336550" algn="l" rtl="0">
              <a:lnSpc>
                <a:spcPct val="115000"/>
              </a:lnSpc>
              <a:spcBef>
                <a:spcPts val="0"/>
              </a:spcBef>
              <a:spcAft>
                <a:spcPts val="0"/>
              </a:spcAft>
              <a:buSzPts val="1700"/>
              <a:buChar char="●"/>
            </a:pPr>
            <a:r>
              <a:rPr lang="en" sz="1700"/>
              <a:t>Students will exit the 300 hallway at the doors leading to the back of the auditorium. If students need to go to the gym or Ag. building, they will turn left and either go to the doors by the concession stand at the gym or the front door of the Ag. Building. If students need to go anywhere else in the building, they will turn to the right and enter the doors at the auditorium/200 hall. </a:t>
            </a:r>
            <a:endParaRPr sz="1700"/>
          </a:p>
          <a:p>
            <a:pPr marL="0" lvl="0" indent="0" algn="l" rtl="0">
              <a:lnSpc>
                <a:spcPct val="115000"/>
              </a:lnSpc>
              <a:spcBef>
                <a:spcPts val="0"/>
              </a:spcBef>
              <a:spcAft>
                <a:spcPts val="0"/>
              </a:spcAft>
              <a:buNone/>
            </a:pPr>
            <a:endParaRPr sz="1100"/>
          </a:p>
          <a:p>
            <a:pPr marL="0" lvl="0" indent="0" algn="l" rtl="0">
              <a:spcBef>
                <a:spcPts val="0"/>
              </a:spcBef>
              <a:spcAft>
                <a:spcPts val="0"/>
              </a:spcAft>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will the school day look when I return to school under Plan B?</a:t>
            </a:r>
            <a:endParaRPr/>
          </a:p>
        </p:txBody>
      </p:sp>
      <p:sp>
        <p:nvSpPr>
          <p:cNvPr id="75" name="Google Shape;75;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76" name="Google Shape;76;p14"/>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77" name="Google Shape;77;p14"/>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78" name="Google Shape;78;p14"/>
          <p:cNvSpPr txBox="1"/>
          <p:nvPr/>
        </p:nvSpPr>
        <p:spPr>
          <a:xfrm>
            <a:off x="287050" y="1740800"/>
            <a:ext cx="8445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r>
              <a:rPr lang="en" sz="1500"/>
              <a:t>Bunn High School staff is excited to welcome our students back to campus!  In this presentation, we will review procedures and requirements under Plan B and what the school day will look like in order to help keep students and staff safe and healthy.  In this presentation we will review:</a:t>
            </a:r>
            <a:endParaRPr sz="1500"/>
          </a:p>
          <a:p>
            <a:pPr marL="0" lvl="0" indent="0" algn="l" rtl="0">
              <a:spcBef>
                <a:spcPts val="0"/>
              </a:spcBef>
              <a:spcAft>
                <a:spcPts val="0"/>
              </a:spcAft>
              <a:buNone/>
            </a:pPr>
            <a:endParaRPr sz="1500"/>
          </a:p>
          <a:p>
            <a:pPr marL="2286000" lvl="0" indent="-323850" algn="l" rtl="0">
              <a:spcBef>
                <a:spcPts val="0"/>
              </a:spcBef>
              <a:spcAft>
                <a:spcPts val="0"/>
              </a:spcAft>
              <a:buSzPts val="1500"/>
              <a:buChar char="●"/>
            </a:pPr>
            <a:r>
              <a:rPr lang="en" sz="1500"/>
              <a:t>Daily and Weekly Schedules</a:t>
            </a:r>
            <a:endParaRPr sz="1500"/>
          </a:p>
          <a:p>
            <a:pPr marL="2286000" lvl="0" indent="-323850" algn="l" rtl="0">
              <a:spcBef>
                <a:spcPts val="0"/>
              </a:spcBef>
              <a:spcAft>
                <a:spcPts val="0"/>
              </a:spcAft>
              <a:buSzPts val="1500"/>
              <a:buChar char="●"/>
            </a:pPr>
            <a:r>
              <a:rPr lang="en" sz="1500"/>
              <a:t>Transitioning Between Classes</a:t>
            </a:r>
            <a:endParaRPr sz="1500"/>
          </a:p>
          <a:p>
            <a:pPr marL="2286000" lvl="0" indent="-323850" algn="l" rtl="0">
              <a:spcBef>
                <a:spcPts val="0"/>
              </a:spcBef>
              <a:spcAft>
                <a:spcPts val="0"/>
              </a:spcAft>
              <a:buSzPts val="1500"/>
              <a:buChar char="●"/>
            </a:pPr>
            <a:r>
              <a:rPr lang="en" sz="1500"/>
              <a:t>Arrival To School</a:t>
            </a:r>
            <a:endParaRPr sz="1500"/>
          </a:p>
          <a:p>
            <a:pPr marL="2286000" lvl="0" indent="-323850" algn="l" rtl="0">
              <a:spcBef>
                <a:spcPts val="0"/>
              </a:spcBef>
              <a:spcAft>
                <a:spcPts val="0"/>
              </a:spcAft>
              <a:buSzPts val="1500"/>
              <a:buChar char="●"/>
            </a:pPr>
            <a:r>
              <a:rPr lang="en" sz="1500"/>
              <a:t>Breakfast</a:t>
            </a:r>
            <a:endParaRPr sz="1500"/>
          </a:p>
          <a:p>
            <a:pPr marL="2286000" lvl="0" indent="-323850" algn="l" rtl="0">
              <a:spcBef>
                <a:spcPts val="0"/>
              </a:spcBef>
              <a:spcAft>
                <a:spcPts val="0"/>
              </a:spcAft>
              <a:buSzPts val="1500"/>
              <a:buChar char="●"/>
            </a:pPr>
            <a:r>
              <a:rPr lang="en" sz="1500"/>
              <a:t>Lunch</a:t>
            </a:r>
            <a:endParaRPr sz="1500"/>
          </a:p>
          <a:p>
            <a:pPr marL="2286000" lvl="0" indent="-323850" algn="l" rtl="0">
              <a:spcBef>
                <a:spcPts val="0"/>
              </a:spcBef>
              <a:spcAft>
                <a:spcPts val="0"/>
              </a:spcAft>
              <a:buSzPts val="1500"/>
              <a:buChar char="●"/>
            </a:pPr>
            <a:r>
              <a:rPr lang="en" sz="1500"/>
              <a:t>Bathroom and Mask Breaks</a:t>
            </a:r>
            <a:endParaRPr sz="1500"/>
          </a:p>
          <a:p>
            <a:pPr marL="2286000" lvl="0" indent="-323850" algn="l" rtl="0">
              <a:spcBef>
                <a:spcPts val="0"/>
              </a:spcBef>
              <a:spcAft>
                <a:spcPts val="0"/>
              </a:spcAft>
              <a:buSzPts val="1500"/>
              <a:buChar char="●"/>
            </a:pPr>
            <a:r>
              <a:rPr lang="en" sz="1500"/>
              <a:t>New Attendance and Discipline Policies</a:t>
            </a:r>
            <a:endParaRPr sz="1500"/>
          </a:p>
          <a:p>
            <a:pPr marL="2286000" lvl="0" indent="-323850" algn="l" rtl="0">
              <a:spcBef>
                <a:spcPts val="0"/>
              </a:spcBef>
              <a:spcAft>
                <a:spcPts val="0"/>
              </a:spcAft>
              <a:buSzPts val="1500"/>
              <a:buChar char="●"/>
            </a:pPr>
            <a:r>
              <a:rPr lang="en" sz="1500"/>
              <a:t>Dismissal</a:t>
            </a:r>
            <a:endParaRPr sz="1500"/>
          </a:p>
          <a:p>
            <a:pPr marL="0" lvl="0" indent="0" algn="l" rtl="0">
              <a:spcBef>
                <a:spcPts val="0"/>
              </a:spcBef>
              <a:spcAft>
                <a:spcPts val="0"/>
              </a:spcAft>
              <a:buNone/>
            </a:pP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44"/>
        <p:cNvGrpSpPr/>
        <p:nvPr/>
      </p:nvGrpSpPr>
      <p:grpSpPr>
        <a:xfrm>
          <a:off x="0" y="0"/>
          <a:ext cx="0" cy="0"/>
          <a:chOff x="0" y="0"/>
          <a:chExt cx="0" cy="0"/>
        </a:xfrm>
      </p:grpSpPr>
      <p:sp>
        <p:nvSpPr>
          <p:cNvPr id="245" name="Google Shape;245;p32"/>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Gym Area</a:t>
            </a:r>
            <a:endParaRPr/>
          </a:p>
        </p:txBody>
      </p:sp>
      <p:sp>
        <p:nvSpPr>
          <p:cNvPr id="246" name="Google Shape;246;p3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47" name="Google Shape;247;p32"/>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48" name="Google Shape;248;p32"/>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49" name="Google Shape;249;p32"/>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50" name="Google Shape;250;p32"/>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700"/>
          </a:p>
          <a:p>
            <a:pPr marL="457200" lvl="0" indent="-393700" algn="l" rtl="0">
              <a:lnSpc>
                <a:spcPct val="115000"/>
              </a:lnSpc>
              <a:spcBef>
                <a:spcPts val="0"/>
              </a:spcBef>
              <a:spcAft>
                <a:spcPts val="0"/>
              </a:spcAft>
              <a:buSzPts val="2600"/>
              <a:buChar char="●"/>
            </a:pPr>
            <a:r>
              <a:rPr lang="en" sz="2300"/>
              <a:t>Students will exit the gym area from the doors leading up the steps to the auditorium. Once at the end of the hallway they will then get into the traffic flow in front of the office area.</a:t>
            </a:r>
            <a:endParaRPr sz="2300"/>
          </a:p>
          <a:p>
            <a:pPr marL="457200" lvl="0" indent="0" algn="l" rtl="0">
              <a:spcBef>
                <a:spcPts val="0"/>
              </a:spcBef>
              <a:spcAft>
                <a:spcPts val="0"/>
              </a:spcAft>
              <a:buNone/>
            </a:pPr>
            <a:endParaRPr sz="2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54"/>
        <p:cNvGrpSpPr/>
        <p:nvPr/>
      </p:nvGrpSpPr>
      <p:grpSpPr>
        <a:xfrm>
          <a:off x="0" y="0"/>
          <a:ext cx="0" cy="0"/>
          <a:chOff x="0" y="0"/>
          <a:chExt cx="0" cy="0"/>
        </a:xfrm>
      </p:grpSpPr>
      <p:sp>
        <p:nvSpPr>
          <p:cNvPr id="255" name="Google Shape;255;p33"/>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200 Hallway</a:t>
            </a:r>
            <a:endParaRPr/>
          </a:p>
        </p:txBody>
      </p:sp>
      <p:sp>
        <p:nvSpPr>
          <p:cNvPr id="256" name="Google Shape;256;p3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57" name="Google Shape;257;p33"/>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58" name="Google Shape;258;p33"/>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59" name="Google Shape;259;p33"/>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60" name="Google Shape;260;p33"/>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100"/>
          </a:p>
          <a:p>
            <a:pPr marL="457200" lvl="0" indent="-355600" algn="l" rtl="0">
              <a:lnSpc>
                <a:spcPct val="115000"/>
              </a:lnSpc>
              <a:spcBef>
                <a:spcPts val="0"/>
              </a:spcBef>
              <a:spcAft>
                <a:spcPts val="0"/>
              </a:spcAft>
              <a:buSzPts val="2000"/>
              <a:buChar char="●"/>
            </a:pPr>
            <a:r>
              <a:rPr lang="en" sz="2000"/>
              <a:t>Once students enter the doors by the auditorium, they will then follow the traffic flow to the left and head toward the main office. Once they reach that point, they will then follow traffic flow to the right to the doors that lead to the breezeway between the office area and the 100 building. When they reach the door at the 100 building, they will either follow the traffic flow to the left (New 100 building (science/social studies building)) or right (100 hallway). </a:t>
            </a:r>
            <a:endParaRPr sz="2000"/>
          </a:p>
          <a:p>
            <a:pPr marL="0" lvl="0" indent="0" algn="l" rtl="0">
              <a:spcBef>
                <a:spcPts val="0"/>
              </a:spcBef>
              <a:spcAft>
                <a:spcPts val="0"/>
              </a:spcAft>
              <a:buNone/>
            </a:pP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64"/>
        <p:cNvGrpSpPr/>
        <p:nvPr/>
      </p:nvGrpSpPr>
      <p:grpSpPr>
        <a:xfrm>
          <a:off x="0" y="0"/>
          <a:ext cx="0" cy="0"/>
          <a:chOff x="0" y="0"/>
          <a:chExt cx="0" cy="0"/>
        </a:xfrm>
      </p:grpSpPr>
      <p:sp>
        <p:nvSpPr>
          <p:cNvPr id="265" name="Google Shape;265;p34"/>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New 100 Building and 100 Hallway Traffic</a:t>
            </a:r>
            <a:endParaRPr/>
          </a:p>
        </p:txBody>
      </p:sp>
      <p:sp>
        <p:nvSpPr>
          <p:cNvPr id="266" name="Google Shape;266;p3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67" name="Google Shape;267;p34"/>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68" name="Google Shape;268;p34"/>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69" name="Google Shape;269;p34"/>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70" name="Google Shape;270;p34"/>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100"/>
          </a:p>
          <a:p>
            <a:pPr marL="457200" lvl="0" indent="-431800" algn="l" rtl="0">
              <a:lnSpc>
                <a:spcPct val="115000"/>
              </a:lnSpc>
              <a:spcBef>
                <a:spcPts val="0"/>
              </a:spcBef>
              <a:spcAft>
                <a:spcPts val="0"/>
              </a:spcAft>
              <a:buSzPts val="3200"/>
              <a:buChar char="●"/>
            </a:pPr>
            <a:r>
              <a:rPr lang="en" sz="2300"/>
              <a:t>Students will walk down the 100 hallway towards the 000 hallway. Once there, they will turn right down the 000 Hallway.</a:t>
            </a:r>
            <a:endParaRPr sz="2300"/>
          </a:p>
          <a:p>
            <a:pPr marL="457200" lvl="0" indent="0" algn="l" rtl="0">
              <a:spcBef>
                <a:spcPts val="0"/>
              </a:spcBef>
              <a:spcAft>
                <a:spcPts val="0"/>
              </a:spcAft>
              <a:buNone/>
            </a:pPr>
            <a:endParaRPr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 Procedures for 000 Hallway Traffic</a:t>
            </a:r>
            <a:endParaRPr/>
          </a:p>
        </p:txBody>
      </p:sp>
      <p:sp>
        <p:nvSpPr>
          <p:cNvPr id="276" name="Google Shape;276;p3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77" name="Google Shape;277;p35"/>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78" name="Google Shape;278;p35"/>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79" name="Google Shape;279;p35"/>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80" name="Google Shape;280;p35"/>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100"/>
          </a:p>
          <a:p>
            <a:pPr marL="457200" lvl="0" indent="-323850" algn="l" rtl="0">
              <a:lnSpc>
                <a:spcPct val="115000"/>
              </a:lnSpc>
              <a:spcBef>
                <a:spcPts val="0"/>
              </a:spcBef>
              <a:spcAft>
                <a:spcPts val="0"/>
              </a:spcAft>
              <a:buSzPts val="1500"/>
              <a:buChar char="●"/>
            </a:pPr>
            <a:r>
              <a:rPr lang="en" sz="1500"/>
              <a:t>Students will walk down the 000 hallway towards the steps at the media center. If they have classes in the New 100 building or 100 Hallway, they will exit the building at the media center and join the traffic flow towards the New 100 Building. If students have classes in the 300 hall, gym, or Ag building, they will proceed up the steps toward the 200 hall. Once students are at the 200 hall, by Mrs. Bartholomew’s classroom (Room 206), they will enter the doors that lead to the ramp towards the 300 hall where they will join that traffic flow.</a:t>
            </a:r>
            <a:endParaRPr sz="1500"/>
          </a:p>
          <a:p>
            <a:pPr marL="0" lvl="0" indent="0" algn="l" rtl="0">
              <a:spcBef>
                <a:spcPts val="0"/>
              </a:spcBef>
              <a:spcAft>
                <a:spcPts val="0"/>
              </a:spcAft>
              <a:buNone/>
            </a:pPr>
            <a:endParaRPr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84"/>
        <p:cNvGrpSpPr/>
        <p:nvPr/>
      </p:nvGrpSpPr>
      <p:grpSpPr>
        <a:xfrm>
          <a:off x="0" y="0"/>
          <a:ext cx="0" cy="0"/>
          <a:chOff x="0" y="0"/>
          <a:chExt cx="0" cy="0"/>
        </a:xfrm>
      </p:grpSpPr>
      <p:sp>
        <p:nvSpPr>
          <p:cNvPr id="285" name="Google Shape;285;p3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86" name="Google Shape;286;p36"/>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87" name="Google Shape;287;p36"/>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88" name="Google Shape;288;p36"/>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289" name="Google Shape;289;p36"/>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1100"/>
          </a:p>
          <a:p>
            <a:pPr marL="0" lvl="0" indent="0" algn="l" rtl="0">
              <a:spcBef>
                <a:spcPts val="0"/>
              </a:spcBef>
              <a:spcAft>
                <a:spcPts val="0"/>
              </a:spcAft>
              <a:buNone/>
            </a:pPr>
            <a:endParaRPr sz="2000"/>
          </a:p>
        </p:txBody>
      </p:sp>
      <p:pic>
        <p:nvPicPr>
          <p:cNvPr id="290" name="Google Shape;290;p36"/>
          <p:cNvPicPr preferRelativeResize="0"/>
          <p:nvPr/>
        </p:nvPicPr>
        <p:blipFill>
          <a:blip r:embed="rId3">
            <a:alphaModFix/>
          </a:blip>
          <a:stretch>
            <a:fillRect/>
          </a:stretch>
        </p:blipFill>
        <p:spPr>
          <a:xfrm rot="-5400000">
            <a:off x="2050051" y="-2021349"/>
            <a:ext cx="5015198" cy="911529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294"/>
        <p:cNvGrpSpPr/>
        <p:nvPr/>
      </p:nvGrpSpPr>
      <p:grpSpPr>
        <a:xfrm>
          <a:off x="0" y="0"/>
          <a:ext cx="0" cy="0"/>
          <a:chOff x="0" y="0"/>
          <a:chExt cx="0" cy="0"/>
        </a:xfrm>
      </p:grpSpPr>
      <p:sp>
        <p:nvSpPr>
          <p:cNvPr id="295" name="Google Shape;295;p37"/>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Questions</a:t>
            </a:r>
            <a:endParaRPr/>
          </a:p>
        </p:txBody>
      </p:sp>
      <p:sp>
        <p:nvSpPr>
          <p:cNvPr id="296" name="Google Shape;296;p3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297" name="Google Shape;297;p37"/>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98" name="Google Shape;298;p37"/>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99" name="Google Shape;299;p37"/>
          <p:cNvSpPr txBox="1"/>
          <p:nvPr/>
        </p:nvSpPr>
        <p:spPr>
          <a:xfrm>
            <a:off x="76525" y="1740800"/>
            <a:ext cx="83886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300" name="Google Shape;300;p37"/>
          <p:cNvSpPr txBox="1"/>
          <p:nvPr/>
        </p:nvSpPr>
        <p:spPr>
          <a:xfrm>
            <a:off x="239100" y="1823450"/>
            <a:ext cx="8665800" cy="32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100"/>
          </a:p>
        </p:txBody>
      </p:sp>
      <p:pic>
        <p:nvPicPr>
          <p:cNvPr id="301" name="Google Shape;301;p37"/>
          <p:cNvPicPr preferRelativeResize="0"/>
          <p:nvPr/>
        </p:nvPicPr>
        <p:blipFill>
          <a:blip r:embed="rId3">
            <a:alphaModFix/>
          </a:blip>
          <a:stretch>
            <a:fillRect/>
          </a:stretch>
        </p:blipFill>
        <p:spPr>
          <a:xfrm>
            <a:off x="3457475" y="2384425"/>
            <a:ext cx="2152650" cy="2124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Weekly Schedule</a:t>
            </a:r>
            <a:endParaRPr/>
          </a:p>
        </p:txBody>
      </p:sp>
      <p:sp>
        <p:nvSpPr>
          <p:cNvPr id="84" name="Google Shape;84;p15"/>
          <p:cNvSpPr txBox="1">
            <a:spLocks noGrp="1"/>
          </p:cNvSpPr>
          <p:nvPr>
            <p:ph type="body" idx="1"/>
          </p:nvPr>
        </p:nvSpPr>
        <p:spPr>
          <a:xfrm>
            <a:off x="192750" y="1712100"/>
            <a:ext cx="8780400" cy="3481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a:solidFill>
                  <a:srgbClr val="000000"/>
                </a:solidFill>
                <a:latin typeface="Arial"/>
                <a:ea typeface="Arial"/>
                <a:cs typeface="Arial"/>
                <a:sym typeface="Arial"/>
              </a:rPr>
              <a:t>Under a Phased-in Plan B, students returning to school will be divided into two groups- Group A and Group B. Each group will attend face-to-face instruction two days a week, and receive instruction remotely 3 days a week. Virtual Academy students will receive instruction remotely 5 days a week, with Wednesday being an offline day for all students to work independently on assignments. Students returning for face-to-face instruction should have received a student assignment letter indicating which group they have been assigned to.  Students are to come to school only on their assigned group days.  Student group assignments will not be changed to place friends together.</a:t>
            </a:r>
            <a:endParaRPr sz="13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5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500">
              <a:solidFill>
                <a:srgbClr val="000000"/>
              </a:solidFill>
              <a:latin typeface="Arial Narrow"/>
              <a:ea typeface="Arial Narrow"/>
              <a:cs typeface="Arial Narrow"/>
              <a:sym typeface="Arial Narrow"/>
            </a:endParaRPr>
          </a:p>
          <a:p>
            <a:pPr marL="0" lvl="0" indent="0" algn="l" rtl="0">
              <a:lnSpc>
                <a:spcPct val="100000"/>
              </a:lnSpc>
              <a:spcBef>
                <a:spcPts val="0"/>
              </a:spcBef>
              <a:spcAft>
                <a:spcPts val="0"/>
              </a:spcAft>
              <a:buNone/>
            </a:pPr>
            <a:endParaRPr sz="1500">
              <a:latin typeface="Arial Narrow"/>
              <a:ea typeface="Arial Narrow"/>
              <a:cs typeface="Arial Narrow"/>
              <a:sym typeface="Arial Narrow"/>
            </a:endParaRPr>
          </a:p>
          <a:p>
            <a:pPr marL="0" lvl="0" indent="0" algn="l" rtl="0">
              <a:lnSpc>
                <a:spcPct val="100000"/>
              </a:lnSpc>
              <a:spcBef>
                <a:spcPts val="1600"/>
              </a:spcBef>
              <a:spcAft>
                <a:spcPts val="0"/>
              </a:spcAft>
              <a:buNone/>
            </a:pPr>
            <a:r>
              <a:rPr lang="en" sz="1500">
                <a:latin typeface="Arial Narrow"/>
                <a:ea typeface="Arial Narrow"/>
                <a:cs typeface="Arial Narrow"/>
                <a:sym typeface="Arial Narrow"/>
              </a:rPr>
              <a:t>	</a:t>
            </a:r>
            <a:endParaRPr sz="1500">
              <a:latin typeface="Arial Narrow"/>
              <a:ea typeface="Arial Narrow"/>
              <a:cs typeface="Arial Narrow"/>
              <a:sym typeface="Arial Narrow"/>
            </a:endParaRPr>
          </a:p>
          <a:p>
            <a:pPr marL="0" lvl="0" indent="0" algn="l" rtl="0">
              <a:lnSpc>
                <a:spcPct val="100000"/>
              </a:lnSpc>
              <a:spcBef>
                <a:spcPts val="1600"/>
              </a:spcBef>
              <a:spcAft>
                <a:spcPts val="1600"/>
              </a:spcAft>
              <a:buNone/>
            </a:pPr>
            <a:endParaRPr sz="1500">
              <a:latin typeface="Arial Narrow"/>
              <a:ea typeface="Arial Narrow"/>
              <a:cs typeface="Arial Narrow"/>
              <a:sym typeface="Arial Narrow"/>
            </a:endParaRPr>
          </a:p>
        </p:txBody>
      </p:sp>
      <p:pic>
        <p:nvPicPr>
          <p:cNvPr id="85" name="Google Shape;85;p15"/>
          <p:cNvPicPr preferRelativeResize="0"/>
          <p:nvPr/>
        </p:nvPicPr>
        <p:blipFill>
          <a:blip r:embed="rId3">
            <a:alphaModFix/>
          </a:blip>
          <a:stretch>
            <a:fillRect/>
          </a:stretch>
        </p:blipFill>
        <p:spPr>
          <a:xfrm>
            <a:off x="837700" y="3059575"/>
            <a:ext cx="6240299" cy="2216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Daily Schedule</a:t>
            </a:r>
            <a:endParaRPr/>
          </a:p>
        </p:txBody>
      </p:sp>
      <p:sp>
        <p:nvSpPr>
          <p:cNvPr id="91" name="Google Shape;91;p16"/>
          <p:cNvSpPr txBox="1">
            <a:spLocks noGrp="1"/>
          </p:cNvSpPr>
          <p:nvPr>
            <p:ph type="body" idx="1"/>
          </p:nvPr>
        </p:nvSpPr>
        <p:spPr>
          <a:xfrm>
            <a:off x="220000" y="1833000"/>
            <a:ext cx="8780400" cy="3083400"/>
          </a:xfrm>
          <a:prstGeom prst="rect">
            <a:avLst/>
          </a:prstGeom>
        </p:spPr>
        <p:txBody>
          <a:bodyPr spcFirstLastPara="1" wrap="square" lIns="91425" tIns="91425" rIns="91425" bIns="91425" anchor="t" anchorCtr="0">
            <a:noAutofit/>
          </a:bodyPr>
          <a:lstStyle/>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Students should not arrive at school before 8:15 a.m</a:t>
            </a:r>
            <a:endParaRPr sz="1900">
              <a:solidFill>
                <a:srgbClr val="000000"/>
              </a:solidFill>
              <a:latin typeface="Arial"/>
              <a:ea typeface="Arial"/>
              <a:cs typeface="Arial"/>
              <a:sym typeface="Arial"/>
            </a:endParaRPr>
          </a:p>
          <a:p>
            <a:pPr marL="0" lvl="0" indent="457200" algn="l" rtl="0">
              <a:lnSpc>
                <a:spcPct val="100000"/>
              </a:lnSpc>
              <a:spcBef>
                <a:spcPts val="1600"/>
              </a:spcBef>
              <a:spcAft>
                <a:spcPts val="0"/>
              </a:spcAft>
              <a:buNone/>
            </a:pPr>
            <a:r>
              <a:rPr lang="en" sz="1900">
                <a:solidFill>
                  <a:srgbClr val="000000"/>
                </a:solidFill>
                <a:latin typeface="Arial"/>
                <a:ea typeface="Arial"/>
                <a:cs typeface="Arial"/>
                <a:sym typeface="Arial"/>
              </a:rPr>
              <a:t>8:40-8:45 a.m. 		Class Change to 1st Period (5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8:45-10:03 a.m. 		1st Period &amp; Announcements (78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10:03-10:10  a.m.	Class Change (7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10:10-11:30 a.m   	2nd Period (80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11:30-11:37 a.m. 	Class Change (7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11:37 a.m-1:32 p.m.	3rd Period &amp; Lunch (120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1:32-1:39 p.m.		Class Change (7 minutes)</a:t>
            </a:r>
            <a:endParaRPr sz="1900">
              <a:solidFill>
                <a:srgbClr val="000000"/>
              </a:solidFill>
              <a:latin typeface="Arial"/>
              <a:ea typeface="Arial"/>
              <a:cs typeface="Arial"/>
              <a:sym typeface="Arial"/>
            </a:endParaRPr>
          </a:p>
          <a:p>
            <a:pPr marL="0" lvl="0" indent="457200" algn="l" rtl="0">
              <a:lnSpc>
                <a:spcPct val="100000"/>
              </a:lnSpc>
              <a:spcBef>
                <a:spcPts val="0"/>
              </a:spcBef>
              <a:spcAft>
                <a:spcPts val="0"/>
              </a:spcAft>
              <a:buNone/>
            </a:pPr>
            <a:r>
              <a:rPr lang="en" sz="1900">
                <a:solidFill>
                  <a:srgbClr val="000000"/>
                </a:solidFill>
                <a:latin typeface="Arial"/>
                <a:ea typeface="Arial"/>
                <a:cs typeface="Arial"/>
                <a:sym typeface="Arial"/>
              </a:rPr>
              <a:t>1:39-3:00 p.m.		4th Period (81 minutes)</a:t>
            </a:r>
            <a:endParaRPr sz="1900">
              <a:solidFill>
                <a:srgbClr val="000000"/>
              </a:solidFill>
              <a:latin typeface="Arial"/>
              <a:ea typeface="Arial"/>
              <a:cs typeface="Arial"/>
              <a:sym typeface="Arial"/>
            </a:endParaRPr>
          </a:p>
          <a:p>
            <a:pPr marL="0" lvl="0" indent="0" algn="l" rtl="0">
              <a:lnSpc>
                <a:spcPct val="100000"/>
              </a:lnSpc>
              <a:spcBef>
                <a:spcPts val="0"/>
              </a:spcBef>
              <a:spcAft>
                <a:spcPts val="0"/>
              </a:spcAft>
              <a:buNone/>
            </a:pPr>
            <a:endParaRPr sz="1500">
              <a:solidFill>
                <a:srgbClr val="000000"/>
              </a:solidFill>
              <a:latin typeface="Arial Narrow"/>
              <a:ea typeface="Arial Narrow"/>
              <a:cs typeface="Arial Narrow"/>
              <a:sym typeface="Arial Narrow"/>
            </a:endParaRPr>
          </a:p>
          <a:p>
            <a:pPr marL="0" lvl="0" indent="0" algn="l" rtl="0">
              <a:lnSpc>
                <a:spcPct val="100000"/>
              </a:lnSpc>
              <a:spcBef>
                <a:spcPts val="0"/>
              </a:spcBef>
              <a:spcAft>
                <a:spcPts val="0"/>
              </a:spcAft>
              <a:buNone/>
            </a:pPr>
            <a:endParaRPr sz="1500">
              <a:latin typeface="Arial Narrow"/>
              <a:ea typeface="Arial Narrow"/>
              <a:cs typeface="Arial Narrow"/>
              <a:sym typeface="Arial Narrow"/>
            </a:endParaRPr>
          </a:p>
          <a:p>
            <a:pPr marL="0" lvl="0" indent="0" algn="l" rtl="0">
              <a:lnSpc>
                <a:spcPct val="100000"/>
              </a:lnSpc>
              <a:spcBef>
                <a:spcPts val="1600"/>
              </a:spcBef>
              <a:spcAft>
                <a:spcPts val="0"/>
              </a:spcAft>
              <a:buNone/>
            </a:pPr>
            <a:r>
              <a:rPr lang="en" sz="1500">
                <a:latin typeface="Arial Narrow"/>
                <a:ea typeface="Arial Narrow"/>
                <a:cs typeface="Arial Narrow"/>
                <a:sym typeface="Arial Narrow"/>
              </a:rPr>
              <a:t>	</a:t>
            </a:r>
            <a:endParaRPr sz="1500">
              <a:latin typeface="Arial Narrow"/>
              <a:ea typeface="Arial Narrow"/>
              <a:cs typeface="Arial Narrow"/>
              <a:sym typeface="Arial Narrow"/>
            </a:endParaRPr>
          </a:p>
          <a:p>
            <a:pPr marL="0" lvl="0" indent="0" algn="l" rtl="0">
              <a:lnSpc>
                <a:spcPct val="100000"/>
              </a:lnSpc>
              <a:spcBef>
                <a:spcPts val="1600"/>
              </a:spcBef>
              <a:spcAft>
                <a:spcPts val="1600"/>
              </a:spcAft>
              <a:buNone/>
            </a:pPr>
            <a:endParaRPr sz="1500">
              <a:latin typeface="Arial Narrow"/>
              <a:ea typeface="Arial Narrow"/>
              <a:cs typeface="Arial Narrow"/>
              <a:sym typeface="Arial Narrow"/>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Transitioning Between Classes</a:t>
            </a:r>
            <a:endParaRPr/>
          </a:p>
        </p:txBody>
      </p:sp>
      <p:sp>
        <p:nvSpPr>
          <p:cNvPr id="97" name="Google Shape;97;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98" name="Google Shape;98;p17"/>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99" name="Google Shape;99;p17"/>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00" name="Google Shape;100;p17"/>
          <p:cNvSpPr txBox="1"/>
          <p:nvPr/>
        </p:nvSpPr>
        <p:spPr>
          <a:xfrm>
            <a:off x="287050" y="1740800"/>
            <a:ext cx="8445600" cy="33000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914400" lvl="0" indent="-336550" algn="l" rtl="0">
              <a:lnSpc>
                <a:spcPct val="115000"/>
              </a:lnSpc>
              <a:spcBef>
                <a:spcPts val="0"/>
              </a:spcBef>
              <a:spcAft>
                <a:spcPts val="0"/>
              </a:spcAft>
              <a:buSzPts val="1700"/>
              <a:buChar char="●"/>
            </a:pPr>
            <a:r>
              <a:rPr lang="en" sz="1700"/>
              <a:t>Students will have 7-minutes to transition between each class.</a:t>
            </a:r>
            <a:endParaRPr sz="1700"/>
          </a:p>
          <a:p>
            <a:pPr marL="914400" lvl="0" indent="-336550" algn="l" rtl="0">
              <a:lnSpc>
                <a:spcPct val="115000"/>
              </a:lnSpc>
              <a:spcBef>
                <a:spcPts val="0"/>
              </a:spcBef>
              <a:spcAft>
                <a:spcPts val="0"/>
              </a:spcAft>
              <a:buSzPts val="1700"/>
              <a:buChar char="●"/>
            </a:pPr>
            <a:r>
              <a:rPr lang="en" sz="1700"/>
              <a:t>All student traffic will go in a one-way direction following GREEN arrows on the floor. </a:t>
            </a:r>
            <a:endParaRPr sz="1700"/>
          </a:p>
          <a:p>
            <a:pPr marL="914400" lvl="0" indent="-336550" algn="l" rtl="0">
              <a:lnSpc>
                <a:spcPct val="115000"/>
              </a:lnSpc>
              <a:spcBef>
                <a:spcPts val="0"/>
              </a:spcBef>
              <a:spcAft>
                <a:spcPts val="0"/>
              </a:spcAft>
              <a:buSzPts val="1700"/>
              <a:buChar char="●"/>
            </a:pPr>
            <a:r>
              <a:rPr lang="en" sz="1700"/>
              <a:t>All students will walk down the center of the hallway staying 6 feet apart and single file while wearing masks.</a:t>
            </a:r>
            <a:endParaRPr sz="1700"/>
          </a:p>
          <a:p>
            <a:pPr marL="914400" lvl="0" indent="-336550" algn="l" rtl="0">
              <a:lnSpc>
                <a:spcPct val="115000"/>
              </a:lnSpc>
              <a:spcBef>
                <a:spcPts val="0"/>
              </a:spcBef>
              <a:spcAft>
                <a:spcPts val="0"/>
              </a:spcAft>
              <a:buSzPts val="1700"/>
              <a:buChar char="●"/>
            </a:pPr>
            <a:r>
              <a:rPr lang="en" sz="1700"/>
              <a:t>School staff will be in the hallways to help students follow the appropriate traffic patterns.</a:t>
            </a:r>
            <a:endParaRPr sz="1700"/>
          </a:p>
          <a:p>
            <a:pPr marL="914400" lvl="0" indent="-336550" algn="l" rtl="0">
              <a:lnSpc>
                <a:spcPct val="115000"/>
              </a:lnSpc>
              <a:spcBef>
                <a:spcPts val="0"/>
              </a:spcBef>
              <a:spcAft>
                <a:spcPts val="0"/>
              </a:spcAft>
              <a:buSzPts val="1700"/>
              <a:buChar char="●"/>
            </a:pPr>
            <a:r>
              <a:rPr lang="en" sz="1700"/>
              <a:t>On the first day of school, students are to report to their 1st period class. 1st period teachers will review the transition procedures for each hallway located at the end of this presentation. Students will also receive a copy of their schedules and a school map.</a:t>
            </a:r>
            <a:endParaRPr sz="1700"/>
          </a:p>
          <a:p>
            <a:pPr marL="0" lvl="0" indent="0" algn="l" rtl="0">
              <a:spcBef>
                <a:spcPts val="0"/>
              </a:spcBef>
              <a:spcAft>
                <a:spcPts val="0"/>
              </a:spcAft>
              <a:buNone/>
            </a:pPr>
            <a:endParaRPr sz="1700">
              <a:highlight>
                <a:srgbClr val="FFFF00"/>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During Arrival Time</a:t>
            </a:r>
            <a:endParaRPr/>
          </a:p>
          <a:p>
            <a:pPr marL="0" lvl="0" indent="0" algn="l" rtl="0">
              <a:spcBef>
                <a:spcPts val="0"/>
              </a:spcBef>
              <a:spcAft>
                <a:spcPts val="0"/>
              </a:spcAft>
              <a:buNone/>
            </a:pPr>
            <a:endParaRPr/>
          </a:p>
        </p:txBody>
      </p:sp>
      <p:sp>
        <p:nvSpPr>
          <p:cNvPr id="106" name="Google Shape;106;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07" name="Google Shape;107;p18"/>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08" name="Google Shape;108;p18"/>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09" name="Google Shape;109;p18"/>
          <p:cNvSpPr txBox="1"/>
          <p:nvPr/>
        </p:nvSpPr>
        <p:spPr>
          <a:xfrm>
            <a:off x="669550" y="1740800"/>
            <a:ext cx="77955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10" name="Google Shape;110;p18"/>
          <p:cNvSpPr txBox="1"/>
          <p:nvPr/>
        </p:nvSpPr>
        <p:spPr>
          <a:xfrm>
            <a:off x="248675" y="1788625"/>
            <a:ext cx="8665800" cy="312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Roboto"/>
                <a:ea typeface="Roboto"/>
                <a:cs typeface="Roboto"/>
                <a:sym typeface="Roboto"/>
              </a:rPr>
              <a:t>Before entering the school building, students will be asked health screening questions and will have their temperatures checked by school staff at one of three locations on campus depending on how students are transported to school.  Students must have a temperature below 100.4 to enter the building and answer no to all screening questions. </a:t>
            </a:r>
            <a:endParaRPr sz="1600">
              <a:latin typeface="Roboto"/>
              <a:ea typeface="Roboto"/>
              <a:cs typeface="Roboto"/>
              <a:sym typeface="Roboto"/>
            </a:endParaRPr>
          </a:p>
          <a:p>
            <a:pPr marL="0" lvl="0" indent="0" algn="l" rtl="0">
              <a:spcBef>
                <a:spcPts val="0"/>
              </a:spcBef>
              <a:spcAft>
                <a:spcPts val="0"/>
              </a:spcAft>
              <a:buNone/>
            </a:pPr>
            <a:endParaRPr sz="1600">
              <a:latin typeface="Roboto"/>
              <a:ea typeface="Roboto"/>
              <a:cs typeface="Roboto"/>
              <a:sym typeface="Roboto"/>
            </a:endParaRPr>
          </a:p>
          <a:p>
            <a:pPr marL="0" lvl="0" indent="0" algn="l" rtl="0">
              <a:lnSpc>
                <a:spcPct val="115000"/>
              </a:lnSpc>
              <a:spcBef>
                <a:spcPts val="0"/>
              </a:spcBef>
              <a:spcAft>
                <a:spcPts val="0"/>
              </a:spcAft>
              <a:buNone/>
            </a:pPr>
            <a:r>
              <a:rPr lang="en" sz="1600"/>
              <a:t>Students must maintain social distancing at all times while on campus and on the buses. Masks are required at all times with the exception of mask breaks or eating breakfast or lunch. This includes traveling to and from the student parking lot, carpool, and buses. Students are not to congregate in any area of the school. They must be transitioning or in a class at all times. Students who report to school without a mask will be provided with one to use. The school will provide each student with 5 reusable cloth masks.</a:t>
            </a:r>
            <a:endParaRPr sz="1600">
              <a:latin typeface="Roboto"/>
              <a:ea typeface="Roboto"/>
              <a:cs typeface="Roboto"/>
              <a:sym typeface="Roboto"/>
            </a:endParaRPr>
          </a:p>
          <a:p>
            <a:pPr marL="0" lvl="0" indent="0" algn="l" rtl="0">
              <a:spcBef>
                <a:spcPts val="0"/>
              </a:spcBef>
              <a:spcAft>
                <a:spcPts val="0"/>
              </a:spcAft>
              <a:buNone/>
            </a:pPr>
            <a:endParaRPr sz="1900">
              <a:latin typeface="Roboto"/>
              <a:ea typeface="Roboto"/>
              <a:cs typeface="Roboto"/>
              <a:sym typeface="Roboto"/>
            </a:endParaRPr>
          </a:p>
          <a:p>
            <a:pPr marL="0" lvl="0" indent="0" algn="l" rtl="0">
              <a:spcBef>
                <a:spcPts val="0"/>
              </a:spcBef>
              <a:spcAft>
                <a:spcPts val="0"/>
              </a:spcAft>
              <a:buNone/>
            </a:pPr>
            <a:endParaRPr sz="15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14"/>
        <p:cNvGrpSpPr/>
        <p:nvPr/>
      </p:nvGrpSpPr>
      <p:grpSpPr>
        <a:xfrm>
          <a:off x="0" y="0"/>
          <a:ext cx="0" cy="0"/>
          <a:chOff x="0" y="0"/>
          <a:chExt cx="0" cy="0"/>
        </a:xfrm>
      </p:grpSpPr>
      <p:sp>
        <p:nvSpPr>
          <p:cNvPr id="115" name="Google Shape;115;p19"/>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Bus Riders</a:t>
            </a:r>
            <a:endParaRPr/>
          </a:p>
        </p:txBody>
      </p:sp>
      <p:sp>
        <p:nvSpPr>
          <p:cNvPr id="116" name="Google Shape;116;p1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17" name="Google Shape;117;p19"/>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18" name="Google Shape;118;p19"/>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19" name="Google Shape;119;p19"/>
          <p:cNvSpPr txBox="1"/>
          <p:nvPr/>
        </p:nvSpPr>
        <p:spPr>
          <a:xfrm>
            <a:off x="669550" y="1740800"/>
            <a:ext cx="77955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20" name="Google Shape;120;p19"/>
          <p:cNvSpPr txBox="1"/>
          <p:nvPr/>
        </p:nvSpPr>
        <p:spPr>
          <a:xfrm>
            <a:off x="248675" y="1740900"/>
            <a:ext cx="8665800" cy="33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200"/>
              <a:t>Students taking the bus to school will answer health screening questions and have their temperature checked before boarding the bus.  Students will be required to wear a mask while riding the bus. Students who refuse to wear a mask will not be allowed to board. All students will unload and enter the school building through the gym entrance and are to go directly to their 1st period class.</a:t>
            </a:r>
            <a:endParaRPr sz="2200"/>
          </a:p>
          <a:p>
            <a:pPr marL="0" lvl="0" indent="0" algn="l" rtl="0">
              <a:spcBef>
                <a:spcPts val="0"/>
              </a:spcBef>
              <a:spcAft>
                <a:spcPts val="0"/>
              </a:spcAft>
              <a:buNone/>
            </a:pPr>
            <a:endParaRPr sz="1500" b="1"/>
          </a:p>
          <a:p>
            <a:pPr marL="0" lvl="0" indent="0" algn="l" rtl="0">
              <a:lnSpc>
                <a:spcPct val="115000"/>
              </a:lnSpc>
              <a:spcBef>
                <a:spcPts val="0"/>
              </a:spcBef>
              <a:spcAft>
                <a:spcPts val="0"/>
              </a:spcAft>
              <a:buNone/>
            </a:pPr>
            <a:endParaRPr sz="2200"/>
          </a:p>
          <a:p>
            <a:pPr marL="0" lvl="0" indent="0" algn="l" rtl="0">
              <a:spcBef>
                <a:spcPts val="0"/>
              </a:spcBef>
              <a:spcAft>
                <a:spcPts val="0"/>
              </a:spcAft>
              <a:buNone/>
            </a:pPr>
            <a:endParaRPr sz="2200">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471900" y="325200"/>
            <a:ext cx="8222100" cy="1181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for Car Riders</a:t>
            </a:r>
            <a:endParaRPr/>
          </a:p>
        </p:txBody>
      </p:sp>
      <p:sp>
        <p:nvSpPr>
          <p:cNvPr id="126" name="Google Shape;126;p2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sp>
        <p:nvSpPr>
          <p:cNvPr id="127" name="Google Shape;127;p20"/>
          <p:cNvSpPr txBox="1"/>
          <p:nvPr/>
        </p:nvSpPr>
        <p:spPr>
          <a:xfrm>
            <a:off x="286950" y="1976475"/>
            <a:ext cx="8178000" cy="294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28" name="Google Shape;128;p20"/>
          <p:cNvSpPr txBox="1"/>
          <p:nvPr/>
        </p:nvSpPr>
        <p:spPr>
          <a:xfrm>
            <a:off x="803450" y="2152100"/>
            <a:ext cx="7460700" cy="262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129" name="Google Shape;129;p20"/>
          <p:cNvSpPr txBox="1"/>
          <p:nvPr/>
        </p:nvSpPr>
        <p:spPr>
          <a:xfrm>
            <a:off x="669550" y="1740800"/>
            <a:ext cx="7795500" cy="33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 </a:t>
            </a:r>
            <a:endParaRPr>
              <a:latin typeface="Arial Narrow"/>
              <a:ea typeface="Arial Narrow"/>
              <a:cs typeface="Arial Narrow"/>
              <a:sym typeface="Arial Narrow"/>
            </a:endParaRPr>
          </a:p>
          <a:p>
            <a:pPr marL="0" lvl="0" indent="0" algn="l" rtl="0">
              <a:spcBef>
                <a:spcPts val="0"/>
              </a:spcBef>
              <a:spcAft>
                <a:spcPts val="0"/>
              </a:spcAft>
              <a:buNone/>
            </a:pPr>
            <a:endParaRPr>
              <a:latin typeface="Roboto"/>
              <a:ea typeface="Roboto"/>
              <a:cs typeface="Roboto"/>
              <a:sym typeface="Roboto"/>
            </a:endParaRPr>
          </a:p>
        </p:txBody>
      </p:sp>
      <p:sp>
        <p:nvSpPr>
          <p:cNvPr id="130" name="Google Shape;130;p20"/>
          <p:cNvSpPr txBox="1"/>
          <p:nvPr/>
        </p:nvSpPr>
        <p:spPr>
          <a:xfrm>
            <a:off x="248675" y="1919100"/>
            <a:ext cx="8665800" cy="3054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200"/>
              <a:t>For car riders, the carpool line will run as usual and will take place at the front entrance of the school.  Students will answer health screening questions and have their temperature checked prior to exiting the car during carpool.  After clearing the health screening and temperature check, students are to report directly to their 1st period class. On cold days, please turn down the heat in the car before approaching the school building, so an accurate temperature can be recorded.</a:t>
            </a:r>
            <a:endParaRPr sz="2200"/>
          </a:p>
          <a:p>
            <a:pPr marL="0" lvl="0" indent="0" algn="l" rtl="0">
              <a:spcBef>
                <a:spcPts val="0"/>
              </a:spcBef>
              <a:spcAft>
                <a:spcPts val="0"/>
              </a:spcAft>
              <a:buNone/>
            </a:pPr>
            <a:endParaRPr sz="2200">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Procedures Student Drivers</a:t>
            </a:r>
            <a:endParaRPr/>
          </a:p>
        </p:txBody>
      </p:sp>
      <p:sp>
        <p:nvSpPr>
          <p:cNvPr id="136" name="Google Shape;136;p21"/>
          <p:cNvSpPr txBox="1">
            <a:spLocks noGrp="1"/>
          </p:cNvSpPr>
          <p:nvPr>
            <p:ph type="body" idx="1"/>
          </p:nvPr>
        </p:nvSpPr>
        <p:spPr>
          <a:xfrm>
            <a:off x="191300" y="1798200"/>
            <a:ext cx="4280400" cy="3271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In order to park on campus, student drivers must have completed the BHS Student Parking Agreement Form which is on the BHS website and adhere to all the rules and regulations outlined in that document. </a:t>
            </a:r>
            <a:endParaRPr>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Failure to adhere to those rules and regulations will result in suspension of parking privileges or your vehicle being towed. </a:t>
            </a:r>
            <a:endParaRPr>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Carpooling is not permitted unless it is a family member living at the same address as the student driver.</a:t>
            </a:r>
            <a:endParaRPr>
              <a:solidFill>
                <a:srgbClr val="000000"/>
              </a:solidFill>
              <a:latin typeface="Arial"/>
              <a:ea typeface="Arial"/>
              <a:cs typeface="Arial"/>
              <a:sym typeface="Arial"/>
            </a:endParaRPr>
          </a:p>
          <a:p>
            <a:pPr marL="457200" lvl="0" indent="-298450" algn="l" rtl="0">
              <a:spcBef>
                <a:spcPts val="0"/>
              </a:spcBef>
              <a:spcAft>
                <a:spcPts val="0"/>
              </a:spcAft>
              <a:buClr>
                <a:srgbClr val="000000"/>
              </a:buClr>
              <a:buSzPts val="1100"/>
              <a:buFont typeface="Arial"/>
              <a:buChar char="●"/>
            </a:pPr>
            <a:r>
              <a:rPr lang="en">
                <a:solidFill>
                  <a:srgbClr val="000000"/>
                </a:solidFill>
                <a:latin typeface="Arial"/>
                <a:ea typeface="Arial"/>
                <a:cs typeface="Arial"/>
                <a:sym typeface="Arial"/>
              </a:rPr>
              <a:t> BHS will assign each student driver a parking spot</a:t>
            </a:r>
            <a:r>
              <a:rPr lang="en" sz="1200">
                <a:solidFill>
                  <a:srgbClr val="000000"/>
                </a:solidFill>
                <a:latin typeface="Arial"/>
                <a:ea typeface="Arial"/>
                <a:cs typeface="Arial"/>
                <a:sym typeface="Arial"/>
              </a:rPr>
              <a:t>.</a:t>
            </a:r>
            <a:endParaRPr sz="1500"/>
          </a:p>
        </p:txBody>
      </p:sp>
      <p:sp>
        <p:nvSpPr>
          <p:cNvPr id="137" name="Google Shape;137;p21"/>
          <p:cNvSpPr txBox="1">
            <a:spLocks noGrp="1"/>
          </p:cNvSpPr>
          <p:nvPr>
            <p:ph type="body" idx="2"/>
          </p:nvPr>
        </p:nvSpPr>
        <p:spPr>
          <a:xfrm>
            <a:off x="4694250" y="1750375"/>
            <a:ext cx="4280400" cy="3271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Once parked in an assigned spot, student drivers are not allowed to congregate with</a:t>
            </a:r>
            <a:r>
              <a:rPr lang="en" b="1">
                <a:solidFill>
                  <a:srgbClr val="000000"/>
                </a:solidFill>
                <a:latin typeface="Arial"/>
                <a:ea typeface="Arial"/>
                <a:cs typeface="Arial"/>
                <a:sym typeface="Arial"/>
              </a:rPr>
              <a:t> </a:t>
            </a:r>
            <a:r>
              <a:rPr lang="en">
                <a:solidFill>
                  <a:srgbClr val="000000"/>
                </a:solidFill>
                <a:latin typeface="Arial"/>
                <a:ea typeface="Arial"/>
                <a:cs typeface="Arial"/>
                <a:sym typeface="Arial"/>
              </a:rPr>
              <a:t>other student drivers nor are they allowed to sit in another student’s vehicle.</a:t>
            </a:r>
            <a:r>
              <a:rPr lang="en" b="1">
                <a:solidFill>
                  <a:srgbClr val="000000"/>
                </a:solidFill>
                <a:latin typeface="Arial"/>
                <a:ea typeface="Arial"/>
                <a:cs typeface="Arial"/>
                <a:sym typeface="Arial"/>
              </a:rPr>
              <a:t> </a:t>
            </a:r>
            <a:endParaRPr b="1">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 Students will need to enter and exit the parking lot by the </a:t>
            </a:r>
            <a:r>
              <a:rPr lang="en" u="sng">
                <a:solidFill>
                  <a:srgbClr val="000000"/>
                </a:solidFill>
                <a:latin typeface="Arial"/>
                <a:ea typeface="Arial"/>
                <a:cs typeface="Arial"/>
                <a:sym typeface="Arial"/>
              </a:rPr>
              <a:t>baseball field</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a:solidFill>
                  <a:srgbClr val="000000"/>
                </a:solidFill>
                <a:latin typeface="Arial"/>
                <a:ea typeface="Arial"/>
                <a:cs typeface="Arial"/>
                <a:sym typeface="Arial"/>
              </a:rPr>
              <a:t>All students drivers are required to enter the school by the 300 Hall and have their temperature checked  and answer the health screening questions and then report directly to their 1st period class. </a:t>
            </a:r>
            <a:r>
              <a:rPr lang="en">
                <a:solidFill>
                  <a:srgbClr val="000000"/>
                </a:solidFill>
                <a:highlight>
                  <a:srgbClr val="F3F3F3"/>
                </a:highlight>
                <a:latin typeface="Arial"/>
                <a:ea typeface="Arial"/>
                <a:cs typeface="Arial"/>
                <a:sym typeface="Arial"/>
              </a:rPr>
              <a:t>Late arrival students are to report to the main office before going to class. </a:t>
            </a:r>
            <a:endParaRPr sz="1700">
              <a:highlight>
                <a:srgbClr val="F3F3F3"/>
              </a:highlight>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2073</Words>
  <Application>Microsoft Office PowerPoint</Application>
  <PresentationFormat>On-screen Show (16:9)</PresentationFormat>
  <Paragraphs>170</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Times New Roman</vt:lpstr>
      <vt:lpstr>Roboto</vt:lpstr>
      <vt:lpstr>Arial</vt:lpstr>
      <vt:lpstr>Arial Narrow</vt:lpstr>
      <vt:lpstr>Material</vt:lpstr>
      <vt:lpstr>Bunn High School</vt:lpstr>
      <vt:lpstr>What will the school day look when I return to school under Plan B?</vt:lpstr>
      <vt:lpstr>Weekly Schedule</vt:lpstr>
      <vt:lpstr>Daily Schedule</vt:lpstr>
      <vt:lpstr>Transitioning Between Classes</vt:lpstr>
      <vt:lpstr>Procedures During Arrival Time </vt:lpstr>
      <vt:lpstr>Procedures for Bus Riders</vt:lpstr>
      <vt:lpstr>Procedures for Car Riders</vt:lpstr>
      <vt:lpstr>Procedures Student Drivers</vt:lpstr>
      <vt:lpstr>Procedures for Breakfast</vt:lpstr>
      <vt:lpstr>Procedures for Lunch</vt:lpstr>
      <vt:lpstr>Procedures for Restroom Breaks</vt:lpstr>
      <vt:lpstr>Procedures for Mask Breaks</vt:lpstr>
      <vt:lpstr>Dismissal Procedures</vt:lpstr>
      <vt:lpstr>New Attendance Requirements for Plan B for Remote Learning Days</vt:lpstr>
      <vt:lpstr>Behavior Reminders</vt:lpstr>
      <vt:lpstr>Behavior Reminders</vt:lpstr>
      <vt:lpstr>Transition Procedures for Hallways</vt:lpstr>
      <vt:lpstr>Transition Procedures for 300 Hallway</vt:lpstr>
      <vt:lpstr>Transition Procedures for Gym Area</vt:lpstr>
      <vt:lpstr>Transition Procedures for 200 Hallway</vt:lpstr>
      <vt:lpstr>Transition Procedures for New 100 Building and 100 Hallway Traffic</vt:lpstr>
      <vt:lpstr>Transition Procedures for 000 Hallway Traffic</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Bunn High School</dc:title>
  <dc:creator>Sandy Fidance</dc:creator>
  <cp:lastModifiedBy>Sandy Fidance</cp:lastModifiedBy>
  <cp:revision>1</cp:revision>
  <dcterms:modified xsi:type="dcterms:W3CDTF">2020-11-13T15:45:23Z</dcterms:modified>
</cp:coreProperties>
</file>