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4" r:id="rId3"/>
    <p:sldId id="336" r:id="rId4"/>
    <p:sldId id="367" r:id="rId5"/>
    <p:sldId id="368" r:id="rId6"/>
    <p:sldId id="370" r:id="rId7"/>
    <p:sldId id="371" r:id="rId8"/>
    <p:sldId id="379" r:id="rId9"/>
    <p:sldId id="373" r:id="rId10"/>
    <p:sldId id="378" r:id="rId11"/>
  </p:sldIdLst>
  <p:sldSz cx="9144000" cy="6858000" type="screen4x3"/>
  <p:notesSz cx="7010400" cy="9296400"/>
  <p:embeddedFontLst>
    <p:embeddedFont>
      <p:font typeface="Arial Black" panose="020B0A04020102020204" pitchFamily="34" charset="0"/>
      <p:bold r:id="rId14"/>
    </p:embeddedFont>
    <p:embeddedFont>
      <p:font typeface="Arial Unicode MS" panose="020B0604020202020204" charset="-128"/>
      <p:regular r:id="rId15"/>
    </p:embeddedFont>
    <p:embeddedFont>
      <p:font typeface="MS PGothic" panose="020B0600070205080204" pitchFamily="34" charset="-128"/>
      <p:regular r:id="rId16"/>
    </p:embeddedFont>
    <p:embeddedFont>
      <p:font typeface="MS PGothic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F30A4"/>
    <a:srgbClr val="201F86"/>
    <a:srgbClr val="FF5FF1"/>
    <a:srgbClr val="AC6E3C"/>
    <a:srgbClr val="A34324"/>
    <a:srgbClr val="BA8C3B"/>
    <a:srgbClr val="FFCF65"/>
    <a:srgbClr val="9C3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737"/>
  </p:normalViewPr>
  <p:slideViewPr>
    <p:cSldViewPr snapToGrid="0" showGuides="1">
      <p:cViewPr varScale="1">
        <p:scale>
          <a:sx n="46" d="100"/>
          <a:sy n="46" d="100"/>
        </p:scale>
        <p:origin x="10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/>
            </a:lvl1pPr>
          </a:lstStyle>
          <a:p>
            <a:fld id="{9B9EC35B-A139-44F7-8F90-BF1B1205F117}" type="datetimeFigureOut">
              <a:rPr lang="en-US" altLang="en-US"/>
              <a:pPr/>
              <a:t>11/6/2020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/>
            </a:lvl1pPr>
          </a:lstStyle>
          <a:p>
            <a:fld id="{73D60DD6-9723-4D23-8CE9-4135D3BB27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/>
            </a:lvl1pPr>
          </a:lstStyle>
          <a:p>
            <a:fld id="{82EE7B90-7F70-4E6D-9A1B-74756D793F8E}" type="datetimeFigureOut">
              <a:rPr lang="en-US" altLang="en-US"/>
              <a:pPr/>
              <a:t>11/6/2020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/>
            </a:lvl1pPr>
          </a:lstStyle>
          <a:p>
            <a:fld id="{935F594D-17D4-41BA-B981-1A1FCB92F7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CD7D-7A23-40F9-8CAA-1206241CCE5F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E683-19B0-4548-BBEE-7273DD179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64920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35CC-F322-4871-9923-730FD7A81953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E561-5DCA-463B-AC8A-7C1140A30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4654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8C87-588A-41AE-B5DF-F2B2320A8A3C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F461-B064-4338-BD0F-E92376537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58516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7CE3-45A2-4732-A35D-807687BCB09D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4A46-A949-4EBB-875C-738208572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538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2CBD-CC56-4E19-872D-1ABCAA3B3561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5FCC-89B1-4CAD-A7D1-D9B36D7C7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23624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5DD0-EE70-42F2-B509-7FE71E389A04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C11B-38CA-4DA3-AF62-A14A47017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14970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24AF-2C0D-439D-B6D4-37480FB870F4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77D4-F2F8-4F12-8D99-00D105183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2486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ED05-7116-4143-83E0-FE0B5AAD8939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E126-AE15-4A93-BE91-3A5E1FE61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8760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C950-2448-4532-A36E-05BC9B6953A8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2D80-841C-4F85-89D9-6BBEF2836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00460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F132-1DCA-4B17-9F15-7D6D95F7B250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CFED-B8B3-40C0-A98F-CCF2A5B69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56934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5539-FEB4-4952-B2E6-D811A4536C70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9432-798A-46BF-99F0-C52336AF1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599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A79EAB2-B44E-47ED-AFB3-892EB8C67C1E}" type="datetimeFigureOut">
              <a:rPr lang="en-US" altLang="en-US"/>
              <a:pPr>
                <a:defRPr/>
              </a:pPr>
              <a:t>11/6/2020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C65A309-7B0A-4E54-BC75-AA7E98B2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 thruBlk="1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ChangeArrowheads="1"/>
          </p:cNvSpPr>
          <p:nvPr/>
        </p:nvSpPr>
        <p:spPr bwMode="auto">
          <a:xfrm>
            <a:off x="2473325" y="5824538"/>
            <a:ext cx="42703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FFFFFF"/>
                </a:solidFill>
                <a:latin typeface="Arial" panose="020B0604020202020204" pitchFamily="34" charset="0"/>
              </a:rPr>
              <a:t>Economics LAP 6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2120900" y="1384300"/>
            <a:ext cx="4940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Economics and Economic Activities</a:t>
            </a: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0" y="525463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>
                <a:solidFill>
                  <a:srgbClr val="FFFFFF"/>
                </a:solidFill>
                <a:latin typeface="Arial Black" panose="020B0A04020102020204" pitchFamily="34" charset="0"/>
              </a:rPr>
              <a:t>Are You Satisfied?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51038"/>
            <a:ext cx="5511800" cy="3676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775200" y="14525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94024" y="1598613"/>
            <a:ext cx="3921125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Resource Market: Households sell and businesses buy the factors of production (economic resources)</a:t>
            </a:r>
          </a:p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Product Market: Households buy and producers sell their goods and services</a:t>
            </a:r>
          </a:p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See “Circular Flow” video</a:t>
            </a:r>
          </a:p>
        </p:txBody>
      </p:sp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-17463" y="227013"/>
            <a:ext cx="9144001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bg1"/>
                </a:solidFill>
                <a:latin typeface="Arial Black" panose="020B0A04020102020204" pitchFamily="34" charset="0"/>
              </a:rPr>
              <a:t>Economic Activities: </a:t>
            </a:r>
            <a:br>
              <a:rPr lang="en-US" altLang="en-US" sz="3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3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Exchange</a:t>
            </a:r>
            <a:endParaRPr lang="en-US" altLang="en-US" sz="3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03213" y="5678488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7" y="1452563"/>
            <a:ext cx="4620653" cy="40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5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473700" y="2832100"/>
            <a:ext cx="356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Discuss the nature </a:t>
            </a:r>
            <a:b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of economics.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626100" y="4937125"/>
            <a:ext cx="351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Explain economic activities.</a:t>
            </a:r>
          </a:p>
        </p:txBody>
      </p:sp>
      <p:pic>
        <p:nvPicPr>
          <p:cNvPr id="16388" name="Picture 11" descr="Treefrog_ObjB_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167188"/>
            <a:ext cx="8524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Treefrog_objA_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005013"/>
            <a:ext cx="8858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120900" y="1384300"/>
            <a:ext cx="4940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Economics and Economic Activities</a:t>
            </a: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0" y="525463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>
                <a:solidFill>
                  <a:srgbClr val="FFFFFF"/>
                </a:solidFill>
                <a:latin typeface="Arial Black" panose="020B0A04020102020204" pitchFamily="34" charset="0"/>
              </a:rPr>
              <a:t>Are You Satisfied?</a:t>
            </a:r>
          </a:p>
        </p:txBody>
      </p:sp>
      <p:pic>
        <p:nvPicPr>
          <p:cNvPr id="1639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9216"/>
          <a:stretch>
            <a:fillRect/>
          </a:stretch>
        </p:blipFill>
        <p:spPr bwMode="auto">
          <a:xfrm>
            <a:off x="825500" y="2293938"/>
            <a:ext cx="4597400" cy="3676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27000" y="2428875"/>
            <a:ext cx="9477375" cy="11747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875" y="2270125"/>
            <a:ext cx="1016000" cy="1508125"/>
          </a:xfrm>
          <a:prstGeom prst="rect">
            <a:avLst/>
          </a:prstGeom>
          <a:solidFill>
            <a:schemeClr val="tx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957388" y="2708275"/>
            <a:ext cx="6196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Explain economic activities.</a:t>
            </a:r>
            <a:endParaRPr lang="en-US" altLang="en-US" sz="2700" b="1">
              <a:solidFill>
                <a:srgbClr val="D7E4BD"/>
              </a:solidFill>
              <a:latin typeface="Arial" panose="020B0604020202020204" pitchFamily="34" charset="0"/>
            </a:endParaRPr>
          </a:p>
        </p:txBody>
      </p:sp>
      <p:pic>
        <p:nvPicPr>
          <p:cNvPr id="32773" name="Picture 5" descr="Treefrog_ObjB_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5983"/>
          <a:stretch>
            <a:fillRect/>
          </a:stretch>
        </p:blipFill>
        <p:spPr bwMode="auto">
          <a:xfrm>
            <a:off x="566738" y="2552700"/>
            <a:ext cx="8731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49400"/>
            <a:ext cx="42799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584700" y="14525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3775" y="1824038"/>
            <a:ext cx="37179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Goods, services, and resources move from one person to another.</a:t>
            </a:r>
          </a:p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Four economic activities make this movement possible:</a:t>
            </a: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Getting What We Need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35575" y="4203700"/>
            <a:ext cx="199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165100" indent="-165100" eaLnBrk="1" hangingPunct="1"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en-US" sz="19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Consumption</a:t>
            </a:r>
          </a:p>
          <a:p>
            <a:pPr marL="165100" indent="-165100" eaLnBrk="1" hangingPunct="1"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en-US" sz="19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Production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8675" y="4216400"/>
            <a:ext cx="1800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165100" indent="-165100" eaLnBrk="1" hangingPunct="1"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en-US" sz="19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Exchange</a:t>
            </a:r>
          </a:p>
          <a:p>
            <a:pPr marL="165100" indent="-165100" eaLnBrk="1" hangingPunct="1"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en-US" sz="19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Distribution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74625" y="5692775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/>
          <a:stretch>
            <a:fillRect/>
          </a:stretch>
        </p:blipFill>
        <p:spPr bwMode="auto">
          <a:xfrm>
            <a:off x="-292100" y="1435100"/>
            <a:ext cx="51308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838700" y="14525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33975" y="1798638"/>
            <a:ext cx="38322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Consumption: the economic process or activity of using goods and services</a:t>
            </a:r>
          </a:p>
          <a:p>
            <a:pPr eaLnBrk="1" hangingPunct="1">
              <a:spcAft>
                <a:spcPts val="18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The ultimate goal of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all economic activity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is consumption.</a:t>
            </a:r>
          </a:p>
          <a:p>
            <a:pPr eaLnBrk="1" hangingPunct="1">
              <a:spcAft>
                <a:spcPts val="18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Consumer: anyone who uses goods and services</a:t>
            </a:r>
          </a:p>
        </p:txBody>
      </p:sp>
      <p:sp>
        <p:nvSpPr>
          <p:cNvPr id="34823" name="Rectangle 1"/>
          <p:cNvSpPr>
            <a:spLocks noChangeArrowheads="1"/>
          </p:cNvSpPr>
          <p:nvPr/>
        </p:nvSpPr>
        <p:spPr bwMode="auto">
          <a:xfrm>
            <a:off x="-17463" y="184150"/>
            <a:ext cx="9144001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Economic Activities: </a:t>
            </a:r>
            <a:b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Consumption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288925" y="5664200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/>
          <a:stretch>
            <a:fillRect/>
          </a:stretch>
        </p:blipFill>
        <p:spPr bwMode="auto">
          <a:xfrm>
            <a:off x="-127000" y="1981200"/>
            <a:ext cx="49149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775200" y="14525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45075" y="2116138"/>
            <a:ext cx="3921125" cy="294696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Production: economic process or activity of producing goods and services for consumption</a:t>
            </a:r>
          </a:p>
          <a:p>
            <a:pPr eaLnBrk="1" hangingPunct="1">
              <a:spcAft>
                <a:spcPts val="2100"/>
              </a:spcAft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Producers: individuals or businesses who </a:t>
            </a: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make or provide </a:t>
            </a: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goods </a:t>
            </a: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and services</a:t>
            </a:r>
          </a:p>
        </p:txBody>
      </p:sp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-17463" y="227013"/>
            <a:ext cx="9144001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Economic Activities: </a:t>
            </a:r>
            <a:b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Production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03213" y="5678488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54000" y="5664200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42975" y="2166938"/>
            <a:ext cx="69310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spcAft>
                <a:spcPts val="2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The relationship between consumption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production must be balanced.</a:t>
            </a:r>
          </a:p>
          <a:p>
            <a:pPr marL="279400" indent="-279400" eaLnBrk="1" hangingPunct="1">
              <a:spcAft>
                <a:spcPts val="2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FF0000"/>
                </a:solidFill>
                <a:latin typeface="Arial" charset="0"/>
                <a:ea typeface="Geneva" charset="0"/>
                <a:cs typeface="Arial" charset="0"/>
              </a:rPr>
              <a:t>Sustainable</a:t>
            </a: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 consumption and production: shift toward </a:t>
            </a:r>
            <a:r>
              <a:rPr lang="en-US" sz="2500" b="1" i="1" dirty="0">
                <a:solidFill>
                  <a:srgbClr val="FF0000"/>
                </a:solidFill>
                <a:latin typeface="Arial" charset="0"/>
                <a:ea typeface="Geneva" charset="0"/>
                <a:cs typeface="Arial" charset="0"/>
              </a:rPr>
              <a:t>minimizing resource use and pollution</a:t>
            </a: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 in the process of consumption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production</a:t>
            </a: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-17463" y="239713"/>
            <a:ext cx="9144001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chemeClr val="bg1"/>
                </a:solidFill>
                <a:latin typeface="Arial Black" panose="020B0A04020102020204" pitchFamily="34" charset="0"/>
              </a:rPr>
              <a:t>Economic Activities: Balancing Production and Consumption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-17463" y="227013"/>
            <a:ext cx="9144001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bg1"/>
                </a:solidFill>
                <a:latin typeface="Arial Black" panose="020B0A04020102020204" pitchFamily="34" charset="0"/>
              </a:rPr>
              <a:t>Economic Activities: </a:t>
            </a:r>
            <a:br>
              <a:rPr lang="en-US" altLang="en-US" sz="3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3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Distribution</a:t>
            </a:r>
            <a:endParaRPr lang="en-US" altLang="en-US" sz="3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03213" y="5678488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871" y="1559806"/>
            <a:ext cx="769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Distribution</a:t>
            </a:r>
            <a:br>
              <a:rPr lang="en-US" sz="2400" b="1" dirty="0"/>
            </a:br>
            <a:r>
              <a:rPr lang="en-US" sz="2400" dirty="0"/>
              <a:t>This is the process or activity by which income is divided </a:t>
            </a:r>
            <a:endParaRPr lang="en-US" sz="2400" dirty="0" smtClean="0"/>
          </a:p>
          <a:p>
            <a:pPr algn="ctr"/>
            <a:r>
              <a:rPr lang="en-US" sz="2400" dirty="0" smtClean="0"/>
              <a:t>among </a:t>
            </a:r>
            <a:r>
              <a:rPr lang="en-US" sz="2400" dirty="0"/>
              <a:t>resource owners and producers.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871" y="3096952"/>
            <a:ext cx="35949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 owners must feel that their incomes are large enough so that they will continue to supply resources.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1" y="3084022"/>
            <a:ext cx="3373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Producers must receive enough revenue (profit) to continue making or providing goods and services.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158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92275"/>
            <a:ext cx="42799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43500" y="2306638"/>
            <a:ext cx="361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Circular movement 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of resources, goods, services, and money payments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826000" y="14525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254000" y="5664200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-17463" y="227013"/>
            <a:ext cx="9144001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Economic Activities: </a:t>
            </a:r>
            <a:b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3800">
                <a:solidFill>
                  <a:schemeClr val="bg1"/>
                </a:solidFill>
                <a:latin typeface="Arial Black" panose="020B0A04020102020204" pitchFamily="34" charset="0"/>
              </a:rPr>
              <a:t>Exchange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199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Black</vt:lpstr>
      <vt:lpstr>Arial Unicode MS</vt:lpstr>
      <vt:lpstr>MS PGothic</vt:lpstr>
      <vt:lpstr>Arial</vt:lpstr>
      <vt:lpstr>MS PGothic</vt:lpstr>
      <vt:lpstr>Geneva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Sandy Fidance</cp:lastModifiedBy>
  <cp:revision>55</cp:revision>
  <cp:lastPrinted>2020-11-06T13:21:43Z</cp:lastPrinted>
  <dcterms:created xsi:type="dcterms:W3CDTF">2016-01-20T16:37:34Z</dcterms:created>
  <dcterms:modified xsi:type="dcterms:W3CDTF">2020-11-06T13:47:42Z</dcterms:modified>
</cp:coreProperties>
</file>