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34" r:id="rId3"/>
    <p:sldId id="335" r:id="rId4"/>
    <p:sldId id="280" r:id="rId5"/>
    <p:sldId id="363" r:id="rId6"/>
    <p:sldId id="364" r:id="rId7"/>
    <p:sldId id="365" r:id="rId8"/>
    <p:sldId id="369" r:id="rId9"/>
    <p:sldId id="366" r:id="rId10"/>
  </p:sldIdLst>
  <p:sldSz cx="9144000" cy="6858000" type="screen4x3"/>
  <p:notesSz cx="7102475" cy="9388475"/>
  <p:embeddedFontLst>
    <p:embeddedFont>
      <p:font typeface="MS PGothic" panose="020B0600070205080204" pitchFamily="34" charset="-128"/>
      <p:regular r:id="rId13"/>
    </p:embeddedFont>
    <p:embeddedFont>
      <p:font typeface="MS PGothic" panose="020B0600070205080204" pitchFamily="3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  <p:embeddedFont>
      <p:font typeface="Arial Unicode MS" panose="020B0604020202020204" charset="-128"/>
      <p:regular r:id="rId1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A4"/>
    <a:srgbClr val="201F86"/>
    <a:srgbClr val="FF5FF1"/>
    <a:srgbClr val="AC6E3C"/>
    <a:srgbClr val="A34324"/>
    <a:srgbClr val="BA8C3B"/>
    <a:srgbClr val="FFCF65"/>
    <a:srgbClr val="9C3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/>
    <p:restoredTop sz="94737"/>
  </p:normalViewPr>
  <p:slideViewPr>
    <p:cSldViewPr snapToGrid="0" showGuides="1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383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defTabSz="47034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2485" y="0"/>
            <a:ext cx="3078383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algn="r" defTabSz="470348" eaLnBrk="1" hangingPunct="1">
              <a:defRPr sz="1200"/>
            </a:lvl1pPr>
          </a:lstStyle>
          <a:p>
            <a:fld id="{9B9EC35B-A139-44F7-8F90-BF1B1205F117}" type="datetimeFigureOut">
              <a:rPr lang="en-US" altLang="en-US"/>
              <a:pPr/>
              <a:t>11/5/2020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917127"/>
            <a:ext cx="3078383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defTabSz="47034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2485" y="8917127"/>
            <a:ext cx="3078383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 defTabSz="470348" eaLnBrk="1" hangingPunct="1">
              <a:defRPr sz="1200"/>
            </a:lvl1pPr>
          </a:lstStyle>
          <a:p>
            <a:fld id="{73D60DD6-9723-4D23-8CE9-4135D3BB27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383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defTabSz="47034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2485" y="0"/>
            <a:ext cx="3078383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algn="r" defTabSz="470348" eaLnBrk="1" hangingPunct="1">
              <a:defRPr sz="1200"/>
            </a:lvl1pPr>
          </a:lstStyle>
          <a:p>
            <a:fld id="{82EE7B90-7F70-4E6D-9A1B-74756D793F8E}" type="datetimeFigureOut">
              <a:rPr lang="en-US" altLang="en-US"/>
              <a:pPr/>
              <a:t>11/5/2020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0891" y="4460167"/>
            <a:ext cx="5680693" cy="422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17127"/>
            <a:ext cx="3078383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defTabSz="47034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2485" y="8917127"/>
            <a:ext cx="3078383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 defTabSz="470348" eaLnBrk="1" hangingPunct="1">
              <a:defRPr sz="1200"/>
            </a:lvl1pPr>
          </a:lstStyle>
          <a:p>
            <a:fld id="{935F594D-17D4-41BA-B981-1A1FCB92F7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CD7D-7A23-40F9-8CAA-1206241CCE5F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E683-19B0-4548-BBEE-7273DD179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64920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35CC-F322-4871-9923-730FD7A81953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E561-5DCA-463B-AC8A-7C1140A30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46547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8C87-588A-41AE-B5DF-F2B2320A8A3C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F461-B064-4338-BD0F-E92376537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58516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7CE3-45A2-4732-A35D-807687BCB09D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4A46-A949-4EBB-875C-738208572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538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2CBD-CC56-4E19-872D-1ABCAA3B3561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5FCC-89B1-4CAD-A7D1-D9B36D7C7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23624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5DD0-EE70-42F2-B509-7FE71E389A04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C11B-38CA-4DA3-AF62-A14A47017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14970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24AF-2C0D-439D-B6D4-37480FB870F4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77D4-F2F8-4F12-8D99-00D105183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2486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ED05-7116-4143-83E0-FE0B5AAD8939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E126-AE15-4A93-BE91-3A5E1FE61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8760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C950-2448-4532-A36E-05BC9B6953A8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2D80-841C-4F85-89D9-6BBEF2836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00460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F132-1DCA-4B17-9F15-7D6D95F7B250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CFED-B8B3-40C0-A98F-CCF2A5B69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56934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5539-FEB4-4952-B2E6-D811A4536C70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9432-798A-46BF-99F0-C52336AF1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599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2A79EAB2-B44E-47ED-AFB3-892EB8C67C1E}" type="datetimeFigureOut">
              <a:rPr lang="en-US" altLang="en-US"/>
              <a:pPr>
                <a:defRPr/>
              </a:pPr>
              <a:t>11/5/2020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AC65A309-7B0A-4E54-BC75-AA7E98B2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 thruBlk="1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ChangeArrowheads="1"/>
          </p:cNvSpPr>
          <p:nvPr/>
        </p:nvSpPr>
        <p:spPr bwMode="auto">
          <a:xfrm>
            <a:off x="2473325" y="5824538"/>
            <a:ext cx="42703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FFFFFF"/>
                </a:solidFill>
                <a:latin typeface="Arial" panose="020B0604020202020204" pitchFamily="34" charset="0"/>
              </a:rPr>
              <a:t>Economics LAP 6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2120900" y="1384300"/>
            <a:ext cx="4940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Economics and Economic Activities</a:t>
            </a:r>
          </a:p>
        </p:txBody>
      </p: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0" y="525463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>
                <a:solidFill>
                  <a:srgbClr val="FFFFFF"/>
                </a:solidFill>
                <a:latin typeface="Arial Black" panose="020B0A04020102020204" pitchFamily="34" charset="0"/>
              </a:rPr>
              <a:t>Are You Satisfied?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51038"/>
            <a:ext cx="5511800" cy="3676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473700" y="2832100"/>
            <a:ext cx="356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Discuss the nature </a:t>
            </a:r>
            <a:b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of economics.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626100" y="4937125"/>
            <a:ext cx="3517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Explain economic activities.</a:t>
            </a:r>
          </a:p>
        </p:txBody>
      </p:sp>
      <p:pic>
        <p:nvPicPr>
          <p:cNvPr id="16388" name="Picture 11" descr="Treefrog_ObjB_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4167188"/>
            <a:ext cx="8524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Treefrog_objA_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005013"/>
            <a:ext cx="8858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2120900" y="1384300"/>
            <a:ext cx="4940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Economics and Economic Activities</a:t>
            </a:r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0" y="525463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>
                <a:solidFill>
                  <a:srgbClr val="FFFFFF"/>
                </a:solidFill>
                <a:latin typeface="Arial Black" panose="020B0A04020102020204" pitchFamily="34" charset="0"/>
              </a:rPr>
              <a:t>Are You Satisfied?</a:t>
            </a:r>
          </a:p>
        </p:txBody>
      </p:sp>
      <p:pic>
        <p:nvPicPr>
          <p:cNvPr id="1639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9216"/>
          <a:stretch>
            <a:fillRect/>
          </a:stretch>
        </p:blipFill>
        <p:spPr bwMode="auto">
          <a:xfrm>
            <a:off x="825500" y="2293938"/>
            <a:ext cx="4597400" cy="3676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27000" y="2428875"/>
            <a:ext cx="9477375" cy="11747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875" y="2270125"/>
            <a:ext cx="1016000" cy="1508125"/>
          </a:xfrm>
          <a:prstGeom prst="rect">
            <a:avLst/>
          </a:prstGeom>
          <a:solidFill>
            <a:schemeClr val="tx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044700" y="2720975"/>
            <a:ext cx="626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Discuss the nature of economics. </a:t>
            </a:r>
          </a:p>
        </p:txBody>
      </p:sp>
      <p:pic>
        <p:nvPicPr>
          <p:cNvPr id="17413" name="Picture 5" descr="Treefrog_objA_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11407"/>
          <a:stretch>
            <a:fillRect/>
          </a:stretch>
        </p:blipFill>
        <p:spPr bwMode="auto">
          <a:xfrm>
            <a:off x="601663" y="2438400"/>
            <a:ext cx="8366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r="16959"/>
          <a:stretch>
            <a:fillRect/>
          </a:stretch>
        </p:blipFill>
        <p:spPr bwMode="auto">
          <a:xfrm>
            <a:off x="-38100" y="927100"/>
            <a:ext cx="4165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127500" y="1439863"/>
            <a:ext cx="0" cy="4122737"/>
          </a:xfrm>
          <a:prstGeom prst="line">
            <a:avLst/>
          </a:prstGeom>
          <a:noFill/>
          <a:ln w="63500">
            <a:solidFill>
              <a:srgbClr val="37609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33875" y="1912938"/>
            <a:ext cx="45434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79400" indent="-2794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000"/>
              </a:spcAft>
              <a:buClr>
                <a:srgbClr val="37609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The study of how to meet unlimited, competing wants with limited resources</a:t>
            </a:r>
          </a:p>
          <a:p>
            <a:pPr eaLnBrk="1" hangingPunct="1">
              <a:spcAft>
                <a:spcPts val="2000"/>
              </a:spcAft>
              <a:buClr>
                <a:srgbClr val="37609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The process of deciding how to get the most with the least</a:t>
            </a: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—</a:t>
            </a: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obtaining the greatest satisfaction from the least amount of resources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77800" y="5562600"/>
            <a:ext cx="9474200" cy="14097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3760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22263" y="0"/>
            <a:ext cx="9466263" cy="15287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accent1">
                <a:lumMod val="75000"/>
              </a:schemeClr>
            </a:solidFill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-17463" y="417513"/>
            <a:ext cx="914400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 Black" panose="020B0A04020102020204" pitchFamily="34" charset="0"/>
              </a:rPr>
              <a:t>What Is Economics?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33475" y="1925638"/>
            <a:ext cx="70834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7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Scarcity: the gap between unlimited wants for goods and services and limited resources</a:t>
            </a:r>
          </a:p>
          <a:p>
            <a:pPr eaLnBrk="1" hangingPunct="1">
              <a:spcAft>
                <a:spcPts val="17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Scarce resources must be allocated to their best use.</a:t>
            </a:r>
          </a:p>
          <a:p>
            <a:pPr eaLnBrk="1" hangingPunct="1">
              <a:spcAft>
                <a:spcPts val="17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Economizing: Deciding which goods and services lead to the most satisfaction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816600"/>
            <a:ext cx="9296400" cy="1041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69863" y="0"/>
            <a:ext cx="94662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-17463" y="176213"/>
            <a:ext cx="9144001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  <a:t>Economics: </a:t>
            </a:r>
            <a:b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  <a:t>The Study of Scarcity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1475" y="1658938"/>
            <a:ext cx="77565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79400" indent="-2794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700"/>
              </a:spcAft>
              <a:buClr>
                <a:srgbClr val="37609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3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Opportunity cost: the benefit that is lost when you decide to use scarce resources for one purpose rather than for another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981700"/>
            <a:ext cx="9296400" cy="876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69863" y="0"/>
            <a:ext cx="94662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-17463" y="404813"/>
            <a:ext cx="91440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 Black" panose="020B0A04020102020204" pitchFamily="34" charset="0"/>
              </a:rPr>
              <a:t>Making Good Choices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54188" y="3348038"/>
            <a:ext cx="55594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500"/>
              </a:spcAft>
              <a:buClr>
                <a:srgbClr val="37609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Studying for an economics exam rather </a:t>
            </a:r>
            <a:br>
              <a:rPr lang="en-US" altLang="en-US" sz="19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19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than going out with friends</a:t>
            </a:r>
          </a:p>
          <a:p>
            <a:pPr eaLnBrk="1" hangingPunct="1">
              <a:spcAft>
                <a:spcPts val="1500"/>
              </a:spcAft>
              <a:buClr>
                <a:srgbClr val="37609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Retailer closing on Sundays rather than being open for business</a:t>
            </a:r>
          </a:p>
          <a:p>
            <a:pPr eaLnBrk="1" hangingPunct="1">
              <a:spcAft>
                <a:spcPts val="1500"/>
              </a:spcAft>
              <a:buClr>
                <a:srgbClr val="37609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Government spending more money on defense than education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9075" y="2932113"/>
            <a:ext cx="177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700"/>
              </a:spcAft>
              <a:buClr>
                <a:srgbClr val="376092"/>
              </a:buClr>
              <a:buSzPct val="120000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Examples: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356100" y="14144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73575" y="2001838"/>
            <a:ext cx="44164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0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3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Economic choices involve trade-offs: giving up all or part of one thing in order </a:t>
            </a:r>
            <a:br>
              <a:rPr lang="en-US" altLang="en-US" sz="23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23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to get something else</a:t>
            </a:r>
          </a:p>
          <a:p>
            <a:pPr eaLnBrk="1" hangingPunct="1">
              <a:spcAft>
                <a:spcPts val="20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3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Based on opportunity </a:t>
            </a:r>
            <a:br>
              <a:rPr lang="en-US" altLang="en-US" sz="23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23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costs involved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435600"/>
            <a:ext cx="9296400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69863" y="0"/>
            <a:ext cx="94662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-17463" y="417513"/>
            <a:ext cx="914400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 Black" panose="020B0A04020102020204" pitchFamily="34" charset="0"/>
              </a:rPr>
              <a:t>Making Good Choices</a:t>
            </a:r>
          </a:p>
        </p:txBody>
      </p:sp>
      <p:pic>
        <p:nvPicPr>
          <p:cNvPr id="297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214563"/>
            <a:ext cx="3697288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9751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57675" y="2243138"/>
            <a:ext cx="44164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9400" indent="-279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0"/>
              </a:spcAft>
              <a:buClr>
                <a:srgbClr val="80C9E2"/>
              </a:buClr>
              <a:buSzPct val="130000"/>
            </a:pPr>
            <a:r>
              <a:rPr lang="en-US" altLang="en-US" sz="25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What will be produced?</a:t>
            </a:r>
          </a:p>
          <a:p>
            <a:pPr eaLnBrk="1" hangingPunct="1">
              <a:spcBef>
                <a:spcPct val="0"/>
              </a:spcBef>
              <a:spcAft>
                <a:spcPts val="2000"/>
              </a:spcAft>
              <a:buClr>
                <a:srgbClr val="FFCF65"/>
              </a:buClr>
              <a:buSzPct val="130000"/>
            </a:pPr>
            <a:r>
              <a:rPr lang="en-US" altLang="en-US" sz="25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How will the products </a:t>
            </a:r>
            <a:br>
              <a:rPr lang="en-US" altLang="en-US" sz="25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25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be produced?</a:t>
            </a:r>
          </a:p>
          <a:p>
            <a:pPr eaLnBrk="1" hangingPunct="1">
              <a:spcBef>
                <a:spcPct val="0"/>
              </a:spcBef>
              <a:spcAft>
                <a:spcPts val="2000"/>
              </a:spcAft>
              <a:buClr>
                <a:srgbClr val="AB9ED7"/>
              </a:buClr>
              <a:buSzPct val="130000"/>
            </a:pPr>
            <a:r>
              <a:rPr lang="en-US" altLang="en-US" sz="25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How will the products </a:t>
            </a:r>
            <a:br>
              <a:rPr lang="en-US" altLang="en-US" sz="25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25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be allocated?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435600"/>
            <a:ext cx="9296400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69863" y="0"/>
            <a:ext cx="94662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27" name="Rectangle 1"/>
          <p:cNvSpPr>
            <a:spLocks noChangeArrowheads="1"/>
          </p:cNvSpPr>
          <p:nvPr/>
        </p:nvSpPr>
        <p:spPr bwMode="auto">
          <a:xfrm>
            <a:off x="-17463" y="417513"/>
            <a:ext cx="914400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 Black" panose="020B0A04020102020204" pitchFamily="34" charset="0"/>
              </a:rPr>
              <a:t>Basic Economic Questions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2"/>
          <a:stretch>
            <a:fillRect/>
          </a:stretch>
        </p:blipFill>
        <p:spPr bwMode="auto">
          <a:xfrm>
            <a:off x="-231775" y="1465263"/>
            <a:ext cx="4289425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064000" y="14525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97375" y="1811338"/>
            <a:ext cx="40608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0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Heart of economics: decision-making</a:t>
            </a:r>
          </a:p>
          <a:p>
            <a:pPr eaLnBrk="1" hangingPunct="1">
              <a:spcAft>
                <a:spcPts val="20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Objective of studying economics is to </a:t>
            </a:r>
            <a:b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prepare for: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507038"/>
            <a:ext cx="9296400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69863" y="0"/>
            <a:ext cx="94662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51" name="Rectangle 1"/>
          <p:cNvSpPr>
            <a:spLocks noChangeArrowheads="1"/>
          </p:cNvSpPr>
          <p:nvPr/>
        </p:nvSpPr>
        <p:spPr bwMode="auto">
          <a:xfrm>
            <a:off x="-17463" y="417513"/>
            <a:ext cx="914400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 Black" panose="020B0A04020102020204" pitchFamily="34" charset="0"/>
              </a:rPr>
              <a:t>Economic Decision-Making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11725" y="3965575"/>
            <a:ext cx="36163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165100" indent="-165100" eaLnBrk="1" hangingPunct="1">
              <a:spcAft>
                <a:spcPts val="1100"/>
              </a:spcAft>
              <a:buClr>
                <a:schemeClr val="accent1">
                  <a:lumMod val="75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Effective decision-making</a:t>
            </a:r>
          </a:p>
          <a:p>
            <a:pPr marL="165100" indent="-165100" eaLnBrk="1" hangingPunct="1">
              <a:spcAft>
                <a:spcPts val="1100"/>
              </a:spcAft>
              <a:buClr>
                <a:schemeClr val="accent1">
                  <a:lumMod val="75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Responsible citizenship </a:t>
            </a:r>
            <a:br>
              <a:rPr lang="en-US" sz="20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 society</a:t>
            </a:r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1811338" y="1525588"/>
            <a:ext cx="1244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Heart of </a:t>
            </a:r>
            <a:b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economics</a:t>
            </a:r>
            <a:endParaRPr lang="en-US" altLang="en-US" sz="1600">
              <a:solidFill>
                <a:srgbClr val="FF0000"/>
              </a:solidFill>
              <a:ea typeface="Geneva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190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Arial</vt:lpstr>
      <vt:lpstr>MS PGothic</vt:lpstr>
      <vt:lpstr>Geneva</vt:lpstr>
      <vt:lpstr>Wingdings</vt:lpstr>
      <vt:lpstr>Calibri</vt:lpstr>
      <vt:lpstr>Arial Black</vt:lpstr>
      <vt:lpstr>Arial Unicode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Carolyn Faines</cp:lastModifiedBy>
  <cp:revision>49</cp:revision>
  <cp:lastPrinted>2020-11-04T23:46:30Z</cp:lastPrinted>
  <dcterms:created xsi:type="dcterms:W3CDTF">2016-01-20T16:37:34Z</dcterms:created>
  <dcterms:modified xsi:type="dcterms:W3CDTF">2020-11-05T13:13:59Z</dcterms:modified>
</cp:coreProperties>
</file>