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9" r:id="rId3"/>
    <p:sldId id="257" r:id="rId4"/>
    <p:sldId id="260" r:id="rId5"/>
    <p:sldId id="261" r:id="rId6"/>
    <p:sldId id="262" r:id="rId7"/>
    <p:sldId id="265" r:id="rId8"/>
    <p:sldId id="263" r:id="rId9"/>
    <p:sldId id="264" r:id="rId10"/>
    <p:sldId id="266" r:id="rId11"/>
    <p:sldId id="267" r:id="rId1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782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B3465D3F-1746-4179-ACA3-314C3FFD2A3D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D5F0DEB6-8D7D-497B-BC63-27760ACD4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0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8FC22-4C6E-4F86-BC23-ED12C928B951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48DA-4D58-4FB1-A901-FB603E1FD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50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8FC22-4C6E-4F86-BC23-ED12C928B951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48DA-4D58-4FB1-A901-FB603E1FD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418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8FC22-4C6E-4F86-BC23-ED12C928B951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48DA-4D58-4FB1-A901-FB603E1FD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750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8FC22-4C6E-4F86-BC23-ED12C928B951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48DA-4D58-4FB1-A901-FB603E1FD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46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8FC22-4C6E-4F86-BC23-ED12C928B951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48DA-4D58-4FB1-A901-FB603E1FD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15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8FC22-4C6E-4F86-BC23-ED12C928B951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48DA-4D58-4FB1-A901-FB603E1FD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076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8FC22-4C6E-4F86-BC23-ED12C928B951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48DA-4D58-4FB1-A901-FB603E1FD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21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8FC22-4C6E-4F86-BC23-ED12C928B951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48DA-4D58-4FB1-A901-FB603E1FD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330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8FC22-4C6E-4F86-BC23-ED12C928B951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48DA-4D58-4FB1-A901-FB603E1FD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698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8FC22-4C6E-4F86-BC23-ED12C928B951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48DA-4D58-4FB1-A901-FB603E1FD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50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8FC22-4C6E-4F86-BC23-ED12C928B951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48DA-4D58-4FB1-A901-FB603E1FD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71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8FC22-4C6E-4F86-BC23-ED12C928B951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148DA-4D58-4FB1-A901-FB603E1FD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668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osweb.com/cgi-bin/awb_nav.pl?s=wpd&amp;c=dsp&amp;k=good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osweb.com/cgi-bin/awb_nav.pl?s=wpd&amp;c=dsp&amp;k=servic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Standard 5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rgbClr val="00B050"/>
                </a:solidFill>
              </a:rPr>
              <a:t>Economics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114" y="3602038"/>
            <a:ext cx="10058400" cy="1655762"/>
          </a:xfrm>
        </p:spPr>
        <p:txBody>
          <a:bodyPr>
            <a:noAutofit/>
          </a:bodyPr>
          <a:lstStyle/>
          <a:p>
            <a:pPr marL="1030288" indent="-1030288" algn="l"/>
            <a:r>
              <a:rPr lang="en-US" sz="3200" b="1" dirty="0" smtClean="0">
                <a:solidFill>
                  <a:schemeClr val="accent2"/>
                </a:solidFill>
              </a:rPr>
              <a:t>5.01   Understand fundamental economic concepts to obtain a foundation for employment in business.</a:t>
            </a:r>
          </a:p>
          <a:p>
            <a:pPr algn="l"/>
            <a:r>
              <a:rPr lang="en-US" sz="3200" b="1" dirty="0" smtClean="0">
                <a:solidFill>
                  <a:schemeClr val="accent5"/>
                </a:solidFill>
              </a:rPr>
              <a:t>Part A: Distinguish between economic goods and services</a:t>
            </a:r>
            <a:endParaRPr lang="en-US" sz="32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54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887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You Can’t Always Get What You Want…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773229" cy="4652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accent6"/>
                </a:solidFill>
              </a:rPr>
              <a:t>Both individuals and companies must make choices. Limited resources do not allow us to have everything we want.</a:t>
            </a:r>
          </a:p>
          <a:p>
            <a:pPr marL="0" indent="0">
              <a:buNone/>
            </a:pPr>
            <a:r>
              <a:rPr lang="en-US" sz="4400" b="1" dirty="0" smtClean="0">
                <a:solidFill>
                  <a:schemeClr val="accent2"/>
                </a:solidFill>
              </a:rPr>
              <a:t>Decision making is at the heart of economics. 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7030A0"/>
                </a:solidFill>
              </a:rPr>
              <a:t>Consumers – People who use goods and services</a:t>
            </a:r>
          </a:p>
          <a:p>
            <a:pPr marL="457200" lvl="1" indent="0">
              <a:buNone/>
            </a:pPr>
            <a:r>
              <a:rPr lang="en-US" sz="3200" b="1" dirty="0" smtClean="0">
                <a:solidFill>
                  <a:srgbClr val="7030A0"/>
                </a:solidFill>
              </a:rPr>
              <a:t>Consumers “vote” with their wallets.</a:t>
            </a:r>
          </a:p>
          <a:p>
            <a:pPr marL="457200" lvl="1" indent="0">
              <a:buNone/>
            </a:pPr>
            <a:r>
              <a:rPr lang="en-US" sz="3200" b="1" dirty="0" smtClean="0">
                <a:solidFill>
                  <a:srgbClr val="7030A0"/>
                </a:solidFill>
              </a:rPr>
              <a:t>Consumers control what products are made [in a free market economy].</a:t>
            </a:r>
          </a:p>
        </p:txBody>
      </p:sp>
    </p:spTree>
    <p:extLst>
      <p:ext uri="{BB962C8B-B14F-4D97-AF65-F5344CB8AC3E}">
        <p14:creationId xmlns:p14="http://schemas.microsoft.com/office/powerpoint/2010/main" val="1578081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Choices, choices, choices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48477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00B0F0"/>
                </a:solidFill>
              </a:rPr>
              <a:t>Businesses must constantly create new products to satisfy customers.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B0F0"/>
                </a:solidFill>
              </a:rPr>
              <a:t>Market research—finding out exactly what customers </a:t>
            </a:r>
            <a:r>
              <a:rPr lang="en-US" sz="3600" b="1" dirty="0" smtClean="0">
                <a:solidFill>
                  <a:srgbClr val="00B0F0"/>
                </a:solidFill>
              </a:rPr>
              <a:t>want—is </a:t>
            </a:r>
            <a:r>
              <a:rPr lang="en-US" sz="3600" b="1" dirty="0">
                <a:solidFill>
                  <a:srgbClr val="00B0F0"/>
                </a:solidFill>
              </a:rPr>
              <a:t>the tool they </a:t>
            </a:r>
            <a:r>
              <a:rPr lang="en-US" sz="3600" b="1" dirty="0" smtClean="0">
                <a:solidFill>
                  <a:srgbClr val="00B0F0"/>
                </a:solidFill>
              </a:rPr>
              <a:t>use (recall our </a:t>
            </a:r>
            <a:r>
              <a:rPr lang="en-US" sz="3600" b="1" dirty="0" err="1" smtClean="0">
                <a:solidFill>
                  <a:srgbClr val="00B0F0"/>
                </a:solidFill>
              </a:rPr>
              <a:t>comm</a:t>
            </a:r>
            <a:r>
              <a:rPr lang="en-US" sz="3600" b="1" dirty="0" smtClean="0">
                <a:solidFill>
                  <a:srgbClr val="00B0F0"/>
                </a:solidFill>
              </a:rPr>
              <a:t> lesson).</a:t>
            </a:r>
            <a:endParaRPr lang="en-US" sz="36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00B050"/>
                </a:solidFill>
              </a:rPr>
              <a:t>We’ll talk later about how consumer choices affect the overall economy.</a:t>
            </a:r>
          </a:p>
          <a:p>
            <a:pPr marL="0" indent="0">
              <a:buNone/>
            </a:pPr>
            <a:r>
              <a:rPr lang="en-US" sz="35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Q6: Name one product </a:t>
            </a:r>
            <a:r>
              <a:rPr lang="en-US" sz="35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which </a:t>
            </a:r>
            <a:r>
              <a:rPr lang="en-US" sz="35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became obsolete because </a:t>
            </a:r>
            <a:r>
              <a:rPr lang="en-US" sz="35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consumer </a:t>
            </a:r>
            <a:r>
              <a:rPr lang="en-US" sz="35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preferences changed</a:t>
            </a:r>
            <a:r>
              <a:rPr lang="en-US" sz="35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. [Do </a:t>
            </a:r>
            <a:r>
              <a:rPr lang="en-US" sz="35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not repeat those used in the </a:t>
            </a:r>
            <a:r>
              <a:rPr lang="en-US" sz="35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LAP.] </a:t>
            </a:r>
            <a:endParaRPr lang="en-US" sz="35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522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chemeClr val="accent2"/>
                </a:solidFill>
              </a:rPr>
              <a:t>Want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b="1" u="sng" dirty="0" smtClean="0">
                <a:solidFill>
                  <a:schemeClr val="accent5"/>
                </a:solidFill>
              </a:rPr>
              <a:t>Definition</a:t>
            </a:r>
            <a:r>
              <a:rPr lang="en-US" sz="3600" dirty="0" smtClean="0"/>
              <a:t>: Desires for things that we may or may not actually require.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600" b="1" u="sng" dirty="0" smtClean="0">
                <a:solidFill>
                  <a:schemeClr val="accent5"/>
                </a:solidFill>
              </a:rPr>
              <a:t>Examples</a:t>
            </a:r>
            <a:r>
              <a:rPr lang="en-US" sz="3600" dirty="0" smtClean="0"/>
              <a:t>:</a:t>
            </a:r>
          </a:p>
          <a:p>
            <a:pPr marL="0" indent="0">
              <a:buNone/>
              <a:tabLst>
                <a:tab pos="1379538" algn="l"/>
                <a:tab pos="4397375" algn="l"/>
                <a:tab pos="7140575" algn="l"/>
              </a:tabLst>
            </a:pPr>
            <a:r>
              <a:rPr lang="en-US" sz="3600" b="1" dirty="0" smtClean="0">
                <a:solidFill>
                  <a:schemeClr val="accent5"/>
                </a:solidFill>
              </a:rPr>
              <a:t>	◊   </a:t>
            </a:r>
            <a:r>
              <a:rPr lang="en-US" sz="3600" b="1" dirty="0" smtClean="0">
                <a:solidFill>
                  <a:srgbClr val="00B050"/>
                </a:solidFill>
              </a:rPr>
              <a:t>Craving</a:t>
            </a:r>
            <a:r>
              <a:rPr lang="en-US" sz="3600" dirty="0" smtClean="0"/>
              <a:t>	</a:t>
            </a:r>
            <a:r>
              <a:rPr lang="en-US" sz="3600" b="1" dirty="0" smtClean="0">
                <a:solidFill>
                  <a:schemeClr val="accent5"/>
                </a:solidFill>
              </a:rPr>
              <a:t>◊   </a:t>
            </a:r>
            <a:r>
              <a:rPr lang="en-US" sz="3600" b="1" dirty="0" smtClean="0">
                <a:solidFill>
                  <a:srgbClr val="00B050"/>
                </a:solidFill>
              </a:rPr>
              <a:t>Wish</a:t>
            </a:r>
            <a:r>
              <a:rPr lang="en-US" sz="3600" dirty="0" smtClean="0"/>
              <a:t>     	</a:t>
            </a:r>
            <a:r>
              <a:rPr lang="en-US" sz="4000" b="1" dirty="0" smtClean="0">
                <a:solidFill>
                  <a:schemeClr val="accent5"/>
                </a:solidFill>
              </a:rPr>
              <a:t>◊</a:t>
            </a:r>
            <a:r>
              <a:rPr lang="en-US" sz="3600" dirty="0" smtClean="0"/>
              <a:t>  </a:t>
            </a:r>
            <a:r>
              <a:rPr lang="en-US" sz="3600" b="1" dirty="0" smtClean="0">
                <a:solidFill>
                  <a:srgbClr val="00B050"/>
                </a:solidFill>
              </a:rPr>
              <a:t>Need</a:t>
            </a:r>
          </a:p>
          <a:p>
            <a:endParaRPr lang="en-US" sz="3600" dirty="0"/>
          </a:p>
          <a:p>
            <a:pPr marL="0" indent="0">
              <a:buNone/>
            </a:pPr>
            <a:r>
              <a:rPr lang="en-US" sz="43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Q1: 	Think of five things that you want right now. </a:t>
            </a:r>
          </a:p>
          <a:p>
            <a:pPr marL="0" indent="0">
              <a:buNone/>
            </a:pPr>
            <a:r>
              <a:rPr lang="en-US" sz="43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	Enter the list in the text entry box.</a:t>
            </a:r>
          </a:p>
        </p:txBody>
      </p:sp>
    </p:spTree>
    <p:extLst>
      <p:ext uri="{BB962C8B-B14F-4D97-AF65-F5344CB8AC3E}">
        <p14:creationId xmlns:p14="http://schemas.microsoft.com/office/powerpoint/2010/main" val="308910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16038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n w="0"/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Wants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492477"/>
            <a:ext cx="5157787" cy="82391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Economic Wants 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182018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Desires for things that can only be obtained by spending money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492477"/>
            <a:ext cx="5183188" cy="82391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Noneconomic Wants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213949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Desires for things that can be obtained without spending money (e.g., fresh air, sunshine)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8542" y="5094514"/>
            <a:ext cx="10987315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Q2: BOLD the economic wants on your list.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2165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8599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n w="0"/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Wants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10100"/>
            <a:ext cx="10515600" cy="8676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Characteristics of wants: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2583543"/>
            <a:ext cx="3443514" cy="3265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19172" y="2415906"/>
            <a:ext cx="35306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Changeable</a:t>
            </a:r>
          </a:p>
          <a:p>
            <a:endParaRPr lang="en-US" sz="800" dirty="0"/>
          </a:p>
          <a:p>
            <a:r>
              <a:rPr lang="en-US" sz="2800" dirty="0" smtClean="0"/>
              <a:t>Our wants change.</a:t>
            </a:r>
          </a:p>
          <a:p>
            <a:endParaRPr lang="en-US" sz="800" dirty="0" smtClean="0"/>
          </a:p>
          <a:p>
            <a:r>
              <a:rPr lang="en-US" sz="2800" dirty="0" smtClean="0"/>
              <a:t>With age: children, teens, adults, senior citizens</a:t>
            </a:r>
          </a:p>
          <a:p>
            <a:endParaRPr lang="en-US" sz="800" dirty="0"/>
          </a:p>
          <a:p>
            <a:r>
              <a:rPr lang="en-US" sz="2800" dirty="0" smtClean="0"/>
              <a:t>Interests, hobbies, fashion, food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8062686" y="2351314"/>
            <a:ext cx="3443514" cy="3265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2477462"/>
            <a:ext cx="326934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Unlimited</a:t>
            </a:r>
          </a:p>
          <a:p>
            <a:endParaRPr lang="en-US" sz="800" dirty="0"/>
          </a:p>
          <a:p>
            <a:r>
              <a:rPr lang="en-US" sz="2800" dirty="0" smtClean="0"/>
              <a:t>Everyone always has them. </a:t>
            </a:r>
          </a:p>
          <a:p>
            <a:endParaRPr lang="en-US" sz="800" dirty="0"/>
          </a:p>
          <a:p>
            <a:r>
              <a:rPr lang="en-US" sz="2800" dirty="0" smtClean="0"/>
              <a:t>Including</a:t>
            </a:r>
          </a:p>
          <a:p>
            <a:pPr>
              <a:tabLst>
                <a:tab pos="465138" algn="l"/>
              </a:tabLst>
            </a:pPr>
            <a:r>
              <a:rPr lang="en-US" sz="2800" dirty="0" smtClean="0"/>
              <a:t>	Individuals</a:t>
            </a:r>
          </a:p>
          <a:p>
            <a:pPr>
              <a:tabLst>
                <a:tab pos="465138" algn="l"/>
              </a:tabLst>
            </a:pPr>
            <a:r>
              <a:rPr lang="en-US" sz="2800" dirty="0" smtClean="0"/>
              <a:t>	Businesses</a:t>
            </a:r>
          </a:p>
          <a:p>
            <a:pPr>
              <a:tabLst>
                <a:tab pos="465138" algn="l"/>
              </a:tabLst>
            </a:pPr>
            <a:r>
              <a:rPr lang="en-US" sz="2800" dirty="0" smtClean="0"/>
              <a:t>	Government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8487230" y="2473899"/>
            <a:ext cx="29318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Competing</a:t>
            </a:r>
          </a:p>
          <a:p>
            <a:endParaRPr lang="en-US" sz="800" dirty="0"/>
          </a:p>
          <a:p>
            <a:r>
              <a:rPr lang="en-US" sz="2800" dirty="0" smtClean="0"/>
              <a:t>Must choose which to satisfy at any given time</a:t>
            </a:r>
          </a:p>
          <a:p>
            <a:endParaRPr lang="en-US" sz="800" dirty="0" smtClean="0"/>
          </a:p>
          <a:p>
            <a:r>
              <a:rPr lang="en-US" sz="2800" dirty="0" smtClean="0"/>
              <a:t>Cannot satisfy all wants at once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83652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2761"/>
          </a:xfrm>
          <a:ln>
            <a:solidFill>
              <a:schemeClr val="accent6"/>
            </a:solidFill>
          </a:ln>
        </p:spPr>
        <p:txBody>
          <a:bodyPr/>
          <a:lstStyle/>
          <a:p>
            <a:r>
              <a:rPr lang="en-US" b="1" dirty="0" smtClean="0">
                <a:ln w="22225">
                  <a:solidFill>
                    <a:schemeClr val="accent5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Economic Goods - Characteristics</a:t>
            </a:r>
            <a:endParaRPr lang="en-US" b="1" dirty="0">
              <a:ln w="22225">
                <a:solidFill>
                  <a:schemeClr val="accent5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65968"/>
            <a:ext cx="5257800" cy="43864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b="1" dirty="0">
                <a:solidFill>
                  <a:schemeClr val="accent2"/>
                </a:solidFill>
              </a:rPr>
              <a:t>M</a:t>
            </a:r>
            <a:r>
              <a:rPr lang="en-US" sz="4400" b="1" dirty="0" smtClean="0">
                <a:solidFill>
                  <a:schemeClr val="accent2"/>
                </a:solidFill>
              </a:rPr>
              <a:t>ust be physical:</a:t>
            </a:r>
          </a:p>
          <a:p>
            <a:r>
              <a:rPr lang="en-US" sz="4400" dirty="0" smtClean="0"/>
              <a:t>Tangible</a:t>
            </a:r>
          </a:p>
          <a:p>
            <a:r>
              <a:rPr lang="en-US" sz="4400" dirty="0" smtClean="0"/>
              <a:t>Able to feel, smell, taste, see, hear</a:t>
            </a:r>
          </a:p>
          <a:p>
            <a:pPr marL="0" indent="0">
              <a:buNone/>
            </a:pPr>
            <a:r>
              <a:rPr lang="en-US" sz="4400" u="sng" dirty="0" smtClean="0"/>
              <a:t>Examples</a:t>
            </a:r>
            <a:r>
              <a:rPr lang="en-US" sz="4400" dirty="0" smtClean="0"/>
              <a:t>: </a:t>
            </a:r>
          </a:p>
          <a:p>
            <a:pPr marL="0" indent="0">
              <a:buNone/>
            </a:pPr>
            <a:r>
              <a:rPr lang="en-US" sz="4400" dirty="0" smtClean="0"/>
              <a:t>Books, perfume, food, clothes, cars</a:t>
            </a:r>
          </a:p>
          <a:p>
            <a:endParaRPr lang="en-US" sz="800" dirty="0"/>
          </a:p>
        </p:txBody>
      </p:sp>
      <p:sp>
        <p:nvSpPr>
          <p:cNvPr id="4" name="TextBox 3"/>
          <p:cNvSpPr txBox="1"/>
          <p:nvPr/>
        </p:nvSpPr>
        <p:spPr>
          <a:xfrm>
            <a:off x="6371771" y="1532164"/>
            <a:ext cx="498202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2"/>
                </a:solidFill>
              </a:rPr>
              <a:t>Must be useful:</a:t>
            </a:r>
          </a:p>
          <a:p>
            <a:pPr marL="347663" indent="-347663">
              <a:buFont typeface="Arial" panose="020B0604020202020204" pitchFamily="34" charset="0"/>
              <a:buChar char="•"/>
            </a:pPr>
            <a:r>
              <a:rPr lang="en-US" sz="4400" dirty="0" smtClean="0"/>
              <a:t>Able to satisfy wants</a:t>
            </a:r>
          </a:p>
          <a:p>
            <a:r>
              <a:rPr lang="en-US" sz="4400" u="sng" dirty="0" smtClean="0"/>
              <a:t>Example</a:t>
            </a:r>
            <a:r>
              <a:rPr lang="en-US" sz="4400" dirty="0" smtClean="0"/>
              <a:t>: Flowers</a:t>
            </a:r>
          </a:p>
          <a:p>
            <a:r>
              <a:rPr lang="en-US" sz="4400" u="sng" dirty="0" err="1" smtClean="0"/>
              <a:t>Nonexample</a:t>
            </a:r>
            <a:r>
              <a:rPr lang="en-US" sz="4400" dirty="0" smtClean="0"/>
              <a:t>: Weeds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4090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31445"/>
          </a:xfrm>
        </p:spPr>
        <p:txBody>
          <a:bodyPr>
            <a:normAutofit/>
          </a:bodyPr>
          <a:lstStyle/>
          <a:p>
            <a:r>
              <a:rPr lang="en-US" b="1" dirty="0">
                <a:ln w="22225">
                  <a:solidFill>
                    <a:schemeClr val="accent5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Economic Goods – Characteristics,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4173"/>
            <a:ext cx="10642600" cy="43325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chemeClr val="accent2"/>
                </a:solidFill>
              </a:rPr>
              <a:t>M</a:t>
            </a:r>
            <a:r>
              <a:rPr lang="en-US" sz="4000" b="1" dirty="0" smtClean="0">
                <a:solidFill>
                  <a:schemeClr val="accent2"/>
                </a:solidFill>
              </a:rPr>
              <a:t>ust be scarce:</a:t>
            </a:r>
          </a:p>
          <a:p>
            <a:r>
              <a:rPr lang="en-US" sz="4000" dirty="0" smtClean="0"/>
              <a:t>Not enough for anyone and everyone to have as much as he/she wants</a:t>
            </a:r>
          </a:p>
          <a:p>
            <a:r>
              <a:rPr lang="en-US" sz="4000" dirty="0" smtClean="0"/>
              <a:t>As a result, people are willing to spend money</a:t>
            </a:r>
          </a:p>
          <a:p>
            <a:r>
              <a:rPr lang="en-US" sz="4000" u="sng" dirty="0" smtClean="0"/>
              <a:t>Example</a:t>
            </a:r>
            <a:r>
              <a:rPr lang="en-US" sz="4000" dirty="0" smtClean="0"/>
              <a:t>: Air is not scarce, and is free; but heated air in the winter, you must pay because processed air is scarce</a:t>
            </a:r>
          </a:p>
        </p:txBody>
      </p:sp>
    </p:spTree>
    <p:extLst>
      <p:ext uri="{BB962C8B-B14F-4D97-AF65-F5344CB8AC3E}">
        <p14:creationId xmlns:p14="http://schemas.microsoft.com/office/powerpoint/2010/main" val="880083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6646"/>
          </a:xfrm>
        </p:spPr>
        <p:txBody>
          <a:bodyPr/>
          <a:lstStyle/>
          <a:p>
            <a:r>
              <a:rPr lang="en-US" b="1" dirty="0" smtClean="0">
                <a:ln w="22225">
                  <a:solidFill>
                    <a:schemeClr val="accent5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Economic Goods – Characteristics,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1772"/>
            <a:ext cx="10515600" cy="488519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2"/>
                </a:solidFill>
              </a:rPr>
              <a:t>Must be transferable:</a:t>
            </a:r>
          </a:p>
          <a:p>
            <a:r>
              <a:rPr lang="en-US" sz="3600" dirty="0"/>
              <a:t>Must be obtainable</a:t>
            </a:r>
          </a:p>
          <a:p>
            <a:r>
              <a:rPr lang="en-US" sz="3600" dirty="0"/>
              <a:t>Unreachable oil deposits cannot be accessed or </a:t>
            </a:r>
            <a:r>
              <a:rPr lang="en-US" sz="3600" dirty="0" smtClean="0"/>
              <a:t>transferred</a:t>
            </a:r>
          </a:p>
          <a:p>
            <a:endParaRPr lang="en-US" sz="9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sz="43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Q3: Comment on this definition of “good” [read first two paragraphs] adding something we haven’t already talked about</a:t>
            </a:r>
            <a:endParaRPr lang="en-US" sz="43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hlinkClick r:id="rId2"/>
            </a:endParaRPr>
          </a:p>
          <a:p>
            <a:pPr marL="0" indent="0">
              <a:buNone/>
            </a:pPr>
            <a:r>
              <a:rPr lang="en-US" sz="3900" b="1" dirty="0" smtClean="0">
                <a:solidFill>
                  <a:schemeClr val="accent2"/>
                </a:solidFill>
                <a:hlinkClick r:id="rId2"/>
              </a:rPr>
              <a:t>http://www.amosweb.com/cgi-bin/awb_nav.pl?s=wpd&amp;c=dsp&amp;k=good</a:t>
            </a:r>
            <a:endParaRPr lang="en-US" sz="3900" b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sz="36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48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2475"/>
          </a:xfrm>
        </p:spPr>
        <p:txBody>
          <a:bodyPr/>
          <a:lstStyle/>
          <a:p>
            <a:r>
              <a:rPr lang="en-US" b="1" dirty="0" smtClean="0">
                <a:ln w="22225">
                  <a:solidFill>
                    <a:schemeClr val="accent6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Economic Services - Characteristics</a:t>
            </a:r>
            <a:endParaRPr lang="en-US" b="1" dirty="0">
              <a:ln w="22225">
                <a:solidFill>
                  <a:schemeClr val="accent6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7600"/>
            <a:ext cx="10515600" cy="522514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900" b="1" dirty="0" smtClean="0">
                <a:solidFill>
                  <a:schemeClr val="accent2"/>
                </a:solidFill>
              </a:rPr>
              <a:t>Same as Economic Goods:</a:t>
            </a:r>
          </a:p>
          <a:p>
            <a:r>
              <a:rPr lang="en-US" sz="3900" dirty="0" smtClean="0"/>
              <a:t>Useful</a:t>
            </a:r>
          </a:p>
          <a:p>
            <a:r>
              <a:rPr lang="en-US" sz="3900" dirty="0" smtClean="0"/>
              <a:t>Scarce</a:t>
            </a:r>
          </a:p>
          <a:p>
            <a:r>
              <a:rPr lang="en-US" sz="3900" dirty="0" smtClean="0"/>
              <a:t>Transferable</a:t>
            </a:r>
          </a:p>
          <a:p>
            <a:pPr marL="0" indent="0">
              <a:buNone/>
            </a:pPr>
            <a:r>
              <a:rPr lang="en-US" sz="3900" b="1" dirty="0" smtClean="0">
                <a:solidFill>
                  <a:schemeClr val="accent2"/>
                </a:solidFill>
              </a:rPr>
              <a:t>Except:</a:t>
            </a:r>
          </a:p>
          <a:p>
            <a:r>
              <a:rPr lang="en-US" sz="3900" dirty="0" smtClean="0"/>
              <a:t>Intangible [rather than tangible]</a:t>
            </a:r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sz="4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Q4: </a:t>
            </a:r>
            <a:r>
              <a:rPr lang="en-US" sz="4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Comment on this definition of </a:t>
            </a:r>
            <a:r>
              <a:rPr lang="en-US" sz="4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“service” </a:t>
            </a:r>
            <a:r>
              <a:rPr lang="en-US" sz="4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[read first </a:t>
            </a:r>
            <a:r>
              <a:rPr lang="en-US" sz="41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three </a:t>
            </a:r>
            <a:r>
              <a:rPr lang="en-US" sz="41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paragraphs] adding something we haven’t already talked about</a:t>
            </a:r>
          </a:p>
          <a:p>
            <a:pPr marL="0" indent="0">
              <a:buNone/>
            </a:pPr>
            <a:r>
              <a:rPr lang="en-US" sz="4200" dirty="0">
                <a:ln w="0">
                  <a:solidFill>
                    <a:srgbClr val="0070C0"/>
                  </a:solidFill>
                </a:ln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hlinkClick r:id="rId2"/>
              </a:rPr>
              <a:t>http://www.amosweb.com/cgi-bin/awb_nav.pl?s=wpd&amp;c=dsp&amp;k=service</a:t>
            </a:r>
            <a:endParaRPr lang="en-US" sz="4200" dirty="0">
              <a:ln w="0">
                <a:solidFill>
                  <a:srgbClr val="0070C0"/>
                </a:solidFill>
              </a:ln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endParaRPr lang="en-US" sz="900" dirty="0" smtClean="0"/>
          </a:p>
        </p:txBody>
      </p:sp>
    </p:spTree>
    <p:extLst>
      <p:ext uri="{BB962C8B-B14F-4D97-AF65-F5344CB8AC3E}">
        <p14:creationId xmlns:p14="http://schemas.microsoft.com/office/powerpoint/2010/main" val="3891095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8246"/>
          </a:xfrm>
        </p:spPr>
        <p:txBody>
          <a:bodyPr>
            <a:normAutofit/>
          </a:bodyPr>
          <a:lstStyle/>
          <a:p>
            <a:r>
              <a:rPr lang="en-US" b="1" dirty="0">
                <a:ln w="22225">
                  <a:solidFill>
                    <a:schemeClr val="accent6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Economic Services – Characteristics,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3372"/>
            <a:ext cx="10515600" cy="47835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</a:rPr>
              <a:t>Productive acts that satisfy economic wants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4000" b="1" dirty="0" smtClean="0">
                <a:solidFill>
                  <a:schemeClr val="accent1"/>
                </a:solidFill>
              </a:rPr>
              <a:t>Either you </a:t>
            </a:r>
            <a:r>
              <a:rPr lang="en-US" sz="4000" b="1" i="1" dirty="0">
                <a:solidFill>
                  <a:srgbClr val="FF0000"/>
                </a:solidFill>
              </a:rPr>
              <a:t>cannot</a:t>
            </a:r>
            <a:r>
              <a:rPr lang="en-US" sz="4000" b="1" dirty="0">
                <a:solidFill>
                  <a:schemeClr val="accent1"/>
                </a:solidFill>
              </a:rPr>
              <a:t> do for yourself or </a:t>
            </a:r>
            <a:r>
              <a:rPr lang="en-US" sz="4000" b="1" i="1" dirty="0">
                <a:solidFill>
                  <a:srgbClr val="FF0000"/>
                </a:solidFill>
              </a:rPr>
              <a:t>choose not </a:t>
            </a:r>
            <a:r>
              <a:rPr lang="en-US" sz="4000" b="1" dirty="0">
                <a:solidFill>
                  <a:schemeClr val="accent1"/>
                </a:solidFill>
              </a:rPr>
              <a:t>to do yourself</a:t>
            </a:r>
          </a:p>
          <a:p>
            <a:endParaRPr lang="en-US" sz="800" dirty="0" smtClean="0"/>
          </a:p>
          <a:p>
            <a:pPr marL="0" indent="0">
              <a:buNone/>
            </a:pPr>
            <a:r>
              <a:rPr lang="en-US" sz="4000" b="1" dirty="0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Q5: </a:t>
            </a:r>
          </a:p>
          <a:p>
            <a:pPr marL="0" indent="0">
              <a:buNone/>
            </a:pPr>
            <a:r>
              <a:rPr lang="en-US" sz="4000" b="1" dirty="0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Name </a:t>
            </a:r>
            <a:r>
              <a:rPr lang="en-US" sz="4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one economic service you pay for because you </a:t>
            </a:r>
            <a:r>
              <a:rPr lang="en-US" sz="4000" b="1" u="sng" dirty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can’t</a:t>
            </a:r>
            <a:r>
              <a:rPr lang="en-US" sz="4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do it </a:t>
            </a:r>
            <a:r>
              <a:rPr lang="en-US" sz="4000" b="1" dirty="0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yourself.</a:t>
            </a:r>
            <a:endParaRPr lang="en-US" sz="4000" b="1" dirty="0">
              <a:ln w="22225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en-US" sz="4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Name one economic service you pay for because you </a:t>
            </a:r>
            <a:r>
              <a:rPr lang="en-US" sz="4000" b="1" u="sng" dirty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choose not</a:t>
            </a:r>
            <a:r>
              <a:rPr lang="en-US" sz="4000" b="1" dirty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to do it </a:t>
            </a:r>
            <a:r>
              <a:rPr lang="en-US" sz="4000" b="1" dirty="0" smtClean="0">
                <a:ln w="22225">
                  <a:solidFill>
                    <a:srgbClr val="7030A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yourself.</a:t>
            </a:r>
            <a:endParaRPr lang="en-US" sz="4000" b="1" dirty="0">
              <a:ln w="22225">
                <a:solidFill>
                  <a:srgbClr val="7030A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27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526</Words>
  <Application>Microsoft Office PowerPoint</Application>
  <PresentationFormat>Widescreen</PresentationFormat>
  <Paragraphs>88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Standard 5 Economics</vt:lpstr>
      <vt:lpstr>Want</vt:lpstr>
      <vt:lpstr>Wants</vt:lpstr>
      <vt:lpstr>Wants</vt:lpstr>
      <vt:lpstr>Economic Goods - Characteristics</vt:lpstr>
      <vt:lpstr>Economic Goods – Characteristics, cont.</vt:lpstr>
      <vt:lpstr>Economic Goods – Characteristics, cont.</vt:lpstr>
      <vt:lpstr>Economic Services - Characteristics</vt:lpstr>
      <vt:lpstr>Economic Services – Characteristics, cont.</vt:lpstr>
      <vt:lpstr>You Can’t Always Get What You Want…</vt:lpstr>
      <vt:lpstr>Choices, choices, choices</vt:lpstr>
    </vt:vector>
  </TitlesOfParts>
  <Company>Wake Technical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5 Economics</dc:title>
  <dc:creator>Sandy Fidance</dc:creator>
  <cp:lastModifiedBy>Sandy Fidance</cp:lastModifiedBy>
  <cp:revision>16</cp:revision>
  <cp:lastPrinted>2020-11-01T23:29:07Z</cp:lastPrinted>
  <dcterms:created xsi:type="dcterms:W3CDTF">2020-10-29T23:24:39Z</dcterms:created>
  <dcterms:modified xsi:type="dcterms:W3CDTF">2020-11-01T23:29:09Z</dcterms:modified>
</cp:coreProperties>
</file>