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34" r:id="rId3"/>
    <p:sldId id="335" r:id="rId4"/>
    <p:sldId id="260" r:id="rId5"/>
    <p:sldId id="365" r:id="rId6"/>
    <p:sldId id="280" r:id="rId7"/>
    <p:sldId id="331" r:id="rId8"/>
    <p:sldId id="369" r:id="rId9"/>
    <p:sldId id="368" r:id="rId10"/>
    <p:sldId id="356" r:id="rId11"/>
    <p:sldId id="357" r:id="rId12"/>
    <p:sldId id="358" r:id="rId13"/>
    <p:sldId id="336" r:id="rId14"/>
    <p:sldId id="359" r:id="rId15"/>
    <p:sldId id="361" r:id="rId16"/>
    <p:sldId id="360" r:id="rId17"/>
    <p:sldId id="362" r:id="rId18"/>
    <p:sldId id="338" r:id="rId19"/>
    <p:sldId id="352" r:id="rId20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9ED"/>
    <a:srgbClr val="DAC18E"/>
    <a:srgbClr val="FFE1A5"/>
    <a:srgbClr val="FFCF65"/>
    <a:srgbClr val="201F86"/>
    <a:srgbClr val="FF5FF1"/>
    <a:srgbClr val="AC6E3C"/>
    <a:srgbClr val="A34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1"/>
  </p:normalViewPr>
  <p:slideViewPr>
    <p:cSldViewPr snapToGrid="0">
      <p:cViewPr varScale="1">
        <p:scale>
          <a:sx n="74" d="100"/>
          <a:sy n="74" d="100"/>
        </p:scale>
        <p:origin x="7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93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EE9CA990-7244-463E-8B05-9DE5DBCE1132}" type="datetimeFigureOut">
              <a:rPr lang="en-US" altLang="en-US"/>
              <a:pPr>
                <a:defRPr/>
              </a:pPr>
              <a:t>9/22/2020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74F44F8F-8319-4BEC-BEB5-C1F6207C8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4BCAC354-5DB5-42CA-AD26-D7ADEE34EEEC}" type="datetimeFigureOut">
              <a:rPr lang="en-US" altLang="en-US"/>
              <a:pPr>
                <a:defRPr/>
              </a:pPr>
              <a:t>9/22/2020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F13E2FF8-2E8F-42B6-8B70-2261E1064B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E2FF8-2E8F-42B6-8B70-2261E1064B8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912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E2FF8-2E8F-42B6-8B70-2261E1064B8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702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E2FF8-2E8F-42B6-8B70-2261E1064B8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039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E2FF8-2E8F-42B6-8B70-2261E1064B8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890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E2FF8-2E8F-42B6-8B70-2261E1064B8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524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E2FF8-2E8F-42B6-8B70-2261E1064B8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35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E2FF8-2E8F-42B6-8B70-2261E1064B8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124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E2FF8-2E8F-42B6-8B70-2261E1064B8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648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E2FF8-2E8F-42B6-8B70-2261E1064B8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76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E2FF8-2E8F-42B6-8B70-2261E1064B8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807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E2FF8-2E8F-42B6-8B70-2261E1064B8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21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E2FF8-2E8F-42B6-8B70-2261E1064B8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11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E2FF8-2E8F-42B6-8B70-2261E1064B8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705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3475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5913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9938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71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543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115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87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55685F2-E075-4767-ABD3-5CA8DC769255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9834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3E2FF8-2E8F-42B6-8B70-2261E1064B8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64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E65C-80FC-443C-8582-70488C101BBE}" type="datetimeFigureOut">
              <a:rPr lang="en-US" altLang="en-US"/>
              <a:pPr>
                <a:defRPr/>
              </a:pPr>
              <a:t>9/22/2020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C1235-71DC-4057-8A31-3CDE817FC4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307268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BEF90-3D29-40F2-8876-E7F50AEAE359}" type="datetimeFigureOut">
              <a:rPr lang="en-US" altLang="en-US"/>
              <a:pPr>
                <a:defRPr/>
              </a:pPr>
              <a:t>9/22/2020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4827D-7345-4F7E-9352-02575DC4DC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32457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53976-D5F2-4FDE-8087-07C422CA3F79}" type="datetimeFigureOut">
              <a:rPr lang="en-US" altLang="en-US"/>
              <a:pPr>
                <a:defRPr/>
              </a:pPr>
              <a:t>9/22/2020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E2C06-41D9-47E3-8DFA-BA3677DF83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100780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5B2B-34AA-4831-9A90-01928D16463B}" type="datetimeFigureOut">
              <a:rPr lang="en-US" altLang="en-US"/>
              <a:pPr>
                <a:defRPr/>
              </a:pPr>
              <a:t>9/22/2020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4F89E-1184-48E6-8BE9-B23A0E125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0254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509D8-9B3E-43E0-951F-28E8155AAA22}" type="datetimeFigureOut">
              <a:rPr lang="en-US" altLang="en-US"/>
              <a:pPr>
                <a:defRPr/>
              </a:pPr>
              <a:t>9/22/2020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64ACE-878D-449F-B071-6C3BCAA89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0345537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5DEE2-D55E-4AEE-A9D9-FED3ADBC6607}" type="datetimeFigureOut">
              <a:rPr lang="en-US" altLang="en-US"/>
              <a:pPr>
                <a:defRPr/>
              </a:pPr>
              <a:t>9/22/2020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5A1F4-22B5-470A-B606-DB80C1AC05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898660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80DFC-CCBB-4413-94A9-6B12A7D44D8E}" type="datetimeFigureOut">
              <a:rPr lang="en-US" altLang="en-US"/>
              <a:pPr>
                <a:defRPr/>
              </a:pPr>
              <a:t>9/22/2020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A7939-C9EC-4567-BD60-1D4D608D4E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545078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CDEA1-32E2-4D56-B4CB-8911E31863D9}" type="datetimeFigureOut">
              <a:rPr lang="en-US" altLang="en-US"/>
              <a:pPr>
                <a:defRPr/>
              </a:pPr>
              <a:t>9/22/2020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F709-0379-4C20-A24E-0492CF00DE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011306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C534A-ED2E-4969-AA3C-D99652A53AE3}" type="datetimeFigureOut">
              <a:rPr lang="en-US" altLang="en-US"/>
              <a:pPr>
                <a:defRPr/>
              </a:pPr>
              <a:t>9/22/2020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B8E02-82EB-4072-8CDD-A40CC9CFA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898070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3BEC-C37A-4C94-8B6A-449565AEBFC5}" type="datetimeFigureOut">
              <a:rPr lang="en-US" altLang="en-US"/>
              <a:pPr>
                <a:defRPr/>
              </a:pPr>
              <a:t>9/22/2020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48C5-3DEA-43A9-A2A2-E93B2F609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644650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0CF1-934C-4EC2-8739-E4AE79076A68}" type="datetimeFigureOut">
              <a:rPr lang="en-US" altLang="en-US"/>
              <a:pPr>
                <a:defRPr/>
              </a:pPr>
              <a:t>9/22/2020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335EE-2DDF-4A72-B632-1C07234B3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467627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A44F61DB-2BE4-4DF8-8060-66C8E5AE0ED9}" type="datetimeFigureOut">
              <a:rPr lang="en-US" altLang="en-US"/>
              <a:pPr>
                <a:defRPr/>
              </a:pPr>
              <a:t>9/22/2020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B381DC99-7D3C-4878-A882-5CD2EA54D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 Unicode MS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 Unicode MS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 Unicode MS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Arial Unicode MS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Arial Unicode MS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Arial Unicode MS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Arial Unicode MS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wired.com/video/watch/robots-us-the-ai-and-automation-revolution-when-machines-take-the-wheel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5oKmb7U3H6U" TargetMode="Externa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vimeo.com/77911159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76092"/>
            </a:gs>
            <a:gs pos="100000">
              <a:schemeClr val="tx1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"/>
          <p:cNvSpPr>
            <a:spLocks noChangeArrowheads="1"/>
          </p:cNvSpPr>
          <p:nvPr/>
        </p:nvSpPr>
        <p:spPr bwMode="auto">
          <a:xfrm>
            <a:off x="2473325" y="5824538"/>
            <a:ext cx="42703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00" b="1">
                <a:solidFill>
                  <a:srgbClr val="FFFFFF"/>
                </a:solidFill>
                <a:latin typeface="Arial" panose="020B0604020202020204" pitchFamily="34" charset="0"/>
              </a:rPr>
              <a:t>Professional Development LAP 126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1155700" y="1219200"/>
            <a:ext cx="6845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Innovation Skills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17463" y="417513"/>
            <a:ext cx="9144001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  <a:latin typeface="Arial" panose="020B0604020202020204" pitchFamily="34" charset="0"/>
              </a:rPr>
              <a:t>Ideas in Action</a:t>
            </a:r>
          </a:p>
        </p:txBody>
      </p:sp>
      <p:pic>
        <p:nvPicPr>
          <p:cNvPr id="153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828800"/>
            <a:ext cx="4572000" cy="3790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4" r="18208"/>
          <a:stretch>
            <a:fillRect/>
          </a:stretch>
        </p:blipFill>
        <p:spPr bwMode="auto">
          <a:xfrm>
            <a:off x="0" y="1454150"/>
            <a:ext cx="38227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35400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77375" y="1522413"/>
            <a:ext cx="4897519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/>
          <a:p>
            <a:pPr marL="279400" indent="-279400" eaLnBrk="1" hangingPunct="1">
              <a:lnSpc>
                <a:spcPct val="90000"/>
              </a:lnSpc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Product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Occurs when a business either creates or improves a product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Process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Occurs when a business changes how something is done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Positioning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Occurs when the purpose of a product is changed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Paradigm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Involves a significant change in thinking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endParaRPr lang="en-US" sz="3200" b="1" dirty="0">
              <a:solidFill>
                <a:srgbClr val="000000"/>
              </a:solidFill>
              <a:latin typeface="Arial" charset="0"/>
              <a:ea typeface="Geneva" charset="0"/>
              <a:cs typeface="Arial" charset="0"/>
            </a:endParaRPr>
          </a:p>
          <a:p>
            <a:pPr marL="279400" indent="-279400" eaLnBrk="1" hangingPunct="1">
              <a:lnSpc>
                <a:spcPct val="90000"/>
              </a:lnSpc>
              <a:spcAft>
                <a:spcPts val="7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endParaRPr lang="en-US" sz="2500" b="1" dirty="0">
              <a:solidFill>
                <a:srgbClr val="000000"/>
              </a:solidFill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01600" y="6309615"/>
            <a:ext cx="9415463" cy="54838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19063" y="0"/>
            <a:ext cx="9398001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2537" name="Rectangle 7"/>
          <p:cNvSpPr>
            <a:spLocks noChangeArrowheads="1"/>
          </p:cNvSpPr>
          <p:nvPr/>
        </p:nvSpPr>
        <p:spPr bwMode="auto">
          <a:xfrm>
            <a:off x="-17463" y="417513"/>
            <a:ext cx="9144001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>
                <a:solidFill>
                  <a:schemeClr val="bg1"/>
                </a:solidFill>
                <a:latin typeface="Arial" panose="020B0604020202020204" pitchFamily="34" charset="0"/>
              </a:rPr>
              <a:t>The Four P’s</a:t>
            </a:r>
          </a:p>
        </p:txBody>
      </p:sp>
      <p:sp>
        <p:nvSpPr>
          <p:cNvPr id="22540" name="Rectangle 7"/>
          <p:cNvSpPr>
            <a:spLocks noChangeArrowheads="1"/>
          </p:cNvSpPr>
          <p:nvPr/>
        </p:nvSpPr>
        <p:spPr bwMode="auto">
          <a:xfrm rot="1864543">
            <a:off x="225425" y="2030413"/>
            <a:ext cx="1346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DAC18E"/>
                </a:solidFill>
                <a:latin typeface="Arial" panose="020B0604020202020204" pitchFamily="34" charset="0"/>
              </a:rPr>
              <a:t>Product</a:t>
            </a:r>
          </a:p>
        </p:txBody>
      </p:sp>
      <p:sp>
        <p:nvSpPr>
          <p:cNvPr id="22541" name="Rectangle 7"/>
          <p:cNvSpPr>
            <a:spLocks noChangeArrowheads="1"/>
          </p:cNvSpPr>
          <p:nvPr/>
        </p:nvSpPr>
        <p:spPr bwMode="auto">
          <a:xfrm rot="-1850417">
            <a:off x="2324100" y="2005013"/>
            <a:ext cx="135890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DAC18E"/>
                </a:solidFill>
                <a:latin typeface="Arial" panose="020B0604020202020204" pitchFamily="34" charset="0"/>
              </a:rPr>
              <a:t>Process</a:t>
            </a:r>
          </a:p>
        </p:txBody>
      </p:sp>
      <p:sp>
        <p:nvSpPr>
          <p:cNvPr id="22542" name="Rectangle 7"/>
          <p:cNvSpPr>
            <a:spLocks noChangeArrowheads="1"/>
          </p:cNvSpPr>
          <p:nvPr/>
        </p:nvSpPr>
        <p:spPr bwMode="auto">
          <a:xfrm rot="-2032184">
            <a:off x="76200" y="3579813"/>
            <a:ext cx="1473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DAC18E"/>
                </a:solidFill>
                <a:latin typeface="Arial" panose="020B0604020202020204" pitchFamily="34" charset="0"/>
              </a:rPr>
              <a:t>Positioning</a:t>
            </a:r>
          </a:p>
        </p:txBody>
      </p:sp>
      <p:sp>
        <p:nvSpPr>
          <p:cNvPr id="22543" name="Rectangle 7"/>
          <p:cNvSpPr>
            <a:spLocks noChangeArrowheads="1"/>
          </p:cNvSpPr>
          <p:nvPr/>
        </p:nvSpPr>
        <p:spPr bwMode="auto">
          <a:xfrm rot="1684994">
            <a:off x="2336800" y="3617913"/>
            <a:ext cx="14732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DAC18E"/>
                </a:solidFill>
                <a:latin typeface="Arial" panose="020B0604020202020204" pitchFamily="34" charset="0"/>
              </a:rPr>
              <a:t>Paradigm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3751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356100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30775" y="2116138"/>
            <a:ext cx="439102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Helps businesses compete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Helps businesses survive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Helps the economy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01600" y="5435600"/>
            <a:ext cx="9415463" cy="1422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19063" y="0"/>
            <a:ext cx="9398001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-17463" y="417513"/>
            <a:ext cx="9144001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>
                <a:solidFill>
                  <a:schemeClr val="bg1"/>
                </a:solidFill>
                <a:latin typeface="Arial" panose="020B0604020202020204" pitchFamily="34" charset="0"/>
              </a:rPr>
              <a:t>Why Is Innovation Important?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3" descr="VideoBt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4223509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17975" y="1773238"/>
            <a:ext cx="43910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Failure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Creative destruction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Loss of jobs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62488" y="3286125"/>
            <a:ext cx="3910012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100" b="1" dirty="0">
                <a:latin typeface="Arial" charset="0"/>
                <a:ea typeface="ＭＳ Ｐゴシック" charset="0"/>
                <a:cs typeface="Arial" charset="0"/>
              </a:rPr>
              <a:t>Robots &amp; Us: When Machines Take the Wheel: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460500"/>
            <a:ext cx="3873500" cy="4051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r="5641"/>
          <a:stretch>
            <a:fillRect/>
          </a:stretch>
        </p:blipFill>
        <p:spPr bwMode="auto">
          <a:xfrm>
            <a:off x="38100" y="1435100"/>
            <a:ext cx="38735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3873500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19063" y="0"/>
            <a:ext cx="9398001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4586" name="Rectangle 7"/>
          <p:cNvSpPr>
            <a:spLocks noChangeArrowheads="1"/>
          </p:cNvSpPr>
          <p:nvPr/>
        </p:nvSpPr>
        <p:spPr bwMode="auto">
          <a:xfrm>
            <a:off x="-17463" y="417513"/>
            <a:ext cx="9144001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>
                <a:solidFill>
                  <a:schemeClr val="bg1"/>
                </a:solidFill>
                <a:latin typeface="Arial" panose="020B0604020202020204" pitchFamily="34" charset="0"/>
              </a:rPr>
              <a:t>Innovation Risks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01600" y="5435600"/>
            <a:ext cx="9415463" cy="1422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6153" y="4130937"/>
            <a:ext cx="3084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https://www.wired.com/video/watch/robots-us-the-ai-and-automation-revolution-when-machines-take-the-wheel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76092"/>
            </a:gs>
            <a:gs pos="100000">
              <a:schemeClr val="tx1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27000" y="2428875"/>
            <a:ext cx="9477375" cy="11747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875" y="2270125"/>
            <a:ext cx="1016000" cy="1508125"/>
          </a:xfrm>
          <a:prstGeom prst="rect">
            <a:avLst/>
          </a:prstGeom>
          <a:solidFill>
            <a:schemeClr val="tx1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1893888" y="2581275"/>
            <a:ext cx="655161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 b="1">
                <a:solidFill>
                  <a:srgbClr val="FFFFFF"/>
                </a:solidFill>
                <a:latin typeface="Arial" panose="020B0604020202020204" pitchFamily="34" charset="0"/>
              </a:rPr>
              <a:t>Explain techniques used by businesses to achieve innovation.</a:t>
            </a:r>
          </a:p>
        </p:txBody>
      </p:sp>
      <p:pic>
        <p:nvPicPr>
          <p:cNvPr id="25605" name="Picture 5" descr="Treefrog_ObjB_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r="5983"/>
          <a:stretch>
            <a:fillRect/>
          </a:stretch>
        </p:blipFill>
        <p:spPr bwMode="auto">
          <a:xfrm>
            <a:off x="566738" y="2552700"/>
            <a:ext cx="8731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1435100"/>
            <a:ext cx="5145088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5003800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38775" y="2217738"/>
            <a:ext cx="38068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79400" indent="-2794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Open-mindedness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Flexibility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Curiosity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Problem-solving </a:t>
            </a:r>
            <a:b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skills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01600" y="5435600"/>
            <a:ext cx="9415463" cy="1422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19063" y="0"/>
            <a:ext cx="9398001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-127000" y="150813"/>
            <a:ext cx="9436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</a:rPr>
              <a:t>What Does It Take </a:t>
            </a:r>
            <a:b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</a:rPr>
              <a:t>to Be Innovative?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00" y="1435100"/>
            <a:ext cx="5145088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4" descr="VideoBt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900" y="2476500"/>
            <a:ext cx="9398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235575" y="1798638"/>
            <a:ext cx="3387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79400" indent="-279400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Creativity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589588" y="2270125"/>
            <a:ext cx="34083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236538" indent="-23653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000"/>
              </a:spcAft>
              <a:buClr>
                <a:srgbClr val="37609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en-US" sz="2300" b="1">
                <a:latin typeface="Arial" panose="020B0604020202020204" pitchFamily="34" charset="0"/>
                <a:cs typeface="Arial" panose="020B0604020202020204" pitchFamily="34" charset="0"/>
              </a:rPr>
              <a:t>Inside Google X:</a:t>
            </a:r>
            <a:endParaRPr lang="en-US" altLang="en-US" sz="2300" b="1">
              <a:solidFill>
                <a:srgbClr val="2C59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57163" y="0"/>
            <a:ext cx="9398001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-127000" y="150813"/>
            <a:ext cx="9436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</a:rPr>
              <a:t>What Does It Take </a:t>
            </a:r>
            <a:b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</a:rPr>
              <a:t>to Be Innovative?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235575" y="3602038"/>
            <a:ext cx="3819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79400" indent="-2794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Risk-taking ability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Determination </a:t>
            </a:r>
            <a:b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5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and resilience</a:t>
            </a:r>
          </a:p>
        </p:txBody>
      </p:sp>
      <p:sp>
        <p:nvSpPr>
          <p:cNvPr id="27658" name="Rectangle 1"/>
          <p:cNvSpPr>
            <a:spLocks noChangeArrowheads="1"/>
          </p:cNvSpPr>
          <p:nvPr/>
        </p:nvSpPr>
        <p:spPr bwMode="auto">
          <a:xfrm>
            <a:off x="5842000" y="2673350"/>
            <a:ext cx="3124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2C59ED"/>
                </a:solidFill>
                <a:latin typeface="Arial" panose="020B0604020202020204" pitchFamily="34" charset="0"/>
                <a:hlinkClick r:id="rId5"/>
              </a:rPr>
              <a:t>https://www.youtube.com/watch?v=5oKmb7U3H6U</a:t>
            </a:r>
            <a:endParaRPr lang="en-US" altLang="en-US" sz="1800" b="1">
              <a:solidFill>
                <a:srgbClr val="2C59ED"/>
              </a:solidFill>
              <a:latin typeface="Arial" panose="020B0604020202020204" pitchFamily="34" charset="0"/>
            </a:endParaRP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5003800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01600" y="5435600"/>
            <a:ext cx="9415463" cy="1422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435100"/>
            <a:ext cx="44450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356100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75175" y="1824038"/>
            <a:ext cx="4391025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79400" indent="-2794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Observations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Customer needs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992688" y="2892425"/>
            <a:ext cx="3973512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6538" indent="-2365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Clr>
                <a:srgbClr val="376092"/>
              </a:buClr>
              <a:buSzPct val="125000"/>
            </a:pPr>
            <a:r>
              <a:rPr lang="en-US" altLang="en-US" sz="2100" b="1">
                <a:latin typeface="Arial" panose="020B0604020202020204" pitchFamily="34" charset="0"/>
              </a:rPr>
              <a:t>New Airport Scanner </a:t>
            </a:r>
            <a:br>
              <a:rPr lang="en-US" altLang="en-US" sz="2100" b="1">
                <a:latin typeface="Arial" panose="020B0604020202020204" pitchFamily="34" charset="0"/>
              </a:rPr>
            </a:br>
            <a:r>
              <a:rPr lang="en-US" altLang="en-US" sz="2100" b="1">
                <a:latin typeface="Arial" panose="020B0604020202020204" pitchFamily="34" charset="0"/>
              </a:rPr>
              <a:t>Could Make Going Through Security a Breeze:</a:t>
            </a:r>
            <a:endParaRPr lang="en-US" altLang="en-US" sz="2000" b="1">
              <a:solidFill>
                <a:srgbClr val="2C59ED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01600" y="5435600"/>
            <a:ext cx="9415463" cy="1422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19063" y="0"/>
            <a:ext cx="9398001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-17463" y="417513"/>
            <a:ext cx="9144001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>
                <a:solidFill>
                  <a:schemeClr val="bg1"/>
                </a:solidFill>
                <a:latin typeface="Arial" panose="020B0604020202020204" pitchFamily="34" charset="0"/>
              </a:rPr>
              <a:t>Sources of Innovation</a:t>
            </a:r>
          </a:p>
        </p:txBody>
      </p:sp>
      <p:sp>
        <p:nvSpPr>
          <p:cNvPr id="28681" name="Rectangle 2"/>
          <p:cNvSpPr>
            <a:spLocks noChangeArrowheads="1"/>
          </p:cNvSpPr>
          <p:nvPr/>
        </p:nvSpPr>
        <p:spPr bwMode="auto">
          <a:xfrm>
            <a:off x="4719638" y="4108450"/>
            <a:ext cx="4159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C59ED"/>
                </a:solidFill>
                <a:latin typeface="Arial" panose="020B0604020202020204" pitchFamily="34" charset="0"/>
              </a:rPr>
              <a:t>http://www.cnn.com/2014/10/01/tech/innovation/mci-alfa3-scanner/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1435100"/>
            <a:ext cx="44450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33975" y="1824038"/>
            <a:ext cx="43910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79400" indent="-2794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Demographics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Experience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Trends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Accidents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15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Looking toward</a:t>
            </a:r>
            <a:b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the future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"/>
          <a:stretch>
            <a:fillRect/>
          </a:stretch>
        </p:blipFill>
        <p:spPr bwMode="auto">
          <a:xfrm>
            <a:off x="-88900" y="1511300"/>
            <a:ext cx="44450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19063" y="0"/>
            <a:ext cx="9398001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702" name="Rectangle 7"/>
          <p:cNvSpPr>
            <a:spLocks noChangeArrowheads="1"/>
          </p:cNvSpPr>
          <p:nvPr/>
        </p:nvSpPr>
        <p:spPr bwMode="auto">
          <a:xfrm>
            <a:off x="-17463" y="417513"/>
            <a:ext cx="9144001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>
                <a:solidFill>
                  <a:schemeClr val="bg1"/>
                </a:solidFill>
                <a:latin typeface="Arial" panose="020B0604020202020204" pitchFamily="34" charset="0"/>
              </a:rPr>
              <a:t>Sources of Innovation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356100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01600" y="5435600"/>
            <a:ext cx="9415463" cy="1422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" r="8461"/>
          <a:stretch>
            <a:fillRect/>
          </a:stretch>
        </p:blipFill>
        <p:spPr bwMode="auto">
          <a:xfrm>
            <a:off x="0" y="1460500"/>
            <a:ext cx="528637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5257800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254000" y="5664200"/>
            <a:ext cx="9532938" cy="1193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/>
          </a:gradFill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03200" y="0"/>
            <a:ext cx="9466263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00675" y="2128838"/>
            <a:ext cx="37433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6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Small businesses: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856288" y="2676525"/>
            <a:ext cx="3135312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200" b="1" dirty="0">
                <a:latin typeface="Arial" charset="0"/>
                <a:ea typeface="ＭＳ Ｐゴシック" charset="0"/>
                <a:cs typeface="Arial" charset="0"/>
              </a:rPr>
              <a:t>Are more flexible </a:t>
            </a:r>
          </a:p>
          <a:p>
            <a:pPr marL="236538" indent="-236538" eaLnBrk="1" hangingPunct="1">
              <a:lnSpc>
                <a:spcPct val="9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125000"/>
              <a:buFont typeface="Arial" charset="0"/>
              <a:buChar char="•"/>
              <a:defRPr/>
            </a:pPr>
            <a:r>
              <a:rPr lang="en-US" sz="2200" b="1" dirty="0">
                <a:latin typeface="Arial" charset="0"/>
                <a:ea typeface="ＭＳ Ｐゴシック" charset="0"/>
                <a:cs typeface="Arial" charset="0"/>
              </a:rPr>
              <a:t>Face fewer </a:t>
            </a:r>
            <a:br>
              <a:rPr lang="en-US" sz="2200" b="1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200" b="1" dirty="0">
                <a:latin typeface="Arial" charset="0"/>
                <a:ea typeface="ＭＳ Ｐゴシック" charset="0"/>
                <a:cs typeface="Arial" charset="0"/>
              </a:rPr>
              <a:t>judgments 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-17463" y="150813"/>
            <a:ext cx="914400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</a:rPr>
              <a:t>Small Businesses </a:t>
            </a:r>
            <a:b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</a:rPr>
              <a:t>and Innovation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r="8817"/>
          <a:stretch>
            <a:fillRect/>
          </a:stretch>
        </p:blipFill>
        <p:spPr bwMode="auto">
          <a:xfrm>
            <a:off x="0" y="1447800"/>
            <a:ext cx="51181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5143500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62575" y="1874838"/>
            <a:ext cx="390842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79400" indent="-2794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Be open-minded </a:t>
            </a:r>
            <a:b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and flexible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Encourage employee </a:t>
            </a:r>
            <a:b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suggestions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Research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Make connections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Reduce risk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254000" y="5435600"/>
            <a:ext cx="9532938" cy="14224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/>
          </a:gradFill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203200" y="0"/>
            <a:ext cx="9466263" cy="1422400"/>
          </a:xfrm>
          <a:prstGeom prst="rect">
            <a:avLst/>
          </a:prstGeom>
          <a:gradFill flip="none" rotWithShape="1">
            <a:gsLst>
              <a:gs pos="70000">
                <a:schemeClr val="tx1"/>
              </a:gs>
              <a:gs pos="100000">
                <a:schemeClr val="accent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635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1751" name="Rectangle 9"/>
          <p:cNvSpPr>
            <a:spLocks noChangeArrowheads="1"/>
          </p:cNvSpPr>
          <p:nvPr/>
        </p:nvSpPr>
        <p:spPr bwMode="auto">
          <a:xfrm>
            <a:off x="-17463" y="176213"/>
            <a:ext cx="9144001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</a:rPr>
              <a:t>How Businesses </a:t>
            </a:r>
            <a:b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</a:rPr>
              <a:t>Can Achieve Innovation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76092"/>
            </a:gs>
            <a:gs pos="100000">
              <a:schemeClr val="tx1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283200" y="2578100"/>
            <a:ext cx="3568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Describe the </a:t>
            </a:r>
            <a:b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importance of </a:t>
            </a:r>
            <a:b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innovation in business.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575300" y="4911725"/>
            <a:ext cx="320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FF"/>
                </a:solidFill>
                <a:latin typeface="Arial" panose="020B0604020202020204" pitchFamily="34" charset="0"/>
              </a:rPr>
              <a:t> Explain techniques used by business to achieve innovation.</a:t>
            </a:r>
          </a:p>
        </p:txBody>
      </p:sp>
      <p:pic>
        <p:nvPicPr>
          <p:cNvPr id="16388" name="Picture 11" descr="Treefrog_ObjB_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065588"/>
            <a:ext cx="85248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2" descr="Treefrog_objA_ar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51013"/>
            <a:ext cx="8858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155700" y="1219200"/>
            <a:ext cx="68453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Innovation Skills</a:t>
            </a:r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-17463" y="417513"/>
            <a:ext cx="9144001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chemeClr val="bg1"/>
                </a:solidFill>
                <a:latin typeface="Arial" panose="020B0604020202020204" pitchFamily="34" charset="0"/>
              </a:rPr>
              <a:t>Ideas in Action</a:t>
            </a:r>
          </a:p>
        </p:txBody>
      </p:sp>
      <p:pic>
        <p:nvPicPr>
          <p:cNvPr id="16392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2006600"/>
            <a:ext cx="4572000" cy="3790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376092"/>
            </a:gs>
            <a:gs pos="100000">
              <a:schemeClr val="tx1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27000" y="2428875"/>
            <a:ext cx="9477375" cy="1174750"/>
          </a:xfrm>
          <a:prstGeom prst="rect">
            <a:avLst/>
          </a:prstGeom>
          <a:solidFill>
            <a:schemeClr val="tx1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875" y="2270125"/>
            <a:ext cx="1016000" cy="1508125"/>
          </a:xfrm>
          <a:prstGeom prst="rect">
            <a:avLst/>
          </a:prstGeom>
          <a:solidFill>
            <a:schemeClr val="tx1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905000" y="2543175"/>
            <a:ext cx="7239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Describe the importance of innovation </a:t>
            </a:r>
            <a:b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</a:br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</a:rPr>
              <a:t>in business</a:t>
            </a:r>
            <a:r>
              <a:rPr lang="en-US" altLang="en-US" sz="2500" b="1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7413" name="Picture 5" descr="Treefrog_objA_a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r="11407"/>
          <a:stretch>
            <a:fillRect/>
          </a:stretch>
        </p:blipFill>
        <p:spPr bwMode="auto">
          <a:xfrm>
            <a:off x="601663" y="2438400"/>
            <a:ext cx="83661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4102100" cy="2870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b="6441"/>
          <a:stretch>
            <a:fillRect/>
          </a:stretch>
        </p:blipFill>
        <p:spPr bwMode="auto">
          <a:xfrm>
            <a:off x="4114800" y="0"/>
            <a:ext cx="5029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 flipV="1">
            <a:off x="4076700" y="-101600"/>
            <a:ext cx="17463" cy="3086100"/>
          </a:xfrm>
          <a:prstGeom prst="line">
            <a:avLst/>
          </a:prstGeom>
          <a:ln w="63500" cmpd="sng">
            <a:solidFill>
              <a:srgbClr val="D7160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2882900"/>
            <a:ext cx="9144000" cy="397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06438" y="3630613"/>
            <a:ext cx="85264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Did you use a smartphone today?</a:t>
            </a:r>
          </a:p>
          <a:p>
            <a:pPr eaLnBrk="1" hangingPunct="1">
              <a:spcBef>
                <a:spcPct val="0"/>
              </a:spcBef>
              <a:spcAft>
                <a:spcPts val="1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Did you watch videos, get directions, listen to tunes, post, message, tweet, or snap?</a:t>
            </a:r>
          </a:p>
          <a:p>
            <a:pPr eaLnBrk="1" hangingPunct="1">
              <a:spcBef>
                <a:spcPct val="0"/>
              </a:spcBef>
              <a:spcAft>
                <a:spcPts val="1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Not long ago, a phone was only used to make </a:t>
            </a:r>
            <a:b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phone calls.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50800" y="2852738"/>
            <a:ext cx="9296400" cy="0"/>
          </a:xfrm>
          <a:prstGeom prst="line">
            <a:avLst/>
          </a:prstGeom>
          <a:ln w="63500" cmpd="sng">
            <a:solidFill>
              <a:srgbClr val="D7160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40" name="Picture 2" descr="So Wha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531813"/>
            <a:ext cx="27273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4102100" cy="2870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4" b="6441"/>
          <a:stretch>
            <a:fillRect/>
          </a:stretch>
        </p:blipFill>
        <p:spPr bwMode="auto">
          <a:xfrm>
            <a:off x="4114800" y="0"/>
            <a:ext cx="502920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 flipV="1">
            <a:off x="4076700" y="-101600"/>
            <a:ext cx="17463" cy="3086100"/>
          </a:xfrm>
          <a:prstGeom prst="line">
            <a:avLst/>
          </a:prstGeom>
          <a:ln w="63500" cmpd="sng">
            <a:solidFill>
              <a:srgbClr val="D7160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2882900"/>
            <a:ext cx="9144000" cy="39751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50800" y="2852738"/>
            <a:ext cx="9296400" cy="0"/>
          </a:xfrm>
          <a:prstGeom prst="line">
            <a:avLst/>
          </a:prstGeom>
          <a:ln w="63500" cmpd="sng">
            <a:solidFill>
              <a:srgbClr val="D7160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463" name="Picture 2" descr="So Wha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531813"/>
            <a:ext cx="27273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19138" y="3643313"/>
            <a:ext cx="7586662" cy="252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38138" indent="-3381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6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Apple didn’t invent the phone.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But Apple’s innovations made the phone </a:t>
            </a:r>
            <a:b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a revolutionary device</a:t>
            </a: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3000"/>
              </a:spcAft>
              <a:buClr>
                <a:srgbClr val="FF0000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altLang="en-U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What innovations did Apple create for the phone?</a:t>
            </a:r>
            <a:endParaRPr lang="en-US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4466"/>
          <a:stretch>
            <a:fillRect/>
          </a:stretch>
        </p:blipFill>
        <p:spPr bwMode="auto">
          <a:xfrm>
            <a:off x="0" y="1447800"/>
            <a:ext cx="481012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OntheWeb_Icon_1col 17873168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00" y="3378200"/>
            <a:ext cx="1395413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4787900" y="1439863"/>
            <a:ext cx="0" cy="426720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19675" y="1722438"/>
            <a:ext cx="5153025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79400" indent="-2794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3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Something new</a:t>
            </a:r>
            <a:r>
              <a:rPr lang="en-US" sz="2300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—</a:t>
            </a:r>
            <a:br>
              <a:rPr lang="en-US" sz="2300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3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 product, method, </a:t>
            </a:r>
            <a:br>
              <a:rPr lang="en-US" sz="23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3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strategy, or process 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3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An improvement to </a:t>
            </a:r>
            <a:br>
              <a:rPr lang="en-US" sz="23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3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something that already </a:t>
            </a:r>
            <a:br>
              <a:rPr lang="en-US" sz="23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3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exists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3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Invention vs. innovation</a:t>
            </a:r>
          </a:p>
          <a:p>
            <a:pPr marL="342900" indent="-342900" eaLnBrk="1" hangingPunct="1">
              <a:lnSpc>
                <a:spcPct val="90000"/>
              </a:lnSpc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endParaRPr lang="en-US" sz="2400" b="1" dirty="0">
              <a:solidFill>
                <a:srgbClr val="000000"/>
              </a:solidFill>
              <a:latin typeface="Arial" charset="0"/>
              <a:ea typeface="Geneva" charset="0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403850" y="4475163"/>
            <a:ext cx="30718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236538" indent="-236538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000"/>
              </a:spcAft>
              <a:buClr>
                <a:srgbClr val="37609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altLang="en-US" sz="2100" b="1">
                <a:latin typeface="Arial" panose="020B0604020202020204" pitchFamily="34" charset="0"/>
                <a:cs typeface="Arial" panose="020B0604020202020204" pitchFamily="34" charset="0"/>
              </a:rPr>
              <a:t>What is innovation?</a:t>
            </a:r>
            <a:endParaRPr lang="en-US" altLang="en-US" b="1">
              <a:solidFill>
                <a:srgbClr val="2C59E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5435600"/>
            <a:ext cx="9296400" cy="1422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7163" y="0"/>
            <a:ext cx="9466263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9" name="Rectangle 1"/>
          <p:cNvSpPr>
            <a:spLocks noChangeArrowheads="1"/>
          </p:cNvSpPr>
          <p:nvPr/>
        </p:nvSpPr>
        <p:spPr bwMode="auto">
          <a:xfrm>
            <a:off x="-17463" y="417513"/>
            <a:ext cx="9144001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500" b="1">
                <a:solidFill>
                  <a:schemeClr val="bg1"/>
                </a:solidFill>
                <a:latin typeface="Arial" panose="020B0604020202020204" pitchFamily="34" charset="0"/>
              </a:rPr>
              <a:t>What Is Innovation?</a:t>
            </a:r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5659438" y="4837113"/>
            <a:ext cx="3097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rgbClr val="2C59ED"/>
                </a:solidFill>
                <a:latin typeface="Arial" panose="020B0604020202020204" pitchFamily="34" charset="0"/>
                <a:hlinkClick r:id="rId5"/>
              </a:rPr>
              <a:t>http://vimeo.com/77911159</a:t>
            </a:r>
            <a:endParaRPr lang="en-US" altLang="en-US" sz="1800" b="1">
              <a:solidFill>
                <a:srgbClr val="2C59ED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t="3296" b="15314"/>
          <a:stretch>
            <a:fillRect/>
          </a:stretch>
        </p:blipFill>
        <p:spPr bwMode="auto">
          <a:xfrm>
            <a:off x="-88900" y="1397000"/>
            <a:ext cx="53467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87975" y="2217738"/>
            <a:ext cx="36671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279400" indent="-279400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Creativity: the ability </a:t>
            </a:r>
            <a:b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to generate unique ideas</a:t>
            </a:r>
            <a:r>
              <a:rPr lang="en-US" sz="2400" b="1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, approaches, </a:t>
            </a:r>
            <a:br>
              <a:rPr lang="en-US" sz="2400" b="1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</a:br>
            <a:r>
              <a:rPr lang="en-US" sz="2400" b="1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and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solutions</a:t>
            </a:r>
          </a:p>
          <a:p>
            <a:pPr marL="279400" indent="-279400" eaLnBrk="1" hangingPunct="1">
              <a:lnSpc>
                <a:spcPct val="90000"/>
              </a:lnSpc>
              <a:spcAft>
                <a:spcPts val="200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charset="2"/>
              <a:buChar char="§"/>
              <a:defRPr/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ea typeface="Geneva" charset="0"/>
                <a:cs typeface="Arial" charset="0"/>
              </a:rPr>
              <a:t>Innovation: putting ideas into action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01600" y="5435600"/>
            <a:ext cx="9415463" cy="1422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376092"/>
              </a:gs>
            </a:gsLst>
            <a:lin ang="0" scaled="1"/>
          </a:gradFill>
          <a:ln w="63500">
            <a:solidFill>
              <a:srgbClr val="0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lt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119063" y="0"/>
            <a:ext cx="9398001" cy="1439863"/>
          </a:xfrm>
          <a:prstGeom prst="rect">
            <a:avLst/>
          </a:prstGeom>
          <a:gradFill flip="none" rotWithShape="1">
            <a:gsLst>
              <a:gs pos="1000">
                <a:schemeClr val="accent1">
                  <a:lumMod val="75000"/>
                </a:schemeClr>
              </a:gs>
              <a:gs pos="100000">
                <a:schemeClr val="tx1"/>
              </a:gs>
            </a:gsLst>
            <a:lin ang="0" scaled="1"/>
            <a:tileRect/>
          </a:gradFill>
          <a:ln w="63500">
            <a:solidFill>
              <a:schemeClr val="tx1"/>
            </a:solidFill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510" name="Rectangle 1"/>
          <p:cNvSpPr>
            <a:spLocks noChangeArrowheads="1"/>
          </p:cNvSpPr>
          <p:nvPr/>
        </p:nvSpPr>
        <p:spPr bwMode="auto">
          <a:xfrm>
            <a:off x="-17463" y="417513"/>
            <a:ext cx="9144001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Arial Unicode M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300" b="1">
                <a:solidFill>
                  <a:schemeClr val="bg1"/>
                </a:solidFill>
                <a:latin typeface="Arial" panose="020B0604020202020204" pitchFamily="34" charset="0"/>
              </a:rPr>
              <a:t>Creativity and Innovation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21431" y="1"/>
            <a:ext cx="9165431" cy="1520792"/>
          </a:xfrm>
          <a:solidFill>
            <a:srgbClr val="7030A0"/>
          </a:solidFill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altLang="en-US" dirty="0" smtClean="0">
                <a:solidFill>
                  <a:srgbClr val="FFFFFF"/>
                </a:solidFill>
              </a:rPr>
              <a:t>The BIG Picture...</a:t>
            </a:r>
          </a:p>
        </p:txBody>
      </p:sp>
      <p:pic>
        <p:nvPicPr>
          <p:cNvPr id="2150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1" y="1607419"/>
            <a:ext cx="9170194" cy="5250581"/>
          </a:xfrm>
        </p:spPr>
      </p:pic>
    </p:spTree>
    <p:extLst>
      <p:ext uri="{BB962C8B-B14F-4D97-AF65-F5344CB8AC3E}">
        <p14:creationId xmlns:p14="http://schemas.microsoft.com/office/powerpoint/2010/main" val="2565198849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/>
              <a:t>The difference between </a:t>
            </a:r>
            <a:br>
              <a:rPr lang="en-US" altLang="en-US" dirty="0" smtClean="0"/>
            </a:br>
            <a:r>
              <a:rPr lang="en-US" altLang="en-US" dirty="0" smtClean="0"/>
              <a:t>Invention and Innovation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Discovery/Invention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X-ray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Light sensitivity of silver compounds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Semi conductors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Storage of data on magnetic surfaces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Lasers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E=MC^2</a:t>
            </a:r>
            <a:endParaRPr lang="en-US" dirty="0"/>
          </a:p>
        </p:txBody>
      </p:sp>
      <p:sp>
        <p:nvSpPr>
          <p:cNvPr id="2048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en-US" altLang="en-US" sz="2700"/>
              <a:t>Innovation</a:t>
            </a:r>
            <a:r>
              <a:rPr lang="en-US" altLang="en-US" smtClean="0"/>
              <a:t>	</a:t>
            </a:r>
          </a:p>
        </p:txBody>
      </p:sp>
      <p:sp>
        <p:nvSpPr>
          <p:cNvPr id="2048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8478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Medical x-ray</a:t>
            </a:r>
          </a:p>
          <a:p>
            <a:pPr eaLnBrk="1" hangingPunct="1"/>
            <a:r>
              <a:rPr lang="en-US" altLang="en-US" dirty="0" smtClean="0"/>
              <a:t>Photography &amp; camera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Radio</a:t>
            </a:r>
          </a:p>
          <a:p>
            <a:pPr eaLnBrk="1" hangingPunct="1"/>
            <a:r>
              <a:rPr lang="en-US" altLang="en-US" dirty="0" smtClean="0"/>
              <a:t>Magnetic tape, cassettes, &amp; diskettes</a:t>
            </a:r>
          </a:p>
          <a:p>
            <a:pPr eaLnBrk="1" hangingPunct="1"/>
            <a:r>
              <a:rPr lang="en-US" altLang="en-US" dirty="0" smtClean="0"/>
              <a:t>CDs, DVDs</a:t>
            </a:r>
          </a:p>
          <a:p>
            <a:pPr eaLnBrk="1" hangingPunct="1"/>
            <a:r>
              <a:rPr lang="en-US" altLang="en-US" dirty="0" smtClean="0"/>
              <a:t>Nuclear Power</a:t>
            </a:r>
          </a:p>
        </p:txBody>
      </p:sp>
    </p:spTree>
    <p:extLst>
      <p:ext uri="{BB962C8B-B14F-4D97-AF65-F5344CB8AC3E}">
        <p14:creationId xmlns:p14="http://schemas.microsoft.com/office/powerpoint/2010/main" val="332722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317</Words>
  <Application>Microsoft Office PowerPoint</Application>
  <PresentationFormat>On-screen Show (4:3)</PresentationFormat>
  <Paragraphs>119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ＭＳ Ｐゴシック</vt:lpstr>
      <vt:lpstr>Arial</vt:lpstr>
      <vt:lpstr>Arial Unicode MS</vt:lpstr>
      <vt:lpstr>Calibri</vt:lpstr>
      <vt:lpstr>Geneva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BIG Picture...</vt:lpstr>
      <vt:lpstr>The difference between  Invention and Innovation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Sandy Fidance</cp:lastModifiedBy>
  <cp:revision>198</cp:revision>
  <cp:lastPrinted>2020-09-21T15:27:12Z</cp:lastPrinted>
  <dcterms:created xsi:type="dcterms:W3CDTF">2016-04-01T13:59:19Z</dcterms:created>
  <dcterms:modified xsi:type="dcterms:W3CDTF">2020-09-22T12:07:12Z</dcterms:modified>
</cp:coreProperties>
</file>