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0" r:id="rId3"/>
    <p:sldId id="257" r:id="rId4"/>
    <p:sldId id="258" r:id="rId5"/>
    <p:sldId id="265" r:id="rId6"/>
    <p:sldId id="259" r:id="rId7"/>
    <p:sldId id="266" r:id="rId8"/>
    <p:sldId id="263" r:id="rId9"/>
    <p:sldId id="267" r:id="rId10"/>
    <p:sldId id="268" r:id="rId11"/>
    <p:sldId id="269" r:id="rId12"/>
    <p:sldId id="264" r:id="rId13"/>
    <p:sldId id="271" r:id="rId14"/>
  </p:sldIdLst>
  <p:sldSz cx="12192000" cy="6858000"/>
  <p:notesSz cx="9296400" cy="688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452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452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2EC8D3-278B-4D7A-A41C-132176A4386F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9"/>
            <a:ext cx="4028440" cy="345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9"/>
            <a:ext cx="4028440" cy="34528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B20A30-9436-493E-9276-BE1A03A774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3FFE-24F6-4760-9DFB-76E621ED3486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57125-151A-4811-AF0B-837F9D7D5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78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0D55-CC30-4A3B-AFA8-7765FE9D5820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7E9B7-A826-483A-B906-970A63529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2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B523-0190-4560-8D7F-4721F65DE3C5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1B490-CB74-444C-9187-49C39C271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07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70C2-4BED-4029-86C0-F962A909A1D0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BEEEA-C9AC-48A0-8D01-B635FCDA5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5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EDC1-33A7-4E96-AF6C-3923C3A6DD1E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6D46-73F1-4D5B-A9A3-5B37607BF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72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0CDE2-EE21-4200-9DD1-ECE482538758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178D1-E414-4DC7-99C9-CD8E4D92A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9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46D4-3027-4DDB-A4D6-9CB2DCA8E372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8C4B-2042-47A8-9F41-D22DCD849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6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5531-8803-4E38-B620-CFA79EDA68D5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26EA1-827D-4858-B708-D668C4205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8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40B7-6CC1-4EF1-B036-C56FAB0E9C2F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5B861-56F3-4780-BC6C-54EA90392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4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5474-3542-4A2E-A7C1-FD4A76EC17C7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3A62-ADD4-4F7E-A821-5F0DC8D89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48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B7CD-AB78-4014-ABA3-E1FC4590C16D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78554-589D-4A1F-A94E-896A712791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3B1853-1D2B-419B-AD8C-53F9B4067551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2A1D68-62CE-4176-B3F0-BECF7F0DF1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hubspot.com/marketing/brand-slogan-qu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314" y="734786"/>
            <a:ext cx="9329057" cy="2481942"/>
          </a:xfrm>
        </p:spPr>
        <p:txBody>
          <a:bodyPr rtlCol="0">
            <a:normAutofit fontScale="90000"/>
          </a:bodyPr>
          <a:lstStyle/>
          <a:p>
            <a:pPr marL="1714500" indent="-1714500" algn="l" fontAlgn="auto">
              <a:spcAft>
                <a:spcPts val="0"/>
              </a:spcAft>
              <a:defRPr/>
            </a:pPr>
            <a:r>
              <a:rPr lang="en-US" sz="6700" b="1" dirty="0" smtClean="0"/>
              <a:t>1.00	Understand </a:t>
            </a:r>
            <a:r>
              <a:rPr lang="en-US" sz="6700" b="1" dirty="0"/>
              <a:t>communication skills and customer </a:t>
            </a:r>
            <a:r>
              <a:rPr lang="en-US" sz="6700" b="1" dirty="0" smtClean="0"/>
              <a:t>relations</a:t>
            </a:r>
            <a:endParaRPr 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831520" y="3683682"/>
            <a:ext cx="8082643" cy="1966003"/>
          </a:xfrm>
        </p:spPr>
        <p:txBody>
          <a:bodyPr/>
          <a:lstStyle/>
          <a:p>
            <a:pPr marL="1322388" indent="-1322388" algn="l"/>
            <a:r>
              <a:rPr lang="en-US" altLang="en-US" sz="4400" b="1" dirty="0" smtClean="0"/>
              <a:t>1.04</a:t>
            </a:r>
            <a:r>
              <a:rPr lang="en-US" altLang="en-US" sz="4400" b="1" dirty="0" smtClean="0"/>
              <a:t>: Foster positive relationships with customers </a:t>
            </a:r>
            <a:r>
              <a:rPr lang="en-US" altLang="en-US" sz="4400" b="1" dirty="0" smtClean="0"/>
              <a:t>to </a:t>
            </a:r>
            <a:r>
              <a:rPr lang="en-US" altLang="en-US" sz="4400" b="1" dirty="0" smtClean="0"/>
              <a:t>enhance company image.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/>
              <a:t>Spectacular Customer Service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5400" b="1" dirty="0"/>
              <a:t>Keep customers happy</a:t>
            </a:r>
            <a:endParaRPr lang="en-US" sz="54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/>
              <a:t>Make customers feel valued with by showing gratitude and appreciation. Give out coupons/discounts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5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/>
              <a:t>Spectacular Customer Service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1" indent="-9144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5400" b="1" dirty="0"/>
              <a:t>Keep customers </a:t>
            </a:r>
            <a:r>
              <a:rPr lang="en-US" sz="5400" b="1" dirty="0" smtClean="0"/>
              <a:t>happy, cont.</a:t>
            </a:r>
            <a:endParaRPr lang="en-US" sz="54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 smtClean="0"/>
              <a:t>Keep </a:t>
            </a:r>
            <a:r>
              <a:rPr lang="en-US" sz="5400" dirty="0"/>
              <a:t>the promises you make.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/>
              <a:t>Anticipate the customer’s needs. </a:t>
            </a:r>
            <a:r>
              <a:rPr lang="en-US" sz="5400" i="1" dirty="0"/>
              <a:t>Ex. Flight attendant offer you a pillow and blanket.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4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05543" y="261258"/>
            <a:ext cx="10515600" cy="2286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 smtClean="0"/>
              <a:t>Catchphrases</a:t>
            </a:r>
            <a:r>
              <a:rPr lang="en-US" sz="6000" b="1" dirty="0"/>
              <a:t>, mottos, slogans that personify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positive </a:t>
            </a:r>
            <a:r>
              <a:rPr lang="en-US" sz="6000" b="1" dirty="0"/>
              <a:t>customer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2547258"/>
            <a:ext cx="11593286" cy="433024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/>
              <a:t>Examples: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 </a:t>
            </a:r>
            <a:r>
              <a:rPr lang="en-US" sz="5400" dirty="0" smtClean="0"/>
              <a:t>United Airlines “</a:t>
            </a:r>
            <a:r>
              <a:rPr lang="en-US" sz="5400" b="1" dirty="0">
                <a:solidFill>
                  <a:schemeClr val="accent5"/>
                </a:solidFill>
              </a:rPr>
              <a:t>Fly the Friendly </a:t>
            </a:r>
            <a:r>
              <a:rPr lang="en-US" sz="5400" b="1" dirty="0" smtClean="0">
                <a:solidFill>
                  <a:schemeClr val="accent5"/>
                </a:solidFill>
              </a:rPr>
              <a:t>Skies</a:t>
            </a:r>
            <a:r>
              <a:rPr lang="en-US" sz="5400" dirty="0" smtClean="0"/>
              <a:t>”</a:t>
            </a:r>
            <a:endParaRPr lang="en-US" sz="5400" dirty="0" smtClean="0"/>
          </a:p>
          <a:p>
            <a:pPr marL="65088" lvl="1" indent="0" fontAlgn="auto">
              <a:spcAft>
                <a:spcPts val="0"/>
              </a:spcAft>
              <a:buNone/>
              <a:defRPr/>
            </a:pPr>
            <a:r>
              <a:rPr lang="en-US" sz="5400" dirty="0" smtClean="0"/>
              <a:t>Burger King</a:t>
            </a:r>
            <a:r>
              <a:rPr lang="en-US" sz="5400" dirty="0"/>
              <a:t> </a:t>
            </a:r>
            <a:r>
              <a:rPr lang="en-US" sz="5400" dirty="0" smtClean="0"/>
              <a:t>“</a:t>
            </a:r>
            <a:r>
              <a:rPr lang="en-US" sz="5400" b="1" dirty="0" smtClean="0">
                <a:solidFill>
                  <a:srgbClr val="C00000"/>
                </a:solidFill>
              </a:rPr>
              <a:t>Have </a:t>
            </a:r>
            <a:r>
              <a:rPr lang="en-US" sz="5400" b="1" dirty="0">
                <a:solidFill>
                  <a:srgbClr val="C00000"/>
                </a:solidFill>
              </a:rPr>
              <a:t>it Your </a:t>
            </a:r>
            <a:r>
              <a:rPr lang="en-US" sz="5400" b="1" dirty="0" smtClean="0">
                <a:solidFill>
                  <a:srgbClr val="C00000"/>
                </a:solidFill>
              </a:rPr>
              <a:t>Way</a:t>
            </a:r>
            <a:r>
              <a:rPr lang="en-US" sz="5400" dirty="0" smtClean="0"/>
              <a:t>”</a:t>
            </a:r>
          </a:p>
          <a:p>
            <a:pPr marL="65088" lvl="1" indent="0" fontAlgn="auto">
              <a:spcAft>
                <a:spcPts val="0"/>
              </a:spcAft>
              <a:buNone/>
              <a:defRPr/>
            </a:pPr>
            <a:r>
              <a:rPr lang="en-US" sz="5400" dirty="0" smtClean="0"/>
              <a:t>Disneyland “</a:t>
            </a:r>
            <a:r>
              <a:rPr lang="en-US" sz="5400" b="1" dirty="0" smtClean="0">
                <a:solidFill>
                  <a:srgbClr val="92D050"/>
                </a:solidFill>
              </a:rPr>
              <a:t>The </a:t>
            </a:r>
            <a:r>
              <a:rPr lang="en-US" sz="5400" b="1" dirty="0">
                <a:solidFill>
                  <a:srgbClr val="92D050"/>
                </a:solidFill>
              </a:rPr>
              <a:t>Happiest Place </a:t>
            </a:r>
            <a:r>
              <a:rPr lang="en-US" sz="5400" b="1" dirty="0" smtClean="0">
                <a:solidFill>
                  <a:srgbClr val="92D050"/>
                </a:solidFill>
              </a:rPr>
              <a:t>on</a:t>
            </a:r>
          </a:p>
          <a:p>
            <a:pPr marL="65088" lvl="1" indent="0" fontAlgn="auto">
              <a:spcAft>
                <a:spcPts val="0"/>
              </a:spcAft>
              <a:buNone/>
              <a:defRPr/>
            </a:pPr>
            <a:r>
              <a:rPr lang="en-US" sz="5400" b="1" dirty="0">
                <a:solidFill>
                  <a:srgbClr val="92D050"/>
                </a:solidFill>
              </a:rPr>
              <a:t>	</a:t>
            </a:r>
            <a:r>
              <a:rPr lang="en-US" sz="5400" b="1" dirty="0" smtClean="0">
                <a:solidFill>
                  <a:srgbClr val="92D050"/>
                </a:solidFill>
              </a:rPr>
              <a:t>			Earth</a:t>
            </a:r>
            <a:r>
              <a:rPr lang="en-US" sz="5400" dirty="0"/>
              <a:t>”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Can you name the company?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4325"/>
            <a:ext cx="10515600" cy="737961"/>
          </a:xfrm>
        </p:spPr>
        <p:txBody>
          <a:bodyPr/>
          <a:lstStyle/>
          <a:p>
            <a:r>
              <a:rPr lang="en-US" sz="3200" dirty="0" smtClean="0">
                <a:hlinkClick r:id="rId2"/>
              </a:rPr>
              <a:t>https://blog.hubspot.com/marketing/brand-slogan-quiz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773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Overview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71" y="1690688"/>
            <a:ext cx="10891158" cy="4351338"/>
          </a:xfrm>
        </p:spPr>
        <p:txBody>
          <a:bodyPr/>
          <a:lstStyle/>
          <a:p>
            <a:r>
              <a:rPr lang="en-US" sz="4400" dirty="0" smtClean="0"/>
              <a:t>Explain the nature of positive customer relations (</a:t>
            </a:r>
            <a:r>
              <a:rPr lang="en-US" sz="4400" b="1" dirty="0" smtClean="0"/>
              <a:t>PCR</a:t>
            </a:r>
            <a:r>
              <a:rPr lang="en-US" sz="4400" dirty="0" smtClean="0"/>
              <a:t>); definition</a:t>
            </a:r>
          </a:p>
          <a:p>
            <a:r>
              <a:rPr lang="en-US" sz="4400" dirty="0" smtClean="0"/>
              <a:t>The importance of PCR (4)</a:t>
            </a:r>
          </a:p>
          <a:p>
            <a:r>
              <a:rPr lang="en-US" sz="4400" dirty="0" smtClean="0"/>
              <a:t>Techniques for building PCR (4)</a:t>
            </a:r>
          </a:p>
          <a:p>
            <a:r>
              <a:rPr lang="en-US" sz="4400" dirty="0" smtClean="0"/>
              <a:t>Spectacular Customer Service (3)</a:t>
            </a:r>
          </a:p>
          <a:p>
            <a:r>
              <a:rPr lang="en-US" sz="4400" dirty="0" smtClean="0"/>
              <a:t>Catchphrases, mottos, slogans (unlimited!)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7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3918"/>
          </a:xfrm>
        </p:spPr>
        <p:txBody>
          <a:bodyPr/>
          <a:lstStyle/>
          <a:p>
            <a:r>
              <a:rPr lang="en-US" altLang="en-US" sz="6600" b="1" dirty="0" smtClean="0"/>
              <a:t>Explain the nature of positive customer relations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38200" y="2495097"/>
            <a:ext cx="10515600" cy="3562804"/>
          </a:xfrm>
        </p:spPr>
        <p:txBody>
          <a:bodyPr/>
          <a:lstStyle/>
          <a:p>
            <a:pPr lvl="1"/>
            <a:r>
              <a:rPr lang="en-US" altLang="en-US" sz="5400" dirty="0" smtClean="0"/>
              <a:t>Customer relations- the way a business and employees of the business communicate and interact with their customers.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0632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ysClr val="windowText" lastClr="000000"/>
                </a:solidFill>
                <a:latin typeface="+mj-lt"/>
              </a:rPr>
              <a:t>Importance of positive customer </a:t>
            </a:r>
            <a:r>
              <a:rPr lang="en-US" sz="6600" b="1" dirty="0" smtClean="0">
                <a:solidFill>
                  <a:sysClr val="windowText" lastClr="000000"/>
                </a:solidFill>
                <a:latin typeface="+mj-lt"/>
              </a:rPr>
              <a:t>relations</a:t>
            </a:r>
            <a:endParaRPr lang="en-US" sz="6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38200" y="2152196"/>
            <a:ext cx="9786257" cy="3938361"/>
          </a:xfrm>
        </p:spPr>
        <p:txBody>
          <a:bodyPr/>
          <a:lstStyle/>
          <a:p>
            <a:pPr lvl="2"/>
            <a:r>
              <a:rPr lang="en-US" altLang="en-US" sz="5400" dirty="0" smtClean="0"/>
              <a:t>Develops customer trust in a product or service</a:t>
            </a:r>
          </a:p>
          <a:p>
            <a:pPr lvl="2"/>
            <a:r>
              <a:rPr lang="en-US" altLang="en-US" sz="5400" dirty="0" smtClean="0"/>
              <a:t>Allows company to seek and act on customer feedback to improve products or </a:t>
            </a:r>
            <a:r>
              <a:rPr lang="en-US" altLang="en-US" sz="5400" dirty="0" smtClean="0"/>
              <a:t>services</a:t>
            </a:r>
            <a:endParaRPr lang="en-US" altLang="en-US" sz="5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6575"/>
          </a:xfrm>
        </p:spPr>
        <p:txBody>
          <a:bodyPr/>
          <a:lstStyle/>
          <a:p>
            <a:r>
              <a:rPr lang="en-US" sz="6600" b="1" dirty="0">
                <a:solidFill>
                  <a:sysClr val="windowText" lastClr="000000"/>
                </a:solidFill>
              </a:rPr>
              <a:t>Importance of positive customer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relations, cont.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2171700"/>
            <a:ext cx="11217729" cy="4204381"/>
          </a:xfrm>
        </p:spPr>
        <p:txBody>
          <a:bodyPr/>
          <a:lstStyle/>
          <a:p>
            <a:pPr lvl="2"/>
            <a:r>
              <a:rPr lang="en-US" altLang="en-US" sz="6000" dirty="0" smtClean="0"/>
              <a:t>Develops repeat business</a:t>
            </a:r>
          </a:p>
          <a:p>
            <a:pPr lvl="2"/>
            <a:r>
              <a:rPr lang="en-US" altLang="en-US" sz="6000" dirty="0" smtClean="0"/>
              <a:t>Establish long-term success</a:t>
            </a:r>
          </a:p>
          <a:p>
            <a:pPr marL="65088" lvl="2" indent="0">
              <a:buNone/>
            </a:pPr>
            <a:r>
              <a:rPr lang="en-US" altLang="en-US" sz="5400" dirty="0" smtClean="0">
                <a:solidFill>
                  <a:schemeClr val="accent5"/>
                </a:solidFill>
              </a:rPr>
              <a:t>Most common reason for NOT returning to a business:</a:t>
            </a:r>
          </a:p>
          <a:p>
            <a:pPr marL="65088" lvl="2" indent="0">
              <a:buNone/>
            </a:pPr>
            <a:r>
              <a:rPr lang="en-US" altLang="en-US" sz="6000" b="1" dirty="0" smtClean="0">
                <a:solidFill>
                  <a:schemeClr val="accent5"/>
                </a:solidFill>
              </a:rPr>
              <a:t>Lack of courtesy from salespeople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5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4786"/>
            <a:ext cx="10515600" cy="1943099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ysClr val="windowText" lastClr="000000"/>
                </a:solidFill>
              </a:rPr>
              <a:t>Techniques </a:t>
            </a:r>
            <a:r>
              <a:rPr lang="en-US" sz="6600" b="1" dirty="0">
                <a:solidFill>
                  <a:sysClr val="windowText" lastClr="000000"/>
                </a:solidFill>
              </a:rPr>
              <a:t>for building</a:t>
            </a:r>
            <a:r>
              <a:rPr lang="en-US" sz="6600" b="1" dirty="0">
                <a:solidFill>
                  <a:sysClr val="windowText" lastClr="000000"/>
                </a:solidFill>
                <a:latin typeface="+mn-lt"/>
              </a:rPr>
              <a:t/>
            </a:r>
            <a:br>
              <a:rPr lang="en-US" sz="6600" b="1" dirty="0">
                <a:solidFill>
                  <a:sysClr val="windowText" lastClr="000000"/>
                </a:solidFill>
                <a:latin typeface="+mn-lt"/>
              </a:rPr>
            </a:br>
            <a:r>
              <a:rPr lang="en-US" sz="6600" b="1" dirty="0" smtClean="0">
                <a:solidFill>
                  <a:sysClr val="windowText" lastClr="000000"/>
                </a:solidFill>
                <a:latin typeface="+mj-lt"/>
              </a:rPr>
              <a:t>positive </a:t>
            </a:r>
            <a:r>
              <a:rPr lang="en-US" sz="6600" b="1" dirty="0">
                <a:solidFill>
                  <a:sysClr val="windowText" lastClr="000000"/>
                </a:solidFill>
                <a:latin typeface="+mj-lt"/>
              </a:rPr>
              <a:t>customer </a:t>
            </a:r>
            <a:r>
              <a:rPr lang="en-US" sz="6600" b="1" dirty="0" smtClean="0">
                <a:solidFill>
                  <a:sysClr val="windowText" lastClr="000000"/>
                </a:solidFill>
                <a:latin typeface="+mj-lt"/>
              </a:rPr>
              <a:t>relations</a:t>
            </a:r>
            <a:endParaRPr lang="en-US" sz="6600" b="1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2792185"/>
            <a:ext cx="10515600" cy="2698977"/>
          </a:xfrm>
        </p:spPr>
        <p:txBody>
          <a:bodyPr/>
          <a:lstStyle/>
          <a:p>
            <a:pPr marL="228600" lvl="2"/>
            <a:r>
              <a:rPr lang="en-US" altLang="en-US" sz="5400" dirty="0" smtClean="0"/>
              <a:t>Understand each customer has unique needs</a:t>
            </a:r>
          </a:p>
          <a:p>
            <a:pPr marL="228600" lvl="2"/>
            <a:r>
              <a:rPr lang="en-US" altLang="en-US" sz="5400" dirty="0" smtClean="0"/>
              <a:t>Listen to and engage your </a:t>
            </a:r>
            <a:r>
              <a:rPr lang="en-US" altLang="en-US" sz="5400" dirty="0" smtClean="0"/>
              <a:t>customers</a:t>
            </a:r>
            <a:endParaRPr lang="en-US" altLang="en-US" sz="5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9" y="365125"/>
            <a:ext cx="10880271" cy="2100489"/>
          </a:xfrm>
        </p:spPr>
        <p:txBody>
          <a:bodyPr/>
          <a:lstStyle/>
          <a:p>
            <a:r>
              <a:rPr lang="en-US" sz="6600" b="1" dirty="0">
                <a:solidFill>
                  <a:sysClr val="windowText" lastClr="000000"/>
                </a:solidFill>
              </a:rPr>
              <a:t>Techniques for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building</a:t>
            </a:r>
            <a:r>
              <a:rPr lang="en-US" sz="6600" b="1" dirty="0">
                <a:solidFill>
                  <a:sysClr val="windowText" lastClr="000000"/>
                </a:solidFill>
              </a:rPr>
              <a:t>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positive </a:t>
            </a:r>
            <a:r>
              <a:rPr lang="en-US" sz="6600" b="1" dirty="0">
                <a:solidFill>
                  <a:sysClr val="windowText" lastClr="000000"/>
                </a:solidFill>
              </a:rPr>
              <a:t>customer </a:t>
            </a:r>
            <a:r>
              <a:rPr lang="en-US" sz="6600" b="1" dirty="0" smtClean="0">
                <a:solidFill>
                  <a:sysClr val="windowText" lastClr="000000"/>
                </a:solidFill>
              </a:rPr>
              <a:t>relations, cont.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471" y="3278868"/>
            <a:ext cx="10515600" cy="2550432"/>
          </a:xfrm>
        </p:spPr>
        <p:txBody>
          <a:bodyPr/>
          <a:lstStyle/>
          <a:p>
            <a:pPr marL="228600" lvl="2"/>
            <a:r>
              <a:rPr lang="en-US" altLang="en-US" sz="5400" dirty="0" smtClean="0"/>
              <a:t>Set and achieve high service standards</a:t>
            </a:r>
          </a:p>
          <a:p>
            <a:pPr marL="228600" lvl="2"/>
            <a:r>
              <a:rPr lang="en-US" altLang="en-US" sz="5400" dirty="0" smtClean="0"/>
              <a:t>Provide quality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 smtClean="0"/>
              <a:t>Spectacular Customer Service </a:t>
            </a:r>
            <a:endParaRPr lang="en-US" altLang="en-US" sz="6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0" indent="-9144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400" b="1" dirty="0"/>
              <a:t>Be customer focused</a:t>
            </a:r>
            <a:endParaRPr lang="en-US" sz="54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/>
              <a:t>Exceed customer </a:t>
            </a:r>
            <a:r>
              <a:rPr lang="en-US" sz="5400" dirty="0" smtClean="0"/>
              <a:t>expectations; </a:t>
            </a:r>
            <a:r>
              <a:rPr lang="en-US" sz="5400" dirty="0"/>
              <a:t>go </a:t>
            </a:r>
            <a:r>
              <a:rPr lang="en-US" sz="5400" dirty="0" smtClean="0"/>
              <a:t>“above </a:t>
            </a:r>
            <a:r>
              <a:rPr lang="en-US" sz="5400" dirty="0"/>
              <a:t>and </a:t>
            </a:r>
            <a:r>
              <a:rPr lang="en-US" sz="5400" dirty="0" smtClean="0"/>
              <a:t>beyond.”</a:t>
            </a:r>
            <a:endParaRPr lang="en-US" sz="54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/>
              <a:t>Make </a:t>
            </a:r>
            <a:r>
              <a:rPr lang="en-US" sz="5400" dirty="0" smtClean="0"/>
              <a:t>customers </a:t>
            </a:r>
            <a:r>
              <a:rPr lang="en-US" sz="5400" dirty="0"/>
              <a:t>feel </a:t>
            </a:r>
            <a:r>
              <a:rPr lang="en-US" sz="5400" dirty="0" smtClean="0"/>
              <a:t>important.</a:t>
            </a:r>
            <a:endParaRPr lang="en-US" sz="54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5400" dirty="0"/>
              <a:t>Listen </a:t>
            </a:r>
            <a:r>
              <a:rPr lang="en-US" sz="5400" dirty="0" smtClean="0"/>
              <a:t>respectfully.</a:t>
            </a:r>
            <a:endParaRPr lang="en-US" sz="5400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/>
              <a:t>Spectacular Customer Service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3" y="1825624"/>
            <a:ext cx="11152414" cy="4624161"/>
          </a:xfrm>
        </p:spPr>
        <p:txBody>
          <a:bodyPr/>
          <a:lstStyle/>
          <a:p>
            <a:pPr marL="914400" indent="-91440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5400" b="1" dirty="0"/>
              <a:t>Offer quality service</a:t>
            </a:r>
            <a:endParaRPr lang="en-US" sz="5400" dirty="0"/>
          </a:p>
          <a:p>
            <a:pPr marL="522288" lvl="1" indent="-293688" fontAlgn="auto">
              <a:spcAft>
                <a:spcPts val="0"/>
              </a:spcAft>
              <a:defRPr/>
            </a:pPr>
            <a:r>
              <a:rPr lang="en-US" sz="5400" dirty="0"/>
              <a:t>C</a:t>
            </a:r>
            <a:r>
              <a:rPr lang="en-US" sz="5400" dirty="0" smtClean="0"/>
              <a:t>omplimentary </a:t>
            </a:r>
            <a:r>
              <a:rPr lang="en-US" sz="5400" dirty="0"/>
              <a:t>items, </a:t>
            </a:r>
            <a:r>
              <a:rPr lang="en-US" sz="5400" dirty="0" smtClean="0"/>
              <a:t>e.g., </a:t>
            </a:r>
            <a:r>
              <a:rPr lang="en-US" sz="5400" dirty="0"/>
              <a:t>drinks, snacks. </a:t>
            </a:r>
            <a:r>
              <a:rPr lang="en-US" sz="4400" i="1" dirty="0" err="1"/>
              <a:t>Ex.Five</a:t>
            </a:r>
            <a:r>
              <a:rPr lang="en-US" sz="4400" i="1" dirty="0"/>
              <a:t> Guys offer peanuts</a:t>
            </a:r>
            <a:endParaRPr lang="en-US" sz="5400" dirty="0"/>
          </a:p>
          <a:p>
            <a:pPr marL="571500" lvl="1" fontAlgn="auto">
              <a:spcAft>
                <a:spcPts val="0"/>
              </a:spcAft>
              <a:defRPr/>
            </a:pPr>
            <a:r>
              <a:rPr lang="en-US" sz="5400" dirty="0"/>
              <a:t>Hire employees that are friendly and </a:t>
            </a:r>
            <a:r>
              <a:rPr lang="en-US" sz="5400" dirty="0" smtClean="0"/>
              <a:t>personable.</a:t>
            </a:r>
            <a:endParaRPr lang="en-US" sz="5400" dirty="0"/>
          </a:p>
          <a:p>
            <a:pPr marL="571500" lvl="1" fontAlgn="auto">
              <a:spcAft>
                <a:spcPts val="0"/>
              </a:spcAft>
              <a:defRPr/>
            </a:pPr>
            <a:r>
              <a:rPr lang="en-US" sz="5400" dirty="0"/>
              <a:t>Quickly resolve customer </a:t>
            </a:r>
            <a:r>
              <a:rPr lang="en-US" sz="5400" dirty="0" smtClean="0"/>
              <a:t>complaints.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0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315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Calibri Light</vt:lpstr>
      <vt:lpstr>Office Theme</vt:lpstr>
      <vt:lpstr>1.00 Understand communication skills and customer relations</vt:lpstr>
      <vt:lpstr>Overview</vt:lpstr>
      <vt:lpstr>Explain the nature of positive customer relations</vt:lpstr>
      <vt:lpstr>Importance of positive customer relations</vt:lpstr>
      <vt:lpstr>Importance of positive customer relations, cont.</vt:lpstr>
      <vt:lpstr>Techniques for building positive customer relations</vt:lpstr>
      <vt:lpstr>Techniques for building positive customer relations, cont.</vt:lpstr>
      <vt:lpstr>Spectacular Customer Service </vt:lpstr>
      <vt:lpstr>Spectacular Customer Service </vt:lpstr>
      <vt:lpstr>Spectacular Customer Service </vt:lpstr>
      <vt:lpstr>Spectacular Customer Service </vt:lpstr>
      <vt:lpstr>Catchphrases, mottos, slogans that personify  positive customer relations</vt:lpstr>
      <vt:lpstr>Can you name the company?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CTE 1.04: Foster positive relationships with customers to enhance company image.</dc:title>
  <dc:creator>Peck, Deanna C.</dc:creator>
  <cp:lastModifiedBy>Sandy Fidance</cp:lastModifiedBy>
  <cp:revision>11</cp:revision>
  <cp:lastPrinted>2020-02-11T13:57:20Z</cp:lastPrinted>
  <dcterms:created xsi:type="dcterms:W3CDTF">2016-06-09T13:58:13Z</dcterms:created>
  <dcterms:modified xsi:type="dcterms:W3CDTF">2020-02-11T15:31:55Z</dcterms:modified>
</cp:coreProperties>
</file>