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5" r:id="rId9"/>
    <p:sldId id="262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035" y="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77D0AF30-901D-4DBF-B847-92088BFD16F0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A97381D4-86CA-4A07-9C2F-CDAAA46F1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29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972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44" y="1"/>
            <a:ext cx="3037840" cy="466972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0C4A7689-13EC-420A-A28C-58E9623185C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6"/>
            <a:ext cx="5608320" cy="3660456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30"/>
            <a:ext cx="3037840" cy="466971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44" y="8829430"/>
            <a:ext cx="3037840" cy="466971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BF38D878-01B5-4E8F-8A0F-B9E5A6F1E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6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8D878-01B5-4E8F-8A0F-B9E5A6F1E7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44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8D878-01B5-4E8F-8A0F-B9E5A6F1E7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72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8D878-01B5-4E8F-8A0F-B9E5A6F1E7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7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8D878-01B5-4E8F-8A0F-B9E5A6F1E7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30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8D878-01B5-4E8F-8A0F-B9E5A6F1E7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98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8D878-01B5-4E8F-8A0F-B9E5A6F1E7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5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8D878-01B5-4E8F-8A0F-B9E5A6F1E7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33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8D878-01B5-4E8F-8A0F-B9E5A6F1E7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84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8D878-01B5-4E8F-8A0F-B9E5A6F1E7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7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19EB-7020-4ACA-A166-B2A8A632E63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4AF-D3F0-45B2-A9FB-B2AB2DB9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0707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19EB-7020-4ACA-A166-B2A8A632E63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4AF-D3F0-45B2-A9FB-B2AB2DB9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7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19EB-7020-4ACA-A166-B2A8A632E63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4AF-D3F0-45B2-A9FB-B2AB2DB9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5423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19EB-7020-4ACA-A166-B2A8A632E63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4AF-D3F0-45B2-A9FB-B2AB2DB9081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156838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19EB-7020-4ACA-A166-B2A8A632E63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4AF-D3F0-45B2-A9FB-B2AB2DB9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409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19EB-7020-4ACA-A166-B2A8A632E63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4AF-D3F0-45B2-A9FB-B2AB2DB9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93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19EB-7020-4ACA-A166-B2A8A632E63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4AF-D3F0-45B2-A9FB-B2AB2DB9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39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19EB-7020-4ACA-A166-B2A8A632E63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4AF-D3F0-45B2-A9FB-B2AB2DB9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7943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19EB-7020-4ACA-A166-B2A8A632E63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4AF-D3F0-45B2-A9FB-B2AB2DB9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5160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19EB-7020-4ACA-A166-B2A8A632E63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4AF-D3F0-45B2-A9FB-B2AB2DB9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7266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19EB-7020-4ACA-A166-B2A8A632E63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4AF-D3F0-45B2-A9FB-B2AB2DB9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7262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19EB-7020-4ACA-A166-B2A8A632E63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4AF-D3F0-45B2-A9FB-B2AB2DB9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7984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19EB-7020-4ACA-A166-B2A8A632E63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4AF-D3F0-45B2-A9FB-B2AB2DB9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8608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19EB-7020-4ACA-A166-B2A8A632E63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4AF-D3F0-45B2-A9FB-B2AB2DB9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827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19EB-7020-4ACA-A166-B2A8A632E63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4AF-D3F0-45B2-A9FB-B2AB2DB9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2465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19EB-7020-4ACA-A166-B2A8A632E63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4AF-D3F0-45B2-A9FB-B2AB2DB9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8438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19EB-7020-4ACA-A166-B2A8A632E63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4AF-D3F0-45B2-A9FB-B2AB2DB9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8991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82E19EB-7020-4ACA-A166-B2A8A632E63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7A7C4AF-D3F0-45B2-A9FB-B2AB2DB9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0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ransition spd="slow">
    <p:push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3912" y="1148867"/>
            <a:ext cx="10098157" cy="2387600"/>
          </a:xfrm>
        </p:spPr>
        <p:txBody>
          <a:bodyPr/>
          <a:lstStyle/>
          <a:p>
            <a:r>
              <a:rPr lang="en-US" dirty="0" smtClean="0"/>
              <a:t>1.03 Business Communication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39360"/>
            <a:ext cx="9144000" cy="1931672"/>
          </a:xfrm>
        </p:spPr>
        <p:txBody>
          <a:bodyPr>
            <a:noAutofit/>
          </a:bodyPr>
          <a:lstStyle/>
          <a:p>
            <a:pPr marL="685800" indent="-685800" algn="l"/>
            <a:r>
              <a:rPr lang="en-US" sz="2800" dirty="0" smtClean="0"/>
              <a:t>1.03 Select and utilize appropriate formats for professional writing</a:t>
            </a:r>
          </a:p>
          <a:p>
            <a:pPr marL="1262063" indent="-1262063" algn="l"/>
            <a:r>
              <a:rPr lang="en-US" sz="2800" dirty="0" smtClean="0">
                <a:solidFill>
                  <a:srgbClr val="FF0000"/>
                </a:solidFill>
              </a:rPr>
              <a:t>Part B - Select and utilize appropriate formats for professional writing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551600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326463" cy="940231"/>
          </a:xfrm>
        </p:spPr>
        <p:txBody>
          <a:bodyPr>
            <a:noAutofit/>
          </a:bodyPr>
          <a:lstStyle/>
          <a:p>
            <a:r>
              <a:rPr lang="en-US" sz="4000" dirty="0" smtClean="0"/>
              <a:t>Standard 1.03 Business Communication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49831"/>
            <a:ext cx="10363826" cy="4585793"/>
          </a:xfrm>
        </p:spPr>
        <p:txBody>
          <a:bodyPr>
            <a:noAutofit/>
          </a:bodyPr>
          <a:lstStyle/>
          <a:p>
            <a:pPr marL="1425575" indent="-1193800">
              <a:buNone/>
            </a:pPr>
            <a:r>
              <a:rPr lang="en-US" sz="3200" dirty="0" smtClean="0"/>
              <a:t>A	Explain the nature of effective communication</a:t>
            </a:r>
          </a:p>
          <a:p>
            <a:pPr marL="1425575" indent="-119380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	Select and utilize appropriate formats for professional writing</a:t>
            </a:r>
          </a:p>
          <a:p>
            <a:pPr marL="1425575" indent="-1193800">
              <a:buNone/>
            </a:pPr>
            <a:r>
              <a:rPr lang="en-US" sz="3200" dirty="0" smtClean="0"/>
              <a:t>C	Edit and revise written work consistent with professional standards</a:t>
            </a:r>
          </a:p>
          <a:p>
            <a:pPr marL="1425575" indent="-1193800">
              <a:buNone/>
            </a:pPr>
            <a:r>
              <a:rPr lang="en-US" sz="3200" dirty="0" smtClean="0"/>
              <a:t>D	Write professional e-mails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1856157"/>
      </p:ext>
    </p:extLst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Communicate in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In person</a:t>
            </a:r>
          </a:p>
          <a:p>
            <a:r>
              <a:rPr lang="en-US" sz="2800" dirty="0" smtClean="0"/>
              <a:t>Email</a:t>
            </a:r>
          </a:p>
          <a:p>
            <a:r>
              <a:rPr lang="en-US" sz="2800" dirty="0" smtClean="0"/>
              <a:t>Letter</a:t>
            </a:r>
          </a:p>
          <a:p>
            <a:r>
              <a:rPr lang="en-US" sz="2800" dirty="0" smtClean="0"/>
              <a:t>Phone</a:t>
            </a:r>
          </a:p>
          <a:p>
            <a:r>
              <a:rPr lang="en-US" sz="2800" dirty="0" smtClean="0"/>
              <a:t>Memo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Can you think of other ways to communicate?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767" y="1650910"/>
            <a:ext cx="4326104" cy="360688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1104707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84504" y="877957"/>
            <a:ext cx="10515600" cy="5504555"/>
          </a:xfrm>
        </p:spPr>
        <p:txBody>
          <a:bodyPr>
            <a:noAutofit/>
          </a:bodyPr>
          <a:lstStyle/>
          <a:p>
            <a:r>
              <a:rPr lang="en-US" sz="3200" dirty="0"/>
              <a:t>E</a:t>
            </a:r>
            <a:r>
              <a:rPr lang="en-US" sz="3200" dirty="0" smtClean="0">
                <a:effectLst/>
              </a:rPr>
              <a:t>xchange of information related to business</a:t>
            </a:r>
          </a:p>
          <a:p>
            <a:r>
              <a:rPr lang="en-US" sz="3200" dirty="0" smtClean="0"/>
              <a:t>Can be written or oral</a:t>
            </a:r>
            <a:endParaRPr lang="en-US" sz="3200" dirty="0" smtClean="0">
              <a:effectLst/>
            </a:endParaRPr>
          </a:p>
          <a:p>
            <a:r>
              <a:rPr lang="en-US" sz="3200" dirty="0" smtClean="0"/>
              <a:t>Written messages can be saved for future reference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/>
              <a:t>Internal - employers and employees at all levels of the company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/>
              <a:t>External - clients, independent contractors, industry colleagues and other individuals not working directly for the company</a:t>
            </a:r>
          </a:p>
          <a:p>
            <a:r>
              <a:rPr lang="en-US" sz="3200" dirty="0" smtClean="0"/>
              <a:t>Modern (digital) communication - text messaging, social media, and multimedia business presentations.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34495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Memorandum (or Memo)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45430" y="2086719"/>
            <a:ext cx="7972890" cy="348197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effectLst/>
              </a:rPr>
              <a:t>Short means of conveying specific information within an organization</a:t>
            </a:r>
          </a:p>
          <a:p>
            <a:r>
              <a:rPr lang="en-US" sz="3200" dirty="0"/>
              <a:t>M</a:t>
            </a:r>
            <a:r>
              <a:rPr lang="en-US" sz="3200" dirty="0" smtClean="0"/>
              <a:t>ainly used to communicate information about internal topics, such as current projects or changes in business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315">
            <a:off x="9128665" y="395305"/>
            <a:ext cx="2182875" cy="282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1001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7334" y="1683510"/>
            <a:ext cx="9115890" cy="4132074"/>
          </a:xfrm>
        </p:spPr>
        <p:txBody>
          <a:bodyPr>
            <a:noAutofit/>
          </a:bodyPr>
          <a:lstStyle/>
          <a:p>
            <a:r>
              <a:rPr lang="en-US" sz="2800" dirty="0" smtClean="0"/>
              <a:t>Helps promote </a:t>
            </a:r>
            <a:r>
              <a:rPr lang="en-US" sz="2800" dirty="0"/>
              <a:t>the business image by communicating with the outside </a:t>
            </a:r>
            <a:r>
              <a:rPr lang="en-US" sz="2800" dirty="0" smtClean="0"/>
              <a:t>world; should be carefully written</a:t>
            </a:r>
            <a:endParaRPr lang="en-US" sz="2800" dirty="0"/>
          </a:p>
          <a:p>
            <a:r>
              <a:rPr lang="en-US" sz="2800" dirty="0"/>
              <a:t>M</a:t>
            </a:r>
            <a:r>
              <a:rPr lang="en-US" sz="2800" dirty="0" smtClean="0">
                <a:effectLst/>
              </a:rPr>
              <a:t>ust have a good, appealing layout</a:t>
            </a:r>
          </a:p>
          <a:p>
            <a:r>
              <a:rPr lang="en-US" sz="2800" dirty="0" smtClean="0"/>
              <a:t>Can be used to confirm in writing what has been agreed upon verbally</a:t>
            </a:r>
            <a:endParaRPr lang="en-US" sz="2800" dirty="0" smtClean="0">
              <a:effectLst/>
            </a:endParaRPr>
          </a:p>
          <a:p>
            <a:r>
              <a:rPr lang="en-US" sz="2800" dirty="0" smtClean="0">
                <a:effectLst/>
              </a:rPr>
              <a:t>Examples: sales letters, information-seeking letters, confirmation of verbal communication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555">
            <a:off x="9402176" y="1219822"/>
            <a:ext cx="2453248" cy="317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7859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461" y="417243"/>
            <a:ext cx="2717579" cy="790249"/>
          </a:xfrm>
        </p:spPr>
        <p:txBody>
          <a:bodyPr/>
          <a:lstStyle/>
          <a:p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7918" y="1207492"/>
            <a:ext cx="10761810" cy="48458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dirty="0"/>
              <a:t>C</a:t>
            </a:r>
            <a:r>
              <a:rPr lang="en-US" sz="3200" dirty="0" smtClean="0"/>
              <a:t>ommon form of written communication, virtually replacing memos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R</a:t>
            </a:r>
            <a:r>
              <a:rPr lang="en-US" sz="3200" dirty="0" smtClean="0"/>
              <a:t>apid delivery, ease of use, and ability to reach large audiences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“</a:t>
            </a:r>
            <a:r>
              <a:rPr lang="en-US" sz="3200" dirty="0"/>
              <a:t>E</a:t>
            </a:r>
            <a:r>
              <a:rPr lang="en-US" sz="3200" dirty="0" smtClean="0"/>
              <a:t>qually admissible” in court as formal paper documents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Its use continues to grow, somewhat replacing formal letters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700" y="2951615"/>
            <a:ext cx="2124460" cy="176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7041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55383437"/>
              </p:ext>
            </p:extLst>
          </p:nvPr>
        </p:nvGraphicFramePr>
        <p:xfrm>
          <a:off x="1465548" y="1270000"/>
          <a:ext cx="8221980" cy="49971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40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0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359">
                <a:tc>
                  <a:txBody>
                    <a:bodyPr/>
                    <a:lstStyle/>
                    <a:p>
                      <a:pPr marL="0" marR="1905" algn="ctr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0" marR="1905" algn="ctr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Memos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0845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410845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E-mail</a:t>
                      </a:r>
                      <a:r>
                        <a:rPr lang="en-US" sz="2000" spc="125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Messages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Letters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6337">
                <a:tc>
                  <a:txBody>
                    <a:bodyPr/>
                    <a:lstStyle/>
                    <a:p>
                      <a:pPr marL="342900" marR="0" lvl="0" indent="-173038">
                        <a:lnSpc>
                          <a:spcPts val="13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342900" marR="0" lvl="0" indent="-173038">
                        <a:lnSpc>
                          <a:spcPts val="13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457200" marR="0" lvl="0" indent="0">
                        <a:lnSpc>
                          <a:spcPts val="13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None/>
                        <a:tabLst>
                          <a:tab pos="18034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Internal audience</a:t>
                      </a:r>
                    </a:p>
                    <a:p>
                      <a:pPr marL="457200" marR="0" lvl="0" indent="0">
                        <a:lnSpc>
                          <a:spcPts val="13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None/>
                        <a:tabLst>
                          <a:tab pos="180340" algn="l"/>
                        </a:tabLst>
                      </a:pPr>
                      <a:endParaRPr lang="en-US" sz="2000" dirty="0" smtClean="0">
                        <a:effectLst/>
                        <a:latin typeface="Calibri"/>
                        <a:ea typeface="Symbol"/>
                        <a:cs typeface="Times New Roman"/>
                      </a:endParaRPr>
                    </a:p>
                    <a:p>
                      <a:pPr marL="457200" marR="0" lvl="0" indent="0">
                        <a:lnSpc>
                          <a:spcPts val="13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None/>
                        <a:tabLst>
                          <a:tab pos="18034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Symbol"/>
                          <a:cs typeface="Times New Roman"/>
                        </a:rPr>
                        <a:t>Audience may be broad</a:t>
                      </a:r>
                      <a:endParaRPr lang="en-US" sz="2000" dirty="0">
                        <a:effectLst/>
                        <a:latin typeface="Calibri"/>
                        <a:ea typeface="Symbo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15621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  <a:tabLst>
                          <a:tab pos="248920" algn="l"/>
                        </a:tabLst>
                      </a:pPr>
                      <a:endParaRPr lang="en-US" sz="2000" b="1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 marR="15621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None/>
                        <a:tabLst>
                          <a:tab pos="248920" algn="l"/>
                        </a:tabLst>
                      </a:pP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Internal or external audience</a:t>
                      </a:r>
                    </a:p>
                    <a:p>
                      <a:pPr marL="228600" marR="15621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None/>
                        <a:tabLst>
                          <a:tab pos="248920" algn="l"/>
                        </a:tabLst>
                      </a:pPr>
                      <a:endParaRPr lang="en-US" sz="2000" b="1" baseline="0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Symbol"/>
                        <a:cs typeface="Times New Roman"/>
                      </a:endParaRPr>
                    </a:p>
                    <a:p>
                      <a:pPr marL="228600" marR="15621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None/>
                        <a:tabLst>
                          <a:tab pos="248920" algn="l"/>
                        </a:tabLst>
                      </a:pP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ymbol"/>
                          <a:cs typeface="Times New Roman"/>
                        </a:rPr>
                        <a:t>Specific group or person</a:t>
                      </a:r>
                      <a:endParaRPr lang="en-US" sz="2000" b="1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Symbol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12763" marR="0" lvl="0" indent="0">
                        <a:lnSpc>
                          <a:spcPts val="13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None/>
                        <a:tabLst>
                          <a:tab pos="203200" algn="l"/>
                        </a:tabLst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512763" marR="0" lvl="0" indent="0">
                        <a:lnSpc>
                          <a:spcPts val="13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None/>
                        <a:tabLst>
                          <a:tab pos="203200" algn="l"/>
                        </a:tabLst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512763" marR="0" lvl="0" indent="0">
                        <a:lnSpc>
                          <a:spcPts val="13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None/>
                        <a:tabLst>
                          <a:tab pos="2032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External</a:t>
                      </a:r>
                    </a:p>
                    <a:p>
                      <a:pPr marL="512763" marR="0" lvl="0" indent="0">
                        <a:lnSpc>
                          <a:spcPts val="13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None/>
                        <a:tabLst>
                          <a:tab pos="203200" algn="l"/>
                        </a:tabLst>
                      </a:pPr>
                      <a:endParaRPr lang="en-US" sz="2000" dirty="0" smtClean="0">
                        <a:effectLst/>
                        <a:latin typeface="Calibri"/>
                        <a:ea typeface="Symbol"/>
                        <a:cs typeface="Times New Roman"/>
                      </a:endParaRPr>
                    </a:p>
                    <a:p>
                      <a:pPr marL="512763" marR="0" lvl="0" indent="0">
                        <a:lnSpc>
                          <a:spcPts val="13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None/>
                        <a:tabLst>
                          <a:tab pos="203200" algn="l"/>
                        </a:tabLst>
                      </a:pPr>
                      <a:endParaRPr lang="en-US" sz="2000" dirty="0" smtClean="0">
                        <a:effectLst/>
                        <a:latin typeface="Calibri"/>
                        <a:ea typeface="Symbol"/>
                        <a:cs typeface="Times New Roman"/>
                      </a:endParaRPr>
                    </a:p>
                    <a:p>
                      <a:pPr marL="512763" marR="0" lvl="0" indent="0">
                        <a:lnSpc>
                          <a:spcPts val="13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None/>
                        <a:tabLst>
                          <a:tab pos="2032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Symbol"/>
                          <a:cs typeface="Times New Roman"/>
                        </a:rPr>
                        <a:t>Specific audience</a:t>
                      </a:r>
                      <a:endParaRPr lang="en-US" sz="2000" dirty="0">
                        <a:effectLst/>
                        <a:latin typeface="Calibri"/>
                        <a:ea typeface="Symbo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4503">
                <a:tc>
                  <a:txBody>
                    <a:bodyPr/>
                    <a:lstStyle/>
                    <a:p>
                      <a:pPr marL="804863" marR="170815" lvl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None/>
                        <a:tabLst>
                          <a:tab pos="180340" algn="l"/>
                        </a:tabLst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457200" marR="170815" lvl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None/>
                        <a:tabLst>
                          <a:tab pos="18034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TO:</a:t>
                      </a:r>
                    </a:p>
                    <a:p>
                      <a:pPr marL="457200" marR="17081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None/>
                        <a:tabLst>
                          <a:tab pos="18034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Symbol"/>
                          <a:cs typeface="Times New Roman"/>
                        </a:rPr>
                        <a:t>FROM:</a:t>
                      </a:r>
                    </a:p>
                    <a:p>
                      <a:pPr marL="457200" marR="17081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None/>
                        <a:tabLst>
                          <a:tab pos="18034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Symbol"/>
                          <a:cs typeface="Times New Roman"/>
                        </a:rPr>
                        <a:t>DATE:</a:t>
                      </a:r>
                    </a:p>
                    <a:p>
                      <a:pPr marL="457200" marR="17081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None/>
                        <a:tabLst>
                          <a:tab pos="18034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Symbol"/>
                          <a:cs typeface="Times New Roman"/>
                        </a:rPr>
                        <a:t>SUBJECT:</a:t>
                      </a:r>
                    </a:p>
                    <a:p>
                      <a:pPr marL="457200" marR="17081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None/>
                        <a:tabLst>
                          <a:tab pos="180340" algn="l"/>
                        </a:tabLst>
                      </a:pPr>
                      <a:endParaRPr lang="en-US" sz="2000" dirty="0" smtClean="0">
                        <a:effectLst/>
                        <a:latin typeface="Calibri"/>
                        <a:ea typeface="Symbol"/>
                        <a:cs typeface="Times New Roman"/>
                      </a:endParaRPr>
                    </a:p>
                    <a:p>
                      <a:pPr marL="457200" marR="17081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None/>
                        <a:tabLst>
                          <a:tab pos="18034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Symbol"/>
                          <a:cs typeface="Times New Roman"/>
                        </a:rPr>
                        <a:t>format</a:t>
                      </a:r>
                      <a:endParaRPr lang="en-US" sz="2000" dirty="0">
                        <a:effectLst/>
                        <a:latin typeface="Calibri"/>
                        <a:ea typeface="Symbo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155575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  <a:tabLst>
                          <a:tab pos="248920" algn="l"/>
                        </a:tabLst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228600" marR="155575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None/>
                        <a:tabLst>
                          <a:tab pos="248920" algn="l"/>
                        </a:tabLst>
                      </a:pPr>
                      <a:r>
                        <a:rPr lang="en-US" sz="1800" dirty="0" smtClean="0">
                          <a:effectLst/>
                        </a:rPr>
                        <a:t>To, From,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Date,</a:t>
                      </a:r>
                      <a:r>
                        <a:rPr lang="en-US" sz="1800" baseline="0" dirty="0" smtClean="0">
                          <a:effectLst/>
                        </a:rPr>
                        <a:t> and </a:t>
                      </a:r>
                      <a:r>
                        <a:rPr lang="en-US" sz="1800" dirty="0" smtClean="0">
                          <a:effectLst/>
                        </a:rPr>
                        <a:t>Subject are built into the message</a:t>
                      </a:r>
                    </a:p>
                    <a:p>
                      <a:pPr marL="228600" marR="155575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None/>
                        <a:tabLst>
                          <a:tab pos="248920" algn="l"/>
                        </a:tabLs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228600" marR="155575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None/>
                        <a:tabLst>
                          <a:tab pos="248920" algn="l"/>
                        </a:tabLst>
                      </a:pPr>
                      <a:r>
                        <a:rPr lang="en-US" sz="1800" dirty="0" smtClean="0">
                          <a:effectLst/>
                        </a:rPr>
                        <a:t>“Signature” contains name</a:t>
                      </a:r>
                      <a:r>
                        <a:rPr lang="en-US" sz="1800" baseline="0" dirty="0" smtClean="0">
                          <a:effectLst/>
                        </a:rPr>
                        <a:t> and contact details of sender</a:t>
                      </a:r>
                    </a:p>
                    <a:p>
                      <a:pPr marL="0" marR="155575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None/>
                        <a:tabLst>
                          <a:tab pos="248920" algn="l"/>
                        </a:tabLst>
                      </a:pPr>
                      <a:endParaRPr lang="en-US" sz="2000" dirty="0">
                        <a:effectLst/>
                        <a:latin typeface="Calibri"/>
                        <a:ea typeface="Symbo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144145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  <a:tabLst>
                          <a:tab pos="203200" algn="l"/>
                          <a:tab pos="1160780" algn="l"/>
                        </a:tabLst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347663" marR="14414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None/>
                        <a:tabLst>
                          <a:tab pos="203200" algn="l"/>
                          <a:tab pos="116078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Uses</a:t>
                      </a:r>
                      <a:r>
                        <a:rPr lang="en-US" sz="2000" spc="1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a</a:t>
                      </a:r>
                      <a:r>
                        <a:rPr lang="en-US" sz="2000" spc="-5" dirty="0">
                          <a:effectLst/>
                        </a:rPr>
                        <a:t> </a:t>
                      </a:r>
                      <a:r>
                        <a:rPr lang="en-US" sz="2000" spc="-5" dirty="0" smtClean="0">
                          <a:effectLst/>
                        </a:rPr>
                        <a:t>“</a:t>
                      </a:r>
                      <a:r>
                        <a:rPr lang="en-US" sz="2000" dirty="0" smtClean="0">
                          <a:effectLst/>
                        </a:rPr>
                        <a:t>Dear</a:t>
                      </a:r>
                      <a:r>
                        <a:rPr lang="en-US" sz="2000" u="none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2000" u="sng" baseline="0" dirty="0" smtClean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chemeClr val="tx1"/>
                            </a:solidFill>
                          </a:uFill>
                        </a:rPr>
                        <a:t>____</a:t>
                      </a:r>
                      <a:r>
                        <a:rPr lang="en-US" sz="2000" u="none" baseline="0" dirty="0" smtClean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chemeClr val="tx1"/>
                            </a:solidFill>
                          </a:uFill>
                        </a:rPr>
                        <a:t>”</a:t>
                      </a:r>
                      <a:r>
                        <a:rPr lang="en-US" sz="2000" u="sng" baseline="0" dirty="0" smtClean="0">
                          <a:effectLst/>
                          <a:uFill>
                            <a:solidFill>
                              <a:schemeClr val="tx1"/>
                            </a:solidFill>
                          </a:uFill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greeting </a:t>
                      </a:r>
                      <a:r>
                        <a:rPr lang="en-US" sz="2000" dirty="0">
                          <a:effectLst/>
                        </a:rPr>
                        <a:t>and a 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347663" marR="14414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None/>
                        <a:tabLst>
                          <a:tab pos="203200" algn="l"/>
                          <a:tab pos="1160780" algn="l"/>
                        </a:tabLst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347663" marR="14414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None/>
                        <a:tabLst>
                          <a:tab pos="203200" algn="l"/>
                          <a:tab pos="116078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“Sincerely </a:t>
                      </a:r>
                      <a:r>
                        <a:rPr lang="en-US" sz="2000" dirty="0">
                          <a:effectLst/>
                        </a:rPr>
                        <a:t>+ </a:t>
                      </a:r>
                      <a:r>
                        <a:rPr lang="en-US" sz="2000" dirty="0" smtClean="0">
                          <a:effectLst/>
                        </a:rPr>
                        <a:t>signature” </a:t>
                      </a:r>
                      <a:r>
                        <a:rPr lang="en-US" sz="2000" dirty="0">
                          <a:effectLst/>
                        </a:rPr>
                        <a:t>closing</a:t>
                      </a:r>
                      <a:endParaRPr lang="en-US" sz="2000" dirty="0">
                        <a:effectLst/>
                        <a:latin typeface="Calibri"/>
                        <a:ea typeface="Symbo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628505"/>
      </p:ext>
    </p:extLst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407" y="262216"/>
            <a:ext cx="1838569" cy="818622"/>
          </a:xfrm>
        </p:spPr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2104" y="1016830"/>
            <a:ext cx="10332720" cy="524681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/>
              <a:t>Create an draft outline for brevity, clarity, and succinctness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Simplify with bullet points and numbered </a:t>
            </a:r>
            <a:r>
              <a:rPr lang="en-US" sz="3200" dirty="0" smtClean="0"/>
              <a:t>lists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Offer a telephone number, fax number, or email address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S</a:t>
            </a:r>
            <a:r>
              <a:rPr lang="en-US" sz="3200" dirty="0" smtClean="0"/>
              <a:t>hould conclude with a call to action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Follow up with a telephone call when possible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If unsure of the recipient’s name, use “Dear Sir or Madam”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105690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70</TotalTime>
  <Words>372</Words>
  <Application>Microsoft Office PowerPoint</Application>
  <PresentationFormat>Widescreen</PresentationFormat>
  <Paragraphs>88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Tw Cen MT</vt:lpstr>
      <vt:lpstr>Wingdings</vt:lpstr>
      <vt:lpstr>Droplet</vt:lpstr>
      <vt:lpstr>1.03 Business Communication</vt:lpstr>
      <vt:lpstr>Standard 1.03 Business Communication</vt:lpstr>
      <vt:lpstr>Ways to Communicate in Business</vt:lpstr>
      <vt:lpstr>PowerPoint Presentation</vt:lpstr>
      <vt:lpstr>Memorandum (or Memo)</vt:lpstr>
      <vt:lpstr>Letter</vt:lpstr>
      <vt:lpstr>Email</vt:lpstr>
      <vt:lpstr>Differences</vt:lpstr>
      <vt:lpstr>Tips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1.03 Business Communication</dc:title>
  <dc:creator>Amber Inscoe</dc:creator>
  <cp:lastModifiedBy>Sandy Fidance</cp:lastModifiedBy>
  <cp:revision>26</cp:revision>
  <cp:lastPrinted>2020-08-28T11:39:39Z</cp:lastPrinted>
  <dcterms:created xsi:type="dcterms:W3CDTF">2015-08-28T22:28:03Z</dcterms:created>
  <dcterms:modified xsi:type="dcterms:W3CDTF">2020-08-28T11:39:48Z</dcterms:modified>
</cp:coreProperties>
</file>