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
  </p:notesMasterIdLst>
  <p:handoutMasterIdLst>
    <p:handoutMasterId r:id="rId16"/>
  </p:handoutMasterIdLst>
  <p:sldIdLst>
    <p:sldId id="256" r:id="rId2"/>
    <p:sldId id="269" r:id="rId3"/>
    <p:sldId id="267" r:id="rId4"/>
    <p:sldId id="257" r:id="rId5"/>
    <p:sldId id="258" r:id="rId6"/>
    <p:sldId id="259" r:id="rId7"/>
    <p:sldId id="261" r:id="rId8"/>
    <p:sldId id="260" r:id="rId9"/>
    <p:sldId id="262" r:id="rId10"/>
    <p:sldId id="263" r:id="rId11"/>
    <p:sldId id="264" r:id="rId12"/>
    <p:sldId id="265"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199" autoAdjust="0"/>
  </p:normalViewPr>
  <p:slideViewPr>
    <p:cSldViewPr>
      <p:cViewPr varScale="1">
        <p:scale>
          <a:sx n="55" d="100"/>
          <a:sy n="55" d="100"/>
        </p:scale>
        <p:origin x="2170"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17E3AF2E-A3C4-4FBA-853E-5A53465CB6CC}" type="datetimeFigureOut">
              <a:rPr lang="en-US" smtClean="0"/>
              <a:t>8/27/2020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F7394B-85A9-40BF-8BF4-53C506A21234}" type="slidenum">
              <a:rPr lang="en-US" smtClean="0"/>
              <a:t>‹#›</a:t>
            </a:fld>
            <a:endParaRPr lang="en-US" dirty="0"/>
          </a:p>
        </p:txBody>
      </p:sp>
    </p:spTree>
    <p:extLst>
      <p:ext uri="{BB962C8B-B14F-4D97-AF65-F5344CB8AC3E}">
        <p14:creationId xmlns:p14="http://schemas.microsoft.com/office/powerpoint/2010/main" val="505739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82EFA7-57E6-46A5-ACE1-DA72AF29BE02}" type="datetimeFigureOut">
              <a:rPr lang="en-US" smtClean="0"/>
              <a:t>8/27/2020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6B22C2-8E86-44D4-8C6B-B2D25D2AF90B}" type="slidenum">
              <a:rPr lang="en-US" smtClean="0"/>
              <a:t>‹#›</a:t>
            </a:fld>
            <a:endParaRPr lang="en-US" dirty="0"/>
          </a:p>
        </p:txBody>
      </p:sp>
    </p:spTree>
    <p:extLst>
      <p:ext uri="{BB962C8B-B14F-4D97-AF65-F5344CB8AC3E}">
        <p14:creationId xmlns:p14="http://schemas.microsoft.com/office/powerpoint/2010/main" val="4167575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Should end with a call to action and specific instructions for the reader to follow; typically internal.</a:t>
            </a:r>
          </a:p>
          <a:p>
            <a:endParaRPr lang="en-US" dirty="0"/>
          </a:p>
        </p:txBody>
      </p:sp>
      <p:sp>
        <p:nvSpPr>
          <p:cNvPr id="4" name="Slide Number Placeholder 3"/>
          <p:cNvSpPr>
            <a:spLocks noGrp="1"/>
          </p:cNvSpPr>
          <p:nvPr>
            <p:ph type="sldNum" sz="quarter" idx="10"/>
          </p:nvPr>
        </p:nvSpPr>
        <p:spPr/>
        <p:txBody>
          <a:bodyPr/>
          <a:lstStyle/>
          <a:p>
            <a:fld id="{B86B22C2-8E86-44D4-8C6B-B2D25D2AF90B}" type="slidenum">
              <a:rPr lang="en-US" smtClean="0"/>
              <a:t>5</a:t>
            </a:fld>
            <a:endParaRPr lang="en-US" dirty="0"/>
          </a:p>
        </p:txBody>
      </p:sp>
    </p:spTree>
    <p:extLst>
      <p:ext uri="{BB962C8B-B14F-4D97-AF65-F5344CB8AC3E}">
        <p14:creationId xmlns:p14="http://schemas.microsoft.com/office/powerpoint/2010/main" val="712863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No matter how great the pressure to publish, always check your document. Even for email, check carefully because mistakes slip through easily. And don't be afraid to let an important email rest overnight. For longer documents, try to proof on a hard copy. 	</a:t>
            </a:r>
          </a:p>
          <a:p>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Even in business writing, it's easy to get lazy in this age of text-speak and informality. While there's a place for more casual writing it probably isn't in a serious email or on your department's intranet page.</a:t>
            </a:r>
          </a:p>
          <a:p>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Headlines and subsidiary headings help your readers make quick sense of the content of your document. Even in a simple email, a strong headline and a few well positioned subheadings can dramatically improve the likelihood of your message getting through.</a:t>
            </a:r>
          </a:p>
        </p:txBody>
      </p:sp>
      <p:sp>
        <p:nvSpPr>
          <p:cNvPr id="4" name="Slide Number Placeholder 3"/>
          <p:cNvSpPr>
            <a:spLocks noGrp="1"/>
          </p:cNvSpPr>
          <p:nvPr>
            <p:ph type="sldNum" sz="quarter" idx="10"/>
          </p:nvPr>
        </p:nvSpPr>
        <p:spPr/>
        <p:txBody>
          <a:bodyPr/>
          <a:lstStyle/>
          <a:p>
            <a:fld id="{B86B22C2-8E86-44D4-8C6B-B2D25D2AF90B}" type="slidenum">
              <a:rPr lang="en-US" smtClean="0"/>
              <a:t>10</a:t>
            </a:fld>
            <a:endParaRPr lang="en-US" dirty="0"/>
          </a:p>
        </p:txBody>
      </p:sp>
    </p:spTree>
    <p:extLst>
      <p:ext uri="{BB962C8B-B14F-4D97-AF65-F5344CB8AC3E}">
        <p14:creationId xmlns:p14="http://schemas.microsoft.com/office/powerpoint/2010/main" val="1414073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Sensible formatting and use of styles in word-processing software can often enhance your business writing. But remember that, ultimately, it's the quality of your message rather than your word processor's eye candy that will persuade your reader. For effective business writing, less is often more, so put most of your effort into a persuasive message rather than fancy formatting.</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AIDA model (Awareness, Interest, Desire and Action), and the Six W's and an 'H': Who? What? Where? When? Which? Why? and How? Used in open-ended questioning, these will help you understand the purpose, structure and content of your business writing. Also, Features and Benefits (FABs) Whatever your business writing is selling, always 'sell the sizzle not the sausage'.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Make use of the end effect; set yourself a target and write.</a:t>
            </a:r>
          </a:p>
          <a:p>
            <a:endParaRPr lang="en-US" dirty="0"/>
          </a:p>
        </p:txBody>
      </p:sp>
      <p:sp>
        <p:nvSpPr>
          <p:cNvPr id="4" name="Slide Number Placeholder 3"/>
          <p:cNvSpPr>
            <a:spLocks noGrp="1"/>
          </p:cNvSpPr>
          <p:nvPr>
            <p:ph type="sldNum" sz="quarter" idx="10"/>
          </p:nvPr>
        </p:nvSpPr>
        <p:spPr/>
        <p:txBody>
          <a:bodyPr/>
          <a:lstStyle/>
          <a:p>
            <a:fld id="{B86B22C2-8E86-44D4-8C6B-B2D25D2AF90B}" type="slidenum">
              <a:rPr lang="en-US" smtClean="0"/>
              <a:t>11</a:t>
            </a:fld>
            <a:endParaRPr lang="en-US" dirty="0"/>
          </a:p>
        </p:txBody>
      </p:sp>
    </p:spTree>
    <p:extLst>
      <p:ext uri="{BB962C8B-B14F-4D97-AF65-F5344CB8AC3E}">
        <p14:creationId xmlns:p14="http://schemas.microsoft.com/office/powerpoint/2010/main" val="2809033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It must have a good appealing layout. The content of the letter should be clear in mind of the writer. The letter must be divided into paragraphs. It must have subject written and should be enclosed in an envelope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Memos are generally short means of written communication within an organization. They are used to convey specific information to the people within an organization.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A report is prepared after lot of investigation. Whatever observations are made, an account of them is written in the report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An agenda is an outline of all the contents of a meeting.</a:t>
            </a:r>
          </a:p>
          <a:p>
            <a:endParaRPr lang="en-US" dirty="0"/>
          </a:p>
        </p:txBody>
      </p:sp>
      <p:sp>
        <p:nvSpPr>
          <p:cNvPr id="4" name="Slide Number Placeholder 3"/>
          <p:cNvSpPr>
            <a:spLocks noGrp="1"/>
          </p:cNvSpPr>
          <p:nvPr>
            <p:ph type="sldNum" sz="quarter" idx="10"/>
          </p:nvPr>
        </p:nvSpPr>
        <p:spPr/>
        <p:txBody>
          <a:bodyPr/>
          <a:lstStyle/>
          <a:p>
            <a:fld id="{B86B22C2-8E86-44D4-8C6B-B2D25D2AF90B}" type="slidenum">
              <a:rPr lang="en-US" smtClean="0"/>
              <a:t>12</a:t>
            </a:fld>
            <a:endParaRPr lang="en-US" dirty="0"/>
          </a:p>
        </p:txBody>
      </p:sp>
    </p:spTree>
    <p:extLst>
      <p:ext uri="{BB962C8B-B14F-4D97-AF65-F5344CB8AC3E}">
        <p14:creationId xmlns:p14="http://schemas.microsoft.com/office/powerpoint/2010/main" val="284687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A94E1CE1-20DA-4223-9770-B5F1A3E15629}" type="datetimeFigureOut">
              <a:rPr lang="en-US" smtClean="0"/>
              <a:t>8/27/2020</a:t>
            </a:fld>
            <a:endParaRPr lang="en-US" dirty="0"/>
          </a:p>
        </p:txBody>
      </p:sp>
      <p:sp>
        <p:nvSpPr>
          <p:cNvPr id="5" name="Footer Placeholder 4"/>
          <p:cNvSpPr>
            <a:spLocks noGrp="1"/>
          </p:cNvSpPr>
          <p:nvPr>
            <p:ph type="ftr" sz="quarter" idx="11"/>
          </p:nvPr>
        </p:nvSpPr>
        <p:spPr bwMode="white"/>
        <p:txBody>
          <a:bodyPr/>
          <a:lstStyle/>
          <a:p>
            <a:endParaRPr lang="en-US" dirty="0"/>
          </a:p>
        </p:txBody>
      </p:sp>
      <p:sp>
        <p:nvSpPr>
          <p:cNvPr id="6" name="Slide Number Placeholder 5"/>
          <p:cNvSpPr>
            <a:spLocks noGrp="1"/>
          </p:cNvSpPr>
          <p:nvPr>
            <p:ph type="sldNum" sz="quarter" idx="12"/>
          </p:nvPr>
        </p:nvSpPr>
        <p:spPr/>
        <p:txBody>
          <a:bodyPr/>
          <a:lstStyle/>
          <a:p>
            <a:fld id="{D5594173-BD75-4C34-AA9E-8CCF19C4C4A8}"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4E1CE1-20DA-4223-9770-B5F1A3E15629}" type="datetimeFigureOut">
              <a:rPr lang="en-US" smtClean="0"/>
              <a:t>8/27/2020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594173-BD75-4C34-AA9E-8CCF19C4C4A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4E1CE1-20DA-4223-9770-B5F1A3E15629}" type="datetimeFigureOut">
              <a:rPr lang="en-US" smtClean="0"/>
              <a:t>8/27/2020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594173-BD75-4C34-AA9E-8CCF19C4C4A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4E1CE1-20DA-4223-9770-B5F1A3E15629}" type="datetimeFigureOut">
              <a:rPr lang="en-US" smtClean="0"/>
              <a:t>8/27/2020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594173-BD75-4C34-AA9E-8CCF19C4C4A8}" type="slidenum">
              <a:rPr lang="en-US" smtClean="0"/>
              <a:t>‹#›</a:t>
            </a:fld>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94E1CE1-20DA-4223-9770-B5F1A3E15629}" type="datetimeFigureOut">
              <a:rPr lang="en-US" smtClean="0"/>
              <a:t>8/27/2020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594173-BD75-4C34-AA9E-8CCF19C4C4A8}" type="slidenum">
              <a:rPr lang="en-US" smtClean="0"/>
              <a:t>‹#›</a:t>
            </a:fld>
            <a:endParaRPr lang="en-US"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94E1CE1-20DA-4223-9770-B5F1A3E15629}" type="datetimeFigureOut">
              <a:rPr lang="en-US" smtClean="0"/>
              <a:t>8/27/2020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594173-BD75-4C34-AA9E-8CCF19C4C4A8}" type="slidenum">
              <a:rPr lang="en-US" smtClean="0"/>
              <a:t>‹#›</a:t>
            </a:fld>
            <a:endParaRPr lang="en-US" dirty="0"/>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94E1CE1-20DA-4223-9770-B5F1A3E15629}" type="datetimeFigureOut">
              <a:rPr lang="en-US" smtClean="0"/>
              <a:t>8/27/2020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594173-BD75-4C34-AA9E-8CCF19C4C4A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4E1CE1-20DA-4223-9770-B5F1A3E15629}" type="datetimeFigureOut">
              <a:rPr lang="en-US" smtClean="0"/>
              <a:t>8/27/2020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594173-BD75-4C34-AA9E-8CCF19C4C4A8}" type="slidenum">
              <a:rPr lang="en-US" smtClean="0"/>
              <a:t>‹#›</a:t>
            </a:fld>
            <a:endParaRPr lang="en-US"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94E1CE1-20DA-4223-9770-B5F1A3E15629}" type="datetimeFigureOut">
              <a:rPr lang="en-US" smtClean="0"/>
              <a:t>8/27/2020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594173-BD75-4C34-AA9E-8CCF19C4C4A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4E1CE1-20DA-4223-9770-B5F1A3E15629}" type="datetimeFigureOut">
              <a:rPr lang="en-US" smtClean="0"/>
              <a:t>8/27/2020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594173-BD75-4C34-AA9E-8CCF19C4C4A8}" type="slidenum">
              <a:rPr lang="en-US" smtClean="0"/>
              <a:t>‹#›</a:t>
            </a:fld>
            <a:endParaRPr lang="en-US" dirty="0"/>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4E1CE1-20DA-4223-9770-B5F1A3E15629}" type="datetimeFigureOut">
              <a:rPr lang="en-US" smtClean="0"/>
              <a:t>8/27/2020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594173-BD75-4C34-AA9E-8CCF19C4C4A8}"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A94E1CE1-20DA-4223-9770-B5F1A3E15629}" type="datetimeFigureOut">
              <a:rPr lang="en-US" smtClean="0"/>
              <a:t>8/27/2020</a:t>
            </a:fld>
            <a:endParaRPr lang="en-US"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D5594173-BD75-4C34-AA9E-8CCF19C4C4A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0"/>
            <a:ext cx="6400800" cy="1143000"/>
          </a:xfrm>
        </p:spPr>
        <p:txBody>
          <a:bodyPr>
            <a:normAutofit fontScale="90000"/>
          </a:bodyPr>
          <a:lstStyle/>
          <a:p>
            <a:r>
              <a:rPr lang="en-US" spc="0" dirty="0" smtClean="0">
                <a:latin typeface="Times New Roman" panose="02020603050405020304" pitchFamily="18" charset="0"/>
                <a:cs typeface="Times New Roman" panose="02020603050405020304" pitchFamily="18" charset="0"/>
              </a:rPr>
              <a:t> Principles of Business and Personal Finance</a:t>
            </a:r>
            <a:endParaRPr lang="en-US" spc="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990600" y="3429000"/>
            <a:ext cx="7010400" cy="1981200"/>
          </a:xfrm>
        </p:spPr>
        <p:txBody>
          <a:bodyPr>
            <a:noAutofit/>
          </a:bodyPr>
          <a:lstStyle/>
          <a:p>
            <a:pPr marL="747713" indent="-747713" algn="l">
              <a:lnSpc>
                <a:spcPct val="100000"/>
              </a:lnSpc>
              <a:spcBef>
                <a:spcPts val="0"/>
              </a:spcBef>
            </a:pPr>
            <a:r>
              <a:rPr lang="en-US" sz="2800" i="0" dirty="0" smtClean="0">
                <a:solidFill>
                  <a:schemeClr val="tx1"/>
                </a:solidFill>
                <a:latin typeface="Times New Roman" panose="02020603050405020304" pitchFamily="18" charset="0"/>
                <a:cs typeface="Times New Roman" panose="02020603050405020304" pitchFamily="18" charset="0"/>
              </a:rPr>
              <a:t>1.03 Write internal and external business correspondence to convey and obtain information effectively </a:t>
            </a:r>
            <a:endParaRPr lang="en-US" sz="2800" i="0" dirty="0" smtClean="0">
              <a:solidFill>
                <a:schemeClr val="tx1"/>
              </a:solidFill>
              <a:latin typeface="Times New Roman" panose="02020603050405020304" pitchFamily="18" charset="0"/>
              <a:cs typeface="Times New Roman" panose="02020603050405020304" pitchFamily="18" charset="0"/>
            </a:endParaRPr>
          </a:p>
          <a:p>
            <a:pPr algn="l">
              <a:lnSpc>
                <a:spcPct val="100000"/>
              </a:lnSpc>
              <a:spcBef>
                <a:spcPts val="0"/>
              </a:spcBef>
            </a:pPr>
            <a:r>
              <a:rPr lang="en-US" sz="2800" b="1" i="0" dirty="0" smtClean="0">
                <a:solidFill>
                  <a:srgbClr val="FF0000"/>
                </a:solidFill>
                <a:latin typeface="Times New Roman" panose="02020603050405020304" pitchFamily="18" charset="0"/>
                <a:cs typeface="Times New Roman" panose="02020603050405020304" pitchFamily="18" charset="0"/>
              </a:rPr>
              <a:t>Part A – Nature of Effective Communication</a:t>
            </a:r>
            <a:endParaRPr lang="en-US" sz="2800" b="1" i="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6877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295400"/>
            <a:ext cx="4800600" cy="533400"/>
          </a:xfrm>
        </p:spPr>
        <p:txBody>
          <a:bodyPr>
            <a:noAutofit/>
          </a:bodyPr>
          <a:lstStyle/>
          <a:p>
            <a:r>
              <a:rPr lang="en-US" b="1" spc="0" dirty="0" smtClean="0">
                <a:latin typeface="Times New Roman" panose="02020603050405020304" pitchFamily="18" charset="0"/>
                <a:cs typeface="Times New Roman" panose="02020603050405020304" pitchFamily="18" charset="0"/>
              </a:rPr>
              <a:t>Characteristics</a:t>
            </a:r>
            <a:endParaRPr lang="en-US" sz="3200" b="1" spc="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828800" y="2590800"/>
            <a:ext cx="5867400" cy="2743200"/>
          </a:xfrm>
        </p:spPr>
        <p:txBody>
          <a:bodyPr>
            <a:noAutofit/>
          </a:bodyPr>
          <a:lstStyle/>
          <a:p>
            <a:pPr>
              <a:lnSpc>
                <a:spcPct val="100000"/>
              </a:lnSpc>
            </a:pPr>
            <a:r>
              <a:rPr lang="en-US" sz="3600" dirty="0" smtClean="0">
                <a:latin typeface="Times New Roman" panose="02020603050405020304" pitchFamily="18" charset="0"/>
                <a:cs typeface="Times New Roman" panose="02020603050405020304" pitchFamily="18" charset="0"/>
              </a:rPr>
              <a:t>Proofread </a:t>
            </a:r>
            <a:r>
              <a:rPr lang="en-US" sz="3600" dirty="0">
                <a:latin typeface="Times New Roman" panose="02020603050405020304" pitchFamily="18" charset="0"/>
                <a:cs typeface="Times New Roman" panose="02020603050405020304" pitchFamily="18" charset="0"/>
              </a:rPr>
              <a:t>for effective business </a:t>
            </a:r>
            <a:r>
              <a:rPr lang="en-US" sz="3600" dirty="0" smtClean="0">
                <a:latin typeface="Times New Roman" panose="02020603050405020304" pitchFamily="18" charset="0"/>
                <a:cs typeface="Times New Roman" panose="02020603050405020304" pitchFamily="18" charset="0"/>
              </a:rPr>
              <a:t>writing</a:t>
            </a:r>
          </a:p>
          <a:p>
            <a:pPr>
              <a:lnSpc>
                <a:spcPct val="100000"/>
              </a:lnSpc>
            </a:pPr>
            <a:r>
              <a:rPr lang="en-US" sz="3600" dirty="0" smtClean="0">
                <a:latin typeface="Times New Roman" panose="02020603050405020304" pitchFamily="18" charset="0"/>
                <a:cs typeface="Times New Roman" panose="02020603050405020304" pitchFamily="18" charset="0"/>
              </a:rPr>
              <a:t>Good </a:t>
            </a:r>
            <a:r>
              <a:rPr lang="en-US" sz="3600" dirty="0">
                <a:latin typeface="Times New Roman" panose="02020603050405020304" pitchFamily="18" charset="0"/>
                <a:cs typeface="Times New Roman" panose="02020603050405020304" pitchFamily="18" charset="0"/>
              </a:rPr>
              <a:t>writing </a:t>
            </a:r>
            <a:r>
              <a:rPr lang="en-US" sz="3600" dirty="0" smtClean="0">
                <a:latin typeface="Times New Roman" panose="02020603050405020304" pitchFamily="18" charset="0"/>
                <a:cs typeface="Times New Roman" panose="02020603050405020304" pitchFamily="18" charset="0"/>
              </a:rPr>
              <a:t>counts </a:t>
            </a:r>
          </a:p>
          <a:p>
            <a:pPr>
              <a:lnSpc>
                <a:spcPct val="100000"/>
              </a:lnSpc>
            </a:pPr>
            <a:r>
              <a:rPr lang="en-US" sz="3600" dirty="0" smtClean="0">
                <a:latin typeface="Times New Roman" panose="02020603050405020304" pitchFamily="18" charset="0"/>
                <a:cs typeface="Times New Roman" panose="02020603050405020304" pitchFamily="18" charset="0"/>
              </a:rPr>
              <a:t>Headings </a:t>
            </a:r>
            <a:r>
              <a:rPr lang="en-US" sz="3600" dirty="0">
                <a:latin typeface="Times New Roman" panose="02020603050405020304" pitchFamily="18" charset="0"/>
                <a:cs typeface="Times New Roman" panose="02020603050405020304" pitchFamily="18" charset="0"/>
              </a:rPr>
              <a:t>and </a:t>
            </a:r>
            <a:r>
              <a:rPr lang="en-US" sz="3600" dirty="0" smtClean="0">
                <a:latin typeface="Times New Roman" panose="02020603050405020304" pitchFamily="18" charset="0"/>
                <a:cs typeface="Times New Roman" panose="02020603050405020304" pitchFamily="18" charset="0"/>
              </a:rPr>
              <a:t>subheadings</a:t>
            </a:r>
          </a:p>
        </p:txBody>
      </p:sp>
    </p:spTree>
    <p:extLst>
      <p:ext uri="{BB962C8B-B14F-4D97-AF65-F5344CB8AC3E}">
        <p14:creationId xmlns:p14="http://schemas.microsoft.com/office/powerpoint/2010/main" val="1939059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90600"/>
            <a:ext cx="6400800" cy="685800"/>
          </a:xfrm>
        </p:spPr>
        <p:txBody>
          <a:bodyPr>
            <a:normAutofit/>
          </a:bodyPr>
          <a:lstStyle/>
          <a:p>
            <a:r>
              <a:rPr lang="en-US" sz="2800" b="1" spc="0" dirty="0" smtClean="0">
                <a:latin typeface="Times New Roman" panose="02020603050405020304" pitchFamily="18" charset="0"/>
                <a:cs typeface="Times New Roman" panose="02020603050405020304" pitchFamily="18" charset="0"/>
              </a:rPr>
              <a:t>Characteristics</a:t>
            </a:r>
            <a:r>
              <a:rPr lang="en-US" sz="2000" b="1" spc="0" dirty="0" smtClean="0">
                <a:latin typeface="Times New Roman" panose="02020603050405020304" pitchFamily="18" charset="0"/>
                <a:cs typeface="Times New Roman" panose="02020603050405020304" pitchFamily="18" charset="0"/>
              </a:rPr>
              <a:t>, cont.</a:t>
            </a:r>
            <a:endParaRPr lang="en-US" sz="2000" b="1" spc="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43000" y="1981200"/>
            <a:ext cx="6643255" cy="3352800"/>
          </a:xfrm>
        </p:spPr>
        <p:txBody>
          <a:bodyPr>
            <a:noAutofit/>
          </a:bodyPr>
          <a:lstStyle/>
          <a:p>
            <a:r>
              <a:rPr lang="en-US" sz="2800" dirty="0">
                <a:latin typeface="Times New Roman" panose="02020603050405020304" pitchFamily="18" charset="0"/>
                <a:cs typeface="Times New Roman" panose="02020603050405020304" pitchFamily="18" charset="0"/>
              </a:rPr>
              <a:t>Don't try to be too </a:t>
            </a:r>
            <a:r>
              <a:rPr lang="en-US" sz="2800" dirty="0" smtClean="0">
                <a:latin typeface="Times New Roman" panose="02020603050405020304" pitchFamily="18" charset="0"/>
                <a:cs typeface="Times New Roman" panose="02020603050405020304" pitchFamily="18" charset="0"/>
              </a:rPr>
              <a:t>‘clever’</a:t>
            </a:r>
          </a:p>
          <a:p>
            <a:r>
              <a:rPr lang="en-US" sz="2800" dirty="0" smtClean="0">
                <a:solidFill>
                  <a:srgbClr val="FF0000"/>
                </a:solidFill>
                <a:latin typeface="Times New Roman" panose="02020603050405020304" pitchFamily="18" charset="0"/>
                <a:cs typeface="Times New Roman" panose="02020603050405020304" pitchFamily="18" charset="0"/>
              </a:rPr>
              <a:t>AIDA</a:t>
            </a:r>
            <a:r>
              <a:rPr lang="en-US" sz="2800" dirty="0" smtClean="0">
                <a:latin typeface="Times New Roman" panose="02020603050405020304" pitchFamily="18" charset="0"/>
                <a:cs typeface="Times New Roman" panose="02020603050405020304" pitchFamily="18" charset="0"/>
              </a:rPr>
              <a:t>: Awareness, Interest, Desire, Action</a:t>
            </a:r>
          </a:p>
          <a:p>
            <a:pPr>
              <a:lnSpc>
                <a:spcPct val="100000"/>
              </a:lnSpc>
            </a:pPr>
            <a:r>
              <a:rPr lang="en-US" sz="2800" dirty="0" smtClean="0">
                <a:solidFill>
                  <a:srgbClr val="FF0000"/>
                </a:solidFill>
                <a:latin typeface="Times New Roman" panose="02020603050405020304" pitchFamily="18" charset="0"/>
                <a:cs typeface="Times New Roman" panose="02020603050405020304" pitchFamily="18" charset="0"/>
              </a:rPr>
              <a:t>Six Ws </a:t>
            </a:r>
            <a:r>
              <a:rPr lang="en-US" sz="2800" dirty="0">
                <a:solidFill>
                  <a:srgbClr val="FF0000"/>
                </a:solidFill>
                <a:latin typeface="Times New Roman" panose="02020603050405020304" pitchFamily="18" charset="0"/>
                <a:cs typeface="Times New Roman" panose="02020603050405020304" pitchFamily="18" charset="0"/>
              </a:rPr>
              <a:t>and an H</a:t>
            </a:r>
            <a:r>
              <a:rPr lang="en-US" sz="2800" dirty="0" smtClean="0">
                <a:latin typeface="Times New Roman" panose="02020603050405020304" pitchFamily="18" charset="0"/>
                <a:cs typeface="Times New Roman" panose="02020603050405020304" pitchFamily="18" charset="0"/>
              </a:rPr>
              <a:t>: Who? What? When?</a:t>
            </a:r>
          </a:p>
          <a:p>
            <a:pPr marL="111125" indent="0">
              <a:lnSpc>
                <a:spcPct val="100000"/>
              </a:lnSpc>
              <a:buNone/>
              <a:tabLst>
                <a:tab pos="2854325" algn="l"/>
              </a:tabLst>
            </a:pPr>
            <a:r>
              <a:rPr lang="en-US" sz="2800" dirty="0" smtClean="0">
                <a:latin typeface="Times New Roman" panose="02020603050405020304" pitchFamily="18" charset="0"/>
                <a:cs typeface="Times New Roman" panose="02020603050405020304" pitchFamily="18" charset="0"/>
              </a:rPr>
              <a:t>	Where? Why? How?</a:t>
            </a:r>
          </a:p>
          <a:p>
            <a:r>
              <a:rPr lang="en-US" sz="2800" dirty="0" smtClean="0">
                <a:solidFill>
                  <a:srgbClr val="FF0000"/>
                </a:solidFill>
                <a:latin typeface="Times New Roman" panose="02020603050405020304" pitchFamily="18" charset="0"/>
                <a:cs typeface="Times New Roman" panose="02020603050405020304" pitchFamily="18" charset="0"/>
              </a:rPr>
              <a:t>FABs</a:t>
            </a:r>
            <a:r>
              <a:rPr lang="en-US" sz="2800" dirty="0" smtClean="0">
                <a:latin typeface="Times New Roman" panose="02020603050405020304" pitchFamily="18" charset="0"/>
                <a:cs typeface="Times New Roman" panose="02020603050405020304" pitchFamily="18" charset="0"/>
              </a:rPr>
              <a:t>: Features and Benefits </a:t>
            </a:r>
          </a:p>
          <a:p>
            <a:endParaRPr lang="en-US" sz="1400" dirty="0"/>
          </a:p>
        </p:txBody>
      </p:sp>
    </p:spTree>
    <p:extLst>
      <p:ext uri="{BB962C8B-B14F-4D97-AF65-F5344CB8AC3E}">
        <p14:creationId xmlns:p14="http://schemas.microsoft.com/office/powerpoint/2010/main" val="1464684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1066800"/>
            <a:ext cx="6934200" cy="990600"/>
          </a:xfrm>
        </p:spPr>
        <p:txBody>
          <a:bodyPr>
            <a:noAutofit/>
          </a:bodyPr>
          <a:lstStyle/>
          <a:p>
            <a:r>
              <a:rPr lang="en-US" sz="3200" b="1" spc="0" dirty="0" smtClean="0"/>
              <a:t>Types of written business communications</a:t>
            </a:r>
            <a:endParaRPr lang="en-US" sz="3200" b="1" spc="0" dirty="0"/>
          </a:p>
        </p:txBody>
      </p:sp>
      <p:sp>
        <p:nvSpPr>
          <p:cNvPr id="3" name="Content Placeholder 2"/>
          <p:cNvSpPr>
            <a:spLocks noGrp="1"/>
          </p:cNvSpPr>
          <p:nvPr>
            <p:ph idx="1"/>
          </p:nvPr>
        </p:nvSpPr>
        <p:spPr>
          <a:xfrm>
            <a:off x="2819400" y="2209800"/>
            <a:ext cx="3505200" cy="2971800"/>
          </a:xfrm>
        </p:spPr>
        <p:txBody>
          <a:bodyPr>
            <a:normAutofit fontScale="92500" lnSpcReduction="10000"/>
          </a:bodyPr>
          <a:lstStyle/>
          <a:p>
            <a:r>
              <a:rPr lang="en-US" sz="3200" dirty="0">
                <a:latin typeface="Times New Roman" panose="02020603050405020304" pitchFamily="18" charset="0"/>
                <a:cs typeface="Times New Roman" panose="02020603050405020304" pitchFamily="18" charset="0"/>
              </a:rPr>
              <a:t>Business </a:t>
            </a:r>
            <a:r>
              <a:rPr lang="en-US" sz="3200" dirty="0" smtClean="0">
                <a:latin typeface="Times New Roman" panose="02020603050405020304" pitchFamily="18" charset="0"/>
                <a:cs typeface="Times New Roman" panose="02020603050405020304" pitchFamily="18" charset="0"/>
              </a:rPr>
              <a:t>Letters</a:t>
            </a:r>
          </a:p>
          <a:p>
            <a:r>
              <a:rPr lang="en-US" sz="3200" dirty="0" smtClean="0">
                <a:latin typeface="Times New Roman" panose="02020603050405020304" pitchFamily="18" charset="0"/>
                <a:cs typeface="Times New Roman" panose="02020603050405020304" pitchFamily="18" charset="0"/>
              </a:rPr>
              <a:t>Memoranda</a:t>
            </a:r>
          </a:p>
          <a:p>
            <a:r>
              <a:rPr lang="en-US" sz="3200" dirty="0" smtClean="0">
                <a:latin typeface="Times New Roman" panose="02020603050405020304" pitchFamily="18" charset="0"/>
                <a:cs typeface="Times New Roman" panose="02020603050405020304" pitchFamily="18" charset="0"/>
              </a:rPr>
              <a:t>Reports</a:t>
            </a:r>
          </a:p>
          <a:p>
            <a:r>
              <a:rPr lang="en-US" sz="3200" dirty="0" smtClean="0">
                <a:latin typeface="Times New Roman" panose="02020603050405020304" pitchFamily="18" charset="0"/>
                <a:cs typeface="Times New Roman" panose="02020603050405020304" pitchFamily="18" charset="0"/>
              </a:rPr>
              <a:t>Agendas</a:t>
            </a:r>
          </a:p>
          <a:p>
            <a:pPr indent="0">
              <a:buNone/>
            </a:pPr>
            <a:endParaRPr lang="en-US" dirty="0" smtClean="0"/>
          </a:p>
          <a:p>
            <a:pPr indent="0">
              <a:buNone/>
            </a:pPr>
            <a:endParaRPr lang="en-US" dirty="0"/>
          </a:p>
        </p:txBody>
      </p:sp>
    </p:spTree>
    <p:extLst>
      <p:ext uri="{BB962C8B-B14F-4D97-AF65-F5344CB8AC3E}">
        <p14:creationId xmlns:p14="http://schemas.microsoft.com/office/powerpoint/2010/main" val="3765760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66800"/>
            <a:ext cx="6400800" cy="1066800"/>
          </a:xfrm>
        </p:spPr>
        <p:txBody>
          <a:bodyPr>
            <a:noAutofit/>
          </a:bodyPr>
          <a:lstStyle/>
          <a:p>
            <a:r>
              <a:rPr lang="en-US" sz="3200" b="1" spc="0" dirty="0" smtClean="0">
                <a:latin typeface="Times New Roman" panose="02020603050405020304" pitchFamily="18" charset="0"/>
                <a:cs typeface="Times New Roman" panose="02020603050405020304" pitchFamily="18" charset="0"/>
              </a:rPr>
              <a:t>Five C’s of </a:t>
            </a:r>
            <a:br>
              <a:rPr lang="en-US" sz="3200" b="1" spc="0" dirty="0" smtClean="0">
                <a:latin typeface="Times New Roman" panose="02020603050405020304" pitchFamily="18" charset="0"/>
                <a:cs typeface="Times New Roman" panose="02020603050405020304" pitchFamily="18" charset="0"/>
              </a:rPr>
            </a:br>
            <a:r>
              <a:rPr lang="en-US" sz="3200" b="1" spc="0" dirty="0" smtClean="0">
                <a:latin typeface="Times New Roman" panose="02020603050405020304" pitchFamily="18" charset="0"/>
                <a:cs typeface="Times New Roman" panose="02020603050405020304" pitchFamily="18" charset="0"/>
              </a:rPr>
              <a:t>business writing</a:t>
            </a:r>
            <a:endParaRPr lang="en-US" sz="3200" b="1" spc="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90600" y="2133600"/>
            <a:ext cx="7162800" cy="2590799"/>
          </a:xfrm>
        </p:spPr>
        <p:txBody>
          <a:bodyPr>
            <a:noAutofit/>
          </a:bodyPr>
          <a:lstStyle/>
          <a:p>
            <a:pPr>
              <a:lnSpc>
                <a:spcPct val="100000"/>
              </a:lnSpc>
              <a:spcBef>
                <a:spcPts val="0"/>
              </a:spcBef>
            </a:pPr>
            <a:r>
              <a:rPr lang="en-US" sz="3200" u="sng" dirty="0" smtClean="0">
                <a:latin typeface="Times New Roman" panose="02020603050405020304" pitchFamily="18" charset="0"/>
                <a:cs typeface="Times New Roman" panose="02020603050405020304" pitchFamily="18" charset="0"/>
              </a:rPr>
              <a:t>Clear</a:t>
            </a:r>
            <a:r>
              <a:rPr lang="en-US" sz="3200" dirty="0" smtClean="0">
                <a:latin typeface="Times New Roman" panose="02020603050405020304" pitchFamily="18" charset="0"/>
                <a:cs typeface="Times New Roman" panose="02020603050405020304" pitchFamily="18" charset="0"/>
              </a:rPr>
              <a:t> purpose </a:t>
            </a:r>
            <a:r>
              <a:rPr lang="en-US" sz="3200" dirty="0">
                <a:latin typeface="Times New Roman" panose="02020603050405020304" pitchFamily="18" charset="0"/>
                <a:cs typeface="Times New Roman" panose="02020603050405020304" pitchFamily="18" charset="0"/>
              </a:rPr>
              <a:t>and </a:t>
            </a:r>
            <a:r>
              <a:rPr lang="en-US" sz="3200" dirty="0" smtClean="0">
                <a:latin typeface="Times New Roman" panose="02020603050405020304" pitchFamily="18" charset="0"/>
                <a:cs typeface="Times New Roman" panose="02020603050405020304" pitchFamily="18" charset="0"/>
              </a:rPr>
              <a:t>intent; know </a:t>
            </a:r>
            <a:r>
              <a:rPr lang="en-US" sz="3200" dirty="0">
                <a:latin typeface="Times New Roman" panose="02020603050405020304" pitchFamily="18" charset="0"/>
                <a:cs typeface="Times New Roman" panose="02020603050405020304" pitchFamily="18" charset="0"/>
              </a:rPr>
              <a:t>your </a:t>
            </a:r>
            <a:r>
              <a:rPr lang="en-US" sz="3200" dirty="0" smtClean="0">
                <a:latin typeface="Times New Roman" panose="02020603050405020304" pitchFamily="18" charset="0"/>
                <a:cs typeface="Times New Roman" panose="02020603050405020304" pitchFamily="18" charset="0"/>
              </a:rPr>
              <a:t>audience</a:t>
            </a:r>
            <a:endParaRPr lang="en-US" sz="3200" dirty="0">
              <a:latin typeface="Times New Roman" panose="02020603050405020304" pitchFamily="18" charset="0"/>
              <a:cs typeface="Times New Roman" panose="02020603050405020304" pitchFamily="18" charset="0"/>
            </a:endParaRPr>
          </a:p>
          <a:p>
            <a:pPr>
              <a:lnSpc>
                <a:spcPct val="100000"/>
              </a:lnSpc>
              <a:spcBef>
                <a:spcPts val="0"/>
              </a:spcBef>
            </a:pPr>
            <a:r>
              <a:rPr lang="en-US" sz="3200" u="sng" dirty="0" smtClean="0">
                <a:latin typeface="Times New Roman" panose="02020603050405020304" pitchFamily="18" charset="0"/>
                <a:cs typeface="Times New Roman" panose="02020603050405020304" pitchFamily="18" charset="0"/>
              </a:rPr>
              <a:t>Concise</a:t>
            </a:r>
            <a:r>
              <a:rPr lang="en-US" sz="3200" dirty="0">
                <a:latin typeface="Times New Roman" panose="02020603050405020304" pitchFamily="18" charset="0"/>
                <a:cs typeface="Times New Roman" panose="02020603050405020304" pitchFamily="18" charset="0"/>
              </a:rPr>
              <a:t>: N</a:t>
            </a:r>
            <a:r>
              <a:rPr lang="en-US" sz="3200" dirty="0" smtClean="0">
                <a:latin typeface="Times New Roman" panose="02020603050405020304" pitchFamily="18" charset="0"/>
                <a:cs typeface="Times New Roman" panose="02020603050405020304" pitchFamily="18" charset="0"/>
              </a:rPr>
              <a:t>ot </a:t>
            </a:r>
            <a:r>
              <a:rPr lang="en-US" sz="3200" dirty="0">
                <a:latin typeface="Times New Roman" panose="02020603050405020304" pitchFamily="18" charset="0"/>
                <a:cs typeface="Times New Roman" panose="02020603050405020304" pitchFamily="18" charset="0"/>
              </a:rPr>
              <a:t>too </a:t>
            </a:r>
            <a:r>
              <a:rPr lang="en-US" sz="3200" dirty="0" smtClean="0">
                <a:latin typeface="Times New Roman" panose="02020603050405020304" pitchFamily="18" charset="0"/>
                <a:cs typeface="Times New Roman" panose="02020603050405020304" pitchFamily="18" charset="0"/>
              </a:rPr>
              <a:t>wordy; to </a:t>
            </a:r>
            <a:r>
              <a:rPr lang="en-US" sz="3200" dirty="0">
                <a:latin typeface="Times New Roman" panose="02020603050405020304" pitchFamily="18" charset="0"/>
                <a:cs typeface="Times New Roman" panose="02020603050405020304" pitchFamily="18" charset="0"/>
              </a:rPr>
              <a:t>the point</a:t>
            </a:r>
          </a:p>
          <a:p>
            <a:pPr>
              <a:lnSpc>
                <a:spcPct val="100000"/>
              </a:lnSpc>
              <a:spcBef>
                <a:spcPts val="0"/>
              </a:spcBef>
            </a:pPr>
            <a:r>
              <a:rPr lang="en-US" sz="3200" u="sng" dirty="0" smtClean="0">
                <a:latin typeface="Times New Roman" panose="02020603050405020304" pitchFamily="18" charset="0"/>
                <a:cs typeface="Times New Roman" panose="02020603050405020304" pitchFamily="18" charset="0"/>
              </a:rPr>
              <a:t>Courteous</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P</a:t>
            </a:r>
            <a:r>
              <a:rPr lang="en-US" sz="3200" dirty="0" smtClean="0">
                <a:latin typeface="Times New Roman" panose="02020603050405020304" pitchFamily="18" charset="0"/>
                <a:cs typeface="Times New Roman" panose="02020603050405020304" pitchFamily="18" charset="0"/>
              </a:rPr>
              <a:t>lease </a:t>
            </a:r>
            <a:r>
              <a:rPr lang="en-US" sz="3200" dirty="0">
                <a:latin typeface="Times New Roman" panose="02020603050405020304" pitchFamily="18" charset="0"/>
                <a:cs typeface="Times New Roman" panose="02020603050405020304" pitchFamily="18" charset="0"/>
              </a:rPr>
              <a:t>and </a:t>
            </a:r>
            <a:r>
              <a:rPr lang="en-US" sz="3200" dirty="0" smtClean="0">
                <a:latin typeface="Times New Roman" panose="02020603050405020304" pitchFamily="18" charset="0"/>
                <a:cs typeface="Times New Roman" panose="02020603050405020304" pitchFamily="18" charset="0"/>
              </a:rPr>
              <a:t>Thank </a:t>
            </a:r>
            <a:r>
              <a:rPr lang="en-US" sz="3200" dirty="0">
                <a:latin typeface="Times New Roman" panose="02020603050405020304" pitchFamily="18" charset="0"/>
                <a:cs typeface="Times New Roman" panose="02020603050405020304" pitchFamily="18" charset="0"/>
              </a:rPr>
              <a:t>Y</a:t>
            </a:r>
            <a:r>
              <a:rPr lang="en-US" sz="3200" dirty="0" smtClean="0">
                <a:latin typeface="Times New Roman" panose="02020603050405020304" pitchFamily="18" charset="0"/>
                <a:cs typeface="Times New Roman" panose="02020603050405020304" pitchFamily="18" charset="0"/>
              </a:rPr>
              <a:t>ou”</a:t>
            </a:r>
            <a:endParaRPr lang="en-US" sz="3200" dirty="0">
              <a:latin typeface="Times New Roman" panose="02020603050405020304" pitchFamily="18" charset="0"/>
              <a:cs typeface="Times New Roman" panose="02020603050405020304" pitchFamily="18" charset="0"/>
            </a:endParaRPr>
          </a:p>
          <a:p>
            <a:pPr>
              <a:lnSpc>
                <a:spcPct val="100000"/>
              </a:lnSpc>
              <a:spcBef>
                <a:spcPts val="0"/>
              </a:spcBef>
            </a:pPr>
            <a:r>
              <a:rPr lang="en-US" sz="3200" u="sng" dirty="0" smtClean="0">
                <a:latin typeface="Times New Roman" panose="02020603050405020304" pitchFamily="18" charset="0"/>
                <a:cs typeface="Times New Roman" panose="02020603050405020304" pitchFamily="18" charset="0"/>
              </a:rPr>
              <a:t>Complete</a:t>
            </a:r>
            <a:r>
              <a:rPr lang="en-US" sz="3200" dirty="0">
                <a:latin typeface="Times New Roman" panose="02020603050405020304" pitchFamily="18" charset="0"/>
                <a:cs typeface="Times New Roman" panose="02020603050405020304" pitchFamily="18" charset="0"/>
              </a:rPr>
              <a:t>: </a:t>
            </a:r>
            <a:r>
              <a:rPr lang="en-US" sz="3200" dirty="0">
                <a:solidFill>
                  <a:srgbClr val="00B0F0"/>
                </a:solidFill>
                <a:latin typeface="Times New Roman" panose="02020603050405020304" pitchFamily="18" charset="0"/>
                <a:cs typeface="Times New Roman" panose="02020603050405020304" pitchFamily="18" charset="0"/>
              </a:rPr>
              <a:t>A</a:t>
            </a:r>
            <a:r>
              <a:rPr lang="en-US" sz="3200" dirty="0" smtClean="0">
                <a:solidFill>
                  <a:srgbClr val="00B0F0"/>
                </a:solidFill>
                <a:latin typeface="Times New Roman" panose="02020603050405020304" pitchFamily="18" charset="0"/>
                <a:cs typeface="Times New Roman" panose="02020603050405020304" pitchFamily="18" charset="0"/>
              </a:rPr>
              <a:t>ll </a:t>
            </a:r>
            <a:r>
              <a:rPr lang="en-US" sz="3200" dirty="0">
                <a:solidFill>
                  <a:srgbClr val="00B0F0"/>
                </a:solidFill>
                <a:latin typeface="Times New Roman" panose="02020603050405020304" pitchFamily="18" charset="0"/>
                <a:cs typeface="Times New Roman" panose="02020603050405020304" pitchFamily="18" charset="0"/>
              </a:rPr>
              <a:t>the </a:t>
            </a:r>
            <a:r>
              <a:rPr lang="en-US" sz="3200" dirty="0" smtClean="0">
                <a:solidFill>
                  <a:srgbClr val="00B0F0"/>
                </a:solidFill>
                <a:latin typeface="Times New Roman" panose="02020603050405020304" pitchFamily="18" charset="0"/>
                <a:cs typeface="Times New Roman" panose="02020603050405020304" pitchFamily="18" charset="0"/>
              </a:rPr>
              <a:t>needed information </a:t>
            </a:r>
          </a:p>
          <a:p>
            <a:pPr>
              <a:lnSpc>
                <a:spcPct val="100000"/>
              </a:lnSpc>
              <a:spcBef>
                <a:spcPts val="0"/>
              </a:spcBef>
            </a:pPr>
            <a:r>
              <a:rPr lang="en-US" sz="3200" u="sng" dirty="0" smtClean="0">
                <a:latin typeface="Times New Roman" panose="02020603050405020304" pitchFamily="18" charset="0"/>
                <a:cs typeface="Times New Roman" panose="02020603050405020304" pitchFamily="18" charset="0"/>
              </a:rPr>
              <a:t>Correct</a:t>
            </a:r>
            <a:r>
              <a:rPr lang="en-US" sz="3200" dirty="0">
                <a:latin typeface="Times New Roman" panose="02020603050405020304" pitchFamily="18" charset="0"/>
                <a:cs typeface="Times New Roman" panose="02020603050405020304" pitchFamily="18" charset="0"/>
              </a:rPr>
              <a:t>: Edit and </a:t>
            </a:r>
            <a:r>
              <a:rPr lang="en-US" sz="3200" dirty="0" smtClean="0">
                <a:latin typeface="Times New Roman" panose="02020603050405020304" pitchFamily="18" charset="0"/>
                <a:cs typeface="Times New Roman" panose="02020603050405020304" pitchFamily="18" charset="0"/>
              </a:rPr>
              <a:t>proofread; NO </a:t>
            </a:r>
            <a:r>
              <a:rPr lang="en-US" sz="3200" dirty="0">
                <a:latin typeface="Times New Roman" panose="02020603050405020304" pitchFamily="18" charset="0"/>
                <a:cs typeface="Times New Roman" panose="02020603050405020304" pitchFamily="18" charset="0"/>
              </a:rPr>
              <a:t>grammar, </a:t>
            </a:r>
            <a:r>
              <a:rPr lang="en-US" sz="3200" dirty="0" smtClean="0">
                <a:latin typeface="Times New Roman" panose="02020603050405020304" pitchFamily="18" charset="0"/>
                <a:cs typeface="Times New Roman" panose="02020603050405020304" pitchFamily="18" charset="0"/>
              </a:rPr>
              <a:t>spelling, or </a:t>
            </a:r>
            <a:r>
              <a:rPr lang="en-US" sz="3200" dirty="0">
                <a:latin typeface="Times New Roman" panose="02020603050405020304" pitchFamily="18" charset="0"/>
                <a:cs typeface="Times New Roman" panose="02020603050405020304" pitchFamily="18" charset="0"/>
              </a:rPr>
              <a:t>punctuation </a:t>
            </a:r>
            <a:r>
              <a:rPr lang="en-US" sz="3200" dirty="0" smtClean="0">
                <a:latin typeface="Times New Roman" panose="02020603050405020304" pitchFamily="18" charset="0"/>
                <a:cs typeface="Times New Roman" panose="02020603050405020304" pitchFamily="18" charset="0"/>
              </a:rPr>
              <a:t>errors</a:t>
            </a:r>
            <a:endParaRPr lang="en-US" sz="3200" dirty="0">
              <a:latin typeface="Times New Roman" panose="02020603050405020304" pitchFamily="18" charset="0"/>
              <a:cs typeface="Times New Roman" panose="02020603050405020304" pitchFamily="18" charset="0"/>
            </a:endParaRPr>
          </a:p>
          <a:p>
            <a:pPr>
              <a:lnSpc>
                <a:spcPct val="100000"/>
              </a:lnSpc>
              <a:spcBef>
                <a:spcPts val="0"/>
              </a:spcBef>
            </a:pPr>
            <a:endParaRPr lang="en-US" sz="1050" dirty="0"/>
          </a:p>
        </p:txBody>
      </p:sp>
    </p:spTree>
    <p:extLst>
      <p:ext uri="{BB962C8B-B14F-4D97-AF65-F5344CB8AC3E}">
        <p14:creationId xmlns:p14="http://schemas.microsoft.com/office/powerpoint/2010/main" val="289864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314451"/>
            <a:ext cx="7744847" cy="705173"/>
          </a:xfrm>
        </p:spPr>
        <p:txBody>
          <a:bodyPr>
            <a:noAutofit/>
          </a:bodyPr>
          <a:lstStyle/>
          <a:p>
            <a:r>
              <a:rPr lang="en-US" sz="3000" spc="0" dirty="0">
                <a:latin typeface="Times New Roman" panose="02020603050405020304" pitchFamily="18" charset="0"/>
                <a:cs typeface="Times New Roman" panose="02020603050405020304" pitchFamily="18" charset="0"/>
              </a:rPr>
              <a:t>Standard 1.03 Business Communication</a:t>
            </a:r>
          </a:p>
        </p:txBody>
      </p:sp>
      <p:sp>
        <p:nvSpPr>
          <p:cNvPr id="3" name="Content Placeholder 2"/>
          <p:cNvSpPr>
            <a:spLocks noGrp="1"/>
          </p:cNvSpPr>
          <p:nvPr>
            <p:ph idx="1"/>
          </p:nvPr>
        </p:nvSpPr>
        <p:spPr>
          <a:xfrm>
            <a:off x="1143000" y="2133600"/>
            <a:ext cx="6934200" cy="3581400"/>
          </a:xfrm>
        </p:spPr>
        <p:txBody>
          <a:bodyPr>
            <a:noAutofit/>
          </a:bodyPr>
          <a:lstStyle/>
          <a:p>
            <a:pPr marL="1069181" indent="-895350">
              <a:lnSpc>
                <a:spcPct val="100000"/>
              </a:lnSpc>
              <a:buNone/>
            </a:pPr>
            <a:r>
              <a:rPr lang="en-US" sz="2800" dirty="0">
                <a:solidFill>
                  <a:srgbClr val="FF0000"/>
                </a:solidFill>
                <a:latin typeface="Times New Roman" panose="02020603050405020304" pitchFamily="18" charset="0"/>
                <a:cs typeface="Times New Roman" panose="02020603050405020304" pitchFamily="18" charset="0"/>
              </a:rPr>
              <a:t>A	Explain the nature of effective communication</a:t>
            </a:r>
          </a:p>
          <a:p>
            <a:pPr marL="1069181" indent="-895350">
              <a:lnSpc>
                <a:spcPct val="100000"/>
              </a:lnSpc>
              <a:buNone/>
            </a:pPr>
            <a:r>
              <a:rPr lang="en-US" sz="2800" dirty="0">
                <a:latin typeface="Times New Roman" panose="02020603050405020304" pitchFamily="18" charset="0"/>
                <a:cs typeface="Times New Roman" panose="02020603050405020304" pitchFamily="18" charset="0"/>
              </a:rPr>
              <a:t>B	Select and utilize appropriate formats for professional writing</a:t>
            </a:r>
          </a:p>
          <a:p>
            <a:pPr marL="1069181" indent="-895350">
              <a:lnSpc>
                <a:spcPct val="100000"/>
              </a:lnSpc>
              <a:buNone/>
            </a:pPr>
            <a:r>
              <a:rPr lang="en-US" sz="2800" dirty="0">
                <a:latin typeface="Times New Roman" panose="02020603050405020304" pitchFamily="18" charset="0"/>
                <a:cs typeface="Times New Roman" panose="02020603050405020304" pitchFamily="18" charset="0"/>
              </a:rPr>
              <a:t>C	Edit and revise written work consistent with professional standards</a:t>
            </a:r>
          </a:p>
          <a:p>
            <a:pPr marL="1069181" indent="-895350">
              <a:lnSpc>
                <a:spcPct val="100000"/>
              </a:lnSpc>
              <a:buNone/>
            </a:pPr>
            <a:r>
              <a:rPr lang="en-US" sz="2800" dirty="0">
                <a:latin typeface="Times New Roman" panose="02020603050405020304" pitchFamily="18" charset="0"/>
                <a:cs typeface="Times New Roman" panose="02020603050405020304" pitchFamily="18" charset="0"/>
              </a:rPr>
              <a:t>D	Write professional e-mails</a:t>
            </a:r>
          </a:p>
        </p:txBody>
      </p:sp>
    </p:spTree>
    <p:extLst>
      <p:ext uri="{BB962C8B-B14F-4D97-AF65-F5344CB8AC3E}">
        <p14:creationId xmlns:p14="http://schemas.microsoft.com/office/powerpoint/2010/main" val="1002571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143000"/>
            <a:ext cx="6934200" cy="838200"/>
          </a:xfrm>
        </p:spPr>
        <p:txBody>
          <a:bodyPr>
            <a:noAutofit/>
          </a:bodyPr>
          <a:lstStyle/>
          <a:p>
            <a:r>
              <a:rPr lang="en-US" sz="2400" b="1" spc="0" dirty="0" smtClean="0">
                <a:latin typeface="Times New Roman" panose="02020603050405020304" pitchFamily="18" charset="0"/>
                <a:cs typeface="Times New Roman" panose="02020603050405020304" pitchFamily="18" charset="0"/>
              </a:rPr>
              <a:t>Formats/Types of business communications</a:t>
            </a:r>
            <a:endParaRPr lang="en-US" sz="2400" b="1" spc="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0" y="1981200"/>
            <a:ext cx="7543800" cy="3886200"/>
          </a:xfrm>
        </p:spPr>
        <p:txBody>
          <a:bodyPr>
            <a:normAutofit lnSpcReduction="10000"/>
          </a:bodyPr>
          <a:lstStyle/>
          <a:p>
            <a:r>
              <a:rPr lang="en-US" dirty="0" smtClean="0"/>
              <a:t>Verbal</a:t>
            </a:r>
          </a:p>
          <a:p>
            <a:pPr lvl="1"/>
            <a:r>
              <a:rPr lang="en-US" dirty="0" smtClean="0"/>
              <a:t>meetings/video conferences, in-person interviews, and telephone calls</a:t>
            </a:r>
          </a:p>
          <a:p>
            <a:pPr marL="285750" lvl="1" indent="0">
              <a:buNone/>
            </a:pPr>
            <a:r>
              <a:rPr lang="en-US" dirty="0"/>
              <a:t>A</a:t>
            </a:r>
            <a:r>
              <a:rPr lang="en-US" dirty="0" smtClean="0"/>
              <a:t>llows </a:t>
            </a:r>
            <a:r>
              <a:rPr lang="en-US" dirty="0"/>
              <a:t>people to </a:t>
            </a:r>
            <a:r>
              <a:rPr lang="en-US" dirty="0" smtClean="0"/>
              <a:t>decode </a:t>
            </a:r>
            <a:r>
              <a:rPr lang="en-US" dirty="0"/>
              <a:t>the verbal or nonverbal inferences </a:t>
            </a:r>
            <a:r>
              <a:rPr lang="en-US" dirty="0" smtClean="0"/>
              <a:t>of the speaker and raise questions/concerns or request clarification immediately</a:t>
            </a:r>
          </a:p>
          <a:p>
            <a:r>
              <a:rPr lang="en-US" dirty="0" smtClean="0"/>
              <a:t>Written</a:t>
            </a:r>
          </a:p>
          <a:p>
            <a:pPr lvl="1"/>
            <a:r>
              <a:rPr lang="en-US" dirty="0" smtClean="0"/>
              <a:t>internal </a:t>
            </a:r>
            <a:r>
              <a:rPr lang="en-US" dirty="0"/>
              <a:t>business memos</a:t>
            </a:r>
            <a:r>
              <a:rPr lang="en-US" dirty="0" smtClean="0"/>
              <a:t>, formal </a:t>
            </a:r>
            <a:r>
              <a:rPr lang="en-US" dirty="0"/>
              <a:t>letters</a:t>
            </a:r>
            <a:r>
              <a:rPr lang="en-US" dirty="0" smtClean="0"/>
              <a:t>, bulletin </a:t>
            </a:r>
            <a:r>
              <a:rPr lang="en-US" dirty="0"/>
              <a:t>boards or </a:t>
            </a:r>
            <a:r>
              <a:rPr lang="en-US" dirty="0" smtClean="0"/>
              <a:t>posters, and other </a:t>
            </a:r>
            <a:r>
              <a:rPr lang="en-US" dirty="0"/>
              <a:t>various written communication forms</a:t>
            </a:r>
            <a:r>
              <a:rPr lang="en-US" dirty="0" smtClean="0"/>
              <a:t>.</a:t>
            </a:r>
          </a:p>
          <a:p>
            <a:pPr marL="342900" lvl="1" indent="0">
              <a:buNone/>
            </a:pPr>
            <a:r>
              <a:rPr lang="en-US" dirty="0" smtClean="0"/>
              <a:t>Allows a consistent message to be sent to multiple </a:t>
            </a:r>
            <a:r>
              <a:rPr lang="en-US" dirty="0"/>
              <a:t>individuals at different </a:t>
            </a:r>
            <a:r>
              <a:rPr lang="en-US" dirty="0" smtClean="0"/>
              <a:t>locations</a:t>
            </a:r>
          </a:p>
          <a:p>
            <a:r>
              <a:rPr lang="en-US" dirty="0" smtClean="0"/>
              <a:t>Electronic</a:t>
            </a:r>
          </a:p>
          <a:p>
            <a:pPr lvl="1"/>
            <a:r>
              <a:rPr lang="en-US" dirty="0" smtClean="0"/>
              <a:t>email</a:t>
            </a:r>
            <a:r>
              <a:rPr lang="en-US" dirty="0"/>
              <a:t>, </a:t>
            </a:r>
            <a:r>
              <a:rPr lang="en-US" dirty="0" smtClean="0"/>
              <a:t>web </a:t>
            </a:r>
            <a:r>
              <a:rPr lang="en-US" dirty="0"/>
              <a:t>conferencing, </a:t>
            </a:r>
            <a:r>
              <a:rPr lang="en-US" dirty="0" smtClean="0"/>
              <a:t>social networking/media, company </a:t>
            </a:r>
            <a:r>
              <a:rPr lang="en-US" dirty="0"/>
              <a:t>websites, </a:t>
            </a:r>
            <a:r>
              <a:rPr lang="en-US" dirty="0" smtClean="0"/>
              <a:t>online chat, </a:t>
            </a:r>
            <a:r>
              <a:rPr lang="en-US" dirty="0"/>
              <a:t>and </a:t>
            </a:r>
            <a:r>
              <a:rPr lang="en-US" dirty="0" smtClean="0"/>
              <a:t>text messages</a:t>
            </a:r>
          </a:p>
          <a:p>
            <a:pPr marL="342900" lvl="1" indent="0">
              <a:buNone/>
            </a:pPr>
            <a:r>
              <a:rPr lang="en-US" dirty="0"/>
              <a:t>A</a:t>
            </a:r>
            <a:r>
              <a:rPr lang="en-US" dirty="0" smtClean="0"/>
              <a:t>llows </a:t>
            </a:r>
            <a:r>
              <a:rPr lang="en-US" dirty="0"/>
              <a:t>companies to send mass messages to </a:t>
            </a:r>
            <a:r>
              <a:rPr lang="en-US" dirty="0" smtClean="0"/>
              <a:t>many </a:t>
            </a:r>
            <a:r>
              <a:rPr lang="en-US" dirty="0"/>
              <a:t>individuals quickly and at a low </a:t>
            </a:r>
            <a:r>
              <a:rPr lang="en-US" dirty="0" smtClean="0"/>
              <a:t>cost</a:t>
            </a:r>
            <a:r>
              <a:rPr lang="en-US" dirty="0"/>
              <a:t>.</a:t>
            </a:r>
          </a:p>
        </p:txBody>
      </p:sp>
    </p:spTree>
    <p:extLst>
      <p:ext uri="{BB962C8B-B14F-4D97-AF65-F5344CB8AC3E}">
        <p14:creationId xmlns:p14="http://schemas.microsoft.com/office/powerpoint/2010/main" val="1091603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6705600" cy="1066800"/>
          </a:xfrm>
        </p:spPr>
        <p:txBody>
          <a:bodyPr>
            <a:noAutofit/>
          </a:bodyPr>
          <a:lstStyle/>
          <a:p>
            <a:r>
              <a:rPr lang="en-US" sz="3200" b="1" spc="0" dirty="0" smtClean="0">
                <a:latin typeface="Times New Roman" panose="02020603050405020304" pitchFamily="18" charset="0"/>
                <a:cs typeface="Times New Roman" panose="02020603050405020304" pitchFamily="18" charset="0"/>
              </a:rPr>
              <a:t>Types of Written Communication in Business</a:t>
            </a:r>
            <a:endParaRPr lang="en-US" sz="3200" b="1" spc="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743200" y="2286000"/>
            <a:ext cx="3657600" cy="3276600"/>
          </a:xfrm>
        </p:spPr>
        <p:txBody>
          <a:bodyPr>
            <a:noAutofit/>
          </a:bodyPr>
          <a:lstStyle/>
          <a:p>
            <a:pPr fontAlgn="base"/>
            <a:r>
              <a:rPr lang="en-US" sz="3200" dirty="0" smtClean="0">
                <a:solidFill>
                  <a:srgbClr val="00B0F0"/>
                </a:solidFill>
                <a:latin typeface="Times New Roman" panose="02020603050405020304" pitchFamily="18" charset="0"/>
                <a:cs typeface="Times New Roman" panose="02020603050405020304" pitchFamily="18" charset="0"/>
              </a:rPr>
              <a:t>Results-Oriented</a:t>
            </a:r>
            <a:endParaRPr lang="en-US" sz="3200" dirty="0">
              <a:solidFill>
                <a:srgbClr val="00B0F0"/>
              </a:solidFill>
              <a:latin typeface="Times New Roman" panose="02020603050405020304" pitchFamily="18" charset="0"/>
              <a:cs typeface="Times New Roman" panose="02020603050405020304" pitchFamily="18" charset="0"/>
            </a:endParaRPr>
          </a:p>
          <a:p>
            <a:pPr fontAlgn="base"/>
            <a:r>
              <a:rPr lang="en-US" sz="3200" dirty="0" smtClean="0">
                <a:solidFill>
                  <a:srgbClr val="000000"/>
                </a:solidFill>
                <a:latin typeface="Times New Roman" panose="02020603050405020304" pitchFamily="18" charset="0"/>
                <a:cs typeface="Times New Roman" panose="02020603050405020304" pitchFamily="18" charset="0"/>
              </a:rPr>
              <a:t>Informational</a:t>
            </a:r>
            <a:endParaRPr lang="en-US" sz="3200" dirty="0">
              <a:solidFill>
                <a:srgbClr val="000000"/>
              </a:solidFill>
              <a:latin typeface="Times New Roman" panose="02020603050405020304" pitchFamily="18" charset="0"/>
              <a:cs typeface="Times New Roman" panose="02020603050405020304" pitchFamily="18" charset="0"/>
            </a:endParaRPr>
          </a:p>
          <a:p>
            <a:pPr fontAlgn="base"/>
            <a:r>
              <a:rPr lang="en-US" sz="3200" dirty="0" smtClean="0">
                <a:latin typeface="Times New Roman" panose="02020603050405020304" pitchFamily="18" charset="0"/>
                <a:cs typeface="Times New Roman" panose="02020603050405020304" pitchFamily="18" charset="0"/>
              </a:rPr>
              <a:t>Persuasive</a:t>
            </a:r>
            <a:endParaRPr lang="en-US" sz="3200" dirty="0">
              <a:latin typeface="Times New Roman" panose="02020603050405020304" pitchFamily="18" charset="0"/>
              <a:cs typeface="Times New Roman" panose="02020603050405020304" pitchFamily="18" charset="0"/>
            </a:endParaRPr>
          </a:p>
          <a:p>
            <a:pPr fontAlgn="base"/>
            <a:r>
              <a:rPr lang="en-US" sz="3200" dirty="0" smtClean="0">
                <a:solidFill>
                  <a:srgbClr val="00B0F0"/>
                </a:solidFill>
                <a:latin typeface="Times New Roman" panose="02020603050405020304" pitchFamily="18" charset="0"/>
                <a:cs typeface="Times New Roman" panose="02020603050405020304" pitchFamily="18" charset="0"/>
              </a:rPr>
              <a:t>Negative</a:t>
            </a:r>
            <a:endParaRPr lang="en-US" sz="3200"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6552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143000"/>
            <a:ext cx="6934200" cy="990600"/>
          </a:xfrm>
        </p:spPr>
        <p:txBody>
          <a:bodyPr>
            <a:normAutofit fontScale="90000"/>
          </a:bodyPr>
          <a:lstStyle/>
          <a:p>
            <a:r>
              <a:rPr lang="en-US" b="1" spc="0" dirty="0">
                <a:latin typeface="Times New Roman" panose="02020603050405020304" pitchFamily="18" charset="0"/>
                <a:cs typeface="Times New Roman" panose="02020603050405020304" pitchFamily="18" charset="0"/>
              </a:rPr>
              <a:t>Results-Oriented Communication</a:t>
            </a:r>
          </a:p>
        </p:txBody>
      </p:sp>
      <p:sp>
        <p:nvSpPr>
          <p:cNvPr id="3" name="Content Placeholder 2"/>
          <p:cNvSpPr>
            <a:spLocks noGrp="1"/>
          </p:cNvSpPr>
          <p:nvPr>
            <p:ph idx="1"/>
          </p:nvPr>
        </p:nvSpPr>
        <p:spPr>
          <a:xfrm>
            <a:off x="1143000" y="2286000"/>
            <a:ext cx="7086600" cy="3048000"/>
          </a:xfrm>
        </p:spPr>
        <p:txBody>
          <a:bodyPr>
            <a:noAutofit/>
          </a:bodyPr>
          <a:lstStyle/>
          <a:p>
            <a:pPr indent="0">
              <a:lnSpc>
                <a:spcPct val="110000"/>
              </a:lnSpc>
              <a:spcBef>
                <a:spcPts val="0"/>
              </a:spcBef>
              <a:buNone/>
            </a:pPr>
            <a:r>
              <a:rPr lang="en-US" sz="2400" dirty="0" smtClean="0">
                <a:latin typeface="Times New Roman" panose="02020603050405020304" pitchFamily="18" charset="0"/>
                <a:cs typeface="Times New Roman" panose="02020603050405020304" pitchFamily="18" charset="0"/>
              </a:rPr>
              <a:t>Results-oriented </a:t>
            </a:r>
            <a:r>
              <a:rPr lang="en-US" sz="2400" dirty="0">
                <a:latin typeface="Times New Roman" panose="02020603050405020304" pitchFamily="18" charset="0"/>
                <a:cs typeface="Times New Roman" panose="02020603050405020304" pitchFamily="18" charset="0"/>
              </a:rPr>
              <a:t>business writing is marked </a:t>
            </a:r>
            <a:r>
              <a:rPr lang="en-US" sz="2400" dirty="0" smtClean="0">
                <a:latin typeface="Times New Roman" panose="02020603050405020304" pitchFamily="18" charset="0"/>
                <a:cs typeface="Times New Roman" panose="02020603050405020304" pitchFamily="18" charset="0"/>
              </a:rPr>
              <a:t>by:</a:t>
            </a:r>
          </a:p>
          <a:p>
            <a:pPr>
              <a:lnSpc>
                <a:spcPct val="110000"/>
              </a:lnSpc>
              <a:spcBef>
                <a:spcPts val="0"/>
              </a:spcBef>
            </a:pPr>
            <a:r>
              <a:rPr lang="en-US" sz="2400" dirty="0" smtClean="0">
                <a:latin typeface="Times New Roman" panose="02020603050405020304" pitchFamily="18" charset="0"/>
                <a:cs typeface="Times New Roman" panose="02020603050405020304" pitchFamily="18" charset="0"/>
              </a:rPr>
              <a:t> active voice</a:t>
            </a:r>
          </a:p>
          <a:p>
            <a:pPr>
              <a:lnSpc>
                <a:spcPct val="110000"/>
              </a:lnSpc>
              <a:spcBef>
                <a:spcPts val="0"/>
              </a:spcBef>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encouraging the reader to do </a:t>
            </a:r>
            <a:r>
              <a:rPr lang="en-US" sz="2400" dirty="0" smtClean="0">
                <a:latin typeface="Times New Roman" panose="02020603050405020304" pitchFamily="18" charset="0"/>
                <a:cs typeface="Times New Roman" panose="02020603050405020304" pitchFamily="18" charset="0"/>
              </a:rPr>
              <a:t>something, motivational </a:t>
            </a:r>
          </a:p>
          <a:p>
            <a:pPr>
              <a:lnSpc>
                <a:spcPct val="110000"/>
              </a:lnSpc>
              <a:spcBef>
                <a:spcPts val="0"/>
              </a:spcBef>
            </a:pPr>
            <a:endParaRPr lang="en-US" sz="2400" dirty="0" smtClean="0">
              <a:latin typeface="Times New Roman" panose="02020603050405020304" pitchFamily="18" charset="0"/>
              <a:cs typeface="Times New Roman" panose="02020603050405020304" pitchFamily="18" charset="0"/>
            </a:endParaRPr>
          </a:p>
          <a:p>
            <a:pPr indent="0">
              <a:lnSpc>
                <a:spcPct val="110000"/>
              </a:lnSpc>
              <a:spcBef>
                <a:spcPts val="0"/>
              </a:spcBef>
              <a:buNone/>
            </a:pPr>
            <a:r>
              <a:rPr lang="en-US" sz="2400" u="sng" dirty="0" smtClean="0">
                <a:latin typeface="Times New Roman" panose="02020603050405020304" pitchFamily="18" charset="0"/>
                <a:cs typeface="Times New Roman" panose="02020603050405020304" pitchFamily="18" charset="0"/>
              </a:rPr>
              <a:t>Example</a:t>
            </a:r>
            <a:r>
              <a:rPr lang="en-US" sz="2400" dirty="0" smtClean="0">
                <a:latin typeface="Times New Roman" panose="02020603050405020304" pitchFamily="18" charset="0"/>
                <a:cs typeface="Times New Roman" panose="02020603050405020304" pitchFamily="18" charset="0"/>
              </a:rPr>
              <a:t>: A </a:t>
            </a:r>
            <a:r>
              <a:rPr lang="en-US" sz="2400" dirty="0">
                <a:latin typeface="Times New Roman" panose="02020603050405020304" pitchFamily="18" charset="0"/>
                <a:cs typeface="Times New Roman" panose="02020603050405020304" pitchFamily="18" charset="0"/>
              </a:rPr>
              <a:t>project manager </a:t>
            </a:r>
            <a:r>
              <a:rPr lang="en-US" sz="2400" dirty="0" smtClean="0">
                <a:latin typeface="Times New Roman" panose="02020603050405020304" pitchFamily="18" charset="0"/>
                <a:cs typeface="Times New Roman" panose="02020603050405020304" pitchFamily="18" charset="0"/>
              </a:rPr>
              <a:t>sends </a:t>
            </a:r>
            <a:r>
              <a:rPr lang="en-US" sz="2400" dirty="0">
                <a:latin typeface="Times New Roman" panose="02020603050405020304" pitchFamily="18" charset="0"/>
                <a:cs typeface="Times New Roman" panose="02020603050405020304" pitchFamily="18" charset="0"/>
              </a:rPr>
              <a:t>a memo to his team with goals for the week and </a:t>
            </a:r>
            <a:r>
              <a:rPr lang="en-US" sz="2400" dirty="0" smtClean="0">
                <a:latin typeface="Times New Roman" panose="02020603050405020304" pitchFamily="18" charset="0"/>
                <a:cs typeface="Times New Roman" panose="02020603050405020304" pitchFamily="18" charset="0"/>
              </a:rPr>
              <a:t>specific ways </a:t>
            </a:r>
            <a:r>
              <a:rPr lang="en-US" sz="2400" dirty="0">
                <a:latin typeface="Times New Roman" panose="02020603050405020304" pitchFamily="18" charset="0"/>
                <a:cs typeface="Times New Roman" panose="02020603050405020304" pitchFamily="18" charset="0"/>
              </a:rPr>
              <a:t>for the team to achieve these goals. </a:t>
            </a:r>
          </a:p>
        </p:txBody>
      </p:sp>
    </p:spTree>
    <p:extLst>
      <p:ext uri="{BB962C8B-B14F-4D97-AF65-F5344CB8AC3E}">
        <p14:creationId xmlns:p14="http://schemas.microsoft.com/office/powerpoint/2010/main" val="3850915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66800"/>
            <a:ext cx="6400800" cy="990600"/>
          </a:xfrm>
        </p:spPr>
        <p:txBody>
          <a:bodyPr>
            <a:normAutofit fontScale="90000"/>
          </a:bodyPr>
          <a:lstStyle/>
          <a:p>
            <a:r>
              <a:rPr lang="en-US" b="1" dirty="0">
                <a:latin typeface="Times New Roman" panose="02020603050405020304" pitchFamily="18" charset="0"/>
                <a:cs typeface="Times New Roman" panose="02020603050405020304" pitchFamily="18" charset="0"/>
              </a:rPr>
              <a:t>Informational Communication</a:t>
            </a:r>
          </a:p>
        </p:txBody>
      </p:sp>
      <p:sp>
        <p:nvSpPr>
          <p:cNvPr id="3" name="Content Placeholder 2"/>
          <p:cNvSpPr>
            <a:spLocks noGrp="1"/>
          </p:cNvSpPr>
          <p:nvPr>
            <p:ph idx="1"/>
          </p:nvPr>
        </p:nvSpPr>
        <p:spPr>
          <a:xfrm>
            <a:off x="990600" y="2209800"/>
            <a:ext cx="7315200" cy="3429000"/>
          </a:xfrm>
        </p:spPr>
        <p:txBody>
          <a:bodyPr>
            <a:noAutofit/>
          </a:bodyPr>
          <a:lstStyle/>
          <a:p>
            <a:pPr indent="0">
              <a:lnSpc>
                <a:spcPct val="100000"/>
              </a:lnSpc>
              <a:spcBef>
                <a:spcPts val="0"/>
              </a:spcBef>
              <a:buNone/>
            </a:pPr>
            <a:r>
              <a:rPr lang="en-US" sz="2800" dirty="0">
                <a:latin typeface="Times New Roman" panose="02020603050405020304" pitchFamily="18" charset="0"/>
                <a:cs typeface="Times New Roman" panose="02020603050405020304" pitchFamily="18" charset="0"/>
              </a:rPr>
              <a:t>P</a:t>
            </a:r>
            <a:r>
              <a:rPr lang="en-US" sz="2800" dirty="0" smtClean="0">
                <a:latin typeface="Times New Roman" panose="02020603050405020304" pitchFamily="18" charset="0"/>
                <a:cs typeface="Times New Roman" panose="02020603050405020304" pitchFamily="18" charset="0"/>
              </a:rPr>
              <a:t>rovide </a:t>
            </a:r>
            <a:r>
              <a:rPr lang="en-US" sz="2800" dirty="0">
                <a:latin typeface="Times New Roman" panose="02020603050405020304" pitchFamily="18" charset="0"/>
                <a:cs typeface="Times New Roman" panose="02020603050405020304" pitchFamily="18" charset="0"/>
              </a:rPr>
              <a:t>information to </a:t>
            </a:r>
            <a:r>
              <a:rPr lang="en-US" sz="2800" dirty="0" smtClean="0">
                <a:latin typeface="Times New Roman" panose="02020603050405020304" pitchFamily="18" charset="0"/>
                <a:cs typeface="Times New Roman" panose="02020603050405020304" pitchFamily="18" charset="0"/>
              </a:rPr>
              <a:t>employees; should be simple and clear to </a:t>
            </a:r>
            <a:r>
              <a:rPr lang="en-US" sz="2800" dirty="0">
                <a:latin typeface="Times New Roman" panose="02020603050405020304" pitchFamily="18" charset="0"/>
                <a:cs typeface="Times New Roman" panose="02020603050405020304" pitchFamily="18" charset="0"/>
              </a:rPr>
              <a:t>answer any </a:t>
            </a:r>
            <a:r>
              <a:rPr lang="en-US" sz="2800" dirty="0" smtClean="0">
                <a:latin typeface="Times New Roman" panose="02020603050405020304" pitchFamily="18" charset="0"/>
                <a:cs typeface="Times New Roman" panose="02020603050405020304" pitchFamily="18" charset="0"/>
              </a:rPr>
              <a:t>anticipated questions. </a:t>
            </a:r>
          </a:p>
          <a:p>
            <a:pPr indent="0">
              <a:lnSpc>
                <a:spcPct val="100000"/>
              </a:lnSpc>
              <a:spcBef>
                <a:spcPts val="0"/>
              </a:spcBef>
              <a:buNone/>
            </a:pPr>
            <a:r>
              <a:rPr lang="en-US" sz="2800" u="sng" dirty="0" smtClean="0">
                <a:latin typeface="Times New Roman" panose="02020603050405020304" pitchFamily="18" charset="0"/>
                <a:cs typeface="Times New Roman" panose="02020603050405020304" pitchFamily="18" charset="0"/>
              </a:rPr>
              <a:t>Examples</a:t>
            </a:r>
            <a:r>
              <a:rPr lang="en-US" sz="2800" dirty="0" smtClean="0">
                <a:latin typeface="Times New Roman" panose="02020603050405020304" pitchFamily="18" charset="0"/>
                <a:cs typeface="Times New Roman" panose="02020603050405020304" pitchFamily="18" charset="0"/>
              </a:rPr>
              <a:t>: Users need instructions on use of the new copy machine; announcement of employee benefits.</a:t>
            </a:r>
          </a:p>
          <a:p>
            <a:pPr indent="0">
              <a:lnSpc>
                <a:spcPct val="100000"/>
              </a:lnSpc>
              <a:spcBef>
                <a:spcPts val="0"/>
              </a:spcBef>
              <a:buNone/>
            </a:pPr>
            <a:r>
              <a:rPr lang="en-US" sz="2800" dirty="0" smtClean="0">
                <a:latin typeface="Times New Roman" panose="02020603050405020304" pitchFamily="18" charset="0"/>
                <a:cs typeface="Times New Roman" panose="02020603050405020304" pitchFamily="18" charset="0"/>
              </a:rPr>
              <a:t>Adding a </a:t>
            </a:r>
            <a:r>
              <a:rPr lang="en-US" sz="2800" dirty="0">
                <a:latin typeface="Times New Roman" panose="02020603050405020304" pitchFamily="18" charset="0"/>
                <a:cs typeface="Times New Roman" panose="02020603050405020304" pitchFamily="18" charset="0"/>
              </a:rPr>
              <a:t>frequently asked questions </a:t>
            </a:r>
            <a:r>
              <a:rPr lang="en-US" sz="2800" dirty="0" smtClean="0">
                <a:latin typeface="Times New Roman" panose="02020603050405020304" pitchFamily="18" charset="0"/>
                <a:cs typeface="Times New Roman" panose="02020603050405020304" pitchFamily="18" charset="0"/>
              </a:rPr>
              <a:t>(FAQ) section </a:t>
            </a:r>
            <a:r>
              <a:rPr lang="en-US" sz="2800" dirty="0">
                <a:latin typeface="Times New Roman" panose="02020603050405020304" pitchFamily="18" charset="0"/>
                <a:cs typeface="Times New Roman" panose="02020603050405020304" pitchFamily="18" charset="0"/>
              </a:rPr>
              <a:t>about the content can help clarify the </a:t>
            </a:r>
            <a:r>
              <a:rPr lang="en-US" sz="2800" dirty="0" smtClean="0">
                <a:latin typeface="Times New Roman" panose="02020603050405020304" pitchFamily="18" charset="0"/>
                <a:cs typeface="Times New Roman" panose="02020603050405020304" pitchFamily="18" charset="0"/>
              </a:rPr>
              <a:t>info.</a:t>
            </a:r>
          </a:p>
          <a:p>
            <a:pPr indent="0">
              <a:lnSpc>
                <a:spcPct val="100000"/>
              </a:lnSpc>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9780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75" y="1524000"/>
            <a:ext cx="6400800" cy="1066800"/>
          </a:xfrm>
        </p:spPr>
        <p:txBody>
          <a:bodyPr>
            <a:normAutofit fontScale="90000"/>
          </a:bodyPr>
          <a:lstStyle/>
          <a:p>
            <a:r>
              <a:rPr lang="en-US" spc="0" dirty="0" smtClean="0">
                <a:latin typeface="Times New Roman" panose="02020603050405020304" pitchFamily="18" charset="0"/>
                <a:cs typeface="Times New Roman" panose="02020603050405020304" pitchFamily="18" charset="0"/>
              </a:rPr>
              <a:t/>
            </a:r>
            <a:br>
              <a:rPr lang="en-US" spc="0" dirty="0" smtClean="0">
                <a:latin typeface="Times New Roman" panose="02020603050405020304" pitchFamily="18" charset="0"/>
                <a:cs typeface="Times New Roman" panose="02020603050405020304" pitchFamily="18" charset="0"/>
              </a:rPr>
            </a:br>
            <a:r>
              <a:rPr lang="en-US" spc="0" dirty="0">
                <a:latin typeface="Times New Roman" panose="02020603050405020304" pitchFamily="18" charset="0"/>
                <a:cs typeface="Times New Roman" panose="02020603050405020304" pitchFamily="18" charset="0"/>
              </a:rPr>
              <a:t/>
            </a:r>
            <a:br>
              <a:rPr lang="en-US" spc="0" dirty="0">
                <a:latin typeface="Times New Roman" panose="02020603050405020304" pitchFamily="18" charset="0"/>
                <a:cs typeface="Times New Roman" panose="02020603050405020304" pitchFamily="18" charset="0"/>
              </a:rPr>
            </a:br>
            <a:r>
              <a:rPr lang="en-US" spc="0" dirty="0" smtClean="0">
                <a:latin typeface="Times New Roman" panose="02020603050405020304" pitchFamily="18" charset="0"/>
                <a:cs typeface="Times New Roman" panose="02020603050405020304" pitchFamily="18" charset="0"/>
              </a:rPr>
              <a:t/>
            </a:r>
            <a:br>
              <a:rPr lang="en-US" spc="0" dirty="0" smtClean="0">
                <a:latin typeface="Times New Roman" panose="02020603050405020304" pitchFamily="18" charset="0"/>
                <a:cs typeface="Times New Roman" panose="02020603050405020304" pitchFamily="18" charset="0"/>
              </a:rPr>
            </a:br>
            <a:r>
              <a:rPr lang="en-US" spc="0" dirty="0">
                <a:latin typeface="Times New Roman" panose="02020603050405020304" pitchFamily="18" charset="0"/>
                <a:cs typeface="Times New Roman" panose="02020603050405020304" pitchFamily="18" charset="0"/>
              </a:rPr>
              <a:t/>
            </a:r>
            <a:br>
              <a:rPr lang="en-US" spc="0" dirty="0">
                <a:latin typeface="Times New Roman" panose="02020603050405020304" pitchFamily="18" charset="0"/>
                <a:cs typeface="Times New Roman" panose="02020603050405020304" pitchFamily="18" charset="0"/>
              </a:rPr>
            </a:br>
            <a:r>
              <a:rPr lang="en-US" spc="0" dirty="0" smtClean="0">
                <a:latin typeface="Times New Roman" panose="02020603050405020304" pitchFamily="18" charset="0"/>
                <a:cs typeface="Times New Roman" panose="02020603050405020304" pitchFamily="18" charset="0"/>
              </a:rPr>
              <a:t/>
            </a:r>
            <a:br>
              <a:rPr lang="en-US" spc="0" dirty="0" smtClean="0">
                <a:latin typeface="Times New Roman" panose="02020603050405020304" pitchFamily="18" charset="0"/>
                <a:cs typeface="Times New Roman" panose="02020603050405020304" pitchFamily="18" charset="0"/>
              </a:rPr>
            </a:br>
            <a:r>
              <a:rPr lang="en-US" spc="0" dirty="0">
                <a:latin typeface="Times New Roman" panose="02020603050405020304" pitchFamily="18" charset="0"/>
                <a:cs typeface="Times New Roman" panose="02020603050405020304" pitchFamily="18" charset="0"/>
              </a:rPr>
              <a:t/>
            </a:r>
            <a:br>
              <a:rPr lang="en-US" spc="0" dirty="0">
                <a:latin typeface="Times New Roman" panose="02020603050405020304" pitchFamily="18" charset="0"/>
                <a:cs typeface="Times New Roman" panose="02020603050405020304" pitchFamily="18" charset="0"/>
              </a:rPr>
            </a:br>
            <a:r>
              <a:rPr lang="en-US" spc="0" dirty="0" smtClean="0">
                <a:latin typeface="Times New Roman" panose="02020603050405020304" pitchFamily="18" charset="0"/>
                <a:cs typeface="Times New Roman" panose="02020603050405020304" pitchFamily="18" charset="0"/>
              </a:rPr>
              <a:t/>
            </a:r>
            <a:br>
              <a:rPr lang="en-US" spc="0" dirty="0" smtClean="0">
                <a:latin typeface="Times New Roman" panose="02020603050405020304" pitchFamily="18" charset="0"/>
                <a:cs typeface="Times New Roman" panose="02020603050405020304" pitchFamily="18" charset="0"/>
              </a:rPr>
            </a:br>
            <a:r>
              <a:rPr lang="en-US" spc="0" dirty="0">
                <a:latin typeface="Times New Roman" panose="02020603050405020304" pitchFamily="18" charset="0"/>
                <a:cs typeface="Times New Roman" panose="02020603050405020304" pitchFamily="18" charset="0"/>
              </a:rPr>
              <a:t/>
            </a:r>
            <a:br>
              <a:rPr lang="en-US" spc="0" dirty="0">
                <a:latin typeface="Times New Roman" panose="02020603050405020304" pitchFamily="18" charset="0"/>
                <a:cs typeface="Times New Roman" panose="02020603050405020304" pitchFamily="18" charset="0"/>
              </a:rPr>
            </a:br>
            <a:r>
              <a:rPr lang="en-US" spc="0" dirty="0" smtClean="0">
                <a:latin typeface="Times New Roman" panose="02020603050405020304" pitchFamily="18" charset="0"/>
                <a:cs typeface="Times New Roman" panose="02020603050405020304" pitchFamily="18" charset="0"/>
              </a:rPr>
              <a:t>.</a:t>
            </a:r>
            <a:br>
              <a:rPr lang="en-US" spc="0" dirty="0" smtClean="0">
                <a:latin typeface="Times New Roman" panose="02020603050405020304" pitchFamily="18" charset="0"/>
                <a:cs typeface="Times New Roman" panose="02020603050405020304" pitchFamily="18" charset="0"/>
              </a:rPr>
            </a:br>
            <a:r>
              <a:rPr lang="en-US" spc="0" dirty="0">
                <a:latin typeface="Times New Roman" panose="02020603050405020304" pitchFamily="18" charset="0"/>
                <a:cs typeface="Times New Roman" panose="02020603050405020304" pitchFamily="18" charset="0"/>
              </a:rPr>
              <a:t/>
            </a:r>
            <a:br>
              <a:rPr lang="en-US" spc="0" dirty="0">
                <a:latin typeface="Times New Roman" panose="02020603050405020304" pitchFamily="18" charset="0"/>
                <a:cs typeface="Times New Roman" panose="02020603050405020304" pitchFamily="18" charset="0"/>
              </a:rPr>
            </a:br>
            <a:r>
              <a:rPr lang="en-US" spc="0" dirty="0" smtClean="0">
                <a:latin typeface="Times New Roman" panose="02020603050405020304" pitchFamily="18" charset="0"/>
                <a:cs typeface="Times New Roman" panose="02020603050405020304" pitchFamily="18" charset="0"/>
              </a:rPr>
              <a:t/>
            </a:r>
            <a:br>
              <a:rPr lang="en-US" spc="0" dirty="0" smtClean="0">
                <a:latin typeface="Times New Roman" panose="02020603050405020304" pitchFamily="18" charset="0"/>
                <a:cs typeface="Times New Roman" panose="02020603050405020304" pitchFamily="18" charset="0"/>
              </a:rPr>
            </a:br>
            <a:r>
              <a:rPr lang="en-US" spc="0" dirty="0" smtClean="0">
                <a:latin typeface="Times New Roman" panose="02020603050405020304" pitchFamily="18" charset="0"/>
                <a:cs typeface="Times New Roman" panose="02020603050405020304" pitchFamily="18" charset="0"/>
              </a:rPr>
              <a:t/>
            </a:r>
            <a:br>
              <a:rPr lang="en-US" spc="0" dirty="0" smtClean="0">
                <a:latin typeface="Times New Roman" panose="02020603050405020304" pitchFamily="18" charset="0"/>
                <a:cs typeface="Times New Roman" panose="02020603050405020304" pitchFamily="18" charset="0"/>
              </a:rPr>
            </a:br>
            <a:r>
              <a:rPr lang="en-US" spc="0" dirty="0">
                <a:latin typeface="Times New Roman" panose="02020603050405020304" pitchFamily="18" charset="0"/>
                <a:cs typeface="Times New Roman" panose="02020603050405020304" pitchFamily="18" charset="0"/>
              </a:rPr>
              <a:t/>
            </a:r>
            <a:br>
              <a:rPr lang="en-US" spc="0" dirty="0">
                <a:latin typeface="Times New Roman" panose="02020603050405020304" pitchFamily="18" charset="0"/>
                <a:cs typeface="Times New Roman" panose="02020603050405020304" pitchFamily="18" charset="0"/>
              </a:rPr>
            </a:br>
            <a:r>
              <a:rPr lang="en-US" spc="0" dirty="0" smtClean="0">
                <a:latin typeface="Times New Roman" panose="02020603050405020304" pitchFamily="18" charset="0"/>
                <a:cs typeface="Times New Roman" panose="02020603050405020304" pitchFamily="18" charset="0"/>
              </a:rPr>
              <a:t/>
            </a:r>
            <a:br>
              <a:rPr lang="en-US" spc="0" dirty="0" smtClean="0">
                <a:latin typeface="Times New Roman" panose="02020603050405020304" pitchFamily="18" charset="0"/>
                <a:cs typeface="Times New Roman" panose="02020603050405020304" pitchFamily="18" charset="0"/>
              </a:rPr>
            </a:br>
            <a:r>
              <a:rPr lang="en-US" spc="0" dirty="0">
                <a:latin typeface="Times New Roman" panose="02020603050405020304" pitchFamily="18" charset="0"/>
                <a:cs typeface="Times New Roman" panose="02020603050405020304" pitchFamily="18" charset="0"/>
              </a:rPr>
              <a:t/>
            </a:r>
            <a:br>
              <a:rPr lang="en-US" spc="0" dirty="0">
                <a:latin typeface="Times New Roman" panose="02020603050405020304" pitchFamily="18" charset="0"/>
                <a:cs typeface="Times New Roman" panose="02020603050405020304" pitchFamily="18" charset="0"/>
              </a:rPr>
            </a:br>
            <a:r>
              <a:rPr lang="en-US" b="1" spc="0" dirty="0" smtClean="0">
                <a:latin typeface="Times New Roman" panose="02020603050405020304" pitchFamily="18" charset="0"/>
                <a:cs typeface="Times New Roman" panose="02020603050405020304" pitchFamily="18" charset="0"/>
              </a:rPr>
              <a:t>Negative </a:t>
            </a:r>
            <a:r>
              <a:rPr lang="en-US" b="1" spc="0" dirty="0">
                <a:latin typeface="Times New Roman" panose="02020603050405020304" pitchFamily="18" charset="0"/>
                <a:cs typeface="Times New Roman" panose="02020603050405020304" pitchFamily="18" charset="0"/>
              </a:rPr>
              <a:t>Communication</a:t>
            </a:r>
            <a:r>
              <a:rPr lang="en-US" spc="0" dirty="0">
                <a:latin typeface="Times New Roman" panose="02020603050405020304" pitchFamily="18" charset="0"/>
                <a:cs typeface="Times New Roman" panose="02020603050405020304" pitchFamily="18" charset="0"/>
              </a:rPr>
              <a:t/>
            </a:r>
            <a:br>
              <a:rPr lang="en-US" spc="0" dirty="0">
                <a:latin typeface="Times New Roman" panose="02020603050405020304" pitchFamily="18" charset="0"/>
                <a:cs typeface="Times New Roman" panose="02020603050405020304" pitchFamily="18" charset="0"/>
              </a:rPr>
            </a:br>
            <a:endParaRPr lang="en-US" spc="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33475" y="2133600"/>
            <a:ext cx="6705600" cy="3505200"/>
          </a:xfrm>
        </p:spPr>
        <p:txBody>
          <a:bodyPr>
            <a:noAutofit/>
          </a:bodyPr>
          <a:lstStyle/>
          <a:p>
            <a:pPr indent="0">
              <a:lnSpc>
                <a:spcPct val="100000"/>
              </a:lnSpc>
              <a:buNone/>
            </a:pPr>
            <a:r>
              <a:rPr lang="en-US" sz="2800" dirty="0" smtClean="0">
                <a:latin typeface="Times New Roman" panose="02020603050405020304" pitchFamily="18" charset="0"/>
                <a:cs typeface="Times New Roman" panose="02020603050405020304" pitchFamily="18" charset="0"/>
              </a:rPr>
              <a:t>Challenging, but inevitable. </a:t>
            </a:r>
            <a:r>
              <a:rPr lang="en-US" sz="2800" dirty="0">
                <a:latin typeface="Times New Roman" panose="02020603050405020304" pitchFamily="18" charset="0"/>
                <a:cs typeface="Times New Roman" panose="02020603050405020304" pitchFamily="18" charset="0"/>
              </a:rPr>
              <a:t>U</a:t>
            </a:r>
            <a:r>
              <a:rPr lang="en-US" sz="2800" dirty="0" smtClean="0">
                <a:latin typeface="Times New Roman" panose="02020603050405020304" pitchFamily="18" charset="0"/>
                <a:cs typeface="Times New Roman" panose="02020603050405020304" pitchFamily="18" charset="0"/>
              </a:rPr>
              <a:t>se </a:t>
            </a:r>
            <a:r>
              <a:rPr lang="en-US" sz="2800" dirty="0">
                <a:latin typeface="Times New Roman" panose="02020603050405020304" pitchFamily="18" charset="0"/>
                <a:cs typeface="Times New Roman" panose="02020603050405020304" pitchFamily="18" charset="0"/>
              </a:rPr>
              <a:t>a firm but empathetic tone and write </a:t>
            </a:r>
            <a:r>
              <a:rPr lang="en-US" sz="2800" dirty="0" smtClean="0">
                <a:latin typeface="Times New Roman" panose="02020603050405020304" pitchFamily="18" charset="0"/>
                <a:cs typeface="Times New Roman" panose="02020603050405020304" pitchFamily="18" charset="0"/>
              </a:rPr>
              <a:t>straight to the point, providing </a:t>
            </a:r>
            <a:r>
              <a:rPr lang="en-US" sz="2800" dirty="0">
                <a:latin typeface="Times New Roman" panose="02020603050405020304" pitchFamily="18" charset="0"/>
                <a:cs typeface="Times New Roman" panose="02020603050405020304" pitchFamily="18" charset="0"/>
              </a:rPr>
              <a:t>essential information in a direct manner</a:t>
            </a:r>
            <a:r>
              <a:rPr lang="en-US" sz="2800" dirty="0" smtClean="0">
                <a:latin typeface="Times New Roman" panose="02020603050405020304" pitchFamily="18" charset="0"/>
                <a:cs typeface="Times New Roman" panose="02020603050405020304" pitchFamily="18" charset="0"/>
              </a:rPr>
              <a:t>.</a:t>
            </a:r>
          </a:p>
          <a:p>
            <a:pPr indent="0">
              <a:lnSpc>
                <a:spcPct val="100000"/>
              </a:lnSpc>
              <a:buNone/>
            </a:pPr>
            <a:r>
              <a:rPr lang="en-US" sz="2800" u="sng" dirty="0" smtClean="0">
                <a:latin typeface="Times New Roman" panose="02020603050405020304" pitchFamily="18" charset="0"/>
                <a:cs typeface="Times New Roman" panose="02020603050405020304" pitchFamily="18" charset="0"/>
              </a:rPr>
              <a:t>Example</a:t>
            </a:r>
            <a:r>
              <a:rPr lang="en-US" sz="2800" dirty="0" smtClean="0">
                <a:latin typeface="Times New Roman" panose="02020603050405020304" pitchFamily="18" charset="0"/>
                <a:cs typeface="Times New Roman" panose="02020603050405020304" pitchFamily="18" charset="0"/>
              </a:rPr>
              <a:t>: Human </a:t>
            </a:r>
            <a:r>
              <a:rPr lang="en-US" sz="2800" dirty="0">
                <a:latin typeface="Times New Roman" panose="02020603050405020304" pitchFamily="18" charset="0"/>
                <a:cs typeface="Times New Roman" panose="02020603050405020304" pitchFamily="18" charset="0"/>
              </a:rPr>
              <a:t>resources specialist </a:t>
            </a:r>
            <a:r>
              <a:rPr lang="en-US" sz="2800" dirty="0" smtClean="0">
                <a:latin typeface="Times New Roman" panose="02020603050405020304" pitchFamily="18" charset="0"/>
                <a:cs typeface="Times New Roman" panose="02020603050405020304" pitchFamily="18" charset="0"/>
              </a:rPr>
              <a:t>preparing a communication about </a:t>
            </a:r>
            <a:r>
              <a:rPr lang="en-US" sz="2800" dirty="0">
                <a:latin typeface="Times New Roman" panose="02020603050405020304" pitchFamily="18" charset="0"/>
                <a:cs typeface="Times New Roman" panose="02020603050405020304" pitchFamily="18" charset="0"/>
              </a:rPr>
              <a:t>a layoff or severance package.</a:t>
            </a:r>
          </a:p>
        </p:txBody>
      </p:sp>
    </p:spTree>
    <p:extLst>
      <p:ext uri="{BB962C8B-B14F-4D97-AF65-F5344CB8AC3E}">
        <p14:creationId xmlns:p14="http://schemas.microsoft.com/office/powerpoint/2010/main" val="2573882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66800"/>
            <a:ext cx="6400800" cy="990600"/>
          </a:xfrm>
        </p:spPr>
        <p:txBody>
          <a:bodyPr>
            <a:normAutofit fontScale="90000"/>
          </a:bodyPr>
          <a:lstStyle/>
          <a:p>
            <a:r>
              <a:rPr lang="en-US" b="1" spc="0" dirty="0">
                <a:latin typeface="Times New Roman" panose="02020603050405020304" pitchFamily="18" charset="0"/>
                <a:cs typeface="Times New Roman" panose="02020603050405020304" pitchFamily="18" charset="0"/>
              </a:rPr>
              <a:t>Persuasive Communication</a:t>
            </a:r>
          </a:p>
        </p:txBody>
      </p:sp>
      <p:sp>
        <p:nvSpPr>
          <p:cNvPr id="3" name="Content Placeholder 2"/>
          <p:cNvSpPr>
            <a:spLocks noGrp="1"/>
          </p:cNvSpPr>
          <p:nvPr>
            <p:ph idx="1"/>
          </p:nvPr>
        </p:nvSpPr>
        <p:spPr>
          <a:xfrm>
            <a:off x="1066800" y="2133600"/>
            <a:ext cx="7162800" cy="3505200"/>
          </a:xfrm>
        </p:spPr>
        <p:txBody>
          <a:bodyPr>
            <a:noAutofit/>
          </a:bodyPr>
          <a:lstStyle/>
          <a:p>
            <a:pPr indent="0">
              <a:lnSpc>
                <a:spcPct val="100000"/>
              </a:lnSpc>
              <a:buNone/>
            </a:pPr>
            <a:r>
              <a:rPr lang="en-US" sz="2800" dirty="0" smtClean="0">
                <a:latin typeface="Times New Roman" panose="02020603050405020304" pitchFamily="18" charset="0"/>
                <a:cs typeface="Times New Roman" panose="02020603050405020304" pitchFamily="18" charset="0"/>
              </a:rPr>
              <a:t>Focus on </a:t>
            </a:r>
            <a:r>
              <a:rPr lang="en-US" sz="2800" dirty="0">
                <a:latin typeface="Times New Roman" panose="02020603050405020304" pitchFamily="18" charset="0"/>
                <a:cs typeface="Times New Roman" panose="02020603050405020304" pitchFamily="18" charset="0"/>
              </a:rPr>
              <a:t>stressing the benefits for the reader. </a:t>
            </a:r>
            <a:r>
              <a:rPr lang="en-US" sz="2800" dirty="0" smtClean="0">
                <a:latin typeface="Times New Roman" panose="02020603050405020304" pitchFamily="18" charset="0"/>
                <a:cs typeface="Times New Roman" panose="02020603050405020304" pitchFamily="18" charset="0"/>
              </a:rPr>
              <a:t>Use </a:t>
            </a:r>
            <a:r>
              <a:rPr lang="en-US" sz="2800" dirty="0">
                <a:latin typeface="Times New Roman" panose="02020603050405020304" pitchFamily="18" charset="0"/>
                <a:cs typeface="Times New Roman" panose="02020603050405020304" pitchFamily="18" charset="0"/>
              </a:rPr>
              <a:t>second-person "you" </a:t>
            </a:r>
            <a:r>
              <a:rPr lang="en-US" sz="2800" dirty="0" smtClean="0">
                <a:latin typeface="Times New Roman" panose="02020603050405020304" pitchFamily="18" charset="0"/>
                <a:cs typeface="Times New Roman" panose="02020603050405020304" pitchFamily="18" charset="0"/>
              </a:rPr>
              <a:t>to explain positive impacts.</a:t>
            </a:r>
          </a:p>
          <a:p>
            <a:pPr indent="0">
              <a:lnSpc>
                <a:spcPct val="100000"/>
              </a:lnSpc>
              <a:buNone/>
            </a:pPr>
            <a:r>
              <a:rPr lang="en-US" sz="2800" u="sng" dirty="0" smtClean="0">
                <a:latin typeface="Times New Roman" panose="02020603050405020304" pitchFamily="18" charset="0"/>
                <a:cs typeface="Times New Roman" panose="02020603050405020304" pitchFamily="18" charset="0"/>
              </a:rPr>
              <a:t>Examples</a:t>
            </a:r>
            <a:r>
              <a:rPr lang="en-US" sz="2800" dirty="0" smtClean="0">
                <a:latin typeface="Times New Roman" panose="02020603050405020304" pitchFamily="18" charset="0"/>
                <a:cs typeface="Times New Roman" panose="02020603050405020304" pitchFamily="18" charset="0"/>
              </a:rPr>
              <a:t>: Submitting </a:t>
            </a:r>
            <a:r>
              <a:rPr lang="en-US" sz="2800" dirty="0">
                <a:latin typeface="Times New Roman" panose="02020603050405020304" pitchFamily="18" charset="0"/>
                <a:cs typeface="Times New Roman" panose="02020603050405020304" pitchFamily="18" charset="0"/>
              </a:rPr>
              <a:t>proposals </a:t>
            </a:r>
            <a:r>
              <a:rPr lang="en-US" sz="2800" dirty="0" smtClean="0">
                <a:latin typeface="Times New Roman" panose="02020603050405020304" pitchFamily="18" charset="0"/>
                <a:cs typeface="Times New Roman" panose="02020603050405020304" pitchFamily="18" charset="0"/>
              </a:rPr>
              <a:t>for someone to hire your construction company, or </a:t>
            </a:r>
            <a:r>
              <a:rPr lang="en-US" sz="2800" dirty="0">
                <a:latin typeface="Times New Roman" panose="02020603050405020304" pitchFamily="18" charset="0"/>
                <a:cs typeface="Times New Roman" panose="02020603050405020304" pitchFamily="18" charset="0"/>
              </a:rPr>
              <a:t>a nonprofit organization </a:t>
            </a:r>
            <a:r>
              <a:rPr lang="en-US" sz="2800" dirty="0" smtClean="0">
                <a:latin typeface="Times New Roman" panose="02020603050405020304" pitchFamily="18" charset="0"/>
                <a:cs typeface="Times New Roman" panose="02020603050405020304" pitchFamily="18" charset="0"/>
              </a:rPr>
              <a:t>seeking a grant to provide employment resources (resume, interview tips)</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5410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1066800"/>
            <a:ext cx="6705600" cy="1066800"/>
          </a:xfrm>
        </p:spPr>
        <p:txBody>
          <a:bodyPr>
            <a:noAutofit/>
          </a:bodyPr>
          <a:lstStyle/>
          <a:p>
            <a:r>
              <a:rPr lang="en-US" sz="3200" b="1" spc="0" dirty="0" smtClean="0">
                <a:latin typeface="Times New Roman" panose="02020603050405020304" pitchFamily="18" charset="0"/>
                <a:cs typeface="Times New Roman" panose="02020603050405020304" pitchFamily="18" charset="0"/>
              </a:rPr>
              <a:t>effective written communication</a:t>
            </a:r>
            <a:endParaRPr lang="en-US" sz="3200" b="1" spc="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43000" y="2362200"/>
            <a:ext cx="6934200" cy="2819400"/>
          </a:xfrm>
        </p:spPr>
        <p:txBody>
          <a:bodyPr>
            <a:noAutofit/>
          </a:bodyPr>
          <a:lstStyle/>
          <a:p>
            <a:pPr marL="800100" indent="-514350">
              <a:lnSpc>
                <a:spcPct val="100000"/>
              </a:lnSpc>
              <a:spcBef>
                <a:spcPts val="0"/>
              </a:spcBef>
            </a:pPr>
            <a:r>
              <a:rPr lang="en-US" sz="3200" dirty="0" smtClean="0">
                <a:solidFill>
                  <a:srgbClr val="333333"/>
                </a:solidFill>
                <a:latin typeface="Times New Roman" panose="02020603050405020304" pitchFamily="18" charset="0"/>
                <a:cs typeface="Times New Roman" panose="02020603050405020304" pitchFamily="18" charset="0"/>
              </a:rPr>
              <a:t>What's </a:t>
            </a:r>
            <a:r>
              <a:rPr lang="en-US" sz="3200" dirty="0">
                <a:solidFill>
                  <a:srgbClr val="333333"/>
                </a:solidFill>
                <a:latin typeface="Times New Roman" panose="02020603050405020304" pitchFamily="18" charset="0"/>
                <a:cs typeface="Times New Roman" panose="02020603050405020304" pitchFamily="18" charset="0"/>
              </a:rPr>
              <a:t>your </a:t>
            </a:r>
            <a:r>
              <a:rPr lang="en-US" sz="3200" dirty="0" smtClean="0">
                <a:solidFill>
                  <a:srgbClr val="333333"/>
                </a:solidFill>
                <a:latin typeface="Times New Roman" panose="02020603050405020304" pitchFamily="18" charset="0"/>
                <a:cs typeface="Times New Roman" panose="02020603050405020304" pitchFamily="18" charset="0"/>
              </a:rPr>
              <a:t>objective?</a:t>
            </a:r>
          </a:p>
          <a:p>
            <a:pPr marL="800100" indent="-514350">
              <a:lnSpc>
                <a:spcPct val="100000"/>
              </a:lnSpc>
              <a:spcBef>
                <a:spcPts val="0"/>
              </a:spcBef>
            </a:pPr>
            <a:r>
              <a:rPr lang="en-US" sz="3200" dirty="0" smtClean="0">
                <a:solidFill>
                  <a:srgbClr val="333333"/>
                </a:solidFill>
                <a:latin typeface="Times New Roman" panose="02020603050405020304" pitchFamily="18" charset="0"/>
                <a:cs typeface="Times New Roman" panose="02020603050405020304" pitchFamily="18" charset="0"/>
              </a:rPr>
              <a:t>Let </a:t>
            </a:r>
            <a:r>
              <a:rPr lang="en-US" sz="3200" dirty="0">
                <a:solidFill>
                  <a:srgbClr val="333333"/>
                </a:solidFill>
                <a:latin typeface="Times New Roman" panose="02020603050405020304" pitchFamily="18" charset="0"/>
                <a:cs typeface="Times New Roman" panose="02020603050405020304" pitchFamily="18" charset="0"/>
              </a:rPr>
              <a:t>your thoughts rest </a:t>
            </a:r>
            <a:r>
              <a:rPr lang="en-US" sz="3200" dirty="0" smtClean="0">
                <a:solidFill>
                  <a:srgbClr val="333333"/>
                </a:solidFill>
                <a:latin typeface="Times New Roman" panose="02020603050405020304" pitchFamily="18" charset="0"/>
                <a:cs typeface="Times New Roman" panose="02020603050405020304" pitchFamily="18" charset="0"/>
              </a:rPr>
              <a:t>awhile.</a:t>
            </a:r>
          </a:p>
          <a:p>
            <a:pPr marL="800100" indent="-514350">
              <a:lnSpc>
                <a:spcPct val="100000"/>
              </a:lnSpc>
              <a:spcBef>
                <a:spcPts val="0"/>
              </a:spcBef>
            </a:pPr>
            <a:r>
              <a:rPr lang="en-US" sz="3200" dirty="0" smtClean="0">
                <a:latin typeface="Times New Roman" panose="02020603050405020304" pitchFamily="18" charset="0"/>
                <a:cs typeface="Times New Roman" panose="02020603050405020304" pitchFamily="18" charset="0"/>
              </a:rPr>
              <a:t>Get started; put thought to paper	.</a:t>
            </a:r>
          </a:p>
          <a:p>
            <a:pPr marL="800100" indent="-514350">
              <a:lnSpc>
                <a:spcPct val="100000"/>
              </a:lnSpc>
              <a:spcBef>
                <a:spcPts val="0"/>
              </a:spcBef>
            </a:pPr>
            <a:r>
              <a:rPr lang="en-US" sz="3200" dirty="0" smtClean="0">
                <a:latin typeface="Times New Roman" panose="02020603050405020304" pitchFamily="18" charset="0"/>
                <a:cs typeface="Times New Roman" panose="02020603050405020304" pitchFamily="18" charset="0"/>
              </a:rPr>
              <a:t>Review and rewrite.</a:t>
            </a:r>
          </a:p>
          <a:p>
            <a:pPr marL="800100" lvl="1" indent="-514350">
              <a:spcBef>
                <a:spcPts val="0"/>
              </a:spcBef>
              <a:buFont typeface="Wingdings" panose="05000000000000000000" pitchFamily="2" charset="2"/>
              <a:buChar char="v"/>
            </a:pPr>
            <a:r>
              <a:rPr lang="en-US" sz="3200" dirty="0" smtClean="0">
                <a:latin typeface="Times New Roman" panose="02020603050405020304" pitchFamily="18" charset="0"/>
                <a:cs typeface="Times New Roman" panose="02020603050405020304" pitchFamily="18" charset="0"/>
              </a:rPr>
              <a:t>Know </a:t>
            </a:r>
            <a:r>
              <a:rPr lang="en-US" sz="3200" dirty="0">
                <a:latin typeface="Times New Roman" panose="02020603050405020304" pitchFamily="18" charset="0"/>
                <a:cs typeface="Times New Roman" panose="02020603050405020304" pitchFamily="18" charset="0"/>
              </a:rPr>
              <a:t>when to say </a:t>
            </a:r>
            <a:r>
              <a:rPr lang="en-US" sz="3200" dirty="0" smtClean="0">
                <a:latin typeface="Times New Roman" panose="02020603050405020304" pitchFamily="18" charset="0"/>
                <a:cs typeface="Times New Roman" panose="02020603050405020304" pitchFamily="18" charset="0"/>
              </a:rPr>
              <a:t>‘enough’.</a:t>
            </a:r>
          </a:p>
        </p:txBody>
      </p:sp>
    </p:spTree>
    <p:extLst>
      <p:ext uri="{BB962C8B-B14F-4D97-AF65-F5344CB8AC3E}">
        <p14:creationId xmlns:p14="http://schemas.microsoft.com/office/powerpoint/2010/main" val="39784266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Couture</Template>
  <TotalTime>340</TotalTime>
  <Words>793</Words>
  <Application>Microsoft Office PowerPoint</Application>
  <PresentationFormat>On-screen Show (4:3)</PresentationFormat>
  <Paragraphs>83</Paragraphs>
  <Slides>13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Garamond</vt:lpstr>
      <vt:lpstr>Times New Roman</vt:lpstr>
      <vt:lpstr>Wingdings</vt:lpstr>
      <vt:lpstr>Couture</vt:lpstr>
      <vt:lpstr> Principles of Business and Personal Finance</vt:lpstr>
      <vt:lpstr>Standard 1.03 Business Communication</vt:lpstr>
      <vt:lpstr>Formats/Types of business communications</vt:lpstr>
      <vt:lpstr>Types of Written Communication in Business</vt:lpstr>
      <vt:lpstr>Results-Oriented Communication</vt:lpstr>
      <vt:lpstr>Informational Communication</vt:lpstr>
      <vt:lpstr>        .       Negative Communication </vt:lpstr>
      <vt:lpstr>Persuasive Communication</vt:lpstr>
      <vt:lpstr>effective written communication</vt:lpstr>
      <vt:lpstr>Characteristics</vt:lpstr>
      <vt:lpstr>Characteristics, cont.</vt:lpstr>
      <vt:lpstr>Types of written business communications</vt:lpstr>
      <vt:lpstr>Five C’s of  business writing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Business and Personal Finance</dc:title>
  <dc:creator>Jennifer James</dc:creator>
  <cp:lastModifiedBy>Sandy Fidance</cp:lastModifiedBy>
  <cp:revision>37</cp:revision>
  <cp:lastPrinted>2020-02-12T16:57:19Z</cp:lastPrinted>
  <dcterms:created xsi:type="dcterms:W3CDTF">2015-09-03T14:19:46Z</dcterms:created>
  <dcterms:modified xsi:type="dcterms:W3CDTF">2020-08-27T22:15:37Z</dcterms:modified>
</cp:coreProperties>
</file>