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2" r:id="rId2"/>
  </p:sldMasterIdLst>
  <p:notesMasterIdLst>
    <p:notesMasterId r:id="rId14"/>
  </p:notesMasterIdLst>
  <p:handoutMasterIdLst>
    <p:handoutMasterId r:id="rId15"/>
  </p:handoutMasterIdLst>
  <p:sldIdLst>
    <p:sldId id="280" r:id="rId3"/>
    <p:sldId id="283" r:id="rId4"/>
    <p:sldId id="284" r:id="rId5"/>
    <p:sldId id="290" r:id="rId6"/>
    <p:sldId id="285" r:id="rId7"/>
    <p:sldId id="289" r:id="rId8"/>
    <p:sldId id="288" r:id="rId9"/>
    <p:sldId id="291" r:id="rId10"/>
    <p:sldId id="286" r:id="rId11"/>
    <p:sldId id="287" r:id="rId12"/>
    <p:sldId id="292" r:id="rId13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8993" autoAdjust="0"/>
  </p:normalViewPr>
  <p:slideViewPr>
    <p:cSldViewPr>
      <p:cViewPr varScale="1">
        <p:scale>
          <a:sx n="47" d="100"/>
          <a:sy n="47" d="100"/>
        </p:scale>
        <p:origin x="618" y="4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9" d="100"/>
          <a:sy n="69" d="100"/>
        </p:scale>
        <p:origin x="3010" y="72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8/24/2020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8/24/2020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191250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2" y="4415790"/>
            <a:ext cx="5608319" cy="4183380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96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Using the most important piece</a:t>
            </a:r>
            <a:r>
              <a:rPr lang="en-US" baseline="0" dirty="0" smtClean="0"/>
              <a:t> of information first can capture the attention of the listener while less important pieces of information support the initial question or idea.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5327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17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Depending</a:t>
            </a:r>
            <a:r>
              <a:rPr lang="en-US" baseline="0" dirty="0" smtClean="0"/>
              <a:t> on who uses it, information should be organized in different ways.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example:</a:t>
            </a:r>
          </a:p>
          <a:p>
            <a:r>
              <a:rPr lang="en-US" baseline="0" dirty="0" smtClean="0"/>
              <a:t>- Students are the target audience for a class. The curriculum is divided into units and objectives to best suit their needs for understanding.</a:t>
            </a:r>
          </a:p>
          <a:p>
            <a:r>
              <a:rPr lang="en-US" dirty="0" smtClean="0"/>
              <a:t>- Tourists are sometimes the</a:t>
            </a:r>
            <a:r>
              <a:rPr lang="en-US" baseline="0" dirty="0" smtClean="0"/>
              <a:t> target audience for big cities. Activities on an itinerary should be listed in alphabetical order; whereas, places to go should be organized geographically (closest to farthest).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704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63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14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47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31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39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55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82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8539" y="2514601"/>
            <a:ext cx="8913077" cy="2262781"/>
          </a:xfrm>
        </p:spPr>
        <p:txBody>
          <a:bodyPr anchor="b">
            <a:normAutofit/>
          </a:bodyPr>
          <a:lstStyle>
            <a:lvl1pPr>
              <a:defRPr sz="53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8539" y="4777380"/>
            <a:ext cx="8913077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744198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4529541"/>
            <a:ext cx="779564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68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609600"/>
            <a:ext cx="8913077" cy="3117040"/>
          </a:xfrm>
        </p:spPr>
        <p:txBody>
          <a:bodyPr anchor="ctr">
            <a:normAutofit/>
          </a:bodyPr>
          <a:lstStyle>
            <a:lvl1pPr algn="l">
              <a:defRPr sz="47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4354046"/>
            <a:ext cx="891307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31781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3244140"/>
            <a:ext cx="779564" cy="365125"/>
          </a:xfrm>
        </p:spPr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54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207" y="609600"/>
            <a:ext cx="8391740" cy="2895600"/>
          </a:xfrm>
        </p:spPr>
        <p:txBody>
          <a:bodyPr anchor="ctr">
            <a:normAutofit/>
          </a:bodyPr>
          <a:lstStyle>
            <a:lvl1pPr algn="l">
              <a:defRPr sz="47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4159" y="3505200"/>
            <a:ext cx="7534591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4354046"/>
            <a:ext cx="891307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7" y="31781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3244140"/>
            <a:ext cx="779564" cy="365125"/>
          </a:xfrm>
        </p:spPr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010" y="648005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1958" y="290530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0448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9" y="2438401"/>
            <a:ext cx="8913078" cy="2724845"/>
          </a:xfrm>
        </p:spPr>
        <p:txBody>
          <a:bodyPr anchor="b">
            <a:normAutofit/>
          </a:bodyPr>
          <a:lstStyle>
            <a:lvl1pPr algn="l">
              <a:defRPr sz="479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181600"/>
            <a:ext cx="891307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1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207" y="609600"/>
            <a:ext cx="8391740" cy="2895600"/>
          </a:xfrm>
        </p:spPr>
        <p:txBody>
          <a:bodyPr anchor="ctr">
            <a:normAutofit/>
          </a:bodyPr>
          <a:lstStyle>
            <a:lvl1pPr algn="l">
              <a:defRPr sz="47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538" y="4343400"/>
            <a:ext cx="8913078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181600"/>
            <a:ext cx="891307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010" y="648005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1958" y="290530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4974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627407"/>
            <a:ext cx="8913077" cy="2880020"/>
          </a:xfrm>
        </p:spPr>
        <p:txBody>
          <a:bodyPr anchor="ctr">
            <a:normAutofit/>
          </a:bodyPr>
          <a:lstStyle>
            <a:lvl1pPr algn="l">
              <a:defRPr sz="479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538" y="4343400"/>
            <a:ext cx="8913078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181600"/>
            <a:ext cx="891307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9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9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2392" y="627406"/>
            <a:ext cx="2207026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8538" y="627406"/>
            <a:ext cx="6475313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69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250" y="624110"/>
            <a:ext cx="8909366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8538" y="2133600"/>
            <a:ext cx="8913078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9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2058750"/>
            <a:ext cx="8913077" cy="1468800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3530129"/>
            <a:ext cx="8913077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31781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3244140"/>
            <a:ext cx="779564" cy="365125"/>
          </a:xfr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2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8538" y="2133600"/>
            <a:ext cx="4312741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88874" y="2126222"/>
            <a:ext cx="4312741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787783"/>
            <a:ext cx="779564" cy="365125"/>
          </a:xfr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5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8608" y="1972703"/>
            <a:ext cx="3991692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8538" y="2548966"/>
            <a:ext cx="4341762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4674" y="1969475"/>
            <a:ext cx="3997960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5091" y="2545738"/>
            <a:ext cx="433754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787783"/>
            <a:ext cx="779564" cy="365125"/>
          </a:xfr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1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9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446088"/>
            <a:ext cx="3504286" cy="976312"/>
          </a:xfrm>
        </p:spPr>
        <p:txBody>
          <a:bodyPr anchor="b"/>
          <a:lstStyle>
            <a:lvl1pPr algn="l">
              <a:defRPr sz="199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1365" y="446089"/>
            <a:ext cx="5180251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8" y="1598613"/>
            <a:ext cx="3504286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81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9" y="4800600"/>
            <a:ext cx="891307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8538" y="634965"/>
            <a:ext cx="8913078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367338"/>
            <a:ext cx="891307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9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0773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14" y="-786"/>
            <a:ext cx="2356060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32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249" y="624110"/>
            <a:ext cx="8909366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2133600"/>
            <a:ext cx="8913078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58914" y="6130437"/>
            <a:ext cx="1145984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538" y="6135809"/>
            <a:ext cx="7618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674" y="787783"/>
            <a:ext cx="779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99">
                <a:solidFill>
                  <a:srgbClr val="FEFFFF"/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12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7111" y="914401"/>
            <a:ext cx="8913077" cy="1066800"/>
          </a:xfrm>
        </p:spPr>
        <p:txBody>
          <a:bodyPr/>
          <a:lstStyle/>
          <a:p>
            <a:r>
              <a:rPr lang="en-US" dirty="0" smtClean="0"/>
              <a:t>Principles of Business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784" y="2438400"/>
            <a:ext cx="9674404" cy="31242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Objective 1.02: Record information to maintain and present a report of business activity.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Part B: Organize Information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929" y="956956"/>
            <a:ext cx="8909366" cy="790552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Order of Importance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2221" y="2398266"/>
            <a:ext cx="5302718" cy="3621534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Presents the most important piece of information first followed by less important information.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Helps build the strength of an argument or idea.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09650">
            <a:off x="7755894" y="-11116"/>
            <a:ext cx="4419600" cy="3137916"/>
          </a:xfrm>
        </p:spPr>
      </p:pic>
      <p:sp>
        <p:nvSpPr>
          <p:cNvPr id="4" name="TextBox 3"/>
          <p:cNvSpPr txBox="1"/>
          <p:nvPr/>
        </p:nvSpPr>
        <p:spPr>
          <a:xfrm>
            <a:off x="6551612" y="2480370"/>
            <a:ext cx="5105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Example:</a:t>
            </a:r>
          </a:p>
          <a:p>
            <a:r>
              <a:rPr lang="en-US" sz="3200" dirty="0">
                <a:solidFill>
                  <a:srgbClr val="0070C0"/>
                </a:solidFill>
              </a:rPr>
              <a:t>A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>
                <a:solidFill>
                  <a:srgbClr val="0070C0"/>
                </a:solidFill>
              </a:rPr>
              <a:t>presentation designed to sell a medical product </a:t>
            </a:r>
            <a:r>
              <a:rPr lang="en-US" sz="3200" dirty="0" smtClean="0">
                <a:solidFill>
                  <a:srgbClr val="0070C0"/>
                </a:solidFill>
              </a:rPr>
              <a:t>would begin with the benefit of the medication followed by how it works.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43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Assignment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5812" y="2126222"/>
            <a:ext cx="9445803" cy="3817378"/>
          </a:xfrm>
        </p:spPr>
        <p:txBody>
          <a:bodyPr>
            <a:normAutofit fontScale="85000" lnSpcReduction="10000"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Complete your note-taker with </a:t>
            </a: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 example for each method </a:t>
            </a:r>
            <a:r>
              <a:rPr lang="en-US" sz="4000" dirty="0" smtClean="0">
                <a:solidFill>
                  <a:schemeClr val="tx1"/>
                </a:solidFill>
              </a:rPr>
              <a:t>of organizing information and </a:t>
            </a: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submit</a:t>
            </a:r>
            <a:r>
              <a:rPr lang="en-US" sz="4000" dirty="0" smtClean="0">
                <a:solidFill>
                  <a:schemeClr val="tx1"/>
                </a:solidFill>
              </a:rPr>
              <a:t> through the assignment link in Canvas.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Your example is likely NOT going to sound like anyone else’s; use your own words and come up with your own examples.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00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4412" y="381000"/>
            <a:ext cx="8909366" cy="128089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Impact of Target Audience on </a:t>
            </a:r>
            <a:r>
              <a:rPr lang="en-US" sz="4000" b="1" dirty="0" smtClean="0"/>
              <a:t>Organization of Information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7384" y="1905000"/>
            <a:ext cx="7924800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Target </a:t>
            </a:r>
          </a:p>
          <a:p>
            <a:pPr marL="0" indent="0">
              <a:buNone/>
            </a:pPr>
            <a:r>
              <a:rPr lang="en-US" sz="2800" b="1" u="sng" dirty="0" smtClean="0">
                <a:solidFill>
                  <a:schemeClr val="tx1"/>
                </a:solidFill>
              </a:rPr>
              <a:t>Audience</a:t>
            </a:r>
            <a:r>
              <a:rPr lang="en-US" sz="2800" dirty="0" smtClean="0">
                <a:solidFill>
                  <a:schemeClr val="tx1"/>
                </a:solidFill>
              </a:rPr>
              <a:t>			</a:t>
            </a:r>
            <a:r>
              <a:rPr lang="en-US" sz="2800" b="1" u="sng" dirty="0" smtClean="0">
                <a:solidFill>
                  <a:schemeClr val="tx1"/>
                </a:solidFill>
              </a:rPr>
              <a:t>Information Organization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Students		Information is divided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					into units </a:t>
            </a:r>
            <a:r>
              <a:rPr lang="en-US" sz="2800" dirty="0" smtClean="0">
                <a:solidFill>
                  <a:schemeClr val="tx1"/>
                </a:solidFill>
              </a:rPr>
              <a:t>and </a:t>
            </a:r>
            <a:r>
              <a:rPr lang="en-US" sz="2800" dirty="0" smtClean="0">
                <a:solidFill>
                  <a:schemeClr val="tx1"/>
                </a:solidFill>
              </a:rPr>
              <a:t>objectives.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Tourists		</a:t>
            </a:r>
            <a:r>
              <a:rPr lang="en-US" sz="2800" dirty="0" smtClean="0">
                <a:solidFill>
                  <a:schemeClr val="tx1"/>
                </a:solidFill>
              </a:rPr>
              <a:t>Activities </a:t>
            </a:r>
            <a:r>
              <a:rPr lang="en-US" sz="2800" dirty="0" smtClean="0">
                <a:solidFill>
                  <a:schemeClr val="tx1"/>
                </a:solidFill>
              </a:rPr>
              <a:t>are organized in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					chronological order.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				Places to go are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					organized geographically.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8212" y="3429000"/>
            <a:ext cx="2057400" cy="2965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95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Common Approaches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7012" y="1676400"/>
            <a:ext cx="5638800" cy="4343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Alphabetic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Chronologic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Inductive</a:t>
            </a:r>
            <a:endParaRPr lang="en-US" sz="32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Deductive</a:t>
            </a:r>
            <a:endParaRPr lang="en-US" sz="32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Sequential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Problem/Solution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Order of Importance</a:t>
            </a:r>
          </a:p>
        </p:txBody>
      </p:sp>
    </p:spTree>
    <p:extLst>
      <p:ext uri="{BB962C8B-B14F-4D97-AF65-F5344CB8AC3E}">
        <p14:creationId xmlns:p14="http://schemas.microsoft.com/office/powerpoint/2010/main" val="14444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Alphabetic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9997" y="2126222"/>
            <a:ext cx="5150267" cy="3777622"/>
          </a:xfrm>
        </p:spPr>
        <p:txBody>
          <a:bodyPr>
            <a:noAutofit/>
          </a:bodyPr>
          <a:lstStyle/>
          <a:p>
            <a:r>
              <a:rPr lang="en-US" sz="3200" dirty="0" smtClean="0"/>
              <a:t>Markers sequencing each letter of the alphabet </a:t>
            </a:r>
          </a:p>
          <a:p>
            <a:r>
              <a:rPr lang="en-US" sz="3200" dirty="0"/>
              <a:t>I</a:t>
            </a:r>
            <a:r>
              <a:rPr lang="en-US" sz="3200" dirty="0" smtClean="0"/>
              <a:t>ntended as a guide to finding specific information within a lengthy list.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Examples: </a:t>
            </a:r>
            <a:endParaRPr lang="en-US" sz="2800" dirty="0" smtClean="0"/>
          </a:p>
          <a:p>
            <a:r>
              <a:rPr lang="en-US" sz="2800" dirty="0" smtClean="0"/>
              <a:t>A booklet on vitamins (A, B, B1, and so on)</a:t>
            </a:r>
          </a:p>
          <a:p>
            <a:r>
              <a:rPr lang="en-US" sz="2800" dirty="0" smtClean="0"/>
              <a:t>A </a:t>
            </a:r>
            <a:r>
              <a:rPr lang="en-US" sz="2800" dirty="0"/>
              <a:t>directory of company </a:t>
            </a:r>
            <a:r>
              <a:rPr lang="en-US" sz="2800" dirty="0" smtClean="0"/>
              <a:t>employees</a:t>
            </a:r>
            <a:endParaRPr lang="en-US" sz="2800" dirty="0"/>
          </a:p>
          <a:p>
            <a:r>
              <a:rPr lang="en-US" sz="2800" dirty="0" smtClean="0"/>
              <a:t>An index of key terms at the end of a book</a:t>
            </a:r>
          </a:p>
          <a:p>
            <a:r>
              <a:rPr lang="en-US" sz="2800" dirty="0" smtClean="0"/>
              <a:t>A glossary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790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249" y="624110"/>
            <a:ext cx="8909366" cy="105229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Chronologic Order</a:t>
            </a:r>
            <a:endParaRPr lang="en-US" sz="44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532" y="3962401"/>
            <a:ext cx="6400800" cy="2362199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976615" y="1868934"/>
            <a:ext cx="9525000" cy="2093467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Places each piece of information into a sequence of dates or time frames. 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H</a:t>
            </a:r>
            <a:r>
              <a:rPr lang="en-US" sz="2800" dirty="0" smtClean="0">
                <a:solidFill>
                  <a:schemeClr val="tx1"/>
                </a:solidFill>
              </a:rPr>
              <a:t>elpful when reviewing historical data or explaining why or how a particular result changed over time.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2107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249" y="624110"/>
            <a:ext cx="8909366" cy="82369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Inductive Order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447800"/>
            <a:ext cx="5607467" cy="46482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P</a:t>
            </a:r>
            <a:r>
              <a:rPr lang="en-US" sz="2800" dirty="0" smtClean="0">
                <a:solidFill>
                  <a:schemeClr val="tx1"/>
                </a:solidFill>
              </a:rPr>
              <a:t>laces facts before conclusions and recommendations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Opposite of deductive order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Useful when rumors or previously drawn conclusions have caused confusion in the minds of a target audience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46932" y="1676400"/>
            <a:ext cx="4541341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 smtClean="0">
                <a:solidFill>
                  <a:srgbClr val="0070C0"/>
                </a:solidFill>
              </a:rPr>
              <a:t>Example</a:t>
            </a:r>
            <a:endParaRPr lang="en-US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Sally is a self-motivated honors student with an outgoing personality and perfect attendance; therefore, I suggest she become the new FBLA president.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05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249" y="624110"/>
            <a:ext cx="8909366" cy="97609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Deductive Order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5202" y="2150431"/>
            <a:ext cx="5895062" cy="32766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Presenting a recommendation followed with info to support it.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Works well when the target audience is knowledgeable on the topic being presented or when a selection process is undertaken.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88874" y="1649409"/>
            <a:ext cx="4312741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 smtClean="0">
                <a:solidFill>
                  <a:srgbClr val="0070C0"/>
                </a:solidFill>
              </a:rPr>
              <a:t>Example </a:t>
            </a:r>
            <a:endParaRPr lang="en-US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I recommend Sally to be president of FBLA. She is a self-motivated honors student with an outgoing personality and perfect attendance.</a:t>
            </a:r>
          </a:p>
        </p:txBody>
      </p:sp>
      <p:sp>
        <p:nvSpPr>
          <p:cNvPr id="5" name="AutoShape 2" descr="Drawing of A Girl - Visual Arts Ide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8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249" y="624110"/>
            <a:ext cx="8909366" cy="82369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Sequential Process or Instruction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2" y="2133600"/>
            <a:ext cx="4648199" cy="37338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Generally following </a:t>
            </a:r>
            <a:r>
              <a:rPr lang="en-US" sz="3200" dirty="0">
                <a:solidFill>
                  <a:schemeClr val="tx1"/>
                </a:solidFill>
              </a:rPr>
              <a:t>a </a:t>
            </a:r>
            <a:r>
              <a:rPr lang="en-US" sz="3200" dirty="0" smtClean="0">
                <a:solidFill>
                  <a:schemeClr val="tx1"/>
                </a:solidFill>
              </a:rPr>
              <a:t>sequential movement</a:t>
            </a:r>
          </a:p>
          <a:p>
            <a:r>
              <a:rPr lang="en-US" sz="3200" dirty="0"/>
              <a:t>P</a:t>
            </a:r>
            <a:r>
              <a:rPr lang="en-US" sz="3200" dirty="0" smtClean="0"/>
              <a:t>rogressing </a:t>
            </a:r>
            <a:r>
              <a:rPr lang="en-US" sz="3200" dirty="0"/>
              <a:t>from one stage to another in a single series of steps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4663" y="2214880"/>
            <a:ext cx="5940604" cy="3207778"/>
          </a:xfrm>
        </p:spPr>
        <p:txBody>
          <a:bodyPr>
            <a:noAutofit/>
          </a:bodyPr>
          <a:lstStyle/>
          <a:p>
            <a:r>
              <a:rPr lang="en-US" sz="3200" dirty="0"/>
              <a:t>I</a:t>
            </a:r>
            <a:r>
              <a:rPr lang="en-US" sz="3200" dirty="0" smtClean="0"/>
              <a:t>nstallation </a:t>
            </a:r>
            <a:r>
              <a:rPr lang="en-US" sz="3200" dirty="0"/>
              <a:t>of </a:t>
            </a:r>
            <a:r>
              <a:rPr lang="en-US" sz="3200" dirty="0" smtClean="0"/>
              <a:t>equipment that </a:t>
            </a:r>
            <a:r>
              <a:rPr lang="en-US" sz="3200" dirty="0"/>
              <a:t>must be done in a certain </a:t>
            </a:r>
            <a:r>
              <a:rPr lang="en-US" sz="3200" dirty="0" smtClean="0"/>
              <a:t>order; the presentation </a:t>
            </a:r>
            <a:r>
              <a:rPr lang="en-US" sz="3200" dirty="0"/>
              <a:t>of instructions must follow that </a:t>
            </a:r>
            <a:r>
              <a:rPr lang="en-US" sz="3200" dirty="0" smtClean="0"/>
              <a:t>order</a:t>
            </a:r>
          </a:p>
          <a:p>
            <a:r>
              <a:rPr lang="en-US" sz="2800" dirty="0" smtClean="0"/>
              <a:t>Order of Operations [PEMDAS]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798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Problem/Solution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12" y="1905000"/>
            <a:ext cx="4419599" cy="4267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Divides info into two main sections: one describes a problem and one describes a solution.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6212" y="1600199"/>
            <a:ext cx="6705600" cy="495244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u="sng" dirty="0" smtClean="0">
                <a:solidFill>
                  <a:schemeClr val="tx1"/>
                </a:solidFill>
              </a:rPr>
              <a:t>Example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Problem: Motorized Transportation</a:t>
            </a:r>
          </a:p>
          <a:p>
            <a:pPr marL="644652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Increasing traffic congestion</a:t>
            </a:r>
          </a:p>
          <a:p>
            <a:pPr marL="644652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Increasing pollution</a:t>
            </a:r>
          </a:p>
          <a:p>
            <a:pPr marL="644652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Increasing “road rage” from traffic-related stress</a:t>
            </a:r>
            <a:endParaRPr lang="en-US" sz="2400" dirty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Solution: Riding Bicycles</a:t>
            </a:r>
          </a:p>
          <a:p>
            <a:pPr marL="816102" lvl="1" indent="-5143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Reduces the # of motorized vehicles in use</a:t>
            </a:r>
          </a:p>
          <a:p>
            <a:pPr marL="816102" lvl="1" indent="-5143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Not a source of pollution</a:t>
            </a:r>
          </a:p>
          <a:p>
            <a:pPr marL="816102" lvl="1" indent="-5143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Has physical and psychological health benefits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61" y="4074160"/>
            <a:ext cx="4457700" cy="247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57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553</Words>
  <Application>Microsoft Office PowerPoint</Application>
  <PresentationFormat>Custom</PresentationFormat>
  <Paragraphs>81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Corbel</vt:lpstr>
      <vt:lpstr>Wingdings</vt:lpstr>
      <vt:lpstr>Wingdings 3</vt:lpstr>
      <vt:lpstr>Wisp</vt:lpstr>
      <vt:lpstr>Principles of Business</vt:lpstr>
      <vt:lpstr>Impact of Target Audience on Organization of Information</vt:lpstr>
      <vt:lpstr>Common Approaches</vt:lpstr>
      <vt:lpstr>Alphabetic</vt:lpstr>
      <vt:lpstr>Chronologic Order</vt:lpstr>
      <vt:lpstr>Inductive Order</vt:lpstr>
      <vt:lpstr>Deductive Order</vt:lpstr>
      <vt:lpstr>Sequential Process or Instruction</vt:lpstr>
      <vt:lpstr>Problem/Solution</vt:lpstr>
      <vt:lpstr>Order of Importance</vt:lpstr>
      <vt:lpstr>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2015-08-21T18:57:44Z</dcterms:created>
  <dcterms:modified xsi:type="dcterms:W3CDTF">2020-08-24T19:12:35Z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