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  <p:sldMasterId id="2147483674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0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embeddedFontLst>
    <p:embeddedFont>
      <p:font typeface="Bangers" panose="020B0604020202020204" charset="0"/>
      <p:regular r:id="rId17"/>
    </p:embeddedFont>
    <p:embeddedFont>
      <p:font typeface="Cabin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6D667B-1E32-4AEA-806D-C3C372418A00}">
  <a:tblStyle styleId="{566D667B-1E32-4AEA-806D-C3C372418A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B92C5AC-96A1-4E76-961A-83E7D1EA799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b34304a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1b34304a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34304ae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b34304ae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b34304ae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1b34304ae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b34304ae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1b34304ae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b34304ae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1b34304ae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b34304a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1b34304a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b34304ae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b34304ae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b34304ae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b34304ae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b34304ae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1b34304ae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b34304ae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b34304ae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8416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b34304ae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1b34304ae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200150" y="1790058"/>
            <a:ext cx="6743700" cy="12342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1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bin"/>
              <a:buNone/>
              <a:defRPr sz="29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2021395" y="3264408"/>
            <a:ext cx="5101200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4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6858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10287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13716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17145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20574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24003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27432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1200150" y="1790058"/>
            <a:ext cx="6743700" cy="12342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1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bin"/>
              <a:buNone/>
              <a:defRPr sz="29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2021395" y="3264349"/>
            <a:ext cx="51012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1"/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6858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10287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13716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17145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20574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24003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27432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bin"/>
              <a:buNone/>
              <a:defRPr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6858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0287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3716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7145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0574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4003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7432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1678114" y="218694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bin"/>
              <a:buNone/>
              <a:defRPr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600075" y="1323975"/>
            <a:ext cx="79533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6858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0287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3716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7145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0574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4003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7432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6858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0287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3716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7145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0574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4003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7432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bin"/>
              <a:buNone/>
              <a:defRPr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1186434" y="1978533"/>
            <a:ext cx="32037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2"/>
          </p:nvPr>
        </p:nvSpPr>
        <p:spPr>
          <a:xfrm>
            <a:off x="4753736" y="1978533"/>
            <a:ext cx="32025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6858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0287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3716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7145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0574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4003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7432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1200150" y="1790058"/>
            <a:ext cx="6743700" cy="12342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1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bin"/>
              <a:buNone/>
              <a:defRPr sz="29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2021395" y="3264349"/>
            <a:ext cx="51012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1"/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6858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10287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13716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17145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20574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24003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27432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1187577" y="1735075"/>
            <a:ext cx="32025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1"/>
          <a:lstStyle>
            <a:lvl1pPr marL="457200" marR="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477B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2"/>
          </p:nvPr>
        </p:nvSpPr>
        <p:spPr>
          <a:xfrm>
            <a:off x="1187577" y="2357438"/>
            <a:ext cx="32025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3"/>
          </p:nvPr>
        </p:nvSpPr>
        <p:spPr>
          <a:xfrm>
            <a:off x="4753737" y="2357438"/>
            <a:ext cx="3190200" cy="19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4"/>
          </p:nvPr>
        </p:nvSpPr>
        <p:spPr>
          <a:xfrm>
            <a:off x="4753737" y="1735075"/>
            <a:ext cx="32025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1"/>
          <a:lstStyle>
            <a:lvl1pPr marL="457200" marR="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477B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6858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0287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3716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7145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0574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4003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7432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bin"/>
              <a:buNone/>
              <a:defRPr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606392" y="1682871"/>
            <a:ext cx="3371100" cy="850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1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bin"/>
              <a:buNone/>
              <a:defRPr sz="17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8" name="Google Shape;128;p25"/>
          <p:cNvSpPr>
            <a:spLocks noGrp="1"/>
          </p:cNvSpPr>
          <p:nvPr>
            <p:ph type="pic" idx="2"/>
          </p:nvPr>
        </p:nvSpPr>
        <p:spPr>
          <a:xfrm>
            <a:off x="4571999" y="0"/>
            <a:ext cx="4576500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sz="24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836676" y="2662438"/>
            <a:ext cx="2846100" cy="1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1"/>
          <a:lstStyle>
            <a:lvl1pPr marL="457200" marR="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ftr" idx="11"/>
          </p:nvPr>
        </p:nvSpPr>
        <p:spPr>
          <a:xfrm>
            <a:off x="603504" y="4677156"/>
            <a:ext cx="38436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6858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0287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3716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7145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0574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4003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7432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bin"/>
              <a:buNone/>
              <a:defRPr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 rot="5400000">
            <a:off x="3408648" y="243033"/>
            <a:ext cx="2326500" cy="57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8" name="Google Shape;138;p26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6858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0287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3716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7145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0574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4003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7432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 rot="5400000">
            <a:off x="5107890" y="2084745"/>
            <a:ext cx="3737700" cy="9741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bin"/>
              <a:buNone/>
              <a:defRPr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xfrm rot="5400000">
            <a:off x="2128969" y="247395"/>
            <a:ext cx="3737700" cy="46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4" name="Google Shape;144;p27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6858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0287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3716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7145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0574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4003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7432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bin"/>
              <a:buNone/>
              <a:defRPr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5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6858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10287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13716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17145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20574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24003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27432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Cabin"/>
              <a:buNone/>
              <a:defRPr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5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9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>
            <a:spLocks noGrp="1"/>
          </p:cNvSpPr>
          <p:nvPr>
            <p:ph type="sldNum" idx="12"/>
          </p:nvPr>
        </p:nvSpPr>
        <p:spPr>
          <a:xfrm>
            <a:off x="8069191" y="4663440"/>
            <a:ext cx="274200" cy="2742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6858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0287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3716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17145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0574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4003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27432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1200150" y="1790058"/>
            <a:ext cx="6743700" cy="12342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abin"/>
              <a:buNone/>
            </a:pPr>
            <a:r>
              <a:rPr lang="en" dirty="0" smtClean="0"/>
              <a:t>Growing Nationalism</a:t>
            </a:r>
            <a:endParaRPr dirty="0"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1259101" y="3236750"/>
            <a:ext cx="66258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" sz="6000" b="0" i="0" u="none" strike="noStrike" cap="none" dirty="0" smtClean="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Unit 2 – Lesson 8</a:t>
            </a:r>
            <a:endParaRPr sz="6000" dirty="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Google Shape;200;p36"/>
          <p:cNvGraphicFramePr/>
          <p:nvPr/>
        </p:nvGraphicFramePr>
        <p:xfrm>
          <a:off x="240968" y="816733"/>
          <a:ext cx="8667775" cy="4085350"/>
        </p:xfrm>
        <a:graphic>
          <a:graphicData uri="http://schemas.openxmlformats.org/drawingml/2006/table">
            <a:tbl>
              <a:tblPr>
                <a:noFill/>
                <a:tableStyleId>{566D667B-1E32-4AEA-806D-C3C372418A00}</a:tableStyleId>
              </a:tblPr>
              <a:tblGrid>
                <a:gridCol w="187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2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Cabin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</a:rPr>
                        <a:t>President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Cabin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</a:rPr>
                        <a:t>Years in Office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Cabin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</a:rPr>
                        <a:t>Vice President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Cabin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</a:rPr>
                        <a:t>Political Party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Font typeface="Cabin"/>
                        <a:buNone/>
                      </a:pPr>
                      <a:r>
                        <a:rPr lang="en" sz="1500" b="1" u="none" strike="noStrike" cap="none">
                          <a:solidFill>
                            <a:schemeClr val="lt1"/>
                          </a:solidFill>
                        </a:rPr>
                        <a:t>Facts/Accomplishments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0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bin"/>
                        <a:buNone/>
                      </a:pPr>
                      <a:r>
                        <a:rPr lang="en" sz="2100" b="1" u="none" strike="noStrike" cap="none"/>
                        <a:t>6. John Q. Adams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bin"/>
                        <a:buNone/>
                      </a:pPr>
                      <a:r>
                        <a:rPr lang="en" sz="2100" b="1" u="none" strike="noStrike" cap="none"/>
                        <a:t>1825 - 1829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bin"/>
                        <a:buNone/>
                      </a:pPr>
                      <a:r>
                        <a:rPr lang="en" sz="2100" b="1" u="none" strike="noStrike" cap="none"/>
                        <a:t>John C. Calhoun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bin"/>
                        <a:buNone/>
                      </a:pPr>
                      <a:r>
                        <a:rPr lang="en" sz="2100" b="1" u="none" strike="noStrike" cap="none"/>
                        <a:t>Republican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C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bin"/>
                        <a:buNone/>
                      </a:pPr>
                      <a:r>
                        <a:rPr lang="en" sz="2100" b="1" u="none" strike="noStrike" cap="none"/>
                        <a:t>1824 – Corrupt Bargain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bin"/>
                        <a:buNone/>
                      </a:pPr>
                      <a:endParaRPr sz="2100" b="1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bin"/>
                        <a:buNone/>
                      </a:pPr>
                      <a:r>
                        <a:rPr lang="en" sz="2100" b="1" u="none" strike="noStrike" cap="none"/>
                        <a:t>Wanted American System reform, couldn’t accomplish much – lack of funds</a:t>
                      </a:r>
                      <a:endParaRPr sz="110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C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1" name="Google Shape;20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4513" y="80577"/>
            <a:ext cx="5820900" cy="73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>
            <a:spLocks noGrp="1"/>
          </p:cNvSpPr>
          <p:nvPr>
            <p:ph type="title"/>
          </p:nvPr>
        </p:nvSpPr>
        <p:spPr>
          <a:xfrm>
            <a:off x="1678114" y="218694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abin"/>
              <a:buNone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SECTION 4 – GROWING SECTIONALISM</a:t>
            </a:r>
            <a:endParaRPr/>
          </a:p>
        </p:txBody>
      </p:sp>
      <p:sp>
        <p:nvSpPr>
          <p:cNvPr id="207" name="Google Shape;207;p37"/>
          <p:cNvSpPr txBox="1">
            <a:spLocks noGrp="1"/>
          </p:cNvSpPr>
          <p:nvPr>
            <p:ph type="body" idx="1"/>
          </p:nvPr>
        </p:nvSpPr>
        <p:spPr>
          <a:xfrm>
            <a:off x="216850" y="1323975"/>
            <a:ext cx="36327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" sz="1800"/>
              <a:t>Election of 1828</a:t>
            </a:r>
            <a:endParaRPr/>
          </a:p>
          <a:p>
            <a:pPr marL="342900" marR="0" lvl="1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Campaigning- While Adams is in office</a:t>
            </a:r>
            <a:endParaRPr sz="15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1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Dirty politics - Mudslinging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177800" marR="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Jackson paints himself as “common- man”</a:t>
            </a:r>
            <a:endParaRPr/>
          </a:p>
          <a:p>
            <a:pPr marL="342900" marR="0" lvl="1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Wounded War Vet (1812 vs. Indians)</a:t>
            </a:r>
            <a:endParaRPr/>
          </a:p>
          <a:p>
            <a:pPr marL="342900" marR="0" lvl="1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Log cabin</a:t>
            </a:r>
            <a:endParaRPr/>
          </a:p>
          <a:p>
            <a:pPr marL="342900" marR="0" lvl="1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Orphan</a:t>
            </a:r>
            <a:endParaRPr/>
          </a:p>
          <a:p>
            <a:pPr marL="342900" marR="0" lvl="1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Lawyer</a:t>
            </a:r>
            <a:endParaRPr/>
          </a:p>
          <a:p>
            <a:pPr marL="342900" marR="0" lvl="1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Planter</a:t>
            </a:r>
            <a:endParaRPr/>
          </a:p>
        </p:txBody>
      </p:sp>
      <p:pic>
        <p:nvPicPr>
          <p:cNvPr id="208" name="Google Shape;20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8950" y="3416175"/>
            <a:ext cx="1293900" cy="1534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9" name="Google Shape;209;p37"/>
          <p:cNvGraphicFramePr/>
          <p:nvPr/>
        </p:nvGraphicFramePr>
        <p:xfrm>
          <a:off x="5152175" y="1323975"/>
          <a:ext cx="3667300" cy="3606025"/>
        </p:xfrm>
        <a:graphic>
          <a:graphicData uri="http://schemas.openxmlformats.org/drawingml/2006/table">
            <a:tbl>
              <a:tblPr bandRow="1" bandCol="1">
                <a:noFill/>
                <a:tableStyleId>{AB92C5AC-96A1-4E76-961A-83E7D1EA799A}</a:tableStyleId>
              </a:tblPr>
              <a:tblGrid>
                <a:gridCol w="183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2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100" b="1"/>
                        <a:t>Candidates for the 1828 Presidency</a:t>
                      </a:r>
                      <a:endParaRPr sz="1100" b="1"/>
                    </a:p>
                  </a:txBody>
                  <a:tcPr marL="57150" marR="5715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John Quincy Adams</a:t>
                      </a:r>
                      <a:endParaRPr sz="1100" b="1"/>
                    </a:p>
                  </a:txBody>
                  <a:tcPr marL="57150" marR="5715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Andrew Jackson</a:t>
                      </a:r>
                      <a:endParaRPr sz="1100" b="1"/>
                    </a:p>
                  </a:txBody>
                  <a:tcPr marL="57150" marR="5715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Reputation as greatest secretary of state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150" marR="5715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Reputation as hero of Battle of New Orleans</a:t>
                      </a:r>
                      <a:endParaRPr sz="1100"/>
                    </a:p>
                  </a:txBody>
                  <a:tcPr marL="57150" marR="5715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Reputation as being highly intelligent and hardworking</a:t>
                      </a:r>
                      <a:endParaRPr sz="1100"/>
                    </a:p>
                  </a:txBody>
                  <a:tcPr marL="57150" marR="5715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Fiery personality earned him the nickname “Old Hickory” after a tough, hard wood found on the frontier.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150" marR="5715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Called Jackson “incompetent both by his ignorance and by the fury of his passions.”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7150" marR="5715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Portrayed himself as a common man’s candidate and attacked Adams as an out-of-touch aristocrat.</a:t>
                      </a:r>
                      <a:endParaRPr sz="1100"/>
                    </a:p>
                  </a:txBody>
                  <a:tcPr marL="57150" marR="5715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>
            <a:spLocks noGrp="1"/>
          </p:cNvSpPr>
          <p:nvPr>
            <p:ph type="title"/>
          </p:nvPr>
        </p:nvSpPr>
        <p:spPr>
          <a:xfrm>
            <a:off x="1678114" y="218694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abin"/>
              <a:buNone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SECTION 4 – GROWING SECTIONALISM</a:t>
            </a:r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body" idx="1"/>
          </p:nvPr>
        </p:nvSpPr>
        <p:spPr>
          <a:xfrm>
            <a:off x="600075" y="1323975"/>
            <a:ext cx="7953300" cy="3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Election of 1828</a:t>
            </a:r>
            <a:endParaRPr/>
          </a:p>
          <a:p>
            <a:pPr marL="342900" marR="0" lvl="1" indent="-184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Jackson wins</a:t>
            </a:r>
            <a:endParaRPr/>
          </a:p>
          <a:p>
            <a:pPr marL="342900" marR="0" lvl="1" indent="-184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New Party “Democrats”</a:t>
            </a:r>
            <a:endParaRPr/>
          </a:p>
          <a:p>
            <a:pPr marL="177800" marR="0" lvl="0" indent="-38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77800" marR="0" lvl="0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Return to Jeffersonian Ideals</a:t>
            </a:r>
            <a:endParaRPr/>
          </a:p>
          <a:p>
            <a:pPr marL="342900" marR="0" lvl="1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States Stronger</a:t>
            </a:r>
            <a:endParaRPr/>
          </a:p>
          <a:p>
            <a:pPr marL="342900" marR="0" lvl="1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Federal Government less power</a:t>
            </a:r>
            <a:endParaRPr/>
          </a:p>
          <a:p>
            <a:pPr marL="342900" marR="0" lvl="1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No interference (slavery)</a:t>
            </a:r>
            <a:endParaRPr/>
          </a:p>
          <a:p>
            <a:pPr marL="342900" marR="0" lvl="1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Ease regional tensions</a:t>
            </a:r>
            <a:endParaRPr/>
          </a:p>
          <a:p>
            <a:pPr marL="177800" marR="0" lvl="0" indent="-38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16" name="Google Shape;21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9176" y="1264200"/>
            <a:ext cx="3304200" cy="387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1678114" y="218694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abin"/>
              <a:buNone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SECTION 4 – GROWING SECTIONALISM</a:t>
            </a:r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600075" y="1323975"/>
            <a:ext cx="79533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Nationalism couldn’t stop major differences</a:t>
            </a:r>
            <a:endParaRPr/>
          </a:p>
          <a:p>
            <a:pPr marL="342900" marR="0" lvl="1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Regional Issues – slavery </a:t>
            </a:r>
            <a:endParaRPr/>
          </a:p>
          <a:p>
            <a:pPr marL="177800" marR="0" lvl="0" indent="-38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77800" marR="0" lvl="0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Up until this point, equal numbers</a:t>
            </a:r>
            <a:endParaRPr/>
          </a:p>
          <a:p>
            <a:pPr marL="342900" marR="0" lvl="1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Slave vs. Free States (Equal Representation in the </a:t>
            </a:r>
            <a:r>
              <a:rPr lang="en" sz="1800"/>
              <a:t>Senate</a:t>
            </a:r>
            <a:r>
              <a:rPr lang="en"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)</a:t>
            </a:r>
            <a:endParaRPr/>
          </a:p>
          <a:p>
            <a:pPr marL="177800" marR="0" lvl="0" indent="-38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77800" marR="0" lvl="0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Admission of </a:t>
            </a:r>
            <a:r>
              <a:rPr lang="en" sz="2100" b="1" i="1" u="sng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Missouri </a:t>
            </a: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becomes a heated issue</a:t>
            </a:r>
            <a:endParaRPr/>
          </a:p>
          <a:p>
            <a:pPr marL="342900" marR="0" lvl="1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Slave State…yes or no</a:t>
            </a:r>
            <a:endParaRPr/>
          </a:p>
          <a:p>
            <a:pPr marL="342900" marR="0" lvl="1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en"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North vs. South</a:t>
            </a:r>
            <a:endParaRPr sz="21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1678114" y="218694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abin"/>
              <a:buNone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SECTION 4 – GROWING SECTIONALISM</a:t>
            </a:r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600075" y="1323975"/>
            <a:ext cx="79533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Missouri Compromise – 1820</a:t>
            </a:r>
            <a:endParaRPr/>
          </a:p>
          <a:p>
            <a:pPr marL="342900" marR="0" lvl="1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Henry Clay</a:t>
            </a:r>
            <a:endParaRPr/>
          </a:p>
          <a:p>
            <a:pPr marL="177800" marR="0" lvl="0" indent="-25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77800" marR="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Drew the line – 36°30’N</a:t>
            </a:r>
            <a:endParaRPr/>
          </a:p>
          <a:p>
            <a:pPr marL="177800" marR="0" lvl="0" indent="-25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77800" marR="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Missouri – slave state</a:t>
            </a:r>
            <a:endParaRPr/>
          </a:p>
          <a:p>
            <a:pPr marL="177800" marR="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Northern Massachusetts becomes Maine – free state</a:t>
            </a:r>
            <a:endParaRPr sz="24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575" y="169463"/>
            <a:ext cx="7210500" cy="49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1678114" y="218694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abin"/>
              <a:buNone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SECTION 4 – GROWING SECTIONALISM</a:t>
            </a:r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600075" y="1323975"/>
            <a:ext cx="79533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Election of 1824 – “Corrupt Bargain”</a:t>
            </a:r>
            <a:endParaRPr sz="2400" b="1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77800" marR="0" lvl="0" indent="-63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77800" marR="0" lvl="0" indent="-215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“Favorite Sons” – Democratic Republicans</a:t>
            </a:r>
            <a:endParaRPr sz="24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John Quincy Adams - NORTH</a:t>
            </a:r>
            <a:endParaRPr sz="24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William Crawford - SOUTH</a:t>
            </a:r>
            <a:endParaRPr sz="24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Andrew Jackson - WEST (TN)</a:t>
            </a:r>
            <a:endParaRPr sz="24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Henry Clay - WEST (KY)</a:t>
            </a:r>
            <a:endParaRPr sz="2400"/>
          </a:p>
          <a:p>
            <a:pPr marL="342900" marR="0" lvl="1" indent="-76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1678114" y="218694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abin"/>
              <a:buNone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SECTION 4 – GROWING SECTIONALISM</a:t>
            </a:r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765850" y="1222575"/>
            <a:ext cx="7953300" cy="37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No clear winner</a:t>
            </a:r>
            <a:endParaRPr sz="24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77800" marR="0" lvl="0" indent="-215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Jackson and Adams</a:t>
            </a:r>
            <a:endParaRPr sz="2400"/>
          </a:p>
          <a:p>
            <a:pPr marL="3429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Jackson takes popular vote</a:t>
            </a:r>
            <a:endParaRPr sz="2400"/>
          </a:p>
          <a:p>
            <a:pPr marL="3429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Neither wins Electoral Vote</a:t>
            </a:r>
            <a:endParaRPr sz="2400"/>
          </a:p>
          <a:p>
            <a:pPr marL="177800" marR="0" lvl="0" indent="-63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77800" marR="0" lvl="0" indent="-215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Second time in history </a:t>
            </a:r>
            <a:endParaRPr sz="2400"/>
          </a:p>
          <a:p>
            <a:pPr marL="3429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House elects the President </a:t>
            </a:r>
            <a:endParaRPr sz="2400"/>
          </a:p>
          <a:p>
            <a:pPr marL="342900" marR="0" lvl="1" indent="-76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81" name="Google Shape;18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6890" y="2472267"/>
            <a:ext cx="1851600" cy="2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8508" y="1222569"/>
            <a:ext cx="1938600" cy="23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>
            <a:spLocks noGrp="1"/>
          </p:cNvSpPr>
          <p:nvPr>
            <p:ph type="title"/>
          </p:nvPr>
        </p:nvSpPr>
        <p:spPr>
          <a:xfrm>
            <a:off x="1678114" y="218694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abin"/>
              <a:buNone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SECTION 4 – GROWING SECTIONALISM</a:t>
            </a:r>
            <a:endParaRPr/>
          </a:p>
        </p:txBody>
      </p:sp>
      <p:sp>
        <p:nvSpPr>
          <p:cNvPr id="188" name="Google Shape;188;p34"/>
          <p:cNvSpPr txBox="1">
            <a:spLocks noGrp="1"/>
          </p:cNvSpPr>
          <p:nvPr>
            <p:ph type="body" idx="1"/>
          </p:nvPr>
        </p:nvSpPr>
        <p:spPr>
          <a:xfrm>
            <a:off x="600075" y="1323975"/>
            <a:ext cx="8260800" cy="3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Henry Clay</a:t>
            </a:r>
            <a:endParaRPr/>
          </a:p>
          <a:p>
            <a:pPr marL="342900" marR="0" lvl="1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Had good ideas (American System)… but didn’t get votes</a:t>
            </a:r>
            <a:endParaRPr/>
          </a:p>
          <a:p>
            <a:pPr marL="342900" marR="0" lvl="1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Although eliminated plays key role</a:t>
            </a:r>
            <a:endParaRPr/>
          </a:p>
          <a:p>
            <a:pPr marL="177800" marR="0" lvl="0" indent="-25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77800" marR="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When it makes it to Congress for a vote…</a:t>
            </a:r>
            <a:endParaRPr/>
          </a:p>
          <a:p>
            <a:pPr marL="342900" marR="0" lvl="1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Clay petitions against Jackson</a:t>
            </a:r>
            <a:endParaRPr/>
          </a:p>
          <a:p>
            <a:pPr marL="520700" marR="0" lvl="2" indent="-234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Didn’t like him</a:t>
            </a:r>
            <a:endParaRPr/>
          </a:p>
          <a:p>
            <a:pPr marL="520700" marR="0" lvl="2" indent="-234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And he competed politically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2"/>
          <p:cNvSpPr txBox="1">
            <a:spLocks noGrp="1"/>
          </p:cNvSpPr>
          <p:nvPr>
            <p:ph type="title"/>
          </p:nvPr>
        </p:nvSpPr>
        <p:spPr>
          <a:xfrm>
            <a:off x="1678115" y="218694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37156" tIns="137156" rIns="137156" bIns="137156" anchor="ctr" anchorCtr="0">
            <a:noAutofit/>
          </a:bodyPr>
          <a:lstStyle/>
          <a:p>
            <a:r>
              <a:rPr lang="en-US"/>
              <a:t>SECTION 4 – GROWING SECTIONALISM</a:t>
            </a:r>
            <a:endParaRPr/>
          </a:p>
        </p:txBody>
      </p:sp>
      <p:sp>
        <p:nvSpPr>
          <p:cNvPr id="392" name="Google Shape;392;p62"/>
          <p:cNvSpPr txBox="1">
            <a:spLocks noGrp="1"/>
          </p:cNvSpPr>
          <p:nvPr>
            <p:ph type="body" idx="1"/>
          </p:nvPr>
        </p:nvSpPr>
        <p:spPr>
          <a:xfrm>
            <a:off x="600075" y="1323976"/>
            <a:ext cx="7953375" cy="2981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71450" indent="-171450">
              <a:spcBef>
                <a:spcPts val="0"/>
              </a:spcBef>
              <a:buSzPts val="4000"/>
            </a:pPr>
            <a:r>
              <a:rPr lang="en-US" sz="3000"/>
              <a:t>Clay’s American System</a:t>
            </a:r>
            <a:endParaRPr/>
          </a:p>
          <a:p>
            <a:pPr marL="171450" indent="19050">
              <a:spcBef>
                <a:spcPts val="750"/>
              </a:spcBef>
              <a:buSzPts val="4000"/>
              <a:buNone/>
            </a:pPr>
            <a:endParaRPr sz="3000"/>
          </a:p>
          <a:p>
            <a:pPr marL="171450" indent="-171450">
              <a:spcBef>
                <a:spcPts val="750"/>
              </a:spcBef>
              <a:buSzPts val="4000"/>
            </a:pPr>
            <a:r>
              <a:rPr lang="en-US" sz="3000"/>
              <a:t>Roads / Canals</a:t>
            </a:r>
            <a:endParaRPr/>
          </a:p>
          <a:p>
            <a:pPr marL="171450" indent="-171450">
              <a:spcBef>
                <a:spcPts val="750"/>
              </a:spcBef>
              <a:buSzPts val="4000"/>
            </a:pPr>
            <a:r>
              <a:rPr lang="en-US" sz="3000"/>
              <a:t>Tariffs</a:t>
            </a:r>
            <a:endParaRPr/>
          </a:p>
          <a:p>
            <a:pPr marL="171450" indent="-171450">
              <a:spcBef>
                <a:spcPts val="750"/>
              </a:spcBef>
              <a:buSzPts val="4000"/>
            </a:pPr>
            <a:r>
              <a:rPr lang="en-US" sz="3000"/>
              <a:t>National Bank</a:t>
            </a:r>
            <a:endParaRPr/>
          </a:p>
          <a:p>
            <a:pPr marL="342900" lvl="1" indent="0">
              <a:spcBef>
                <a:spcPts val="750"/>
              </a:spcBef>
              <a:buSzPts val="3600"/>
              <a:buNone/>
            </a:pPr>
            <a:endParaRPr sz="2700"/>
          </a:p>
        </p:txBody>
      </p:sp>
    </p:spTree>
    <p:extLst>
      <p:ext uri="{BB962C8B-B14F-4D97-AF65-F5344CB8AC3E}">
        <p14:creationId xmlns:p14="http://schemas.microsoft.com/office/powerpoint/2010/main" val="293783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>
            <a:spLocks noGrp="1"/>
          </p:cNvSpPr>
          <p:nvPr>
            <p:ph type="title"/>
          </p:nvPr>
        </p:nvSpPr>
        <p:spPr>
          <a:xfrm>
            <a:off x="1678114" y="218694"/>
            <a:ext cx="57975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abin"/>
              <a:buNone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SECTION 4 – GROWING SECTIONALISM</a:t>
            </a:r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body" idx="1"/>
          </p:nvPr>
        </p:nvSpPr>
        <p:spPr>
          <a:xfrm>
            <a:off x="600075" y="1323975"/>
            <a:ext cx="79533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Adams is elected</a:t>
            </a:r>
            <a:endParaRPr/>
          </a:p>
          <a:p>
            <a:pPr marL="177800" marR="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1" i="1" u="sng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Corrupt Bargain</a:t>
            </a:r>
            <a:endParaRPr/>
          </a:p>
          <a:p>
            <a:pPr marL="342900" marR="0" lvl="1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Adams elected only because he promises Clay a position in Cabinet</a:t>
            </a:r>
            <a:endParaRPr/>
          </a:p>
          <a:p>
            <a:pPr marL="342900" marR="0" lvl="1" indent="-38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177800" marR="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Pushed hard for reform</a:t>
            </a:r>
            <a:endParaRPr/>
          </a:p>
          <a:p>
            <a:pPr marL="520700" marR="0" lvl="2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 American System Style ideas</a:t>
            </a:r>
            <a:endParaRPr/>
          </a:p>
          <a:p>
            <a:pPr marL="177800" marR="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Congress doesn’t give him enough funds</a:t>
            </a:r>
            <a:endParaRPr/>
          </a:p>
          <a:p>
            <a:pPr marL="520700" marR="0" lvl="2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 Adams doesn’t accomplish goals</a:t>
            </a:r>
            <a:endParaRPr/>
          </a:p>
        </p:txBody>
      </p:sp>
      <p:pic>
        <p:nvPicPr>
          <p:cNvPr id="195" name="Google Shape;19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5420" y="2660689"/>
            <a:ext cx="2514900" cy="24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cel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446</Words>
  <Application>Microsoft Office PowerPoint</Application>
  <PresentationFormat>On-screen Show (16:9)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Bangers</vt:lpstr>
      <vt:lpstr>Arial</vt:lpstr>
      <vt:lpstr>Times New Roman</vt:lpstr>
      <vt:lpstr>Cabin</vt:lpstr>
      <vt:lpstr>Simple Light</vt:lpstr>
      <vt:lpstr>Parcel</vt:lpstr>
      <vt:lpstr>Parcel</vt:lpstr>
      <vt:lpstr>Growing Nationalism</vt:lpstr>
      <vt:lpstr>SECTION 4 – GROWING SECTIONALISM</vt:lpstr>
      <vt:lpstr>SECTION 4 – GROWING SECTIONALISM</vt:lpstr>
      <vt:lpstr>PowerPoint Presentation</vt:lpstr>
      <vt:lpstr>SECTION 4 – GROWING SECTIONALISM</vt:lpstr>
      <vt:lpstr>SECTION 4 – GROWING SECTIONALISM</vt:lpstr>
      <vt:lpstr>SECTION 4 – GROWING SECTIONALISM</vt:lpstr>
      <vt:lpstr>SECTION 4 – GROWING SECTIONALISM</vt:lpstr>
      <vt:lpstr>SECTION 4 – GROWING SECTIONALISM</vt:lpstr>
      <vt:lpstr>PowerPoint Presentation</vt:lpstr>
      <vt:lpstr>SECTION 4 – GROWING SECTIONALISM</vt:lpstr>
      <vt:lpstr>SECTION 4 – GROWING SECTIONALISM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Nationalism</dc:title>
  <dc:creator>Alexander Taylor</dc:creator>
  <cp:lastModifiedBy>Alexander Taylor</cp:lastModifiedBy>
  <cp:revision>3</cp:revision>
  <dcterms:modified xsi:type="dcterms:W3CDTF">2018-10-19T11:13:18Z</dcterms:modified>
</cp:coreProperties>
</file>