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Masters/slideMaster104.xml" ContentType="application/vnd.openxmlformats-officedocument.presentationml.slideMaster+xml"/>
  <Override PartName="/ppt/slideMasters/slideMaster105.xml" ContentType="application/vnd.openxmlformats-officedocument.presentationml.slideMaster+xml"/>
  <Override PartName="/ppt/slideMasters/slideMaster106.xml" ContentType="application/vnd.openxmlformats-officedocument.presentationml.slideMaster+xml"/>
  <Override PartName="/ppt/slideMasters/slideMaster107.xml" ContentType="application/vnd.openxmlformats-officedocument.presentationml.slideMaster+xml"/>
  <Override PartName="/ppt/slideMasters/slideMaster108.xml" ContentType="application/vnd.openxmlformats-officedocument.presentationml.slideMaster+xml"/>
  <Override PartName="/ppt/slideMasters/slideMaster109.xml" ContentType="application/vnd.openxmlformats-officedocument.presentationml.slideMaster+xml"/>
  <Override PartName="/ppt/slideMasters/slideMaster110.xml" ContentType="application/vnd.openxmlformats-officedocument.presentationml.slideMaster+xml"/>
  <Override PartName="/ppt/slideMasters/slideMaster111.xml" ContentType="application/vnd.openxmlformats-officedocument.presentationml.slideMaster+xml"/>
  <Override PartName="/ppt/slideMasters/slideMaster112.xml" ContentType="application/vnd.openxmlformats-officedocument.presentationml.slideMaster+xml"/>
  <Override PartName="/ppt/slideMasters/slideMaster113.xml" ContentType="application/vnd.openxmlformats-officedocument.presentationml.slideMaster+xml"/>
  <Override PartName="/ppt/slideMasters/slideMaster114.xml" ContentType="application/vnd.openxmlformats-officedocument.presentationml.slideMaster+xml"/>
  <Override PartName="/ppt/slideMasters/slideMaster115.xml" ContentType="application/vnd.openxmlformats-officedocument.presentationml.slideMaster+xml"/>
  <Override PartName="/ppt/slideMasters/slideMaster116.xml" ContentType="application/vnd.openxmlformats-officedocument.presentationml.slideMaster+xml"/>
  <Override PartName="/ppt/slideMasters/slideMaster117.xml" ContentType="application/vnd.openxmlformats-officedocument.presentationml.slideMaster+xml"/>
  <Override PartName="/ppt/slideMasters/slideMaster118.xml" ContentType="application/vnd.openxmlformats-officedocument.presentationml.slideMaster+xml"/>
  <Override PartName="/ppt/slideMasters/slideMaster119.xml" ContentType="application/vnd.openxmlformats-officedocument.presentationml.slideMaster+xml"/>
  <Override PartName="/ppt/slideMasters/slideMaster120.xml" ContentType="application/vnd.openxmlformats-officedocument.presentationml.slideMaster+xml"/>
  <Override PartName="/ppt/slideMasters/slideMaster121.xml" ContentType="application/vnd.openxmlformats-officedocument.presentationml.slideMaster+xml"/>
  <Override PartName="/ppt/slideMasters/slideMaster122.xml" ContentType="application/vnd.openxmlformats-officedocument.presentationml.slideMaster+xml"/>
  <Override PartName="/ppt/slideMasters/slideMaster123.xml" ContentType="application/vnd.openxmlformats-officedocument.presentationml.slideMaster+xml"/>
  <Override PartName="/ppt/slideMasters/slideMaster124.xml" ContentType="application/vnd.openxmlformats-officedocument.presentationml.slideMaster+xml"/>
  <Override PartName="/ppt/slideMasters/slideMaster125.xml" ContentType="application/vnd.openxmlformats-officedocument.presentationml.slideMaster+xml"/>
  <Override PartName="/ppt/slideMasters/slideMaster126.xml" ContentType="application/vnd.openxmlformats-officedocument.presentationml.slideMaster+xml"/>
  <Override PartName="/ppt/slideMasters/slideMaster127.xml" ContentType="application/vnd.openxmlformats-officedocument.presentationml.slideMaster+xml"/>
  <Override PartName="/ppt/slideMasters/slideMaster128.xml" ContentType="application/vnd.openxmlformats-officedocument.presentationml.slideMaster+xml"/>
  <Override PartName="/ppt/slideMasters/slideMaster129.xml" ContentType="application/vnd.openxmlformats-officedocument.presentationml.slideMaster+xml"/>
  <Override PartName="/ppt/slideMasters/slideMaster130.xml" ContentType="application/vnd.openxmlformats-officedocument.presentationml.slideMaster+xml"/>
  <Override PartName="/ppt/slideMasters/slideMaster131.xml" ContentType="application/vnd.openxmlformats-officedocument.presentationml.slideMaster+xml"/>
  <Override PartName="/ppt/slideMasters/slideMaster132.xml" ContentType="application/vnd.openxmlformats-officedocument.presentationml.slideMaster+xml"/>
  <Override PartName="/ppt/slideMasters/slideMaster133.xml" ContentType="application/vnd.openxmlformats-officedocument.presentationml.slideMaster+xml"/>
  <Override PartName="/ppt/slideMasters/slideMaster134.xml" ContentType="application/vnd.openxmlformats-officedocument.presentationml.slideMaster+xml"/>
  <Override PartName="/ppt/slideMasters/slideMaster135.xml" ContentType="application/vnd.openxmlformats-officedocument.presentationml.slideMaster+xml"/>
  <Override PartName="/ppt/slideMasters/slideMaster136.xml" ContentType="application/vnd.openxmlformats-officedocument.presentationml.slideMaster+xml"/>
  <Override PartName="/ppt/slideMasters/slideMaster137.xml" ContentType="application/vnd.openxmlformats-officedocument.presentationml.slideMaster+xml"/>
  <Override PartName="/ppt/slideMasters/slideMaster138.xml" ContentType="application/vnd.openxmlformats-officedocument.presentationml.slideMaster+xml"/>
  <Override PartName="/ppt/slideMasters/slideMaster139.xml" ContentType="application/vnd.openxmlformats-officedocument.presentationml.slideMaster+xml"/>
  <Override PartName="/ppt/slideMasters/slideMaster140.xml" ContentType="application/vnd.openxmlformats-officedocument.presentationml.slideMaster+xml"/>
  <Override PartName="/ppt/slideMasters/slideMaster141.xml" ContentType="application/vnd.openxmlformats-officedocument.presentationml.slideMaster+xml"/>
  <Override PartName="/ppt/slideMasters/slideMaster142.xml" ContentType="application/vnd.openxmlformats-officedocument.presentationml.slideMaster+xml"/>
  <Override PartName="/ppt/slideMasters/slideMaster143.xml" ContentType="application/vnd.openxmlformats-officedocument.presentationml.slideMaster+xml"/>
  <Override PartName="/ppt/slideMasters/slideMaster144.xml" ContentType="application/vnd.openxmlformats-officedocument.presentationml.slideMaster+xml"/>
  <Override PartName="/ppt/slideMasters/slideMaster145.xml" ContentType="application/vnd.openxmlformats-officedocument.presentationml.slideMaster+xml"/>
  <Override PartName="/ppt/slideMasters/slideMaster146.xml" ContentType="application/vnd.openxmlformats-officedocument.presentationml.slideMaster+xml"/>
  <Override PartName="/ppt/slideMasters/slideMaster147.xml" ContentType="application/vnd.openxmlformats-officedocument.presentationml.slideMaster+xml"/>
  <Override PartName="/ppt/slideMasters/slideMaster148.xml" ContentType="application/vnd.openxmlformats-officedocument.presentationml.slideMaster+xml"/>
  <Override PartName="/ppt/slideMasters/slideMaster149.xml" ContentType="application/vnd.openxmlformats-officedocument.presentationml.slideMaster+xml"/>
  <Override PartName="/ppt/slideMasters/slideMaster150.xml" ContentType="application/vnd.openxmlformats-officedocument.presentationml.slideMaster+xml"/>
  <Override PartName="/ppt/slideMasters/slideMaster151.xml" ContentType="application/vnd.openxmlformats-officedocument.presentationml.slideMaster+xml"/>
  <Override PartName="/ppt/slideMasters/slideMaster152.xml" ContentType="application/vnd.openxmlformats-officedocument.presentationml.slideMaster+xml"/>
  <Override PartName="/ppt/slideMasters/slideMaster153.xml" ContentType="application/vnd.openxmlformats-officedocument.presentationml.slideMaster+xml"/>
  <Override PartName="/ppt/slideMasters/slideMaster154.xml" ContentType="application/vnd.openxmlformats-officedocument.presentationml.slideMaster+xml"/>
  <Override PartName="/ppt/slideMasters/slideMaster155.xml" ContentType="application/vnd.openxmlformats-officedocument.presentationml.slideMaster+xml"/>
  <Override PartName="/ppt/slideMasters/slideMaster156.xml" ContentType="application/vnd.openxmlformats-officedocument.presentationml.slideMaster+xml"/>
  <Override PartName="/ppt/slideMasters/slideMaster157.xml" ContentType="application/vnd.openxmlformats-officedocument.presentationml.slideMaster+xml"/>
  <Override PartName="/ppt/slideMasters/slideMaster158.xml" ContentType="application/vnd.openxmlformats-officedocument.presentationml.slideMaster+xml"/>
  <Override PartName="/ppt/slideMasters/slideMaster159.xml" ContentType="application/vnd.openxmlformats-officedocument.presentationml.slideMaster+xml"/>
  <Override PartName="/ppt/slideMasters/slideMaster160.xml" ContentType="application/vnd.openxmlformats-officedocument.presentationml.slideMaster+xml"/>
  <Override PartName="/ppt/slideMasters/slideMaster161.xml" ContentType="application/vnd.openxmlformats-officedocument.presentationml.slideMaster+xml"/>
  <Override PartName="/ppt/slideMasters/slideMaster162.xml" ContentType="application/vnd.openxmlformats-officedocument.presentationml.slideMaster+xml"/>
  <Override PartName="/ppt/slideMasters/slideMaster163.xml" ContentType="application/vnd.openxmlformats-officedocument.presentationml.slideMaster+xml"/>
  <Override PartName="/ppt/slideMasters/slideMaster164.xml" ContentType="application/vnd.openxmlformats-officedocument.presentationml.slideMaster+xml"/>
  <Override PartName="/ppt/slideMasters/slideMaster165.xml" ContentType="application/vnd.openxmlformats-officedocument.presentationml.slideMaster+xml"/>
  <Override PartName="/ppt/slideMasters/slideMaster166.xml" ContentType="application/vnd.openxmlformats-officedocument.presentationml.slideMaster+xml"/>
  <Override PartName="/ppt/slideMasters/slideMaster167.xml" ContentType="application/vnd.openxmlformats-officedocument.presentationml.slideMaster+xml"/>
  <Override PartName="/ppt/slideMasters/slideMaster168.xml" ContentType="application/vnd.openxmlformats-officedocument.presentationml.slideMaster+xml"/>
  <Override PartName="/ppt/slideMasters/slideMaster169.xml" ContentType="application/vnd.openxmlformats-officedocument.presentationml.slideMaster+xml"/>
  <Override PartName="/ppt/slideMasters/slideMaster170.xml" ContentType="application/vnd.openxmlformats-officedocument.presentationml.slideMaster+xml"/>
  <Override PartName="/ppt/slideMasters/slideMaster171.xml" ContentType="application/vnd.openxmlformats-officedocument.presentationml.slideMaster+xml"/>
  <Override PartName="/ppt/slideMasters/slideMaster172.xml" ContentType="application/vnd.openxmlformats-officedocument.presentationml.slideMaster+xml"/>
  <Override PartName="/ppt/slideMasters/slideMaster173.xml" ContentType="application/vnd.openxmlformats-officedocument.presentationml.slideMaster+xml"/>
  <Override PartName="/ppt/slideMasters/slideMaster174.xml" ContentType="application/vnd.openxmlformats-officedocument.presentationml.slideMaster+xml"/>
  <Override PartName="/ppt/slideMasters/slideMaster175.xml" ContentType="application/vnd.openxmlformats-officedocument.presentationml.slideMaster+xml"/>
  <Override PartName="/ppt/slideMasters/slideMaster176.xml" ContentType="application/vnd.openxmlformats-officedocument.presentationml.slideMaster+xml"/>
  <Override PartName="/ppt/slideMasters/slideMaster177.xml" ContentType="application/vnd.openxmlformats-officedocument.presentationml.slideMaster+xml"/>
  <Override PartName="/ppt/slideMasters/slideMaster178.xml" ContentType="application/vnd.openxmlformats-officedocument.presentationml.slideMaster+xml"/>
  <Override PartName="/ppt/slideMasters/slideMaster179.xml" ContentType="application/vnd.openxmlformats-officedocument.presentationml.slideMaster+xml"/>
  <Override PartName="/ppt/slideMasters/slideMaster180.xml" ContentType="application/vnd.openxmlformats-officedocument.presentationml.slideMaster+xml"/>
  <Override PartName="/ppt/slideMasters/slideMaster181.xml" ContentType="application/vnd.openxmlformats-officedocument.presentationml.slideMaster+xml"/>
  <Override PartName="/ppt/slideMasters/slideMaster182.xml" ContentType="application/vnd.openxmlformats-officedocument.presentationml.slideMaster+xml"/>
  <Override PartName="/ppt/slideMasters/slideMaster183.xml" ContentType="application/vnd.openxmlformats-officedocument.presentationml.slideMaster+xml"/>
  <Override PartName="/ppt/slideMasters/slideMaster184.xml" ContentType="application/vnd.openxmlformats-officedocument.presentationml.slideMaster+xml"/>
  <Override PartName="/ppt/slideMasters/slideMaster18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theme/theme40.xml" ContentType="application/vnd.openxmlformats-officedocument.theme+xml"/>
  <Override PartName="/ppt/theme/theme41.xml" ContentType="application/vnd.openxmlformats-officedocument.theme+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theme/theme45.xml" ContentType="application/vnd.openxmlformats-officedocument.theme+xml"/>
  <Override PartName="/ppt/theme/theme46.xml" ContentType="application/vnd.openxmlformats-officedocument.theme+xml"/>
  <Override PartName="/ppt/theme/theme47.xml" ContentType="application/vnd.openxmlformats-officedocument.theme+xml"/>
  <Override PartName="/ppt/theme/theme48.xml" ContentType="application/vnd.openxmlformats-officedocument.theme+xml"/>
  <Override PartName="/ppt/theme/theme49.xml" ContentType="application/vnd.openxmlformats-officedocument.theme+xml"/>
  <Override PartName="/ppt/theme/theme50.xml" ContentType="application/vnd.openxmlformats-officedocument.theme+xml"/>
  <Override PartName="/ppt/theme/theme51.xml" ContentType="application/vnd.openxmlformats-officedocument.theme+xml"/>
  <Override PartName="/ppt/theme/theme52.xml" ContentType="application/vnd.openxmlformats-officedocument.theme+xml"/>
  <Override PartName="/ppt/theme/theme53.xml" ContentType="application/vnd.openxmlformats-officedocument.theme+xml"/>
  <Override PartName="/ppt/theme/theme54.xml" ContentType="application/vnd.openxmlformats-officedocument.theme+xml"/>
  <Override PartName="/ppt/theme/theme55.xml" ContentType="application/vnd.openxmlformats-officedocument.theme+xml"/>
  <Override PartName="/ppt/theme/theme56.xml" ContentType="application/vnd.openxmlformats-officedocument.theme+xml"/>
  <Override PartName="/ppt/theme/theme57.xml" ContentType="application/vnd.openxmlformats-officedocument.theme+xml"/>
  <Override PartName="/ppt/theme/theme58.xml" ContentType="application/vnd.openxmlformats-officedocument.theme+xml"/>
  <Override PartName="/ppt/theme/theme59.xml" ContentType="application/vnd.openxmlformats-officedocument.theme+xml"/>
  <Override PartName="/ppt/theme/theme60.xml" ContentType="application/vnd.openxmlformats-officedocument.theme+xml"/>
  <Override PartName="/ppt/theme/theme61.xml" ContentType="application/vnd.openxmlformats-officedocument.theme+xml"/>
  <Override PartName="/ppt/theme/theme62.xml" ContentType="application/vnd.openxmlformats-officedocument.theme+xml"/>
  <Override PartName="/ppt/theme/theme63.xml" ContentType="application/vnd.openxmlformats-officedocument.theme+xml"/>
  <Override PartName="/ppt/theme/theme64.xml" ContentType="application/vnd.openxmlformats-officedocument.theme+xml"/>
  <Override PartName="/ppt/theme/theme65.xml" ContentType="application/vnd.openxmlformats-officedocument.theme+xml"/>
  <Override PartName="/ppt/theme/theme66.xml" ContentType="application/vnd.openxmlformats-officedocument.theme+xml"/>
  <Override PartName="/ppt/theme/theme67.xml" ContentType="application/vnd.openxmlformats-officedocument.theme+xml"/>
  <Override PartName="/ppt/theme/theme68.xml" ContentType="application/vnd.openxmlformats-officedocument.theme+xml"/>
  <Override PartName="/ppt/theme/theme69.xml" ContentType="application/vnd.openxmlformats-officedocument.theme+xml"/>
  <Override PartName="/ppt/theme/theme70.xml" ContentType="application/vnd.openxmlformats-officedocument.theme+xml"/>
  <Override PartName="/ppt/theme/theme71.xml" ContentType="application/vnd.openxmlformats-officedocument.theme+xml"/>
  <Override PartName="/ppt/theme/theme72.xml" ContentType="application/vnd.openxmlformats-officedocument.theme+xml"/>
  <Override PartName="/ppt/theme/theme73.xml" ContentType="application/vnd.openxmlformats-officedocument.theme+xml"/>
  <Override PartName="/ppt/theme/theme74.xml" ContentType="application/vnd.openxmlformats-officedocument.theme+xml"/>
  <Override PartName="/ppt/theme/theme75.xml" ContentType="application/vnd.openxmlformats-officedocument.theme+xml"/>
  <Override PartName="/ppt/theme/theme76.xml" ContentType="application/vnd.openxmlformats-officedocument.theme+xml"/>
  <Override PartName="/ppt/theme/theme77.xml" ContentType="application/vnd.openxmlformats-officedocument.theme+xml"/>
  <Override PartName="/ppt/theme/theme78.xml" ContentType="application/vnd.openxmlformats-officedocument.theme+xml"/>
  <Override PartName="/ppt/theme/theme79.xml" ContentType="application/vnd.openxmlformats-officedocument.theme+xml"/>
  <Override PartName="/ppt/theme/theme80.xml" ContentType="application/vnd.openxmlformats-officedocument.theme+xml"/>
  <Override PartName="/ppt/theme/theme81.xml" ContentType="application/vnd.openxmlformats-officedocument.theme+xml"/>
  <Override PartName="/ppt/theme/theme82.xml" ContentType="application/vnd.openxmlformats-officedocument.theme+xml"/>
  <Override PartName="/ppt/theme/theme83.xml" ContentType="application/vnd.openxmlformats-officedocument.theme+xml"/>
  <Override PartName="/ppt/theme/theme84.xml" ContentType="application/vnd.openxmlformats-officedocument.theme+xml"/>
  <Override PartName="/ppt/theme/theme85.xml" ContentType="application/vnd.openxmlformats-officedocument.theme+xml"/>
  <Override PartName="/ppt/theme/theme86.xml" ContentType="application/vnd.openxmlformats-officedocument.theme+xml"/>
  <Override PartName="/ppt/theme/theme87.xml" ContentType="application/vnd.openxmlformats-officedocument.theme+xml"/>
  <Override PartName="/ppt/theme/theme88.xml" ContentType="application/vnd.openxmlformats-officedocument.theme+xml"/>
  <Override PartName="/ppt/theme/theme89.xml" ContentType="application/vnd.openxmlformats-officedocument.theme+xml"/>
  <Override PartName="/ppt/theme/theme90.xml" ContentType="application/vnd.openxmlformats-officedocument.theme+xml"/>
  <Override PartName="/ppt/theme/theme91.xml" ContentType="application/vnd.openxmlformats-officedocument.theme+xml"/>
  <Override PartName="/ppt/theme/theme92.xml" ContentType="application/vnd.openxmlformats-officedocument.theme+xml"/>
  <Override PartName="/ppt/theme/theme93.xml" ContentType="application/vnd.openxmlformats-officedocument.theme+xml"/>
  <Override PartName="/ppt/theme/theme94.xml" ContentType="application/vnd.openxmlformats-officedocument.theme+xml"/>
  <Override PartName="/ppt/theme/theme95.xml" ContentType="application/vnd.openxmlformats-officedocument.theme+xml"/>
  <Override PartName="/ppt/theme/theme96.xml" ContentType="application/vnd.openxmlformats-officedocument.theme+xml"/>
  <Override PartName="/ppt/theme/theme97.xml" ContentType="application/vnd.openxmlformats-officedocument.theme+xml"/>
  <Override PartName="/ppt/theme/theme98.xml" ContentType="application/vnd.openxmlformats-officedocument.theme+xml"/>
  <Override PartName="/ppt/theme/theme99.xml" ContentType="application/vnd.openxmlformats-officedocument.theme+xml"/>
  <Override PartName="/ppt/theme/theme100.xml" ContentType="application/vnd.openxmlformats-officedocument.theme+xml"/>
  <Override PartName="/ppt/theme/theme101.xml" ContentType="application/vnd.openxmlformats-officedocument.theme+xml"/>
  <Override PartName="/ppt/theme/theme102.xml" ContentType="application/vnd.openxmlformats-officedocument.theme+xml"/>
  <Override PartName="/ppt/theme/theme103.xml" ContentType="application/vnd.openxmlformats-officedocument.theme+xml"/>
  <Override PartName="/ppt/theme/theme104.xml" ContentType="application/vnd.openxmlformats-officedocument.theme+xml"/>
  <Override PartName="/ppt/theme/theme105.xml" ContentType="application/vnd.openxmlformats-officedocument.theme+xml"/>
  <Override PartName="/ppt/theme/theme106.xml" ContentType="application/vnd.openxmlformats-officedocument.theme+xml"/>
  <Override PartName="/ppt/theme/theme107.xml" ContentType="application/vnd.openxmlformats-officedocument.theme+xml"/>
  <Override PartName="/ppt/theme/theme108.xml" ContentType="application/vnd.openxmlformats-officedocument.theme+xml"/>
  <Override PartName="/ppt/theme/theme109.xml" ContentType="application/vnd.openxmlformats-officedocument.theme+xml"/>
  <Override PartName="/ppt/theme/theme110.xml" ContentType="application/vnd.openxmlformats-officedocument.theme+xml"/>
  <Override PartName="/ppt/theme/theme111.xml" ContentType="application/vnd.openxmlformats-officedocument.theme+xml"/>
  <Override PartName="/ppt/theme/theme112.xml" ContentType="application/vnd.openxmlformats-officedocument.theme+xml"/>
  <Override PartName="/ppt/theme/theme113.xml" ContentType="application/vnd.openxmlformats-officedocument.theme+xml"/>
  <Override PartName="/ppt/theme/theme114.xml" ContentType="application/vnd.openxmlformats-officedocument.theme+xml"/>
  <Override PartName="/ppt/theme/theme115.xml" ContentType="application/vnd.openxmlformats-officedocument.theme+xml"/>
  <Override PartName="/ppt/theme/theme116.xml" ContentType="application/vnd.openxmlformats-officedocument.theme+xml"/>
  <Override PartName="/ppt/theme/theme117.xml" ContentType="application/vnd.openxmlformats-officedocument.theme+xml"/>
  <Override PartName="/ppt/theme/theme118.xml" ContentType="application/vnd.openxmlformats-officedocument.theme+xml"/>
  <Override PartName="/ppt/theme/theme119.xml" ContentType="application/vnd.openxmlformats-officedocument.theme+xml"/>
  <Override PartName="/ppt/theme/theme120.xml" ContentType="application/vnd.openxmlformats-officedocument.theme+xml"/>
  <Override PartName="/ppt/theme/theme121.xml" ContentType="application/vnd.openxmlformats-officedocument.theme+xml"/>
  <Override PartName="/ppt/slideLayouts/slideLayout7.xml" ContentType="application/vnd.openxmlformats-officedocument.presentationml.slideLayout+xml"/>
  <Override PartName="/ppt/theme/theme122.xml" ContentType="application/vnd.openxmlformats-officedocument.theme+xml"/>
  <Override PartName="/ppt/slideLayouts/slideLayout8.xml" ContentType="application/vnd.openxmlformats-officedocument.presentationml.slideLayout+xml"/>
  <Override PartName="/ppt/theme/theme123.xml" ContentType="application/vnd.openxmlformats-officedocument.theme+xml"/>
  <Override PartName="/ppt/slideLayouts/slideLayout9.xml" ContentType="application/vnd.openxmlformats-officedocument.presentationml.slideLayout+xml"/>
  <Override PartName="/ppt/theme/theme124.xml" ContentType="application/vnd.openxmlformats-officedocument.theme+xml"/>
  <Override PartName="/ppt/slideLayouts/slideLayout10.xml" ContentType="application/vnd.openxmlformats-officedocument.presentationml.slideLayout+xml"/>
  <Override PartName="/ppt/theme/theme125.xml" ContentType="application/vnd.openxmlformats-officedocument.theme+xml"/>
  <Override PartName="/ppt/theme/theme126.xml" ContentType="application/vnd.openxmlformats-officedocument.theme+xml"/>
  <Override PartName="/ppt/slideLayouts/slideLayout11.xml" ContentType="application/vnd.openxmlformats-officedocument.presentationml.slideLayout+xml"/>
  <Override PartName="/ppt/theme/theme127.xml" ContentType="application/vnd.openxmlformats-officedocument.theme+xml"/>
  <Override PartName="/ppt/slideLayouts/slideLayout12.xml" ContentType="application/vnd.openxmlformats-officedocument.presentationml.slideLayout+xml"/>
  <Override PartName="/ppt/theme/theme128.xml" ContentType="application/vnd.openxmlformats-officedocument.theme+xml"/>
  <Override PartName="/ppt/slideLayouts/slideLayout13.xml" ContentType="application/vnd.openxmlformats-officedocument.presentationml.slideLayout+xml"/>
  <Override PartName="/ppt/theme/theme129.xml" ContentType="application/vnd.openxmlformats-officedocument.theme+xml"/>
  <Override PartName="/ppt/slideLayouts/slideLayout14.xml" ContentType="application/vnd.openxmlformats-officedocument.presentationml.slideLayout+xml"/>
  <Override PartName="/ppt/theme/theme130.xml" ContentType="application/vnd.openxmlformats-officedocument.theme+xml"/>
  <Override PartName="/ppt/slideLayouts/slideLayout15.xml" ContentType="application/vnd.openxmlformats-officedocument.presentationml.slideLayout+xml"/>
  <Override PartName="/ppt/theme/theme131.xml" ContentType="application/vnd.openxmlformats-officedocument.theme+xml"/>
  <Override PartName="/ppt/slideLayouts/slideLayout16.xml" ContentType="application/vnd.openxmlformats-officedocument.presentationml.slideLayout+xml"/>
  <Override PartName="/ppt/theme/theme132.xml" ContentType="application/vnd.openxmlformats-officedocument.theme+xml"/>
  <Override PartName="/ppt/slideLayouts/slideLayout17.xml" ContentType="application/vnd.openxmlformats-officedocument.presentationml.slideLayout+xml"/>
  <Override PartName="/ppt/theme/theme133.xml" ContentType="application/vnd.openxmlformats-officedocument.theme+xml"/>
  <Override PartName="/ppt/slideLayouts/slideLayout18.xml" ContentType="application/vnd.openxmlformats-officedocument.presentationml.slideLayout+xml"/>
  <Override PartName="/ppt/theme/theme134.xml" ContentType="application/vnd.openxmlformats-officedocument.theme+xml"/>
  <Override PartName="/ppt/slideLayouts/slideLayout19.xml" ContentType="application/vnd.openxmlformats-officedocument.presentationml.slideLayout+xml"/>
  <Override PartName="/ppt/theme/theme135.xml" ContentType="application/vnd.openxmlformats-officedocument.theme+xml"/>
  <Override PartName="/ppt/slideLayouts/slideLayout20.xml" ContentType="application/vnd.openxmlformats-officedocument.presentationml.slideLayout+xml"/>
  <Override PartName="/ppt/theme/theme136.xml" ContentType="application/vnd.openxmlformats-officedocument.theme+xml"/>
  <Override PartName="/ppt/theme/theme137.xml" ContentType="application/vnd.openxmlformats-officedocument.theme+xml"/>
  <Override PartName="/ppt/slideLayouts/slideLayout21.xml" ContentType="application/vnd.openxmlformats-officedocument.presentationml.slideLayout+xml"/>
  <Override PartName="/ppt/theme/theme138.xml" ContentType="application/vnd.openxmlformats-officedocument.theme+xml"/>
  <Override PartName="/ppt/slideLayouts/slideLayout22.xml" ContentType="application/vnd.openxmlformats-officedocument.presentationml.slideLayout+xml"/>
  <Override PartName="/ppt/theme/theme139.xml" ContentType="application/vnd.openxmlformats-officedocument.theme+xml"/>
  <Override PartName="/ppt/slideLayouts/slideLayout23.xml" ContentType="application/vnd.openxmlformats-officedocument.presentationml.slideLayout+xml"/>
  <Override PartName="/ppt/theme/theme140.xml" ContentType="application/vnd.openxmlformats-officedocument.theme+xml"/>
  <Override PartName="/ppt/slideLayouts/slideLayout24.xml" ContentType="application/vnd.openxmlformats-officedocument.presentationml.slideLayout+xml"/>
  <Override PartName="/ppt/theme/theme141.xml" ContentType="application/vnd.openxmlformats-officedocument.theme+xml"/>
  <Override PartName="/ppt/slideLayouts/slideLayout25.xml" ContentType="application/vnd.openxmlformats-officedocument.presentationml.slideLayout+xml"/>
  <Override PartName="/ppt/theme/theme142.xml" ContentType="application/vnd.openxmlformats-officedocument.theme+xml"/>
  <Override PartName="/ppt/slideLayouts/slideLayout26.xml" ContentType="application/vnd.openxmlformats-officedocument.presentationml.slideLayout+xml"/>
  <Override PartName="/ppt/theme/theme143.xml" ContentType="application/vnd.openxmlformats-officedocument.theme+xml"/>
  <Override PartName="/ppt/slideLayouts/slideLayout27.xml" ContentType="application/vnd.openxmlformats-officedocument.presentationml.slideLayout+xml"/>
  <Override PartName="/ppt/theme/theme144.xml" ContentType="application/vnd.openxmlformats-officedocument.theme+xml"/>
  <Override PartName="/ppt/slideLayouts/slideLayout28.xml" ContentType="application/vnd.openxmlformats-officedocument.presentationml.slideLayout+xml"/>
  <Override PartName="/ppt/theme/theme145.xml" ContentType="application/vnd.openxmlformats-officedocument.theme+xml"/>
  <Override PartName="/ppt/slideLayouts/slideLayout29.xml" ContentType="application/vnd.openxmlformats-officedocument.presentationml.slideLayout+xml"/>
  <Override PartName="/ppt/theme/theme146.xml" ContentType="application/vnd.openxmlformats-officedocument.theme+xml"/>
  <Override PartName="/ppt/slideLayouts/slideLayout30.xml" ContentType="application/vnd.openxmlformats-officedocument.presentationml.slideLayout+xml"/>
  <Override PartName="/ppt/theme/theme147.xml" ContentType="application/vnd.openxmlformats-officedocument.theme+xml"/>
  <Override PartName="/ppt/slideLayouts/slideLayout31.xml" ContentType="application/vnd.openxmlformats-officedocument.presentationml.slideLayout+xml"/>
  <Override PartName="/ppt/theme/theme148.xml" ContentType="application/vnd.openxmlformats-officedocument.theme+xml"/>
  <Override PartName="/ppt/slideLayouts/slideLayout32.xml" ContentType="application/vnd.openxmlformats-officedocument.presentationml.slideLayout+xml"/>
  <Override PartName="/ppt/theme/theme149.xml" ContentType="application/vnd.openxmlformats-officedocument.theme+xml"/>
  <Override PartName="/ppt/slideLayouts/slideLayout33.xml" ContentType="application/vnd.openxmlformats-officedocument.presentationml.slideLayout+xml"/>
  <Override PartName="/ppt/theme/theme150.xml" ContentType="application/vnd.openxmlformats-officedocument.theme+xml"/>
  <Override PartName="/ppt/slideLayouts/slideLayout34.xml" ContentType="application/vnd.openxmlformats-officedocument.presentationml.slideLayout+xml"/>
  <Override PartName="/ppt/theme/theme151.xml" ContentType="application/vnd.openxmlformats-officedocument.theme+xml"/>
  <Override PartName="/ppt/slideLayouts/slideLayout35.xml" ContentType="application/vnd.openxmlformats-officedocument.presentationml.slideLayout+xml"/>
  <Override PartName="/ppt/theme/theme152.xml" ContentType="application/vnd.openxmlformats-officedocument.theme+xml"/>
  <Override PartName="/ppt/slideLayouts/slideLayout36.xml" ContentType="application/vnd.openxmlformats-officedocument.presentationml.slideLayout+xml"/>
  <Override PartName="/ppt/theme/theme153.xml" ContentType="application/vnd.openxmlformats-officedocument.theme+xml"/>
  <Override PartName="/ppt/slideLayouts/slideLayout37.xml" ContentType="application/vnd.openxmlformats-officedocument.presentationml.slideLayout+xml"/>
  <Override PartName="/ppt/theme/theme154.xml" ContentType="application/vnd.openxmlformats-officedocument.theme+xml"/>
  <Override PartName="/ppt/slideLayouts/slideLayout38.xml" ContentType="application/vnd.openxmlformats-officedocument.presentationml.slideLayout+xml"/>
  <Override PartName="/ppt/theme/theme155.xml" ContentType="application/vnd.openxmlformats-officedocument.theme+xml"/>
  <Override PartName="/ppt/slideLayouts/slideLayout39.xml" ContentType="application/vnd.openxmlformats-officedocument.presentationml.slideLayout+xml"/>
  <Override PartName="/ppt/theme/theme156.xml" ContentType="application/vnd.openxmlformats-officedocument.theme+xml"/>
  <Override PartName="/ppt/slideLayouts/slideLayout40.xml" ContentType="application/vnd.openxmlformats-officedocument.presentationml.slideLayout+xml"/>
  <Override PartName="/ppt/theme/theme157.xml" ContentType="application/vnd.openxmlformats-officedocument.theme+xml"/>
  <Override PartName="/ppt/slideLayouts/slideLayout41.xml" ContentType="application/vnd.openxmlformats-officedocument.presentationml.slideLayout+xml"/>
  <Override PartName="/ppt/theme/theme158.xml" ContentType="application/vnd.openxmlformats-officedocument.theme+xml"/>
  <Override PartName="/ppt/slideLayouts/slideLayout42.xml" ContentType="application/vnd.openxmlformats-officedocument.presentationml.slideLayout+xml"/>
  <Override PartName="/ppt/theme/theme159.xml" ContentType="application/vnd.openxmlformats-officedocument.theme+xml"/>
  <Override PartName="/ppt/slideLayouts/slideLayout43.xml" ContentType="application/vnd.openxmlformats-officedocument.presentationml.slideLayout+xml"/>
  <Override PartName="/ppt/theme/theme160.xml" ContentType="application/vnd.openxmlformats-officedocument.theme+xml"/>
  <Override PartName="/ppt/slideLayouts/slideLayout44.xml" ContentType="application/vnd.openxmlformats-officedocument.presentationml.slideLayout+xml"/>
  <Override PartName="/ppt/theme/theme161.xml" ContentType="application/vnd.openxmlformats-officedocument.theme+xml"/>
  <Override PartName="/ppt/slideLayouts/slideLayout45.xml" ContentType="application/vnd.openxmlformats-officedocument.presentationml.slideLayout+xml"/>
  <Override PartName="/ppt/theme/theme162.xml" ContentType="application/vnd.openxmlformats-officedocument.theme+xml"/>
  <Override PartName="/ppt/slideLayouts/slideLayout46.xml" ContentType="application/vnd.openxmlformats-officedocument.presentationml.slideLayout+xml"/>
  <Override PartName="/ppt/theme/theme163.xml" ContentType="application/vnd.openxmlformats-officedocument.theme+xml"/>
  <Override PartName="/ppt/slideLayouts/slideLayout47.xml" ContentType="application/vnd.openxmlformats-officedocument.presentationml.slideLayout+xml"/>
  <Override PartName="/ppt/theme/theme164.xml" ContentType="application/vnd.openxmlformats-officedocument.theme+xml"/>
  <Override PartName="/ppt/slideLayouts/slideLayout48.xml" ContentType="application/vnd.openxmlformats-officedocument.presentationml.slideLayout+xml"/>
  <Override PartName="/ppt/theme/theme165.xml" ContentType="application/vnd.openxmlformats-officedocument.theme+xml"/>
  <Override PartName="/ppt/slideLayouts/slideLayout49.xml" ContentType="application/vnd.openxmlformats-officedocument.presentationml.slideLayout+xml"/>
  <Override PartName="/ppt/theme/theme166.xml" ContentType="application/vnd.openxmlformats-officedocument.theme+xml"/>
  <Override PartName="/ppt/slideLayouts/slideLayout50.xml" ContentType="application/vnd.openxmlformats-officedocument.presentationml.slideLayout+xml"/>
  <Override PartName="/ppt/theme/theme167.xml" ContentType="application/vnd.openxmlformats-officedocument.theme+xml"/>
  <Override PartName="/ppt/slideLayouts/slideLayout51.xml" ContentType="application/vnd.openxmlformats-officedocument.presentationml.slideLayout+xml"/>
  <Override PartName="/ppt/theme/theme168.xml" ContentType="application/vnd.openxmlformats-officedocument.theme+xml"/>
  <Override PartName="/ppt/slideLayouts/slideLayout52.xml" ContentType="application/vnd.openxmlformats-officedocument.presentationml.slideLayout+xml"/>
  <Override PartName="/ppt/theme/theme169.xml" ContentType="application/vnd.openxmlformats-officedocument.theme+xml"/>
  <Override PartName="/ppt/slideLayouts/slideLayout53.xml" ContentType="application/vnd.openxmlformats-officedocument.presentationml.slideLayout+xml"/>
  <Override PartName="/ppt/theme/theme170.xml" ContentType="application/vnd.openxmlformats-officedocument.theme+xml"/>
  <Override PartName="/ppt/slideLayouts/slideLayout54.xml" ContentType="application/vnd.openxmlformats-officedocument.presentationml.slideLayout+xml"/>
  <Override PartName="/ppt/theme/theme171.xml" ContentType="application/vnd.openxmlformats-officedocument.theme+xml"/>
  <Override PartName="/ppt/slideLayouts/slideLayout55.xml" ContentType="application/vnd.openxmlformats-officedocument.presentationml.slideLayout+xml"/>
  <Override PartName="/ppt/theme/theme172.xml" ContentType="application/vnd.openxmlformats-officedocument.theme+xml"/>
  <Override PartName="/ppt/slideLayouts/slideLayout56.xml" ContentType="application/vnd.openxmlformats-officedocument.presentationml.slideLayout+xml"/>
  <Override PartName="/ppt/theme/theme173.xml" ContentType="application/vnd.openxmlformats-officedocument.theme+xml"/>
  <Override PartName="/ppt/slideLayouts/slideLayout57.xml" ContentType="application/vnd.openxmlformats-officedocument.presentationml.slideLayout+xml"/>
  <Override PartName="/ppt/theme/theme174.xml" ContentType="application/vnd.openxmlformats-officedocument.theme+xml"/>
  <Override PartName="/ppt/slideLayouts/slideLayout58.xml" ContentType="application/vnd.openxmlformats-officedocument.presentationml.slideLayout+xml"/>
  <Override PartName="/ppt/theme/theme175.xml" ContentType="application/vnd.openxmlformats-officedocument.theme+xml"/>
  <Override PartName="/ppt/slideLayouts/slideLayout59.xml" ContentType="application/vnd.openxmlformats-officedocument.presentationml.slideLayout+xml"/>
  <Override PartName="/ppt/theme/theme176.xml" ContentType="application/vnd.openxmlformats-officedocument.theme+xml"/>
  <Override PartName="/ppt/slideLayouts/slideLayout60.xml" ContentType="application/vnd.openxmlformats-officedocument.presentationml.slideLayout+xml"/>
  <Override PartName="/ppt/theme/theme177.xml" ContentType="application/vnd.openxmlformats-officedocument.theme+xml"/>
  <Override PartName="/ppt/slideLayouts/slideLayout61.xml" ContentType="application/vnd.openxmlformats-officedocument.presentationml.slideLayout+xml"/>
  <Override PartName="/ppt/theme/theme178.xml" ContentType="application/vnd.openxmlformats-officedocument.theme+xml"/>
  <Override PartName="/ppt/slideLayouts/slideLayout62.xml" ContentType="application/vnd.openxmlformats-officedocument.presentationml.slideLayout+xml"/>
  <Override PartName="/ppt/theme/theme179.xml" ContentType="application/vnd.openxmlformats-officedocument.theme+xml"/>
  <Override PartName="/ppt/slideLayouts/slideLayout63.xml" ContentType="application/vnd.openxmlformats-officedocument.presentationml.slideLayout+xml"/>
  <Override PartName="/ppt/theme/theme180.xml" ContentType="application/vnd.openxmlformats-officedocument.theme+xml"/>
  <Override PartName="/ppt/slideLayouts/slideLayout64.xml" ContentType="application/vnd.openxmlformats-officedocument.presentationml.slideLayout+xml"/>
  <Override PartName="/ppt/theme/theme181.xml" ContentType="application/vnd.openxmlformats-officedocument.theme+xml"/>
  <Override PartName="/ppt/slideLayouts/slideLayout65.xml" ContentType="application/vnd.openxmlformats-officedocument.presentationml.slideLayout+xml"/>
  <Override PartName="/ppt/theme/theme182.xml" ContentType="application/vnd.openxmlformats-officedocument.theme+xml"/>
  <Override PartName="/ppt/slideLayouts/slideLayout66.xml" ContentType="application/vnd.openxmlformats-officedocument.presentationml.slideLayout+xml"/>
  <Override PartName="/ppt/theme/theme183.xml" ContentType="application/vnd.openxmlformats-officedocument.theme+xml"/>
  <Override PartName="/ppt/slideLayouts/slideLayout67.xml" ContentType="application/vnd.openxmlformats-officedocument.presentationml.slideLayout+xml"/>
  <Override PartName="/ppt/theme/theme184.xml" ContentType="application/vnd.openxmlformats-officedocument.theme+xml"/>
  <Override PartName="/ppt/slideLayouts/slideLayout68.xml" ContentType="application/vnd.openxmlformats-officedocument.presentationml.slideLayout+xml"/>
  <Override PartName="/ppt/theme/theme185.xml" ContentType="application/vnd.openxmlformats-officedocument.theme+xml"/>
  <Override PartName="/ppt/theme/theme186.xml" ContentType="application/vnd.openxmlformats-officedocument.theme+xml"/>
  <Override PartName="/ppt/theme/theme18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80" r:id="rId1"/>
    <p:sldMasterId id="2147483787" r:id="rId2"/>
    <p:sldMasterId id="2147483789" r:id="rId3"/>
    <p:sldMasterId id="2147483791" r:id="rId4"/>
    <p:sldMasterId id="2147483793" r:id="rId5"/>
    <p:sldMasterId id="2147483795" r:id="rId6"/>
    <p:sldMasterId id="2147483797" r:id="rId7"/>
    <p:sldMasterId id="2147483799" r:id="rId8"/>
    <p:sldMasterId id="2147483801" r:id="rId9"/>
    <p:sldMasterId id="2147483803" r:id="rId10"/>
    <p:sldMasterId id="2147483805" r:id="rId11"/>
    <p:sldMasterId id="2147483807" r:id="rId12"/>
    <p:sldMasterId id="2147483809" r:id="rId13"/>
    <p:sldMasterId id="2147483811" r:id="rId14"/>
    <p:sldMasterId id="2147483813" r:id="rId15"/>
    <p:sldMasterId id="2147483815" r:id="rId16"/>
    <p:sldMasterId id="2147483817" r:id="rId17"/>
    <p:sldMasterId id="2147483819" r:id="rId18"/>
    <p:sldMasterId id="2147483821" r:id="rId19"/>
    <p:sldMasterId id="2147483823" r:id="rId20"/>
    <p:sldMasterId id="2147483825" r:id="rId21"/>
    <p:sldMasterId id="2147483827" r:id="rId22"/>
    <p:sldMasterId id="2147483829" r:id="rId23"/>
    <p:sldMasterId id="2147483831" r:id="rId24"/>
    <p:sldMasterId id="2147483833" r:id="rId25"/>
    <p:sldMasterId id="2147483835" r:id="rId26"/>
    <p:sldMasterId id="2147483837" r:id="rId27"/>
    <p:sldMasterId id="2147483839" r:id="rId28"/>
    <p:sldMasterId id="2147483841" r:id="rId29"/>
    <p:sldMasterId id="2147483843" r:id="rId30"/>
    <p:sldMasterId id="2147483845" r:id="rId31"/>
    <p:sldMasterId id="2147483847" r:id="rId32"/>
    <p:sldMasterId id="2147483849" r:id="rId33"/>
    <p:sldMasterId id="2147483851" r:id="rId34"/>
    <p:sldMasterId id="2147483853" r:id="rId35"/>
    <p:sldMasterId id="2147483855" r:id="rId36"/>
    <p:sldMasterId id="2147483857" r:id="rId37"/>
    <p:sldMasterId id="2147483859" r:id="rId38"/>
    <p:sldMasterId id="2147483861" r:id="rId39"/>
    <p:sldMasterId id="2147483863" r:id="rId40"/>
    <p:sldMasterId id="2147483865" r:id="rId41"/>
    <p:sldMasterId id="2147483867" r:id="rId42"/>
    <p:sldMasterId id="2147483869" r:id="rId43"/>
    <p:sldMasterId id="2147483871" r:id="rId44"/>
    <p:sldMasterId id="2147483873" r:id="rId45"/>
    <p:sldMasterId id="2147483875" r:id="rId46"/>
    <p:sldMasterId id="2147483877" r:id="rId47"/>
    <p:sldMasterId id="2147483879" r:id="rId48"/>
    <p:sldMasterId id="2147483881" r:id="rId49"/>
    <p:sldMasterId id="2147483883" r:id="rId50"/>
    <p:sldMasterId id="2147483885" r:id="rId51"/>
    <p:sldMasterId id="2147483887" r:id="rId52"/>
    <p:sldMasterId id="2147483889" r:id="rId53"/>
    <p:sldMasterId id="2147483891" r:id="rId54"/>
    <p:sldMasterId id="2147483893" r:id="rId55"/>
    <p:sldMasterId id="2147483895" r:id="rId56"/>
    <p:sldMasterId id="2147483897" r:id="rId57"/>
    <p:sldMasterId id="2147483899" r:id="rId58"/>
    <p:sldMasterId id="2147483901" r:id="rId59"/>
    <p:sldMasterId id="2147483903" r:id="rId60"/>
    <p:sldMasterId id="2147483905" r:id="rId61"/>
    <p:sldMasterId id="2147483907" r:id="rId62"/>
    <p:sldMasterId id="2147483909" r:id="rId63"/>
    <p:sldMasterId id="2147483911" r:id="rId64"/>
    <p:sldMasterId id="2147483913" r:id="rId65"/>
    <p:sldMasterId id="2147483915" r:id="rId66"/>
    <p:sldMasterId id="2147483917" r:id="rId67"/>
    <p:sldMasterId id="2147483919" r:id="rId68"/>
    <p:sldMasterId id="2147483921" r:id="rId69"/>
    <p:sldMasterId id="2147483923" r:id="rId70"/>
    <p:sldMasterId id="2147483925" r:id="rId71"/>
    <p:sldMasterId id="2147483927" r:id="rId72"/>
    <p:sldMasterId id="2147483929" r:id="rId73"/>
    <p:sldMasterId id="2147483931" r:id="rId74"/>
    <p:sldMasterId id="2147483933" r:id="rId75"/>
    <p:sldMasterId id="2147483935" r:id="rId76"/>
    <p:sldMasterId id="2147483937" r:id="rId77"/>
    <p:sldMasterId id="2147483939" r:id="rId78"/>
    <p:sldMasterId id="2147483941" r:id="rId79"/>
    <p:sldMasterId id="2147483943" r:id="rId80"/>
    <p:sldMasterId id="2147483945" r:id="rId81"/>
    <p:sldMasterId id="2147483947" r:id="rId82"/>
    <p:sldMasterId id="2147483949" r:id="rId83"/>
    <p:sldMasterId id="2147483951" r:id="rId84"/>
    <p:sldMasterId id="2147483953" r:id="rId85"/>
    <p:sldMasterId id="2147483955" r:id="rId86"/>
    <p:sldMasterId id="2147483957" r:id="rId87"/>
    <p:sldMasterId id="2147483959" r:id="rId88"/>
    <p:sldMasterId id="2147483961" r:id="rId89"/>
    <p:sldMasterId id="2147483963" r:id="rId90"/>
    <p:sldMasterId id="2147483964" r:id="rId91"/>
    <p:sldMasterId id="2147483966" r:id="rId92"/>
    <p:sldMasterId id="2147483968" r:id="rId93"/>
    <p:sldMasterId id="2147483970" r:id="rId94"/>
    <p:sldMasterId id="2147483972" r:id="rId95"/>
    <p:sldMasterId id="2147483974" r:id="rId96"/>
    <p:sldMasterId id="2147483976" r:id="rId97"/>
    <p:sldMasterId id="2147483978" r:id="rId98"/>
    <p:sldMasterId id="2147483980" r:id="rId99"/>
    <p:sldMasterId id="2147483982" r:id="rId100"/>
    <p:sldMasterId id="2147483984" r:id="rId101"/>
    <p:sldMasterId id="2147483986" r:id="rId102"/>
    <p:sldMasterId id="2147483988" r:id="rId103"/>
    <p:sldMasterId id="2147483990" r:id="rId104"/>
    <p:sldMasterId id="2147483992" r:id="rId105"/>
    <p:sldMasterId id="2147483994" r:id="rId106"/>
    <p:sldMasterId id="2147483996" r:id="rId107"/>
    <p:sldMasterId id="2147483998" r:id="rId108"/>
    <p:sldMasterId id="2147484000" r:id="rId109"/>
    <p:sldMasterId id="2147484001" r:id="rId110"/>
    <p:sldMasterId id="2147484003" r:id="rId111"/>
    <p:sldMasterId id="2147484005" r:id="rId112"/>
    <p:sldMasterId id="2147484007" r:id="rId113"/>
    <p:sldMasterId id="2147484008" r:id="rId114"/>
    <p:sldMasterId id="2147484010" r:id="rId115"/>
    <p:sldMasterId id="2147484012" r:id="rId116"/>
    <p:sldMasterId id="2147484014" r:id="rId117"/>
    <p:sldMasterId id="2147484016" r:id="rId118"/>
    <p:sldMasterId id="2147484018" r:id="rId119"/>
    <p:sldMasterId id="2147484020" r:id="rId120"/>
    <p:sldMasterId id="2147484022" r:id="rId121"/>
    <p:sldMasterId id="2147484023" r:id="rId122"/>
    <p:sldMasterId id="2147484025" r:id="rId123"/>
    <p:sldMasterId id="2147484027" r:id="rId124"/>
    <p:sldMasterId id="2147484029" r:id="rId125"/>
    <p:sldMasterId id="2147484031" r:id="rId126"/>
    <p:sldMasterId id="2147484033" r:id="rId127"/>
    <p:sldMasterId id="2147484035" r:id="rId128"/>
    <p:sldMasterId id="2147484037" r:id="rId129"/>
    <p:sldMasterId id="2147484039" r:id="rId130"/>
    <p:sldMasterId id="2147484041" r:id="rId131"/>
    <p:sldMasterId id="2147484043" r:id="rId132"/>
    <p:sldMasterId id="2147484045" r:id="rId133"/>
    <p:sldMasterId id="2147484047" r:id="rId134"/>
    <p:sldMasterId id="2147484049" r:id="rId135"/>
    <p:sldMasterId id="2147484051" r:id="rId136"/>
    <p:sldMasterId id="2147484053" r:id="rId137"/>
    <p:sldMasterId id="2147484055" r:id="rId138"/>
    <p:sldMasterId id="2147484057" r:id="rId139"/>
    <p:sldMasterId id="2147484059" r:id="rId140"/>
    <p:sldMasterId id="2147484061" r:id="rId141"/>
    <p:sldMasterId id="2147484063" r:id="rId142"/>
    <p:sldMasterId id="2147484065" r:id="rId143"/>
    <p:sldMasterId id="2147484067" r:id="rId144"/>
    <p:sldMasterId id="2147484069" r:id="rId145"/>
    <p:sldMasterId id="2147484071" r:id="rId146"/>
    <p:sldMasterId id="2147484073" r:id="rId147"/>
    <p:sldMasterId id="2147484075" r:id="rId148"/>
    <p:sldMasterId id="2147484077" r:id="rId149"/>
    <p:sldMasterId id="2147484079" r:id="rId150"/>
    <p:sldMasterId id="2147484081" r:id="rId151"/>
    <p:sldMasterId id="2147484083" r:id="rId152"/>
    <p:sldMasterId id="2147484085" r:id="rId153"/>
    <p:sldMasterId id="2147484087" r:id="rId154"/>
    <p:sldMasterId id="2147484089" r:id="rId155"/>
    <p:sldMasterId id="2147484091" r:id="rId156"/>
    <p:sldMasterId id="2147484093" r:id="rId157"/>
    <p:sldMasterId id="2147484095" r:id="rId158"/>
    <p:sldMasterId id="2147484097" r:id="rId159"/>
    <p:sldMasterId id="2147484099" r:id="rId160"/>
    <p:sldMasterId id="2147484101" r:id="rId161"/>
    <p:sldMasterId id="2147484103" r:id="rId162"/>
    <p:sldMasterId id="2147484105" r:id="rId163"/>
    <p:sldMasterId id="2147484107" r:id="rId164"/>
    <p:sldMasterId id="2147484109" r:id="rId165"/>
    <p:sldMasterId id="2147484111" r:id="rId166"/>
    <p:sldMasterId id="2147484113" r:id="rId167"/>
    <p:sldMasterId id="2147484115" r:id="rId168"/>
    <p:sldMasterId id="2147484117" r:id="rId169"/>
    <p:sldMasterId id="2147484119" r:id="rId170"/>
    <p:sldMasterId id="2147484121" r:id="rId171"/>
    <p:sldMasterId id="2147484123" r:id="rId172"/>
    <p:sldMasterId id="2147484125" r:id="rId173"/>
    <p:sldMasterId id="2147484127" r:id="rId174"/>
    <p:sldMasterId id="2147484129" r:id="rId175"/>
    <p:sldMasterId id="2147484131" r:id="rId176"/>
    <p:sldMasterId id="2147484133" r:id="rId177"/>
    <p:sldMasterId id="2147484135" r:id="rId178"/>
    <p:sldMasterId id="2147484137" r:id="rId179"/>
    <p:sldMasterId id="2147484139" r:id="rId180"/>
    <p:sldMasterId id="2147484141" r:id="rId181"/>
    <p:sldMasterId id="2147484143" r:id="rId182"/>
    <p:sldMasterId id="2147484145" r:id="rId183"/>
    <p:sldMasterId id="2147484147" r:id="rId184"/>
    <p:sldMasterId id="2147484149" r:id="rId185"/>
  </p:sldMasterIdLst>
  <p:notesMasterIdLst>
    <p:notesMasterId r:id="rId295"/>
  </p:notesMasterIdLst>
  <p:handoutMasterIdLst>
    <p:handoutMasterId r:id="rId296"/>
  </p:handoutMasterIdLst>
  <p:sldIdLst>
    <p:sldId id="256" r:id="rId186"/>
    <p:sldId id="257" r:id="rId187"/>
    <p:sldId id="326" r:id="rId188"/>
    <p:sldId id="259" r:id="rId189"/>
    <p:sldId id="260" r:id="rId190"/>
    <p:sldId id="327" r:id="rId191"/>
    <p:sldId id="328" r:id="rId192"/>
    <p:sldId id="329" r:id="rId193"/>
    <p:sldId id="262" r:id="rId194"/>
    <p:sldId id="263" r:id="rId195"/>
    <p:sldId id="324" r:id="rId196"/>
    <p:sldId id="331" r:id="rId197"/>
    <p:sldId id="265" r:id="rId198"/>
    <p:sldId id="332" r:id="rId199"/>
    <p:sldId id="267" r:id="rId200"/>
    <p:sldId id="268" r:id="rId201"/>
    <p:sldId id="269" r:id="rId202"/>
    <p:sldId id="333" r:id="rId203"/>
    <p:sldId id="334" r:id="rId204"/>
    <p:sldId id="335" r:id="rId205"/>
    <p:sldId id="271" r:id="rId206"/>
    <p:sldId id="272" r:id="rId207"/>
    <p:sldId id="336" r:id="rId208"/>
    <p:sldId id="274" r:id="rId209"/>
    <p:sldId id="337" r:id="rId210"/>
    <p:sldId id="338" r:id="rId211"/>
    <p:sldId id="339" r:id="rId212"/>
    <p:sldId id="340" r:id="rId213"/>
    <p:sldId id="276" r:id="rId214"/>
    <p:sldId id="277" r:id="rId215"/>
    <p:sldId id="278" r:id="rId216"/>
    <p:sldId id="342" r:id="rId217"/>
    <p:sldId id="280" r:id="rId218"/>
    <p:sldId id="343" r:id="rId219"/>
    <p:sldId id="344" r:id="rId220"/>
    <p:sldId id="345" r:id="rId221"/>
    <p:sldId id="346" r:id="rId222"/>
    <p:sldId id="347" r:id="rId223"/>
    <p:sldId id="282" r:id="rId224"/>
    <p:sldId id="348" r:id="rId225"/>
    <p:sldId id="349" r:id="rId226"/>
    <p:sldId id="350" r:id="rId227"/>
    <p:sldId id="284" r:id="rId228"/>
    <p:sldId id="285" r:id="rId229"/>
    <p:sldId id="286" r:id="rId230"/>
    <p:sldId id="351" r:id="rId231"/>
    <p:sldId id="352" r:id="rId232"/>
    <p:sldId id="353" r:id="rId233"/>
    <p:sldId id="288" r:id="rId234"/>
    <p:sldId id="289" r:id="rId235"/>
    <p:sldId id="325" r:id="rId236"/>
    <p:sldId id="354" r:id="rId237"/>
    <p:sldId id="355" r:id="rId238"/>
    <p:sldId id="356" r:id="rId239"/>
    <p:sldId id="291" r:id="rId240"/>
    <p:sldId id="292" r:id="rId241"/>
    <p:sldId id="293" r:id="rId242"/>
    <p:sldId id="294" r:id="rId243"/>
    <p:sldId id="357" r:id="rId244"/>
    <p:sldId id="296" r:id="rId245"/>
    <p:sldId id="358" r:id="rId246"/>
    <p:sldId id="298" r:id="rId247"/>
    <p:sldId id="359" r:id="rId248"/>
    <p:sldId id="300" r:id="rId249"/>
    <p:sldId id="301" r:id="rId250"/>
    <p:sldId id="360" r:id="rId251"/>
    <p:sldId id="303" r:id="rId252"/>
    <p:sldId id="361" r:id="rId253"/>
    <p:sldId id="305" r:id="rId254"/>
    <p:sldId id="362" r:id="rId255"/>
    <p:sldId id="307" r:id="rId256"/>
    <p:sldId id="308" r:id="rId257"/>
    <p:sldId id="309" r:id="rId258"/>
    <p:sldId id="310" r:id="rId259"/>
    <p:sldId id="363" r:id="rId260"/>
    <p:sldId id="364" r:id="rId261"/>
    <p:sldId id="365" r:id="rId262"/>
    <p:sldId id="366" r:id="rId263"/>
    <p:sldId id="312" r:id="rId264"/>
    <p:sldId id="313" r:id="rId265"/>
    <p:sldId id="367" r:id="rId266"/>
    <p:sldId id="315" r:id="rId267"/>
    <p:sldId id="368" r:id="rId268"/>
    <p:sldId id="317" r:id="rId269"/>
    <p:sldId id="318" r:id="rId270"/>
    <p:sldId id="369" r:id="rId271"/>
    <p:sldId id="370" r:id="rId272"/>
    <p:sldId id="320" r:id="rId273"/>
    <p:sldId id="371" r:id="rId274"/>
    <p:sldId id="372" r:id="rId275"/>
    <p:sldId id="373" r:id="rId276"/>
    <p:sldId id="374" r:id="rId277"/>
    <p:sldId id="375" r:id="rId278"/>
    <p:sldId id="376" r:id="rId279"/>
    <p:sldId id="377" r:id="rId280"/>
    <p:sldId id="378" r:id="rId281"/>
    <p:sldId id="379" r:id="rId282"/>
    <p:sldId id="380" r:id="rId283"/>
    <p:sldId id="381" r:id="rId284"/>
    <p:sldId id="322" r:id="rId285"/>
    <p:sldId id="323" r:id="rId286"/>
    <p:sldId id="382" r:id="rId287"/>
    <p:sldId id="383" r:id="rId288"/>
    <p:sldId id="384" r:id="rId289"/>
    <p:sldId id="385" r:id="rId290"/>
    <p:sldId id="386" r:id="rId291"/>
    <p:sldId id="387" r:id="rId292"/>
    <p:sldId id="388" r:id="rId293"/>
    <p:sldId id="389" r:id="rId294"/>
  </p:sldIdLst>
  <p:sldSz cx="9144000" cy="6858000" type="screen4x3"/>
  <p:notesSz cx="6858000" cy="9144000"/>
  <p:custDataLst>
    <p:tags r:id="rId297"/>
  </p:custDataLst>
  <p:defaultTextStyle>
    <a:defPPr>
      <a:defRPr lang="en-US"/>
    </a:defPPr>
    <a:lvl1pPr algn="l" rtl="0" fontAlgn="base">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58">
          <p15:clr>
            <a:srgbClr val="A4A3A4"/>
          </p15:clr>
        </p15:guide>
        <p15:guide id="8" pos="2880">
          <p15:clr>
            <a:srgbClr val="A4A3A4"/>
          </p15:clr>
        </p15:guide>
        <p15:guide id="9" orient="horz" pos="2212">
          <p15:clr>
            <a:srgbClr val="A4A3A4"/>
          </p15:clr>
        </p15:guide>
        <p15:guide id="10" pos="209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2" clrIdx="0"/>
  <p:cmAuthor id="2" name="Kathleen Fitzpatrick" initials="" lastIdx="1" clrIdx="1"/>
  <p:cmAuthor id="3" name="Sylvia Rebert" initials="SR" lastIdx="1" clrIdx="2"/>
  <p:cmAuthor id="4" name="manjubharkavi" initials="m" lastIdx="1" clrIdx="3"/>
  <p:cmAuthor id="5" name="Nicole Tunbridge" initials="" lastIdx="8"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209"/>
    <a:srgbClr val="990066"/>
    <a:srgbClr val="0051A2"/>
    <a:srgbClr val="9D0016"/>
    <a:srgbClr val="F9E33B"/>
    <a:srgbClr val="ABA49A"/>
    <a:srgbClr val="F6C932"/>
    <a:srgbClr val="4747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07" autoAdjust="0"/>
    <p:restoredTop sz="92230" autoAdjust="0"/>
  </p:normalViewPr>
  <p:slideViewPr>
    <p:cSldViewPr snapToGrid="0" showGuides="1">
      <p:cViewPr varScale="1">
        <p:scale>
          <a:sx n="67" d="100"/>
          <a:sy n="67" d="100"/>
        </p:scale>
        <p:origin x="1254" y="90"/>
      </p:cViewPr>
      <p:guideLst>
        <p:guide orient="horz" pos="2158"/>
        <p:guide pos="2880"/>
        <p:guide orient="horz" pos="2212"/>
        <p:guide pos="2092"/>
      </p:guideLst>
    </p:cSldViewPr>
  </p:slideViewPr>
  <p:outlineViewPr>
    <p:cViewPr>
      <p:scale>
        <a:sx n="33" d="100"/>
        <a:sy n="33" d="100"/>
      </p:scale>
      <p:origin x="0" y="6162"/>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54" d="100"/>
          <a:sy n="54" d="100"/>
        </p:scale>
        <p:origin x="-2538"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Master" Target="slideMasters/slideMaster117.xml"/><Relationship Id="rId299" Type="http://schemas.openxmlformats.org/officeDocument/2006/relationships/presProps" Target="presProps.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Master" Target="slideMasters/slideMaster84.xml"/><Relationship Id="rId138" Type="http://schemas.openxmlformats.org/officeDocument/2006/relationships/slideMaster" Target="slideMasters/slideMaster138.xml"/><Relationship Id="rId159" Type="http://schemas.openxmlformats.org/officeDocument/2006/relationships/slideMaster" Target="slideMasters/slideMaster159.xml"/><Relationship Id="rId170" Type="http://schemas.openxmlformats.org/officeDocument/2006/relationships/slideMaster" Target="slideMasters/slideMaster170.xml"/><Relationship Id="rId191" Type="http://schemas.openxmlformats.org/officeDocument/2006/relationships/slide" Target="slides/slide6.xml"/><Relationship Id="rId205" Type="http://schemas.openxmlformats.org/officeDocument/2006/relationships/slide" Target="slides/slide20.xml"/><Relationship Id="rId226" Type="http://schemas.openxmlformats.org/officeDocument/2006/relationships/slide" Target="slides/slide41.xml"/><Relationship Id="rId247" Type="http://schemas.openxmlformats.org/officeDocument/2006/relationships/slide" Target="slides/slide62.xml"/><Relationship Id="rId107" Type="http://schemas.openxmlformats.org/officeDocument/2006/relationships/slideMaster" Target="slideMasters/slideMaster107.xml"/><Relationship Id="rId268" Type="http://schemas.openxmlformats.org/officeDocument/2006/relationships/slide" Target="slides/slide83.xml"/><Relationship Id="rId289" Type="http://schemas.openxmlformats.org/officeDocument/2006/relationships/slide" Target="slides/slide10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Master" Target="slideMasters/slideMaster74.xml"/><Relationship Id="rId128" Type="http://schemas.openxmlformats.org/officeDocument/2006/relationships/slideMaster" Target="slideMasters/slideMaster128.xml"/><Relationship Id="rId149" Type="http://schemas.openxmlformats.org/officeDocument/2006/relationships/slideMaster" Target="slideMasters/slideMaster149.xml"/><Relationship Id="rId5" Type="http://schemas.openxmlformats.org/officeDocument/2006/relationships/slideMaster" Target="slideMasters/slideMaster5.xml"/><Relationship Id="rId95" Type="http://schemas.openxmlformats.org/officeDocument/2006/relationships/slideMaster" Target="slideMasters/slideMaster95.xml"/><Relationship Id="rId160" Type="http://schemas.openxmlformats.org/officeDocument/2006/relationships/slideMaster" Target="slideMasters/slideMaster160.xml"/><Relationship Id="rId181" Type="http://schemas.openxmlformats.org/officeDocument/2006/relationships/slideMaster" Target="slideMasters/slideMaster181.xml"/><Relationship Id="rId216" Type="http://schemas.openxmlformats.org/officeDocument/2006/relationships/slide" Target="slides/slide31.xml"/><Relationship Id="rId237" Type="http://schemas.openxmlformats.org/officeDocument/2006/relationships/slide" Target="slides/slide52.xml"/><Relationship Id="rId258" Type="http://schemas.openxmlformats.org/officeDocument/2006/relationships/slide" Target="slides/slide73.xml"/><Relationship Id="rId279" Type="http://schemas.openxmlformats.org/officeDocument/2006/relationships/slide" Target="slides/slide94.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Master" Target="slideMasters/slideMaster118.xml"/><Relationship Id="rId139" Type="http://schemas.openxmlformats.org/officeDocument/2006/relationships/slideMaster" Target="slideMasters/slideMaster139.xml"/><Relationship Id="rId290" Type="http://schemas.openxmlformats.org/officeDocument/2006/relationships/slide" Target="slides/slide105.xml"/><Relationship Id="rId85" Type="http://schemas.openxmlformats.org/officeDocument/2006/relationships/slideMaster" Target="slideMasters/slideMaster85.xml"/><Relationship Id="rId150" Type="http://schemas.openxmlformats.org/officeDocument/2006/relationships/slideMaster" Target="slideMasters/slideMaster150.xml"/><Relationship Id="rId171" Type="http://schemas.openxmlformats.org/officeDocument/2006/relationships/slideMaster" Target="slideMasters/slideMaster171.xml"/><Relationship Id="rId192" Type="http://schemas.openxmlformats.org/officeDocument/2006/relationships/slide" Target="slides/slide7.xml"/><Relationship Id="rId206" Type="http://schemas.openxmlformats.org/officeDocument/2006/relationships/slide" Target="slides/slide21.xml"/><Relationship Id="rId227" Type="http://schemas.openxmlformats.org/officeDocument/2006/relationships/slide" Target="slides/slide42.xml"/><Relationship Id="rId248" Type="http://schemas.openxmlformats.org/officeDocument/2006/relationships/slide" Target="slides/slide63.xml"/><Relationship Id="rId269" Type="http://schemas.openxmlformats.org/officeDocument/2006/relationships/slide" Target="slides/slide84.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Master" Target="slideMasters/slideMaster108.xml"/><Relationship Id="rId129" Type="http://schemas.openxmlformats.org/officeDocument/2006/relationships/slideMaster" Target="slideMasters/slideMaster129.xml"/><Relationship Id="rId280" Type="http://schemas.openxmlformats.org/officeDocument/2006/relationships/slide" Target="slides/slide95.xml"/><Relationship Id="rId54" Type="http://schemas.openxmlformats.org/officeDocument/2006/relationships/slideMaster" Target="slideMasters/slideMaster54.xml"/><Relationship Id="rId75" Type="http://schemas.openxmlformats.org/officeDocument/2006/relationships/slideMaster" Target="slideMasters/slideMaster75.xml"/><Relationship Id="rId96" Type="http://schemas.openxmlformats.org/officeDocument/2006/relationships/slideMaster" Target="slideMasters/slideMaster96.xml"/><Relationship Id="rId140" Type="http://schemas.openxmlformats.org/officeDocument/2006/relationships/slideMaster" Target="slideMasters/slideMaster140.xml"/><Relationship Id="rId161" Type="http://schemas.openxmlformats.org/officeDocument/2006/relationships/slideMaster" Target="slideMasters/slideMaster161.xml"/><Relationship Id="rId182" Type="http://schemas.openxmlformats.org/officeDocument/2006/relationships/slideMaster" Target="slideMasters/slideMaster182.xml"/><Relationship Id="rId217" Type="http://schemas.openxmlformats.org/officeDocument/2006/relationships/slide" Target="slides/slide32.xml"/><Relationship Id="rId6" Type="http://schemas.openxmlformats.org/officeDocument/2006/relationships/slideMaster" Target="slideMasters/slideMaster6.xml"/><Relationship Id="rId238" Type="http://schemas.openxmlformats.org/officeDocument/2006/relationships/slide" Target="slides/slide53.xml"/><Relationship Id="rId259" Type="http://schemas.openxmlformats.org/officeDocument/2006/relationships/slide" Target="slides/slide74.xml"/><Relationship Id="rId23" Type="http://schemas.openxmlformats.org/officeDocument/2006/relationships/slideMaster" Target="slideMasters/slideMaster23.xml"/><Relationship Id="rId119" Type="http://schemas.openxmlformats.org/officeDocument/2006/relationships/slideMaster" Target="slideMasters/slideMaster119.xml"/><Relationship Id="rId270" Type="http://schemas.openxmlformats.org/officeDocument/2006/relationships/slide" Target="slides/slide85.xml"/><Relationship Id="rId291" Type="http://schemas.openxmlformats.org/officeDocument/2006/relationships/slide" Target="slides/slide106.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Master" Target="slideMasters/slideMaster86.xml"/><Relationship Id="rId130" Type="http://schemas.openxmlformats.org/officeDocument/2006/relationships/slideMaster" Target="slideMasters/slideMaster130.xml"/><Relationship Id="rId151" Type="http://schemas.openxmlformats.org/officeDocument/2006/relationships/slideMaster" Target="slideMasters/slideMaster151.xml"/><Relationship Id="rId172" Type="http://schemas.openxmlformats.org/officeDocument/2006/relationships/slideMaster" Target="slideMasters/slideMaster172.xml"/><Relationship Id="rId193" Type="http://schemas.openxmlformats.org/officeDocument/2006/relationships/slide" Target="slides/slide8.xml"/><Relationship Id="rId207" Type="http://schemas.openxmlformats.org/officeDocument/2006/relationships/slide" Target="slides/slide22.xml"/><Relationship Id="rId228" Type="http://schemas.openxmlformats.org/officeDocument/2006/relationships/slide" Target="slides/slide43.xml"/><Relationship Id="rId249" Type="http://schemas.openxmlformats.org/officeDocument/2006/relationships/slide" Target="slides/slide64.xml"/><Relationship Id="rId13" Type="http://schemas.openxmlformats.org/officeDocument/2006/relationships/slideMaster" Target="slideMasters/slideMaster13.xml"/><Relationship Id="rId109" Type="http://schemas.openxmlformats.org/officeDocument/2006/relationships/slideMaster" Target="slideMasters/slideMaster109.xml"/><Relationship Id="rId260" Type="http://schemas.openxmlformats.org/officeDocument/2006/relationships/slide" Target="slides/slide75.xml"/><Relationship Id="rId281" Type="http://schemas.openxmlformats.org/officeDocument/2006/relationships/slide" Target="slides/slide96.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Master" Target="slideMasters/slideMaster97.xml"/><Relationship Id="rId120" Type="http://schemas.openxmlformats.org/officeDocument/2006/relationships/slideMaster" Target="slideMasters/slideMaster120.xml"/><Relationship Id="rId141" Type="http://schemas.openxmlformats.org/officeDocument/2006/relationships/slideMaster" Target="slideMasters/slideMaster141.xml"/><Relationship Id="rId7" Type="http://schemas.openxmlformats.org/officeDocument/2006/relationships/slideMaster" Target="slideMasters/slideMaster7.xml"/><Relationship Id="rId162" Type="http://schemas.openxmlformats.org/officeDocument/2006/relationships/slideMaster" Target="slideMasters/slideMaster162.xml"/><Relationship Id="rId183" Type="http://schemas.openxmlformats.org/officeDocument/2006/relationships/slideMaster" Target="slideMasters/slideMaster183.xml"/><Relationship Id="rId218" Type="http://schemas.openxmlformats.org/officeDocument/2006/relationships/slide" Target="slides/slide33.xml"/><Relationship Id="rId239" Type="http://schemas.openxmlformats.org/officeDocument/2006/relationships/slide" Target="slides/slide5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0" Type="http://schemas.openxmlformats.org/officeDocument/2006/relationships/slide" Target="slides/slide65.xml"/><Relationship Id="rId255" Type="http://schemas.openxmlformats.org/officeDocument/2006/relationships/slide" Target="slides/slide70.xml"/><Relationship Id="rId271" Type="http://schemas.openxmlformats.org/officeDocument/2006/relationships/slide" Target="slides/slide86.xml"/><Relationship Id="rId276" Type="http://schemas.openxmlformats.org/officeDocument/2006/relationships/slide" Target="slides/slide91.xml"/><Relationship Id="rId292" Type="http://schemas.openxmlformats.org/officeDocument/2006/relationships/slide" Target="slides/slide107.xml"/><Relationship Id="rId297" Type="http://schemas.openxmlformats.org/officeDocument/2006/relationships/tags" Target="tags/tag1.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Master" Target="slideMasters/slideMaster87.xml"/><Relationship Id="rId110" Type="http://schemas.openxmlformats.org/officeDocument/2006/relationships/slideMaster" Target="slideMasters/slideMaster110.xml"/><Relationship Id="rId115" Type="http://schemas.openxmlformats.org/officeDocument/2006/relationships/slideMaster" Target="slideMasters/slideMaster115.xml"/><Relationship Id="rId131" Type="http://schemas.openxmlformats.org/officeDocument/2006/relationships/slideMaster" Target="slideMasters/slideMaster131.xml"/><Relationship Id="rId136" Type="http://schemas.openxmlformats.org/officeDocument/2006/relationships/slideMaster" Target="slideMasters/slideMaster136.xml"/><Relationship Id="rId157" Type="http://schemas.openxmlformats.org/officeDocument/2006/relationships/slideMaster" Target="slideMasters/slideMaster157.xml"/><Relationship Id="rId178" Type="http://schemas.openxmlformats.org/officeDocument/2006/relationships/slideMaster" Target="slideMasters/slideMaster178.xml"/><Relationship Id="rId301" Type="http://schemas.openxmlformats.org/officeDocument/2006/relationships/theme" Target="theme/theme1.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52" Type="http://schemas.openxmlformats.org/officeDocument/2006/relationships/slideMaster" Target="slideMasters/slideMaster152.xml"/><Relationship Id="rId173" Type="http://schemas.openxmlformats.org/officeDocument/2006/relationships/slideMaster" Target="slideMasters/slideMaster173.xml"/><Relationship Id="rId194" Type="http://schemas.openxmlformats.org/officeDocument/2006/relationships/slide" Target="slides/slide9.xml"/><Relationship Id="rId199" Type="http://schemas.openxmlformats.org/officeDocument/2006/relationships/slide" Target="slides/slide14.xml"/><Relationship Id="rId203" Type="http://schemas.openxmlformats.org/officeDocument/2006/relationships/slide" Target="slides/slide18.xml"/><Relationship Id="rId208" Type="http://schemas.openxmlformats.org/officeDocument/2006/relationships/slide" Target="slides/slide23.xml"/><Relationship Id="rId229" Type="http://schemas.openxmlformats.org/officeDocument/2006/relationships/slide" Target="slides/slide44.xml"/><Relationship Id="rId19" Type="http://schemas.openxmlformats.org/officeDocument/2006/relationships/slideMaster" Target="slideMasters/slideMaster19.xml"/><Relationship Id="rId224" Type="http://schemas.openxmlformats.org/officeDocument/2006/relationships/slide" Target="slides/slide39.xml"/><Relationship Id="rId240" Type="http://schemas.openxmlformats.org/officeDocument/2006/relationships/slide" Target="slides/slide55.xml"/><Relationship Id="rId245" Type="http://schemas.openxmlformats.org/officeDocument/2006/relationships/slide" Target="slides/slide60.xml"/><Relationship Id="rId261" Type="http://schemas.openxmlformats.org/officeDocument/2006/relationships/slide" Target="slides/slide76.xml"/><Relationship Id="rId266" Type="http://schemas.openxmlformats.org/officeDocument/2006/relationships/slide" Target="slides/slide81.xml"/><Relationship Id="rId287" Type="http://schemas.openxmlformats.org/officeDocument/2006/relationships/slide" Target="slides/slide102.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Master" Target="slideMasters/slideMaster100.xml"/><Relationship Id="rId105" Type="http://schemas.openxmlformats.org/officeDocument/2006/relationships/slideMaster" Target="slideMasters/slideMaster105.xml"/><Relationship Id="rId126" Type="http://schemas.openxmlformats.org/officeDocument/2006/relationships/slideMaster" Target="slideMasters/slideMaster126.xml"/><Relationship Id="rId147" Type="http://schemas.openxmlformats.org/officeDocument/2006/relationships/slideMaster" Target="slideMasters/slideMaster147.xml"/><Relationship Id="rId168" Type="http://schemas.openxmlformats.org/officeDocument/2006/relationships/slideMaster" Target="slideMasters/slideMaster168.xml"/><Relationship Id="rId282"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Master" Target="slideMasters/slideMaster93.xml"/><Relationship Id="rId98" Type="http://schemas.openxmlformats.org/officeDocument/2006/relationships/slideMaster" Target="slideMasters/slideMaster98.xml"/><Relationship Id="rId121" Type="http://schemas.openxmlformats.org/officeDocument/2006/relationships/slideMaster" Target="slideMasters/slideMaster121.xml"/><Relationship Id="rId142" Type="http://schemas.openxmlformats.org/officeDocument/2006/relationships/slideMaster" Target="slideMasters/slideMaster142.xml"/><Relationship Id="rId163" Type="http://schemas.openxmlformats.org/officeDocument/2006/relationships/slideMaster" Target="slideMasters/slideMaster163.xml"/><Relationship Id="rId184" Type="http://schemas.openxmlformats.org/officeDocument/2006/relationships/slideMaster" Target="slideMasters/slideMaster184.xml"/><Relationship Id="rId189" Type="http://schemas.openxmlformats.org/officeDocument/2006/relationships/slide" Target="slides/slide4.xml"/><Relationship Id="rId219" Type="http://schemas.openxmlformats.org/officeDocument/2006/relationships/slide" Target="slides/slide34.xml"/><Relationship Id="rId3" Type="http://schemas.openxmlformats.org/officeDocument/2006/relationships/slideMaster" Target="slideMasters/slideMaster3.xml"/><Relationship Id="rId214" Type="http://schemas.openxmlformats.org/officeDocument/2006/relationships/slide" Target="slides/slide29.xml"/><Relationship Id="rId230" Type="http://schemas.openxmlformats.org/officeDocument/2006/relationships/slide" Target="slides/slide45.xml"/><Relationship Id="rId235" Type="http://schemas.openxmlformats.org/officeDocument/2006/relationships/slide" Target="slides/slide50.xml"/><Relationship Id="rId251" Type="http://schemas.openxmlformats.org/officeDocument/2006/relationships/slide" Target="slides/slide66.xml"/><Relationship Id="rId256" Type="http://schemas.openxmlformats.org/officeDocument/2006/relationships/slide" Target="slides/slide71.xml"/><Relationship Id="rId277" Type="http://schemas.openxmlformats.org/officeDocument/2006/relationships/slide" Target="slides/slide92.xml"/><Relationship Id="rId298" Type="http://schemas.openxmlformats.org/officeDocument/2006/relationships/commentAuthors" Target="commentAuthors.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Master" Target="slideMasters/slideMaster116.xml"/><Relationship Id="rId137" Type="http://schemas.openxmlformats.org/officeDocument/2006/relationships/slideMaster" Target="slideMasters/slideMaster137.xml"/><Relationship Id="rId158" Type="http://schemas.openxmlformats.org/officeDocument/2006/relationships/slideMaster" Target="slideMasters/slideMaster158.xml"/><Relationship Id="rId272" Type="http://schemas.openxmlformats.org/officeDocument/2006/relationships/slide" Target="slides/slide87.xml"/><Relationship Id="rId293" Type="http://schemas.openxmlformats.org/officeDocument/2006/relationships/slide" Target="slides/slide108.xml"/><Relationship Id="rId302"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88" Type="http://schemas.openxmlformats.org/officeDocument/2006/relationships/slideMaster" Target="slideMasters/slideMaster88.xml"/><Relationship Id="rId111" Type="http://schemas.openxmlformats.org/officeDocument/2006/relationships/slideMaster" Target="slideMasters/slideMaster111.xml"/><Relationship Id="rId132" Type="http://schemas.openxmlformats.org/officeDocument/2006/relationships/slideMaster" Target="slideMasters/slideMaster132.xml"/><Relationship Id="rId153" Type="http://schemas.openxmlformats.org/officeDocument/2006/relationships/slideMaster" Target="slideMasters/slideMaster153.xml"/><Relationship Id="rId174" Type="http://schemas.openxmlformats.org/officeDocument/2006/relationships/slideMaster" Target="slideMasters/slideMaster174.xml"/><Relationship Id="rId179" Type="http://schemas.openxmlformats.org/officeDocument/2006/relationships/slideMaster" Target="slideMasters/slideMaster179.xml"/><Relationship Id="rId195" Type="http://schemas.openxmlformats.org/officeDocument/2006/relationships/slide" Target="slides/slide10.xml"/><Relationship Id="rId209" Type="http://schemas.openxmlformats.org/officeDocument/2006/relationships/slide" Target="slides/slide24.xml"/><Relationship Id="rId190" Type="http://schemas.openxmlformats.org/officeDocument/2006/relationships/slide" Target="slides/slide5.xml"/><Relationship Id="rId204" Type="http://schemas.openxmlformats.org/officeDocument/2006/relationships/slide" Target="slides/slide19.xml"/><Relationship Id="rId220" Type="http://schemas.openxmlformats.org/officeDocument/2006/relationships/slide" Target="slides/slide35.xml"/><Relationship Id="rId225" Type="http://schemas.openxmlformats.org/officeDocument/2006/relationships/slide" Target="slides/slide40.xml"/><Relationship Id="rId241" Type="http://schemas.openxmlformats.org/officeDocument/2006/relationships/slide" Target="slides/slide56.xml"/><Relationship Id="rId246" Type="http://schemas.openxmlformats.org/officeDocument/2006/relationships/slide" Target="slides/slide61.xml"/><Relationship Id="rId267" Type="http://schemas.openxmlformats.org/officeDocument/2006/relationships/slide" Target="slides/slide82.xml"/><Relationship Id="rId288" Type="http://schemas.openxmlformats.org/officeDocument/2006/relationships/slide" Target="slides/slide10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Master" Target="slideMasters/slideMaster106.xml"/><Relationship Id="rId127" Type="http://schemas.openxmlformats.org/officeDocument/2006/relationships/slideMaster" Target="slideMasters/slideMaster127.xml"/><Relationship Id="rId262" Type="http://schemas.openxmlformats.org/officeDocument/2006/relationships/slide" Target="slides/slide77.xml"/><Relationship Id="rId283" Type="http://schemas.openxmlformats.org/officeDocument/2006/relationships/slide" Target="slides/slide9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78" Type="http://schemas.openxmlformats.org/officeDocument/2006/relationships/slideMaster" Target="slideMasters/slideMaster78.xml"/><Relationship Id="rId94" Type="http://schemas.openxmlformats.org/officeDocument/2006/relationships/slideMaster" Target="slideMasters/slideMaster94.xml"/><Relationship Id="rId99" Type="http://schemas.openxmlformats.org/officeDocument/2006/relationships/slideMaster" Target="slideMasters/slideMaster99.xml"/><Relationship Id="rId101" Type="http://schemas.openxmlformats.org/officeDocument/2006/relationships/slideMaster" Target="slideMasters/slideMaster101.xml"/><Relationship Id="rId122" Type="http://schemas.openxmlformats.org/officeDocument/2006/relationships/slideMaster" Target="slideMasters/slideMaster122.xml"/><Relationship Id="rId143" Type="http://schemas.openxmlformats.org/officeDocument/2006/relationships/slideMaster" Target="slideMasters/slideMaster143.xml"/><Relationship Id="rId148" Type="http://schemas.openxmlformats.org/officeDocument/2006/relationships/slideMaster" Target="slideMasters/slideMaster148.xml"/><Relationship Id="rId164" Type="http://schemas.openxmlformats.org/officeDocument/2006/relationships/slideMaster" Target="slideMasters/slideMaster164.xml"/><Relationship Id="rId169" Type="http://schemas.openxmlformats.org/officeDocument/2006/relationships/slideMaster" Target="slideMasters/slideMaster169.xml"/><Relationship Id="rId185" Type="http://schemas.openxmlformats.org/officeDocument/2006/relationships/slideMaster" Target="slideMasters/slideMaster18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Master" Target="slideMasters/slideMaster180.xml"/><Relationship Id="rId210" Type="http://schemas.openxmlformats.org/officeDocument/2006/relationships/slide" Target="slides/slide25.xml"/><Relationship Id="rId215" Type="http://schemas.openxmlformats.org/officeDocument/2006/relationships/slide" Target="slides/slide30.xml"/><Relationship Id="rId236" Type="http://schemas.openxmlformats.org/officeDocument/2006/relationships/slide" Target="slides/slide51.xml"/><Relationship Id="rId257" Type="http://schemas.openxmlformats.org/officeDocument/2006/relationships/slide" Target="slides/slide72.xml"/><Relationship Id="rId278" Type="http://schemas.openxmlformats.org/officeDocument/2006/relationships/slide" Target="slides/slide93.xml"/><Relationship Id="rId26" Type="http://schemas.openxmlformats.org/officeDocument/2006/relationships/slideMaster" Target="slideMasters/slideMaster26.xml"/><Relationship Id="rId231" Type="http://schemas.openxmlformats.org/officeDocument/2006/relationships/slide" Target="slides/slide46.xml"/><Relationship Id="rId252" Type="http://schemas.openxmlformats.org/officeDocument/2006/relationships/slide" Target="slides/slide67.xml"/><Relationship Id="rId273" Type="http://schemas.openxmlformats.org/officeDocument/2006/relationships/slide" Target="slides/slide88.xml"/><Relationship Id="rId294" Type="http://schemas.openxmlformats.org/officeDocument/2006/relationships/slide" Target="slides/slide109.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Master" Target="slideMasters/slideMaster89.xml"/><Relationship Id="rId112" Type="http://schemas.openxmlformats.org/officeDocument/2006/relationships/slideMaster" Target="slideMasters/slideMaster112.xml"/><Relationship Id="rId133" Type="http://schemas.openxmlformats.org/officeDocument/2006/relationships/slideMaster" Target="slideMasters/slideMaster133.xml"/><Relationship Id="rId154" Type="http://schemas.openxmlformats.org/officeDocument/2006/relationships/slideMaster" Target="slideMasters/slideMaster154.xml"/><Relationship Id="rId175" Type="http://schemas.openxmlformats.org/officeDocument/2006/relationships/slideMaster" Target="slideMasters/slideMaster175.xml"/><Relationship Id="rId196" Type="http://schemas.openxmlformats.org/officeDocument/2006/relationships/slide" Target="slides/slide11.xml"/><Relationship Id="rId200" Type="http://schemas.openxmlformats.org/officeDocument/2006/relationships/slide" Target="slides/slide15.xml"/><Relationship Id="rId16" Type="http://schemas.openxmlformats.org/officeDocument/2006/relationships/slideMaster" Target="slideMasters/slideMaster16.xml"/><Relationship Id="rId221" Type="http://schemas.openxmlformats.org/officeDocument/2006/relationships/slide" Target="slides/slide36.xml"/><Relationship Id="rId242" Type="http://schemas.openxmlformats.org/officeDocument/2006/relationships/slide" Target="slides/slide57.xml"/><Relationship Id="rId263" Type="http://schemas.openxmlformats.org/officeDocument/2006/relationships/slide" Target="slides/slide78.xml"/><Relationship Id="rId284" Type="http://schemas.openxmlformats.org/officeDocument/2006/relationships/slide" Target="slides/slide99.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Master" Target="slideMasters/slideMaster79.xml"/><Relationship Id="rId102" Type="http://schemas.openxmlformats.org/officeDocument/2006/relationships/slideMaster" Target="slideMasters/slideMaster102.xml"/><Relationship Id="rId123" Type="http://schemas.openxmlformats.org/officeDocument/2006/relationships/slideMaster" Target="slideMasters/slideMaster123.xml"/><Relationship Id="rId144" Type="http://schemas.openxmlformats.org/officeDocument/2006/relationships/slideMaster" Target="slideMasters/slideMaster144.xml"/><Relationship Id="rId90" Type="http://schemas.openxmlformats.org/officeDocument/2006/relationships/slideMaster" Target="slideMasters/slideMaster90.xml"/><Relationship Id="rId165" Type="http://schemas.openxmlformats.org/officeDocument/2006/relationships/slideMaster" Target="slideMasters/slideMaster165.xml"/><Relationship Id="rId186" Type="http://schemas.openxmlformats.org/officeDocument/2006/relationships/slide" Target="slides/slide1.xml"/><Relationship Id="rId211" Type="http://schemas.openxmlformats.org/officeDocument/2006/relationships/slide" Target="slides/slide26.xml"/><Relationship Id="rId232" Type="http://schemas.openxmlformats.org/officeDocument/2006/relationships/slide" Target="slides/slide47.xml"/><Relationship Id="rId253" Type="http://schemas.openxmlformats.org/officeDocument/2006/relationships/slide" Target="slides/slide68.xml"/><Relationship Id="rId274" Type="http://schemas.openxmlformats.org/officeDocument/2006/relationships/slide" Target="slides/slide89.xml"/><Relationship Id="rId295" Type="http://schemas.openxmlformats.org/officeDocument/2006/relationships/notesMaster" Target="notesMasters/notesMaster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Master" Target="slideMasters/slideMaster113.xml"/><Relationship Id="rId134" Type="http://schemas.openxmlformats.org/officeDocument/2006/relationships/slideMaster" Target="slideMasters/slideMaster134.xml"/><Relationship Id="rId80" Type="http://schemas.openxmlformats.org/officeDocument/2006/relationships/slideMaster" Target="slideMasters/slideMaster80.xml"/><Relationship Id="rId155" Type="http://schemas.openxmlformats.org/officeDocument/2006/relationships/slideMaster" Target="slideMasters/slideMaster155.xml"/><Relationship Id="rId176" Type="http://schemas.openxmlformats.org/officeDocument/2006/relationships/slideMaster" Target="slideMasters/slideMaster176.xml"/><Relationship Id="rId197" Type="http://schemas.openxmlformats.org/officeDocument/2006/relationships/slide" Target="slides/slide12.xml"/><Relationship Id="rId201" Type="http://schemas.openxmlformats.org/officeDocument/2006/relationships/slide" Target="slides/slide16.xml"/><Relationship Id="rId222" Type="http://schemas.openxmlformats.org/officeDocument/2006/relationships/slide" Target="slides/slide37.xml"/><Relationship Id="rId243" Type="http://schemas.openxmlformats.org/officeDocument/2006/relationships/slide" Target="slides/slide58.xml"/><Relationship Id="rId264" Type="http://schemas.openxmlformats.org/officeDocument/2006/relationships/slide" Target="slides/slide79.xml"/><Relationship Id="rId285" Type="http://schemas.openxmlformats.org/officeDocument/2006/relationships/slide" Target="slides/slide10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Master" Target="slideMasters/slideMaster103.xml"/><Relationship Id="rId124" Type="http://schemas.openxmlformats.org/officeDocument/2006/relationships/slideMaster" Target="slideMasters/slideMaster124.xml"/><Relationship Id="rId70" Type="http://schemas.openxmlformats.org/officeDocument/2006/relationships/slideMaster" Target="slideMasters/slideMaster70.xml"/><Relationship Id="rId91" Type="http://schemas.openxmlformats.org/officeDocument/2006/relationships/slideMaster" Target="slideMasters/slideMaster91.xml"/><Relationship Id="rId145" Type="http://schemas.openxmlformats.org/officeDocument/2006/relationships/slideMaster" Target="slideMasters/slideMaster145.xml"/><Relationship Id="rId166" Type="http://schemas.openxmlformats.org/officeDocument/2006/relationships/slideMaster" Target="slideMasters/slideMaster166.xml"/><Relationship Id="rId187" Type="http://schemas.openxmlformats.org/officeDocument/2006/relationships/slide" Target="slides/slide2.xml"/><Relationship Id="rId1" Type="http://schemas.openxmlformats.org/officeDocument/2006/relationships/slideMaster" Target="slideMasters/slideMaster1.xml"/><Relationship Id="rId212" Type="http://schemas.openxmlformats.org/officeDocument/2006/relationships/slide" Target="slides/slide27.xml"/><Relationship Id="rId233" Type="http://schemas.openxmlformats.org/officeDocument/2006/relationships/slide" Target="slides/slide48.xml"/><Relationship Id="rId254" Type="http://schemas.openxmlformats.org/officeDocument/2006/relationships/slide" Target="slides/slide69.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Master" Target="slideMasters/slideMaster114.xml"/><Relationship Id="rId275" Type="http://schemas.openxmlformats.org/officeDocument/2006/relationships/slide" Target="slides/slide90.xml"/><Relationship Id="rId296" Type="http://schemas.openxmlformats.org/officeDocument/2006/relationships/handoutMaster" Target="handoutMasters/handoutMaster1.xml"/><Relationship Id="rId300" Type="http://schemas.openxmlformats.org/officeDocument/2006/relationships/viewProps" Target="viewProps.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Master" Target="slideMasters/slideMaster135.xml"/><Relationship Id="rId156" Type="http://schemas.openxmlformats.org/officeDocument/2006/relationships/slideMaster" Target="slideMasters/slideMaster156.xml"/><Relationship Id="rId177" Type="http://schemas.openxmlformats.org/officeDocument/2006/relationships/slideMaster" Target="slideMasters/slideMaster177.xml"/><Relationship Id="rId198" Type="http://schemas.openxmlformats.org/officeDocument/2006/relationships/slide" Target="slides/slide13.xml"/><Relationship Id="rId202" Type="http://schemas.openxmlformats.org/officeDocument/2006/relationships/slide" Target="slides/slide17.xml"/><Relationship Id="rId223" Type="http://schemas.openxmlformats.org/officeDocument/2006/relationships/slide" Target="slides/slide38.xml"/><Relationship Id="rId244" Type="http://schemas.openxmlformats.org/officeDocument/2006/relationships/slide" Target="slides/slide5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80.xml"/><Relationship Id="rId286" Type="http://schemas.openxmlformats.org/officeDocument/2006/relationships/slide" Target="slides/slide101.xml"/><Relationship Id="rId50" Type="http://schemas.openxmlformats.org/officeDocument/2006/relationships/slideMaster" Target="slideMasters/slideMaster50.xml"/><Relationship Id="rId104" Type="http://schemas.openxmlformats.org/officeDocument/2006/relationships/slideMaster" Target="slideMasters/slideMaster104.xml"/><Relationship Id="rId125" Type="http://schemas.openxmlformats.org/officeDocument/2006/relationships/slideMaster" Target="slideMasters/slideMaster125.xml"/><Relationship Id="rId146" Type="http://schemas.openxmlformats.org/officeDocument/2006/relationships/slideMaster" Target="slideMasters/slideMaster146.xml"/><Relationship Id="rId167" Type="http://schemas.openxmlformats.org/officeDocument/2006/relationships/slideMaster" Target="slideMasters/slideMaster167.xml"/><Relationship Id="rId188" Type="http://schemas.openxmlformats.org/officeDocument/2006/relationships/slide" Target="slides/slide3.xml"/><Relationship Id="rId71" Type="http://schemas.openxmlformats.org/officeDocument/2006/relationships/slideMaster" Target="slideMasters/slideMaster71.xml"/><Relationship Id="rId92" Type="http://schemas.openxmlformats.org/officeDocument/2006/relationships/slideMaster" Target="slideMasters/slideMaster92.xml"/><Relationship Id="rId213" Type="http://schemas.openxmlformats.org/officeDocument/2006/relationships/slide" Target="slides/slide28.xml"/><Relationship Id="rId234" Type="http://schemas.openxmlformats.org/officeDocument/2006/relationships/slide" Target="slides/slide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28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84" charset="0"/>
                <a:cs typeface="Arial" charset="0"/>
              </a:defRPr>
            </a:lvl1pPr>
          </a:lstStyle>
          <a:p>
            <a:pPr>
              <a:defRPr/>
            </a:pPr>
            <a:endParaRPr lang="en-US" altLang="en-US"/>
          </a:p>
        </p:txBody>
      </p:sp>
      <p:sp>
        <p:nvSpPr>
          <p:cNvPr id="46285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84" charset="0"/>
                <a:cs typeface="Arial" charset="0"/>
              </a:defRPr>
            </a:lvl1pPr>
          </a:lstStyle>
          <a:p>
            <a:pPr>
              <a:defRPr/>
            </a:pPr>
            <a:endParaRPr lang="en-US" altLang="en-US"/>
          </a:p>
        </p:txBody>
      </p:sp>
      <p:sp>
        <p:nvSpPr>
          <p:cNvPr id="46285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84" charset="0"/>
                <a:cs typeface="Arial" charset="0"/>
              </a:defRPr>
            </a:lvl1pPr>
          </a:lstStyle>
          <a:p>
            <a:pPr>
              <a:defRPr/>
            </a:pPr>
            <a:endParaRPr lang="en-US" altLang="en-US"/>
          </a:p>
        </p:txBody>
      </p:sp>
      <p:sp>
        <p:nvSpPr>
          <p:cNvPr id="46285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anose="02020603050405020304" pitchFamily="18" charset="0"/>
              </a:defRPr>
            </a:lvl1pPr>
          </a:lstStyle>
          <a:p>
            <a:fld id="{6B27680A-1385-42FB-B94C-D6E1298EFA6B}" type="slidenum">
              <a:rPr lang="en-US" altLang="en-US"/>
              <a:pPr/>
              <a:t>‹#›</a:t>
            </a:fld>
            <a:endParaRPr lang="en-US" altLang="en-US"/>
          </a:p>
        </p:txBody>
      </p:sp>
    </p:spTree>
    <p:extLst>
      <p:ext uri="{BB962C8B-B14F-4D97-AF65-F5344CB8AC3E}">
        <p14:creationId xmlns:p14="http://schemas.microsoft.com/office/powerpoint/2010/main" val="16756948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8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noProof="0" dirty="0" smtClean="0"/>
              <a:t>Click to edit Master text styles</a:t>
            </a:r>
          </a:p>
          <a:p>
            <a:pPr lvl="1"/>
            <a:r>
              <a:rPr lang="en-US" altLang="en-US" noProof="0" dirty="0" smtClean="0"/>
              <a:t>Second level</a:t>
            </a:r>
          </a:p>
          <a:p>
            <a:pPr lvl="2"/>
            <a:r>
              <a:rPr lang="en-US" altLang="en-US" noProof="0" dirty="0" smtClean="0"/>
              <a:t>Third level</a:t>
            </a:r>
          </a:p>
          <a:p>
            <a:pPr lvl="3"/>
            <a:r>
              <a:rPr lang="en-US" altLang="en-US" noProof="0" dirty="0" smtClean="0"/>
              <a:t>Fourth level</a:t>
            </a:r>
          </a:p>
          <a:p>
            <a:pPr lvl="4"/>
            <a:r>
              <a:rPr lang="en-US" altLang="en-US" noProof="0" dirty="0" smtClean="0"/>
              <a:t>Fifth level</a:t>
            </a:r>
          </a:p>
        </p:txBody>
      </p:sp>
      <p:sp>
        <p:nvSpPr>
          <p:cNvPr id="518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84" charset="0"/>
                <a:cs typeface="Arial" charset="0"/>
              </a:defRPr>
            </a:lvl1pPr>
          </a:lstStyle>
          <a:p>
            <a:pPr>
              <a:defRPr/>
            </a:pPr>
            <a:endParaRPr lang="en-US" altLang="en-US"/>
          </a:p>
        </p:txBody>
      </p:sp>
      <p:sp>
        <p:nvSpPr>
          <p:cNvPr id="518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anose="02020603050405020304" pitchFamily="18" charset="0"/>
              </a:defRPr>
            </a:lvl1pPr>
          </a:lstStyle>
          <a:p>
            <a:fld id="{3910639B-1C0C-4ED5-866F-6F6178310B32}" type="slidenum">
              <a:rPr lang="en-US" altLang="en-US"/>
              <a:pPr/>
              <a:t>‹#›</a:t>
            </a:fld>
            <a:endParaRPr lang="en-US" altLang="en-US"/>
          </a:p>
        </p:txBody>
      </p:sp>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6FC291-21D2-4848-A8DA-D9C70FDA709D}" type="datetimeFigureOut">
              <a:rPr lang="en-IN" smtClean="0"/>
              <a:t>09-03-2018</a:t>
            </a:fld>
            <a:endParaRPr lang="en-IN"/>
          </a:p>
        </p:txBody>
      </p:sp>
    </p:spTree>
    <p:extLst>
      <p:ext uri="{BB962C8B-B14F-4D97-AF65-F5344CB8AC3E}">
        <p14:creationId xmlns:p14="http://schemas.microsoft.com/office/powerpoint/2010/main" val="16920470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Times New Roman" pitchFamily="18" charset="0"/>
                <a:ea typeface="ＭＳ Ｐゴシック" pitchFamily="34" charset="-128"/>
              </a:defRPr>
            </a:lvl1pPr>
            <a:lvl2pPr marL="742950" indent="-285750">
              <a:defRPr sz="1200">
                <a:solidFill>
                  <a:schemeClr val="tx1"/>
                </a:solidFill>
                <a:latin typeface="Times New Roman" pitchFamily="18" charset="0"/>
                <a:ea typeface="ＭＳ Ｐゴシック" pitchFamily="34" charset="-128"/>
              </a:defRPr>
            </a:lvl2pPr>
            <a:lvl3pPr marL="1143000" indent="-228600">
              <a:defRPr sz="1200">
                <a:solidFill>
                  <a:schemeClr val="tx1"/>
                </a:solidFill>
                <a:latin typeface="Times New Roman" pitchFamily="18" charset="0"/>
                <a:ea typeface="ＭＳ Ｐゴシック" pitchFamily="34" charset="-128"/>
              </a:defRPr>
            </a:lvl3pPr>
            <a:lvl4pPr marL="1600200" indent="-228600">
              <a:defRPr sz="1200">
                <a:solidFill>
                  <a:schemeClr val="tx1"/>
                </a:solidFill>
                <a:latin typeface="Times New Roman" pitchFamily="18" charset="0"/>
                <a:ea typeface="ＭＳ Ｐゴシック" pitchFamily="34" charset="-128"/>
              </a:defRPr>
            </a:lvl4pPr>
            <a:lvl5pPr marL="2057400" indent="-228600">
              <a:defRPr sz="1200">
                <a:solidFill>
                  <a:schemeClr val="tx1"/>
                </a:solidFill>
                <a:latin typeface="Times New Roman" pitchFamily="18"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fld id="{DC0ED74F-15A1-48FD-8B43-55FEE876D32C}" type="slidenum">
              <a:rPr lang="en-US" altLang="en-US"/>
              <a:pPr/>
              <a:t>1</a:t>
            </a:fld>
            <a:endParaRPr lang="en-US" altLang="en-US"/>
          </a:p>
        </p:txBody>
      </p:sp>
      <p:sp>
        <p:nvSpPr>
          <p:cNvPr id="84995" name="Rectangle 2"/>
          <p:cNvSpPr>
            <a:spLocks noGrp="1" noRot="1" noChangeAspect="1" noChangeArrowheads="1" noTextEdit="1"/>
          </p:cNvSpPr>
          <p:nvPr>
            <p:ph type="sldImg"/>
          </p:nvPr>
        </p:nvSpPr>
        <p:spPr>
          <a:xfrm>
            <a:off x="1314450" y="685800"/>
            <a:ext cx="4267200" cy="3200400"/>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173177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9853BE8D-9F3E-415B-9888-142BA2544395}" type="slidenum">
              <a:rPr lang="en-US" altLang="en-US" sz="1200">
                <a:ea typeface="ヒラギノ角ゴ Pro W3" charset="-128"/>
              </a:rPr>
              <a:pPr algn="r"/>
              <a:t>10</a:t>
            </a:fld>
            <a:endParaRPr lang="en-US" altLang="en-US" sz="1200">
              <a:ea typeface="ヒラギノ角ゴ Pro W3" charset="-128"/>
            </a:endParaRPr>
          </a:p>
        </p:txBody>
      </p:sp>
      <p:sp>
        <p:nvSpPr>
          <p:cNvPr id="81923"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81924"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60772132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296C9892-FEA3-4C29-8E94-7EEF7F347EC5}" type="slidenum">
              <a:rPr lang="en-US" altLang="en-US" sz="1200">
                <a:ea typeface="ヒラギノ角ゴ Pro W3" charset="-128"/>
              </a:rPr>
              <a:pPr algn="r"/>
              <a:t>100</a:t>
            </a:fld>
            <a:endParaRPr lang="en-US" altLang="en-US" sz="1200">
              <a:ea typeface="ヒラギノ角ゴ Pro W3" charset="-128"/>
            </a:endParaRPr>
          </a:p>
        </p:txBody>
      </p:sp>
      <p:sp>
        <p:nvSpPr>
          <p:cNvPr id="142339"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14234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120570727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FD4A64A1-AED7-4669-A023-7642FE915048}" type="slidenum">
              <a:rPr lang="en-US" altLang="en-US" sz="1200">
                <a:ea typeface="ヒラギノ角ゴ Pro W3" charset="-128"/>
              </a:rPr>
              <a:pPr algn="r"/>
              <a:t>101</a:t>
            </a:fld>
            <a:endParaRPr lang="en-US" altLang="en-US" sz="1200">
              <a:ea typeface="ヒラギノ角ゴ Pro W3" charset="-128"/>
            </a:endParaRPr>
          </a:p>
        </p:txBody>
      </p:sp>
      <p:sp>
        <p:nvSpPr>
          <p:cNvPr id="143363"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143364"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291841851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16.3 Sources of developmental information for the early embryo</a:t>
            </a:r>
          </a:p>
          <a:p>
            <a:endParaRPr lang="en-US">
              <a:latin typeface="Arial"/>
            </a:endParaRPr>
          </a:p>
        </p:txBody>
      </p:sp>
    </p:spTree>
    <p:extLst>
      <p:ext uri="{BB962C8B-B14F-4D97-AF65-F5344CB8AC3E}">
        <p14:creationId xmlns:p14="http://schemas.microsoft.com/office/powerpoint/2010/main" val="130833739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Figure 16.7 Key developmental events in the life cycle of </a:t>
            </a:r>
            <a:r>
              <a:rPr lang="en-US" i="1" dirty="0" smtClean="0">
                <a:latin typeface="Arial"/>
              </a:rPr>
              <a:t>Drosophila</a:t>
            </a:r>
          </a:p>
          <a:p>
            <a:endParaRPr lang="en-US" dirty="0">
              <a:latin typeface="Arial"/>
            </a:endParaRPr>
          </a:p>
        </p:txBody>
      </p:sp>
    </p:spTree>
    <p:extLst>
      <p:ext uri="{BB962C8B-B14F-4D97-AF65-F5344CB8AC3E}">
        <p14:creationId xmlns:p14="http://schemas.microsoft.com/office/powerpoint/2010/main" val="275883458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16.UN01-1 Skills exercise: analyzing quantitative and spatial gene expression data (part 1)</a:t>
            </a:r>
          </a:p>
          <a:p>
            <a:endParaRPr lang="en-US">
              <a:latin typeface="Arial"/>
            </a:endParaRPr>
          </a:p>
        </p:txBody>
      </p:sp>
    </p:spTree>
    <p:extLst>
      <p:ext uri="{BB962C8B-B14F-4D97-AF65-F5344CB8AC3E}">
        <p14:creationId xmlns:p14="http://schemas.microsoft.com/office/powerpoint/2010/main" val="243717393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16.UN01-2 Skills exercise: analyzing quantitative and spatial gene expression data (part 2)</a:t>
            </a:r>
          </a:p>
          <a:p>
            <a:endParaRPr lang="en-US">
              <a:latin typeface="Arial"/>
            </a:endParaRPr>
          </a:p>
        </p:txBody>
      </p:sp>
    </p:spTree>
    <p:extLst>
      <p:ext uri="{BB962C8B-B14F-4D97-AF65-F5344CB8AC3E}">
        <p14:creationId xmlns:p14="http://schemas.microsoft.com/office/powerpoint/2010/main" val="398401709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16.UN02 Summary of key concepts: cytoplasmic determinants</a:t>
            </a:r>
          </a:p>
          <a:p>
            <a:endParaRPr lang="en-US">
              <a:latin typeface="Arial"/>
            </a:endParaRPr>
          </a:p>
        </p:txBody>
      </p:sp>
    </p:spTree>
    <p:extLst>
      <p:ext uri="{BB962C8B-B14F-4D97-AF65-F5344CB8AC3E}">
        <p14:creationId xmlns:p14="http://schemas.microsoft.com/office/powerpoint/2010/main" val="134850359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16.UN03 Summary of key concepts: induction</a:t>
            </a:r>
          </a:p>
          <a:p>
            <a:endParaRPr lang="en-US">
              <a:latin typeface="Arial"/>
            </a:endParaRPr>
          </a:p>
        </p:txBody>
      </p:sp>
    </p:spTree>
    <p:extLst>
      <p:ext uri="{BB962C8B-B14F-4D97-AF65-F5344CB8AC3E}">
        <p14:creationId xmlns:p14="http://schemas.microsoft.com/office/powerpoint/2010/main" val="263408334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16.UN04 Summary of key concepts: abnormal regulation</a:t>
            </a:r>
          </a:p>
          <a:p>
            <a:endParaRPr lang="en-US">
              <a:latin typeface="Arial"/>
            </a:endParaRPr>
          </a:p>
        </p:txBody>
      </p:sp>
    </p:spTree>
    <p:extLst>
      <p:ext uri="{BB962C8B-B14F-4D97-AF65-F5344CB8AC3E}">
        <p14:creationId xmlns:p14="http://schemas.microsoft.com/office/powerpoint/2010/main" val="351872613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Figure 16.UN05 Test your understanding, question 9 (stem cell skin creams)</a:t>
            </a:r>
          </a:p>
          <a:p>
            <a:endParaRPr lang="en-US" dirty="0">
              <a:latin typeface="Arial"/>
            </a:endParaRPr>
          </a:p>
        </p:txBody>
      </p:sp>
    </p:spTree>
    <p:extLst>
      <p:ext uri="{BB962C8B-B14F-4D97-AF65-F5344CB8AC3E}">
        <p14:creationId xmlns:p14="http://schemas.microsoft.com/office/powerpoint/2010/main" val="4217911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14450" y="685800"/>
            <a:ext cx="4267200" cy="32004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10639B-1C0C-4ED5-866F-6F6178310B32}" type="slidenum">
              <a:rPr lang="en-US" altLang="en-US" smtClean="0"/>
              <a:pPr/>
              <a:t>11</a:t>
            </a:fld>
            <a:endParaRPr lang="en-US" altLang="en-US"/>
          </a:p>
        </p:txBody>
      </p:sp>
    </p:spTree>
    <p:extLst>
      <p:ext uri="{BB962C8B-B14F-4D97-AF65-F5344CB8AC3E}">
        <p14:creationId xmlns:p14="http://schemas.microsoft.com/office/powerpoint/2010/main" val="1077203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16.3-1 Sources of developmental information for the early embryo (part 1: cytoplasmic determinants)</a:t>
            </a:r>
          </a:p>
          <a:p>
            <a:endParaRPr lang="en-US">
              <a:latin typeface="Arial"/>
            </a:endParaRPr>
          </a:p>
        </p:txBody>
      </p:sp>
    </p:spTree>
    <p:extLst>
      <p:ext uri="{BB962C8B-B14F-4D97-AF65-F5344CB8AC3E}">
        <p14:creationId xmlns:p14="http://schemas.microsoft.com/office/powerpoint/2010/main" val="1517556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8D7951A7-CF4F-4017-8A0A-2112DA9AABE6}" type="slidenum">
              <a:rPr lang="en-US" altLang="en-US" sz="1200">
                <a:ea typeface="ヒラギノ角ゴ Pro W3" charset="-128"/>
              </a:rPr>
              <a:pPr algn="r"/>
              <a:t>13</a:t>
            </a:fld>
            <a:endParaRPr lang="en-US" altLang="en-US" sz="1200">
              <a:ea typeface="ヒラギノ角ゴ Pro W3" charset="-128"/>
            </a:endParaRPr>
          </a:p>
        </p:txBody>
      </p:sp>
      <p:sp>
        <p:nvSpPr>
          <p:cNvPr id="83971"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83972"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1534229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16.3-2 Sources of developmental information for the early embryo (part 2: induction)</a:t>
            </a:r>
          </a:p>
          <a:p>
            <a:endParaRPr lang="en-US">
              <a:latin typeface="Arial"/>
            </a:endParaRPr>
          </a:p>
        </p:txBody>
      </p:sp>
    </p:spTree>
    <p:extLst>
      <p:ext uri="{BB962C8B-B14F-4D97-AF65-F5344CB8AC3E}">
        <p14:creationId xmlns:p14="http://schemas.microsoft.com/office/powerpoint/2010/main" val="2799704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6B395C04-6258-4076-B6E2-A6FE1A09AAE7}" type="slidenum">
              <a:rPr lang="en-US" altLang="en-US" sz="1200">
                <a:ea typeface="ヒラギノ角ゴ Pro W3" charset="-128"/>
              </a:rPr>
              <a:pPr algn="r"/>
              <a:t>15</a:t>
            </a:fld>
            <a:endParaRPr lang="en-US" altLang="en-US" sz="1200">
              <a:ea typeface="ヒラギノ角ゴ Pro W3" charset="-128"/>
            </a:endParaRPr>
          </a:p>
        </p:txBody>
      </p:sp>
      <p:sp>
        <p:nvSpPr>
          <p:cNvPr id="86019"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8602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4207172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02A90198-1A4F-4AD4-B328-B9A978A3F112}" type="slidenum">
              <a:rPr lang="en-US" altLang="en-US" sz="1200">
                <a:ea typeface="ヒラギノ角ゴ Pro W3" charset="-128"/>
              </a:rPr>
              <a:pPr algn="r"/>
              <a:t>16</a:t>
            </a:fld>
            <a:endParaRPr lang="en-US" altLang="en-US" sz="1200">
              <a:ea typeface="ヒラギノ角ゴ Pro W3" charset="-128"/>
            </a:endParaRPr>
          </a:p>
        </p:txBody>
      </p:sp>
      <p:sp>
        <p:nvSpPr>
          <p:cNvPr id="87043"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87044"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236297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4DF1DBA1-B2A3-44DB-9277-0FF836B60C72}" type="slidenum">
              <a:rPr lang="en-US" altLang="en-US" sz="1200">
                <a:ea typeface="ヒラギノ角ゴ Pro W3" charset="-128"/>
              </a:rPr>
              <a:pPr algn="r"/>
              <a:t>17</a:t>
            </a:fld>
            <a:endParaRPr lang="en-US" altLang="en-US" sz="1200">
              <a:ea typeface="ヒラギノ角ゴ Pro W3" charset="-128"/>
            </a:endParaRPr>
          </a:p>
        </p:txBody>
      </p:sp>
      <p:sp>
        <p:nvSpPr>
          <p:cNvPr id="88067"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88068"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1375856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16.4-s1 Determination and differentiation of muscle cells (step 1)</a:t>
            </a:r>
          </a:p>
          <a:p>
            <a:endParaRPr lang="en-US">
              <a:latin typeface="Arial"/>
            </a:endParaRPr>
          </a:p>
        </p:txBody>
      </p:sp>
    </p:spTree>
    <p:extLst>
      <p:ext uri="{BB962C8B-B14F-4D97-AF65-F5344CB8AC3E}">
        <p14:creationId xmlns:p14="http://schemas.microsoft.com/office/powerpoint/2010/main" val="629702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16.4-s2 Determination and differentiation of muscle cells (step 2)</a:t>
            </a:r>
          </a:p>
          <a:p>
            <a:endParaRPr lang="en-US">
              <a:latin typeface="Arial"/>
            </a:endParaRPr>
          </a:p>
        </p:txBody>
      </p:sp>
    </p:spTree>
    <p:extLst>
      <p:ext uri="{BB962C8B-B14F-4D97-AF65-F5344CB8AC3E}">
        <p14:creationId xmlns:p14="http://schemas.microsoft.com/office/powerpoint/2010/main" val="3049237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87B81347-AE80-4B98-8D0A-E3E4A4C73BB2}" type="slidenum">
              <a:rPr lang="en-US" altLang="en-US" sz="1200">
                <a:ea typeface="ヒラギノ角ゴ Pro W3" charset="-128"/>
              </a:rPr>
              <a:pPr algn="r"/>
              <a:t>2</a:t>
            </a:fld>
            <a:endParaRPr lang="en-US" altLang="en-US" sz="1200">
              <a:ea typeface="ヒラギノ角ゴ Pro W3" charset="-128"/>
            </a:endParaRPr>
          </a:p>
        </p:txBody>
      </p:sp>
      <p:sp>
        <p:nvSpPr>
          <p:cNvPr id="75779"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7578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3834747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16.4-s3 Determination and differentiation of muscle cells (step 3)</a:t>
            </a:r>
          </a:p>
          <a:p>
            <a:endParaRPr lang="en-US">
              <a:latin typeface="Arial"/>
            </a:endParaRPr>
          </a:p>
        </p:txBody>
      </p:sp>
    </p:spTree>
    <p:extLst>
      <p:ext uri="{BB962C8B-B14F-4D97-AF65-F5344CB8AC3E}">
        <p14:creationId xmlns:p14="http://schemas.microsoft.com/office/powerpoint/2010/main" val="1393414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E577D701-C583-4740-A285-0A5BF48E52D9}" type="slidenum">
              <a:rPr lang="en-US" altLang="en-US" sz="1200">
                <a:ea typeface="ヒラギノ角ゴ Pro W3" charset="-128"/>
              </a:rPr>
              <a:pPr algn="r"/>
              <a:t>21</a:t>
            </a:fld>
            <a:endParaRPr lang="en-US" altLang="en-US" sz="1200">
              <a:ea typeface="ヒラギノ角ゴ Pro W3" charset="-128"/>
            </a:endParaRPr>
          </a:p>
        </p:txBody>
      </p:sp>
      <p:sp>
        <p:nvSpPr>
          <p:cNvPr id="90115"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90116"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1933758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25A8395D-F0AB-4ED5-BD73-30D634A152C0}" type="slidenum">
              <a:rPr lang="en-US" altLang="en-US" sz="1200">
                <a:ea typeface="ヒラギノ角ゴ Pro W3" charset="-128"/>
              </a:rPr>
              <a:pPr algn="r"/>
              <a:t>22</a:t>
            </a:fld>
            <a:endParaRPr lang="en-US" altLang="en-US" sz="1200">
              <a:ea typeface="ヒラギノ角ゴ Pro W3" charset="-128"/>
            </a:endParaRPr>
          </a:p>
        </p:txBody>
      </p:sp>
      <p:sp>
        <p:nvSpPr>
          <p:cNvPr id="91139"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9114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1343505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16.5 Apoptosis of a human white blood cell</a:t>
            </a:r>
          </a:p>
          <a:p>
            <a:endParaRPr lang="en-US">
              <a:latin typeface="Arial"/>
            </a:endParaRPr>
          </a:p>
        </p:txBody>
      </p:sp>
    </p:spTree>
    <p:extLst>
      <p:ext uri="{BB962C8B-B14F-4D97-AF65-F5344CB8AC3E}">
        <p14:creationId xmlns:p14="http://schemas.microsoft.com/office/powerpoint/2010/main" val="18233189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F5E40FE2-ECFB-4399-98BF-FA02BC6C5989}" type="slidenum">
              <a:rPr lang="en-US" altLang="en-US" sz="1200">
                <a:ea typeface="ヒラギノ角ゴ Pro W3" charset="-128"/>
              </a:rPr>
              <a:pPr algn="r"/>
              <a:t>24</a:t>
            </a:fld>
            <a:endParaRPr lang="en-US" altLang="en-US" sz="1200">
              <a:ea typeface="ヒラギノ角ゴ Pro W3" charset="-128"/>
            </a:endParaRPr>
          </a:p>
        </p:txBody>
      </p:sp>
      <p:sp>
        <p:nvSpPr>
          <p:cNvPr id="93187"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93188"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751985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16.6 Effect of apoptosis during paw development in the mouse</a:t>
            </a:r>
          </a:p>
          <a:p>
            <a:endParaRPr lang="en-US">
              <a:latin typeface="Arial"/>
            </a:endParaRPr>
          </a:p>
        </p:txBody>
      </p:sp>
    </p:spTree>
    <p:extLst>
      <p:ext uri="{BB962C8B-B14F-4D97-AF65-F5344CB8AC3E}">
        <p14:creationId xmlns:p14="http://schemas.microsoft.com/office/powerpoint/2010/main" val="1131264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16.6-1 Effect of apoptosis during paw development in the mouse (part 1: interdigital tissue, LM)</a:t>
            </a:r>
          </a:p>
          <a:p>
            <a:endParaRPr lang="en-US">
              <a:latin typeface="Arial"/>
            </a:endParaRPr>
          </a:p>
        </p:txBody>
      </p:sp>
    </p:spTree>
    <p:extLst>
      <p:ext uri="{BB962C8B-B14F-4D97-AF65-F5344CB8AC3E}">
        <p14:creationId xmlns:p14="http://schemas.microsoft.com/office/powerpoint/2010/main" val="1660033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16.6-2 Effect of apoptosis during paw development in the mouse (part 2: cells undergoing apoptosis, LM)</a:t>
            </a:r>
          </a:p>
          <a:p>
            <a:endParaRPr lang="en-US">
              <a:latin typeface="Arial"/>
            </a:endParaRPr>
          </a:p>
        </p:txBody>
      </p:sp>
    </p:spTree>
    <p:extLst>
      <p:ext uri="{BB962C8B-B14F-4D97-AF65-F5344CB8AC3E}">
        <p14:creationId xmlns:p14="http://schemas.microsoft.com/office/powerpoint/2010/main" val="24316574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16.6-3 Effect of apoptosis during paw development in the mouse (part 3: space between digits, LM)</a:t>
            </a:r>
          </a:p>
          <a:p>
            <a:endParaRPr lang="en-US">
              <a:latin typeface="Arial"/>
            </a:endParaRPr>
          </a:p>
        </p:txBody>
      </p:sp>
    </p:spTree>
    <p:extLst>
      <p:ext uri="{BB962C8B-B14F-4D97-AF65-F5344CB8AC3E}">
        <p14:creationId xmlns:p14="http://schemas.microsoft.com/office/powerpoint/2010/main" val="2311303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8B0CD79E-BAF3-4EE6-A867-22CD93DCF57C}" type="slidenum">
              <a:rPr lang="en-US" altLang="en-US" sz="1200">
                <a:ea typeface="ヒラギノ角ゴ Pro W3" charset="-128"/>
              </a:rPr>
              <a:pPr algn="r"/>
              <a:t>29</a:t>
            </a:fld>
            <a:endParaRPr lang="en-US" altLang="en-US" sz="1200">
              <a:ea typeface="ヒラギノ角ゴ Pro W3" charset="-128"/>
            </a:endParaRPr>
          </a:p>
        </p:txBody>
      </p:sp>
      <p:sp>
        <p:nvSpPr>
          <p:cNvPr id="95235"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95236"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1829153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Figure 16.1 What regulates the precise pattern of gene expression in the developing fly embryo?</a:t>
            </a:r>
          </a:p>
          <a:p>
            <a:endParaRPr lang="en-US" dirty="0">
              <a:latin typeface="Arial"/>
            </a:endParaRPr>
          </a:p>
        </p:txBody>
      </p:sp>
    </p:spTree>
    <p:extLst>
      <p:ext uri="{BB962C8B-B14F-4D97-AF65-F5344CB8AC3E}">
        <p14:creationId xmlns:p14="http://schemas.microsoft.com/office/powerpoint/2010/main" val="27290639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3CE9F8E2-5EC3-42E7-BB1C-3B67D9461244}" type="slidenum">
              <a:rPr lang="en-US" altLang="en-US" sz="1200">
                <a:ea typeface="ヒラギノ角ゴ Pro W3" charset="-128"/>
              </a:rPr>
              <a:pPr algn="r"/>
              <a:t>30</a:t>
            </a:fld>
            <a:endParaRPr lang="en-US" altLang="en-US" sz="1200">
              <a:ea typeface="ヒラギノ角ゴ Pro W3" charset="-128"/>
            </a:endParaRPr>
          </a:p>
        </p:txBody>
      </p:sp>
      <p:sp>
        <p:nvSpPr>
          <p:cNvPr id="96259"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9626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30905394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84A90DB8-95C3-4D0A-B6C0-9A95F1C638C2}" type="slidenum">
              <a:rPr lang="en-US" altLang="en-US" sz="1200">
                <a:ea typeface="ヒラギノ角ゴ Pro W3" charset="-128"/>
              </a:rPr>
              <a:pPr algn="r"/>
              <a:t>31</a:t>
            </a:fld>
            <a:endParaRPr lang="en-US" altLang="en-US" sz="1200">
              <a:ea typeface="ヒラギノ角ゴ Pro W3" charset="-128"/>
            </a:endParaRPr>
          </a:p>
        </p:txBody>
      </p:sp>
      <p:sp>
        <p:nvSpPr>
          <p:cNvPr id="97283"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97284"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33264945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Figure 16.7-1 Key developmental events in the life cycle of </a:t>
            </a:r>
            <a:r>
              <a:rPr lang="en-US" i="1" dirty="0" smtClean="0">
                <a:latin typeface="Arial"/>
              </a:rPr>
              <a:t>Drosophila</a:t>
            </a:r>
            <a:r>
              <a:rPr lang="en-US" dirty="0" smtClean="0">
                <a:latin typeface="Arial"/>
              </a:rPr>
              <a:t> (part 1)</a:t>
            </a:r>
          </a:p>
          <a:p>
            <a:endParaRPr lang="en-US" dirty="0">
              <a:latin typeface="Arial"/>
            </a:endParaRPr>
          </a:p>
        </p:txBody>
      </p:sp>
    </p:spTree>
    <p:extLst>
      <p:ext uri="{BB962C8B-B14F-4D97-AF65-F5344CB8AC3E}">
        <p14:creationId xmlns:p14="http://schemas.microsoft.com/office/powerpoint/2010/main" val="6955555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BEA214C1-1CC5-42F4-9D59-0894DF6ADF9D}" type="slidenum">
              <a:rPr lang="en-US" altLang="en-US" sz="1200">
                <a:ea typeface="ヒラギノ角ゴ Pro W3" charset="-128"/>
              </a:rPr>
              <a:pPr algn="r"/>
              <a:t>33</a:t>
            </a:fld>
            <a:endParaRPr lang="en-US" altLang="en-US" sz="1200">
              <a:ea typeface="ヒラギノ角ゴ Pro W3" charset="-128"/>
            </a:endParaRPr>
          </a:p>
        </p:txBody>
      </p:sp>
      <p:sp>
        <p:nvSpPr>
          <p:cNvPr id="99331"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99332"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41570713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Figure 16.7-2-s1 Key developmental events in the life cycle of </a:t>
            </a:r>
            <a:r>
              <a:rPr lang="en-US" i="1" dirty="0" smtClean="0">
                <a:latin typeface="Arial"/>
              </a:rPr>
              <a:t>Drosophila</a:t>
            </a:r>
            <a:r>
              <a:rPr lang="en-US" dirty="0" smtClean="0">
                <a:latin typeface="Arial"/>
              </a:rPr>
              <a:t> (part 2, step 1)</a:t>
            </a:r>
          </a:p>
          <a:p>
            <a:endParaRPr lang="en-US" dirty="0">
              <a:latin typeface="Arial"/>
            </a:endParaRPr>
          </a:p>
        </p:txBody>
      </p:sp>
    </p:spTree>
    <p:extLst>
      <p:ext uri="{BB962C8B-B14F-4D97-AF65-F5344CB8AC3E}">
        <p14:creationId xmlns:p14="http://schemas.microsoft.com/office/powerpoint/2010/main" val="23433474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Figure 16.7-2-s2 Key developmental events in the life cycle of </a:t>
            </a:r>
            <a:r>
              <a:rPr lang="en-US" i="1" dirty="0" smtClean="0">
                <a:latin typeface="Arial"/>
              </a:rPr>
              <a:t>Drosophila</a:t>
            </a:r>
            <a:r>
              <a:rPr lang="en-US" dirty="0" smtClean="0">
                <a:latin typeface="Arial"/>
              </a:rPr>
              <a:t> (part 2, step 2)</a:t>
            </a:r>
          </a:p>
          <a:p>
            <a:endParaRPr lang="en-US" dirty="0">
              <a:latin typeface="Arial"/>
            </a:endParaRPr>
          </a:p>
        </p:txBody>
      </p:sp>
    </p:spTree>
    <p:extLst>
      <p:ext uri="{BB962C8B-B14F-4D97-AF65-F5344CB8AC3E}">
        <p14:creationId xmlns:p14="http://schemas.microsoft.com/office/powerpoint/2010/main" val="31066931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Figure 16.7-2-s3 Key developmental events in the life cycle of </a:t>
            </a:r>
            <a:r>
              <a:rPr lang="en-US" i="1" dirty="0" smtClean="0">
                <a:latin typeface="Arial"/>
              </a:rPr>
              <a:t>Drosophila</a:t>
            </a:r>
            <a:r>
              <a:rPr lang="en-US" dirty="0" smtClean="0">
                <a:latin typeface="Arial"/>
              </a:rPr>
              <a:t> (part 2, step 3)</a:t>
            </a:r>
          </a:p>
          <a:p>
            <a:endParaRPr lang="en-US" dirty="0">
              <a:latin typeface="Arial"/>
            </a:endParaRPr>
          </a:p>
        </p:txBody>
      </p:sp>
    </p:spTree>
    <p:extLst>
      <p:ext uri="{BB962C8B-B14F-4D97-AF65-F5344CB8AC3E}">
        <p14:creationId xmlns:p14="http://schemas.microsoft.com/office/powerpoint/2010/main" val="2142096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Figure 16.7-2-s4 Key developmental events in the life cycle of </a:t>
            </a:r>
            <a:r>
              <a:rPr lang="en-US" i="1" dirty="0" smtClean="0">
                <a:latin typeface="Arial"/>
              </a:rPr>
              <a:t>Drosophila</a:t>
            </a:r>
            <a:r>
              <a:rPr lang="en-US" dirty="0" smtClean="0">
                <a:latin typeface="Arial"/>
              </a:rPr>
              <a:t> (part 2, step 4)</a:t>
            </a:r>
          </a:p>
          <a:p>
            <a:endParaRPr lang="en-US" dirty="0">
              <a:latin typeface="Arial"/>
            </a:endParaRPr>
          </a:p>
        </p:txBody>
      </p:sp>
    </p:spTree>
    <p:extLst>
      <p:ext uri="{BB962C8B-B14F-4D97-AF65-F5344CB8AC3E}">
        <p14:creationId xmlns:p14="http://schemas.microsoft.com/office/powerpoint/2010/main" val="30767080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Figure 16.7-2-s5 Key developmental events in the life cycle of </a:t>
            </a:r>
            <a:r>
              <a:rPr lang="en-US" i="1" dirty="0" smtClean="0">
                <a:latin typeface="Arial"/>
              </a:rPr>
              <a:t>Drosophila</a:t>
            </a:r>
            <a:r>
              <a:rPr lang="en-US" dirty="0" smtClean="0">
                <a:latin typeface="Arial"/>
              </a:rPr>
              <a:t> (part 2, step 5)</a:t>
            </a:r>
          </a:p>
          <a:p>
            <a:endParaRPr lang="en-US" dirty="0">
              <a:latin typeface="Arial"/>
            </a:endParaRPr>
          </a:p>
        </p:txBody>
      </p:sp>
    </p:spTree>
    <p:extLst>
      <p:ext uri="{BB962C8B-B14F-4D97-AF65-F5344CB8AC3E}">
        <p14:creationId xmlns:p14="http://schemas.microsoft.com/office/powerpoint/2010/main" val="23405458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6D6C5701-8697-4572-99C8-6E4EF7CE7CC1}" type="slidenum">
              <a:rPr lang="en-US" altLang="en-US" sz="1200">
                <a:ea typeface="ヒラギノ角ゴ Pro W3" charset="-128"/>
              </a:rPr>
              <a:pPr algn="r"/>
              <a:t>39</a:t>
            </a:fld>
            <a:endParaRPr lang="en-US" altLang="en-US" sz="1200">
              <a:ea typeface="ヒラギノ角ゴ Pro W3" charset="-128"/>
            </a:endParaRPr>
          </a:p>
        </p:txBody>
      </p:sp>
      <p:sp>
        <p:nvSpPr>
          <p:cNvPr id="101379"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10138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2952658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F1DF7098-9194-49A9-9055-F39DD352612D}" type="slidenum">
              <a:rPr lang="en-US" altLang="en-US" sz="1200">
                <a:ea typeface="ヒラギノ角ゴ Pro W3" charset="-128"/>
              </a:rPr>
              <a:pPr algn="r"/>
              <a:t>4</a:t>
            </a:fld>
            <a:endParaRPr lang="en-US" altLang="en-US" sz="1200">
              <a:ea typeface="ヒラギノ角ゴ Pro W3" charset="-128"/>
            </a:endParaRPr>
          </a:p>
        </p:txBody>
      </p:sp>
      <p:sp>
        <p:nvSpPr>
          <p:cNvPr id="77827"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77828"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26782950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Figure 16.8 Abnormal pattern formation in </a:t>
            </a:r>
            <a:r>
              <a:rPr lang="en-US" i="1" dirty="0" smtClean="0">
                <a:latin typeface="Arial"/>
              </a:rPr>
              <a:t>Drosophila</a:t>
            </a:r>
          </a:p>
          <a:p>
            <a:endParaRPr lang="en-US" dirty="0">
              <a:latin typeface="Arial"/>
            </a:endParaRPr>
          </a:p>
        </p:txBody>
      </p:sp>
    </p:spTree>
    <p:extLst>
      <p:ext uri="{BB962C8B-B14F-4D97-AF65-F5344CB8AC3E}">
        <p14:creationId xmlns:p14="http://schemas.microsoft.com/office/powerpoint/2010/main" val="37167257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Figure 16.8-1 Abnormal pattern formation in </a:t>
            </a:r>
            <a:r>
              <a:rPr lang="en-US" i="1" dirty="0" smtClean="0">
                <a:latin typeface="Arial"/>
              </a:rPr>
              <a:t>Drosophila</a:t>
            </a:r>
            <a:r>
              <a:rPr lang="en-US" dirty="0" smtClean="0">
                <a:latin typeface="Arial"/>
              </a:rPr>
              <a:t> (part 1: wild type)</a:t>
            </a:r>
          </a:p>
          <a:p>
            <a:endParaRPr lang="en-US" dirty="0">
              <a:latin typeface="Arial"/>
            </a:endParaRPr>
          </a:p>
        </p:txBody>
      </p:sp>
    </p:spTree>
    <p:extLst>
      <p:ext uri="{BB962C8B-B14F-4D97-AF65-F5344CB8AC3E}">
        <p14:creationId xmlns:p14="http://schemas.microsoft.com/office/powerpoint/2010/main" val="12173825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Figure 16.8-2 Abnormal pattern formation in </a:t>
            </a:r>
            <a:r>
              <a:rPr lang="en-US" i="1" dirty="0" smtClean="0">
                <a:latin typeface="Arial"/>
              </a:rPr>
              <a:t>Drosophila</a:t>
            </a:r>
            <a:r>
              <a:rPr lang="en-US" dirty="0" smtClean="0">
                <a:latin typeface="Arial"/>
              </a:rPr>
              <a:t> (part 2: mutant)</a:t>
            </a:r>
          </a:p>
          <a:p>
            <a:endParaRPr lang="en-US" dirty="0">
              <a:latin typeface="Arial"/>
            </a:endParaRPr>
          </a:p>
        </p:txBody>
      </p:sp>
    </p:spTree>
    <p:extLst>
      <p:ext uri="{BB962C8B-B14F-4D97-AF65-F5344CB8AC3E}">
        <p14:creationId xmlns:p14="http://schemas.microsoft.com/office/powerpoint/2010/main" val="11658517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B80A9D3F-2822-47C7-8385-CDB57B324799}" type="slidenum">
              <a:rPr lang="en-US" altLang="en-US" sz="1200">
                <a:ea typeface="ヒラギノ角ゴ Pro W3" charset="-128"/>
              </a:rPr>
              <a:pPr algn="r"/>
              <a:t>43</a:t>
            </a:fld>
            <a:endParaRPr lang="en-US" altLang="en-US" sz="1200">
              <a:ea typeface="ヒラギノ角ゴ Pro W3" charset="-128"/>
            </a:endParaRPr>
          </a:p>
        </p:txBody>
      </p:sp>
      <p:sp>
        <p:nvSpPr>
          <p:cNvPr id="103427" name="Rectangle 2"/>
          <p:cNvSpPr>
            <a:spLocks noGrp="1" noRot="1" noChangeAspect="1" noChangeArrowheads="1" noTextEdit="1"/>
          </p:cNvSpPr>
          <p:nvPr>
            <p:ph type="sldImg"/>
          </p:nvPr>
        </p:nvSpPr>
        <p:spPr>
          <a:xfrm>
            <a:off x="1314450" y="685800"/>
            <a:ext cx="4267200" cy="3200400"/>
          </a:xfrm>
          <a:solidFill>
            <a:srgbClr val="FFFFFF"/>
          </a:solidFill>
          <a:ln/>
        </p:spPr>
      </p:sp>
      <p:sp>
        <p:nvSpPr>
          <p:cNvPr id="103428"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36263486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60AE4472-1B5C-4AA6-A095-A86E089086EA}" type="slidenum">
              <a:rPr lang="en-US" altLang="en-US" sz="1200">
                <a:ea typeface="ヒラギノ角ゴ Pro W3" charset="-128"/>
              </a:rPr>
              <a:pPr algn="r"/>
              <a:t>44</a:t>
            </a:fld>
            <a:endParaRPr lang="en-US" altLang="en-US" sz="1200">
              <a:ea typeface="ヒラギノ角ゴ Pro W3" charset="-128"/>
            </a:endParaRPr>
          </a:p>
        </p:txBody>
      </p:sp>
      <p:sp>
        <p:nvSpPr>
          <p:cNvPr id="104451"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104452"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altLang="en-US" smtClean="0">
                <a:latin typeface="Times New Roman" pitchFamily="18" charset="0"/>
                <a:ea typeface="ＭＳ Ｐゴシック" pitchFamily="34" charset="-128"/>
              </a:rPr>
              <a:t>NOTE: C</a:t>
            </a:r>
          </a:p>
        </p:txBody>
      </p:sp>
    </p:spTree>
    <p:extLst>
      <p:ext uri="{BB962C8B-B14F-4D97-AF65-F5344CB8AC3E}">
        <p14:creationId xmlns:p14="http://schemas.microsoft.com/office/powerpoint/2010/main" val="27015818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D7229571-B2C4-466A-804E-4047EFD1AA45}" type="slidenum">
              <a:rPr lang="en-US" altLang="en-US" sz="1200">
                <a:ea typeface="ヒラギノ角ゴ Pro W3" charset="-128"/>
              </a:rPr>
              <a:pPr algn="r"/>
              <a:t>45</a:t>
            </a:fld>
            <a:endParaRPr lang="en-US" altLang="en-US" sz="1200">
              <a:ea typeface="ヒラギノ角ゴ Pro W3" charset="-128"/>
            </a:endParaRPr>
          </a:p>
        </p:txBody>
      </p:sp>
      <p:sp>
        <p:nvSpPr>
          <p:cNvPr id="105475"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105476"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40639232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Figure 16.9 Effect of the </a:t>
            </a:r>
            <a:r>
              <a:rPr lang="en-US" i="1" dirty="0" err="1" smtClean="0">
                <a:latin typeface="Arial"/>
              </a:rPr>
              <a:t>bicoid</a:t>
            </a:r>
            <a:r>
              <a:rPr lang="en-US" dirty="0" smtClean="0">
                <a:latin typeface="Arial"/>
              </a:rPr>
              <a:t> gene on </a:t>
            </a:r>
            <a:r>
              <a:rPr lang="en-US" i="1" dirty="0" smtClean="0">
                <a:latin typeface="Arial"/>
              </a:rPr>
              <a:t>Drosophila</a:t>
            </a:r>
            <a:r>
              <a:rPr lang="en-US" dirty="0" smtClean="0">
                <a:latin typeface="Arial"/>
              </a:rPr>
              <a:t> development</a:t>
            </a:r>
          </a:p>
          <a:p>
            <a:endParaRPr lang="en-US" dirty="0">
              <a:latin typeface="Arial"/>
            </a:endParaRPr>
          </a:p>
        </p:txBody>
      </p:sp>
    </p:spTree>
    <p:extLst>
      <p:ext uri="{BB962C8B-B14F-4D97-AF65-F5344CB8AC3E}">
        <p14:creationId xmlns:p14="http://schemas.microsoft.com/office/powerpoint/2010/main" val="18518759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Figure 16.9-1 Effect of the </a:t>
            </a:r>
            <a:r>
              <a:rPr lang="en-US" i="1" dirty="0" err="1" smtClean="0">
                <a:latin typeface="Arial"/>
              </a:rPr>
              <a:t>bicoid</a:t>
            </a:r>
            <a:r>
              <a:rPr lang="en-US" dirty="0" smtClean="0">
                <a:latin typeface="Arial"/>
              </a:rPr>
              <a:t> gene on </a:t>
            </a:r>
            <a:r>
              <a:rPr lang="en-US" i="1" dirty="0" smtClean="0">
                <a:latin typeface="Arial"/>
              </a:rPr>
              <a:t>Drosophila</a:t>
            </a:r>
            <a:r>
              <a:rPr lang="en-US" dirty="0" smtClean="0">
                <a:latin typeface="Arial"/>
              </a:rPr>
              <a:t> development (part 1: wild type) </a:t>
            </a:r>
          </a:p>
          <a:p>
            <a:endParaRPr lang="en-US" dirty="0">
              <a:latin typeface="Arial"/>
            </a:endParaRPr>
          </a:p>
        </p:txBody>
      </p:sp>
    </p:spTree>
    <p:extLst>
      <p:ext uri="{BB962C8B-B14F-4D97-AF65-F5344CB8AC3E}">
        <p14:creationId xmlns:p14="http://schemas.microsoft.com/office/powerpoint/2010/main" val="31048733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Figure 16.9-2 Effect of the </a:t>
            </a:r>
            <a:r>
              <a:rPr lang="en-US" i="1" dirty="0" err="1" smtClean="0">
                <a:latin typeface="Arial"/>
              </a:rPr>
              <a:t>bicoid</a:t>
            </a:r>
            <a:r>
              <a:rPr lang="en-US" dirty="0" smtClean="0">
                <a:latin typeface="Arial"/>
              </a:rPr>
              <a:t> gene on </a:t>
            </a:r>
            <a:r>
              <a:rPr lang="en-US" i="1" dirty="0" smtClean="0">
                <a:latin typeface="Arial"/>
              </a:rPr>
              <a:t>Drosophila</a:t>
            </a:r>
            <a:r>
              <a:rPr lang="en-US" dirty="0" smtClean="0">
                <a:latin typeface="Arial"/>
              </a:rPr>
              <a:t> development (part 2: mutant)</a:t>
            </a:r>
          </a:p>
          <a:p>
            <a:endParaRPr lang="en-US" dirty="0">
              <a:latin typeface="Arial"/>
            </a:endParaRPr>
          </a:p>
        </p:txBody>
      </p:sp>
    </p:spTree>
    <p:extLst>
      <p:ext uri="{BB962C8B-B14F-4D97-AF65-F5344CB8AC3E}">
        <p14:creationId xmlns:p14="http://schemas.microsoft.com/office/powerpoint/2010/main" val="36481748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49567F8D-6615-4008-81E6-3AB49A0FACFC}" type="slidenum">
              <a:rPr lang="en-US" altLang="en-US" sz="1200">
                <a:ea typeface="ヒラギノ角ゴ Pro W3" charset="-128"/>
              </a:rPr>
              <a:pPr algn="r"/>
              <a:t>49</a:t>
            </a:fld>
            <a:endParaRPr lang="en-US" altLang="en-US" sz="1200">
              <a:ea typeface="ヒラギノ角ゴ Pro W3" charset="-128"/>
            </a:endParaRPr>
          </a:p>
        </p:txBody>
      </p:sp>
      <p:sp>
        <p:nvSpPr>
          <p:cNvPr id="107523"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107524"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2995978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694A7296-E928-4884-9572-65D552E6A1FF}" type="slidenum">
              <a:rPr lang="en-US" altLang="en-US" sz="1200">
                <a:ea typeface="ヒラギノ角ゴ Pro W3" charset="-128"/>
              </a:rPr>
              <a:pPr algn="r"/>
              <a:t>5</a:t>
            </a:fld>
            <a:endParaRPr lang="en-US" altLang="en-US" sz="1200">
              <a:ea typeface="ヒラギノ角ゴ Pro W3" charset="-128"/>
            </a:endParaRPr>
          </a:p>
        </p:txBody>
      </p:sp>
      <p:sp>
        <p:nvSpPr>
          <p:cNvPr id="78851"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78852"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21375430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FE4FB0D8-4306-4EDE-8A7E-3F18929E592A}" type="slidenum">
              <a:rPr lang="en-US" altLang="en-US" sz="1200">
                <a:ea typeface="ヒラギノ角ゴ Pro W3" charset="-128"/>
              </a:rPr>
              <a:pPr algn="r"/>
              <a:t>50</a:t>
            </a:fld>
            <a:endParaRPr lang="en-US" altLang="en-US" sz="1200">
              <a:ea typeface="ヒラギノ角ゴ Pro W3" charset="-128"/>
            </a:endParaRPr>
          </a:p>
        </p:txBody>
      </p:sp>
      <p:sp>
        <p:nvSpPr>
          <p:cNvPr id="108547"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108548"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30128295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14450" y="685800"/>
            <a:ext cx="4267200" cy="32004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10639B-1C0C-4ED5-866F-6F6178310B32}" type="slidenum">
              <a:rPr lang="en-US" altLang="en-US" smtClean="0"/>
              <a:pPr/>
              <a:t>51</a:t>
            </a:fld>
            <a:endParaRPr lang="en-US" altLang="en-US"/>
          </a:p>
        </p:txBody>
      </p:sp>
    </p:spTree>
    <p:extLst>
      <p:ext uri="{BB962C8B-B14F-4D97-AF65-F5344CB8AC3E}">
        <p14:creationId xmlns:p14="http://schemas.microsoft.com/office/powerpoint/2010/main" val="38029975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16.10 Inquiry: Could Bicoid be a morphogen that determines the anterior end of a fruit fly?</a:t>
            </a:r>
          </a:p>
          <a:p>
            <a:endParaRPr lang="en-US">
              <a:latin typeface="Arial"/>
            </a:endParaRPr>
          </a:p>
        </p:txBody>
      </p:sp>
    </p:spTree>
    <p:extLst>
      <p:ext uri="{BB962C8B-B14F-4D97-AF65-F5344CB8AC3E}">
        <p14:creationId xmlns:p14="http://schemas.microsoft.com/office/powerpoint/2010/main" val="2374385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Figure 16.10-1 Inquiry: Could </a:t>
            </a:r>
            <a:r>
              <a:rPr lang="en-US" dirty="0" err="1" smtClean="0">
                <a:latin typeface="Arial"/>
              </a:rPr>
              <a:t>Bicoid</a:t>
            </a:r>
            <a:r>
              <a:rPr lang="en-US" dirty="0" smtClean="0">
                <a:latin typeface="Arial"/>
              </a:rPr>
              <a:t> be a </a:t>
            </a:r>
            <a:r>
              <a:rPr lang="en-US" dirty="0" err="1" smtClean="0">
                <a:latin typeface="Arial"/>
              </a:rPr>
              <a:t>morphogen</a:t>
            </a:r>
            <a:r>
              <a:rPr lang="en-US" dirty="0" smtClean="0">
                <a:latin typeface="Arial"/>
              </a:rPr>
              <a:t> that determines the anterior end of a fruit fly? (part 1: </a:t>
            </a:r>
            <a:r>
              <a:rPr lang="en-US" i="1" dirty="0" err="1" smtClean="0">
                <a:latin typeface="Arial"/>
              </a:rPr>
              <a:t>Bicoid</a:t>
            </a:r>
            <a:r>
              <a:rPr lang="en-US" dirty="0" smtClean="0">
                <a:latin typeface="Arial"/>
              </a:rPr>
              <a:t> mRNA)</a:t>
            </a:r>
          </a:p>
          <a:p>
            <a:endParaRPr lang="en-US" dirty="0">
              <a:latin typeface="Arial"/>
            </a:endParaRPr>
          </a:p>
        </p:txBody>
      </p:sp>
    </p:spTree>
    <p:extLst>
      <p:ext uri="{BB962C8B-B14F-4D97-AF65-F5344CB8AC3E}">
        <p14:creationId xmlns:p14="http://schemas.microsoft.com/office/powerpoint/2010/main" val="31292073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16.10-2 Inquiry: Could Bicoid be a morphogen that determines the anterior end of a fruit fly? (part 2: Bicoid protein)</a:t>
            </a:r>
          </a:p>
          <a:p>
            <a:endParaRPr lang="en-US">
              <a:latin typeface="Arial"/>
            </a:endParaRPr>
          </a:p>
        </p:txBody>
      </p:sp>
    </p:spTree>
    <p:extLst>
      <p:ext uri="{BB962C8B-B14F-4D97-AF65-F5344CB8AC3E}">
        <p14:creationId xmlns:p14="http://schemas.microsoft.com/office/powerpoint/2010/main" val="21077529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0F998F07-D5E5-4919-8EDE-BBC51769CF8F}" type="slidenum">
              <a:rPr lang="en-US" altLang="en-US" sz="1200">
                <a:ea typeface="ヒラギノ角ゴ Pro W3" charset="-128"/>
              </a:rPr>
              <a:pPr algn="r"/>
              <a:t>55</a:t>
            </a:fld>
            <a:endParaRPr lang="en-US" altLang="en-US" sz="1200">
              <a:ea typeface="ヒラギノ角ゴ Pro W3" charset="-128"/>
            </a:endParaRPr>
          </a:p>
        </p:txBody>
      </p:sp>
      <p:sp>
        <p:nvSpPr>
          <p:cNvPr id="110595"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110596"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16508458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68D7D618-2CD9-46D4-A34E-E776E2EF8371}" type="slidenum">
              <a:rPr lang="en-US" altLang="en-US" sz="1200">
                <a:ea typeface="ヒラギノ角ゴ Pro W3" charset="-128"/>
              </a:rPr>
              <a:pPr algn="r"/>
              <a:t>56</a:t>
            </a:fld>
            <a:endParaRPr lang="en-US" altLang="en-US" sz="1200">
              <a:ea typeface="ヒラギノ角ゴ Pro W3" charset="-128"/>
            </a:endParaRPr>
          </a:p>
        </p:txBody>
      </p:sp>
      <p:sp>
        <p:nvSpPr>
          <p:cNvPr id="111619"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11162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3958787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E1AC1C0B-F742-4A44-85D2-13AE59709A41}" type="slidenum">
              <a:rPr lang="en-US" altLang="en-US" sz="1200">
                <a:ea typeface="ヒラギノ角ゴ Pro W3" charset="-128"/>
              </a:rPr>
              <a:pPr algn="r"/>
              <a:t>57</a:t>
            </a:fld>
            <a:endParaRPr lang="en-US" altLang="en-US" sz="1200">
              <a:ea typeface="ヒラギノ角ゴ Pro W3" charset="-128"/>
            </a:endParaRPr>
          </a:p>
        </p:txBody>
      </p:sp>
      <p:sp>
        <p:nvSpPr>
          <p:cNvPr id="112643"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112644"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25254231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4658FFA2-B64F-41D5-B29C-9055C8EBA6EC}" type="slidenum">
              <a:rPr lang="en-US" altLang="en-US" sz="1200">
                <a:ea typeface="ヒラギノ角ゴ Pro W3" charset="-128"/>
              </a:rPr>
              <a:pPr algn="r"/>
              <a:t>58</a:t>
            </a:fld>
            <a:endParaRPr lang="en-US" altLang="en-US" sz="1200">
              <a:ea typeface="ヒラギノ角ゴ Pro W3" charset="-128"/>
            </a:endParaRPr>
          </a:p>
        </p:txBody>
      </p:sp>
      <p:sp>
        <p:nvSpPr>
          <p:cNvPr id="113667"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113668"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38241226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16.11 Inquiry: Can the nucleus from a differentiated animal cell direct development of an organism?</a:t>
            </a:r>
          </a:p>
          <a:p>
            <a:endParaRPr lang="en-US">
              <a:latin typeface="Arial"/>
            </a:endParaRPr>
          </a:p>
        </p:txBody>
      </p:sp>
    </p:spTree>
    <p:extLst>
      <p:ext uri="{BB962C8B-B14F-4D97-AF65-F5344CB8AC3E}">
        <p14:creationId xmlns:p14="http://schemas.microsoft.com/office/powerpoint/2010/main" val="1882969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16.2 From fertilized egg to animal: what a difference four days makes</a:t>
            </a:r>
          </a:p>
          <a:p>
            <a:endParaRPr lang="en-US">
              <a:latin typeface="Arial"/>
            </a:endParaRPr>
          </a:p>
        </p:txBody>
      </p:sp>
    </p:spTree>
    <p:extLst>
      <p:ext uri="{BB962C8B-B14F-4D97-AF65-F5344CB8AC3E}">
        <p14:creationId xmlns:p14="http://schemas.microsoft.com/office/powerpoint/2010/main" val="35605417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2A0520C4-A3C4-4322-877E-EE8EF498B29E}" type="slidenum">
              <a:rPr lang="en-US" altLang="en-US" sz="1200">
                <a:ea typeface="ヒラギノ角ゴ Pro W3" charset="-128"/>
              </a:rPr>
              <a:pPr algn="r"/>
              <a:t>60</a:t>
            </a:fld>
            <a:endParaRPr lang="en-US" altLang="en-US" sz="1200">
              <a:ea typeface="ヒラギノ角ゴ Pro W3" charset="-128"/>
            </a:endParaRPr>
          </a:p>
        </p:txBody>
      </p:sp>
      <p:sp>
        <p:nvSpPr>
          <p:cNvPr id="115715"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115716"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24276977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16.12 Dolly, the first mammal cloned by nuclear transplantation</a:t>
            </a:r>
          </a:p>
          <a:p>
            <a:endParaRPr lang="en-US">
              <a:latin typeface="Arial"/>
            </a:endParaRPr>
          </a:p>
        </p:txBody>
      </p:sp>
    </p:spTree>
    <p:extLst>
      <p:ext uri="{BB962C8B-B14F-4D97-AF65-F5344CB8AC3E}">
        <p14:creationId xmlns:p14="http://schemas.microsoft.com/office/powerpoint/2010/main" val="28123838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044650BE-CFB3-486E-A434-356E6322C118}" type="slidenum">
              <a:rPr lang="en-US" altLang="en-US" sz="1200">
                <a:ea typeface="ヒラギノ角ゴ Pro W3" charset="-128"/>
              </a:rPr>
              <a:pPr algn="r"/>
              <a:t>62</a:t>
            </a:fld>
            <a:endParaRPr lang="en-US" altLang="en-US" sz="1200">
              <a:ea typeface="ヒラギノ角ゴ Pro W3" charset="-128"/>
            </a:endParaRPr>
          </a:p>
        </p:txBody>
      </p:sp>
      <p:sp>
        <p:nvSpPr>
          <p:cNvPr id="117763"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117764"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37691723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Figure 16.13 CC, (</a:t>
            </a:r>
            <a:r>
              <a:rPr lang="en-US" sz="1200" b="0" i="0" kern="1200" dirty="0" smtClean="0">
                <a:solidFill>
                  <a:schemeClr val="tx1"/>
                </a:solidFill>
                <a:effectLst/>
                <a:latin typeface="Times" pitchFamily="84" charset="0"/>
                <a:ea typeface="ＭＳ Ｐゴシック" charset="0"/>
                <a:cs typeface="ＭＳ Ｐゴシック" charset="0"/>
              </a:rPr>
              <a:t>“</a:t>
            </a:r>
            <a:r>
              <a:rPr lang="en-US" dirty="0" smtClean="0">
                <a:latin typeface="Arial"/>
              </a:rPr>
              <a:t>Carbon Copy</a:t>
            </a:r>
            <a:r>
              <a:rPr lang="en-US" sz="1200" b="0" i="0" kern="1200" dirty="0" smtClean="0">
                <a:solidFill>
                  <a:schemeClr val="tx1"/>
                </a:solidFill>
                <a:effectLst/>
                <a:latin typeface="Times" pitchFamily="84" charset="0"/>
                <a:ea typeface="ＭＳ Ｐゴシック" charset="0"/>
                <a:cs typeface="ＭＳ Ｐゴシック" charset="0"/>
              </a:rPr>
              <a:t>”</a:t>
            </a:r>
            <a:r>
              <a:rPr lang="en-US" dirty="0" smtClean="0">
                <a:latin typeface="Arial"/>
              </a:rPr>
              <a:t>), the first cloned cat (right), and her single parent</a:t>
            </a:r>
          </a:p>
          <a:p>
            <a:endParaRPr lang="en-US" dirty="0">
              <a:latin typeface="Arial"/>
            </a:endParaRPr>
          </a:p>
        </p:txBody>
      </p:sp>
    </p:spTree>
    <p:extLst>
      <p:ext uri="{BB962C8B-B14F-4D97-AF65-F5344CB8AC3E}">
        <p14:creationId xmlns:p14="http://schemas.microsoft.com/office/powerpoint/2010/main" val="12394401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4DD5FE8E-9067-4A9A-BE16-4A850FF381D0}" type="slidenum">
              <a:rPr lang="en-US" altLang="en-US" sz="1200">
                <a:ea typeface="ヒラギノ角ゴ Pro W3" charset="-128"/>
              </a:rPr>
              <a:pPr algn="r"/>
              <a:t>64</a:t>
            </a:fld>
            <a:endParaRPr lang="en-US" altLang="en-US" sz="1200">
              <a:ea typeface="ヒラギノ角ゴ Pro W3" charset="-128"/>
            </a:endParaRPr>
          </a:p>
        </p:txBody>
      </p:sp>
      <p:sp>
        <p:nvSpPr>
          <p:cNvPr id="119811"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119812"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31354393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744E8833-268C-463E-BC82-97B25D16C6AC}" type="slidenum">
              <a:rPr lang="en-US" altLang="en-US" sz="1200">
                <a:ea typeface="ヒラギノ角ゴ Pro W3" charset="-128"/>
              </a:rPr>
              <a:pPr algn="r"/>
              <a:t>65</a:t>
            </a:fld>
            <a:endParaRPr lang="en-US" altLang="en-US" sz="1200">
              <a:ea typeface="ヒラギノ角ゴ Pro W3" charset="-128"/>
            </a:endParaRPr>
          </a:p>
        </p:txBody>
      </p:sp>
      <p:sp>
        <p:nvSpPr>
          <p:cNvPr id="120835"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120836"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24673094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16.14 How stem cells maintain their own population and generate differentiated cells</a:t>
            </a:r>
          </a:p>
          <a:p>
            <a:endParaRPr lang="en-US">
              <a:latin typeface="Arial"/>
            </a:endParaRPr>
          </a:p>
        </p:txBody>
      </p:sp>
    </p:spTree>
    <p:extLst>
      <p:ext uri="{BB962C8B-B14F-4D97-AF65-F5344CB8AC3E}">
        <p14:creationId xmlns:p14="http://schemas.microsoft.com/office/powerpoint/2010/main" val="24756507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52697634-C0F3-49E3-84A5-404365DF3089}" type="slidenum">
              <a:rPr lang="en-US" altLang="en-US" sz="1200">
                <a:ea typeface="ヒラギノ角ゴ Pro W3" charset="-128"/>
              </a:rPr>
              <a:pPr algn="r"/>
              <a:t>67</a:t>
            </a:fld>
            <a:endParaRPr lang="en-US" altLang="en-US" sz="1200">
              <a:ea typeface="ヒラギノ角ゴ Pro W3" charset="-128"/>
            </a:endParaRPr>
          </a:p>
        </p:txBody>
      </p:sp>
      <p:sp>
        <p:nvSpPr>
          <p:cNvPr id="122883"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122884"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6703134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16.15 Working with stem cells</a:t>
            </a:r>
          </a:p>
          <a:p>
            <a:endParaRPr lang="en-US">
              <a:latin typeface="Arial"/>
            </a:endParaRPr>
          </a:p>
        </p:txBody>
      </p:sp>
    </p:spTree>
    <p:extLst>
      <p:ext uri="{BB962C8B-B14F-4D97-AF65-F5344CB8AC3E}">
        <p14:creationId xmlns:p14="http://schemas.microsoft.com/office/powerpoint/2010/main" val="40365985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3F2FA58E-5109-4F1C-8359-C8AE4CF25A24}" type="slidenum">
              <a:rPr lang="en-US" altLang="en-US" sz="1200">
                <a:ea typeface="ヒラギノ角ゴ Pro W3" charset="-128"/>
              </a:rPr>
              <a:pPr algn="r"/>
              <a:t>69</a:t>
            </a:fld>
            <a:endParaRPr lang="en-US" altLang="en-US" sz="1200">
              <a:ea typeface="ヒラギノ角ゴ Pro W3" charset="-128"/>
            </a:endParaRPr>
          </a:p>
        </p:txBody>
      </p:sp>
      <p:sp>
        <p:nvSpPr>
          <p:cNvPr id="124931"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124932"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3145560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16.2-1 From fertilized egg to animal: what a difference four days makes (part 1: eggs)</a:t>
            </a:r>
          </a:p>
          <a:p>
            <a:endParaRPr lang="en-US">
              <a:latin typeface="Arial"/>
            </a:endParaRPr>
          </a:p>
        </p:txBody>
      </p:sp>
    </p:spTree>
    <p:extLst>
      <p:ext uri="{BB962C8B-B14F-4D97-AF65-F5344CB8AC3E}">
        <p14:creationId xmlns:p14="http://schemas.microsoft.com/office/powerpoint/2010/main" val="7299690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Figure 16.16 Inquiry: Can a fully differentiated human cell be “deprogrammed” to become a stem cell?</a:t>
            </a:r>
          </a:p>
          <a:p>
            <a:endParaRPr lang="en-US" dirty="0">
              <a:latin typeface="Arial"/>
            </a:endParaRPr>
          </a:p>
        </p:txBody>
      </p:sp>
    </p:spTree>
    <p:extLst>
      <p:ext uri="{BB962C8B-B14F-4D97-AF65-F5344CB8AC3E}">
        <p14:creationId xmlns:p14="http://schemas.microsoft.com/office/powerpoint/2010/main" val="205285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A66CC78D-79A0-4552-852F-06FB471FAECD}" type="slidenum">
              <a:rPr lang="en-US" altLang="en-US" sz="1200">
                <a:ea typeface="ヒラギノ角ゴ Pro W3" charset="-128"/>
              </a:rPr>
              <a:pPr algn="r"/>
              <a:t>71</a:t>
            </a:fld>
            <a:endParaRPr lang="en-US" altLang="en-US" sz="1200">
              <a:ea typeface="ヒラギノ角ゴ Pro W3" charset="-128"/>
            </a:endParaRPr>
          </a:p>
        </p:txBody>
      </p:sp>
      <p:sp>
        <p:nvSpPr>
          <p:cNvPr id="126979"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12698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1920711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2B576551-FD8D-411A-A91C-B848F0F6F902}" type="slidenum">
              <a:rPr lang="en-US" altLang="en-US" sz="1200">
                <a:ea typeface="ヒラギノ角ゴ Pro W3" charset="-128"/>
              </a:rPr>
              <a:pPr algn="r"/>
              <a:t>72</a:t>
            </a:fld>
            <a:endParaRPr lang="en-US" altLang="en-US" sz="1200">
              <a:ea typeface="ヒラギノ角ゴ Pro W3" charset="-128"/>
            </a:endParaRPr>
          </a:p>
        </p:txBody>
      </p:sp>
      <p:sp>
        <p:nvSpPr>
          <p:cNvPr id="128003"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128004"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7281017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7B361B3B-6241-45BC-9217-9D24460E3128}" type="slidenum">
              <a:rPr lang="en-US" altLang="en-US" sz="1200">
                <a:ea typeface="ヒラギノ角ゴ Pro W3" charset="-128"/>
              </a:rPr>
              <a:pPr algn="r"/>
              <a:t>73</a:t>
            </a:fld>
            <a:endParaRPr lang="en-US" altLang="en-US" sz="1200">
              <a:ea typeface="ヒラギノ角ゴ Pro W3" charset="-128"/>
            </a:endParaRPr>
          </a:p>
        </p:txBody>
      </p:sp>
      <p:sp>
        <p:nvSpPr>
          <p:cNvPr id="129027"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129028"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27202548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A12AE18F-375E-4A65-8044-8870A1C68FBB}" type="slidenum">
              <a:rPr lang="en-US" altLang="en-US" sz="1200">
                <a:ea typeface="ヒラギノ角ゴ Pro W3" charset="-128"/>
              </a:rPr>
              <a:pPr algn="r"/>
              <a:t>74</a:t>
            </a:fld>
            <a:endParaRPr lang="en-US" altLang="en-US" sz="1200">
              <a:ea typeface="ヒラギノ角ゴ Pro W3" charset="-128"/>
            </a:endParaRPr>
          </a:p>
        </p:txBody>
      </p:sp>
      <p:sp>
        <p:nvSpPr>
          <p:cNvPr id="130051"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130052"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15970930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16.17 Genetic changes that can turn proto-oncogenes into oncogenes</a:t>
            </a:r>
          </a:p>
          <a:p>
            <a:endParaRPr lang="en-US">
              <a:latin typeface="Arial"/>
            </a:endParaRPr>
          </a:p>
        </p:txBody>
      </p:sp>
    </p:spTree>
    <p:extLst>
      <p:ext uri="{BB962C8B-B14F-4D97-AF65-F5344CB8AC3E}">
        <p14:creationId xmlns:p14="http://schemas.microsoft.com/office/powerpoint/2010/main" val="16916382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16.17-1 Genetic changes that can turn proto-oncogenes into oncogenes (part 1: translocation or transposition)</a:t>
            </a:r>
          </a:p>
          <a:p>
            <a:endParaRPr lang="en-US">
              <a:latin typeface="Arial"/>
            </a:endParaRPr>
          </a:p>
        </p:txBody>
      </p:sp>
    </p:spTree>
    <p:extLst>
      <p:ext uri="{BB962C8B-B14F-4D97-AF65-F5344CB8AC3E}">
        <p14:creationId xmlns:p14="http://schemas.microsoft.com/office/powerpoint/2010/main" val="14091952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16.17-2 Genetic changes that can turn proto-oncogenes into oncogenes (part 2: gene amplification)</a:t>
            </a:r>
          </a:p>
          <a:p>
            <a:endParaRPr lang="en-US">
              <a:latin typeface="Arial"/>
            </a:endParaRPr>
          </a:p>
        </p:txBody>
      </p:sp>
    </p:spTree>
    <p:extLst>
      <p:ext uri="{BB962C8B-B14F-4D97-AF65-F5344CB8AC3E}">
        <p14:creationId xmlns:p14="http://schemas.microsoft.com/office/powerpoint/2010/main" val="23005852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16.17-3 Genetic changes that can turn proto-oncogenes into oncogenes (part 3: point mutation)</a:t>
            </a:r>
          </a:p>
          <a:p>
            <a:endParaRPr lang="en-US">
              <a:latin typeface="Arial"/>
            </a:endParaRPr>
          </a:p>
        </p:txBody>
      </p:sp>
    </p:spTree>
    <p:extLst>
      <p:ext uri="{BB962C8B-B14F-4D97-AF65-F5344CB8AC3E}">
        <p14:creationId xmlns:p14="http://schemas.microsoft.com/office/powerpoint/2010/main" val="19229142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A014024F-D16A-42E1-ABFD-E0671AAFEE7D}" type="slidenum">
              <a:rPr lang="en-US" altLang="en-US" sz="1200">
                <a:ea typeface="ヒラギノ角ゴ Pro W3" charset="-128"/>
              </a:rPr>
              <a:pPr algn="r"/>
              <a:t>79</a:t>
            </a:fld>
            <a:endParaRPr lang="en-US" altLang="en-US" sz="1200">
              <a:ea typeface="ヒラギノ角ゴ Pro W3" charset="-128"/>
            </a:endParaRPr>
          </a:p>
        </p:txBody>
      </p:sp>
      <p:sp>
        <p:nvSpPr>
          <p:cNvPr id="132099"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13210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1924370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16.2-2 From fertilized egg to animal: what a difference four days makes (part 2: tadpole)</a:t>
            </a:r>
          </a:p>
          <a:p>
            <a:endParaRPr lang="en-US">
              <a:latin typeface="Arial"/>
            </a:endParaRPr>
          </a:p>
        </p:txBody>
      </p:sp>
    </p:spTree>
    <p:extLst>
      <p:ext uri="{BB962C8B-B14F-4D97-AF65-F5344CB8AC3E}">
        <p14:creationId xmlns:p14="http://schemas.microsoft.com/office/powerpoint/2010/main" val="33714858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779023EA-89F3-4E20-A9F3-A2D32D991E35}" type="slidenum">
              <a:rPr lang="en-US" altLang="en-US" sz="1200">
                <a:ea typeface="ヒラギノ角ゴ Pro W3" charset="-128"/>
              </a:rPr>
              <a:pPr algn="r"/>
              <a:t>80</a:t>
            </a:fld>
            <a:endParaRPr lang="en-US" altLang="en-US" sz="1200">
              <a:ea typeface="ヒラギノ角ゴ Pro W3" charset="-128"/>
            </a:endParaRPr>
          </a:p>
        </p:txBody>
      </p:sp>
      <p:sp>
        <p:nvSpPr>
          <p:cNvPr id="133123"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133124"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13087645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16.18 Normal and mutant cell cycle–stimulating pathway</a:t>
            </a:r>
          </a:p>
          <a:p>
            <a:endParaRPr lang="en-US">
              <a:latin typeface="Arial"/>
            </a:endParaRPr>
          </a:p>
        </p:txBody>
      </p:sp>
    </p:spTree>
    <p:extLst>
      <p:ext uri="{BB962C8B-B14F-4D97-AF65-F5344CB8AC3E}">
        <p14:creationId xmlns:p14="http://schemas.microsoft.com/office/powerpoint/2010/main" val="35733628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F70D352F-2E54-42EA-9098-22844AED0186}" type="slidenum">
              <a:rPr lang="en-US" altLang="en-US" sz="1200">
                <a:ea typeface="ヒラギノ角ゴ Pro W3" charset="-128"/>
              </a:rPr>
              <a:pPr algn="r"/>
              <a:t>82</a:t>
            </a:fld>
            <a:endParaRPr lang="en-US" altLang="en-US" sz="1200">
              <a:ea typeface="ヒラギノ角ゴ Pro W3" charset="-128"/>
            </a:endParaRPr>
          </a:p>
        </p:txBody>
      </p:sp>
      <p:sp>
        <p:nvSpPr>
          <p:cNvPr id="135171"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135172"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81993883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16.19 Normal and mutant cell cycle–inhibiting pathway</a:t>
            </a:r>
          </a:p>
          <a:p>
            <a:endParaRPr lang="en-US">
              <a:latin typeface="Arial"/>
            </a:endParaRPr>
          </a:p>
        </p:txBody>
      </p:sp>
    </p:spTree>
    <p:extLst>
      <p:ext uri="{BB962C8B-B14F-4D97-AF65-F5344CB8AC3E}">
        <p14:creationId xmlns:p14="http://schemas.microsoft.com/office/powerpoint/2010/main" val="42172036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A1924472-D88A-4C5B-8FD2-4BB337AF5FC4}" type="slidenum">
              <a:rPr lang="en-US" altLang="en-US" sz="1200">
                <a:ea typeface="ヒラギノ角ゴ Pro W3" charset="-128"/>
              </a:rPr>
              <a:pPr algn="r"/>
              <a:t>84</a:t>
            </a:fld>
            <a:endParaRPr lang="en-US" altLang="en-US" sz="1200">
              <a:ea typeface="ヒラギノ角ゴ Pro W3" charset="-128"/>
            </a:endParaRPr>
          </a:p>
        </p:txBody>
      </p:sp>
      <p:sp>
        <p:nvSpPr>
          <p:cNvPr id="137219"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13722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35763190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0D5573F8-7025-4F37-B537-8E1FF23541DE}" type="slidenum">
              <a:rPr lang="en-US" altLang="en-US" sz="1200">
                <a:ea typeface="ヒラギノ角ゴ Pro W3" charset="-128"/>
              </a:rPr>
              <a:pPr algn="r"/>
              <a:t>85</a:t>
            </a:fld>
            <a:endParaRPr lang="en-US" altLang="en-US" sz="1200">
              <a:ea typeface="ヒラギノ角ゴ Pro W3" charset="-128"/>
            </a:endParaRPr>
          </a:p>
        </p:txBody>
      </p:sp>
      <p:sp>
        <p:nvSpPr>
          <p:cNvPr id="138243"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138244"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71685752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16.20 A multistep model for the development of colorectal cancer</a:t>
            </a:r>
          </a:p>
          <a:p>
            <a:endParaRPr lang="en-US">
              <a:latin typeface="Arial"/>
            </a:endParaRPr>
          </a:p>
        </p:txBody>
      </p:sp>
    </p:spTree>
    <p:extLst>
      <p:ext uri="{BB962C8B-B14F-4D97-AF65-F5344CB8AC3E}">
        <p14:creationId xmlns:p14="http://schemas.microsoft.com/office/powerpoint/2010/main" val="202377670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16.20-1 A multistep model for the development of colorectal cancer (part 1: detail)</a:t>
            </a:r>
          </a:p>
          <a:p>
            <a:endParaRPr lang="en-US">
              <a:latin typeface="Arial"/>
            </a:endParaRPr>
          </a:p>
        </p:txBody>
      </p:sp>
    </p:spTree>
    <p:extLst>
      <p:ext uri="{BB962C8B-B14F-4D97-AF65-F5344CB8AC3E}">
        <p14:creationId xmlns:p14="http://schemas.microsoft.com/office/powerpoint/2010/main" val="26457457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F7ED1065-7A34-424D-B66C-608230BA49BD}" type="slidenum">
              <a:rPr lang="en-US" altLang="en-US" sz="1200">
                <a:ea typeface="ヒラギノ角ゴ Pro W3" charset="-128"/>
              </a:rPr>
              <a:pPr algn="r"/>
              <a:t>88</a:t>
            </a:fld>
            <a:endParaRPr lang="en-US" altLang="en-US" sz="1200">
              <a:ea typeface="ヒラギノ角ゴ Pro W3" charset="-128"/>
            </a:endParaRPr>
          </a:p>
        </p:txBody>
      </p:sp>
      <p:sp>
        <p:nvSpPr>
          <p:cNvPr id="140291"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140292"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235399625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16.21 Make connections: genomics, cell signaling, and cancer</a:t>
            </a:r>
          </a:p>
          <a:p>
            <a:endParaRPr lang="en-US">
              <a:latin typeface="Arial"/>
            </a:endParaRPr>
          </a:p>
        </p:txBody>
      </p:sp>
    </p:spTree>
    <p:extLst>
      <p:ext uri="{BB962C8B-B14F-4D97-AF65-F5344CB8AC3E}">
        <p14:creationId xmlns:p14="http://schemas.microsoft.com/office/powerpoint/2010/main" val="1240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A17E92C5-53F1-46AA-A3EE-F12302FFAA07}" type="slidenum">
              <a:rPr lang="en-US" altLang="en-US" sz="1200">
                <a:ea typeface="ヒラギノ角ゴ Pro W3" charset="-128"/>
              </a:rPr>
              <a:pPr algn="r"/>
              <a:t>9</a:t>
            </a:fld>
            <a:endParaRPr lang="en-US" altLang="en-US" sz="1200">
              <a:ea typeface="ヒラギノ角ゴ Pro W3" charset="-128"/>
            </a:endParaRPr>
          </a:p>
        </p:txBody>
      </p:sp>
      <p:sp>
        <p:nvSpPr>
          <p:cNvPr id="80899" name="Rectangle 2"/>
          <p:cNvSpPr>
            <a:spLocks noGrp="1" noRot="1" noChangeAspect="1" noChangeArrowheads="1" noTextEdit="1"/>
          </p:cNvSpPr>
          <p:nvPr>
            <p:ph type="sldImg"/>
          </p:nvPr>
        </p:nvSpPr>
        <p:spPr>
          <a:xfrm>
            <a:off x="1161288" y="685800"/>
            <a:ext cx="4572000" cy="3200400"/>
          </a:xfrm>
          <a:solidFill>
            <a:srgbClr val="FFFFFF"/>
          </a:solidFill>
          <a:ln/>
        </p:spPr>
      </p:sp>
      <p:sp>
        <p:nvSpPr>
          <p:cNvPr id="80900"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CA"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278170855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16.21-1 Make connections: genomics, cell signaling, and cancer (part 1)</a:t>
            </a:r>
          </a:p>
          <a:p>
            <a:endParaRPr lang="en-US">
              <a:latin typeface="Arial"/>
            </a:endParaRPr>
          </a:p>
        </p:txBody>
      </p:sp>
    </p:spTree>
    <p:extLst>
      <p:ext uri="{BB962C8B-B14F-4D97-AF65-F5344CB8AC3E}">
        <p14:creationId xmlns:p14="http://schemas.microsoft.com/office/powerpoint/2010/main" val="54475275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16.21-2 Make connections: genomics, cell signaling, and cancer (part 2)</a:t>
            </a:r>
          </a:p>
          <a:p>
            <a:endParaRPr lang="en-US" dirty="0">
              <a:latin typeface="Arial"/>
            </a:endParaRPr>
          </a:p>
        </p:txBody>
      </p:sp>
    </p:spTree>
    <p:extLst>
      <p:ext uri="{BB962C8B-B14F-4D97-AF65-F5344CB8AC3E}">
        <p14:creationId xmlns:p14="http://schemas.microsoft.com/office/powerpoint/2010/main" val="398088713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16.21-2a Make connections: genomics, cell signaling, and cancer (part 2a)</a:t>
            </a:r>
          </a:p>
          <a:p>
            <a:endParaRPr lang="en-US">
              <a:latin typeface="Arial"/>
            </a:endParaRPr>
          </a:p>
        </p:txBody>
      </p:sp>
    </p:spTree>
    <p:extLst>
      <p:ext uri="{BB962C8B-B14F-4D97-AF65-F5344CB8AC3E}">
        <p14:creationId xmlns:p14="http://schemas.microsoft.com/office/powerpoint/2010/main" val="147356598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16.21-2b Make connections: genomics, cell signaling, and cancer (part 2b)</a:t>
            </a:r>
          </a:p>
          <a:p>
            <a:endParaRPr lang="en-US">
              <a:latin typeface="Arial"/>
            </a:endParaRPr>
          </a:p>
        </p:txBody>
      </p:sp>
    </p:spTree>
    <p:extLst>
      <p:ext uri="{BB962C8B-B14F-4D97-AF65-F5344CB8AC3E}">
        <p14:creationId xmlns:p14="http://schemas.microsoft.com/office/powerpoint/2010/main" val="48985115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Figure 16.21-3 Make connections: genomics, cell signaling, and cancer (part 3)</a:t>
            </a:r>
          </a:p>
          <a:p>
            <a:endParaRPr lang="en-US" dirty="0">
              <a:latin typeface="Arial"/>
            </a:endParaRPr>
          </a:p>
        </p:txBody>
      </p:sp>
    </p:spTree>
    <p:extLst>
      <p:ext uri="{BB962C8B-B14F-4D97-AF65-F5344CB8AC3E}">
        <p14:creationId xmlns:p14="http://schemas.microsoft.com/office/powerpoint/2010/main" val="189659102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16.21-3a Make connections: genomics, cell signaling, and cancer (part 3a)</a:t>
            </a:r>
          </a:p>
          <a:p>
            <a:endParaRPr lang="en-US">
              <a:latin typeface="Arial"/>
            </a:endParaRPr>
          </a:p>
        </p:txBody>
      </p:sp>
    </p:spTree>
    <p:extLst>
      <p:ext uri="{BB962C8B-B14F-4D97-AF65-F5344CB8AC3E}">
        <p14:creationId xmlns:p14="http://schemas.microsoft.com/office/powerpoint/2010/main" val="307043541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16.21-3b Make connections: genomics, cell signaling, and cancer (part 3b)</a:t>
            </a:r>
          </a:p>
          <a:p>
            <a:endParaRPr lang="en-US">
              <a:latin typeface="Arial"/>
            </a:endParaRPr>
          </a:p>
        </p:txBody>
      </p:sp>
    </p:spTree>
    <p:extLst>
      <p:ext uri="{BB962C8B-B14F-4D97-AF65-F5344CB8AC3E}">
        <p14:creationId xmlns:p14="http://schemas.microsoft.com/office/powerpoint/2010/main" val="1150763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16.21-4 Make connections: genomics, cell signaling, and cancer (part 4)</a:t>
            </a:r>
          </a:p>
          <a:p>
            <a:endParaRPr lang="en-US">
              <a:latin typeface="Arial"/>
            </a:endParaRPr>
          </a:p>
        </p:txBody>
      </p:sp>
    </p:spTree>
    <p:extLst>
      <p:ext uri="{BB962C8B-B14F-4D97-AF65-F5344CB8AC3E}">
        <p14:creationId xmlns:p14="http://schemas.microsoft.com/office/powerpoint/2010/main" val="140415280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16.21-4a Make connections: genomics, cell signaling, and cancer (part 4a)</a:t>
            </a:r>
          </a:p>
          <a:p>
            <a:endParaRPr lang="en-US">
              <a:latin typeface="Arial"/>
            </a:endParaRPr>
          </a:p>
        </p:txBody>
      </p:sp>
    </p:spTree>
    <p:extLst>
      <p:ext uri="{BB962C8B-B14F-4D97-AF65-F5344CB8AC3E}">
        <p14:creationId xmlns:p14="http://schemas.microsoft.com/office/powerpoint/2010/main" val="201208125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Arial"/>
              </a:rPr>
              <a:t>Figure 16.21-4b Make connections: genomics, cell signaling, and cancer (part 4b)</a:t>
            </a:r>
          </a:p>
          <a:p>
            <a:endParaRPr lang="en-US">
              <a:latin typeface="Arial"/>
            </a:endParaRPr>
          </a:p>
        </p:txBody>
      </p:sp>
    </p:spTree>
    <p:extLst>
      <p:ext uri="{BB962C8B-B14F-4D97-AF65-F5344CB8AC3E}">
        <p14:creationId xmlns:p14="http://schemas.microsoft.com/office/powerpoint/2010/main" val="36352738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7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7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7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7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7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7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7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8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8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8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8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8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8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 b="29966"/>
          <a:stretch/>
        </p:blipFill>
        <p:spPr>
          <a:xfrm>
            <a:off x="0" y="1006891"/>
            <a:ext cx="9144000" cy="5308183"/>
          </a:xfrm>
          <a:prstGeom prst="rect">
            <a:avLst/>
          </a:prstGeom>
        </p:spPr>
      </p:pic>
      <p:sp>
        <p:nvSpPr>
          <p:cNvPr id="6" name="Text Box 14"/>
          <p:cNvSpPr txBox="1">
            <a:spLocks noChangeArrowheads="1"/>
          </p:cNvSpPr>
          <p:nvPr/>
        </p:nvSpPr>
        <p:spPr bwMode="auto">
          <a:xfrm>
            <a:off x="0" y="6315075"/>
            <a:ext cx="9144000" cy="5397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gn="r" eaLnBrk="0" hangingPunct="0">
              <a:defRPr sz="2400">
                <a:solidFill>
                  <a:schemeClr val="tx1"/>
                </a:solidFill>
                <a:latin typeface="Arial" charset="0"/>
                <a:cs typeface="Arial" charset="0"/>
              </a:defRPr>
            </a:lvl1pPr>
            <a:lvl2pPr marL="742950" indent="-285750" algn="r" eaLnBrk="0" hangingPunct="0">
              <a:defRPr sz="2400">
                <a:solidFill>
                  <a:schemeClr val="tx1"/>
                </a:solidFill>
                <a:latin typeface="Arial" charset="0"/>
                <a:cs typeface="Arial" charset="0"/>
              </a:defRPr>
            </a:lvl2pPr>
            <a:lvl3pPr marL="1143000" indent="-228600" algn="r" eaLnBrk="0" hangingPunct="0">
              <a:defRPr sz="2400">
                <a:solidFill>
                  <a:schemeClr val="tx1"/>
                </a:solidFill>
                <a:latin typeface="Arial" charset="0"/>
                <a:cs typeface="Arial" charset="0"/>
              </a:defRPr>
            </a:lvl3pPr>
            <a:lvl4pPr marL="1600200" indent="-228600" algn="r" eaLnBrk="0" hangingPunct="0">
              <a:defRPr sz="2400">
                <a:solidFill>
                  <a:schemeClr val="tx1"/>
                </a:solidFill>
                <a:latin typeface="Arial" charset="0"/>
                <a:cs typeface="Arial" charset="0"/>
              </a:defRPr>
            </a:lvl4pPr>
            <a:lvl5pPr marL="2057400" indent="-228600" algn="r" eaLnBrk="0" hangingPunct="0">
              <a:defRPr sz="2400">
                <a:solidFill>
                  <a:schemeClr val="tx1"/>
                </a:solidFill>
                <a:latin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cs typeface="Arial" charset="0"/>
              </a:defRPr>
            </a:lvl9pPr>
          </a:lstStyle>
          <a:p>
            <a:pPr algn="l">
              <a:spcBef>
                <a:spcPct val="50000"/>
              </a:spcBef>
              <a:defRPr/>
            </a:pPr>
            <a:r>
              <a:rPr lang="en-US" sz="900" dirty="0" smtClean="0">
                <a:solidFill>
                  <a:schemeClr val="bg1"/>
                </a:solidFill>
              </a:rPr>
              <a:t>     © 2016 Pearson Education, Inc.</a:t>
            </a:r>
            <a:endParaRPr lang="en-US" dirty="0" smtClean="0">
              <a:solidFill>
                <a:schemeClr val="bg1"/>
              </a:solidFill>
            </a:endParaRPr>
          </a:p>
        </p:txBody>
      </p:sp>
      <p:sp>
        <p:nvSpPr>
          <p:cNvPr id="8" name="Text Box 6"/>
          <p:cNvSpPr txBox="1">
            <a:spLocks noChangeArrowheads="1"/>
          </p:cNvSpPr>
          <p:nvPr/>
        </p:nvSpPr>
        <p:spPr bwMode="auto">
          <a:xfrm>
            <a:off x="149047" y="5370991"/>
            <a:ext cx="5381625" cy="869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r" eaLnBrk="0" hangingPunct="0">
              <a:defRPr sz="2400">
                <a:solidFill>
                  <a:schemeClr val="tx1"/>
                </a:solidFill>
                <a:latin typeface="Arial" charset="0"/>
                <a:cs typeface="Arial" charset="0"/>
              </a:defRPr>
            </a:lvl1pPr>
            <a:lvl2pPr marL="742950" indent="-285750" algn="r" eaLnBrk="0" hangingPunct="0">
              <a:defRPr sz="2400">
                <a:solidFill>
                  <a:schemeClr val="tx1"/>
                </a:solidFill>
                <a:latin typeface="Arial" charset="0"/>
                <a:cs typeface="Arial" charset="0"/>
              </a:defRPr>
            </a:lvl2pPr>
            <a:lvl3pPr marL="1143000" indent="-228600" algn="r" eaLnBrk="0" hangingPunct="0">
              <a:defRPr sz="2400">
                <a:solidFill>
                  <a:schemeClr val="tx1"/>
                </a:solidFill>
                <a:latin typeface="Arial" charset="0"/>
                <a:cs typeface="Arial" charset="0"/>
              </a:defRPr>
            </a:lvl3pPr>
            <a:lvl4pPr marL="1600200" indent="-228600" algn="r" eaLnBrk="0" hangingPunct="0">
              <a:defRPr sz="2400">
                <a:solidFill>
                  <a:schemeClr val="tx1"/>
                </a:solidFill>
                <a:latin typeface="Arial" charset="0"/>
                <a:cs typeface="Arial" charset="0"/>
              </a:defRPr>
            </a:lvl4pPr>
            <a:lvl5pPr marL="2057400" indent="-228600" algn="r" eaLnBrk="0" hangingPunct="0">
              <a:defRPr sz="2400">
                <a:solidFill>
                  <a:schemeClr val="tx1"/>
                </a:solidFill>
                <a:latin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cs typeface="Arial" charset="0"/>
              </a:defRPr>
            </a:lvl9pPr>
          </a:lstStyle>
          <a:p>
            <a:pPr algn="l">
              <a:defRPr/>
            </a:pPr>
            <a:r>
              <a:rPr lang="en-US" sz="1400" b="1" dirty="0" smtClean="0">
                <a:solidFill>
                  <a:schemeClr val="bg1"/>
                </a:solidFill>
                <a:effectLst>
                  <a:outerShdw blurRad="38100" dist="38100" dir="2700000" algn="tl">
                    <a:srgbClr val="000000">
                      <a:alpha val="43137"/>
                    </a:srgbClr>
                  </a:outerShdw>
                </a:effectLst>
              </a:rPr>
              <a:t>Lecture Presentations by </a:t>
            </a:r>
            <a:br>
              <a:rPr lang="en-US" sz="1400" b="1" dirty="0" smtClean="0">
                <a:solidFill>
                  <a:schemeClr val="bg1"/>
                </a:solidFill>
                <a:effectLst>
                  <a:outerShdw blurRad="38100" dist="38100" dir="2700000" algn="tl">
                    <a:srgbClr val="000000">
                      <a:alpha val="43137"/>
                    </a:srgbClr>
                  </a:outerShdw>
                </a:effectLst>
              </a:rPr>
            </a:br>
            <a:r>
              <a:rPr lang="en-US" sz="1400" b="1" dirty="0" smtClean="0">
                <a:solidFill>
                  <a:schemeClr val="bg1"/>
                </a:solidFill>
                <a:effectLst>
                  <a:outerShdw blurRad="38100" dist="38100" dir="2700000" algn="tl">
                    <a:srgbClr val="000000">
                      <a:alpha val="43137"/>
                    </a:srgbClr>
                  </a:outerShdw>
                </a:effectLst>
              </a:rPr>
              <a:t>Kathleen Fitzpatrick and </a:t>
            </a:r>
          </a:p>
          <a:p>
            <a:pPr algn="l">
              <a:defRPr/>
            </a:pPr>
            <a:r>
              <a:rPr lang="en-US" sz="1400" b="1" dirty="0" smtClean="0">
                <a:solidFill>
                  <a:schemeClr val="bg1"/>
                </a:solidFill>
                <a:effectLst>
                  <a:outerShdw blurRad="38100" dist="38100" dir="2700000" algn="tl">
                    <a:srgbClr val="000000">
                      <a:alpha val="43137"/>
                    </a:srgbClr>
                  </a:outerShdw>
                </a:effectLst>
              </a:rPr>
              <a:t>Nicole </a:t>
            </a:r>
            <a:r>
              <a:rPr lang="en-US" sz="1400" b="1" dirty="0" err="1" smtClean="0">
                <a:solidFill>
                  <a:schemeClr val="bg1"/>
                </a:solidFill>
                <a:effectLst>
                  <a:outerShdw blurRad="38100" dist="38100" dir="2700000" algn="tl">
                    <a:srgbClr val="000000">
                      <a:alpha val="43137"/>
                    </a:srgbClr>
                  </a:outerShdw>
                </a:effectLst>
              </a:rPr>
              <a:t>Tunbridge</a:t>
            </a:r>
            <a:r>
              <a:rPr lang="en-US" sz="1400" b="1" dirty="0" smtClean="0">
                <a:solidFill>
                  <a:schemeClr val="bg1"/>
                </a:solidFill>
                <a:effectLst>
                  <a:outerShdw blurRad="38100" dist="38100" dir="2700000" algn="tl">
                    <a:srgbClr val="000000">
                      <a:alpha val="43137"/>
                    </a:srgbClr>
                  </a:outerShdw>
                </a:effectLst>
              </a:rPr>
              <a:t>,</a:t>
            </a:r>
          </a:p>
          <a:p>
            <a:pPr algn="l">
              <a:defRPr/>
            </a:pPr>
            <a:r>
              <a:rPr lang="en-US" sz="1400" b="1" dirty="0" smtClean="0">
                <a:solidFill>
                  <a:schemeClr val="bg1"/>
                </a:solidFill>
                <a:effectLst>
                  <a:outerShdw blurRad="38100" dist="38100" dir="2700000" algn="tl">
                    <a:srgbClr val="000000">
                      <a:alpha val="43137"/>
                    </a:srgbClr>
                  </a:outerShdw>
                </a:effectLst>
              </a:rPr>
              <a:t>Simon Fraser University </a:t>
            </a:r>
          </a:p>
        </p:txBody>
      </p:sp>
      <p:sp>
        <p:nvSpPr>
          <p:cNvPr id="3" name="TextBox 2"/>
          <p:cNvSpPr txBox="1"/>
          <p:nvPr/>
        </p:nvSpPr>
        <p:spPr>
          <a:xfrm>
            <a:off x="6953250" y="6400284"/>
            <a:ext cx="2101857" cy="369332"/>
          </a:xfrm>
          <a:prstGeom prst="rect">
            <a:avLst/>
          </a:prstGeom>
          <a:noFill/>
        </p:spPr>
        <p:txBody>
          <a:bodyPr wrap="none" rtlCol="0">
            <a:spAutoFit/>
          </a:bodyPr>
          <a:lstStyle/>
          <a:p>
            <a:pPr algn="r"/>
            <a:r>
              <a:rPr lang="en-US" sz="1800" dirty="0" smtClean="0">
                <a:solidFill>
                  <a:schemeClr val="tx2">
                    <a:lumMod val="40000"/>
                    <a:lumOff val="60000"/>
                  </a:schemeClr>
                </a:solidFill>
                <a:latin typeface="+mj-lt"/>
              </a:rPr>
              <a:t>SECOND EDITION</a:t>
            </a:r>
            <a:endParaRPr lang="en-US" sz="1800" dirty="0">
              <a:solidFill>
                <a:schemeClr val="tx2">
                  <a:lumMod val="40000"/>
                  <a:lumOff val="60000"/>
                </a:schemeClr>
              </a:solidFill>
              <a:latin typeface="+mj-lt"/>
            </a:endParaRPr>
          </a:p>
        </p:txBody>
      </p:sp>
      <p:sp>
        <p:nvSpPr>
          <p:cNvPr id="9" name="TextBox 8"/>
          <p:cNvSpPr txBox="1">
            <a:spLocks noChangeArrowheads="1"/>
          </p:cNvSpPr>
          <p:nvPr userDrawn="1"/>
        </p:nvSpPr>
        <p:spPr bwMode="auto">
          <a:xfrm>
            <a:off x="0" y="0"/>
            <a:ext cx="9144000" cy="615553"/>
          </a:xfrm>
          <a:prstGeom prst="rect">
            <a:avLst/>
          </a:prstGeom>
          <a:solidFill>
            <a:schemeClr val="tx1"/>
          </a:solidFill>
          <a:ln>
            <a:noFill/>
          </a:ln>
          <a:extLst>
            <a:ext uri="{91240B29-F687-4F45-9708-019B960494DF}">
              <a14:hiddenLine xmlns:a14="http://schemas.microsoft.com/office/drawing/2010/main" w="9525">
                <a:solidFill>
                  <a:srgbClr val="F6C932"/>
                </a:solidFill>
                <a:miter lim="800000"/>
                <a:headEnd/>
                <a:tailEnd/>
              </a14:hiddenLine>
            </a:ext>
          </a:extLst>
        </p:spPr>
        <p:txBody>
          <a:bodyPr>
            <a:spAutoFit/>
          </a:bodyPr>
          <a:lstStyle>
            <a:lvl1pPr algn="r" eaLnBrk="0" hangingPunct="0">
              <a:defRPr sz="2400">
                <a:solidFill>
                  <a:schemeClr val="tx1"/>
                </a:solidFill>
                <a:latin typeface="Arial" charset="0"/>
                <a:cs typeface="Arial" charset="0"/>
              </a:defRPr>
            </a:lvl1pPr>
            <a:lvl2pPr marL="742950" indent="-285750" algn="r" eaLnBrk="0" hangingPunct="0">
              <a:defRPr sz="2400">
                <a:solidFill>
                  <a:schemeClr val="tx1"/>
                </a:solidFill>
                <a:latin typeface="Arial" charset="0"/>
                <a:cs typeface="Arial" charset="0"/>
              </a:defRPr>
            </a:lvl2pPr>
            <a:lvl3pPr marL="1143000" indent="-228600" algn="r" eaLnBrk="0" hangingPunct="0">
              <a:defRPr sz="2400">
                <a:solidFill>
                  <a:schemeClr val="tx1"/>
                </a:solidFill>
                <a:latin typeface="Arial" charset="0"/>
                <a:cs typeface="Arial" charset="0"/>
              </a:defRPr>
            </a:lvl3pPr>
            <a:lvl4pPr marL="1600200" indent="-228600" algn="r" eaLnBrk="0" hangingPunct="0">
              <a:defRPr sz="2400">
                <a:solidFill>
                  <a:schemeClr val="tx1"/>
                </a:solidFill>
                <a:latin typeface="Arial" charset="0"/>
                <a:cs typeface="Arial" charset="0"/>
              </a:defRPr>
            </a:lvl4pPr>
            <a:lvl5pPr marL="2057400" indent="-228600" algn="r" eaLnBrk="0" hangingPunct="0">
              <a:defRPr sz="2400">
                <a:solidFill>
                  <a:schemeClr val="tx1"/>
                </a:solidFill>
                <a:latin typeface="Arial" charset="0"/>
                <a:cs typeface="Arial" charset="0"/>
              </a:defRPr>
            </a:lvl5pPr>
            <a:lvl6pPr marL="2514600" indent="-228600" algn="r" eaLnBrk="0" fontAlgn="base" hangingPunct="0">
              <a:spcBef>
                <a:spcPct val="0"/>
              </a:spcBef>
              <a:spcAft>
                <a:spcPct val="0"/>
              </a:spcAft>
              <a:defRPr sz="2400">
                <a:solidFill>
                  <a:schemeClr val="tx1"/>
                </a:solidFill>
                <a:latin typeface="Arial" charset="0"/>
                <a:cs typeface="Arial" charset="0"/>
              </a:defRPr>
            </a:lvl6pPr>
            <a:lvl7pPr marL="2971800" indent="-228600" algn="r" eaLnBrk="0" fontAlgn="base" hangingPunct="0">
              <a:spcBef>
                <a:spcPct val="0"/>
              </a:spcBef>
              <a:spcAft>
                <a:spcPct val="0"/>
              </a:spcAft>
              <a:defRPr sz="2400">
                <a:solidFill>
                  <a:schemeClr val="tx1"/>
                </a:solidFill>
                <a:latin typeface="Arial" charset="0"/>
                <a:cs typeface="Arial" charset="0"/>
              </a:defRPr>
            </a:lvl7pPr>
            <a:lvl8pPr marL="3429000" indent="-228600" algn="r" eaLnBrk="0" fontAlgn="base" hangingPunct="0">
              <a:spcBef>
                <a:spcPct val="0"/>
              </a:spcBef>
              <a:spcAft>
                <a:spcPct val="0"/>
              </a:spcAft>
              <a:defRPr sz="2400">
                <a:solidFill>
                  <a:schemeClr val="tx1"/>
                </a:solidFill>
                <a:latin typeface="Arial" charset="0"/>
                <a:cs typeface="Arial" charset="0"/>
              </a:defRPr>
            </a:lvl8pPr>
            <a:lvl9pPr marL="3886200" indent="-228600" algn="r" eaLnBrk="0" fontAlgn="base" hangingPunct="0">
              <a:spcBef>
                <a:spcPct val="0"/>
              </a:spcBef>
              <a:spcAft>
                <a:spcPct val="0"/>
              </a:spcAft>
              <a:defRPr sz="2400">
                <a:solidFill>
                  <a:schemeClr val="tx1"/>
                </a:solidFill>
                <a:latin typeface="Arial" charset="0"/>
                <a:cs typeface="Arial" charset="0"/>
              </a:defRPr>
            </a:lvl9pPr>
          </a:lstStyle>
          <a:p>
            <a:pPr algn="ctr" eaLnBrk="1" hangingPunct="1">
              <a:spcBef>
                <a:spcPct val="20000"/>
              </a:spcBef>
              <a:spcAft>
                <a:spcPct val="20000"/>
              </a:spcAft>
              <a:defRPr/>
            </a:pPr>
            <a:r>
              <a:rPr lang="en-US" sz="3000" b="0" dirty="0" smtClean="0">
                <a:solidFill>
                  <a:srgbClr val="ABA49A"/>
                </a:solidFill>
                <a:latin typeface="Times New Roman" pitchFamily="84" charset="0"/>
                <a:cs typeface="Times New Roman" pitchFamily="84" charset="0"/>
              </a:rPr>
              <a:t>CAMPBELL</a:t>
            </a:r>
            <a:r>
              <a:rPr lang="en-US" sz="3200" b="1" dirty="0" smtClean="0">
                <a:solidFill>
                  <a:srgbClr val="ABA49A"/>
                </a:solidFill>
                <a:latin typeface="Times New Roman" pitchFamily="84" charset="0"/>
                <a:cs typeface="Times New Roman" pitchFamily="84" charset="0"/>
              </a:rPr>
              <a:t> </a:t>
            </a:r>
            <a:r>
              <a:rPr lang="en-US" sz="2800" b="1" dirty="0" smtClean="0">
                <a:solidFill>
                  <a:srgbClr val="ABA49A"/>
                </a:solidFill>
                <a:latin typeface="Times New Roman" pitchFamily="84" charset="0"/>
                <a:cs typeface="Times New Roman" pitchFamily="84" charset="0"/>
              </a:rPr>
              <a:t> </a:t>
            </a:r>
            <a:r>
              <a:rPr lang="en-US" sz="3400" b="0" dirty="0" smtClean="0">
                <a:solidFill>
                  <a:schemeClr val="tx2">
                    <a:lumMod val="40000"/>
                    <a:lumOff val="60000"/>
                  </a:schemeClr>
                </a:solidFill>
                <a:latin typeface="Times New Roman" pitchFamily="84" charset="0"/>
                <a:cs typeface="Times New Roman" pitchFamily="84" charset="0"/>
              </a:rPr>
              <a:t>BIOLOGY IN FOCUS</a:t>
            </a:r>
            <a:endParaRPr lang="en-US" sz="1200" b="0" dirty="0" smtClean="0">
              <a:solidFill>
                <a:schemeClr val="tx2">
                  <a:lumMod val="40000"/>
                  <a:lumOff val="60000"/>
                </a:schemeClr>
              </a:solidFill>
              <a:latin typeface="Times New Roman" pitchFamily="84" charset="0"/>
              <a:cs typeface="Times New Roman" pitchFamily="84" charset="0"/>
            </a:endParaRPr>
          </a:p>
        </p:txBody>
      </p:sp>
      <p:sp>
        <p:nvSpPr>
          <p:cNvPr id="10" name="Text Box 35"/>
          <p:cNvSpPr txBox="1">
            <a:spLocks noChangeArrowheads="1"/>
          </p:cNvSpPr>
          <p:nvPr userDrawn="1"/>
        </p:nvSpPr>
        <p:spPr bwMode="auto">
          <a:xfrm>
            <a:off x="0" y="614363"/>
            <a:ext cx="9144000" cy="33855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ctr" eaLnBrk="1" hangingPunct="1">
              <a:spcBef>
                <a:spcPct val="20000"/>
              </a:spcBef>
              <a:spcAft>
                <a:spcPct val="20000"/>
              </a:spcAft>
              <a:defRPr/>
            </a:pPr>
            <a:r>
              <a:rPr lang="en-US" sz="1600" cap="all" baseline="0" dirty="0" err="1" smtClean="0">
                <a:solidFill>
                  <a:srgbClr val="ABA49A"/>
                </a:solidFill>
                <a:latin typeface="Times New Roman" pitchFamily="84" charset="0"/>
                <a:cs typeface="Times New Roman" pitchFamily="84" charset="0"/>
              </a:rPr>
              <a:t>Urry</a:t>
            </a:r>
            <a:r>
              <a:rPr lang="en-US" sz="1600" cap="all" baseline="0" dirty="0" smtClean="0">
                <a:solidFill>
                  <a:srgbClr val="ABA49A"/>
                </a:solidFill>
                <a:latin typeface="Times New Roman" pitchFamily="84" charset="0"/>
                <a:cs typeface="Times New Roman" pitchFamily="84" charset="0"/>
              </a:rPr>
              <a:t>  •  Cain  •  Wasserman  •  </a:t>
            </a:r>
            <a:r>
              <a:rPr lang="en-US" sz="1600" cap="all" baseline="0" dirty="0" err="1" smtClean="0">
                <a:solidFill>
                  <a:srgbClr val="ABA49A"/>
                </a:solidFill>
                <a:latin typeface="Times New Roman" pitchFamily="84" charset="0"/>
                <a:cs typeface="Times New Roman" pitchFamily="84" charset="0"/>
              </a:rPr>
              <a:t>Minorsky</a:t>
            </a:r>
            <a:r>
              <a:rPr lang="en-US" sz="1600" cap="all" baseline="0" dirty="0" smtClean="0">
                <a:solidFill>
                  <a:srgbClr val="ABA49A"/>
                </a:solidFill>
                <a:latin typeface="Times New Roman" pitchFamily="84" charset="0"/>
                <a:cs typeface="Times New Roman" pitchFamily="84" charset="0"/>
              </a:rPr>
              <a:t>   •  Reece</a:t>
            </a:r>
          </a:p>
        </p:txBody>
      </p:sp>
    </p:spTree>
    <p:extLst>
      <p:ext uri="{BB962C8B-B14F-4D97-AF65-F5344CB8AC3E}">
        <p14:creationId xmlns:p14="http://schemas.microsoft.com/office/powerpoint/2010/main" val="3603233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268789905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88334499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91546539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303657093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26095801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37931041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88228365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364342111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53892855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46586282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1"/>
          <p:cNvSpPr>
            <a:spLocks noGrp="1"/>
          </p:cNvSpPr>
          <p:nvPr>
            <p:ph type="ftr" sz="quarter" idx="3"/>
          </p:nvPr>
        </p:nvSpPr>
        <p:spPr>
          <a:xfrm>
            <a:off x="0" y="6489700"/>
            <a:ext cx="3086100" cy="365125"/>
          </a:xfrm>
          <a:prstGeom prst="rect">
            <a:avLst/>
          </a:prstGeom>
        </p:spPr>
        <p:txBody>
          <a:bodyPr vert="horz" lIns="91440" tIns="45720" rIns="91440" bIns="45720" rtlCol="0" anchor="ctr"/>
          <a:lstStyle>
            <a:lvl1pPr algn="l">
              <a:defRPr sz="900">
                <a:solidFill>
                  <a:schemeClr val="tx1"/>
                </a:solidFill>
              </a:defRPr>
            </a:lvl1pPr>
          </a:lstStyle>
          <a:p>
            <a:r>
              <a:rPr lang="en-US" smtClean="0"/>
              <a:t>© 2016 Pearson Education, Inc.</a:t>
            </a:r>
            <a:endParaRPr lang="en-US" dirty="0"/>
          </a:p>
        </p:txBody>
      </p:sp>
      <p:cxnSp>
        <p:nvCxnSpPr>
          <p:cNvPr id="5" name="Straight Connector 4"/>
          <p:cNvCxnSpPr/>
          <p:nvPr/>
        </p:nvCxnSpPr>
        <p:spPr bwMode="auto">
          <a:xfrm>
            <a:off x="0" y="6489700"/>
            <a:ext cx="9144000" cy="0"/>
          </a:xfrm>
          <a:prstGeom prst="line">
            <a:avLst/>
          </a:prstGeom>
          <a:solidFill>
            <a:schemeClr val="accent1"/>
          </a:solidFill>
          <a:ln w="2857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32779280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293791012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342633029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392280268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264224679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38336743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225518185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29552173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380885224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294464479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58220061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lin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563" y="182563"/>
            <a:ext cx="8775700" cy="1316037"/>
          </a:xfrm>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idx="1"/>
          </p:nvPr>
        </p:nvSpPr>
        <p:spPr>
          <a:xfrm>
            <a:off x="144463" y="1600200"/>
            <a:ext cx="8775700" cy="47529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1"/>
          <p:cNvSpPr>
            <a:spLocks noGrp="1"/>
          </p:cNvSpPr>
          <p:nvPr>
            <p:ph type="ftr" sz="quarter" idx="3"/>
          </p:nvPr>
        </p:nvSpPr>
        <p:spPr>
          <a:xfrm>
            <a:off x="0" y="6489700"/>
            <a:ext cx="3086100" cy="365125"/>
          </a:xfrm>
          <a:prstGeom prst="rect">
            <a:avLst/>
          </a:prstGeom>
        </p:spPr>
        <p:txBody>
          <a:bodyPr vert="horz" lIns="91440" tIns="45720" rIns="91440" bIns="45720" rtlCol="0" anchor="ctr"/>
          <a:lstStyle>
            <a:lvl1pPr algn="l">
              <a:defRPr sz="900">
                <a:solidFill>
                  <a:schemeClr val="tx1"/>
                </a:solidFill>
              </a:defRPr>
            </a:lvl1pPr>
          </a:lstStyle>
          <a:p>
            <a:r>
              <a:rPr lang="en-US" smtClean="0"/>
              <a:t>© 2016 Pearson Education, Inc.</a:t>
            </a:r>
            <a:endParaRPr lang="en-US" dirty="0"/>
          </a:p>
        </p:txBody>
      </p:sp>
      <p:cxnSp>
        <p:nvCxnSpPr>
          <p:cNvPr id="5" name="Straight Connector 4"/>
          <p:cNvCxnSpPr/>
          <p:nvPr/>
        </p:nvCxnSpPr>
        <p:spPr bwMode="auto">
          <a:xfrm>
            <a:off x="0" y="6489700"/>
            <a:ext cx="9144000" cy="0"/>
          </a:xfrm>
          <a:prstGeom prst="line">
            <a:avLst/>
          </a:prstGeom>
          <a:solidFill>
            <a:schemeClr val="accent1"/>
          </a:solidFill>
          <a:ln w="2857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31174032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347696227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271395548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45718016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32148773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81609500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345945192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243907998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476529324"/>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235400300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41900047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1"/>
          <p:cNvSpPr>
            <a:spLocks noGrp="1"/>
          </p:cNvSpPr>
          <p:nvPr>
            <p:ph type="ftr" sz="quarter" idx="3"/>
          </p:nvPr>
        </p:nvSpPr>
        <p:spPr>
          <a:xfrm>
            <a:off x="0" y="6489700"/>
            <a:ext cx="3086100" cy="365125"/>
          </a:xfrm>
          <a:prstGeom prst="rect">
            <a:avLst/>
          </a:prstGeom>
        </p:spPr>
        <p:txBody>
          <a:bodyPr vert="horz" lIns="91440" tIns="45720" rIns="91440" bIns="45720" rtlCol="0" anchor="ctr"/>
          <a:lstStyle>
            <a:lvl1pPr algn="l">
              <a:defRPr sz="900">
                <a:solidFill>
                  <a:schemeClr val="tx1"/>
                </a:solidFill>
              </a:defRPr>
            </a:lvl1pPr>
          </a:lstStyle>
          <a:p>
            <a:r>
              <a:rPr lang="en-US" smtClean="0"/>
              <a:t>© 2016 Pearson Education, Inc.</a:t>
            </a:r>
            <a:endParaRPr lang="en-US" dirty="0"/>
          </a:p>
        </p:txBody>
      </p:sp>
      <p:cxnSp>
        <p:nvCxnSpPr>
          <p:cNvPr id="5" name="Straight Connector 4"/>
          <p:cNvCxnSpPr/>
          <p:nvPr/>
        </p:nvCxnSpPr>
        <p:spPr bwMode="auto">
          <a:xfrm>
            <a:off x="0" y="6489700"/>
            <a:ext cx="9144000" cy="0"/>
          </a:xfrm>
          <a:prstGeom prst="line">
            <a:avLst/>
          </a:prstGeom>
          <a:solidFill>
            <a:schemeClr val="accent1"/>
          </a:solidFill>
          <a:ln w="2857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10288745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04859959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235979028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615358534"/>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2985347543"/>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35729339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284468514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3671302254"/>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3205582517"/>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930104374"/>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05153386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3"/>
          </p:nvPr>
        </p:nvSpPr>
        <p:spPr>
          <a:xfrm>
            <a:off x="0" y="6489700"/>
            <a:ext cx="3086100" cy="365125"/>
          </a:xfrm>
          <a:prstGeom prst="rect">
            <a:avLst/>
          </a:prstGeom>
        </p:spPr>
        <p:txBody>
          <a:bodyPr vert="horz" lIns="91440" tIns="45720" rIns="91440" bIns="45720" rtlCol="0" anchor="ctr"/>
          <a:lstStyle>
            <a:lvl1pPr algn="l">
              <a:defRPr sz="900">
                <a:solidFill>
                  <a:schemeClr val="tx1"/>
                </a:solidFill>
              </a:defRPr>
            </a:lvl1pPr>
          </a:lstStyle>
          <a:p>
            <a:r>
              <a:rPr lang="en-US" smtClean="0"/>
              <a:t>© 2016 Pearson Education, Inc.</a:t>
            </a:r>
            <a:endParaRPr lang="en-US" dirty="0"/>
          </a:p>
        </p:txBody>
      </p:sp>
      <p:cxnSp>
        <p:nvCxnSpPr>
          <p:cNvPr id="4" name="Straight Connector 3"/>
          <p:cNvCxnSpPr/>
          <p:nvPr/>
        </p:nvCxnSpPr>
        <p:spPr bwMode="auto">
          <a:xfrm>
            <a:off x="0" y="6489700"/>
            <a:ext cx="9144000" cy="0"/>
          </a:xfrm>
          <a:prstGeom prst="line">
            <a:avLst/>
          </a:prstGeom>
          <a:solidFill>
            <a:schemeClr val="accent1"/>
          </a:solidFill>
          <a:ln w="2857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690136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2090451303"/>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298525717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891799708"/>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577013450"/>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2983049035"/>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815933267"/>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40488745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902646515"/>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3663974470"/>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282597867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9700"/>
            <a:ext cx="3086100" cy="365125"/>
          </a:xfrm>
          <a:prstGeom prst="rect">
            <a:avLst/>
          </a:prstGeom>
        </p:spPr>
        <p:txBody>
          <a:bodyPr vert="horz" lIns="91440" tIns="45720" rIns="91440" bIns="45720" rtlCol="0" anchor="ctr"/>
          <a:lstStyle>
            <a:lvl1pPr algn="l">
              <a:defRPr sz="900">
                <a:solidFill>
                  <a:schemeClr val="tx1"/>
                </a:solidFill>
              </a:defRPr>
            </a:lvl1pPr>
          </a:lstStyle>
          <a:p>
            <a:r>
              <a:rPr lang="en-US" smtClean="0"/>
              <a:t>© 2016 Pearson Education, Inc.</a:t>
            </a:r>
            <a:endParaRPr lang="en-US" dirty="0"/>
          </a:p>
        </p:txBody>
      </p:sp>
      <p:cxnSp>
        <p:nvCxnSpPr>
          <p:cNvPr id="3" name="Straight Connector 2"/>
          <p:cNvCxnSpPr/>
          <p:nvPr/>
        </p:nvCxnSpPr>
        <p:spPr bwMode="auto">
          <a:xfrm>
            <a:off x="0" y="6489700"/>
            <a:ext cx="9144000" cy="0"/>
          </a:xfrm>
          <a:prstGeom prst="line">
            <a:avLst/>
          </a:prstGeom>
          <a:solidFill>
            <a:schemeClr val="accent1"/>
          </a:solidFill>
          <a:ln w="2857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2708647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566660319"/>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304533561"/>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50684372"/>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2238854261"/>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656014721"/>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538317461"/>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3029821739"/>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3070009314"/>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04669069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398180492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84133075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18"/>
            <a:ext cx="2651760" cy="374586"/>
          </a:xfrm>
          <a:prstGeom prst="rect">
            <a:avLst/>
          </a:prstGeom>
        </p:spPr>
        <p:txBody>
          <a:bodyPr/>
          <a:lstStyle>
            <a:lvl1pPr algn="l">
              <a:defRPr sz="12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r>
              <a:rPr lang="en-US" dirty="0"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29619084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1" Type="http://schemas.openxmlformats.org/officeDocument/2006/relationships/theme" Target="../theme/theme10.xml"/></Relationships>
</file>

<file path=ppt/slideMasters/_rels/slideMaster100.xml.rels><?xml version="1.0" encoding="UTF-8" standalone="yes"?>
<Relationships xmlns="http://schemas.openxmlformats.org/package/2006/relationships"><Relationship Id="rId1" Type="http://schemas.openxmlformats.org/officeDocument/2006/relationships/theme" Target="../theme/theme100.xml"/></Relationships>
</file>

<file path=ppt/slideMasters/_rels/slideMaster101.xml.rels><?xml version="1.0" encoding="UTF-8" standalone="yes"?>
<Relationships xmlns="http://schemas.openxmlformats.org/package/2006/relationships"><Relationship Id="rId1" Type="http://schemas.openxmlformats.org/officeDocument/2006/relationships/theme" Target="../theme/theme101.xml"/></Relationships>
</file>

<file path=ppt/slideMasters/_rels/slideMaster102.xml.rels><?xml version="1.0" encoding="UTF-8" standalone="yes"?>
<Relationships xmlns="http://schemas.openxmlformats.org/package/2006/relationships"><Relationship Id="rId1" Type="http://schemas.openxmlformats.org/officeDocument/2006/relationships/theme" Target="../theme/theme102.xml"/></Relationships>
</file>

<file path=ppt/slideMasters/_rels/slideMaster103.xml.rels><?xml version="1.0" encoding="UTF-8" standalone="yes"?>
<Relationships xmlns="http://schemas.openxmlformats.org/package/2006/relationships"><Relationship Id="rId1" Type="http://schemas.openxmlformats.org/officeDocument/2006/relationships/theme" Target="../theme/theme103.xml"/></Relationships>
</file>

<file path=ppt/slideMasters/_rels/slideMaster104.xml.rels><?xml version="1.0" encoding="UTF-8" standalone="yes"?>
<Relationships xmlns="http://schemas.openxmlformats.org/package/2006/relationships"><Relationship Id="rId1" Type="http://schemas.openxmlformats.org/officeDocument/2006/relationships/theme" Target="../theme/theme104.xml"/></Relationships>
</file>

<file path=ppt/slideMasters/_rels/slideMaster105.xml.rels><?xml version="1.0" encoding="UTF-8" standalone="yes"?>
<Relationships xmlns="http://schemas.openxmlformats.org/package/2006/relationships"><Relationship Id="rId1" Type="http://schemas.openxmlformats.org/officeDocument/2006/relationships/theme" Target="../theme/theme105.xml"/></Relationships>
</file>

<file path=ppt/slideMasters/_rels/slideMaster106.xml.rels><?xml version="1.0" encoding="UTF-8" standalone="yes"?>
<Relationships xmlns="http://schemas.openxmlformats.org/package/2006/relationships"><Relationship Id="rId1" Type="http://schemas.openxmlformats.org/officeDocument/2006/relationships/theme" Target="../theme/theme106.xml"/></Relationships>
</file>

<file path=ppt/slideMasters/_rels/slideMaster107.xml.rels><?xml version="1.0" encoding="UTF-8" standalone="yes"?>
<Relationships xmlns="http://schemas.openxmlformats.org/package/2006/relationships"><Relationship Id="rId1" Type="http://schemas.openxmlformats.org/officeDocument/2006/relationships/theme" Target="../theme/theme107.xml"/></Relationships>
</file>

<file path=ppt/slideMasters/_rels/slideMaster108.xml.rels><?xml version="1.0" encoding="UTF-8" standalone="yes"?>
<Relationships xmlns="http://schemas.openxmlformats.org/package/2006/relationships"><Relationship Id="rId1" Type="http://schemas.openxmlformats.org/officeDocument/2006/relationships/theme" Target="../theme/theme108.xml"/></Relationships>
</file>

<file path=ppt/slideMasters/_rels/slideMaster109.xml.rels><?xml version="1.0" encoding="UTF-8" standalone="yes"?>
<Relationships xmlns="http://schemas.openxmlformats.org/package/2006/relationships"><Relationship Id="rId1" Type="http://schemas.openxmlformats.org/officeDocument/2006/relationships/theme" Target="../theme/theme109.xml"/></Relationships>
</file>

<file path=ppt/slideMasters/_rels/slideMaster11.xml.rels><?xml version="1.0" encoding="UTF-8" standalone="yes"?>
<Relationships xmlns="http://schemas.openxmlformats.org/package/2006/relationships"><Relationship Id="rId1" Type="http://schemas.openxmlformats.org/officeDocument/2006/relationships/theme" Target="../theme/theme11.xml"/></Relationships>
</file>

<file path=ppt/slideMasters/_rels/slideMaster110.xml.rels><?xml version="1.0" encoding="UTF-8" standalone="yes"?>
<Relationships xmlns="http://schemas.openxmlformats.org/package/2006/relationships"><Relationship Id="rId1" Type="http://schemas.openxmlformats.org/officeDocument/2006/relationships/theme" Target="../theme/theme110.xml"/></Relationships>
</file>

<file path=ppt/slideMasters/_rels/slideMaster111.xml.rels><?xml version="1.0" encoding="UTF-8" standalone="yes"?>
<Relationships xmlns="http://schemas.openxmlformats.org/package/2006/relationships"><Relationship Id="rId1" Type="http://schemas.openxmlformats.org/officeDocument/2006/relationships/theme" Target="../theme/theme111.xml"/></Relationships>
</file>

<file path=ppt/slideMasters/_rels/slideMaster112.xml.rels><?xml version="1.0" encoding="UTF-8" standalone="yes"?>
<Relationships xmlns="http://schemas.openxmlformats.org/package/2006/relationships"><Relationship Id="rId1" Type="http://schemas.openxmlformats.org/officeDocument/2006/relationships/theme" Target="../theme/theme112.xml"/></Relationships>
</file>

<file path=ppt/slideMasters/_rels/slideMaster113.xml.rels><?xml version="1.0" encoding="UTF-8" standalone="yes"?>
<Relationships xmlns="http://schemas.openxmlformats.org/package/2006/relationships"><Relationship Id="rId1" Type="http://schemas.openxmlformats.org/officeDocument/2006/relationships/theme" Target="../theme/theme113.xml"/></Relationships>
</file>

<file path=ppt/slideMasters/_rels/slideMaster114.xml.rels><?xml version="1.0" encoding="UTF-8" standalone="yes"?>
<Relationships xmlns="http://schemas.openxmlformats.org/package/2006/relationships"><Relationship Id="rId1" Type="http://schemas.openxmlformats.org/officeDocument/2006/relationships/theme" Target="../theme/theme114.xml"/></Relationships>
</file>

<file path=ppt/slideMasters/_rels/slideMaster115.xml.rels><?xml version="1.0" encoding="UTF-8" standalone="yes"?>
<Relationships xmlns="http://schemas.openxmlformats.org/package/2006/relationships"><Relationship Id="rId1" Type="http://schemas.openxmlformats.org/officeDocument/2006/relationships/theme" Target="../theme/theme115.xml"/></Relationships>
</file>

<file path=ppt/slideMasters/_rels/slideMaster116.xml.rels><?xml version="1.0" encoding="UTF-8" standalone="yes"?>
<Relationships xmlns="http://schemas.openxmlformats.org/package/2006/relationships"><Relationship Id="rId1" Type="http://schemas.openxmlformats.org/officeDocument/2006/relationships/theme" Target="../theme/theme116.xml"/></Relationships>
</file>

<file path=ppt/slideMasters/_rels/slideMaster117.xml.rels><?xml version="1.0" encoding="UTF-8" standalone="yes"?>
<Relationships xmlns="http://schemas.openxmlformats.org/package/2006/relationships"><Relationship Id="rId1" Type="http://schemas.openxmlformats.org/officeDocument/2006/relationships/theme" Target="../theme/theme117.xml"/></Relationships>
</file>

<file path=ppt/slideMasters/_rels/slideMaster118.xml.rels><?xml version="1.0" encoding="UTF-8" standalone="yes"?>
<Relationships xmlns="http://schemas.openxmlformats.org/package/2006/relationships"><Relationship Id="rId1" Type="http://schemas.openxmlformats.org/officeDocument/2006/relationships/theme" Target="../theme/theme118.xml"/></Relationships>
</file>

<file path=ppt/slideMasters/_rels/slideMaster119.xml.rels><?xml version="1.0" encoding="UTF-8" standalone="yes"?>
<Relationships xmlns="http://schemas.openxmlformats.org/package/2006/relationships"><Relationship Id="rId1" Type="http://schemas.openxmlformats.org/officeDocument/2006/relationships/theme" Target="../theme/theme119.xml"/></Relationships>
</file>

<file path=ppt/slideMasters/_rels/slideMaster12.xml.rels><?xml version="1.0" encoding="UTF-8" standalone="yes"?>
<Relationships xmlns="http://schemas.openxmlformats.org/package/2006/relationships"><Relationship Id="rId1" Type="http://schemas.openxmlformats.org/officeDocument/2006/relationships/theme" Target="../theme/theme12.xml"/></Relationships>
</file>

<file path=ppt/slideMasters/_rels/slideMaster120.xml.rels><?xml version="1.0" encoding="UTF-8" standalone="yes"?>
<Relationships xmlns="http://schemas.openxmlformats.org/package/2006/relationships"><Relationship Id="rId1" Type="http://schemas.openxmlformats.org/officeDocument/2006/relationships/theme" Target="../theme/theme120.xml"/></Relationships>
</file>

<file path=ppt/slideMasters/_rels/slideMaster121.xml.rels><?xml version="1.0" encoding="UTF-8" standalone="yes"?>
<Relationships xmlns="http://schemas.openxmlformats.org/package/2006/relationships"><Relationship Id="rId1" Type="http://schemas.openxmlformats.org/officeDocument/2006/relationships/theme" Target="../theme/theme121.xml"/></Relationships>
</file>

<file path=ppt/slideMasters/_rels/slideMaster122.xml.rels><?xml version="1.0" encoding="UTF-8" standalone="yes"?>
<Relationships xmlns="http://schemas.openxmlformats.org/package/2006/relationships"><Relationship Id="rId2" Type="http://schemas.openxmlformats.org/officeDocument/2006/relationships/theme" Target="../theme/theme122.xml"/><Relationship Id="rId1" Type="http://schemas.openxmlformats.org/officeDocument/2006/relationships/slideLayout" Target="../slideLayouts/slideLayout7.xml"/></Relationships>
</file>

<file path=ppt/slideMasters/_rels/slideMaster123.xml.rels><?xml version="1.0" encoding="UTF-8" standalone="yes"?>
<Relationships xmlns="http://schemas.openxmlformats.org/package/2006/relationships"><Relationship Id="rId2" Type="http://schemas.openxmlformats.org/officeDocument/2006/relationships/theme" Target="../theme/theme123.xml"/><Relationship Id="rId1" Type="http://schemas.openxmlformats.org/officeDocument/2006/relationships/slideLayout" Target="../slideLayouts/slideLayout8.xml"/></Relationships>
</file>

<file path=ppt/slideMasters/_rels/slideMaster124.xml.rels><?xml version="1.0" encoding="UTF-8" standalone="yes"?>
<Relationships xmlns="http://schemas.openxmlformats.org/package/2006/relationships"><Relationship Id="rId2" Type="http://schemas.openxmlformats.org/officeDocument/2006/relationships/theme" Target="../theme/theme124.xml"/><Relationship Id="rId1" Type="http://schemas.openxmlformats.org/officeDocument/2006/relationships/slideLayout" Target="../slideLayouts/slideLayout9.xml"/></Relationships>
</file>

<file path=ppt/slideMasters/_rels/slideMaster125.xml.rels><?xml version="1.0" encoding="UTF-8" standalone="yes"?>
<Relationships xmlns="http://schemas.openxmlformats.org/package/2006/relationships"><Relationship Id="rId2" Type="http://schemas.openxmlformats.org/officeDocument/2006/relationships/theme" Target="../theme/theme125.xml"/><Relationship Id="rId1" Type="http://schemas.openxmlformats.org/officeDocument/2006/relationships/slideLayout" Target="../slideLayouts/slideLayout10.xml"/></Relationships>
</file>

<file path=ppt/slideMasters/_rels/slideMaster126.xml.rels><?xml version="1.0" encoding="UTF-8" standalone="yes"?>
<Relationships xmlns="http://schemas.openxmlformats.org/package/2006/relationships"><Relationship Id="rId1" Type="http://schemas.openxmlformats.org/officeDocument/2006/relationships/theme" Target="../theme/theme126.xml"/></Relationships>
</file>

<file path=ppt/slideMasters/_rels/slideMaster127.xml.rels><?xml version="1.0" encoding="UTF-8" standalone="yes"?>
<Relationships xmlns="http://schemas.openxmlformats.org/package/2006/relationships"><Relationship Id="rId2" Type="http://schemas.openxmlformats.org/officeDocument/2006/relationships/theme" Target="../theme/theme127.xml"/><Relationship Id="rId1" Type="http://schemas.openxmlformats.org/officeDocument/2006/relationships/slideLayout" Target="../slideLayouts/slideLayout11.xml"/></Relationships>
</file>

<file path=ppt/slideMasters/_rels/slideMaster128.xml.rels><?xml version="1.0" encoding="UTF-8" standalone="yes"?>
<Relationships xmlns="http://schemas.openxmlformats.org/package/2006/relationships"><Relationship Id="rId2" Type="http://schemas.openxmlformats.org/officeDocument/2006/relationships/theme" Target="../theme/theme128.xml"/><Relationship Id="rId1" Type="http://schemas.openxmlformats.org/officeDocument/2006/relationships/slideLayout" Target="../slideLayouts/slideLayout12.xml"/></Relationships>
</file>

<file path=ppt/slideMasters/_rels/slideMaster129.xml.rels><?xml version="1.0" encoding="UTF-8" standalone="yes"?>
<Relationships xmlns="http://schemas.openxmlformats.org/package/2006/relationships"><Relationship Id="rId2" Type="http://schemas.openxmlformats.org/officeDocument/2006/relationships/theme" Target="../theme/theme129.xml"/><Relationship Id="rId1" Type="http://schemas.openxmlformats.org/officeDocument/2006/relationships/slideLayout" Target="../slideLayouts/slideLayout13.xml"/></Relationships>
</file>

<file path=ppt/slideMasters/_rels/slideMaster13.xml.rels><?xml version="1.0" encoding="UTF-8" standalone="yes"?>
<Relationships xmlns="http://schemas.openxmlformats.org/package/2006/relationships"><Relationship Id="rId1" Type="http://schemas.openxmlformats.org/officeDocument/2006/relationships/theme" Target="../theme/theme13.xml"/></Relationships>
</file>

<file path=ppt/slideMasters/_rels/slideMaster130.xml.rels><?xml version="1.0" encoding="UTF-8" standalone="yes"?>
<Relationships xmlns="http://schemas.openxmlformats.org/package/2006/relationships"><Relationship Id="rId2" Type="http://schemas.openxmlformats.org/officeDocument/2006/relationships/theme" Target="../theme/theme130.xml"/><Relationship Id="rId1" Type="http://schemas.openxmlformats.org/officeDocument/2006/relationships/slideLayout" Target="../slideLayouts/slideLayout14.xml"/></Relationships>
</file>

<file path=ppt/slideMasters/_rels/slideMaster131.xml.rels><?xml version="1.0" encoding="UTF-8" standalone="yes"?>
<Relationships xmlns="http://schemas.openxmlformats.org/package/2006/relationships"><Relationship Id="rId2" Type="http://schemas.openxmlformats.org/officeDocument/2006/relationships/theme" Target="../theme/theme131.xml"/><Relationship Id="rId1" Type="http://schemas.openxmlformats.org/officeDocument/2006/relationships/slideLayout" Target="../slideLayouts/slideLayout15.xml"/></Relationships>
</file>

<file path=ppt/slideMasters/_rels/slideMaster132.xml.rels><?xml version="1.0" encoding="UTF-8" standalone="yes"?>
<Relationships xmlns="http://schemas.openxmlformats.org/package/2006/relationships"><Relationship Id="rId2" Type="http://schemas.openxmlformats.org/officeDocument/2006/relationships/theme" Target="../theme/theme132.xml"/><Relationship Id="rId1" Type="http://schemas.openxmlformats.org/officeDocument/2006/relationships/slideLayout" Target="../slideLayouts/slideLayout16.xml"/></Relationships>
</file>

<file path=ppt/slideMasters/_rels/slideMaster133.xml.rels><?xml version="1.0" encoding="UTF-8" standalone="yes"?>
<Relationships xmlns="http://schemas.openxmlformats.org/package/2006/relationships"><Relationship Id="rId2" Type="http://schemas.openxmlformats.org/officeDocument/2006/relationships/theme" Target="../theme/theme133.xml"/><Relationship Id="rId1" Type="http://schemas.openxmlformats.org/officeDocument/2006/relationships/slideLayout" Target="../slideLayouts/slideLayout17.xml"/></Relationships>
</file>

<file path=ppt/slideMasters/_rels/slideMaster134.xml.rels><?xml version="1.0" encoding="UTF-8" standalone="yes"?>
<Relationships xmlns="http://schemas.openxmlformats.org/package/2006/relationships"><Relationship Id="rId2" Type="http://schemas.openxmlformats.org/officeDocument/2006/relationships/theme" Target="../theme/theme134.xml"/><Relationship Id="rId1" Type="http://schemas.openxmlformats.org/officeDocument/2006/relationships/slideLayout" Target="../slideLayouts/slideLayout18.xml"/></Relationships>
</file>

<file path=ppt/slideMasters/_rels/slideMaster135.xml.rels><?xml version="1.0" encoding="UTF-8" standalone="yes"?>
<Relationships xmlns="http://schemas.openxmlformats.org/package/2006/relationships"><Relationship Id="rId2" Type="http://schemas.openxmlformats.org/officeDocument/2006/relationships/theme" Target="../theme/theme135.xml"/><Relationship Id="rId1" Type="http://schemas.openxmlformats.org/officeDocument/2006/relationships/slideLayout" Target="../slideLayouts/slideLayout19.xml"/></Relationships>
</file>

<file path=ppt/slideMasters/_rels/slideMaster136.xml.rels><?xml version="1.0" encoding="UTF-8" standalone="yes"?>
<Relationships xmlns="http://schemas.openxmlformats.org/package/2006/relationships"><Relationship Id="rId2" Type="http://schemas.openxmlformats.org/officeDocument/2006/relationships/theme" Target="../theme/theme136.xml"/><Relationship Id="rId1" Type="http://schemas.openxmlformats.org/officeDocument/2006/relationships/slideLayout" Target="../slideLayouts/slideLayout20.xml"/></Relationships>
</file>

<file path=ppt/slideMasters/_rels/slideMaster137.xml.rels><?xml version="1.0" encoding="UTF-8" standalone="yes"?>
<Relationships xmlns="http://schemas.openxmlformats.org/package/2006/relationships"><Relationship Id="rId1" Type="http://schemas.openxmlformats.org/officeDocument/2006/relationships/theme" Target="../theme/theme137.xml"/></Relationships>
</file>

<file path=ppt/slideMasters/_rels/slideMaster138.xml.rels><?xml version="1.0" encoding="UTF-8" standalone="yes"?>
<Relationships xmlns="http://schemas.openxmlformats.org/package/2006/relationships"><Relationship Id="rId2" Type="http://schemas.openxmlformats.org/officeDocument/2006/relationships/theme" Target="../theme/theme138.xml"/><Relationship Id="rId1" Type="http://schemas.openxmlformats.org/officeDocument/2006/relationships/slideLayout" Target="../slideLayouts/slideLayout21.xml"/></Relationships>
</file>

<file path=ppt/slideMasters/_rels/slideMaster139.xml.rels><?xml version="1.0" encoding="UTF-8" standalone="yes"?>
<Relationships xmlns="http://schemas.openxmlformats.org/package/2006/relationships"><Relationship Id="rId2" Type="http://schemas.openxmlformats.org/officeDocument/2006/relationships/theme" Target="../theme/theme139.xml"/><Relationship Id="rId1" Type="http://schemas.openxmlformats.org/officeDocument/2006/relationships/slideLayout" Target="../slideLayouts/slideLayout22.xml"/></Relationships>
</file>

<file path=ppt/slideMasters/_rels/slideMaster14.xml.rels><?xml version="1.0" encoding="UTF-8" standalone="yes"?>
<Relationships xmlns="http://schemas.openxmlformats.org/package/2006/relationships"><Relationship Id="rId1" Type="http://schemas.openxmlformats.org/officeDocument/2006/relationships/theme" Target="../theme/theme14.xml"/></Relationships>
</file>

<file path=ppt/slideMasters/_rels/slideMaster140.xml.rels><?xml version="1.0" encoding="UTF-8" standalone="yes"?>
<Relationships xmlns="http://schemas.openxmlformats.org/package/2006/relationships"><Relationship Id="rId2" Type="http://schemas.openxmlformats.org/officeDocument/2006/relationships/theme" Target="../theme/theme140.xml"/><Relationship Id="rId1" Type="http://schemas.openxmlformats.org/officeDocument/2006/relationships/slideLayout" Target="../slideLayouts/slideLayout23.xml"/></Relationships>
</file>

<file path=ppt/slideMasters/_rels/slideMaster141.xml.rels><?xml version="1.0" encoding="UTF-8" standalone="yes"?>
<Relationships xmlns="http://schemas.openxmlformats.org/package/2006/relationships"><Relationship Id="rId2" Type="http://schemas.openxmlformats.org/officeDocument/2006/relationships/theme" Target="../theme/theme141.xml"/><Relationship Id="rId1" Type="http://schemas.openxmlformats.org/officeDocument/2006/relationships/slideLayout" Target="../slideLayouts/slideLayout24.xml"/></Relationships>
</file>

<file path=ppt/slideMasters/_rels/slideMaster142.xml.rels><?xml version="1.0" encoding="UTF-8" standalone="yes"?>
<Relationships xmlns="http://schemas.openxmlformats.org/package/2006/relationships"><Relationship Id="rId2" Type="http://schemas.openxmlformats.org/officeDocument/2006/relationships/theme" Target="../theme/theme142.xml"/><Relationship Id="rId1" Type="http://schemas.openxmlformats.org/officeDocument/2006/relationships/slideLayout" Target="../slideLayouts/slideLayout25.xml"/></Relationships>
</file>

<file path=ppt/slideMasters/_rels/slideMaster143.xml.rels><?xml version="1.0" encoding="UTF-8" standalone="yes"?>
<Relationships xmlns="http://schemas.openxmlformats.org/package/2006/relationships"><Relationship Id="rId2" Type="http://schemas.openxmlformats.org/officeDocument/2006/relationships/theme" Target="../theme/theme143.xml"/><Relationship Id="rId1" Type="http://schemas.openxmlformats.org/officeDocument/2006/relationships/slideLayout" Target="../slideLayouts/slideLayout26.xml"/></Relationships>
</file>

<file path=ppt/slideMasters/_rels/slideMaster144.xml.rels><?xml version="1.0" encoding="UTF-8" standalone="yes"?>
<Relationships xmlns="http://schemas.openxmlformats.org/package/2006/relationships"><Relationship Id="rId2" Type="http://schemas.openxmlformats.org/officeDocument/2006/relationships/theme" Target="../theme/theme144.xml"/><Relationship Id="rId1" Type="http://schemas.openxmlformats.org/officeDocument/2006/relationships/slideLayout" Target="../slideLayouts/slideLayout27.xml"/></Relationships>
</file>

<file path=ppt/slideMasters/_rels/slideMaster145.xml.rels><?xml version="1.0" encoding="UTF-8" standalone="yes"?>
<Relationships xmlns="http://schemas.openxmlformats.org/package/2006/relationships"><Relationship Id="rId2" Type="http://schemas.openxmlformats.org/officeDocument/2006/relationships/theme" Target="../theme/theme145.xml"/><Relationship Id="rId1" Type="http://schemas.openxmlformats.org/officeDocument/2006/relationships/slideLayout" Target="../slideLayouts/slideLayout28.xml"/></Relationships>
</file>

<file path=ppt/slideMasters/_rels/slideMaster146.xml.rels><?xml version="1.0" encoding="UTF-8" standalone="yes"?>
<Relationships xmlns="http://schemas.openxmlformats.org/package/2006/relationships"><Relationship Id="rId2" Type="http://schemas.openxmlformats.org/officeDocument/2006/relationships/theme" Target="../theme/theme146.xml"/><Relationship Id="rId1" Type="http://schemas.openxmlformats.org/officeDocument/2006/relationships/slideLayout" Target="../slideLayouts/slideLayout29.xml"/></Relationships>
</file>

<file path=ppt/slideMasters/_rels/slideMaster147.xml.rels><?xml version="1.0" encoding="UTF-8" standalone="yes"?>
<Relationships xmlns="http://schemas.openxmlformats.org/package/2006/relationships"><Relationship Id="rId2" Type="http://schemas.openxmlformats.org/officeDocument/2006/relationships/theme" Target="../theme/theme147.xml"/><Relationship Id="rId1" Type="http://schemas.openxmlformats.org/officeDocument/2006/relationships/slideLayout" Target="../slideLayouts/slideLayout30.xml"/></Relationships>
</file>

<file path=ppt/slideMasters/_rels/slideMaster148.xml.rels><?xml version="1.0" encoding="UTF-8" standalone="yes"?>
<Relationships xmlns="http://schemas.openxmlformats.org/package/2006/relationships"><Relationship Id="rId2" Type="http://schemas.openxmlformats.org/officeDocument/2006/relationships/theme" Target="../theme/theme148.xml"/><Relationship Id="rId1" Type="http://schemas.openxmlformats.org/officeDocument/2006/relationships/slideLayout" Target="../slideLayouts/slideLayout31.xml"/></Relationships>
</file>

<file path=ppt/slideMasters/_rels/slideMaster149.xml.rels><?xml version="1.0" encoding="UTF-8" standalone="yes"?>
<Relationships xmlns="http://schemas.openxmlformats.org/package/2006/relationships"><Relationship Id="rId2" Type="http://schemas.openxmlformats.org/officeDocument/2006/relationships/theme" Target="../theme/theme149.xml"/><Relationship Id="rId1" Type="http://schemas.openxmlformats.org/officeDocument/2006/relationships/slideLayout" Target="../slideLayouts/slideLayout32.xml"/></Relationships>
</file>

<file path=ppt/slideMasters/_rels/slideMaster15.xml.rels><?xml version="1.0" encoding="UTF-8" standalone="yes"?>
<Relationships xmlns="http://schemas.openxmlformats.org/package/2006/relationships"><Relationship Id="rId1" Type="http://schemas.openxmlformats.org/officeDocument/2006/relationships/theme" Target="../theme/theme15.xml"/></Relationships>
</file>

<file path=ppt/slideMasters/_rels/slideMaster150.xml.rels><?xml version="1.0" encoding="UTF-8" standalone="yes"?>
<Relationships xmlns="http://schemas.openxmlformats.org/package/2006/relationships"><Relationship Id="rId2" Type="http://schemas.openxmlformats.org/officeDocument/2006/relationships/theme" Target="../theme/theme150.xml"/><Relationship Id="rId1" Type="http://schemas.openxmlformats.org/officeDocument/2006/relationships/slideLayout" Target="../slideLayouts/slideLayout33.xml"/></Relationships>
</file>

<file path=ppt/slideMasters/_rels/slideMaster151.xml.rels><?xml version="1.0" encoding="UTF-8" standalone="yes"?>
<Relationships xmlns="http://schemas.openxmlformats.org/package/2006/relationships"><Relationship Id="rId2" Type="http://schemas.openxmlformats.org/officeDocument/2006/relationships/theme" Target="../theme/theme151.xml"/><Relationship Id="rId1" Type="http://schemas.openxmlformats.org/officeDocument/2006/relationships/slideLayout" Target="../slideLayouts/slideLayout34.xml"/></Relationships>
</file>

<file path=ppt/slideMasters/_rels/slideMaster152.xml.rels><?xml version="1.0" encoding="UTF-8" standalone="yes"?>
<Relationships xmlns="http://schemas.openxmlformats.org/package/2006/relationships"><Relationship Id="rId2" Type="http://schemas.openxmlformats.org/officeDocument/2006/relationships/theme" Target="../theme/theme152.xml"/><Relationship Id="rId1" Type="http://schemas.openxmlformats.org/officeDocument/2006/relationships/slideLayout" Target="../slideLayouts/slideLayout35.xml"/></Relationships>
</file>

<file path=ppt/slideMasters/_rels/slideMaster153.xml.rels><?xml version="1.0" encoding="UTF-8" standalone="yes"?>
<Relationships xmlns="http://schemas.openxmlformats.org/package/2006/relationships"><Relationship Id="rId2" Type="http://schemas.openxmlformats.org/officeDocument/2006/relationships/theme" Target="../theme/theme153.xml"/><Relationship Id="rId1" Type="http://schemas.openxmlformats.org/officeDocument/2006/relationships/slideLayout" Target="../slideLayouts/slideLayout36.xml"/></Relationships>
</file>

<file path=ppt/slideMasters/_rels/slideMaster154.xml.rels><?xml version="1.0" encoding="UTF-8" standalone="yes"?>
<Relationships xmlns="http://schemas.openxmlformats.org/package/2006/relationships"><Relationship Id="rId2" Type="http://schemas.openxmlformats.org/officeDocument/2006/relationships/theme" Target="../theme/theme154.xml"/><Relationship Id="rId1" Type="http://schemas.openxmlformats.org/officeDocument/2006/relationships/slideLayout" Target="../slideLayouts/slideLayout37.xml"/></Relationships>
</file>

<file path=ppt/slideMasters/_rels/slideMaster155.xml.rels><?xml version="1.0" encoding="UTF-8" standalone="yes"?>
<Relationships xmlns="http://schemas.openxmlformats.org/package/2006/relationships"><Relationship Id="rId2" Type="http://schemas.openxmlformats.org/officeDocument/2006/relationships/theme" Target="../theme/theme155.xml"/><Relationship Id="rId1" Type="http://schemas.openxmlformats.org/officeDocument/2006/relationships/slideLayout" Target="../slideLayouts/slideLayout38.xml"/></Relationships>
</file>

<file path=ppt/slideMasters/_rels/slideMaster156.xml.rels><?xml version="1.0" encoding="UTF-8" standalone="yes"?>
<Relationships xmlns="http://schemas.openxmlformats.org/package/2006/relationships"><Relationship Id="rId2" Type="http://schemas.openxmlformats.org/officeDocument/2006/relationships/theme" Target="../theme/theme156.xml"/><Relationship Id="rId1" Type="http://schemas.openxmlformats.org/officeDocument/2006/relationships/slideLayout" Target="../slideLayouts/slideLayout39.xml"/></Relationships>
</file>

<file path=ppt/slideMasters/_rels/slideMaster157.xml.rels><?xml version="1.0" encoding="UTF-8" standalone="yes"?>
<Relationships xmlns="http://schemas.openxmlformats.org/package/2006/relationships"><Relationship Id="rId2" Type="http://schemas.openxmlformats.org/officeDocument/2006/relationships/theme" Target="../theme/theme157.xml"/><Relationship Id="rId1" Type="http://schemas.openxmlformats.org/officeDocument/2006/relationships/slideLayout" Target="../slideLayouts/slideLayout40.xml"/></Relationships>
</file>

<file path=ppt/slideMasters/_rels/slideMaster158.xml.rels><?xml version="1.0" encoding="UTF-8" standalone="yes"?>
<Relationships xmlns="http://schemas.openxmlformats.org/package/2006/relationships"><Relationship Id="rId2" Type="http://schemas.openxmlformats.org/officeDocument/2006/relationships/theme" Target="../theme/theme158.xml"/><Relationship Id="rId1" Type="http://schemas.openxmlformats.org/officeDocument/2006/relationships/slideLayout" Target="../slideLayouts/slideLayout41.xml"/></Relationships>
</file>

<file path=ppt/slideMasters/_rels/slideMaster159.xml.rels><?xml version="1.0" encoding="UTF-8" standalone="yes"?>
<Relationships xmlns="http://schemas.openxmlformats.org/package/2006/relationships"><Relationship Id="rId2" Type="http://schemas.openxmlformats.org/officeDocument/2006/relationships/theme" Target="../theme/theme159.xml"/><Relationship Id="rId1" Type="http://schemas.openxmlformats.org/officeDocument/2006/relationships/slideLayout" Target="../slideLayouts/slideLayout42.xml"/></Relationships>
</file>

<file path=ppt/slideMasters/_rels/slideMaster16.xml.rels><?xml version="1.0" encoding="UTF-8" standalone="yes"?>
<Relationships xmlns="http://schemas.openxmlformats.org/package/2006/relationships"><Relationship Id="rId1" Type="http://schemas.openxmlformats.org/officeDocument/2006/relationships/theme" Target="../theme/theme16.xml"/></Relationships>
</file>

<file path=ppt/slideMasters/_rels/slideMaster160.xml.rels><?xml version="1.0" encoding="UTF-8" standalone="yes"?>
<Relationships xmlns="http://schemas.openxmlformats.org/package/2006/relationships"><Relationship Id="rId2" Type="http://schemas.openxmlformats.org/officeDocument/2006/relationships/theme" Target="../theme/theme160.xml"/><Relationship Id="rId1" Type="http://schemas.openxmlformats.org/officeDocument/2006/relationships/slideLayout" Target="../slideLayouts/slideLayout43.xml"/></Relationships>
</file>

<file path=ppt/slideMasters/_rels/slideMaster161.xml.rels><?xml version="1.0" encoding="UTF-8" standalone="yes"?>
<Relationships xmlns="http://schemas.openxmlformats.org/package/2006/relationships"><Relationship Id="rId2" Type="http://schemas.openxmlformats.org/officeDocument/2006/relationships/theme" Target="../theme/theme161.xml"/><Relationship Id="rId1" Type="http://schemas.openxmlformats.org/officeDocument/2006/relationships/slideLayout" Target="../slideLayouts/slideLayout44.xml"/></Relationships>
</file>

<file path=ppt/slideMasters/_rels/slideMaster162.xml.rels><?xml version="1.0" encoding="UTF-8" standalone="yes"?>
<Relationships xmlns="http://schemas.openxmlformats.org/package/2006/relationships"><Relationship Id="rId2" Type="http://schemas.openxmlformats.org/officeDocument/2006/relationships/theme" Target="../theme/theme162.xml"/><Relationship Id="rId1" Type="http://schemas.openxmlformats.org/officeDocument/2006/relationships/slideLayout" Target="../slideLayouts/slideLayout45.xml"/></Relationships>
</file>

<file path=ppt/slideMasters/_rels/slideMaster163.xml.rels><?xml version="1.0" encoding="UTF-8" standalone="yes"?>
<Relationships xmlns="http://schemas.openxmlformats.org/package/2006/relationships"><Relationship Id="rId2" Type="http://schemas.openxmlformats.org/officeDocument/2006/relationships/theme" Target="../theme/theme163.xml"/><Relationship Id="rId1" Type="http://schemas.openxmlformats.org/officeDocument/2006/relationships/slideLayout" Target="../slideLayouts/slideLayout46.xml"/></Relationships>
</file>

<file path=ppt/slideMasters/_rels/slideMaster164.xml.rels><?xml version="1.0" encoding="UTF-8" standalone="yes"?>
<Relationships xmlns="http://schemas.openxmlformats.org/package/2006/relationships"><Relationship Id="rId2" Type="http://schemas.openxmlformats.org/officeDocument/2006/relationships/theme" Target="../theme/theme164.xml"/><Relationship Id="rId1" Type="http://schemas.openxmlformats.org/officeDocument/2006/relationships/slideLayout" Target="../slideLayouts/slideLayout47.xml"/></Relationships>
</file>

<file path=ppt/slideMasters/_rels/slideMaster165.xml.rels><?xml version="1.0" encoding="UTF-8" standalone="yes"?>
<Relationships xmlns="http://schemas.openxmlformats.org/package/2006/relationships"><Relationship Id="rId2" Type="http://schemas.openxmlformats.org/officeDocument/2006/relationships/theme" Target="../theme/theme165.xml"/><Relationship Id="rId1" Type="http://schemas.openxmlformats.org/officeDocument/2006/relationships/slideLayout" Target="../slideLayouts/slideLayout48.xml"/></Relationships>
</file>

<file path=ppt/slideMasters/_rels/slideMaster166.xml.rels><?xml version="1.0" encoding="UTF-8" standalone="yes"?>
<Relationships xmlns="http://schemas.openxmlformats.org/package/2006/relationships"><Relationship Id="rId2" Type="http://schemas.openxmlformats.org/officeDocument/2006/relationships/theme" Target="../theme/theme166.xml"/><Relationship Id="rId1" Type="http://schemas.openxmlformats.org/officeDocument/2006/relationships/slideLayout" Target="../slideLayouts/slideLayout49.xml"/></Relationships>
</file>

<file path=ppt/slideMasters/_rels/slideMaster167.xml.rels><?xml version="1.0" encoding="UTF-8" standalone="yes"?>
<Relationships xmlns="http://schemas.openxmlformats.org/package/2006/relationships"><Relationship Id="rId2" Type="http://schemas.openxmlformats.org/officeDocument/2006/relationships/theme" Target="../theme/theme167.xml"/><Relationship Id="rId1" Type="http://schemas.openxmlformats.org/officeDocument/2006/relationships/slideLayout" Target="../slideLayouts/slideLayout50.xml"/></Relationships>
</file>

<file path=ppt/slideMasters/_rels/slideMaster168.xml.rels><?xml version="1.0" encoding="UTF-8" standalone="yes"?>
<Relationships xmlns="http://schemas.openxmlformats.org/package/2006/relationships"><Relationship Id="rId2" Type="http://schemas.openxmlformats.org/officeDocument/2006/relationships/theme" Target="../theme/theme168.xml"/><Relationship Id="rId1" Type="http://schemas.openxmlformats.org/officeDocument/2006/relationships/slideLayout" Target="../slideLayouts/slideLayout51.xml"/></Relationships>
</file>

<file path=ppt/slideMasters/_rels/slideMaster169.xml.rels><?xml version="1.0" encoding="UTF-8" standalone="yes"?>
<Relationships xmlns="http://schemas.openxmlformats.org/package/2006/relationships"><Relationship Id="rId2" Type="http://schemas.openxmlformats.org/officeDocument/2006/relationships/theme" Target="../theme/theme169.xml"/><Relationship Id="rId1" Type="http://schemas.openxmlformats.org/officeDocument/2006/relationships/slideLayout" Target="../slideLayouts/slideLayout52.xml"/></Relationships>
</file>

<file path=ppt/slideMasters/_rels/slideMaster17.xml.rels><?xml version="1.0" encoding="UTF-8" standalone="yes"?>
<Relationships xmlns="http://schemas.openxmlformats.org/package/2006/relationships"><Relationship Id="rId1" Type="http://schemas.openxmlformats.org/officeDocument/2006/relationships/theme" Target="../theme/theme17.xml"/></Relationships>
</file>

<file path=ppt/slideMasters/_rels/slideMaster170.xml.rels><?xml version="1.0" encoding="UTF-8" standalone="yes"?>
<Relationships xmlns="http://schemas.openxmlformats.org/package/2006/relationships"><Relationship Id="rId2" Type="http://schemas.openxmlformats.org/officeDocument/2006/relationships/theme" Target="../theme/theme170.xml"/><Relationship Id="rId1" Type="http://schemas.openxmlformats.org/officeDocument/2006/relationships/slideLayout" Target="../slideLayouts/slideLayout53.xml"/></Relationships>
</file>

<file path=ppt/slideMasters/_rels/slideMaster171.xml.rels><?xml version="1.0" encoding="UTF-8" standalone="yes"?>
<Relationships xmlns="http://schemas.openxmlformats.org/package/2006/relationships"><Relationship Id="rId2" Type="http://schemas.openxmlformats.org/officeDocument/2006/relationships/theme" Target="../theme/theme171.xml"/><Relationship Id="rId1" Type="http://schemas.openxmlformats.org/officeDocument/2006/relationships/slideLayout" Target="../slideLayouts/slideLayout54.xml"/></Relationships>
</file>

<file path=ppt/slideMasters/_rels/slideMaster172.xml.rels><?xml version="1.0" encoding="UTF-8" standalone="yes"?>
<Relationships xmlns="http://schemas.openxmlformats.org/package/2006/relationships"><Relationship Id="rId2" Type="http://schemas.openxmlformats.org/officeDocument/2006/relationships/theme" Target="../theme/theme172.xml"/><Relationship Id="rId1" Type="http://schemas.openxmlformats.org/officeDocument/2006/relationships/slideLayout" Target="../slideLayouts/slideLayout55.xml"/></Relationships>
</file>

<file path=ppt/slideMasters/_rels/slideMaster173.xml.rels><?xml version="1.0" encoding="UTF-8" standalone="yes"?>
<Relationships xmlns="http://schemas.openxmlformats.org/package/2006/relationships"><Relationship Id="rId2" Type="http://schemas.openxmlformats.org/officeDocument/2006/relationships/theme" Target="../theme/theme173.xml"/><Relationship Id="rId1" Type="http://schemas.openxmlformats.org/officeDocument/2006/relationships/slideLayout" Target="../slideLayouts/slideLayout56.xml"/></Relationships>
</file>

<file path=ppt/slideMasters/_rels/slideMaster174.xml.rels><?xml version="1.0" encoding="UTF-8" standalone="yes"?>
<Relationships xmlns="http://schemas.openxmlformats.org/package/2006/relationships"><Relationship Id="rId2" Type="http://schemas.openxmlformats.org/officeDocument/2006/relationships/theme" Target="../theme/theme174.xml"/><Relationship Id="rId1" Type="http://schemas.openxmlformats.org/officeDocument/2006/relationships/slideLayout" Target="../slideLayouts/slideLayout57.xml"/></Relationships>
</file>

<file path=ppt/slideMasters/_rels/slideMaster175.xml.rels><?xml version="1.0" encoding="UTF-8" standalone="yes"?>
<Relationships xmlns="http://schemas.openxmlformats.org/package/2006/relationships"><Relationship Id="rId2" Type="http://schemas.openxmlformats.org/officeDocument/2006/relationships/theme" Target="../theme/theme175.xml"/><Relationship Id="rId1" Type="http://schemas.openxmlformats.org/officeDocument/2006/relationships/slideLayout" Target="../slideLayouts/slideLayout58.xml"/></Relationships>
</file>

<file path=ppt/slideMasters/_rels/slideMaster176.xml.rels><?xml version="1.0" encoding="UTF-8" standalone="yes"?>
<Relationships xmlns="http://schemas.openxmlformats.org/package/2006/relationships"><Relationship Id="rId2" Type="http://schemas.openxmlformats.org/officeDocument/2006/relationships/theme" Target="../theme/theme176.xml"/><Relationship Id="rId1" Type="http://schemas.openxmlformats.org/officeDocument/2006/relationships/slideLayout" Target="../slideLayouts/slideLayout59.xml"/></Relationships>
</file>

<file path=ppt/slideMasters/_rels/slideMaster177.xml.rels><?xml version="1.0" encoding="UTF-8" standalone="yes"?>
<Relationships xmlns="http://schemas.openxmlformats.org/package/2006/relationships"><Relationship Id="rId2" Type="http://schemas.openxmlformats.org/officeDocument/2006/relationships/theme" Target="../theme/theme177.xml"/><Relationship Id="rId1" Type="http://schemas.openxmlformats.org/officeDocument/2006/relationships/slideLayout" Target="../slideLayouts/slideLayout60.xml"/></Relationships>
</file>

<file path=ppt/slideMasters/_rels/slideMaster178.xml.rels><?xml version="1.0" encoding="UTF-8" standalone="yes"?>
<Relationships xmlns="http://schemas.openxmlformats.org/package/2006/relationships"><Relationship Id="rId2" Type="http://schemas.openxmlformats.org/officeDocument/2006/relationships/theme" Target="../theme/theme178.xml"/><Relationship Id="rId1" Type="http://schemas.openxmlformats.org/officeDocument/2006/relationships/slideLayout" Target="../slideLayouts/slideLayout61.xml"/></Relationships>
</file>

<file path=ppt/slideMasters/_rels/slideMaster179.xml.rels><?xml version="1.0" encoding="UTF-8" standalone="yes"?>
<Relationships xmlns="http://schemas.openxmlformats.org/package/2006/relationships"><Relationship Id="rId2" Type="http://schemas.openxmlformats.org/officeDocument/2006/relationships/theme" Target="../theme/theme179.xml"/><Relationship Id="rId1" Type="http://schemas.openxmlformats.org/officeDocument/2006/relationships/slideLayout" Target="../slideLayouts/slideLayout62.xml"/></Relationships>
</file>

<file path=ppt/slideMasters/_rels/slideMaster18.xml.rels><?xml version="1.0" encoding="UTF-8" standalone="yes"?>
<Relationships xmlns="http://schemas.openxmlformats.org/package/2006/relationships"><Relationship Id="rId1" Type="http://schemas.openxmlformats.org/officeDocument/2006/relationships/theme" Target="../theme/theme18.xml"/></Relationships>
</file>

<file path=ppt/slideMasters/_rels/slideMaster180.xml.rels><?xml version="1.0" encoding="UTF-8" standalone="yes"?>
<Relationships xmlns="http://schemas.openxmlformats.org/package/2006/relationships"><Relationship Id="rId2" Type="http://schemas.openxmlformats.org/officeDocument/2006/relationships/theme" Target="../theme/theme180.xml"/><Relationship Id="rId1" Type="http://schemas.openxmlformats.org/officeDocument/2006/relationships/slideLayout" Target="../slideLayouts/slideLayout63.xml"/></Relationships>
</file>

<file path=ppt/slideMasters/_rels/slideMaster181.xml.rels><?xml version="1.0" encoding="UTF-8" standalone="yes"?>
<Relationships xmlns="http://schemas.openxmlformats.org/package/2006/relationships"><Relationship Id="rId2" Type="http://schemas.openxmlformats.org/officeDocument/2006/relationships/theme" Target="../theme/theme181.xml"/><Relationship Id="rId1" Type="http://schemas.openxmlformats.org/officeDocument/2006/relationships/slideLayout" Target="../slideLayouts/slideLayout64.xml"/></Relationships>
</file>

<file path=ppt/slideMasters/_rels/slideMaster182.xml.rels><?xml version="1.0" encoding="UTF-8" standalone="yes"?>
<Relationships xmlns="http://schemas.openxmlformats.org/package/2006/relationships"><Relationship Id="rId2" Type="http://schemas.openxmlformats.org/officeDocument/2006/relationships/theme" Target="../theme/theme182.xml"/><Relationship Id="rId1" Type="http://schemas.openxmlformats.org/officeDocument/2006/relationships/slideLayout" Target="../slideLayouts/slideLayout65.xml"/></Relationships>
</file>

<file path=ppt/slideMasters/_rels/slideMaster183.xml.rels><?xml version="1.0" encoding="UTF-8" standalone="yes"?>
<Relationships xmlns="http://schemas.openxmlformats.org/package/2006/relationships"><Relationship Id="rId2" Type="http://schemas.openxmlformats.org/officeDocument/2006/relationships/theme" Target="../theme/theme183.xml"/><Relationship Id="rId1" Type="http://schemas.openxmlformats.org/officeDocument/2006/relationships/slideLayout" Target="../slideLayouts/slideLayout66.xml"/></Relationships>
</file>

<file path=ppt/slideMasters/_rels/slideMaster184.xml.rels><?xml version="1.0" encoding="UTF-8" standalone="yes"?>
<Relationships xmlns="http://schemas.openxmlformats.org/package/2006/relationships"><Relationship Id="rId2" Type="http://schemas.openxmlformats.org/officeDocument/2006/relationships/theme" Target="../theme/theme184.xml"/><Relationship Id="rId1" Type="http://schemas.openxmlformats.org/officeDocument/2006/relationships/slideLayout" Target="../slideLayouts/slideLayout67.xml"/></Relationships>
</file>

<file path=ppt/slideMasters/_rels/slideMaster185.xml.rels><?xml version="1.0" encoding="UTF-8" standalone="yes"?>
<Relationships xmlns="http://schemas.openxmlformats.org/package/2006/relationships"><Relationship Id="rId2" Type="http://schemas.openxmlformats.org/officeDocument/2006/relationships/theme" Target="../theme/theme185.xml"/><Relationship Id="rId1" Type="http://schemas.openxmlformats.org/officeDocument/2006/relationships/slideLayout" Target="../slideLayouts/slideLayout68.xml"/></Relationships>
</file>

<file path=ppt/slideMasters/_rels/slideMaster19.xml.rels><?xml version="1.0" encoding="UTF-8" standalone="yes"?>
<Relationships xmlns="http://schemas.openxmlformats.org/package/2006/relationships"><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1"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1"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1"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1"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1"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1"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1"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1"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1"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1"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1"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1"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1"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1"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1"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1"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1"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1"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1"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1"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1"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1"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1"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1"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1"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1"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1"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1"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1"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1"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1"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1"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1"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1"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1" Type="http://schemas.openxmlformats.org/officeDocument/2006/relationships/theme" Target="../theme/theme58.xml"/></Relationships>
</file>

<file path=ppt/slideMasters/_rels/slideMaster59.xml.rels><?xml version="1.0" encoding="UTF-8" standalone="yes"?>
<Relationships xmlns="http://schemas.openxmlformats.org/package/2006/relationships"><Relationship Id="rId1" Type="http://schemas.openxmlformats.org/officeDocument/2006/relationships/theme" Target="../theme/theme59.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_rels/slideMaster60.xml.rels><?xml version="1.0" encoding="UTF-8" standalone="yes"?>
<Relationships xmlns="http://schemas.openxmlformats.org/package/2006/relationships"><Relationship Id="rId1" Type="http://schemas.openxmlformats.org/officeDocument/2006/relationships/theme" Target="../theme/theme60.xml"/></Relationships>
</file>

<file path=ppt/slideMasters/_rels/slideMaster61.xml.rels><?xml version="1.0" encoding="UTF-8" standalone="yes"?>
<Relationships xmlns="http://schemas.openxmlformats.org/package/2006/relationships"><Relationship Id="rId1" Type="http://schemas.openxmlformats.org/officeDocument/2006/relationships/theme" Target="../theme/theme61.xml"/></Relationships>
</file>

<file path=ppt/slideMasters/_rels/slideMaster62.xml.rels><?xml version="1.0" encoding="UTF-8" standalone="yes"?>
<Relationships xmlns="http://schemas.openxmlformats.org/package/2006/relationships"><Relationship Id="rId1"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1" Type="http://schemas.openxmlformats.org/officeDocument/2006/relationships/theme" Target="../theme/theme63.xml"/></Relationships>
</file>

<file path=ppt/slideMasters/_rels/slideMaster64.xml.rels><?xml version="1.0" encoding="UTF-8" standalone="yes"?>
<Relationships xmlns="http://schemas.openxmlformats.org/package/2006/relationships"><Relationship Id="rId1" Type="http://schemas.openxmlformats.org/officeDocument/2006/relationships/theme" Target="../theme/theme64.xml"/></Relationships>
</file>

<file path=ppt/slideMasters/_rels/slideMaster65.xml.rels><?xml version="1.0" encoding="UTF-8" standalone="yes"?>
<Relationships xmlns="http://schemas.openxmlformats.org/package/2006/relationships"><Relationship Id="rId1" Type="http://schemas.openxmlformats.org/officeDocument/2006/relationships/theme" Target="../theme/theme65.xml"/></Relationships>
</file>

<file path=ppt/slideMasters/_rels/slideMaster66.xml.rels><?xml version="1.0" encoding="UTF-8" standalone="yes"?>
<Relationships xmlns="http://schemas.openxmlformats.org/package/2006/relationships"><Relationship Id="rId1" Type="http://schemas.openxmlformats.org/officeDocument/2006/relationships/theme" Target="../theme/theme66.xml"/></Relationships>
</file>

<file path=ppt/slideMasters/_rels/slideMaster67.xml.rels><?xml version="1.0" encoding="UTF-8" standalone="yes"?>
<Relationships xmlns="http://schemas.openxmlformats.org/package/2006/relationships"><Relationship Id="rId1" Type="http://schemas.openxmlformats.org/officeDocument/2006/relationships/theme" Target="../theme/theme67.xml"/></Relationships>
</file>

<file path=ppt/slideMasters/_rels/slideMaster68.xml.rels><?xml version="1.0" encoding="UTF-8" standalone="yes"?>
<Relationships xmlns="http://schemas.openxmlformats.org/package/2006/relationships"><Relationship Id="rId1" Type="http://schemas.openxmlformats.org/officeDocument/2006/relationships/theme" Target="../theme/theme68.xml"/></Relationships>
</file>

<file path=ppt/slideMasters/_rels/slideMaster69.xml.rels><?xml version="1.0" encoding="UTF-8" standalone="yes"?>
<Relationships xmlns="http://schemas.openxmlformats.org/package/2006/relationships"><Relationship Id="rId1" Type="http://schemas.openxmlformats.org/officeDocument/2006/relationships/theme" Target="../theme/theme69.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1" Type="http://schemas.openxmlformats.org/officeDocument/2006/relationships/theme" Target="../theme/theme70.xml"/></Relationships>
</file>

<file path=ppt/slideMasters/_rels/slideMaster71.xml.rels><?xml version="1.0" encoding="UTF-8" standalone="yes"?>
<Relationships xmlns="http://schemas.openxmlformats.org/package/2006/relationships"><Relationship Id="rId1" Type="http://schemas.openxmlformats.org/officeDocument/2006/relationships/theme" Target="../theme/theme71.xml"/></Relationships>
</file>

<file path=ppt/slideMasters/_rels/slideMaster72.xml.rels><?xml version="1.0" encoding="UTF-8" standalone="yes"?>
<Relationships xmlns="http://schemas.openxmlformats.org/package/2006/relationships"><Relationship Id="rId1" Type="http://schemas.openxmlformats.org/officeDocument/2006/relationships/theme" Target="../theme/theme72.xml"/></Relationships>
</file>

<file path=ppt/slideMasters/_rels/slideMaster73.xml.rels><?xml version="1.0" encoding="UTF-8" standalone="yes"?>
<Relationships xmlns="http://schemas.openxmlformats.org/package/2006/relationships"><Relationship Id="rId1" Type="http://schemas.openxmlformats.org/officeDocument/2006/relationships/theme" Target="../theme/theme73.xml"/></Relationships>
</file>

<file path=ppt/slideMasters/_rels/slideMaster74.xml.rels><?xml version="1.0" encoding="UTF-8" standalone="yes"?>
<Relationships xmlns="http://schemas.openxmlformats.org/package/2006/relationships"><Relationship Id="rId1" Type="http://schemas.openxmlformats.org/officeDocument/2006/relationships/theme" Target="../theme/theme74.xml"/></Relationships>
</file>

<file path=ppt/slideMasters/_rels/slideMaster75.xml.rels><?xml version="1.0" encoding="UTF-8" standalone="yes"?>
<Relationships xmlns="http://schemas.openxmlformats.org/package/2006/relationships"><Relationship Id="rId1" Type="http://schemas.openxmlformats.org/officeDocument/2006/relationships/theme" Target="../theme/theme75.xml"/></Relationships>
</file>

<file path=ppt/slideMasters/_rels/slideMaster76.xml.rels><?xml version="1.0" encoding="UTF-8" standalone="yes"?>
<Relationships xmlns="http://schemas.openxmlformats.org/package/2006/relationships"><Relationship Id="rId1" Type="http://schemas.openxmlformats.org/officeDocument/2006/relationships/theme" Target="../theme/theme76.xml"/></Relationships>
</file>

<file path=ppt/slideMasters/_rels/slideMaster77.xml.rels><?xml version="1.0" encoding="UTF-8" standalone="yes"?>
<Relationships xmlns="http://schemas.openxmlformats.org/package/2006/relationships"><Relationship Id="rId1" Type="http://schemas.openxmlformats.org/officeDocument/2006/relationships/theme" Target="../theme/theme77.xml"/></Relationships>
</file>

<file path=ppt/slideMasters/_rels/slideMaster78.xml.rels><?xml version="1.0" encoding="UTF-8" standalone="yes"?>
<Relationships xmlns="http://schemas.openxmlformats.org/package/2006/relationships"><Relationship Id="rId1" Type="http://schemas.openxmlformats.org/officeDocument/2006/relationships/theme" Target="../theme/theme78.xml"/></Relationships>
</file>

<file path=ppt/slideMasters/_rels/slideMaster79.xml.rels><?xml version="1.0" encoding="UTF-8" standalone="yes"?>
<Relationships xmlns="http://schemas.openxmlformats.org/package/2006/relationships"><Relationship Id="rId1" Type="http://schemas.openxmlformats.org/officeDocument/2006/relationships/theme" Target="../theme/theme79.xml"/></Relationships>
</file>

<file path=ppt/slideMasters/_rels/slideMaster8.xml.rels><?xml version="1.0" encoding="UTF-8" standalone="yes"?>
<Relationships xmlns="http://schemas.openxmlformats.org/package/2006/relationships"><Relationship Id="rId1" Type="http://schemas.openxmlformats.org/officeDocument/2006/relationships/theme" Target="../theme/theme8.xml"/></Relationships>
</file>

<file path=ppt/slideMasters/_rels/slideMaster80.xml.rels><?xml version="1.0" encoding="UTF-8" standalone="yes"?>
<Relationships xmlns="http://schemas.openxmlformats.org/package/2006/relationships"><Relationship Id="rId1" Type="http://schemas.openxmlformats.org/officeDocument/2006/relationships/theme" Target="../theme/theme80.xml"/></Relationships>
</file>

<file path=ppt/slideMasters/_rels/slideMaster81.xml.rels><?xml version="1.0" encoding="UTF-8" standalone="yes"?>
<Relationships xmlns="http://schemas.openxmlformats.org/package/2006/relationships"><Relationship Id="rId1" Type="http://schemas.openxmlformats.org/officeDocument/2006/relationships/theme" Target="../theme/theme81.xml"/></Relationships>
</file>

<file path=ppt/slideMasters/_rels/slideMaster82.xml.rels><?xml version="1.0" encoding="UTF-8" standalone="yes"?>
<Relationships xmlns="http://schemas.openxmlformats.org/package/2006/relationships"><Relationship Id="rId1" Type="http://schemas.openxmlformats.org/officeDocument/2006/relationships/theme" Target="../theme/theme82.xml"/></Relationships>
</file>

<file path=ppt/slideMasters/_rels/slideMaster83.xml.rels><?xml version="1.0" encoding="UTF-8" standalone="yes"?>
<Relationships xmlns="http://schemas.openxmlformats.org/package/2006/relationships"><Relationship Id="rId1" Type="http://schemas.openxmlformats.org/officeDocument/2006/relationships/theme" Target="../theme/theme83.xml"/></Relationships>
</file>

<file path=ppt/slideMasters/_rels/slideMaster84.xml.rels><?xml version="1.0" encoding="UTF-8" standalone="yes"?>
<Relationships xmlns="http://schemas.openxmlformats.org/package/2006/relationships"><Relationship Id="rId1" Type="http://schemas.openxmlformats.org/officeDocument/2006/relationships/theme" Target="../theme/theme84.xml"/></Relationships>
</file>

<file path=ppt/slideMasters/_rels/slideMaster85.xml.rels><?xml version="1.0" encoding="UTF-8" standalone="yes"?>
<Relationships xmlns="http://schemas.openxmlformats.org/package/2006/relationships"><Relationship Id="rId1" Type="http://schemas.openxmlformats.org/officeDocument/2006/relationships/theme" Target="../theme/theme85.xml"/></Relationships>
</file>

<file path=ppt/slideMasters/_rels/slideMaster86.xml.rels><?xml version="1.0" encoding="UTF-8" standalone="yes"?>
<Relationships xmlns="http://schemas.openxmlformats.org/package/2006/relationships"><Relationship Id="rId1" Type="http://schemas.openxmlformats.org/officeDocument/2006/relationships/theme" Target="../theme/theme86.xml"/></Relationships>
</file>

<file path=ppt/slideMasters/_rels/slideMaster87.xml.rels><?xml version="1.0" encoding="UTF-8" standalone="yes"?>
<Relationships xmlns="http://schemas.openxmlformats.org/package/2006/relationships"><Relationship Id="rId1" Type="http://schemas.openxmlformats.org/officeDocument/2006/relationships/theme" Target="../theme/theme87.xml"/></Relationships>
</file>

<file path=ppt/slideMasters/_rels/slideMaster88.xml.rels><?xml version="1.0" encoding="UTF-8" standalone="yes"?>
<Relationships xmlns="http://schemas.openxmlformats.org/package/2006/relationships"><Relationship Id="rId1" Type="http://schemas.openxmlformats.org/officeDocument/2006/relationships/theme" Target="../theme/theme88.xml"/></Relationships>
</file>

<file path=ppt/slideMasters/_rels/slideMaster89.xml.rels><?xml version="1.0" encoding="UTF-8" standalone="yes"?>
<Relationships xmlns="http://schemas.openxmlformats.org/package/2006/relationships"><Relationship Id="rId1" Type="http://schemas.openxmlformats.org/officeDocument/2006/relationships/theme" Target="../theme/theme89.xml"/></Relationships>
</file>

<file path=ppt/slideMasters/_rels/slideMaster9.xml.rels><?xml version="1.0" encoding="UTF-8" standalone="yes"?>
<Relationships xmlns="http://schemas.openxmlformats.org/package/2006/relationships"><Relationship Id="rId1" Type="http://schemas.openxmlformats.org/officeDocument/2006/relationships/theme" Target="../theme/theme9.xml"/></Relationships>
</file>

<file path=ppt/slideMasters/_rels/slideMaster90.xml.rels><?xml version="1.0" encoding="UTF-8" standalone="yes"?>
<Relationships xmlns="http://schemas.openxmlformats.org/package/2006/relationships"><Relationship Id="rId1" Type="http://schemas.openxmlformats.org/officeDocument/2006/relationships/theme" Target="../theme/theme90.xml"/></Relationships>
</file>

<file path=ppt/slideMasters/_rels/slideMaster91.xml.rels><?xml version="1.0" encoding="UTF-8" standalone="yes"?>
<Relationships xmlns="http://schemas.openxmlformats.org/package/2006/relationships"><Relationship Id="rId1" Type="http://schemas.openxmlformats.org/officeDocument/2006/relationships/theme" Target="../theme/theme91.xml"/></Relationships>
</file>

<file path=ppt/slideMasters/_rels/slideMaster92.xml.rels><?xml version="1.0" encoding="UTF-8" standalone="yes"?>
<Relationships xmlns="http://schemas.openxmlformats.org/package/2006/relationships"><Relationship Id="rId1" Type="http://schemas.openxmlformats.org/officeDocument/2006/relationships/theme" Target="../theme/theme92.xml"/></Relationships>
</file>

<file path=ppt/slideMasters/_rels/slideMaster93.xml.rels><?xml version="1.0" encoding="UTF-8" standalone="yes"?>
<Relationships xmlns="http://schemas.openxmlformats.org/package/2006/relationships"><Relationship Id="rId1" Type="http://schemas.openxmlformats.org/officeDocument/2006/relationships/theme" Target="../theme/theme93.xml"/></Relationships>
</file>

<file path=ppt/slideMasters/_rels/slideMaster94.xml.rels><?xml version="1.0" encoding="UTF-8" standalone="yes"?>
<Relationships xmlns="http://schemas.openxmlformats.org/package/2006/relationships"><Relationship Id="rId1" Type="http://schemas.openxmlformats.org/officeDocument/2006/relationships/theme" Target="../theme/theme94.xml"/></Relationships>
</file>

<file path=ppt/slideMasters/_rels/slideMaster95.xml.rels><?xml version="1.0" encoding="UTF-8" standalone="yes"?>
<Relationships xmlns="http://schemas.openxmlformats.org/package/2006/relationships"><Relationship Id="rId1" Type="http://schemas.openxmlformats.org/officeDocument/2006/relationships/theme" Target="../theme/theme95.xml"/></Relationships>
</file>

<file path=ppt/slideMasters/_rels/slideMaster96.xml.rels><?xml version="1.0" encoding="UTF-8" standalone="yes"?>
<Relationships xmlns="http://schemas.openxmlformats.org/package/2006/relationships"><Relationship Id="rId1" Type="http://schemas.openxmlformats.org/officeDocument/2006/relationships/theme" Target="../theme/theme96.xml"/></Relationships>
</file>

<file path=ppt/slideMasters/_rels/slideMaster97.xml.rels><?xml version="1.0" encoding="UTF-8" standalone="yes"?>
<Relationships xmlns="http://schemas.openxmlformats.org/package/2006/relationships"><Relationship Id="rId1" Type="http://schemas.openxmlformats.org/officeDocument/2006/relationships/theme" Target="../theme/theme97.xml"/></Relationships>
</file>

<file path=ppt/slideMasters/_rels/slideMaster98.xml.rels><?xml version="1.0" encoding="UTF-8" standalone="yes"?>
<Relationships xmlns="http://schemas.openxmlformats.org/package/2006/relationships"><Relationship Id="rId1" Type="http://schemas.openxmlformats.org/officeDocument/2006/relationships/theme" Target="../theme/theme98.xml"/></Relationships>
</file>

<file path=ppt/slideMasters/_rels/slideMaster99.xml.rels><?xml version="1.0" encoding="UTF-8" standalone="yes"?>
<Relationships xmlns="http://schemas.openxmlformats.org/package/2006/relationships"><Relationship Id="rId1" Type="http://schemas.openxmlformats.org/officeDocument/2006/relationships/theme" Target="../theme/theme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182563" y="182563"/>
            <a:ext cx="87757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title style</a:t>
            </a:r>
            <a:endParaRPr lang="en-US" altLang="en-US" dirty="0" smtClean="0"/>
          </a:p>
        </p:txBody>
      </p:sp>
      <p:sp>
        <p:nvSpPr>
          <p:cNvPr id="1027" name="Rectangle 8"/>
          <p:cNvSpPr>
            <a:spLocks noGrp="1" noChangeArrowheads="1"/>
          </p:cNvSpPr>
          <p:nvPr>
            <p:ph type="body" idx="1"/>
          </p:nvPr>
        </p:nvSpPr>
        <p:spPr bwMode="auto">
          <a:xfrm>
            <a:off x="144463" y="1123950"/>
            <a:ext cx="877570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3716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2" name="Footer Placeholder 1"/>
          <p:cNvSpPr>
            <a:spLocks noGrp="1"/>
          </p:cNvSpPr>
          <p:nvPr>
            <p:ph type="ftr" sz="quarter" idx="3"/>
          </p:nvPr>
        </p:nvSpPr>
        <p:spPr>
          <a:xfrm>
            <a:off x="0" y="6489700"/>
            <a:ext cx="3086100" cy="365125"/>
          </a:xfrm>
          <a:prstGeom prst="rect">
            <a:avLst/>
          </a:prstGeom>
        </p:spPr>
        <p:txBody>
          <a:bodyPr vert="horz" lIns="91440" tIns="45720" rIns="91440" bIns="45720" rtlCol="0" anchor="ctr"/>
          <a:lstStyle>
            <a:lvl1pPr algn="l">
              <a:defRPr sz="900">
                <a:solidFill>
                  <a:schemeClr val="tx1"/>
                </a:solidFill>
              </a:defRPr>
            </a:lvl1pPr>
          </a:lstStyle>
          <a:p>
            <a:r>
              <a:rPr lang="en-US" smtClean="0"/>
              <a:t>© 2016 Pearson Education, Inc.</a:t>
            </a:r>
            <a:endParaRPr lang="en-US" dirty="0"/>
          </a:p>
        </p:txBody>
      </p:sp>
    </p:spTree>
    <p:extLst>
      <p:ext uri="{BB962C8B-B14F-4D97-AF65-F5344CB8AC3E}">
        <p14:creationId xmlns:p14="http://schemas.microsoft.com/office/powerpoint/2010/main" val="294492397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6" r:id="rId3"/>
    <p:sldLayoutId id="2147483785" r:id="rId4"/>
    <p:sldLayoutId id="2147483783" r:id="rId5"/>
    <p:sldLayoutId id="2147483784" r:id="rId6"/>
  </p:sldLayoutIdLst>
  <p:timing>
    <p:tnLst>
      <p:par>
        <p:cTn id="1" dur="indefinite" restart="never" nodeType="tmRoot"/>
      </p:par>
    </p:tnLst>
  </p:timing>
  <p:hf sldNum="0" hdr="0" dt="0"/>
  <p:txStyles>
    <p:titleStyle>
      <a:lvl1pPr marL="0" indent="0" algn="l" rtl="0" eaLnBrk="1" fontAlgn="base" hangingPunct="1">
        <a:lnSpc>
          <a:spcPct val="90000"/>
        </a:lnSpc>
        <a:spcBef>
          <a:spcPct val="0"/>
        </a:spcBef>
        <a:spcAft>
          <a:spcPct val="0"/>
        </a:spcAft>
        <a:defRPr sz="3000" b="1">
          <a:solidFill>
            <a:schemeClr val="tx2"/>
          </a:solidFill>
          <a:latin typeface="+mj-lt"/>
          <a:ea typeface="+mj-ea"/>
          <a:cs typeface="+mj-cs"/>
        </a:defRPr>
      </a:lvl1pPr>
      <a:lvl2pPr marL="450850" indent="-450850" algn="l" rtl="0" eaLnBrk="1" fontAlgn="base" hangingPunct="1">
        <a:lnSpc>
          <a:spcPct val="90000"/>
        </a:lnSpc>
        <a:spcBef>
          <a:spcPct val="0"/>
        </a:spcBef>
        <a:spcAft>
          <a:spcPct val="0"/>
        </a:spcAft>
        <a:defRPr sz="3200" b="1">
          <a:solidFill>
            <a:schemeClr val="tx1"/>
          </a:solidFill>
          <a:latin typeface="Times New Roman" charset="0"/>
          <a:ea typeface="Arial" charset="0"/>
          <a:cs typeface="Arial" charset="0"/>
        </a:defRPr>
      </a:lvl2pPr>
      <a:lvl3pPr marL="450850" indent="-450850" algn="l" rtl="0" eaLnBrk="1" fontAlgn="base" hangingPunct="1">
        <a:lnSpc>
          <a:spcPct val="90000"/>
        </a:lnSpc>
        <a:spcBef>
          <a:spcPct val="0"/>
        </a:spcBef>
        <a:spcAft>
          <a:spcPct val="0"/>
        </a:spcAft>
        <a:defRPr sz="3200" b="1">
          <a:solidFill>
            <a:schemeClr val="tx1"/>
          </a:solidFill>
          <a:latin typeface="Times New Roman" charset="0"/>
          <a:ea typeface="Arial" charset="0"/>
          <a:cs typeface="Arial" charset="0"/>
        </a:defRPr>
      </a:lvl3pPr>
      <a:lvl4pPr marL="450850" indent="-450850" algn="l" rtl="0" eaLnBrk="1" fontAlgn="base" hangingPunct="1">
        <a:lnSpc>
          <a:spcPct val="90000"/>
        </a:lnSpc>
        <a:spcBef>
          <a:spcPct val="0"/>
        </a:spcBef>
        <a:spcAft>
          <a:spcPct val="0"/>
        </a:spcAft>
        <a:defRPr sz="3200" b="1">
          <a:solidFill>
            <a:schemeClr val="tx1"/>
          </a:solidFill>
          <a:latin typeface="Times New Roman" charset="0"/>
          <a:ea typeface="Arial" charset="0"/>
          <a:cs typeface="Arial" charset="0"/>
        </a:defRPr>
      </a:lvl4pPr>
      <a:lvl5pPr marL="450850" indent="-450850" algn="l" rtl="0" eaLnBrk="1" fontAlgn="base" hangingPunct="1">
        <a:lnSpc>
          <a:spcPct val="90000"/>
        </a:lnSpc>
        <a:spcBef>
          <a:spcPct val="0"/>
        </a:spcBef>
        <a:spcAft>
          <a:spcPct val="0"/>
        </a:spcAft>
        <a:defRPr sz="3200" b="1">
          <a:solidFill>
            <a:schemeClr val="tx1"/>
          </a:solidFill>
          <a:latin typeface="Times New Roman" charset="0"/>
          <a:ea typeface="Arial"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p:titleStyle>
    <p:bodyStyle>
      <a:lvl1pPr marL="400050" indent="-342900" algn="l" rtl="0" eaLnBrk="1" fontAlgn="base" hangingPunct="1">
        <a:spcBef>
          <a:spcPts val="0"/>
        </a:spcBef>
        <a:spcAft>
          <a:spcPct val="20000"/>
        </a:spcAft>
        <a:buClr>
          <a:schemeClr val="tx2"/>
        </a:buClr>
        <a:buFont typeface="Wingdings" panose="05000000000000000000" pitchFamily="2" charset="2"/>
        <a:buChar char="§"/>
        <a:defRPr sz="2800">
          <a:solidFill>
            <a:schemeClr val="tx1"/>
          </a:solidFill>
          <a:latin typeface="Arial" charset="0"/>
          <a:ea typeface="+mn-ea"/>
          <a:cs typeface="+mn-cs"/>
        </a:defRPr>
      </a:lvl1pPr>
      <a:lvl2pPr marL="800100" indent="-341313" algn="l" rtl="0" eaLnBrk="1" fontAlgn="base" hangingPunct="1">
        <a:spcBef>
          <a:spcPts val="0"/>
        </a:spcBef>
        <a:spcAft>
          <a:spcPct val="20000"/>
        </a:spcAft>
        <a:buClr>
          <a:schemeClr val="tx2"/>
        </a:buClr>
        <a:buFont typeface="Wingdings" panose="05000000000000000000" pitchFamily="2" charset="2"/>
        <a:buChar char="§"/>
        <a:defRPr sz="2600">
          <a:solidFill>
            <a:schemeClr val="tx1"/>
          </a:solidFill>
          <a:latin typeface="Arial" charset="0"/>
          <a:ea typeface="+mn-ea"/>
          <a:cs typeface="+mn-cs"/>
        </a:defRPr>
      </a:lvl2pPr>
      <a:lvl3pPr marL="1257300" indent="-339725" algn="l" rtl="0" eaLnBrk="1" fontAlgn="base" hangingPunct="1">
        <a:spcBef>
          <a:spcPts val="0"/>
        </a:spcBef>
        <a:spcAft>
          <a:spcPct val="20000"/>
        </a:spcAft>
        <a:buClr>
          <a:schemeClr val="tx2"/>
        </a:buClr>
        <a:buFont typeface="Wingdings" panose="05000000000000000000" pitchFamily="2" charset="2"/>
        <a:buChar char="§"/>
        <a:defRPr sz="2400">
          <a:solidFill>
            <a:schemeClr val="tx1"/>
          </a:solidFill>
          <a:latin typeface="Arial" charset="0"/>
          <a:ea typeface="+mn-ea"/>
          <a:cs typeface="+mn-cs"/>
        </a:defRPr>
      </a:lvl3pPr>
      <a:lvl4pPr marL="1714500" indent="-347663" algn="l" rtl="0" eaLnBrk="1" fontAlgn="base" hangingPunct="1">
        <a:spcBef>
          <a:spcPts val="0"/>
        </a:spcBef>
        <a:spcAft>
          <a:spcPct val="20000"/>
        </a:spcAft>
        <a:buClr>
          <a:schemeClr val="tx2"/>
        </a:buClr>
        <a:buFont typeface="Wingdings" panose="05000000000000000000" pitchFamily="2" charset="2"/>
        <a:buChar char="§"/>
        <a:tabLst/>
        <a:defRPr sz="2200">
          <a:solidFill>
            <a:schemeClr val="tx1"/>
          </a:solidFill>
          <a:latin typeface="Arial" charset="0"/>
          <a:ea typeface="+mn-ea"/>
          <a:cs typeface="+mn-cs"/>
        </a:defRPr>
      </a:lvl4pPr>
      <a:lvl5pPr marL="2171700" indent="-347663" algn="l" rtl="0" eaLnBrk="1" fontAlgn="base" hangingPunct="1">
        <a:spcBef>
          <a:spcPts val="0"/>
        </a:spcBef>
        <a:spcAft>
          <a:spcPct val="20000"/>
        </a:spcAft>
        <a:buClr>
          <a:schemeClr val="tx2"/>
        </a:buClr>
        <a:buFont typeface="Wingdings" panose="05000000000000000000" pitchFamily="2" charset="2"/>
        <a:buChar char="§"/>
        <a:defRPr sz="2200">
          <a:solidFill>
            <a:schemeClr val="tx1"/>
          </a:solidFill>
          <a:latin typeface="Arial" charset="0"/>
          <a:ea typeface="+mn-ea"/>
          <a:cs typeface="+mn-cs"/>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3926874224"/>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2334084267"/>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511251759"/>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3512903619"/>
      </p:ext>
    </p:extLst>
  </p:cSld>
  <p:clrMap bg1="lt1" tx1="dk1" bg2="lt2" tx2="dk2" accent1="accent1" accent2="accent2" accent3="accent3" accent4="accent4" accent5="accent5" accent6="accent6" hlink="hlink" folHlink="folHlink"/>
  <p:sldLayoutIdLst>
    <p:sldLayoutId id="2147484024"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432401943"/>
      </p:ext>
    </p:extLst>
  </p:cSld>
  <p:clrMap bg1="lt1" tx1="dk1" bg2="lt2" tx2="dk2" accent1="accent1" accent2="accent2" accent3="accent3" accent4="accent4" accent5="accent5" accent6="accent6" hlink="hlink" folHlink="folHlink"/>
  <p:sldLayoutIdLst>
    <p:sldLayoutId id="2147484026"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417333811"/>
      </p:ext>
    </p:extLst>
  </p:cSld>
  <p:clrMap bg1="lt1" tx1="dk1" bg2="lt2" tx2="dk2" accent1="accent1" accent2="accent2" accent3="accent3" accent4="accent4" accent5="accent5" accent6="accent6" hlink="hlink" folHlink="folHlink"/>
  <p:sldLayoutIdLst>
    <p:sldLayoutId id="2147484028"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704255379"/>
      </p:ext>
    </p:extLst>
  </p:cSld>
  <p:clrMap bg1="lt1" tx1="dk1" bg2="lt2" tx2="dk2" accent1="accent1" accent2="accent2" accent3="accent3" accent4="accent4" accent5="accent5" accent6="accent6" hlink="hlink" folHlink="folHlink"/>
  <p:sldLayoutIdLst>
    <p:sldLayoutId id="2147484030"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2752001196"/>
      </p:ext>
    </p:extLst>
  </p:cSld>
  <p:clrMap bg1="lt1" tx1="dk1" bg2="lt2" tx2="dk2" accent1="accent1" accent2="accent2" accent3="accent3" accent4="accent4" accent5="accent5" accent6="accent6" hlink="hlink" folHlink="folHlink"/>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288880371"/>
      </p:ext>
    </p:extLst>
  </p:cSld>
  <p:clrMap bg1="lt1" tx1="dk1" bg2="lt2" tx2="dk2" accent1="accent1" accent2="accent2" accent3="accent3" accent4="accent4" accent5="accent5" accent6="accent6" hlink="hlink" folHlink="folHlink"/>
  <p:sldLayoutIdLst>
    <p:sldLayoutId id="2147484034"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2585044364"/>
      </p:ext>
    </p:extLst>
  </p:cSld>
  <p:clrMap bg1="lt1" tx1="dk1" bg2="lt2" tx2="dk2" accent1="accent1" accent2="accent2" accent3="accent3" accent4="accent4" accent5="accent5" accent6="accent6" hlink="hlink" folHlink="folHlink"/>
  <p:sldLayoutIdLst>
    <p:sldLayoutId id="2147484036"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3470877128"/>
      </p:ext>
    </p:extLst>
  </p:cSld>
  <p:clrMap bg1="lt1" tx1="dk1" bg2="lt2" tx2="dk2" accent1="accent1" accent2="accent2" accent3="accent3" accent4="accent4" accent5="accent5" accent6="accent6" hlink="hlink" folHlink="folHlink"/>
  <p:sldLayoutIdLst>
    <p:sldLayoutId id="2147484038"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3835488094"/>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867641384"/>
      </p:ext>
    </p:extLst>
  </p:cSld>
  <p:clrMap bg1="lt1" tx1="dk1" bg2="lt2" tx2="dk2" accent1="accent1" accent2="accent2" accent3="accent3" accent4="accent4" accent5="accent5" accent6="accent6" hlink="hlink" folHlink="folHlink"/>
  <p:sldLayoutIdLst>
    <p:sldLayoutId id="2147484040"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3295183808"/>
      </p:ext>
    </p:extLst>
  </p:cSld>
  <p:clrMap bg1="lt1" tx1="dk1" bg2="lt2" tx2="dk2" accent1="accent1" accent2="accent2" accent3="accent3" accent4="accent4" accent5="accent5" accent6="accent6" hlink="hlink" folHlink="folHlink"/>
  <p:sldLayoutIdLst>
    <p:sldLayoutId id="2147484042"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469830242"/>
      </p:ext>
    </p:extLst>
  </p:cSld>
  <p:clrMap bg1="lt1" tx1="dk1" bg2="lt2" tx2="dk2" accent1="accent1" accent2="accent2" accent3="accent3" accent4="accent4" accent5="accent5" accent6="accent6" hlink="hlink" folHlink="folHlink"/>
  <p:sldLayoutIdLst>
    <p:sldLayoutId id="2147484044"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501775365"/>
      </p:ext>
    </p:extLst>
  </p:cSld>
  <p:clrMap bg1="lt1" tx1="dk1" bg2="lt2" tx2="dk2" accent1="accent1" accent2="accent2" accent3="accent3" accent4="accent4" accent5="accent5" accent6="accent6" hlink="hlink" folHlink="folHlink"/>
  <p:sldLayoutIdLst>
    <p:sldLayoutId id="2147484046"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612755629"/>
      </p:ext>
    </p:extLst>
  </p:cSld>
  <p:clrMap bg1="lt1" tx1="dk1" bg2="lt2" tx2="dk2" accent1="accent1" accent2="accent2" accent3="accent3" accent4="accent4" accent5="accent5" accent6="accent6" hlink="hlink" folHlink="folHlink"/>
  <p:sldLayoutIdLst>
    <p:sldLayoutId id="2147484048"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381280147"/>
      </p:ext>
    </p:extLst>
  </p:cSld>
  <p:clrMap bg1="lt1" tx1="dk1" bg2="lt2" tx2="dk2" accent1="accent1" accent2="accent2" accent3="accent3" accent4="accent4" accent5="accent5" accent6="accent6" hlink="hlink" folHlink="folHlink"/>
  <p:sldLayoutIdLst>
    <p:sldLayoutId id="2147484050"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4089807507"/>
      </p:ext>
    </p:extLst>
  </p:cSld>
  <p:clrMap bg1="lt1" tx1="dk1" bg2="lt2" tx2="dk2" accent1="accent1" accent2="accent2" accent3="accent3" accent4="accent4" accent5="accent5" accent6="accent6" hlink="hlink" folHlink="folHlink"/>
  <p:sldLayoutIdLst>
    <p:sldLayoutId id="2147484052"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2737847412"/>
      </p:ext>
    </p:extLst>
  </p:cSld>
  <p:clrMap bg1="lt1" tx1="dk1" bg2="lt2" tx2="dk2" accent1="accent1" accent2="accent2" accent3="accent3" accent4="accent4" accent5="accent5" accent6="accent6" hlink="hlink" folHlink="folHlink"/>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56124933"/>
      </p:ext>
    </p:extLst>
  </p:cSld>
  <p:clrMap bg1="lt1" tx1="dk1" bg2="lt2" tx2="dk2" accent1="accent1" accent2="accent2" accent3="accent3" accent4="accent4" accent5="accent5" accent6="accent6" hlink="hlink" folHlink="folHlink"/>
  <p:sldLayoutIdLst>
    <p:sldLayoutId id="2147484056"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953680391"/>
      </p:ext>
    </p:extLst>
  </p:cSld>
  <p:clrMap bg1="lt1" tx1="dk1" bg2="lt2" tx2="dk2" accent1="accent1" accent2="accent2" accent3="accent3" accent4="accent4" accent5="accent5" accent6="accent6" hlink="hlink" folHlink="folHlink"/>
  <p:sldLayoutIdLst>
    <p:sldLayoutId id="2147484058"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3374228226"/>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2872361124"/>
      </p:ext>
    </p:extLst>
  </p:cSld>
  <p:clrMap bg1="lt1" tx1="dk1" bg2="lt2" tx2="dk2" accent1="accent1" accent2="accent2" accent3="accent3" accent4="accent4" accent5="accent5" accent6="accent6" hlink="hlink" folHlink="folHlink"/>
  <p:sldLayoutIdLst>
    <p:sldLayoutId id="2147484060"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2790727604"/>
      </p:ext>
    </p:extLst>
  </p:cSld>
  <p:clrMap bg1="lt1" tx1="dk1" bg2="lt2" tx2="dk2" accent1="accent1" accent2="accent2" accent3="accent3" accent4="accent4" accent5="accent5" accent6="accent6" hlink="hlink" folHlink="folHlink"/>
  <p:sldLayoutIdLst>
    <p:sldLayoutId id="2147484062"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4269751834"/>
      </p:ext>
    </p:extLst>
  </p:cSld>
  <p:clrMap bg1="lt1" tx1="dk1" bg2="lt2" tx2="dk2" accent1="accent1" accent2="accent2" accent3="accent3" accent4="accent4" accent5="accent5" accent6="accent6" hlink="hlink" folHlink="folHlink"/>
  <p:sldLayoutIdLst>
    <p:sldLayoutId id="2147484064"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395197702"/>
      </p:ext>
    </p:extLst>
  </p:cSld>
  <p:clrMap bg1="lt1" tx1="dk1" bg2="lt2" tx2="dk2" accent1="accent1" accent2="accent2" accent3="accent3" accent4="accent4" accent5="accent5" accent6="accent6" hlink="hlink" folHlink="folHlink"/>
  <p:sldLayoutIdLst>
    <p:sldLayoutId id="2147484066"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144643926"/>
      </p:ext>
    </p:extLst>
  </p:cSld>
  <p:clrMap bg1="lt1" tx1="dk1" bg2="lt2" tx2="dk2" accent1="accent1" accent2="accent2" accent3="accent3" accent4="accent4" accent5="accent5" accent6="accent6" hlink="hlink" folHlink="folHlink"/>
  <p:sldLayoutIdLst>
    <p:sldLayoutId id="2147484068"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3514561278"/>
      </p:ext>
    </p:extLst>
  </p:cSld>
  <p:clrMap bg1="lt1" tx1="dk1" bg2="lt2" tx2="dk2" accent1="accent1" accent2="accent2" accent3="accent3" accent4="accent4" accent5="accent5" accent6="accent6" hlink="hlink" folHlink="folHlink"/>
  <p:sldLayoutIdLst>
    <p:sldLayoutId id="2147484070"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2323556410"/>
      </p:ext>
    </p:extLst>
  </p:cSld>
  <p:clrMap bg1="lt1" tx1="dk1" bg2="lt2" tx2="dk2" accent1="accent1" accent2="accent2" accent3="accent3" accent4="accent4" accent5="accent5" accent6="accent6" hlink="hlink" folHlink="folHlink"/>
  <p:sldLayoutIdLst>
    <p:sldLayoutId id="2147484072"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60006526"/>
      </p:ext>
    </p:extLst>
  </p:cSld>
  <p:clrMap bg1="lt1" tx1="dk1" bg2="lt2" tx2="dk2" accent1="accent1" accent2="accent2" accent3="accent3" accent4="accent4" accent5="accent5" accent6="accent6" hlink="hlink" folHlink="folHlink"/>
  <p:sldLayoutIdLst>
    <p:sldLayoutId id="2147484074"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2950280442"/>
      </p:ext>
    </p:extLst>
  </p:cSld>
  <p:clrMap bg1="lt1" tx1="dk1" bg2="lt2" tx2="dk2" accent1="accent1" accent2="accent2" accent3="accent3" accent4="accent4" accent5="accent5" accent6="accent6" hlink="hlink" folHlink="folHlink"/>
  <p:sldLayoutIdLst>
    <p:sldLayoutId id="2147484076"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48269999"/>
      </p:ext>
    </p:extLst>
  </p:cSld>
  <p:clrMap bg1="lt1" tx1="dk1" bg2="lt2" tx2="dk2" accent1="accent1" accent2="accent2" accent3="accent3" accent4="accent4" accent5="accent5" accent6="accent6" hlink="hlink" folHlink="folHlink"/>
  <p:sldLayoutIdLst>
    <p:sldLayoutId id="2147484078"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3392762974"/>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362845016"/>
      </p:ext>
    </p:extLst>
  </p:cSld>
  <p:clrMap bg1="lt1" tx1="dk1" bg2="lt2" tx2="dk2" accent1="accent1" accent2="accent2" accent3="accent3" accent4="accent4" accent5="accent5" accent6="accent6" hlink="hlink" folHlink="folHlink"/>
  <p:sldLayoutIdLst>
    <p:sldLayoutId id="2147484080"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576440706"/>
      </p:ext>
    </p:extLst>
  </p:cSld>
  <p:clrMap bg1="lt1" tx1="dk1" bg2="lt2" tx2="dk2" accent1="accent1" accent2="accent2" accent3="accent3" accent4="accent4" accent5="accent5" accent6="accent6" hlink="hlink" folHlink="folHlink"/>
  <p:sldLayoutIdLst>
    <p:sldLayoutId id="2147484082"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2416828712"/>
      </p:ext>
    </p:extLst>
  </p:cSld>
  <p:clrMap bg1="lt1" tx1="dk1" bg2="lt2" tx2="dk2" accent1="accent1" accent2="accent2" accent3="accent3" accent4="accent4" accent5="accent5" accent6="accent6" hlink="hlink" folHlink="folHlink"/>
  <p:sldLayoutIdLst>
    <p:sldLayoutId id="2147484084"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2945850123"/>
      </p:ext>
    </p:extLst>
  </p:cSld>
  <p:clrMap bg1="lt1" tx1="dk1" bg2="lt2" tx2="dk2" accent1="accent1" accent2="accent2" accent3="accent3" accent4="accent4" accent5="accent5" accent6="accent6" hlink="hlink" folHlink="folHlink"/>
  <p:sldLayoutIdLst>
    <p:sldLayoutId id="2147484086"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423401219"/>
      </p:ext>
    </p:extLst>
  </p:cSld>
  <p:clrMap bg1="lt1" tx1="dk1" bg2="lt2" tx2="dk2" accent1="accent1" accent2="accent2" accent3="accent3" accent4="accent4" accent5="accent5" accent6="accent6" hlink="hlink" folHlink="folHlink"/>
  <p:sldLayoutIdLst>
    <p:sldLayoutId id="2147484088"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4017108514"/>
      </p:ext>
    </p:extLst>
  </p:cSld>
  <p:clrMap bg1="lt1" tx1="dk1" bg2="lt2" tx2="dk2" accent1="accent1" accent2="accent2" accent3="accent3" accent4="accent4" accent5="accent5" accent6="accent6" hlink="hlink" folHlink="folHlink"/>
  <p:sldLayoutIdLst>
    <p:sldLayoutId id="2147484090"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976597887"/>
      </p:ext>
    </p:extLst>
  </p:cSld>
  <p:clrMap bg1="lt1" tx1="dk1" bg2="lt2" tx2="dk2" accent1="accent1" accent2="accent2" accent3="accent3" accent4="accent4" accent5="accent5" accent6="accent6" hlink="hlink" folHlink="folHlink"/>
  <p:sldLayoutIdLst>
    <p:sldLayoutId id="2147484092"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3512320396"/>
      </p:ext>
    </p:extLst>
  </p:cSld>
  <p:clrMap bg1="lt1" tx1="dk1" bg2="lt2" tx2="dk2" accent1="accent1" accent2="accent2" accent3="accent3" accent4="accent4" accent5="accent5" accent6="accent6" hlink="hlink" folHlink="folHlink"/>
  <p:sldLayoutIdLst>
    <p:sldLayoutId id="2147484094"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4149903898"/>
      </p:ext>
    </p:extLst>
  </p:cSld>
  <p:clrMap bg1="lt1" tx1="dk1" bg2="lt2" tx2="dk2" accent1="accent1" accent2="accent2" accent3="accent3" accent4="accent4" accent5="accent5" accent6="accent6" hlink="hlink" folHlink="folHlink"/>
  <p:sldLayoutIdLst>
    <p:sldLayoutId id="2147484096"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417306132"/>
      </p:ext>
    </p:extLst>
  </p:cSld>
  <p:clrMap bg1="lt1" tx1="dk1" bg2="lt2" tx2="dk2" accent1="accent1" accent2="accent2" accent3="accent3" accent4="accent4" accent5="accent5" accent6="accent6" hlink="hlink" folHlink="folHlink"/>
  <p:sldLayoutIdLst>
    <p:sldLayoutId id="2147484098"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2772857180"/>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3255256141"/>
      </p:ext>
    </p:extLst>
  </p:cSld>
  <p:clrMap bg1="lt1" tx1="dk1" bg2="lt2" tx2="dk2" accent1="accent1" accent2="accent2" accent3="accent3" accent4="accent4" accent5="accent5" accent6="accent6" hlink="hlink" folHlink="folHlink"/>
  <p:sldLayoutIdLst>
    <p:sldLayoutId id="2147484100"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3441185715"/>
      </p:ext>
    </p:extLst>
  </p:cSld>
  <p:clrMap bg1="lt1" tx1="dk1" bg2="lt2" tx2="dk2" accent1="accent1" accent2="accent2" accent3="accent3" accent4="accent4" accent5="accent5" accent6="accent6" hlink="hlink" folHlink="folHlink"/>
  <p:sldLayoutIdLst>
    <p:sldLayoutId id="2147484102"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2246549501"/>
      </p:ext>
    </p:extLst>
  </p:cSld>
  <p:clrMap bg1="lt1" tx1="dk1" bg2="lt2" tx2="dk2" accent1="accent1" accent2="accent2" accent3="accent3" accent4="accent4" accent5="accent5" accent6="accent6" hlink="hlink" folHlink="folHlink"/>
  <p:sldLayoutIdLst>
    <p:sldLayoutId id="2147484104"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740264373"/>
      </p:ext>
    </p:extLst>
  </p:cSld>
  <p:clrMap bg1="lt1" tx1="dk1" bg2="lt2" tx2="dk2" accent1="accent1" accent2="accent2" accent3="accent3" accent4="accent4" accent5="accent5" accent6="accent6" hlink="hlink" folHlink="folHlink"/>
  <p:sldLayoutIdLst>
    <p:sldLayoutId id="2147484106"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157311237"/>
      </p:ext>
    </p:extLst>
  </p:cSld>
  <p:clrMap bg1="lt1" tx1="dk1" bg2="lt2" tx2="dk2" accent1="accent1" accent2="accent2" accent3="accent3" accent4="accent4" accent5="accent5" accent6="accent6" hlink="hlink" folHlink="folHlink"/>
  <p:sldLayoutIdLst>
    <p:sldLayoutId id="2147484108"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2935796204"/>
      </p:ext>
    </p:extLst>
  </p:cSld>
  <p:clrMap bg1="lt1" tx1="dk1" bg2="lt2" tx2="dk2" accent1="accent1" accent2="accent2" accent3="accent3" accent4="accent4" accent5="accent5" accent6="accent6" hlink="hlink" folHlink="folHlink"/>
  <p:sldLayoutIdLst>
    <p:sldLayoutId id="2147484110"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443346286"/>
      </p:ext>
    </p:extLst>
  </p:cSld>
  <p:clrMap bg1="lt1" tx1="dk1" bg2="lt2" tx2="dk2" accent1="accent1" accent2="accent2" accent3="accent3" accent4="accent4" accent5="accent5" accent6="accent6" hlink="hlink" folHlink="folHlink"/>
  <p:sldLayoutIdLst>
    <p:sldLayoutId id="2147484112"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345227399"/>
      </p:ext>
    </p:extLst>
  </p:cSld>
  <p:clrMap bg1="lt1" tx1="dk1" bg2="lt2" tx2="dk2" accent1="accent1" accent2="accent2" accent3="accent3" accent4="accent4" accent5="accent5" accent6="accent6" hlink="hlink" folHlink="folHlink"/>
  <p:sldLayoutIdLst>
    <p:sldLayoutId id="2147484114"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3535034200"/>
      </p:ext>
    </p:extLst>
  </p:cSld>
  <p:clrMap bg1="lt1" tx1="dk1" bg2="lt2" tx2="dk2" accent1="accent1" accent2="accent2" accent3="accent3" accent4="accent4" accent5="accent5" accent6="accent6" hlink="hlink" folHlink="folHlink"/>
  <p:sldLayoutIdLst>
    <p:sldLayoutId id="2147484116"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4064377272"/>
      </p:ext>
    </p:extLst>
  </p:cSld>
  <p:clrMap bg1="lt1" tx1="dk1" bg2="lt2" tx2="dk2" accent1="accent1" accent2="accent2" accent3="accent3" accent4="accent4" accent5="accent5" accent6="accent6" hlink="hlink" folHlink="folHlink"/>
  <p:sldLayoutIdLst>
    <p:sldLayoutId id="2147484118"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4065387799"/>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283498001"/>
      </p:ext>
    </p:extLst>
  </p:cSld>
  <p:clrMap bg1="lt1" tx1="dk1" bg2="lt2" tx2="dk2" accent1="accent1" accent2="accent2" accent3="accent3" accent4="accent4" accent5="accent5" accent6="accent6" hlink="hlink" folHlink="folHlink"/>
  <p:sldLayoutIdLst>
    <p:sldLayoutId id="2147484120"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2369875980"/>
      </p:ext>
    </p:extLst>
  </p:cSld>
  <p:clrMap bg1="lt1" tx1="dk1" bg2="lt2" tx2="dk2" accent1="accent1" accent2="accent2" accent3="accent3" accent4="accent4" accent5="accent5" accent6="accent6" hlink="hlink" folHlink="folHlink"/>
  <p:sldLayoutIdLst>
    <p:sldLayoutId id="2147484122"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3834016970"/>
      </p:ext>
    </p:extLst>
  </p:cSld>
  <p:clrMap bg1="lt1" tx1="dk1" bg2="lt2" tx2="dk2" accent1="accent1" accent2="accent2" accent3="accent3" accent4="accent4" accent5="accent5" accent6="accent6" hlink="hlink" folHlink="folHlink"/>
  <p:sldLayoutIdLst>
    <p:sldLayoutId id="2147484124"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2993724894"/>
      </p:ext>
    </p:extLst>
  </p:cSld>
  <p:clrMap bg1="lt1" tx1="dk1" bg2="lt2" tx2="dk2" accent1="accent1" accent2="accent2" accent3="accent3" accent4="accent4" accent5="accent5" accent6="accent6" hlink="hlink" folHlink="folHlink"/>
  <p:sldLayoutIdLst>
    <p:sldLayoutId id="2147484126"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482038419"/>
      </p:ext>
    </p:extLst>
  </p:cSld>
  <p:clrMap bg1="lt1" tx1="dk1" bg2="lt2" tx2="dk2" accent1="accent1" accent2="accent2" accent3="accent3" accent4="accent4" accent5="accent5" accent6="accent6" hlink="hlink" folHlink="folHlink"/>
  <p:sldLayoutIdLst>
    <p:sldLayoutId id="2147484128"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545042795"/>
      </p:ext>
    </p:extLst>
  </p:cSld>
  <p:clrMap bg1="lt1" tx1="dk1" bg2="lt2" tx2="dk2" accent1="accent1" accent2="accent2" accent3="accent3" accent4="accent4" accent5="accent5" accent6="accent6" hlink="hlink" folHlink="folHlink"/>
  <p:sldLayoutIdLst>
    <p:sldLayoutId id="2147484130"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028402489"/>
      </p:ext>
    </p:extLst>
  </p:cSld>
  <p:clrMap bg1="lt1" tx1="dk1" bg2="lt2" tx2="dk2" accent1="accent1" accent2="accent2" accent3="accent3" accent4="accent4" accent5="accent5" accent6="accent6" hlink="hlink" folHlink="folHlink"/>
  <p:sldLayoutIdLst>
    <p:sldLayoutId id="2147484132"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855476850"/>
      </p:ext>
    </p:extLst>
  </p:cSld>
  <p:clrMap bg1="lt1" tx1="dk1" bg2="lt2" tx2="dk2" accent1="accent1" accent2="accent2" accent3="accent3" accent4="accent4" accent5="accent5" accent6="accent6" hlink="hlink" folHlink="folHlink"/>
  <p:sldLayoutIdLst>
    <p:sldLayoutId id="2147484134"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021066853"/>
      </p:ext>
    </p:extLst>
  </p:cSld>
  <p:clrMap bg1="lt1" tx1="dk1" bg2="lt2" tx2="dk2" accent1="accent1" accent2="accent2" accent3="accent3" accent4="accent4" accent5="accent5" accent6="accent6" hlink="hlink" folHlink="folHlink"/>
  <p:sldLayoutIdLst>
    <p:sldLayoutId id="2147484136"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996330427"/>
      </p:ext>
    </p:extLst>
  </p:cSld>
  <p:clrMap bg1="lt1" tx1="dk1" bg2="lt2" tx2="dk2" accent1="accent1" accent2="accent2" accent3="accent3" accent4="accent4" accent5="accent5" accent6="accent6" hlink="hlink" folHlink="folHlink"/>
  <p:sldLayoutIdLst>
    <p:sldLayoutId id="2147484138"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579157368"/>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2848496506"/>
      </p:ext>
    </p:extLst>
  </p:cSld>
  <p:clrMap bg1="lt1" tx1="dk1" bg2="lt2" tx2="dk2" accent1="accent1" accent2="accent2" accent3="accent3" accent4="accent4" accent5="accent5" accent6="accent6" hlink="hlink" folHlink="folHlink"/>
  <p:sldLayoutIdLst>
    <p:sldLayoutId id="2147484140"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200315357"/>
      </p:ext>
    </p:extLst>
  </p:cSld>
  <p:clrMap bg1="lt1" tx1="dk1" bg2="lt2" tx2="dk2" accent1="accent1" accent2="accent2" accent3="accent3" accent4="accent4" accent5="accent5" accent6="accent6" hlink="hlink" folHlink="folHlink"/>
  <p:sldLayoutIdLst>
    <p:sldLayoutId id="2147484142"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111038408"/>
      </p:ext>
    </p:extLst>
  </p:cSld>
  <p:clrMap bg1="lt1" tx1="dk1" bg2="lt2" tx2="dk2" accent1="accent1" accent2="accent2" accent3="accent3" accent4="accent4" accent5="accent5" accent6="accent6" hlink="hlink" folHlink="folHlink"/>
  <p:sldLayoutIdLst>
    <p:sldLayoutId id="2147484144"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453393567"/>
      </p:ext>
    </p:extLst>
  </p:cSld>
  <p:clrMap bg1="lt1" tx1="dk1" bg2="lt2" tx2="dk2" accent1="accent1" accent2="accent2" accent3="accent3" accent4="accent4" accent5="accent5" accent6="accent6" hlink="hlink" folHlink="folHlink"/>
  <p:sldLayoutIdLst>
    <p:sldLayoutId id="2147484146"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945687965"/>
      </p:ext>
    </p:extLst>
  </p:cSld>
  <p:clrMap bg1="lt1" tx1="dk1" bg2="lt2" tx2="dk2" accent1="accent1" accent2="accent2" accent3="accent3" accent4="accent4" accent5="accent5" accent6="accent6" hlink="hlink" folHlink="folHlink"/>
  <p:sldLayoutIdLst>
    <p:sldLayoutId id="2147484148"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dirty="0"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511123424"/>
      </p:ext>
    </p:extLst>
  </p:cSld>
  <p:clrMap bg1="lt1" tx1="dk1" bg2="lt2" tx2="dk2" accent1="accent1" accent2="accent2" accent3="accent3" accent4="accent4" accent5="accent5" accent6="accent6" hlink="hlink" folHlink="folHlink"/>
  <p:sldLayoutIdLst>
    <p:sldLayoutId id="2147484150"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948860832"/>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810819988"/>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993805627"/>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652015212"/>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926664799"/>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3950212886"/>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587826320"/>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3559494960"/>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75947168"/>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3954291914"/>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3048102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325834248"/>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2230583779"/>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2954077367"/>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3939619984"/>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3374992137"/>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568208983"/>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555282120"/>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224053237"/>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330764222"/>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2332416782"/>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421968129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3740799630"/>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214392612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887000287"/>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2854869355"/>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2221955133"/>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2558865117"/>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2007190795"/>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257272757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2239642840"/>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064057050"/>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252992549"/>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134069815"/>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61309708"/>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2712017360"/>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2652734748"/>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152325338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585922170"/>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2638819954"/>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660349080"/>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633124818"/>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ea typeface="ＭＳ Ｐゴシック" charset="0"/>
              </a:rPr>
              <a:t>© 2016 Pearson Education, Inc.</a:t>
            </a:r>
            <a:endParaRPr lang="en-US" dirty="0">
              <a:solidFill>
                <a:srgbClr val="000000"/>
              </a:solidFill>
              <a:ea typeface="ＭＳ Ｐゴシック" charset="0"/>
            </a:endParaRPr>
          </a:p>
        </p:txBody>
      </p:sp>
    </p:spTree>
    <p:extLst>
      <p:ext uri="{BB962C8B-B14F-4D97-AF65-F5344CB8AC3E}">
        <p14:creationId xmlns:p14="http://schemas.microsoft.com/office/powerpoint/2010/main" val="545499702"/>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483731"/>
            <a:ext cx="3086100" cy="365125"/>
          </a:xfrm>
          <a:prstGeom prst="rect">
            <a:avLst/>
          </a:prstGeom>
        </p:spPr>
        <p:txBody>
          <a:bodyPr vert="horz" lIns="91440" tIns="45720" rIns="91440" bIns="45720" rtlCol="0" anchor="ctr"/>
          <a:lstStyle>
            <a:lvl1pPr algn="l">
              <a:defRPr sz="900" b="0">
                <a:solidFill>
                  <a:schemeClr val="tx1"/>
                </a:solidFill>
                <a:latin typeface="Arial" panose="020B0604020202020204" pitchFamily="34" charset="0"/>
                <a:cs typeface="Arial" panose="020B0604020202020204" pitchFamily="34" charset="0"/>
              </a:defRPr>
            </a:lvl1pPr>
          </a:lstStyle>
          <a:p>
            <a:pPr eaLnBrk="0" hangingPunct="0"/>
            <a:r>
              <a:rPr lang="en-US" smtClean="0">
                <a:solidFill>
                  <a:srgbClr val="000000"/>
                </a:solidFill>
              </a:rPr>
              <a:t>© 2016 Pearson Education, Inc.</a:t>
            </a:r>
            <a:endParaRPr lang="en-US" dirty="0">
              <a:solidFill>
                <a:srgbClr val="000000"/>
              </a:solidFill>
            </a:endParaRPr>
          </a:p>
        </p:txBody>
      </p:sp>
    </p:spTree>
    <p:extLst>
      <p:ext uri="{BB962C8B-B14F-4D97-AF65-F5344CB8AC3E}">
        <p14:creationId xmlns:p14="http://schemas.microsoft.com/office/powerpoint/2010/main" val="1186820051"/>
      </p:ext>
    </p:extLst>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hyperlink" Target="http://www.mediaresource.org/instruct.htm"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02.xml"/><Relationship Id="rId1" Type="http://schemas.openxmlformats.org/officeDocument/2006/relationships/slideLayout" Target="../slideLayouts/slideLayout61.xml"/></Relationships>
</file>

<file path=ppt/slides/_rels/slide10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03.xml"/><Relationship Id="rId1" Type="http://schemas.openxmlformats.org/officeDocument/2006/relationships/slideLayout" Target="../slideLayouts/slideLayout62.xml"/></Relationships>
</file>

<file path=ppt/slides/_rels/slide10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04.xml"/><Relationship Id="rId1" Type="http://schemas.openxmlformats.org/officeDocument/2006/relationships/slideLayout" Target="../slideLayouts/slideLayout63.xml"/></Relationships>
</file>

<file path=ppt/slides/_rels/slide10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05.xml"/><Relationship Id="rId1" Type="http://schemas.openxmlformats.org/officeDocument/2006/relationships/slideLayout" Target="../slideLayouts/slideLayout64.xml"/></Relationships>
</file>

<file path=ppt/slides/_rels/slide10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06.xml"/><Relationship Id="rId1" Type="http://schemas.openxmlformats.org/officeDocument/2006/relationships/slideLayout" Target="../slideLayouts/slideLayout65.xml"/></Relationships>
</file>

<file path=ppt/slides/_rels/slide10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07.xml"/><Relationship Id="rId1" Type="http://schemas.openxmlformats.org/officeDocument/2006/relationships/slideLayout" Target="../slideLayouts/slideLayout66.xml"/></Relationships>
</file>

<file path=ppt/slides/_rels/slide10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08.xml"/><Relationship Id="rId1" Type="http://schemas.openxmlformats.org/officeDocument/2006/relationships/slideLayout" Target="../slideLayouts/slideLayout67.xml"/></Relationships>
</file>

<file path=ppt/slides/_rels/slide10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09.xml"/><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1.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7.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8.xml"/><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9.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2.xml"/><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3.xml"/><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4.xml"/><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9.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1.xml"/><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3.xml"/><Relationship Id="rId1" Type="http://schemas.openxmlformats.org/officeDocument/2006/relationships/slideLayout" Target="../slideLayouts/slideLayout38.xml"/><Relationship Id="rId4" Type="http://schemas.openxmlformats.org/officeDocument/2006/relationships/image" Target="file:///C:\Documents%20and%20Settings\rajesh.ACEPRO\Desktop\PPT\Labelled\34-16_13ClonedCatAndParent-L.jpg"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6.xml"/><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8.xml"/><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0.xml"/><Relationship Id="rId1" Type="http://schemas.openxmlformats.org/officeDocument/2006/relationships/slideLayout" Target="../slideLayouts/slideLayout4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5.xml"/><Relationship Id="rId1" Type="http://schemas.openxmlformats.org/officeDocument/2006/relationships/slideLayout" Target="../slideLayouts/slideLayout42.xml"/></Relationships>
</file>

<file path=ppt/slides/_rels/slide7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6.xml"/><Relationship Id="rId1" Type="http://schemas.openxmlformats.org/officeDocument/2006/relationships/slideLayout" Target="../slideLayouts/slideLayout43.xml"/></Relationships>
</file>

<file path=ppt/slides/_rels/slide7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7.xml"/><Relationship Id="rId1" Type="http://schemas.openxmlformats.org/officeDocument/2006/relationships/slideLayout" Target="../slideLayouts/slideLayout44.xml"/></Relationships>
</file>

<file path=ppt/slides/_rels/slide7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8.xml"/><Relationship Id="rId1" Type="http://schemas.openxmlformats.org/officeDocument/2006/relationships/slideLayout" Target="../slideLayouts/slideLayout4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1.xml"/><Relationship Id="rId1" Type="http://schemas.openxmlformats.org/officeDocument/2006/relationships/slideLayout" Target="../slideLayouts/slideLayout4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3.xml"/><Relationship Id="rId1" Type="http://schemas.openxmlformats.org/officeDocument/2006/relationships/slideLayout" Target="../slideLayouts/slideLayout4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6.xml"/><Relationship Id="rId1" Type="http://schemas.openxmlformats.org/officeDocument/2006/relationships/slideLayout" Target="../slideLayouts/slideLayout48.xml"/></Relationships>
</file>

<file path=ppt/slides/_rels/slide8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87.xml"/><Relationship Id="rId1" Type="http://schemas.openxmlformats.org/officeDocument/2006/relationships/slideLayout" Target="../slideLayouts/slideLayout4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9.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90.xml"/><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91.xml"/><Relationship Id="rId1" Type="http://schemas.openxmlformats.org/officeDocument/2006/relationships/slideLayout" Target="../slideLayouts/slideLayout52.xml"/></Relationships>
</file>

<file path=ppt/slides/_rels/slide9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92.xml"/><Relationship Id="rId1" Type="http://schemas.openxmlformats.org/officeDocument/2006/relationships/slideLayout" Target="../slideLayouts/slideLayout53.xml"/></Relationships>
</file>

<file path=ppt/slides/_rels/slide9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93.xml"/><Relationship Id="rId1" Type="http://schemas.openxmlformats.org/officeDocument/2006/relationships/slideLayout" Target="../slideLayouts/slideLayout54.xml"/></Relationships>
</file>

<file path=ppt/slides/_rels/slide9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94.xml"/><Relationship Id="rId1" Type="http://schemas.openxmlformats.org/officeDocument/2006/relationships/slideLayout" Target="../slideLayouts/slideLayout55.xml"/></Relationships>
</file>

<file path=ppt/slides/_rels/slide9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95.xml"/><Relationship Id="rId1" Type="http://schemas.openxmlformats.org/officeDocument/2006/relationships/slideLayout" Target="../slideLayouts/slideLayout56.xml"/></Relationships>
</file>

<file path=ppt/slides/_rels/slide9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6.xml"/><Relationship Id="rId1" Type="http://schemas.openxmlformats.org/officeDocument/2006/relationships/slideLayout" Target="../slideLayouts/slideLayout57.xml"/></Relationships>
</file>

<file path=ppt/slides/_rels/slide9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7.xml"/><Relationship Id="rId1" Type="http://schemas.openxmlformats.org/officeDocument/2006/relationships/slideLayout" Target="../slideLayouts/slideLayout58.xml"/></Relationships>
</file>

<file path=ppt/slides/_rels/slide9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98.xml"/><Relationship Id="rId1" Type="http://schemas.openxmlformats.org/officeDocument/2006/relationships/slideLayout" Target="../slideLayouts/slideLayout59.xml"/></Relationships>
</file>

<file path=ppt/slides/_rels/slide9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99.xml"/><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lagCount" hidden="1">
            <a:hlinkClick r:id="rId4"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eaLnBrk="0" hangingPunct="0"/>
            <a:r>
              <a:rPr lang="en-US" altLang="en-US" sz="1400" b="1">
                <a:latin typeface="Tahoma" pitchFamily="34" charset="0"/>
              </a:rPr>
              <a:t>0</a:t>
            </a:r>
          </a:p>
        </p:txBody>
      </p:sp>
      <p:sp>
        <p:nvSpPr>
          <p:cNvPr id="5" name="Text Box 8"/>
          <p:cNvSpPr txBox="1">
            <a:spLocks noChangeArrowheads="1"/>
          </p:cNvSpPr>
          <p:nvPr/>
        </p:nvSpPr>
        <p:spPr bwMode="auto">
          <a:xfrm>
            <a:off x="255588" y="1193800"/>
            <a:ext cx="2144712" cy="1920875"/>
          </a:xfrm>
          <a:prstGeom prst="rect">
            <a:avLst/>
          </a:prstGeom>
          <a:noFill/>
          <a:ln>
            <a:noFill/>
          </a:ln>
          <a:effectLst/>
          <a:extLst>
            <a:ext uri="{909E8E84-426E-40DD-AFC4-6F175D3DCCD1}">
              <a14:hiddenFill xmlns:a14="http://schemas.microsoft.com/office/drawing/2010/main">
                <a:solidFill>
                  <a:srgbClr val="9D0016"/>
                </a:solidFill>
              </a14:hiddenFill>
            </a:ext>
            <a:ext uri="{91240B29-F687-4F45-9708-019B960494DF}">
              <a14:hiddenLine xmlns:a14="http://schemas.microsoft.com/office/drawing/2010/main" w="9525">
                <a:solidFill>
                  <a:srgbClr val="47474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spcAft>
                <a:spcPct val="20000"/>
              </a:spcAft>
              <a:buClr>
                <a:schemeClr val="tx2"/>
              </a:buClr>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spcAft>
                <a:spcPct val="20000"/>
              </a:spcAft>
              <a:buClr>
                <a:schemeClr val="tx2"/>
              </a:buClr>
              <a:buFont typeface="Wingdings" panose="05000000000000000000" pitchFamily="2" charset="2"/>
              <a:buChar char="§"/>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spcAft>
                <a:spcPct val="20000"/>
              </a:spcAft>
              <a:buClr>
                <a:schemeClr val="tx2"/>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spcAft>
                <a:spcPct val="20000"/>
              </a:spcAft>
              <a:buClr>
                <a:schemeClr val="tx2"/>
              </a:buClr>
              <a:buFont typeface="Wingdings" panose="05000000000000000000" pitchFamily="2" charset="2"/>
              <a:buChar char="§"/>
              <a:defRPr sz="2200">
                <a:solidFill>
                  <a:schemeClr val="tx1"/>
                </a:solidFill>
                <a:latin typeface="Arial" panose="020B0604020202020204" pitchFamily="34" charset="0"/>
                <a:cs typeface="Arial" panose="020B0604020202020204" pitchFamily="34" charset="0"/>
              </a:defRPr>
            </a:lvl4pPr>
            <a:lvl5pPr marL="2057400" indent="-228600">
              <a:spcBef>
                <a:spcPct val="20000"/>
              </a:spcBef>
              <a:spcAft>
                <a:spcPct val="20000"/>
              </a:spcAft>
              <a:buClr>
                <a:schemeClr val="tx2"/>
              </a:buClr>
              <a:buFont typeface="Wingdings" panose="05000000000000000000" pitchFamily="2" charset="2"/>
              <a:buChar char="§"/>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20000"/>
              </a:spcAft>
              <a:buClr>
                <a:schemeClr val="tx2"/>
              </a:buClr>
              <a:buFont typeface="Wingdings" panose="05000000000000000000" pitchFamily="2" charset="2"/>
              <a:buChar char="§"/>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20000"/>
              </a:spcAft>
              <a:buClr>
                <a:schemeClr val="tx2"/>
              </a:buClr>
              <a:buFont typeface="Wingdings" panose="05000000000000000000" pitchFamily="2" charset="2"/>
              <a:buChar char="§"/>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20000"/>
              </a:spcAft>
              <a:buClr>
                <a:schemeClr val="tx2"/>
              </a:buClr>
              <a:buFont typeface="Wingdings" panose="05000000000000000000" pitchFamily="2" charset="2"/>
              <a:buChar char="§"/>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20000"/>
              </a:spcAft>
              <a:buClr>
                <a:schemeClr val="tx2"/>
              </a:buClr>
              <a:buFont typeface="Wingdings" panose="05000000000000000000" pitchFamily="2" charset="2"/>
              <a:buChar char="§"/>
              <a:defRPr sz="2200">
                <a:solidFill>
                  <a:schemeClr val="tx1"/>
                </a:solidFill>
                <a:latin typeface="Arial" panose="020B0604020202020204" pitchFamily="34" charset="0"/>
                <a:cs typeface="Arial" panose="020B0604020202020204" pitchFamily="34" charset="0"/>
              </a:defRPr>
            </a:lvl9pPr>
          </a:lstStyle>
          <a:p>
            <a:pPr eaLnBrk="1" hangingPunct="1">
              <a:spcBef>
                <a:spcPct val="0"/>
              </a:spcBef>
              <a:spcAft>
                <a:spcPct val="0"/>
              </a:spcAft>
              <a:buClrTx/>
              <a:buFontTx/>
              <a:buNone/>
            </a:pPr>
            <a:r>
              <a:rPr lang="en-US" altLang="en-US" sz="12000" dirty="0" smtClean="0">
                <a:solidFill>
                  <a:schemeClr val="bg1"/>
                </a:solidFill>
                <a:effectLst>
                  <a:outerShdw blurRad="38100" dist="38100" dir="2700000" algn="tl">
                    <a:srgbClr val="000000">
                      <a:alpha val="43137"/>
                    </a:srgbClr>
                  </a:outerShdw>
                </a:effectLst>
                <a:latin typeface="+mj-lt"/>
              </a:rPr>
              <a:t>16</a:t>
            </a:r>
            <a:endParaRPr lang="en-US" altLang="en-US" sz="12000" dirty="0">
              <a:solidFill>
                <a:schemeClr val="bg1"/>
              </a:solidFill>
              <a:effectLst>
                <a:outerShdw blurRad="38100" dist="38100" dir="2700000" algn="tl">
                  <a:srgbClr val="000000">
                    <a:alpha val="43137"/>
                  </a:srgbClr>
                </a:outerShdw>
              </a:effectLst>
              <a:latin typeface="+mj-lt"/>
            </a:endParaRPr>
          </a:p>
        </p:txBody>
      </p:sp>
      <p:sp>
        <p:nvSpPr>
          <p:cNvPr id="6" name="Rectangle 3"/>
          <p:cNvSpPr txBox="1">
            <a:spLocks noChangeArrowheads="1"/>
          </p:cNvSpPr>
          <p:nvPr/>
        </p:nvSpPr>
        <p:spPr bwMode="auto">
          <a:xfrm>
            <a:off x="255588" y="3425825"/>
            <a:ext cx="4572000" cy="1262063"/>
          </a:xfrm>
          <a:prstGeom prst="rect">
            <a:avLst/>
          </a:prstGeom>
          <a:noFill/>
          <a:ln>
            <a:noFill/>
          </a:ln>
          <a:extLst>
            <a:ext uri="{909E8E84-426E-40DD-AFC4-6F175D3DCCD1}">
              <a14:hiddenFill xmlns:a14="http://schemas.microsoft.com/office/drawing/2010/main">
                <a:solidFill>
                  <a:srgbClr val="9D0016">
                    <a:alpha val="25098"/>
                  </a:srgbClr>
                </a:solidFill>
              </a14:hiddenFill>
            </a:ext>
            <a:ext uri="{91240B29-F687-4F45-9708-019B960494DF}">
              <a14:hiddenLine xmlns:a14="http://schemas.microsoft.com/office/drawing/2010/main" w="9525">
                <a:solidFill>
                  <a:srgbClr val="0051A2"/>
                </a:solidFill>
                <a:miter lim="800000"/>
                <a:headEnd/>
                <a:tailEnd/>
              </a14:hiddenLine>
            </a:ext>
          </a:extLst>
        </p:spPr>
        <p:txBody>
          <a:bodyPr vert="horz" wrap="square" lIns="0" tIns="0" rIns="137160" bIns="0" numCol="1" anchor="t" anchorCtr="0" compatLnSpc="1">
            <a:prstTxWarp prst="textNoShape">
              <a:avLst/>
            </a:prstTxWarp>
          </a:bodyPr>
          <a:lstStyle>
            <a:lvl1pPr marL="400050" indent="-342900" algn="l" rtl="0" eaLnBrk="1" fontAlgn="base" hangingPunct="1">
              <a:spcBef>
                <a:spcPts val="0"/>
              </a:spcBef>
              <a:spcAft>
                <a:spcPct val="20000"/>
              </a:spcAft>
              <a:buClr>
                <a:schemeClr val="tx2"/>
              </a:buClr>
              <a:buFont typeface="Wingdings" panose="05000000000000000000" pitchFamily="2" charset="2"/>
              <a:buChar char="§"/>
              <a:defRPr sz="2800">
                <a:solidFill>
                  <a:schemeClr val="tx1"/>
                </a:solidFill>
                <a:latin typeface="Arial" charset="0"/>
                <a:ea typeface="+mn-ea"/>
                <a:cs typeface="+mn-cs"/>
              </a:defRPr>
            </a:lvl1pPr>
            <a:lvl2pPr marL="800100" indent="-341313" algn="l" rtl="0" eaLnBrk="1" fontAlgn="base" hangingPunct="1">
              <a:spcBef>
                <a:spcPts val="0"/>
              </a:spcBef>
              <a:spcAft>
                <a:spcPct val="20000"/>
              </a:spcAft>
              <a:buClr>
                <a:schemeClr val="tx2"/>
              </a:buClr>
              <a:buFont typeface="Wingdings" panose="05000000000000000000" pitchFamily="2" charset="2"/>
              <a:buChar char="§"/>
              <a:defRPr sz="2600">
                <a:solidFill>
                  <a:schemeClr val="tx1"/>
                </a:solidFill>
                <a:latin typeface="Arial" charset="0"/>
                <a:ea typeface="+mn-ea"/>
                <a:cs typeface="+mn-cs"/>
              </a:defRPr>
            </a:lvl2pPr>
            <a:lvl3pPr marL="1257300" indent="-339725" algn="l" rtl="0" eaLnBrk="1" fontAlgn="base" hangingPunct="1">
              <a:spcBef>
                <a:spcPts val="0"/>
              </a:spcBef>
              <a:spcAft>
                <a:spcPct val="20000"/>
              </a:spcAft>
              <a:buClr>
                <a:schemeClr val="tx2"/>
              </a:buClr>
              <a:buFont typeface="Wingdings" panose="05000000000000000000" pitchFamily="2" charset="2"/>
              <a:buChar char="§"/>
              <a:defRPr sz="2400">
                <a:solidFill>
                  <a:schemeClr val="tx1"/>
                </a:solidFill>
                <a:latin typeface="Arial" charset="0"/>
                <a:ea typeface="+mn-ea"/>
                <a:cs typeface="+mn-cs"/>
              </a:defRPr>
            </a:lvl3pPr>
            <a:lvl4pPr marL="1714500" indent="-347663" algn="l" rtl="0" eaLnBrk="1" fontAlgn="base" hangingPunct="1">
              <a:spcBef>
                <a:spcPts val="0"/>
              </a:spcBef>
              <a:spcAft>
                <a:spcPct val="20000"/>
              </a:spcAft>
              <a:buClr>
                <a:schemeClr val="tx2"/>
              </a:buClr>
              <a:buFont typeface="Wingdings" panose="05000000000000000000" pitchFamily="2" charset="2"/>
              <a:buChar char="§"/>
              <a:tabLst/>
              <a:defRPr sz="2200">
                <a:solidFill>
                  <a:schemeClr val="tx1"/>
                </a:solidFill>
                <a:latin typeface="Arial" charset="0"/>
                <a:ea typeface="+mn-ea"/>
                <a:cs typeface="+mn-cs"/>
              </a:defRPr>
            </a:lvl4pPr>
            <a:lvl5pPr marL="2171700" indent="-347663" algn="l" rtl="0" eaLnBrk="1" fontAlgn="base" hangingPunct="1">
              <a:spcBef>
                <a:spcPts val="0"/>
              </a:spcBef>
              <a:spcAft>
                <a:spcPct val="20000"/>
              </a:spcAft>
              <a:buClr>
                <a:schemeClr val="tx2"/>
              </a:buClr>
              <a:buFont typeface="Wingdings" panose="05000000000000000000" pitchFamily="2" charset="2"/>
              <a:buChar char="§"/>
              <a:defRPr sz="2200">
                <a:solidFill>
                  <a:schemeClr val="tx1"/>
                </a:solidFill>
                <a:latin typeface="Arial" charset="0"/>
                <a:ea typeface="+mn-ea"/>
                <a:cs typeface="+mn-cs"/>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a:lstStyle>
          <a:p>
            <a:pPr marL="152400" indent="0">
              <a:spcBef>
                <a:spcPct val="45000"/>
              </a:spcBef>
              <a:buNone/>
            </a:pPr>
            <a:r>
              <a:rPr lang="en-IN" sz="4000" dirty="0">
                <a:solidFill>
                  <a:schemeClr val="bg1"/>
                </a:solidFill>
                <a:effectLst>
                  <a:outerShdw blurRad="38100" dist="38100" dir="2700000" algn="tl">
                    <a:srgbClr val="000000">
                      <a:alpha val="43137"/>
                    </a:srgbClr>
                  </a:outerShdw>
                </a:effectLst>
                <a:latin typeface="Times New Roman" pitchFamily="18" charset="0"/>
                <a:ea typeface="ＭＳ Ｐゴシック" charset="-128"/>
                <a:cs typeface="Times New Roman" pitchFamily="18" charset="0"/>
              </a:rPr>
              <a:t>Development</a:t>
            </a:r>
            <a:r>
              <a:rPr lang="en-IN" sz="4000" dirty="0" smtClean="0">
                <a:solidFill>
                  <a:schemeClr val="bg1"/>
                </a:solidFill>
                <a:effectLst>
                  <a:outerShdw blurRad="38100" dist="38100" dir="2700000" algn="tl">
                    <a:srgbClr val="000000">
                      <a:alpha val="43137"/>
                    </a:srgbClr>
                  </a:outerShdw>
                </a:effectLst>
                <a:latin typeface="Times New Roman" pitchFamily="18" charset="0"/>
                <a:ea typeface="ＭＳ Ｐゴシック" charset="-128"/>
                <a:cs typeface="Times New Roman" pitchFamily="18" charset="0"/>
              </a:rPr>
              <a:t>,</a:t>
            </a:r>
            <a:br>
              <a:rPr lang="en-IN" sz="4000" dirty="0" smtClean="0">
                <a:solidFill>
                  <a:schemeClr val="bg1"/>
                </a:solidFill>
                <a:effectLst>
                  <a:outerShdw blurRad="38100" dist="38100" dir="2700000" algn="tl">
                    <a:srgbClr val="000000">
                      <a:alpha val="43137"/>
                    </a:srgbClr>
                  </a:outerShdw>
                </a:effectLst>
                <a:latin typeface="Times New Roman" pitchFamily="18" charset="0"/>
                <a:ea typeface="ＭＳ Ｐゴシック" charset="-128"/>
                <a:cs typeface="Times New Roman" pitchFamily="18" charset="0"/>
              </a:rPr>
            </a:br>
            <a:r>
              <a:rPr lang="en-IN" sz="4000" dirty="0" smtClean="0">
                <a:solidFill>
                  <a:schemeClr val="bg1"/>
                </a:solidFill>
                <a:effectLst>
                  <a:outerShdw blurRad="38100" dist="38100" dir="2700000" algn="tl">
                    <a:srgbClr val="000000">
                      <a:alpha val="43137"/>
                    </a:srgbClr>
                  </a:outerShdw>
                </a:effectLst>
                <a:latin typeface="Times New Roman" pitchFamily="18" charset="0"/>
                <a:ea typeface="ＭＳ Ｐゴシック" charset="-128"/>
                <a:cs typeface="Times New Roman" pitchFamily="18" charset="0"/>
              </a:rPr>
              <a:t>Stem </a:t>
            </a:r>
            <a:r>
              <a:rPr lang="en-IN" sz="4000" dirty="0">
                <a:solidFill>
                  <a:schemeClr val="bg1"/>
                </a:solidFill>
                <a:effectLst>
                  <a:outerShdw blurRad="38100" dist="38100" dir="2700000" algn="tl">
                    <a:srgbClr val="000000">
                      <a:alpha val="43137"/>
                    </a:srgbClr>
                  </a:outerShdw>
                </a:effectLst>
                <a:latin typeface="Times New Roman" pitchFamily="18" charset="0"/>
                <a:ea typeface="ＭＳ Ｐゴシック" charset="-128"/>
                <a:cs typeface="Times New Roman" pitchFamily="18" charset="0"/>
              </a:rPr>
              <a:t>Cells</a:t>
            </a:r>
            <a:r>
              <a:rPr lang="en-IN" sz="4000" dirty="0" smtClean="0">
                <a:solidFill>
                  <a:schemeClr val="bg1"/>
                </a:solidFill>
                <a:effectLst>
                  <a:outerShdw blurRad="38100" dist="38100" dir="2700000" algn="tl">
                    <a:srgbClr val="000000">
                      <a:alpha val="43137"/>
                    </a:srgbClr>
                  </a:outerShdw>
                </a:effectLst>
                <a:latin typeface="Times New Roman" pitchFamily="18" charset="0"/>
                <a:ea typeface="ＭＳ Ｐゴシック" charset="-128"/>
                <a:cs typeface="Times New Roman" pitchFamily="18" charset="0"/>
              </a:rPr>
              <a:t>,</a:t>
            </a:r>
            <a:br>
              <a:rPr lang="en-IN" sz="4000" dirty="0" smtClean="0">
                <a:solidFill>
                  <a:schemeClr val="bg1"/>
                </a:solidFill>
                <a:effectLst>
                  <a:outerShdw blurRad="38100" dist="38100" dir="2700000" algn="tl">
                    <a:srgbClr val="000000">
                      <a:alpha val="43137"/>
                    </a:srgbClr>
                  </a:outerShdw>
                </a:effectLst>
                <a:latin typeface="Times New Roman" pitchFamily="18" charset="0"/>
                <a:ea typeface="ＭＳ Ｐゴシック" charset="-128"/>
                <a:cs typeface="Times New Roman" pitchFamily="18" charset="0"/>
              </a:rPr>
            </a:br>
            <a:r>
              <a:rPr lang="en-IN" sz="4000" dirty="0" smtClean="0">
                <a:solidFill>
                  <a:schemeClr val="bg1"/>
                </a:solidFill>
                <a:effectLst>
                  <a:outerShdw blurRad="38100" dist="38100" dir="2700000" algn="tl">
                    <a:srgbClr val="000000">
                      <a:alpha val="43137"/>
                    </a:srgbClr>
                  </a:outerShdw>
                </a:effectLst>
                <a:latin typeface="Times New Roman" pitchFamily="18" charset="0"/>
                <a:ea typeface="ＭＳ Ｐゴシック" charset="-128"/>
                <a:cs typeface="Times New Roman" pitchFamily="18" charset="0"/>
              </a:rPr>
              <a:t>and </a:t>
            </a:r>
            <a:r>
              <a:rPr lang="en-IN" sz="4000" dirty="0">
                <a:solidFill>
                  <a:schemeClr val="bg1"/>
                </a:solidFill>
                <a:effectLst>
                  <a:outerShdw blurRad="38100" dist="38100" dir="2700000" algn="tl">
                    <a:srgbClr val="000000">
                      <a:alpha val="43137"/>
                    </a:srgbClr>
                  </a:outerShdw>
                </a:effectLst>
                <a:latin typeface="Times New Roman" pitchFamily="18" charset="0"/>
                <a:ea typeface="ＭＳ Ｐゴシック" charset="-128"/>
                <a:cs typeface="Times New Roman" pitchFamily="18" charset="0"/>
              </a:rPr>
              <a:t>Cancer</a:t>
            </a:r>
            <a:endParaRPr lang="en-US" sz="4000" dirty="0">
              <a:solidFill>
                <a:schemeClr val="bg1"/>
              </a:solidFill>
              <a:effectLst>
                <a:outerShdw blurRad="38100" dist="38100" dir="2700000" algn="tl">
                  <a:srgbClr val="000000">
                    <a:alpha val="43137"/>
                  </a:srgbClr>
                </a:outerShdw>
              </a:effectLst>
              <a:latin typeface="Times New Roman" pitchFamily="18" charset="0"/>
              <a:ea typeface="ＭＳ Ｐゴシック" charset="-128"/>
              <a:cs typeface="Times New Roman" pitchFamily="18" charset="0"/>
            </a:endParaRPr>
          </a:p>
        </p:txBody>
      </p:sp>
    </p:spTree>
    <p:custDataLst>
      <p:tags r:id="rId1"/>
    </p:custDataLst>
    <p:extLst>
      <p:ext uri="{BB962C8B-B14F-4D97-AF65-F5344CB8AC3E}">
        <p14:creationId xmlns:p14="http://schemas.microsoft.com/office/powerpoint/2010/main" val="5611211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smtClean="0"/>
              <a:t>Cytoplasmic Determinants and Inductive Signals</a:t>
            </a:r>
          </a:p>
        </p:txBody>
      </p:sp>
      <p:sp>
        <p:nvSpPr>
          <p:cNvPr id="11267" name="Rectangle 3"/>
          <p:cNvSpPr>
            <a:spLocks noGrp="1" noChangeArrowheads="1"/>
          </p:cNvSpPr>
          <p:nvPr>
            <p:ph idx="1"/>
          </p:nvPr>
        </p:nvSpPr>
        <p:spPr/>
        <p:txBody>
          <a:bodyPr/>
          <a:lstStyle/>
          <a:p>
            <a:r>
              <a:rPr lang="en-US" altLang="en-US" dirty="0" smtClean="0"/>
              <a:t>An egg’</a:t>
            </a:r>
            <a:r>
              <a:rPr lang="en-US" altLang="ja-JP" dirty="0" smtClean="0"/>
              <a:t>s cytoplasm contains RNA, proteins, and other substances that are distributed unevenly in the unfertilized egg</a:t>
            </a:r>
          </a:p>
          <a:p>
            <a:r>
              <a:rPr lang="en-US" altLang="en-US" b="1" dirty="0" smtClean="0"/>
              <a:t>Cytoplasmic determinants </a:t>
            </a:r>
            <a:r>
              <a:rPr lang="en-US" altLang="en-US" dirty="0" smtClean="0"/>
              <a:t>are maternal substances in the egg that influence early development</a:t>
            </a:r>
          </a:p>
          <a:p>
            <a:r>
              <a:rPr lang="en-US" altLang="en-US" dirty="0" smtClean="0"/>
              <a:t>As the zygote divides by mitosis, the resulting cells contain different cytoplasmic determinants, which lead to different gene expression</a:t>
            </a:r>
          </a:p>
        </p:txBody>
      </p:sp>
      <p:sp>
        <p:nvSpPr>
          <p:cNvPr id="4" name="Footer Placeholder 3"/>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40494723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en-US" dirty="0" smtClean="0"/>
              <a:t>Inherited Predisposition and Other Factors Contributing to Cancer</a:t>
            </a:r>
          </a:p>
        </p:txBody>
      </p:sp>
      <p:sp>
        <p:nvSpPr>
          <p:cNvPr id="71683" name="Rectangle 3"/>
          <p:cNvSpPr>
            <a:spLocks noGrp="1" noChangeArrowheads="1"/>
          </p:cNvSpPr>
          <p:nvPr>
            <p:ph idx="1"/>
          </p:nvPr>
        </p:nvSpPr>
        <p:spPr/>
        <p:txBody>
          <a:bodyPr/>
          <a:lstStyle/>
          <a:p>
            <a:r>
              <a:rPr lang="en-US" altLang="en-US" smtClean="0"/>
              <a:t>Individuals can inherit oncogenes or mutant alleles of tumor-suppressor genes</a:t>
            </a:r>
          </a:p>
          <a:p>
            <a:r>
              <a:rPr lang="en-US" altLang="en-US" smtClean="0"/>
              <a:t>Inherited mutations in the tumor-suppressor gene </a:t>
            </a:r>
            <a:r>
              <a:rPr lang="en-US" altLang="en-US" i="1" smtClean="0"/>
              <a:t>adenomatous polyposis coli </a:t>
            </a:r>
            <a:r>
              <a:rPr lang="en-US" altLang="en-US" smtClean="0"/>
              <a:t>(</a:t>
            </a:r>
            <a:r>
              <a:rPr lang="en-US" altLang="en-US" i="1" smtClean="0"/>
              <a:t>APC</a:t>
            </a:r>
            <a:r>
              <a:rPr lang="en-US" altLang="en-US" smtClean="0"/>
              <a:t>) are common in individuals with colorectal cancer</a:t>
            </a:r>
          </a:p>
          <a:p>
            <a:r>
              <a:rPr lang="en-US" altLang="en-US" smtClean="0"/>
              <a:t>Mutations in the </a:t>
            </a:r>
            <a:r>
              <a:rPr lang="en-US" altLang="en-US" i="1" smtClean="0"/>
              <a:t>BRCA1</a:t>
            </a:r>
            <a:r>
              <a:rPr lang="en-US" altLang="en-US" smtClean="0"/>
              <a:t> or </a:t>
            </a:r>
            <a:r>
              <a:rPr lang="en-US" altLang="en-US" i="1" smtClean="0"/>
              <a:t>BRCA2</a:t>
            </a:r>
            <a:r>
              <a:rPr lang="en-US" altLang="en-US" smtClean="0"/>
              <a:t> gene are found in at least half of inherited breast cancers, and tests using DNA sequencing can detect these mutations</a:t>
            </a:r>
          </a:p>
        </p:txBody>
      </p:sp>
      <p:sp>
        <p:nvSpPr>
          <p:cNvPr id="4" name="Footer Placeholder 3"/>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15646788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noChangeArrowheads="1"/>
          </p:cNvSpPr>
          <p:nvPr>
            <p:ph idx="1"/>
          </p:nvPr>
        </p:nvSpPr>
        <p:spPr/>
        <p:txBody>
          <a:bodyPr/>
          <a:lstStyle/>
          <a:p>
            <a:r>
              <a:rPr lang="en-US" altLang="en-US" smtClean="0"/>
              <a:t>DNA breakage can contribute to cancer, thus the risk of cancer can be lowered by minimizing exposure to agents that damage DNA, such as ultraviolet radiation and chemicals found in cigarette smoke</a:t>
            </a:r>
          </a:p>
          <a:p>
            <a:r>
              <a:rPr lang="en-US" altLang="en-US" smtClean="0"/>
              <a:t>Also, viruses play a role in about 15% of human cancers by donating an oncogene to a cell, disrupting a tumor-suppressor gene, or converting </a:t>
            </a:r>
            <a:br>
              <a:rPr lang="en-US" altLang="en-US" smtClean="0"/>
            </a:br>
            <a:r>
              <a:rPr lang="en-US" altLang="en-US" smtClean="0"/>
              <a:t>a proto-oncogene into an oncogene</a:t>
            </a:r>
          </a:p>
        </p:txBody>
      </p:sp>
      <p:sp>
        <p:nvSpPr>
          <p:cNvPr id="5" name="Footer Placeholder 4"/>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316843162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1505712"/>
            <a:ext cx="8546592" cy="3846576"/>
          </a:xfrm>
          <a:prstGeom prst="rect">
            <a:avLst/>
          </a:prstGeom>
        </p:spPr>
      </p:pic>
      <p:sp>
        <p:nvSpPr>
          <p:cNvPr id="6" name="Title 5"/>
          <p:cNvSpPr>
            <a:spLocks noGrp="1"/>
          </p:cNvSpPr>
          <p:nvPr>
            <p:ph type="title"/>
          </p:nvPr>
        </p:nvSpPr>
        <p:spPr/>
        <p:txBody>
          <a:bodyPr/>
          <a:lstStyle/>
          <a:p>
            <a:r>
              <a:rPr lang="en-US" dirty="0" smtClean="0"/>
              <a:t>Figure 16.3</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6"/>
          <p:cNvSpPr txBox="1"/>
          <p:nvPr/>
        </p:nvSpPr>
        <p:spPr>
          <a:xfrm>
            <a:off x="337396" y="1491427"/>
            <a:ext cx="3903313" cy="246093"/>
          </a:xfrm>
          <a:prstGeom prst="rect">
            <a:avLst/>
          </a:prstGeom>
          <a:noFill/>
        </p:spPr>
        <p:txBody>
          <a:bodyPr wrap="none" lIns="0" tIns="0" rIns="0" bIns="0">
            <a:spAutoFit/>
          </a:bodyPr>
          <a:lstStyle/>
          <a:p>
            <a:pPr eaLnBrk="0" fontAlgn="auto" hangingPunct="0">
              <a:spcBef>
                <a:spcPts val="0"/>
              </a:spcBef>
              <a:spcAft>
                <a:spcPts val="0"/>
              </a:spcAft>
              <a:defRPr/>
            </a:pPr>
            <a:r>
              <a:rPr lang="en-US" sz="1599" b="1" dirty="0">
                <a:solidFill>
                  <a:srgbClr val="000000"/>
                </a:solidFill>
                <a:latin typeface="Arial"/>
                <a:ea typeface="ＭＳ Ｐゴシック" charset="0"/>
              </a:rPr>
              <a:t>(a) Cytoplasmic determinants in the egg</a:t>
            </a:r>
          </a:p>
        </p:txBody>
      </p:sp>
      <p:sp>
        <p:nvSpPr>
          <p:cNvPr id="8" name="TextBox 7"/>
          <p:cNvSpPr txBox="1"/>
          <p:nvPr/>
        </p:nvSpPr>
        <p:spPr>
          <a:xfrm>
            <a:off x="2188425" y="1925608"/>
            <a:ext cx="2535951" cy="492186"/>
          </a:xfrm>
          <a:prstGeom prst="rect">
            <a:avLst/>
          </a:prstGeom>
          <a:noFill/>
        </p:spPr>
        <p:txBody>
          <a:bodyPr wrap="none" lIns="0" tIns="0" rIns="0" bIns="0">
            <a:spAutoFit/>
          </a:bodyPr>
          <a:lstStyle/>
          <a:p>
            <a:pPr eaLnBrk="0" fontAlgn="auto" hangingPunct="0">
              <a:spcBef>
                <a:spcPts val="0"/>
              </a:spcBef>
              <a:spcAft>
                <a:spcPts val="0"/>
              </a:spcAft>
              <a:defRPr/>
            </a:pPr>
            <a:r>
              <a:rPr lang="en-US" sz="1599" b="1" dirty="0" smtClean="0">
                <a:solidFill>
                  <a:srgbClr val="000000"/>
                </a:solidFill>
                <a:latin typeface="Arial"/>
                <a:ea typeface="ＭＳ Ｐゴシック" charset="0"/>
              </a:rPr>
              <a:t>Molecules of two different</a:t>
            </a:r>
          </a:p>
          <a:p>
            <a:pPr eaLnBrk="0" fontAlgn="auto" hangingPunct="0">
              <a:spcBef>
                <a:spcPts val="0"/>
              </a:spcBef>
              <a:spcAft>
                <a:spcPts val="0"/>
              </a:spcAft>
              <a:defRPr/>
            </a:pPr>
            <a:r>
              <a:rPr lang="en-US" sz="1599" b="1" dirty="0" smtClean="0">
                <a:solidFill>
                  <a:srgbClr val="000000"/>
                </a:solidFill>
                <a:latin typeface="Arial"/>
                <a:ea typeface="ＭＳ Ｐゴシック" charset="0"/>
              </a:rPr>
              <a:t>cytoplasmic determinants</a:t>
            </a:r>
            <a:endParaRPr lang="en-US" sz="1599" b="1" dirty="0">
              <a:solidFill>
                <a:srgbClr val="000000"/>
              </a:solidFill>
              <a:latin typeface="Arial"/>
              <a:ea typeface="ＭＳ Ｐゴシック" charset="0"/>
            </a:endParaRPr>
          </a:p>
        </p:txBody>
      </p:sp>
      <p:sp>
        <p:nvSpPr>
          <p:cNvPr id="9" name="TextBox 8"/>
          <p:cNvSpPr txBox="1"/>
          <p:nvPr/>
        </p:nvSpPr>
        <p:spPr>
          <a:xfrm>
            <a:off x="2178900" y="2514571"/>
            <a:ext cx="796693" cy="246093"/>
          </a:xfrm>
          <a:prstGeom prst="rect">
            <a:avLst/>
          </a:prstGeom>
          <a:noFill/>
        </p:spPr>
        <p:txBody>
          <a:bodyPr wrap="none" lIns="0" tIns="0" rIns="0" bIns="0">
            <a:spAutoFit/>
          </a:bodyPr>
          <a:lstStyle/>
          <a:p>
            <a:pPr eaLnBrk="0" fontAlgn="auto" hangingPunct="0">
              <a:spcBef>
                <a:spcPts val="0"/>
              </a:spcBef>
              <a:spcAft>
                <a:spcPts val="0"/>
              </a:spcAft>
              <a:defRPr/>
            </a:pPr>
            <a:r>
              <a:rPr lang="en-US" sz="1599" b="1" dirty="0">
                <a:solidFill>
                  <a:srgbClr val="000000"/>
                </a:solidFill>
                <a:latin typeface="Arial"/>
                <a:ea typeface="ＭＳ Ｐゴシック" charset="0"/>
              </a:rPr>
              <a:t>Nucleus</a:t>
            </a:r>
          </a:p>
        </p:txBody>
      </p:sp>
      <p:sp>
        <p:nvSpPr>
          <p:cNvPr id="10" name="TextBox 9"/>
          <p:cNvSpPr txBox="1"/>
          <p:nvPr/>
        </p:nvSpPr>
        <p:spPr>
          <a:xfrm>
            <a:off x="439798" y="2919386"/>
            <a:ext cx="1118896" cy="461665"/>
          </a:xfrm>
          <a:prstGeom prst="rect">
            <a:avLst/>
          </a:prstGeom>
          <a:noFill/>
        </p:spPr>
        <p:txBody>
          <a:bodyPr wrap="none" lIns="0" tIns="0" rIns="0" bIns="0">
            <a:spAutoFit/>
          </a:bodyPr>
          <a:lstStyle/>
          <a:p>
            <a:pPr algn="ctr" eaLnBrk="0" fontAlgn="auto" hangingPunct="0">
              <a:lnSpc>
                <a:spcPts val="1800"/>
              </a:lnSpc>
              <a:spcBef>
                <a:spcPts val="0"/>
              </a:spcBef>
              <a:spcAft>
                <a:spcPts val="0"/>
              </a:spcAft>
              <a:defRPr/>
            </a:pPr>
            <a:r>
              <a:rPr lang="en-US" sz="1599" b="1" dirty="0" smtClean="0">
                <a:solidFill>
                  <a:srgbClr val="000000"/>
                </a:solidFill>
                <a:latin typeface="Arial"/>
                <a:ea typeface="ＭＳ Ｐゴシック" charset="0"/>
              </a:rPr>
              <a:t>Unfertilized</a:t>
            </a:r>
          </a:p>
          <a:p>
            <a:pPr algn="ctr" eaLnBrk="0" fontAlgn="auto" hangingPunct="0">
              <a:lnSpc>
                <a:spcPts val="1800"/>
              </a:lnSpc>
              <a:spcBef>
                <a:spcPts val="0"/>
              </a:spcBef>
              <a:spcAft>
                <a:spcPts val="0"/>
              </a:spcAft>
              <a:defRPr/>
            </a:pPr>
            <a:r>
              <a:rPr lang="en-US" sz="1599" b="1" dirty="0" smtClean="0">
                <a:solidFill>
                  <a:srgbClr val="000000"/>
                </a:solidFill>
                <a:latin typeface="Arial"/>
                <a:ea typeface="ＭＳ Ｐゴシック" charset="0"/>
              </a:rPr>
              <a:t> egg</a:t>
            </a:r>
            <a:endParaRPr lang="en-US" sz="1599" b="1" dirty="0">
              <a:solidFill>
                <a:srgbClr val="000000"/>
              </a:solidFill>
              <a:latin typeface="Arial"/>
              <a:ea typeface="ＭＳ Ｐゴシック" charset="0"/>
            </a:endParaRPr>
          </a:p>
        </p:txBody>
      </p:sp>
      <p:sp>
        <p:nvSpPr>
          <p:cNvPr id="11" name="TextBox 10"/>
          <p:cNvSpPr txBox="1"/>
          <p:nvPr/>
        </p:nvSpPr>
        <p:spPr>
          <a:xfrm>
            <a:off x="1751073" y="2919386"/>
            <a:ext cx="1154162" cy="230832"/>
          </a:xfrm>
          <a:prstGeom prst="rect">
            <a:avLst/>
          </a:prstGeom>
          <a:noFill/>
        </p:spPr>
        <p:txBody>
          <a:bodyPr wrap="none" lIns="0" tIns="0" rIns="0" bIns="0">
            <a:spAutoFit/>
          </a:bodyPr>
          <a:lstStyle/>
          <a:p>
            <a:pPr eaLnBrk="0" fontAlgn="auto" hangingPunct="0">
              <a:lnSpc>
                <a:spcPts val="1800"/>
              </a:lnSpc>
              <a:spcBef>
                <a:spcPts val="0"/>
              </a:spcBef>
              <a:spcAft>
                <a:spcPts val="0"/>
              </a:spcAft>
              <a:defRPr/>
            </a:pPr>
            <a:r>
              <a:rPr lang="en-US" sz="1599" b="1" dirty="0" smtClean="0">
                <a:solidFill>
                  <a:srgbClr val="000000"/>
                </a:solidFill>
                <a:latin typeface="Arial"/>
                <a:ea typeface="ＭＳ Ｐゴシック" charset="0"/>
              </a:rPr>
              <a:t>Fertilization</a:t>
            </a:r>
            <a:endParaRPr lang="en-US" sz="1599" b="1" dirty="0">
              <a:solidFill>
                <a:srgbClr val="000000"/>
              </a:solidFill>
              <a:latin typeface="Arial"/>
              <a:ea typeface="ＭＳ Ｐゴシック" charset="0"/>
            </a:endParaRPr>
          </a:p>
        </p:txBody>
      </p:sp>
      <p:sp>
        <p:nvSpPr>
          <p:cNvPr id="12" name="TextBox 11"/>
          <p:cNvSpPr txBox="1"/>
          <p:nvPr/>
        </p:nvSpPr>
        <p:spPr>
          <a:xfrm>
            <a:off x="1845941" y="4025871"/>
            <a:ext cx="1405834" cy="492186"/>
          </a:xfrm>
          <a:prstGeom prst="rect">
            <a:avLst/>
          </a:prstGeom>
          <a:noFill/>
        </p:spPr>
        <p:txBody>
          <a:bodyPr wrap="none" lIns="0" tIns="0" rIns="0" bIns="0">
            <a:spAutoFit/>
          </a:bodyPr>
          <a:lstStyle/>
          <a:p>
            <a:pPr algn="ctr" eaLnBrk="0" fontAlgn="auto" hangingPunct="0">
              <a:spcBef>
                <a:spcPts val="0"/>
              </a:spcBef>
              <a:spcAft>
                <a:spcPts val="0"/>
              </a:spcAft>
              <a:defRPr/>
            </a:pPr>
            <a:r>
              <a:rPr lang="en-US" sz="1599" b="1" dirty="0" smtClean="0">
                <a:solidFill>
                  <a:srgbClr val="000000"/>
                </a:solidFill>
                <a:latin typeface="Arial"/>
                <a:ea typeface="ＭＳ Ｐゴシック" charset="0"/>
              </a:rPr>
              <a:t>Zygote</a:t>
            </a:r>
          </a:p>
          <a:p>
            <a:pPr algn="ctr" eaLnBrk="0" fontAlgn="auto" hangingPunct="0">
              <a:spcBef>
                <a:spcPts val="0"/>
              </a:spcBef>
              <a:spcAft>
                <a:spcPts val="0"/>
              </a:spcAft>
              <a:defRPr/>
            </a:pPr>
            <a:r>
              <a:rPr lang="en-US" sz="1599" b="1" dirty="0" smtClean="0">
                <a:solidFill>
                  <a:srgbClr val="000000"/>
                </a:solidFill>
                <a:latin typeface="Arial"/>
                <a:ea typeface="ＭＳ Ｐゴシック" charset="0"/>
              </a:rPr>
              <a:t>(fertilized egg)</a:t>
            </a:r>
            <a:endParaRPr lang="en-US" sz="1599" b="1" dirty="0">
              <a:solidFill>
                <a:srgbClr val="000000"/>
              </a:solidFill>
              <a:latin typeface="Arial"/>
              <a:ea typeface="ＭＳ Ｐゴシック" charset="0"/>
            </a:endParaRPr>
          </a:p>
        </p:txBody>
      </p:sp>
      <p:sp>
        <p:nvSpPr>
          <p:cNvPr id="13" name="TextBox 12"/>
          <p:cNvSpPr txBox="1"/>
          <p:nvPr/>
        </p:nvSpPr>
        <p:spPr>
          <a:xfrm>
            <a:off x="4937971" y="1489839"/>
            <a:ext cx="2784417" cy="246093"/>
          </a:xfrm>
          <a:prstGeom prst="rect">
            <a:avLst/>
          </a:prstGeom>
          <a:noFill/>
        </p:spPr>
        <p:txBody>
          <a:bodyPr wrap="none" lIns="0" tIns="0" rIns="0" bIns="0">
            <a:spAutoFit/>
          </a:bodyPr>
          <a:lstStyle/>
          <a:p>
            <a:pPr eaLnBrk="0" fontAlgn="auto" hangingPunct="0">
              <a:spcBef>
                <a:spcPts val="0"/>
              </a:spcBef>
              <a:spcAft>
                <a:spcPts val="0"/>
              </a:spcAft>
              <a:defRPr/>
            </a:pPr>
            <a:r>
              <a:rPr lang="en-US" sz="1599" b="1" dirty="0">
                <a:solidFill>
                  <a:srgbClr val="000000"/>
                </a:solidFill>
                <a:latin typeface="Arial"/>
                <a:ea typeface="ＭＳ Ｐゴシック" charset="0"/>
              </a:rPr>
              <a:t>(b) Induction by nearby cells</a:t>
            </a:r>
          </a:p>
        </p:txBody>
      </p:sp>
      <p:sp>
        <p:nvSpPr>
          <p:cNvPr id="14" name="TextBox 13"/>
          <p:cNvSpPr txBox="1"/>
          <p:nvPr/>
        </p:nvSpPr>
        <p:spPr>
          <a:xfrm>
            <a:off x="6078594" y="1977996"/>
            <a:ext cx="1300036" cy="492186"/>
          </a:xfrm>
          <a:prstGeom prst="rect">
            <a:avLst/>
          </a:prstGeom>
          <a:noFill/>
        </p:spPr>
        <p:txBody>
          <a:bodyPr wrap="none" lIns="0" tIns="0" rIns="0" bIns="0">
            <a:spAutoFit/>
          </a:bodyPr>
          <a:lstStyle/>
          <a:p>
            <a:pPr eaLnBrk="0" fontAlgn="auto" hangingPunct="0">
              <a:spcBef>
                <a:spcPts val="0"/>
              </a:spcBef>
              <a:spcAft>
                <a:spcPts val="0"/>
              </a:spcAft>
              <a:defRPr/>
            </a:pPr>
            <a:r>
              <a:rPr lang="en-US" sz="1599" b="1" dirty="0" smtClean="0">
                <a:solidFill>
                  <a:srgbClr val="000000"/>
                </a:solidFill>
                <a:latin typeface="Arial"/>
                <a:ea typeface="ＭＳ Ｐゴシック" charset="0"/>
              </a:rPr>
              <a:t>Early embryo</a:t>
            </a:r>
          </a:p>
          <a:p>
            <a:pPr eaLnBrk="0" fontAlgn="auto" hangingPunct="0">
              <a:spcBef>
                <a:spcPts val="0"/>
              </a:spcBef>
              <a:spcAft>
                <a:spcPts val="0"/>
              </a:spcAft>
              <a:defRPr/>
            </a:pPr>
            <a:r>
              <a:rPr lang="en-US" sz="1599" b="1" dirty="0" smtClean="0">
                <a:solidFill>
                  <a:srgbClr val="000000"/>
                </a:solidFill>
                <a:latin typeface="Arial"/>
                <a:ea typeface="ＭＳ Ｐゴシック" charset="0"/>
              </a:rPr>
              <a:t>(32 cells)</a:t>
            </a:r>
            <a:endParaRPr lang="en-US" sz="1599" b="1" dirty="0">
              <a:solidFill>
                <a:srgbClr val="000000"/>
              </a:solidFill>
              <a:latin typeface="Arial"/>
              <a:ea typeface="ＭＳ Ｐゴシック" charset="0"/>
            </a:endParaRPr>
          </a:p>
        </p:txBody>
      </p:sp>
      <p:sp>
        <p:nvSpPr>
          <p:cNvPr id="15" name="TextBox 14"/>
          <p:cNvSpPr txBox="1"/>
          <p:nvPr/>
        </p:nvSpPr>
        <p:spPr>
          <a:xfrm>
            <a:off x="7335894" y="2557433"/>
            <a:ext cx="987450" cy="246093"/>
          </a:xfrm>
          <a:prstGeom prst="rect">
            <a:avLst/>
          </a:prstGeom>
          <a:noFill/>
        </p:spPr>
        <p:txBody>
          <a:bodyPr wrap="none" lIns="0" tIns="0" rIns="0" bIns="0">
            <a:spAutoFit/>
          </a:bodyPr>
          <a:lstStyle/>
          <a:p>
            <a:pPr eaLnBrk="0" fontAlgn="auto" hangingPunct="0">
              <a:spcBef>
                <a:spcPts val="0"/>
              </a:spcBef>
              <a:spcAft>
                <a:spcPts val="0"/>
              </a:spcAft>
              <a:defRPr/>
            </a:pPr>
            <a:r>
              <a:rPr lang="en-US" sz="1599" b="1" dirty="0">
                <a:solidFill>
                  <a:srgbClr val="000000"/>
                </a:solidFill>
                <a:latin typeface="Arial"/>
                <a:ea typeface="ＭＳ Ｐゴシック" charset="0"/>
              </a:rPr>
              <a:t>NUCLEUS</a:t>
            </a:r>
          </a:p>
        </p:txBody>
      </p:sp>
      <p:sp>
        <p:nvSpPr>
          <p:cNvPr id="16" name="TextBox 15"/>
          <p:cNvSpPr txBox="1"/>
          <p:nvPr/>
        </p:nvSpPr>
        <p:spPr>
          <a:xfrm>
            <a:off x="1066853" y="3836958"/>
            <a:ext cx="637995" cy="246093"/>
          </a:xfrm>
          <a:prstGeom prst="rect">
            <a:avLst/>
          </a:prstGeom>
          <a:noFill/>
        </p:spPr>
        <p:txBody>
          <a:bodyPr wrap="none" lIns="0" tIns="0" rIns="0" bIns="0">
            <a:spAutoFit/>
          </a:bodyPr>
          <a:lstStyle/>
          <a:p>
            <a:pPr eaLnBrk="0" fontAlgn="auto" hangingPunct="0">
              <a:spcBef>
                <a:spcPts val="0"/>
              </a:spcBef>
              <a:spcAft>
                <a:spcPts val="0"/>
              </a:spcAft>
              <a:defRPr/>
            </a:pPr>
            <a:r>
              <a:rPr lang="en-US" sz="1599" b="1" dirty="0">
                <a:solidFill>
                  <a:srgbClr val="000000"/>
                </a:solidFill>
                <a:latin typeface="Arial"/>
                <a:ea typeface="ＭＳ Ｐゴシック" charset="0"/>
              </a:rPr>
              <a:t>Sperm</a:t>
            </a:r>
          </a:p>
        </p:txBody>
      </p:sp>
      <p:sp>
        <p:nvSpPr>
          <p:cNvPr id="17" name="TextBox 16"/>
          <p:cNvSpPr txBox="1"/>
          <p:nvPr/>
        </p:nvSpPr>
        <p:spPr>
          <a:xfrm>
            <a:off x="3596534" y="4345752"/>
            <a:ext cx="1045992" cy="492186"/>
          </a:xfrm>
          <a:prstGeom prst="rect">
            <a:avLst/>
          </a:prstGeom>
          <a:noFill/>
        </p:spPr>
        <p:txBody>
          <a:bodyPr wrap="none" lIns="0" tIns="0" rIns="0" bIns="0">
            <a:spAutoFit/>
          </a:bodyPr>
          <a:lstStyle/>
          <a:p>
            <a:pPr algn="ctr" eaLnBrk="0" fontAlgn="auto" hangingPunct="0">
              <a:spcBef>
                <a:spcPts val="0"/>
              </a:spcBef>
              <a:spcAft>
                <a:spcPts val="0"/>
              </a:spcAft>
              <a:defRPr/>
            </a:pPr>
            <a:r>
              <a:rPr lang="en-US" sz="1599" b="1" dirty="0" smtClean="0">
                <a:solidFill>
                  <a:srgbClr val="000000"/>
                </a:solidFill>
                <a:latin typeface="Arial"/>
                <a:ea typeface="ＭＳ Ｐゴシック" charset="0"/>
              </a:rPr>
              <a:t>Two-celled</a:t>
            </a:r>
          </a:p>
          <a:p>
            <a:pPr algn="ctr" eaLnBrk="0" fontAlgn="auto" hangingPunct="0">
              <a:spcBef>
                <a:spcPts val="0"/>
              </a:spcBef>
              <a:spcAft>
                <a:spcPts val="0"/>
              </a:spcAft>
              <a:defRPr/>
            </a:pPr>
            <a:r>
              <a:rPr lang="en-US" sz="1599" b="1" dirty="0" smtClean="0">
                <a:solidFill>
                  <a:srgbClr val="000000"/>
                </a:solidFill>
                <a:latin typeface="Arial"/>
                <a:ea typeface="ＭＳ Ｐゴシック" charset="0"/>
              </a:rPr>
              <a:t>embryo</a:t>
            </a:r>
            <a:endParaRPr lang="en-US" sz="1599" b="1" dirty="0">
              <a:solidFill>
                <a:srgbClr val="000000"/>
              </a:solidFill>
              <a:latin typeface="Arial"/>
              <a:ea typeface="ＭＳ Ｐゴシック" charset="0"/>
            </a:endParaRPr>
          </a:p>
        </p:txBody>
      </p:sp>
      <p:sp>
        <p:nvSpPr>
          <p:cNvPr id="18" name="TextBox 17"/>
          <p:cNvSpPr txBox="1"/>
          <p:nvPr/>
        </p:nvSpPr>
        <p:spPr>
          <a:xfrm>
            <a:off x="4949084" y="3469452"/>
            <a:ext cx="1242328" cy="692497"/>
          </a:xfrm>
          <a:prstGeom prst="rect">
            <a:avLst/>
          </a:prstGeom>
          <a:noFill/>
        </p:spPr>
        <p:txBody>
          <a:bodyPr wrap="none" lIns="0" tIns="0" rIns="0" bIns="0">
            <a:spAutoFit/>
          </a:bodyPr>
          <a:lstStyle/>
          <a:p>
            <a:pPr eaLnBrk="0" fontAlgn="auto" hangingPunct="0">
              <a:lnSpc>
                <a:spcPts val="1800"/>
              </a:lnSpc>
              <a:spcBef>
                <a:spcPts val="0"/>
              </a:spcBef>
              <a:spcAft>
                <a:spcPts val="0"/>
              </a:spcAft>
              <a:defRPr/>
            </a:pPr>
            <a:r>
              <a:rPr lang="en-US" sz="1599" b="1" dirty="0" smtClean="0">
                <a:solidFill>
                  <a:srgbClr val="000000"/>
                </a:solidFill>
                <a:latin typeface="Arial"/>
                <a:ea typeface="ＭＳ Ｐゴシック" charset="0"/>
              </a:rPr>
              <a:t>Signal</a:t>
            </a:r>
          </a:p>
          <a:p>
            <a:pPr eaLnBrk="0" fontAlgn="auto" hangingPunct="0">
              <a:lnSpc>
                <a:spcPts val="1800"/>
              </a:lnSpc>
              <a:spcBef>
                <a:spcPts val="0"/>
              </a:spcBef>
              <a:spcAft>
                <a:spcPts val="0"/>
              </a:spcAft>
              <a:defRPr/>
            </a:pPr>
            <a:r>
              <a:rPr lang="en-US" sz="1599" b="1" dirty="0" smtClean="0">
                <a:solidFill>
                  <a:srgbClr val="000000"/>
                </a:solidFill>
                <a:latin typeface="Arial"/>
                <a:ea typeface="ＭＳ Ｐゴシック" charset="0"/>
              </a:rPr>
              <a:t>transduction</a:t>
            </a:r>
          </a:p>
          <a:p>
            <a:pPr eaLnBrk="0" fontAlgn="auto" hangingPunct="0">
              <a:lnSpc>
                <a:spcPts val="1800"/>
              </a:lnSpc>
              <a:spcBef>
                <a:spcPts val="0"/>
              </a:spcBef>
              <a:spcAft>
                <a:spcPts val="0"/>
              </a:spcAft>
              <a:defRPr/>
            </a:pPr>
            <a:r>
              <a:rPr lang="en-US" sz="1599" b="1" dirty="0" smtClean="0">
                <a:solidFill>
                  <a:srgbClr val="000000"/>
                </a:solidFill>
                <a:latin typeface="Arial"/>
                <a:ea typeface="ＭＳ Ｐゴシック" charset="0"/>
              </a:rPr>
              <a:t>pathway</a:t>
            </a:r>
            <a:endParaRPr lang="en-US" sz="1599" b="1" dirty="0">
              <a:solidFill>
                <a:srgbClr val="000000"/>
              </a:solidFill>
              <a:latin typeface="Arial"/>
              <a:ea typeface="ＭＳ Ｐゴシック" charset="0"/>
            </a:endParaRPr>
          </a:p>
        </p:txBody>
      </p:sp>
      <p:sp>
        <p:nvSpPr>
          <p:cNvPr id="19" name="TextBox 18"/>
          <p:cNvSpPr txBox="1"/>
          <p:nvPr/>
        </p:nvSpPr>
        <p:spPr>
          <a:xfrm>
            <a:off x="4949084" y="4277489"/>
            <a:ext cx="820738" cy="461665"/>
          </a:xfrm>
          <a:prstGeom prst="rect">
            <a:avLst/>
          </a:prstGeom>
          <a:noFill/>
        </p:spPr>
        <p:txBody>
          <a:bodyPr wrap="none" lIns="0" tIns="0" rIns="0" bIns="0">
            <a:spAutoFit/>
          </a:bodyPr>
          <a:lstStyle/>
          <a:p>
            <a:pPr eaLnBrk="0" fontAlgn="auto" hangingPunct="0">
              <a:lnSpc>
                <a:spcPts val="1800"/>
              </a:lnSpc>
              <a:spcBef>
                <a:spcPts val="0"/>
              </a:spcBef>
              <a:spcAft>
                <a:spcPts val="0"/>
              </a:spcAft>
              <a:defRPr/>
            </a:pPr>
            <a:r>
              <a:rPr lang="en-US" sz="1599" b="1" dirty="0" smtClean="0">
                <a:solidFill>
                  <a:srgbClr val="000000"/>
                </a:solidFill>
                <a:latin typeface="Arial"/>
                <a:ea typeface="ＭＳ Ｐゴシック" charset="0"/>
              </a:rPr>
              <a:t>Signal</a:t>
            </a:r>
          </a:p>
          <a:p>
            <a:pPr eaLnBrk="0" fontAlgn="auto" hangingPunct="0">
              <a:lnSpc>
                <a:spcPts val="1800"/>
              </a:lnSpc>
              <a:spcBef>
                <a:spcPts val="0"/>
              </a:spcBef>
              <a:spcAft>
                <a:spcPts val="0"/>
              </a:spcAft>
              <a:defRPr/>
            </a:pPr>
            <a:r>
              <a:rPr lang="en-US" sz="1599" b="1" dirty="0" smtClean="0">
                <a:solidFill>
                  <a:srgbClr val="000000"/>
                </a:solidFill>
                <a:latin typeface="Arial"/>
                <a:ea typeface="ＭＳ Ｐゴシック" charset="0"/>
              </a:rPr>
              <a:t>receptor</a:t>
            </a:r>
            <a:endParaRPr lang="en-US" sz="1599" b="1" dirty="0">
              <a:solidFill>
                <a:srgbClr val="000000"/>
              </a:solidFill>
              <a:latin typeface="Arial"/>
              <a:ea typeface="ＭＳ Ｐゴシック" charset="0"/>
            </a:endParaRPr>
          </a:p>
        </p:txBody>
      </p:sp>
      <p:sp>
        <p:nvSpPr>
          <p:cNvPr id="20" name="TextBox 19"/>
          <p:cNvSpPr txBox="1"/>
          <p:nvPr/>
        </p:nvSpPr>
        <p:spPr>
          <a:xfrm>
            <a:off x="4950672" y="4875977"/>
            <a:ext cx="923330" cy="461665"/>
          </a:xfrm>
          <a:prstGeom prst="rect">
            <a:avLst/>
          </a:prstGeom>
          <a:noFill/>
        </p:spPr>
        <p:txBody>
          <a:bodyPr wrap="none" lIns="0" tIns="0" rIns="0" bIns="0">
            <a:spAutoFit/>
          </a:bodyPr>
          <a:lstStyle/>
          <a:p>
            <a:pPr eaLnBrk="0" fontAlgn="auto" hangingPunct="0">
              <a:lnSpc>
                <a:spcPts val="1800"/>
              </a:lnSpc>
              <a:spcBef>
                <a:spcPts val="0"/>
              </a:spcBef>
              <a:spcAft>
                <a:spcPts val="0"/>
              </a:spcAft>
              <a:defRPr/>
            </a:pPr>
            <a:r>
              <a:rPr lang="en-US" sz="1599" b="1" dirty="0" smtClean="0">
                <a:solidFill>
                  <a:srgbClr val="000000"/>
                </a:solidFill>
                <a:latin typeface="Arial"/>
                <a:ea typeface="ＭＳ Ｐゴシック" charset="0"/>
              </a:rPr>
              <a:t>Signaling</a:t>
            </a:r>
          </a:p>
          <a:p>
            <a:pPr eaLnBrk="0" fontAlgn="auto" hangingPunct="0">
              <a:lnSpc>
                <a:spcPts val="1800"/>
              </a:lnSpc>
              <a:spcBef>
                <a:spcPts val="0"/>
              </a:spcBef>
              <a:spcAft>
                <a:spcPts val="0"/>
              </a:spcAft>
              <a:defRPr/>
            </a:pPr>
            <a:r>
              <a:rPr lang="en-US" sz="1599" b="1" dirty="0" smtClean="0">
                <a:solidFill>
                  <a:srgbClr val="000000"/>
                </a:solidFill>
                <a:latin typeface="Arial"/>
                <a:ea typeface="ＭＳ Ｐゴシック" charset="0"/>
              </a:rPr>
              <a:t>molecule</a:t>
            </a:r>
            <a:endParaRPr lang="en-US" sz="1599" b="1" dirty="0">
              <a:solidFill>
                <a:srgbClr val="000000"/>
              </a:solidFill>
              <a:latin typeface="Arial"/>
              <a:ea typeface="ＭＳ Ｐゴシック" charset="0"/>
            </a:endParaRPr>
          </a:p>
        </p:txBody>
      </p:sp>
      <p:sp>
        <p:nvSpPr>
          <p:cNvPr id="21" name="TextBox 20"/>
          <p:cNvSpPr txBox="1"/>
          <p:nvPr/>
        </p:nvSpPr>
        <p:spPr>
          <a:xfrm>
            <a:off x="2989040" y="2887606"/>
            <a:ext cx="833562" cy="692497"/>
          </a:xfrm>
          <a:prstGeom prst="rect">
            <a:avLst/>
          </a:prstGeom>
          <a:noFill/>
        </p:spPr>
        <p:txBody>
          <a:bodyPr wrap="none" lIns="0" tIns="0" rIns="0" bIns="0">
            <a:spAutoFit/>
          </a:bodyPr>
          <a:lstStyle/>
          <a:p>
            <a:pPr algn="ctr" eaLnBrk="0" fontAlgn="auto" hangingPunct="0">
              <a:lnSpc>
                <a:spcPts val="1800"/>
              </a:lnSpc>
              <a:spcBef>
                <a:spcPts val="0"/>
              </a:spcBef>
              <a:spcAft>
                <a:spcPts val="0"/>
              </a:spcAft>
              <a:defRPr/>
            </a:pPr>
            <a:r>
              <a:rPr lang="en-US" sz="1599" b="1" dirty="0" smtClean="0">
                <a:solidFill>
                  <a:srgbClr val="000000"/>
                </a:solidFill>
                <a:latin typeface="Arial"/>
                <a:ea typeface="ＭＳ Ｐゴシック" charset="0"/>
              </a:rPr>
              <a:t>Mitotic</a:t>
            </a:r>
          </a:p>
          <a:p>
            <a:pPr algn="ctr" eaLnBrk="0" fontAlgn="auto" hangingPunct="0">
              <a:lnSpc>
                <a:spcPts val="1800"/>
              </a:lnSpc>
              <a:spcBef>
                <a:spcPts val="0"/>
              </a:spcBef>
              <a:spcAft>
                <a:spcPts val="0"/>
              </a:spcAft>
              <a:defRPr/>
            </a:pPr>
            <a:r>
              <a:rPr lang="en-US" sz="1599" b="1" dirty="0" smtClean="0">
                <a:solidFill>
                  <a:srgbClr val="000000"/>
                </a:solidFill>
                <a:latin typeface="Arial"/>
                <a:ea typeface="ＭＳ Ｐゴシック" charset="0"/>
              </a:rPr>
              <a:t>cell</a:t>
            </a:r>
          </a:p>
          <a:p>
            <a:pPr algn="ctr" eaLnBrk="0" fontAlgn="auto" hangingPunct="0">
              <a:lnSpc>
                <a:spcPts val="1800"/>
              </a:lnSpc>
              <a:spcBef>
                <a:spcPts val="0"/>
              </a:spcBef>
              <a:spcAft>
                <a:spcPts val="0"/>
              </a:spcAft>
              <a:defRPr/>
            </a:pPr>
            <a:r>
              <a:rPr lang="en-US" sz="1599" b="1" dirty="0" smtClean="0">
                <a:solidFill>
                  <a:srgbClr val="000000"/>
                </a:solidFill>
                <a:latin typeface="Arial"/>
                <a:ea typeface="ＭＳ Ｐゴシック" charset="0"/>
              </a:rPr>
              <a:t> division</a:t>
            </a:r>
            <a:endParaRPr lang="en-US" sz="1599" b="1" dirty="0">
              <a:solidFill>
                <a:srgbClr val="000000"/>
              </a:solidFill>
              <a:latin typeface="Arial"/>
              <a:ea typeface="ＭＳ Ｐゴシック" charset="0"/>
            </a:endParaRPr>
          </a:p>
        </p:txBody>
      </p:sp>
      <p:sp>
        <p:nvSpPr>
          <p:cNvPr id="2" name="Freeform 1"/>
          <p:cNvSpPr/>
          <p:nvPr/>
        </p:nvSpPr>
        <p:spPr>
          <a:xfrm>
            <a:off x="1702594" y="2081213"/>
            <a:ext cx="450056" cy="397668"/>
          </a:xfrm>
          <a:custGeom>
            <a:avLst/>
            <a:gdLst>
              <a:gd name="connsiteX0" fmla="*/ 0 w 450056"/>
              <a:gd name="connsiteY0" fmla="*/ 285750 h 397668"/>
              <a:gd name="connsiteX1" fmla="*/ 450056 w 450056"/>
              <a:gd name="connsiteY1" fmla="*/ 0 h 397668"/>
              <a:gd name="connsiteX2" fmla="*/ 9525 w 450056"/>
              <a:gd name="connsiteY2" fmla="*/ 397668 h 397668"/>
            </a:gdLst>
            <a:ahLst/>
            <a:cxnLst>
              <a:cxn ang="0">
                <a:pos x="connsiteX0" y="connsiteY0"/>
              </a:cxn>
              <a:cxn ang="0">
                <a:pos x="connsiteX1" y="connsiteY1"/>
              </a:cxn>
              <a:cxn ang="0">
                <a:pos x="connsiteX2" y="connsiteY2"/>
              </a:cxn>
            </a:cxnLst>
            <a:rect l="l" t="t" r="r" b="b"/>
            <a:pathLst>
              <a:path w="450056" h="397668">
                <a:moveTo>
                  <a:pt x="0" y="285750"/>
                </a:moveTo>
                <a:lnTo>
                  <a:pt x="450056" y="0"/>
                </a:lnTo>
                <a:lnTo>
                  <a:pt x="9525" y="397668"/>
                </a:lnTo>
              </a:path>
            </a:pathLst>
          </a:custGeom>
          <a:ln w="12700">
            <a:solidFill>
              <a:schemeClr val="tx1"/>
            </a:solidFill>
            <a:beve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 name="Freeform 2"/>
          <p:cNvSpPr/>
          <p:nvPr/>
        </p:nvSpPr>
        <p:spPr>
          <a:xfrm>
            <a:off x="1540669" y="2643188"/>
            <a:ext cx="600075" cy="0"/>
          </a:xfrm>
          <a:custGeom>
            <a:avLst/>
            <a:gdLst>
              <a:gd name="connsiteX0" fmla="*/ 0 w 600075"/>
              <a:gd name="connsiteY0" fmla="*/ 0 h 0"/>
              <a:gd name="connsiteX1" fmla="*/ 600075 w 600075"/>
              <a:gd name="connsiteY1" fmla="*/ 0 h 0"/>
            </a:gdLst>
            <a:ahLst/>
            <a:cxnLst>
              <a:cxn ang="0">
                <a:pos x="connsiteX0" y="connsiteY0"/>
              </a:cxn>
              <a:cxn ang="0">
                <a:pos x="connsiteX1" y="connsiteY1"/>
              </a:cxn>
            </a:cxnLst>
            <a:rect l="l" t="t" r="r" b="b"/>
            <a:pathLst>
              <a:path w="600075">
                <a:moveTo>
                  <a:pt x="0" y="0"/>
                </a:moveTo>
                <a:lnTo>
                  <a:pt x="600075"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2" name="Freeform 21"/>
          <p:cNvSpPr/>
          <p:nvPr/>
        </p:nvSpPr>
        <p:spPr>
          <a:xfrm>
            <a:off x="5616575" y="3616325"/>
            <a:ext cx="1603375" cy="0"/>
          </a:xfrm>
          <a:custGeom>
            <a:avLst/>
            <a:gdLst>
              <a:gd name="connsiteX0" fmla="*/ 0 w 1603375"/>
              <a:gd name="connsiteY0" fmla="*/ 0 h 0"/>
              <a:gd name="connsiteX1" fmla="*/ 1603375 w 1603375"/>
              <a:gd name="connsiteY1" fmla="*/ 0 h 0"/>
            </a:gdLst>
            <a:ahLst/>
            <a:cxnLst>
              <a:cxn ang="0">
                <a:pos x="connsiteX0" y="connsiteY0"/>
              </a:cxn>
              <a:cxn ang="0">
                <a:pos x="connsiteX1" y="connsiteY1"/>
              </a:cxn>
            </a:cxnLst>
            <a:rect l="l" t="t" r="r" b="b"/>
            <a:pathLst>
              <a:path w="1603375">
                <a:moveTo>
                  <a:pt x="0" y="0"/>
                </a:moveTo>
                <a:lnTo>
                  <a:pt x="1603375"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3" name="Freeform 22"/>
          <p:cNvSpPr/>
          <p:nvPr/>
        </p:nvSpPr>
        <p:spPr>
          <a:xfrm>
            <a:off x="5607050" y="4076700"/>
            <a:ext cx="1508125" cy="339725"/>
          </a:xfrm>
          <a:custGeom>
            <a:avLst/>
            <a:gdLst>
              <a:gd name="connsiteX0" fmla="*/ 0 w 1508125"/>
              <a:gd name="connsiteY0" fmla="*/ 339725 h 339725"/>
              <a:gd name="connsiteX1" fmla="*/ 1508125 w 1508125"/>
              <a:gd name="connsiteY1" fmla="*/ 0 h 339725"/>
            </a:gdLst>
            <a:ahLst/>
            <a:cxnLst>
              <a:cxn ang="0">
                <a:pos x="connsiteX0" y="connsiteY0"/>
              </a:cxn>
              <a:cxn ang="0">
                <a:pos x="connsiteX1" y="connsiteY1"/>
              </a:cxn>
            </a:cxnLst>
            <a:rect l="l" t="t" r="r" b="b"/>
            <a:pathLst>
              <a:path w="1508125" h="339725">
                <a:moveTo>
                  <a:pt x="0" y="339725"/>
                </a:moveTo>
                <a:lnTo>
                  <a:pt x="1508125"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4" name="Freeform 23"/>
          <p:cNvSpPr/>
          <p:nvPr/>
        </p:nvSpPr>
        <p:spPr>
          <a:xfrm>
            <a:off x="5924550" y="4337050"/>
            <a:ext cx="1530350" cy="688975"/>
          </a:xfrm>
          <a:custGeom>
            <a:avLst/>
            <a:gdLst>
              <a:gd name="connsiteX0" fmla="*/ 0 w 1530350"/>
              <a:gd name="connsiteY0" fmla="*/ 688975 h 688975"/>
              <a:gd name="connsiteX1" fmla="*/ 1530350 w 1530350"/>
              <a:gd name="connsiteY1" fmla="*/ 0 h 688975"/>
            </a:gdLst>
            <a:ahLst/>
            <a:cxnLst>
              <a:cxn ang="0">
                <a:pos x="connsiteX0" y="connsiteY0"/>
              </a:cxn>
              <a:cxn ang="0">
                <a:pos x="connsiteX1" y="connsiteY1"/>
              </a:cxn>
            </a:cxnLst>
            <a:rect l="l" t="t" r="r" b="b"/>
            <a:pathLst>
              <a:path w="1530350" h="688975">
                <a:moveTo>
                  <a:pt x="0" y="688975"/>
                </a:moveTo>
                <a:lnTo>
                  <a:pt x="1530350"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114413089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808" y="204216"/>
            <a:ext cx="8406384" cy="6449568"/>
          </a:xfrm>
          <a:prstGeom prst="rect">
            <a:avLst/>
          </a:prstGeom>
        </p:spPr>
      </p:pic>
      <p:sp>
        <p:nvSpPr>
          <p:cNvPr id="6" name="Title 5"/>
          <p:cNvSpPr>
            <a:spLocks noGrp="1"/>
          </p:cNvSpPr>
          <p:nvPr>
            <p:ph type="title"/>
          </p:nvPr>
        </p:nvSpPr>
        <p:spPr/>
        <p:txBody>
          <a:bodyPr/>
          <a:lstStyle/>
          <a:p>
            <a:r>
              <a:rPr lang="en-US" dirty="0" smtClean="0"/>
              <a:t>Figure 16.7</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4495150" y="322431"/>
            <a:ext cx="13801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smtClean="0">
                <a:solidFill>
                  <a:srgbClr val="000000"/>
                </a:solidFill>
                <a:latin typeface="Arial"/>
                <a:ea typeface="ＭＳ Ｐゴシック" charset="0"/>
              </a:rPr>
              <a:t>Developing egg</a:t>
            </a:r>
            <a:endParaRPr lang="en-US" sz="1400" b="1" dirty="0">
              <a:solidFill>
                <a:srgbClr val="000000"/>
              </a:solidFill>
              <a:latin typeface="Arial"/>
              <a:ea typeface="ＭＳ Ｐゴシック" charset="0"/>
            </a:endParaRPr>
          </a:p>
        </p:txBody>
      </p:sp>
      <p:sp>
        <p:nvSpPr>
          <p:cNvPr id="8" name="TextBox 3"/>
          <p:cNvSpPr txBox="1">
            <a:spLocks noChangeArrowheads="1"/>
          </p:cNvSpPr>
          <p:nvPr/>
        </p:nvSpPr>
        <p:spPr bwMode="auto">
          <a:xfrm>
            <a:off x="6586707" y="200192"/>
            <a:ext cx="9634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Follicle cell</a:t>
            </a:r>
          </a:p>
        </p:txBody>
      </p:sp>
      <p:sp>
        <p:nvSpPr>
          <p:cNvPr id="9" name="TextBox 4"/>
          <p:cNvSpPr txBox="1">
            <a:spLocks noChangeArrowheads="1"/>
          </p:cNvSpPr>
          <p:nvPr/>
        </p:nvSpPr>
        <p:spPr bwMode="auto">
          <a:xfrm>
            <a:off x="7961482" y="376405"/>
            <a:ext cx="6957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Nucleus</a:t>
            </a:r>
          </a:p>
        </p:txBody>
      </p:sp>
      <p:sp>
        <p:nvSpPr>
          <p:cNvPr id="10" name="TextBox 5"/>
          <p:cNvSpPr txBox="1">
            <a:spLocks noChangeArrowheads="1"/>
          </p:cNvSpPr>
          <p:nvPr/>
        </p:nvSpPr>
        <p:spPr bwMode="auto">
          <a:xfrm>
            <a:off x="8209132" y="709780"/>
            <a:ext cx="3382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Egg</a:t>
            </a:r>
          </a:p>
        </p:txBody>
      </p:sp>
      <p:sp>
        <p:nvSpPr>
          <p:cNvPr id="11" name="TextBox 6"/>
          <p:cNvSpPr txBox="1">
            <a:spLocks noChangeArrowheads="1"/>
          </p:cNvSpPr>
          <p:nvPr/>
        </p:nvSpPr>
        <p:spPr bwMode="auto">
          <a:xfrm>
            <a:off x="6113632" y="1208255"/>
            <a:ext cx="8560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Nurse cell</a:t>
            </a:r>
          </a:p>
        </p:txBody>
      </p:sp>
      <p:sp>
        <p:nvSpPr>
          <p:cNvPr id="12" name="TextBox 8"/>
          <p:cNvSpPr txBox="1">
            <a:spLocks noChangeArrowheads="1"/>
          </p:cNvSpPr>
          <p:nvPr/>
        </p:nvSpPr>
        <p:spPr bwMode="auto">
          <a:xfrm>
            <a:off x="4495150" y="1660692"/>
            <a:ext cx="1320874"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600"/>
              </a:lnSpc>
            </a:pPr>
            <a:r>
              <a:rPr lang="en-US" sz="1400" b="1" dirty="0" smtClean="0">
                <a:solidFill>
                  <a:srgbClr val="000000"/>
                </a:solidFill>
                <a:latin typeface="Arial"/>
                <a:ea typeface="ＭＳ Ｐゴシック" charset="0"/>
              </a:rPr>
              <a:t>Mature,</a:t>
            </a:r>
          </a:p>
          <a:p>
            <a:pPr eaLnBrk="0" hangingPunct="0">
              <a:lnSpc>
                <a:spcPts val="1600"/>
              </a:lnSpc>
            </a:pPr>
            <a:r>
              <a:rPr lang="en-US" sz="1400" b="1" dirty="0" smtClean="0">
                <a:solidFill>
                  <a:srgbClr val="000000"/>
                </a:solidFill>
                <a:latin typeface="Arial"/>
                <a:ea typeface="ＭＳ Ｐゴシック" charset="0"/>
              </a:rPr>
              <a:t>unfertilized egg</a:t>
            </a:r>
            <a:endParaRPr lang="en-US" sz="1400" b="1" dirty="0">
              <a:solidFill>
                <a:srgbClr val="000000"/>
              </a:solidFill>
              <a:latin typeface="Arial"/>
              <a:ea typeface="ＭＳ Ｐゴシック" charset="0"/>
            </a:endParaRPr>
          </a:p>
        </p:txBody>
      </p:sp>
      <p:sp>
        <p:nvSpPr>
          <p:cNvPr id="13" name="TextBox 15"/>
          <p:cNvSpPr txBox="1">
            <a:spLocks noChangeArrowheads="1"/>
          </p:cNvSpPr>
          <p:nvPr/>
        </p:nvSpPr>
        <p:spPr bwMode="auto">
          <a:xfrm>
            <a:off x="7591594" y="2527468"/>
            <a:ext cx="10034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Fertilization</a:t>
            </a:r>
          </a:p>
        </p:txBody>
      </p:sp>
      <p:sp>
        <p:nvSpPr>
          <p:cNvPr id="14" name="TextBox 16"/>
          <p:cNvSpPr txBox="1">
            <a:spLocks noChangeArrowheads="1"/>
          </p:cNvSpPr>
          <p:nvPr/>
        </p:nvSpPr>
        <p:spPr bwMode="auto">
          <a:xfrm>
            <a:off x="7591594" y="2879893"/>
            <a:ext cx="116057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Laying of egg</a:t>
            </a:r>
          </a:p>
        </p:txBody>
      </p:sp>
      <p:sp>
        <p:nvSpPr>
          <p:cNvPr id="15" name="TextBox 18"/>
          <p:cNvSpPr txBox="1">
            <a:spLocks noChangeArrowheads="1"/>
          </p:cNvSpPr>
          <p:nvPr/>
        </p:nvSpPr>
        <p:spPr bwMode="auto">
          <a:xfrm>
            <a:off x="4495150" y="3078331"/>
            <a:ext cx="11525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smtClean="0">
                <a:solidFill>
                  <a:srgbClr val="000000"/>
                </a:solidFill>
                <a:latin typeface="Arial"/>
                <a:ea typeface="ＭＳ Ｐゴシック" charset="0"/>
              </a:rPr>
              <a:t>Fertilized </a:t>
            </a:r>
            <a:r>
              <a:rPr lang="en-US" sz="1400" b="1" dirty="0">
                <a:solidFill>
                  <a:srgbClr val="000000"/>
                </a:solidFill>
                <a:latin typeface="Arial"/>
                <a:ea typeface="ＭＳ Ｐゴシック" charset="0"/>
              </a:rPr>
              <a:t>egg</a:t>
            </a:r>
          </a:p>
        </p:txBody>
      </p:sp>
      <p:sp>
        <p:nvSpPr>
          <p:cNvPr id="16" name="TextBox 22"/>
          <p:cNvSpPr txBox="1">
            <a:spLocks noChangeArrowheads="1"/>
          </p:cNvSpPr>
          <p:nvPr/>
        </p:nvSpPr>
        <p:spPr bwMode="auto">
          <a:xfrm>
            <a:off x="4495150" y="4375318"/>
            <a:ext cx="166231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smtClean="0">
                <a:solidFill>
                  <a:srgbClr val="000000"/>
                </a:solidFill>
                <a:latin typeface="Arial"/>
                <a:ea typeface="ＭＳ Ｐゴシック" charset="0"/>
              </a:rPr>
              <a:t>Segmented </a:t>
            </a:r>
            <a:r>
              <a:rPr lang="en-US" sz="1400" b="1" dirty="0">
                <a:solidFill>
                  <a:srgbClr val="000000"/>
                </a:solidFill>
                <a:latin typeface="Arial"/>
                <a:ea typeface="ＭＳ Ｐゴシック" charset="0"/>
              </a:rPr>
              <a:t>embryo</a:t>
            </a:r>
          </a:p>
        </p:txBody>
      </p:sp>
      <p:sp>
        <p:nvSpPr>
          <p:cNvPr id="17" name="TextBox 24"/>
          <p:cNvSpPr txBox="1">
            <a:spLocks noChangeArrowheads="1"/>
          </p:cNvSpPr>
          <p:nvPr/>
        </p:nvSpPr>
        <p:spPr bwMode="auto">
          <a:xfrm>
            <a:off x="3222794" y="4389605"/>
            <a:ext cx="6187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0.5 mm</a:t>
            </a:r>
          </a:p>
        </p:txBody>
      </p:sp>
      <p:sp>
        <p:nvSpPr>
          <p:cNvPr id="18" name="TextBox 25"/>
          <p:cNvSpPr txBox="1">
            <a:spLocks noChangeArrowheads="1"/>
          </p:cNvSpPr>
          <p:nvPr/>
        </p:nvSpPr>
        <p:spPr bwMode="auto">
          <a:xfrm>
            <a:off x="2063919" y="5256380"/>
            <a:ext cx="5578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Dorsal</a:t>
            </a:r>
          </a:p>
        </p:txBody>
      </p:sp>
      <p:sp>
        <p:nvSpPr>
          <p:cNvPr id="19" name="TextBox 28"/>
          <p:cNvSpPr txBox="1">
            <a:spLocks noChangeArrowheads="1"/>
          </p:cNvSpPr>
          <p:nvPr/>
        </p:nvSpPr>
        <p:spPr bwMode="auto">
          <a:xfrm>
            <a:off x="1622594" y="5921543"/>
            <a:ext cx="3270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Left</a:t>
            </a:r>
          </a:p>
        </p:txBody>
      </p:sp>
      <p:sp>
        <p:nvSpPr>
          <p:cNvPr id="20" name="TextBox 29"/>
          <p:cNvSpPr txBox="1">
            <a:spLocks noChangeArrowheads="1"/>
          </p:cNvSpPr>
          <p:nvPr/>
        </p:nvSpPr>
        <p:spPr bwMode="auto">
          <a:xfrm>
            <a:off x="2044869" y="6105693"/>
            <a:ext cx="5976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Ventral</a:t>
            </a:r>
          </a:p>
        </p:txBody>
      </p:sp>
      <p:sp>
        <p:nvSpPr>
          <p:cNvPr id="21" name="TextBox 30"/>
          <p:cNvSpPr txBox="1">
            <a:spLocks noChangeArrowheads="1"/>
          </p:cNvSpPr>
          <p:nvPr/>
        </p:nvSpPr>
        <p:spPr bwMode="auto">
          <a:xfrm>
            <a:off x="2719557" y="5392905"/>
            <a:ext cx="45685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Right</a:t>
            </a:r>
          </a:p>
        </p:txBody>
      </p:sp>
      <p:sp>
        <p:nvSpPr>
          <p:cNvPr id="22" name="TextBox 31"/>
          <p:cNvSpPr txBox="1">
            <a:spLocks noChangeArrowheads="1"/>
          </p:cNvSpPr>
          <p:nvPr/>
        </p:nvSpPr>
        <p:spPr bwMode="auto">
          <a:xfrm>
            <a:off x="2902119" y="5659605"/>
            <a:ext cx="7870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Posterior</a:t>
            </a:r>
          </a:p>
        </p:txBody>
      </p:sp>
      <p:sp>
        <p:nvSpPr>
          <p:cNvPr id="23" name="TextBox 34"/>
          <p:cNvSpPr txBox="1">
            <a:spLocks noChangeArrowheads="1"/>
          </p:cNvSpPr>
          <p:nvPr/>
        </p:nvSpPr>
        <p:spPr bwMode="auto">
          <a:xfrm>
            <a:off x="4495150" y="5791368"/>
            <a:ext cx="4776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smtClean="0">
                <a:solidFill>
                  <a:srgbClr val="000000"/>
                </a:solidFill>
                <a:latin typeface="Arial"/>
                <a:ea typeface="ＭＳ Ｐゴシック" charset="0"/>
              </a:rPr>
              <a:t>Larva</a:t>
            </a:r>
            <a:endParaRPr lang="en-US" sz="1400" b="1" dirty="0">
              <a:solidFill>
                <a:srgbClr val="000000"/>
              </a:solidFill>
              <a:latin typeface="Arial"/>
              <a:ea typeface="ＭＳ Ｐゴシック" charset="0"/>
            </a:endParaRPr>
          </a:p>
        </p:txBody>
      </p:sp>
      <p:sp>
        <p:nvSpPr>
          <p:cNvPr id="24" name="TextBox 35"/>
          <p:cNvSpPr txBox="1">
            <a:spLocks noChangeArrowheads="1"/>
          </p:cNvSpPr>
          <p:nvPr/>
        </p:nvSpPr>
        <p:spPr bwMode="auto">
          <a:xfrm>
            <a:off x="4229269" y="6391443"/>
            <a:ext cx="29030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(b) Development from egg to larva</a:t>
            </a:r>
          </a:p>
        </p:txBody>
      </p:sp>
      <p:sp>
        <p:nvSpPr>
          <p:cNvPr id="25" name="TextBox 36"/>
          <p:cNvSpPr txBox="1">
            <a:spLocks noChangeArrowheads="1"/>
          </p:cNvSpPr>
          <p:nvPr/>
        </p:nvSpPr>
        <p:spPr bwMode="auto">
          <a:xfrm>
            <a:off x="8045619" y="5076993"/>
            <a:ext cx="6187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0.1 mm</a:t>
            </a:r>
          </a:p>
        </p:txBody>
      </p:sp>
      <p:sp>
        <p:nvSpPr>
          <p:cNvPr id="26" name="TextBox 37"/>
          <p:cNvSpPr txBox="1">
            <a:spLocks noChangeArrowheads="1"/>
          </p:cNvSpPr>
          <p:nvPr/>
        </p:nvSpPr>
        <p:spPr bwMode="auto">
          <a:xfrm>
            <a:off x="7591594" y="5311943"/>
            <a:ext cx="764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a:solidFill>
                  <a:srgbClr val="000000"/>
                </a:solidFill>
                <a:latin typeface="Arial"/>
                <a:ea typeface="ＭＳ Ｐゴシック" charset="0"/>
              </a:rPr>
              <a:t>Hatching</a:t>
            </a:r>
          </a:p>
        </p:txBody>
      </p:sp>
      <p:sp>
        <p:nvSpPr>
          <p:cNvPr id="27" name="TextBox 39"/>
          <p:cNvSpPr txBox="1">
            <a:spLocks noChangeArrowheads="1"/>
          </p:cNvSpPr>
          <p:nvPr/>
        </p:nvSpPr>
        <p:spPr bwMode="auto">
          <a:xfrm>
            <a:off x="403394" y="6337653"/>
            <a:ext cx="7178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a:solidFill>
                  <a:srgbClr val="000000"/>
                </a:solidFill>
                <a:latin typeface="Arial"/>
                <a:ea typeface="ＭＳ Ｐゴシック" charset="0"/>
              </a:rPr>
              <a:t>(a) Adult</a:t>
            </a:r>
          </a:p>
        </p:txBody>
      </p:sp>
      <p:sp>
        <p:nvSpPr>
          <p:cNvPr id="28" name="TextBox 10"/>
          <p:cNvSpPr txBox="1">
            <a:spLocks noChangeArrowheads="1"/>
          </p:cNvSpPr>
          <p:nvPr/>
        </p:nvSpPr>
        <p:spPr bwMode="auto">
          <a:xfrm>
            <a:off x="6087565" y="2223798"/>
            <a:ext cx="934551"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600"/>
              </a:lnSpc>
            </a:pPr>
            <a:r>
              <a:rPr lang="en-US" sz="1400" b="1" dirty="0" smtClean="0">
                <a:solidFill>
                  <a:srgbClr val="000000"/>
                </a:solidFill>
                <a:latin typeface="Arial"/>
                <a:ea typeface="ＭＳ Ｐゴシック" charset="0"/>
              </a:rPr>
              <a:t>Depleted</a:t>
            </a:r>
          </a:p>
          <a:p>
            <a:pPr eaLnBrk="0" hangingPunct="0">
              <a:lnSpc>
                <a:spcPts val="1600"/>
              </a:lnSpc>
            </a:pPr>
            <a:r>
              <a:rPr lang="en-US" sz="1400" b="1" dirty="0" smtClean="0">
                <a:solidFill>
                  <a:srgbClr val="000000"/>
                </a:solidFill>
                <a:latin typeface="Arial"/>
                <a:ea typeface="ＭＳ Ｐゴシック" charset="0"/>
              </a:rPr>
              <a:t>nurse cells</a:t>
            </a:r>
            <a:endParaRPr lang="en-US" sz="1400" b="1" dirty="0">
              <a:solidFill>
                <a:srgbClr val="000000"/>
              </a:solidFill>
              <a:latin typeface="Arial"/>
              <a:ea typeface="ＭＳ Ｐゴシック" charset="0"/>
            </a:endParaRPr>
          </a:p>
        </p:txBody>
      </p:sp>
      <p:sp>
        <p:nvSpPr>
          <p:cNvPr id="29" name="TextBox 13"/>
          <p:cNvSpPr txBox="1">
            <a:spLocks noChangeArrowheads="1"/>
          </p:cNvSpPr>
          <p:nvPr/>
        </p:nvSpPr>
        <p:spPr bwMode="auto">
          <a:xfrm>
            <a:off x="8318003" y="1857085"/>
            <a:ext cx="407163"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600"/>
              </a:lnSpc>
            </a:pPr>
            <a:r>
              <a:rPr lang="en-US" sz="1400" b="1" dirty="0" smtClean="0">
                <a:solidFill>
                  <a:srgbClr val="000000"/>
                </a:solidFill>
                <a:latin typeface="Arial"/>
                <a:ea typeface="ＭＳ Ｐゴシック" charset="0"/>
              </a:rPr>
              <a:t>Egg</a:t>
            </a:r>
          </a:p>
          <a:p>
            <a:pPr eaLnBrk="0" hangingPunct="0">
              <a:lnSpc>
                <a:spcPts val="1600"/>
              </a:lnSpc>
            </a:pPr>
            <a:r>
              <a:rPr lang="en-US" sz="1400" b="1" dirty="0" smtClean="0">
                <a:solidFill>
                  <a:srgbClr val="000000"/>
                </a:solidFill>
                <a:latin typeface="Arial"/>
                <a:ea typeface="ＭＳ Ｐゴシック" charset="0"/>
              </a:rPr>
              <a:t>shell</a:t>
            </a:r>
            <a:endParaRPr lang="en-US" sz="1400" b="1" dirty="0">
              <a:solidFill>
                <a:srgbClr val="000000"/>
              </a:solidFill>
              <a:latin typeface="Arial"/>
              <a:ea typeface="ＭＳ Ｐゴシック" charset="0"/>
            </a:endParaRPr>
          </a:p>
        </p:txBody>
      </p:sp>
      <p:sp>
        <p:nvSpPr>
          <p:cNvPr id="30" name="TextBox 20"/>
          <p:cNvSpPr txBox="1">
            <a:spLocks noChangeArrowheads="1"/>
          </p:cNvSpPr>
          <p:nvPr/>
        </p:nvSpPr>
        <p:spPr bwMode="auto">
          <a:xfrm>
            <a:off x="7592515" y="3863686"/>
            <a:ext cx="1102866"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600"/>
              </a:lnSpc>
            </a:pPr>
            <a:r>
              <a:rPr lang="en-US" sz="1400" b="1" smtClean="0">
                <a:solidFill>
                  <a:srgbClr val="000000"/>
                </a:solidFill>
                <a:latin typeface="Arial"/>
                <a:ea typeface="ＭＳ Ｐゴシック" charset="0"/>
              </a:rPr>
              <a:t>Embryonic</a:t>
            </a:r>
          </a:p>
          <a:p>
            <a:pPr eaLnBrk="0" hangingPunct="0">
              <a:lnSpc>
                <a:spcPts val="1600"/>
              </a:lnSpc>
            </a:pPr>
            <a:r>
              <a:rPr lang="en-US" sz="1400" b="1" smtClean="0">
                <a:solidFill>
                  <a:srgbClr val="000000"/>
                </a:solidFill>
                <a:latin typeface="Arial"/>
                <a:ea typeface="ＭＳ Ｐゴシック" charset="0"/>
              </a:rPr>
              <a:t>development</a:t>
            </a:r>
            <a:endParaRPr lang="en-US" sz="1400" b="1">
              <a:solidFill>
                <a:srgbClr val="000000"/>
              </a:solidFill>
              <a:latin typeface="Arial"/>
              <a:ea typeface="ＭＳ Ｐゴシック" charset="0"/>
            </a:endParaRPr>
          </a:p>
        </p:txBody>
      </p:sp>
      <p:sp>
        <p:nvSpPr>
          <p:cNvPr id="31" name="TextBox 26"/>
          <p:cNvSpPr txBox="1">
            <a:spLocks noChangeArrowheads="1"/>
          </p:cNvSpPr>
          <p:nvPr/>
        </p:nvSpPr>
        <p:spPr bwMode="auto">
          <a:xfrm>
            <a:off x="404315" y="5613112"/>
            <a:ext cx="519373"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600"/>
              </a:lnSpc>
            </a:pPr>
            <a:r>
              <a:rPr lang="en-US" sz="1400" b="1" dirty="0" smtClean="0">
                <a:solidFill>
                  <a:srgbClr val="000000"/>
                </a:solidFill>
                <a:latin typeface="Arial"/>
                <a:ea typeface="ＭＳ Ｐゴシック" charset="0"/>
              </a:rPr>
              <a:t>BODY</a:t>
            </a:r>
          </a:p>
          <a:p>
            <a:pPr eaLnBrk="0" hangingPunct="0">
              <a:lnSpc>
                <a:spcPts val="1600"/>
              </a:lnSpc>
            </a:pPr>
            <a:r>
              <a:rPr lang="en-US" sz="1400" b="1" dirty="0" smtClean="0">
                <a:solidFill>
                  <a:srgbClr val="000000"/>
                </a:solidFill>
                <a:latin typeface="Arial"/>
                <a:ea typeface="ＭＳ Ｐゴシック" charset="0"/>
              </a:rPr>
              <a:t>AXES</a:t>
            </a:r>
            <a:endParaRPr lang="en-US" sz="1400" b="1" dirty="0">
              <a:solidFill>
                <a:srgbClr val="000000"/>
              </a:solidFill>
              <a:latin typeface="Arial"/>
              <a:ea typeface="ＭＳ Ｐゴシック" charset="0"/>
            </a:endParaRPr>
          </a:p>
        </p:txBody>
      </p:sp>
      <p:sp>
        <p:nvSpPr>
          <p:cNvPr id="32" name="TextBox 32"/>
          <p:cNvSpPr txBox="1">
            <a:spLocks noChangeArrowheads="1"/>
          </p:cNvSpPr>
          <p:nvPr/>
        </p:nvSpPr>
        <p:spPr bwMode="auto">
          <a:xfrm>
            <a:off x="6387603" y="5234492"/>
            <a:ext cx="835165"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600"/>
              </a:lnSpc>
            </a:pPr>
            <a:r>
              <a:rPr lang="en-US" sz="1400" b="1" dirty="0" smtClean="0">
                <a:solidFill>
                  <a:srgbClr val="000000"/>
                </a:solidFill>
                <a:latin typeface="Arial"/>
                <a:ea typeface="ＭＳ Ｐゴシック" charset="0"/>
              </a:rPr>
              <a:t>Body</a:t>
            </a:r>
          </a:p>
          <a:p>
            <a:pPr eaLnBrk="0" hangingPunct="0">
              <a:lnSpc>
                <a:spcPts val="1600"/>
              </a:lnSpc>
            </a:pPr>
            <a:r>
              <a:rPr lang="en-US" sz="1400" b="1" dirty="0" smtClean="0">
                <a:solidFill>
                  <a:srgbClr val="000000"/>
                </a:solidFill>
                <a:latin typeface="Arial"/>
                <a:ea typeface="ＭＳ Ｐゴシック" charset="0"/>
              </a:rPr>
              <a:t>segments</a:t>
            </a:r>
            <a:endParaRPr lang="en-US" sz="1400" b="1" dirty="0">
              <a:solidFill>
                <a:srgbClr val="000000"/>
              </a:solidFill>
              <a:latin typeface="Arial"/>
              <a:ea typeface="ＭＳ Ｐゴシック" charset="0"/>
            </a:endParaRPr>
          </a:p>
        </p:txBody>
      </p:sp>
      <p:sp>
        <p:nvSpPr>
          <p:cNvPr id="33" name="TextBox 28"/>
          <p:cNvSpPr txBox="1">
            <a:spLocks noChangeArrowheads="1"/>
          </p:cNvSpPr>
          <p:nvPr/>
        </p:nvSpPr>
        <p:spPr bwMode="auto">
          <a:xfrm>
            <a:off x="1089691" y="5647244"/>
            <a:ext cx="6973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smtClean="0">
                <a:solidFill>
                  <a:srgbClr val="000000"/>
                </a:solidFill>
                <a:latin typeface="Arial"/>
                <a:ea typeface="ＭＳ Ｐゴシック" charset="0"/>
              </a:rPr>
              <a:t>Anterior</a:t>
            </a:r>
            <a:endParaRPr lang="en-US" sz="1400" b="1" dirty="0">
              <a:solidFill>
                <a:srgbClr val="000000"/>
              </a:solidFill>
              <a:latin typeface="Arial"/>
              <a:ea typeface="ＭＳ Ｐゴシック" charset="0"/>
            </a:endParaRPr>
          </a:p>
        </p:txBody>
      </p:sp>
      <p:sp>
        <p:nvSpPr>
          <p:cNvPr id="34" name="TextBox 19"/>
          <p:cNvSpPr txBox="1">
            <a:spLocks noChangeArrowheads="1"/>
          </p:cNvSpPr>
          <p:nvPr/>
        </p:nvSpPr>
        <p:spPr bwMode="auto">
          <a:xfrm>
            <a:off x="1261269" y="3710324"/>
            <a:ext cx="43762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smtClean="0">
                <a:solidFill>
                  <a:srgbClr val="000000"/>
                </a:solidFill>
                <a:latin typeface="Arial"/>
                <a:ea typeface="ＭＳ Ｐゴシック" charset="0"/>
              </a:rPr>
              <a:t>Head</a:t>
            </a:r>
            <a:endParaRPr lang="en-US" sz="1400" b="1" dirty="0">
              <a:solidFill>
                <a:srgbClr val="000000"/>
              </a:solidFill>
              <a:latin typeface="Arial"/>
              <a:ea typeface="ＭＳ Ｐゴシック" charset="0"/>
            </a:endParaRPr>
          </a:p>
        </p:txBody>
      </p:sp>
      <p:sp>
        <p:nvSpPr>
          <p:cNvPr id="35" name="TextBox 19"/>
          <p:cNvSpPr txBox="1">
            <a:spLocks noChangeArrowheads="1"/>
          </p:cNvSpPr>
          <p:nvPr/>
        </p:nvSpPr>
        <p:spPr bwMode="auto">
          <a:xfrm>
            <a:off x="1792781" y="3711119"/>
            <a:ext cx="5963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smtClean="0">
                <a:solidFill>
                  <a:srgbClr val="000000"/>
                </a:solidFill>
                <a:latin typeface="Arial"/>
                <a:ea typeface="ＭＳ Ｐゴシック" charset="0"/>
              </a:rPr>
              <a:t>Thorax</a:t>
            </a:r>
            <a:endParaRPr lang="en-US" sz="1400" b="1" dirty="0">
              <a:solidFill>
                <a:srgbClr val="000000"/>
              </a:solidFill>
              <a:latin typeface="Arial"/>
              <a:ea typeface="ＭＳ Ｐゴシック" charset="0"/>
            </a:endParaRPr>
          </a:p>
        </p:txBody>
      </p:sp>
      <p:sp>
        <p:nvSpPr>
          <p:cNvPr id="36" name="TextBox 19"/>
          <p:cNvSpPr txBox="1">
            <a:spLocks noChangeArrowheads="1"/>
          </p:cNvSpPr>
          <p:nvPr/>
        </p:nvSpPr>
        <p:spPr bwMode="auto">
          <a:xfrm>
            <a:off x="2505062" y="3711913"/>
            <a:ext cx="8255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400" b="1" dirty="0" smtClean="0">
                <a:solidFill>
                  <a:srgbClr val="000000"/>
                </a:solidFill>
                <a:latin typeface="Arial"/>
                <a:ea typeface="ＭＳ Ｐゴシック" charset="0"/>
              </a:rPr>
              <a:t>Abdomen</a:t>
            </a:r>
            <a:endParaRPr lang="en-US" sz="1400" b="1" dirty="0">
              <a:solidFill>
                <a:srgbClr val="000000"/>
              </a:solidFill>
              <a:latin typeface="Arial"/>
              <a:ea typeface="ＭＳ Ｐゴシック" charset="0"/>
            </a:endParaRPr>
          </a:p>
        </p:txBody>
      </p:sp>
      <p:sp>
        <p:nvSpPr>
          <p:cNvPr id="2" name="Freeform 1"/>
          <p:cNvSpPr/>
          <p:nvPr/>
        </p:nvSpPr>
        <p:spPr>
          <a:xfrm>
            <a:off x="6629400" y="914400"/>
            <a:ext cx="411956" cy="352425"/>
          </a:xfrm>
          <a:custGeom>
            <a:avLst/>
            <a:gdLst>
              <a:gd name="connsiteX0" fmla="*/ 0 w 411956"/>
              <a:gd name="connsiteY0" fmla="*/ 352425 h 352425"/>
              <a:gd name="connsiteX1" fmla="*/ 411956 w 411956"/>
              <a:gd name="connsiteY1" fmla="*/ 0 h 352425"/>
            </a:gdLst>
            <a:ahLst/>
            <a:cxnLst>
              <a:cxn ang="0">
                <a:pos x="connsiteX0" y="connsiteY0"/>
              </a:cxn>
              <a:cxn ang="0">
                <a:pos x="connsiteX1" y="connsiteY1"/>
              </a:cxn>
            </a:cxnLst>
            <a:rect l="l" t="t" r="r" b="b"/>
            <a:pathLst>
              <a:path w="411956" h="352425">
                <a:moveTo>
                  <a:pt x="0" y="352425"/>
                </a:moveTo>
                <a:lnTo>
                  <a:pt x="411956"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 name="Freeform 2"/>
          <p:cNvSpPr/>
          <p:nvPr/>
        </p:nvSpPr>
        <p:spPr>
          <a:xfrm>
            <a:off x="7622381" y="502444"/>
            <a:ext cx="307182" cy="235744"/>
          </a:xfrm>
          <a:custGeom>
            <a:avLst/>
            <a:gdLst>
              <a:gd name="connsiteX0" fmla="*/ 0 w 307182"/>
              <a:gd name="connsiteY0" fmla="*/ 235744 h 235744"/>
              <a:gd name="connsiteX1" fmla="*/ 307182 w 307182"/>
              <a:gd name="connsiteY1" fmla="*/ 0 h 235744"/>
            </a:gdLst>
            <a:ahLst/>
            <a:cxnLst>
              <a:cxn ang="0">
                <a:pos x="connsiteX0" y="connsiteY0"/>
              </a:cxn>
              <a:cxn ang="0">
                <a:pos x="connsiteX1" y="connsiteY1"/>
              </a:cxn>
            </a:cxnLst>
            <a:rect l="l" t="t" r="r" b="b"/>
            <a:pathLst>
              <a:path w="307182" h="235744">
                <a:moveTo>
                  <a:pt x="0" y="235744"/>
                </a:moveTo>
                <a:lnTo>
                  <a:pt x="307182"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7" name="Freeform 36"/>
          <p:cNvSpPr/>
          <p:nvPr/>
        </p:nvSpPr>
        <p:spPr>
          <a:xfrm>
            <a:off x="7772400" y="828675"/>
            <a:ext cx="400050" cy="2381"/>
          </a:xfrm>
          <a:custGeom>
            <a:avLst/>
            <a:gdLst>
              <a:gd name="connsiteX0" fmla="*/ 0 w 400050"/>
              <a:gd name="connsiteY0" fmla="*/ 2381 h 2381"/>
              <a:gd name="connsiteX1" fmla="*/ 400050 w 400050"/>
              <a:gd name="connsiteY1" fmla="*/ 0 h 2381"/>
            </a:gdLst>
            <a:ahLst/>
            <a:cxnLst>
              <a:cxn ang="0">
                <a:pos x="connsiteX0" y="connsiteY0"/>
              </a:cxn>
              <a:cxn ang="0">
                <a:pos x="connsiteX1" y="connsiteY1"/>
              </a:cxn>
            </a:cxnLst>
            <a:rect l="l" t="t" r="r" b="b"/>
            <a:pathLst>
              <a:path w="400050" h="2381">
                <a:moveTo>
                  <a:pt x="0" y="2381"/>
                </a:moveTo>
                <a:lnTo>
                  <a:pt x="400050"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8" name="Freeform 37"/>
          <p:cNvSpPr/>
          <p:nvPr/>
        </p:nvSpPr>
        <p:spPr>
          <a:xfrm>
            <a:off x="7191375" y="404813"/>
            <a:ext cx="0" cy="195262"/>
          </a:xfrm>
          <a:custGeom>
            <a:avLst/>
            <a:gdLst>
              <a:gd name="connsiteX0" fmla="*/ 0 w 0"/>
              <a:gd name="connsiteY0" fmla="*/ 0 h 195262"/>
              <a:gd name="connsiteX1" fmla="*/ 0 w 0"/>
              <a:gd name="connsiteY1" fmla="*/ 195262 h 195262"/>
            </a:gdLst>
            <a:ahLst/>
            <a:cxnLst>
              <a:cxn ang="0">
                <a:pos x="connsiteX0" y="connsiteY0"/>
              </a:cxn>
              <a:cxn ang="0">
                <a:pos x="connsiteX1" y="connsiteY1"/>
              </a:cxn>
            </a:cxnLst>
            <a:rect l="l" t="t" r="r" b="b"/>
            <a:pathLst>
              <a:path h="195262">
                <a:moveTo>
                  <a:pt x="0" y="0"/>
                </a:moveTo>
                <a:lnTo>
                  <a:pt x="0" y="195262"/>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9" name="Freeform 38"/>
          <p:cNvSpPr/>
          <p:nvPr/>
        </p:nvSpPr>
        <p:spPr>
          <a:xfrm>
            <a:off x="8093869" y="1969294"/>
            <a:ext cx="190500" cy="0"/>
          </a:xfrm>
          <a:custGeom>
            <a:avLst/>
            <a:gdLst>
              <a:gd name="connsiteX0" fmla="*/ 0 w 190500"/>
              <a:gd name="connsiteY0" fmla="*/ 0 h 0"/>
              <a:gd name="connsiteX1" fmla="*/ 190500 w 190500"/>
              <a:gd name="connsiteY1" fmla="*/ 0 h 0"/>
            </a:gdLst>
            <a:ahLst/>
            <a:cxnLst>
              <a:cxn ang="0">
                <a:pos x="connsiteX0" y="connsiteY0"/>
              </a:cxn>
              <a:cxn ang="0">
                <a:pos x="connsiteX1" y="connsiteY1"/>
              </a:cxn>
            </a:cxnLst>
            <a:rect l="l" t="t" r="r" b="b"/>
            <a:pathLst>
              <a:path w="190500">
                <a:moveTo>
                  <a:pt x="0" y="0"/>
                </a:moveTo>
                <a:lnTo>
                  <a:pt x="190500"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40" name="Freeform 39"/>
          <p:cNvSpPr/>
          <p:nvPr/>
        </p:nvSpPr>
        <p:spPr>
          <a:xfrm>
            <a:off x="6505575" y="1924050"/>
            <a:ext cx="264319" cy="266700"/>
          </a:xfrm>
          <a:custGeom>
            <a:avLst/>
            <a:gdLst>
              <a:gd name="connsiteX0" fmla="*/ 0 w 264319"/>
              <a:gd name="connsiteY0" fmla="*/ 266700 h 266700"/>
              <a:gd name="connsiteX1" fmla="*/ 264319 w 264319"/>
              <a:gd name="connsiteY1" fmla="*/ 0 h 266700"/>
            </a:gdLst>
            <a:ahLst/>
            <a:cxnLst>
              <a:cxn ang="0">
                <a:pos x="connsiteX0" y="connsiteY0"/>
              </a:cxn>
              <a:cxn ang="0">
                <a:pos x="connsiteX1" y="connsiteY1"/>
              </a:cxn>
            </a:cxnLst>
            <a:rect l="l" t="t" r="r" b="b"/>
            <a:pathLst>
              <a:path w="264319" h="266700">
                <a:moveTo>
                  <a:pt x="0" y="266700"/>
                </a:moveTo>
                <a:lnTo>
                  <a:pt x="264319"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41" name="Freeform 40"/>
          <p:cNvSpPr/>
          <p:nvPr/>
        </p:nvSpPr>
        <p:spPr>
          <a:xfrm>
            <a:off x="6867525" y="5010150"/>
            <a:ext cx="393700" cy="346075"/>
          </a:xfrm>
          <a:custGeom>
            <a:avLst/>
            <a:gdLst>
              <a:gd name="connsiteX0" fmla="*/ 171450 w 393700"/>
              <a:gd name="connsiteY0" fmla="*/ 15875 h 346075"/>
              <a:gd name="connsiteX1" fmla="*/ 0 w 393700"/>
              <a:gd name="connsiteY1" fmla="*/ 346075 h 346075"/>
              <a:gd name="connsiteX2" fmla="*/ 393700 w 393700"/>
              <a:gd name="connsiteY2" fmla="*/ 0 h 346075"/>
            </a:gdLst>
            <a:ahLst/>
            <a:cxnLst>
              <a:cxn ang="0">
                <a:pos x="connsiteX0" y="connsiteY0"/>
              </a:cxn>
              <a:cxn ang="0">
                <a:pos x="connsiteX1" y="connsiteY1"/>
              </a:cxn>
              <a:cxn ang="0">
                <a:pos x="connsiteX2" y="connsiteY2"/>
              </a:cxn>
            </a:cxnLst>
            <a:rect l="l" t="t" r="r" b="b"/>
            <a:pathLst>
              <a:path w="393700" h="346075">
                <a:moveTo>
                  <a:pt x="171450" y="15875"/>
                </a:moveTo>
                <a:lnTo>
                  <a:pt x="0" y="346075"/>
                </a:lnTo>
                <a:lnTo>
                  <a:pt x="393700" y="0"/>
                </a:lnTo>
              </a:path>
            </a:pathLst>
          </a:custGeom>
          <a:ln w="12700">
            <a:solidFill>
              <a:schemeClr val="tx1"/>
            </a:solidFill>
            <a:beve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42" name="Freeform 41"/>
          <p:cNvSpPr/>
          <p:nvPr/>
        </p:nvSpPr>
        <p:spPr>
          <a:xfrm>
            <a:off x="1540669" y="3926681"/>
            <a:ext cx="0" cy="254794"/>
          </a:xfrm>
          <a:custGeom>
            <a:avLst/>
            <a:gdLst>
              <a:gd name="connsiteX0" fmla="*/ 0 w 0"/>
              <a:gd name="connsiteY0" fmla="*/ 0 h 254794"/>
              <a:gd name="connsiteX1" fmla="*/ 0 w 0"/>
              <a:gd name="connsiteY1" fmla="*/ 254794 h 254794"/>
            </a:gdLst>
            <a:ahLst/>
            <a:cxnLst>
              <a:cxn ang="0">
                <a:pos x="connsiteX0" y="connsiteY0"/>
              </a:cxn>
              <a:cxn ang="0">
                <a:pos x="connsiteX1" y="connsiteY1"/>
              </a:cxn>
            </a:cxnLst>
            <a:rect l="l" t="t" r="r" b="b"/>
            <a:pathLst>
              <a:path h="254794">
                <a:moveTo>
                  <a:pt x="0" y="0"/>
                </a:moveTo>
                <a:lnTo>
                  <a:pt x="0" y="254794"/>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43" name="Freeform 42"/>
          <p:cNvSpPr/>
          <p:nvPr/>
        </p:nvSpPr>
        <p:spPr>
          <a:xfrm>
            <a:off x="2064544" y="3921919"/>
            <a:ext cx="0" cy="161925"/>
          </a:xfrm>
          <a:custGeom>
            <a:avLst/>
            <a:gdLst>
              <a:gd name="connsiteX0" fmla="*/ 0 w 0"/>
              <a:gd name="connsiteY0" fmla="*/ 0 h 161925"/>
              <a:gd name="connsiteX1" fmla="*/ 0 w 0"/>
              <a:gd name="connsiteY1" fmla="*/ 161925 h 161925"/>
            </a:gdLst>
            <a:ahLst/>
            <a:cxnLst>
              <a:cxn ang="0">
                <a:pos x="connsiteX0" y="connsiteY0"/>
              </a:cxn>
              <a:cxn ang="0">
                <a:pos x="connsiteX1" y="connsiteY1"/>
              </a:cxn>
            </a:cxnLst>
            <a:rect l="l" t="t" r="r" b="b"/>
            <a:pathLst>
              <a:path h="161925">
                <a:moveTo>
                  <a:pt x="0" y="0"/>
                </a:moveTo>
                <a:lnTo>
                  <a:pt x="0" y="161925"/>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44" name="Freeform 43"/>
          <p:cNvSpPr/>
          <p:nvPr/>
        </p:nvSpPr>
        <p:spPr>
          <a:xfrm>
            <a:off x="2757488" y="3921919"/>
            <a:ext cx="0" cy="330994"/>
          </a:xfrm>
          <a:custGeom>
            <a:avLst/>
            <a:gdLst>
              <a:gd name="connsiteX0" fmla="*/ 0 w 0"/>
              <a:gd name="connsiteY0" fmla="*/ 0 h 330994"/>
              <a:gd name="connsiteX1" fmla="*/ 0 w 0"/>
              <a:gd name="connsiteY1" fmla="*/ 330994 h 330994"/>
            </a:gdLst>
            <a:ahLst/>
            <a:cxnLst>
              <a:cxn ang="0">
                <a:pos x="connsiteX0" y="connsiteY0"/>
              </a:cxn>
              <a:cxn ang="0">
                <a:pos x="connsiteX1" y="connsiteY1"/>
              </a:cxn>
            </a:cxnLst>
            <a:rect l="l" t="t" r="r" b="b"/>
            <a:pathLst>
              <a:path h="330994">
                <a:moveTo>
                  <a:pt x="0" y="0"/>
                </a:moveTo>
                <a:lnTo>
                  <a:pt x="0" y="330994"/>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98560990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808" y="204216"/>
            <a:ext cx="8406384" cy="6449568"/>
          </a:xfrm>
          <a:prstGeom prst="rect">
            <a:avLst/>
          </a:prstGeom>
        </p:spPr>
      </p:pic>
      <p:sp>
        <p:nvSpPr>
          <p:cNvPr id="6" name="Title 5"/>
          <p:cNvSpPr>
            <a:spLocks noGrp="1"/>
          </p:cNvSpPr>
          <p:nvPr>
            <p:ph type="title"/>
          </p:nvPr>
        </p:nvSpPr>
        <p:spPr/>
        <p:txBody>
          <a:bodyPr/>
          <a:lstStyle/>
          <a:p>
            <a:r>
              <a:rPr lang="en-US" dirty="0" smtClean="0"/>
              <a:t>Figure 16.UN01-1</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531192" y="193526"/>
            <a:ext cx="19749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Regulatory region</a:t>
            </a:r>
          </a:p>
        </p:txBody>
      </p:sp>
      <p:sp>
        <p:nvSpPr>
          <p:cNvPr id="8" name="TextBox 3"/>
          <p:cNvSpPr txBox="1">
            <a:spLocks noChangeArrowheads="1"/>
          </p:cNvSpPr>
          <p:nvPr/>
        </p:nvSpPr>
        <p:spPr bwMode="auto">
          <a:xfrm>
            <a:off x="708992" y="734071"/>
            <a:ext cx="1667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A</a:t>
            </a:r>
          </a:p>
        </p:txBody>
      </p:sp>
      <p:sp>
        <p:nvSpPr>
          <p:cNvPr id="9" name="TextBox 4"/>
          <p:cNvSpPr txBox="1">
            <a:spLocks noChangeArrowheads="1"/>
          </p:cNvSpPr>
          <p:nvPr/>
        </p:nvSpPr>
        <p:spPr bwMode="auto">
          <a:xfrm>
            <a:off x="1426542" y="734071"/>
            <a:ext cx="1667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B</a:t>
            </a:r>
          </a:p>
        </p:txBody>
      </p:sp>
      <p:sp>
        <p:nvSpPr>
          <p:cNvPr id="10" name="TextBox 5"/>
          <p:cNvSpPr txBox="1">
            <a:spLocks noChangeArrowheads="1"/>
          </p:cNvSpPr>
          <p:nvPr/>
        </p:nvSpPr>
        <p:spPr bwMode="auto">
          <a:xfrm>
            <a:off x="2158379" y="734071"/>
            <a:ext cx="1667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C</a:t>
            </a:r>
          </a:p>
        </p:txBody>
      </p:sp>
      <p:sp>
        <p:nvSpPr>
          <p:cNvPr id="11" name="TextBox 6"/>
          <p:cNvSpPr txBox="1">
            <a:spLocks noChangeArrowheads="1"/>
          </p:cNvSpPr>
          <p:nvPr/>
        </p:nvSpPr>
        <p:spPr bwMode="auto">
          <a:xfrm>
            <a:off x="3714130" y="186383"/>
            <a:ext cx="10259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Promoter</a:t>
            </a:r>
          </a:p>
        </p:txBody>
      </p:sp>
      <p:sp>
        <p:nvSpPr>
          <p:cNvPr id="12" name="TextBox 7"/>
          <p:cNvSpPr txBox="1">
            <a:spLocks noChangeArrowheads="1"/>
          </p:cNvSpPr>
          <p:nvPr/>
        </p:nvSpPr>
        <p:spPr bwMode="auto">
          <a:xfrm>
            <a:off x="4996830" y="438796"/>
            <a:ext cx="577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Gene</a:t>
            </a:r>
          </a:p>
        </p:txBody>
      </p:sp>
      <p:sp>
        <p:nvSpPr>
          <p:cNvPr id="13" name="TextBox 8"/>
          <p:cNvSpPr txBox="1">
            <a:spLocks noChangeArrowheads="1"/>
          </p:cNvSpPr>
          <p:nvPr/>
        </p:nvSpPr>
        <p:spPr bwMode="auto">
          <a:xfrm>
            <a:off x="4861892" y="724546"/>
            <a:ext cx="8335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i="1" dirty="0">
                <a:solidFill>
                  <a:srgbClr val="000000"/>
                </a:solidFill>
                <a:latin typeface="Arial"/>
                <a:ea typeface="ＭＳ Ｐゴシック" charset="0"/>
              </a:rPr>
              <a:t>Hoxd13</a:t>
            </a:r>
          </a:p>
        </p:txBody>
      </p:sp>
      <p:sp>
        <p:nvSpPr>
          <p:cNvPr id="14" name="TextBox 9"/>
          <p:cNvSpPr txBox="1">
            <a:spLocks noChangeArrowheads="1"/>
          </p:cNvSpPr>
          <p:nvPr/>
        </p:nvSpPr>
        <p:spPr bwMode="auto">
          <a:xfrm>
            <a:off x="6577980" y="488009"/>
            <a:ext cx="16030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i="1" dirty="0">
                <a:solidFill>
                  <a:srgbClr val="000000"/>
                </a:solidFill>
                <a:latin typeface="Arial"/>
                <a:ea typeface="ＭＳ Ｐゴシック" charset="0"/>
              </a:rPr>
              <a:t>Hoxd13</a:t>
            </a:r>
            <a:r>
              <a:rPr lang="en-US" sz="1800" b="1" dirty="0">
                <a:solidFill>
                  <a:srgbClr val="000000"/>
                </a:solidFill>
                <a:latin typeface="Arial"/>
                <a:ea typeface="ＭＳ Ｐゴシック" charset="0"/>
              </a:rPr>
              <a:t> mRNA</a:t>
            </a:r>
          </a:p>
        </p:txBody>
      </p:sp>
      <p:sp>
        <p:nvSpPr>
          <p:cNvPr id="15" name="TextBox 10"/>
          <p:cNvSpPr txBox="1">
            <a:spLocks noChangeArrowheads="1"/>
          </p:cNvSpPr>
          <p:nvPr/>
        </p:nvSpPr>
        <p:spPr bwMode="auto">
          <a:xfrm>
            <a:off x="958229" y="1286521"/>
            <a:ext cx="12311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Treatments</a:t>
            </a:r>
          </a:p>
        </p:txBody>
      </p:sp>
      <p:sp>
        <p:nvSpPr>
          <p:cNvPr id="16" name="TextBox 11"/>
          <p:cNvSpPr txBox="1">
            <a:spLocks noChangeArrowheads="1"/>
          </p:cNvSpPr>
          <p:nvPr/>
        </p:nvSpPr>
        <p:spPr bwMode="auto">
          <a:xfrm>
            <a:off x="708992" y="1615134"/>
            <a:ext cx="1667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A</a:t>
            </a:r>
          </a:p>
        </p:txBody>
      </p:sp>
      <p:sp>
        <p:nvSpPr>
          <p:cNvPr id="17" name="TextBox 12"/>
          <p:cNvSpPr txBox="1">
            <a:spLocks noChangeArrowheads="1"/>
          </p:cNvSpPr>
          <p:nvPr/>
        </p:nvSpPr>
        <p:spPr bwMode="auto">
          <a:xfrm>
            <a:off x="1426542" y="1615134"/>
            <a:ext cx="1667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B</a:t>
            </a:r>
          </a:p>
        </p:txBody>
      </p:sp>
      <p:sp>
        <p:nvSpPr>
          <p:cNvPr id="18" name="TextBox 13"/>
          <p:cNvSpPr txBox="1">
            <a:spLocks noChangeArrowheads="1"/>
          </p:cNvSpPr>
          <p:nvPr/>
        </p:nvSpPr>
        <p:spPr bwMode="auto">
          <a:xfrm>
            <a:off x="2158379" y="1615134"/>
            <a:ext cx="1667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C</a:t>
            </a:r>
          </a:p>
        </p:txBody>
      </p:sp>
      <p:sp>
        <p:nvSpPr>
          <p:cNvPr id="19" name="TextBox 14"/>
          <p:cNvSpPr txBox="1">
            <a:spLocks noChangeArrowheads="1"/>
          </p:cNvSpPr>
          <p:nvPr/>
        </p:nvSpPr>
        <p:spPr bwMode="auto">
          <a:xfrm>
            <a:off x="402604" y="2053284"/>
            <a:ext cx="25263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Segments being tested</a:t>
            </a:r>
          </a:p>
        </p:txBody>
      </p:sp>
      <p:sp>
        <p:nvSpPr>
          <p:cNvPr id="20" name="TextBox 15"/>
          <p:cNvSpPr txBox="1">
            <a:spLocks noChangeArrowheads="1"/>
          </p:cNvSpPr>
          <p:nvPr/>
        </p:nvSpPr>
        <p:spPr bwMode="auto">
          <a:xfrm>
            <a:off x="723279" y="2599384"/>
            <a:ext cx="1667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A</a:t>
            </a:r>
          </a:p>
        </p:txBody>
      </p:sp>
      <p:sp>
        <p:nvSpPr>
          <p:cNvPr id="21" name="TextBox 16"/>
          <p:cNvSpPr txBox="1">
            <a:spLocks noChangeArrowheads="1"/>
          </p:cNvSpPr>
          <p:nvPr/>
        </p:nvSpPr>
        <p:spPr bwMode="auto">
          <a:xfrm>
            <a:off x="1426542" y="2599384"/>
            <a:ext cx="1667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B</a:t>
            </a:r>
          </a:p>
        </p:txBody>
      </p:sp>
      <p:sp>
        <p:nvSpPr>
          <p:cNvPr id="22" name="TextBox 17"/>
          <p:cNvSpPr txBox="1">
            <a:spLocks noChangeArrowheads="1"/>
          </p:cNvSpPr>
          <p:nvPr/>
        </p:nvSpPr>
        <p:spPr bwMode="auto">
          <a:xfrm>
            <a:off x="2158379" y="2599384"/>
            <a:ext cx="1667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C</a:t>
            </a:r>
          </a:p>
        </p:txBody>
      </p:sp>
      <p:sp>
        <p:nvSpPr>
          <p:cNvPr id="23" name="TextBox 18"/>
          <p:cNvSpPr txBox="1">
            <a:spLocks noChangeArrowheads="1"/>
          </p:cNvSpPr>
          <p:nvPr/>
        </p:nvSpPr>
        <p:spPr bwMode="auto">
          <a:xfrm>
            <a:off x="723279" y="3588396"/>
            <a:ext cx="1667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A</a:t>
            </a:r>
          </a:p>
        </p:txBody>
      </p:sp>
      <p:sp>
        <p:nvSpPr>
          <p:cNvPr id="24" name="TextBox 19"/>
          <p:cNvSpPr txBox="1">
            <a:spLocks noChangeArrowheads="1"/>
          </p:cNvSpPr>
          <p:nvPr/>
        </p:nvSpPr>
        <p:spPr bwMode="auto">
          <a:xfrm>
            <a:off x="1440829" y="3588396"/>
            <a:ext cx="1667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B</a:t>
            </a:r>
          </a:p>
        </p:txBody>
      </p:sp>
      <p:sp>
        <p:nvSpPr>
          <p:cNvPr id="25" name="TextBox 20"/>
          <p:cNvSpPr txBox="1">
            <a:spLocks noChangeArrowheads="1"/>
          </p:cNvSpPr>
          <p:nvPr/>
        </p:nvSpPr>
        <p:spPr bwMode="auto">
          <a:xfrm>
            <a:off x="2158379" y="3588396"/>
            <a:ext cx="1667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C</a:t>
            </a:r>
          </a:p>
        </p:txBody>
      </p:sp>
      <p:sp>
        <p:nvSpPr>
          <p:cNvPr id="26" name="TextBox 21"/>
          <p:cNvSpPr txBox="1">
            <a:spLocks noChangeArrowheads="1"/>
          </p:cNvSpPr>
          <p:nvPr/>
        </p:nvSpPr>
        <p:spPr bwMode="auto">
          <a:xfrm>
            <a:off x="723279" y="4571059"/>
            <a:ext cx="1667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A</a:t>
            </a:r>
          </a:p>
        </p:txBody>
      </p:sp>
      <p:sp>
        <p:nvSpPr>
          <p:cNvPr id="27" name="TextBox 22"/>
          <p:cNvSpPr txBox="1">
            <a:spLocks noChangeArrowheads="1"/>
          </p:cNvSpPr>
          <p:nvPr/>
        </p:nvSpPr>
        <p:spPr bwMode="auto">
          <a:xfrm>
            <a:off x="1440829" y="4571059"/>
            <a:ext cx="1667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B</a:t>
            </a:r>
          </a:p>
        </p:txBody>
      </p:sp>
      <p:sp>
        <p:nvSpPr>
          <p:cNvPr id="28" name="TextBox 23"/>
          <p:cNvSpPr txBox="1">
            <a:spLocks noChangeArrowheads="1"/>
          </p:cNvSpPr>
          <p:nvPr/>
        </p:nvSpPr>
        <p:spPr bwMode="auto">
          <a:xfrm>
            <a:off x="2158379" y="4571059"/>
            <a:ext cx="1667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C</a:t>
            </a:r>
          </a:p>
        </p:txBody>
      </p:sp>
      <p:sp>
        <p:nvSpPr>
          <p:cNvPr id="29" name="TextBox 24"/>
          <p:cNvSpPr txBox="1">
            <a:spLocks noChangeArrowheads="1"/>
          </p:cNvSpPr>
          <p:nvPr/>
        </p:nvSpPr>
        <p:spPr bwMode="auto">
          <a:xfrm>
            <a:off x="3161680" y="5273528"/>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0</a:t>
            </a:r>
          </a:p>
        </p:txBody>
      </p:sp>
      <p:sp>
        <p:nvSpPr>
          <p:cNvPr id="30" name="TextBox 25"/>
          <p:cNvSpPr txBox="1">
            <a:spLocks noChangeArrowheads="1"/>
          </p:cNvSpPr>
          <p:nvPr/>
        </p:nvSpPr>
        <p:spPr bwMode="auto">
          <a:xfrm>
            <a:off x="3733180" y="5273528"/>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20</a:t>
            </a:r>
          </a:p>
        </p:txBody>
      </p:sp>
      <p:sp>
        <p:nvSpPr>
          <p:cNvPr id="31" name="TextBox 26"/>
          <p:cNvSpPr txBox="1">
            <a:spLocks noChangeArrowheads="1"/>
          </p:cNvSpPr>
          <p:nvPr/>
        </p:nvSpPr>
        <p:spPr bwMode="auto">
          <a:xfrm>
            <a:off x="4363417" y="5273528"/>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40</a:t>
            </a:r>
          </a:p>
        </p:txBody>
      </p:sp>
      <p:sp>
        <p:nvSpPr>
          <p:cNvPr id="32" name="TextBox 27"/>
          <p:cNvSpPr txBox="1">
            <a:spLocks noChangeArrowheads="1"/>
          </p:cNvSpPr>
          <p:nvPr/>
        </p:nvSpPr>
        <p:spPr bwMode="auto">
          <a:xfrm>
            <a:off x="5003180" y="5273528"/>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60</a:t>
            </a:r>
          </a:p>
        </p:txBody>
      </p:sp>
      <p:sp>
        <p:nvSpPr>
          <p:cNvPr id="33" name="TextBox 28"/>
          <p:cNvSpPr txBox="1">
            <a:spLocks noChangeArrowheads="1"/>
          </p:cNvSpPr>
          <p:nvPr/>
        </p:nvSpPr>
        <p:spPr bwMode="auto">
          <a:xfrm>
            <a:off x="5642942" y="5273528"/>
            <a:ext cx="2564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80</a:t>
            </a:r>
          </a:p>
        </p:txBody>
      </p:sp>
      <p:sp>
        <p:nvSpPr>
          <p:cNvPr id="34" name="TextBox 29"/>
          <p:cNvSpPr txBox="1">
            <a:spLocks noChangeArrowheads="1"/>
          </p:cNvSpPr>
          <p:nvPr/>
        </p:nvSpPr>
        <p:spPr bwMode="auto">
          <a:xfrm>
            <a:off x="3924474" y="5590234"/>
            <a:ext cx="20646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Relative amount of</a:t>
            </a:r>
          </a:p>
        </p:txBody>
      </p:sp>
      <p:sp>
        <p:nvSpPr>
          <p:cNvPr id="35" name="TextBox 30"/>
          <p:cNvSpPr txBox="1">
            <a:spLocks noChangeArrowheads="1"/>
          </p:cNvSpPr>
          <p:nvPr/>
        </p:nvSpPr>
        <p:spPr bwMode="auto">
          <a:xfrm>
            <a:off x="3948286" y="5844234"/>
            <a:ext cx="20176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i="1" dirty="0">
                <a:solidFill>
                  <a:srgbClr val="000000"/>
                </a:solidFill>
                <a:latin typeface="Arial"/>
                <a:ea typeface="ＭＳ Ｐゴシック" charset="0"/>
              </a:rPr>
              <a:t>Hoxd13</a:t>
            </a:r>
            <a:r>
              <a:rPr lang="en-US" sz="1800" b="1" dirty="0">
                <a:solidFill>
                  <a:srgbClr val="000000"/>
                </a:solidFill>
                <a:latin typeface="Arial"/>
                <a:ea typeface="ＭＳ Ｐゴシック" charset="0"/>
              </a:rPr>
              <a:t> mRNA (%)</a:t>
            </a:r>
          </a:p>
        </p:txBody>
      </p:sp>
      <p:sp>
        <p:nvSpPr>
          <p:cNvPr id="36" name="TextBox 31"/>
          <p:cNvSpPr txBox="1">
            <a:spLocks noChangeArrowheads="1"/>
          </p:cNvSpPr>
          <p:nvPr/>
        </p:nvSpPr>
        <p:spPr bwMode="auto">
          <a:xfrm>
            <a:off x="6203330" y="5273528"/>
            <a:ext cx="3847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100</a:t>
            </a:r>
          </a:p>
        </p:txBody>
      </p:sp>
      <p:sp>
        <p:nvSpPr>
          <p:cNvPr id="37" name="TextBox 32"/>
          <p:cNvSpPr txBox="1">
            <a:spLocks noChangeArrowheads="1"/>
          </p:cNvSpPr>
          <p:nvPr/>
        </p:nvSpPr>
        <p:spPr bwMode="auto">
          <a:xfrm>
            <a:off x="6869286" y="5254476"/>
            <a:ext cx="1878719" cy="102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Blue </a:t>
            </a:r>
            <a:r>
              <a:rPr lang="en-US" sz="1800" b="1" dirty="0" smtClean="0">
                <a:solidFill>
                  <a:srgbClr val="000000"/>
                </a:solidFill>
                <a:latin typeface="Symbol"/>
                <a:ea typeface="ＭＳ Ｐゴシック" charset="0"/>
              </a:rPr>
              <a:t>=</a:t>
            </a:r>
            <a:r>
              <a:rPr lang="en-US" sz="1800" b="1" dirty="0" smtClean="0">
                <a:solidFill>
                  <a:srgbClr val="000000"/>
                </a:solidFill>
                <a:latin typeface="Arial"/>
                <a:ea typeface="ＭＳ Ｐゴシック" charset="0"/>
              </a:rPr>
              <a:t> </a:t>
            </a:r>
            <a:r>
              <a:rPr lang="en-US" sz="1800" b="1" i="1" dirty="0" smtClean="0">
                <a:solidFill>
                  <a:srgbClr val="000000"/>
                </a:solidFill>
                <a:latin typeface="Arial"/>
                <a:ea typeface="ＭＳ Ｐゴシック" charset="0"/>
              </a:rPr>
              <a:t>Hoxd13</a:t>
            </a:r>
          </a:p>
          <a:p>
            <a:pPr eaLnBrk="0" hangingPunct="0">
              <a:lnSpc>
                <a:spcPts val="2000"/>
              </a:lnSpc>
            </a:pPr>
            <a:r>
              <a:rPr lang="en-US" sz="1800" b="1" dirty="0" smtClean="0">
                <a:solidFill>
                  <a:srgbClr val="000000"/>
                </a:solidFill>
                <a:latin typeface="Arial"/>
                <a:ea typeface="ＭＳ Ｐゴシック" charset="0"/>
              </a:rPr>
              <a:t>mRNA; white</a:t>
            </a:r>
          </a:p>
          <a:p>
            <a:pPr eaLnBrk="0" hangingPunct="0">
              <a:lnSpc>
                <a:spcPts val="2000"/>
              </a:lnSpc>
            </a:pPr>
            <a:r>
              <a:rPr lang="en-US" sz="1800" b="1" dirty="0" smtClean="0">
                <a:solidFill>
                  <a:srgbClr val="000000"/>
                </a:solidFill>
                <a:latin typeface="Arial"/>
                <a:ea typeface="ＭＳ Ｐゴシック" charset="0"/>
              </a:rPr>
              <a:t>triangles </a:t>
            </a:r>
            <a:r>
              <a:rPr lang="en-US" sz="1800" b="1" dirty="0" smtClean="0">
                <a:solidFill>
                  <a:srgbClr val="000000"/>
                </a:solidFill>
                <a:latin typeface="Symbol"/>
                <a:ea typeface="ＭＳ Ｐゴシック" charset="0"/>
              </a:rPr>
              <a:t>=</a:t>
            </a:r>
            <a:r>
              <a:rPr lang="en-US" sz="1800" b="1" dirty="0" smtClean="0">
                <a:solidFill>
                  <a:srgbClr val="000000"/>
                </a:solidFill>
                <a:latin typeface="Arial"/>
                <a:ea typeface="ＭＳ Ｐゴシック" charset="0"/>
              </a:rPr>
              <a:t> future</a:t>
            </a:r>
          </a:p>
          <a:p>
            <a:pPr eaLnBrk="0" hangingPunct="0">
              <a:lnSpc>
                <a:spcPts val="2000"/>
              </a:lnSpc>
            </a:pPr>
            <a:r>
              <a:rPr lang="en-US" sz="1800" b="1" dirty="0" smtClean="0">
                <a:solidFill>
                  <a:srgbClr val="000000"/>
                </a:solidFill>
                <a:latin typeface="Arial"/>
                <a:ea typeface="ＭＳ Ｐゴシック" charset="0"/>
              </a:rPr>
              <a:t>thumb location</a:t>
            </a:r>
            <a:endParaRPr lang="en-US" sz="1800" b="1" dirty="0">
              <a:solidFill>
                <a:srgbClr val="000000"/>
              </a:solidFill>
              <a:latin typeface="Arial"/>
              <a:ea typeface="ＭＳ Ｐゴシック" charset="0"/>
            </a:endParaRPr>
          </a:p>
        </p:txBody>
      </p:sp>
      <p:sp>
        <p:nvSpPr>
          <p:cNvPr id="38" name="TextBox 37"/>
          <p:cNvSpPr txBox="1">
            <a:spLocks noChangeArrowheads="1"/>
          </p:cNvSpPr>
          <p:nvPr/>
        </p:nvSpPr>
        <p:spPr bwMode="auto">
          <a:xfrm>
            <a:off x="396254" y="6195073"/>
            <a:ext cx="6637010"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600"/>
              </a:lnSpc>
            </a:pPr>
            <a:r>
              <a:rPr lang="en-US" sz="1400" b="1" dirty="0" smtClean="0">
                <a:solidFill>
                  <a:srgbClr val="000000"/>
                </a:solidFill>
                <a:latin typeface="Arial"/>
                <a:ea typeface="ＭＳ Ｐゴシック" charset="0"/>
              </a:rPr>
              <a:t>Data from T. </a:t>
            </a:r>
            <a:r>
              <a:rPr lang="en-US" sz="1400" b="1" dirty="0" err="1" smtClean="0">
                <a:solidFill>
                  <a:srgbClr val="000000"/>
                </a:solidFill>
                <a:latin typeface="Arial"/>
                <a:ea typeface="ＭＳ Ｐゴシック" charset="0"/>
              </a:rPr>
              <a:t>Montavon</a:t>
            </a:r>
            <a:r>
              <a:rPr lang="en-US" sz="1400" b="1" dirty="0" smtClean="0">
                <a:solidFill>
                  <a:srgbClr val="000000"/>
                </a:solidFill>
                <a:latin typeface="Arial"/>
                <a:ea typeface="ＭＳ Ｐゴシック" charset="0"/>
              </a:rPr>
              <a:t> et al., A regulatory archipelago controls </a:t>
            </a:r>
            <a:r>
              <a:rPr lang="en-US" sz="1400" b="1" i="1" dirty="0" err="1" smtClean="0">
                <a:solidFill>
                  <a:srgbClr val="000000"/>
                </a:solidFill>
                <a:latin typeface="Arial"/>
                <a:ea typeface="ＭＳ Ｐゴシック" charset="0"/>
              </a:rPr>
              <a:t>Hox</a:t>
            </a:r>
            <a:r>
              <a:rPr lang="en-US" sz="1400" b="1" dirty="0" smtClean="0">
                <a:solidFill>
                  <a:srgbClr val="000000"/>
                </a:solidFill>
                <a:latin typeface="Arial"/>
                <a:ea typeface="ＭＳ Ｐゴシック" charset="0"/>
              </a:rPr>
              <a:t> genes</a:t>
            </a:r>
          </a:p>
          <a:p>
            <a:pPr eaLnBrk="0" hangingPunct="0">
              <a:lnSpc>
                <a:spcPts val="1600"/>
              </a:lnSpc>
            </a:pPr>
            <a:r>
              <a:rPr lang="en-US" sz="1400" b="1" dirty="0" smtClean="0">
                <a:solidFill>
                  <a:srgbClr val="000000"/>
                </a:solidFill>
                <a:latin typeface="Arial"/>
                <a:ea typeface="ＭＳ Ｐゴシック" charset="0"/>
              </a:rPr>
              <a:t>transcription in digits, </a:t>
            </a:r>
            <a:r>
              <a:rPr lang="en-US" sz="1400" b="1" i="1" dirty="0" smtClean="0">
                <a:solidFill>
                  <a:srgbClr val="000000"/>
                </a:solidFill>
                <a:latin typeface="Arial"/>
                <a:ea typeface="ＭＳ Ｐゴシック" charset="0"/>
              </a:rPr>
              <a:t>Cell</a:t>
            </a:r>
            <a:r>
              <a:rPr lang="en-US" sz="1400" b="1" dirty="0" smtClean="0">
                <a:solidFill>
                  <a:srgbClr val="000000"/>
                </a:solidFill>
                <a:latin typeface="Arial"/>
                <a:ea typeface="ＭＳ Ｐゴシック" charset="0"/>
              </a:rPr>
              <a:t> 147:1132–1145 (2011). </a:t>
            </a:r>
            <a:r>
              <a:rPr lang="en-US" sz="1400" b="1" dirty="0" err="1" smtClean="0">
                <a:solidFill>
                  <a:srgbClr val="000000"/>
                </a:solidFill>
                <a:latin typeface="Arial"/>
                <a:ea typeface="ＭＳ Ｐゴシック" charset="0"/>
              </a:rPr>
              <a:t>doi</a:t>
            </a:r>
            <a:r>
              <a:rPr lang="en-US" sz="1400" b="1" dirty="0" smtClean="0">
                <a:solidFill>
                  <a:srgbClr val="000000"/>
                </a:solidFill>
                <a:latin typeface="Arial"/>
                <a:ea typeface="ＭＳ Ｐゴシック" charset="0"/>
              </a:rPr>
              <a:t> 10.1016/j.cell.2011.10.023</a:t>
            </a:r>
            <a:endParaRPr lang="en-US" sz="1400" b="1" dirty="0">
              <a:solidFill>
                <a:srgbClr val="000000"/>
              </a:solidFill>
              <a:latin typeface="Arial"/>
              <a:ea typeface="ＭＳ Ｐゴシック" charset="0"/>
            </a:endParaRPr>
          </a:p>
        </p:txBody>
      </p:sp>
      <p:sp>
        <p:nvSpPr>
          <p:cNvPr id="2" name="Freeform 1"/>
          <p:cNvSpPr/>
          <p:nvPr/>
        </p:nvSpPr>
        <p:spPr>
          <a:xfrm>
            <a:off x="2040731" y="1900238"/>
            <a:ext cx="195263" cy="157162"/>
          </a:xfrm>
          <a:custGeom>
            <a:avLst/>
            <a:gdLst>
              <a:gd name="connsiteX0" fmla="*/ 0 w 195263"/>
              <a:gd name="connsiteY0" fmla="*/ 157162 h 157162"/>
              <a:gd name="connsiteX1" fmla="*/ 195263 w 195263"/>
              <a:gd name="connsiteY1" fmla="*/ 0 h 157162"/>
            </a:gdLst>
            <a:ahLst/>
            <a:cxnLst>
              <a:cxn ang="0">
                <a:pos x="connsiteX0" y="connsiteY0"/>
              </a:cxn>
              <a:cxn ang="0">
                <a:pos x="connsiteX1" y="connsiteY1"/>
              </a:cxn>
            </a:cxnLst>
            <a:rect l="l" t="t" r="r" b="b"/>
            <a:pathLst>
              <a:path w="195263" h="157162">
                <a:moveTo>
                  <a:pt x="0" y="157162"/>
                </a:moveTo>
                <a:lnTo>
                  <a:pt x="195263"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 name="Freeform 2"/>
          <p:cNvSpPr/>
          <p:nvPr/>
        </p:nvSpPr>
        <p:spPr>
          <a:xfrm>
            <a:off x="854868" y="1890713"/>
            <a:ext cx="190500" cy="171450"/>
          </a:xfrm>
          <a:custGeom>
            <a:avLst/>
            <a:gdLst>
              <a:gd name="connsiteX0" fmla="*/ 0 w 190500"/>
              <a:gd name="connsiteY0" fmla="*/ 0 h 171450"/>
              <a:gd name="connsiteX1" fmla="*/ 190500 w 190500"/>
              <a:gd name="connsiteY1" fmla="*/ 171450 h 171450"/>
            </a:gdLst>
            <a:ahLst/>
            <a:cxnLst>
              <a:cxn ang="0">
                <a:pos x="connsiteX0" y="connsiteY0"/>
              </a:cxn>
              <a:cxn ang="0">
                <a:pos x="connsiteX1" y="connsiteY1"/>
              </a:cxn>
            </a:cxnLst>
            <a:rect l="l" t="t" r="r" b="b"/>
            <a:pathLst>
              <a:path w="190500" h="171450">
                <a:moveTo>
                  <a:pt x="0" y="0"/>
                </a:moveTo>
                <a:lnTo>
                  <a:pt x="190500" y="17145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9" name="Freeform 38"/>
          <p:cNvSpPr/>
          <p:nvPr/>
        </p:nvSpPr>
        <p:spPr>
          <a:xfrm>
            <a:off x="1526381" y="1900238"/>
            <a:ext cx="0" cy="157162"/>
          </a:xfrm>
          <a:custGeom>
            <a:avLst/>
            <a:gdLst>
              <a:gd name="connsiteX0" fmla="*/ 0 w 0"/>
              <a:gd name="connsiteY0" fmla="*/ 0 h 157162"/>
              <a:gd name="connsiteX1" fmla="*/ 0 w 0"/>
              <a:gd name="connsiteY1" fmla="*/ 157162 h 157162"/>
            </a:gdLst>
            <a:ahLst/>
            <a:cxnLst>
              <a:cxn ang="0">
                <a:pos x="connsiteX0" y="connsiteY0"/>
              </a:cxn>
              <a:cxn ang="0">
                <a:pos x="connsiteX1" y="connsiteY1"/>
              </a:cxn>
            </a:cxnLst>
            <a:rect l="l" t="t" r="r" b="b"/>
            <a:pathLst>
              <a:path h="157162">
                <a:moveTo>
                  <a:pt x="0" y="0"/>
                </a:moveTo>
                <a:lnTo>
                  <a:pt x="0" y="157162"/>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40" name="Right Brace 39"/>
          <p:cNvSpPr/>
          <p:nvPr/>
        </p:nvSpPr>
        <p:spPr bwMode="auto">
          <a:xfrm rot="16200000">
            <a:off x="4069589" y="169103"/>
            <a:ext cx="214245" cy="771525"/>
          </a:xfrm>
          <a:prstGeom prst="rightBrace">
            <a:avLst>
              <a:gd name="adj1" fmla="val 36729"/>
              <a:gd name="adj2" fmla="val 5176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41" name="Right Brace 40"/>
          <p:cNvSpPr/>
          <p:nvPr/>
        </p:nvSpPr>
        <p:spPr bwMode="auto">
          <a:xfrm rot="16200000">
            <a:off x="1434737" y="-539805"/>
            <a:ext cx="214245" cy="2174081"/>
          </a:xfrm>
          <a:prstGeom prst="rightBrace">
            <a:avLst>
              <a:gd name="adj1" fmla="val 36729"/>
              <a:gd name="adj2" fmla="val 4946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43524802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Figure 16.UN01-2</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6160" y="2654808"/>
            <a:ext cx="2011680" cy="1548384"/>
          </a:xfrm>
          <a:prstGeom prst="rect">
            <a:avLst/>
          </a:prstGeom>
        </p:spPr>
      </p:pic>
    </p:spTree>
    <p:extLst>
      <p:ext uri="{BB962C8B-B14F-4D97-AF65-F5344CB8AC3E}">
        <p14:creationId xmlns:p14="http://schemas.microsoft.com/office/powerpoint/2010/main" val="51455618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2008" y="2371344"/>
            <a:ext cx="2919984" cy="2115312"/>
          </a:xfrm>
          <a:prstGeom prst="rect">
            <a:avLst/>
          </a:prstGeom>
        </p:spPr>
      </p:pic>
      <p:sp>
        <p:nvSpPr>
          <p:cNvPr id="6" name="Title 5"/>
          <p:cNvSpPr>
            <a:spLocks noGrp="1"/>
          </p:cNvSpPr>
          <p:nvPr>
            <p:ph type="title"/>
          </p:nvPr>
        </p:nvSpPr>
        <p:spPr/>
        <p:txBody>
          <a:bodyPr/>
          <a:lstStyle/>
          <a:p>
            <a:r>
              <a:rPr lang="en-US" dirty="0" smtClean="0"/>
              <a:t>Figure 16.UN02</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3143583" y="2347534"/>
            <a:ext cx="28854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Cytoplasmic determinants</a:t>
            </a:r>
          </a:p>
        </p:txBody>
      </p:sp>
    </p:spTree>
    <p:extLst>
      <p:ext uri="{BB962C8B-B14F-4D97-AF65-F5344CB8AC3E}">
        <p14:creationId xmlns:p14="http://schemas.microsoft.com/office/powerpoint/2010/main" val="27744104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2632" y="2218944"/>
            <a:ext cx="2078736" cy="2420112"/>
          </a:xfrm>
          <a:prstGeom prst="rect">
            <a:avLst/>
          </a:prstGeom>
        </p:spPr>
      </p:pic>
      <p:sp>
        <p:nvSpPr>
          <p:cNvPr id="6" name="Title 5"/>
          <p:cNvSpPr>
            <a:spLocks noGrp="1"/>
          </p:cNvSpPr>
          <p:nvPr>
            <p:ph type="title"/>
          </p:nvPr>
        </p:nvSpPr>
        <p:spPr/>
        <p:txBody>
          <a:bodyPr/>
          <a:lstStyle/>
          <a:p>
            <a:r>
              <a:rPr lang="en-US" dirty="0" smtClean="0"/>
              <a:t>Figure 16.UN03</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4023639" y="2197514"/>
            <a:ext cx="10387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smtClean="0">
                <a:solidFill>
                  <a:srgbClr val="000000"/>
                </a:solidFill>
                <a:latin typeface="Arial"/>
                <a:ea typeface="ＭＳ Ｐゴシック" charset="0"/>
              </a:rPr>
              <a:t>Induction</a:t>
            </a:r>
            <a:endParaRPr lang="en-US" sz="1800" b="1" dirty="0">
              <a:solidFill>
                <a:srgbClr val="000000"/>
              </a:solidFill>
              <a:latin typeface="Arial"/>
              <a:ea typeface="ＭＳ Ｐゴシック" charset="0"/>
            </a:endParaRPr>
          </a:p>
        </p:txBody>
      </p:sp>
    </p:spTree>
    <p:extLst>
      <p:ext uri="{BB962C8B-B14F-4D97-AF65-F5344CB8AC3E}">
        <p14:creationId xmlns:p14="http://schemas.microsoft.com/office/powerpoint/2010/main" val="13834706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1990344"/>
            <a:ext cx="8546592" cy="2877312"/>
          </a:xfrm>
          <a:prstGeom prst="rect">
            <a:avLst/>
          </a:prstGeom>
        </p:spPr>
      </p:pic>
      <p:sp>
        <p:nvSpPr>
          <p:cNvPr id="6" name="Title 5"/>
          <p:cNvSpPr>
            <a:spLocks noGrp="1"/>
          </p:cNvSpPr>
          <p:nvPr>
            <p:ph type="title"/>
          </p:nvPr>
        </p:nvSpPr>
        <p:spPr/>
        <p:txBody>
          <a:bodyPr/>
          <a:lstStyle/>
          <a:p>
            <a:r>
              <a:rPr lang="en-US" dirty="0" smtClean="0"/>
              <a:t>Figure 16.UN04</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3158455" y="2129745"/>
            <a:ext cx="28383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FFFFFF"/>
                </a:solidFill>
                <a:latin typeface="Arial"/>
                <a:ea typeface="ＭＳ Ｐゴシック" charset="0"/>
              </a:rPr>
              <a:t>EFFECTS OF MUTATIONS</a:t>
            </a:r>
          </a:p>
        </p:txBody>
      </p:sp>
      <p:sp>
        <p:nvSpPr>
          <p:cNvPr id="8" name="TextBox 3"/>
          <p:cNvSpPr txBox="1">
            <a:spLocks noChangeArrowheads="1"/>
          </p:cNvSpPr>
          <p:nvPr/>
        </p:nvSpPr>
        <p:spPr bwMode="auto">
          <a:xfrm>
            <a:off x="632742" y="2577420"/>
            <a:ext cx="2487861"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Protein overexpressed</a:t>
            </a:r>
          </a:p>
          <a:p>
            <a:pPr eaLnBrk="0" hangingPunct="0">
              <a:lnSpc>
                <a:spcPts val="2000"/>
              </a:lnSpc>
            </a:pPr>
            <a:r>
              <a:rPr lang="en-US" sz="1800" b="1" dirty="0" smtClean="0">
                <a:solidFill>
                  <a:srgbClr val="000000"/>
                </a:solidFill>
                <a:latin typeface="Arial"/>
                <a:ea typeface="ＭＳ Ｐゴシック" charset="0"/>
              </a:rPr>
              <a:t>(such as </a:t>
            </a:r>
            <a:r>
              <a:rPr lang="en-US" sz="1800" b="1" dirty="0" err="1" smtClean="0">
                <a:solidFill>
                  <a:srgbClr val="000000"/>
                </a:solidFill>
                <a:latin typeface="Arial"/>
                <a:ea typeface="ＭＳ Ｐゴシック" charset="0"/>
              </a:rPr>
              <a:t>Ras</a:t>
            </a:r>
            <a:r>
              <a:rPr lang="en-US" sz="1800" b="1" dirty="0" smtClean="0">
                <a:solidFill>
                  <a:srgbClr val="000000"/>
                </a:solidFill>
                <a:latin typeface="Arial"/>
                <a:ea typeface="ＭＳ Ｐゴシック" charset="0"/>
              </a:rPr>
              <a:t>)</a:t>
            </a:r>
            <a:endParaRPr lang="en-US" sz="1800" b="1" dirty="0">
              <a:solidFill>
                <a:srgbClr val="000000"/>
              </a:solidFill>
              <a:latin typeface="Arial"/>
              <a:ea typeface="ＭＳ Ｐゴシック" charset="0"/>
            </a:endParaRPr>
          </a:p>
        </p:txBody>
      </p:sp>
      <p:sp>
        <p:nvSpPr>
          <p:cNvPr id="9" name="TextBox 5"/>
          <p:cNvSpPr txBox="1">
            <a:spLocks noChangeArrowheads="1"/>
          </p:cNvSpPr>
          <p:nvPr/>
        </p:nvSpPr>
        <p:spPr bwMode="auto">
          <a:xfrm>
            <a:off x="6733505" y="2577420"/>
            <a:ext cx="1603003"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000"/>
              </a:lnSpc>
            </a:pPr>
            <a:r>
              <a:rPr lang="en-US" sz="1800" b="1" dirty="0" smtClean="0">
                <a:solidFill>
                  <a:srgbClr val="000000"/>
                </a:solidFill>
                <a:latin typeface="Arial"/>
                <a:ea typeface="ＭＳ Ｐゴシック" charset="0"/>
              </a:rPr>
              <a:t>Protein absent</a:t>
            </a:r>
          </a:p>
          <a:p>
            <a:pPr algn="ctr" eaLnBrk="0" hangingPunct="0">
              <a:lnSpc>
                <a:spcPts val="2000"/>
              </a:lnSpc>
            </a:pPr>
            <a:r>
              <a:rPr lang="en-US" sz="1800" b="1" dirty="0" smtClean="0">
                <a:solidFill>
                  <a:srgbClr val="000000"/>
                </a:solidFill>
                <a:latin typeface="Arial"/>
                <a:ea typeface="ＭＳ Ｐゴシック" charset="0"/>
              </a:rPr>
              <a:t>(such as p53)</a:t>
            </a:r>
            <a:endParaRPr lang="en-US" sz="1800" b="1" dirty="0">
              <a:solidFill>
                <a:srgbClr val="000000"/>
              </a:solidFill>
              <a:latin typeface="Arial"/>
              <a:ea typeface="ＭＳ Ｐゴシック" charset="0"/>
            </a:endParaRPr>
          </a:p>
        </p:txBody>
      </p:sp>
      <p:sp>
        <p:nvSpPr>
          <p:cNvPr id="10" name="TextBox 7"/>
          <p:cNvSpPr txBox="1">
            <a:spLocks noChangeArrowheads="1"/>
          </p:cNvSpPr>
          <p:nvPr/>
        </p:nvSpPr>
        <p:spPr bwMode="auto">
          <a:xfrm>
            <a:off x="760536" y="4128405"/>
            <a:ext cx="1641475"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Cell cycle</a:t>
            </a:r>
          </a:p>
          <a:p>
            <a:pPr eaLnBrk="0" hangingPunct="0">
              <a:lnSpc>
                <a:spcPts val="2000"/>
              </a:lnSpc>
            </a:pPr>
            <a:r>
              <a:rPr lang="en-US" sz="1800" b="1" dirty="0" smtClean="0">
                <a:solidFill>
                  <a:srgbClr val="000000"/>
                </a:solidFill>
                <a:latin typeface="Arial"/>
                <a:ea typeface="ＭＳ Ｐゴシック" charset="0"/>
              </a:rPr>
              <a:t>overstimulated</a:t>
            </a:r>
            <a:endParaRPr lang="en-US" sz="1800" b="1" dirty="0">
              <a:solidFill>
                <a:srgbClr val="000000"/>
              </a:solidFill>
              <a:latin typeface="Arial"/>
              <a:ea typeface="ＭＳ Ｐゴシック" charset="0"/>
            </a:endParaRPr>
          </a:p>
        </p:txBody>
      </p:sp>
      <p:sp>
        <p:nvSpPr>
          <p:cNvPr id="11" name="TextBox 10"/>
          <p:cNvSpPr txBox="1">
            <a:spLocks noChangeArrowheads="1"/>
          </p:cNvSpPr>
          <p:nvPr/>
        </p:nvSpPr>
        <p:spPr bwMode="auto">
          <a:xfrm>
            <a:off x="3943474" y="4128405"/>
            <a:ext cx="1526059"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Increased cell</a:t>
            </a:r>
          </a:p>
          <a:p>
            <a:pPr eaLnBrk="0" hangingPunct="0">
              <a:lnSpc>
                <a:spcPts val="2000"/>
              </a:lnSpc>
            </a:pPr>
            <a:r>
              <a:rPr lang="en-US" sz="1800" b="1" dirty="0" smtClean="0">
                <a:solidFill>
                  <a:srgbClr val="000000"/>
                </a:solidFill>
                <a:latin typeface="Arial"/>
                <a:ea typeface="ＭＳ Ｐゴシック" charset="0"/>
              </a:rPr>
              <a:t>division</a:t>
            </a:r>
            <a:endParaRPr lang="en-US" sz="1800" b="1" dirty="0">
              <a:solidFill>
                <a:srgbClr val="000000"/>
              </a:solidFill>
              <a:latin typeface="Arial"/>
              <a:ea typeface="ＭＳ Ｐゴシック" charset="0"/>
            </a:endParaRPr>
          </a:p>
        </p:txBody>
      </p:sp>
      <p:sp>
        <p:nvSpPr>
          <p:cNvPr id="12" name="TextBox 12"/>
          <p:cNvSpPr txBox="1">
            <a:spLocks noChangeArrowheads="1"/>
          </p:cNvSpPr>
          <p:nvPr/>
        </p:nvSpPr>
        <p:spPr bwMode="auto">
          <a:xfrm>
            <a:off x="7016874" y="4128405"/>
            <a:ext cx="1487587"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Cell cycle not</a:t>
            </a:r>
          </a:p>
          <a:p>
            <a:pPr eaLnBrk="0" hangingPunct="0">
              <a:lnSpc>
                <a:spcPts val="2000"/>
              </a:lnSpc>
            </a:pPr>
            <a:r>
              <a:rPr lang="en-US" sz="1800" b="1" dirty="0" smtClean="0">
                <a:solidFill>
                  <a:srgbClr val="000000"/>
                </a:solidFill>
                <a:latin typeface="Arial"/>
                <a:ea typeface="ＭＳ Ｐゴシック" charset="0"/>
              </a:rPr>
              <a:t>inhibited</a:t>
            </a:r>
            <a:endParaRPr lang="en-US" sz="1800" b="1" dirty="0">
              <a:solidFill>
                <a:srgbClr val="000000"/>
              </a:solidFill>
              <a:latin typeface="Arial"/>
              <a:ea typeface="ＭＳ Ｐゴシック" charset="0"/>
            </a:endParaRPr>
          </a:p>
        </p:txBody>
      </p:sp>
    </p:spTree>
    <p:extLst>
      <p:ext uri="{BB962C8B-B14F-4D97-AF65-F5344CB8AC3E}">
        <p14:creationId xmlns:p14="http://schemas.microsoft.com/office/powerpoint/2010/main" val="11454833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Figure 16.UN05</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2256" y="1950720"/>
            <a:ext cx="1999488" cy="2956560"/>
          </a:xfrm>
          <a:prstGeom prst="rect">
            <a:avLst/>
          </a:prstGeom>
        </p:spPr>
      </p:pic>
    </p:spTree>
    <p:extLst>
      <p:ext uri="{BB962C8B-B14F-4D97-AF65-F5344CB8AC3E}">
        <p14:creationId xmlns:p14="http://schemas.microsoft.com/office/powerpoint/2010/main" val="634752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en-US" dirty="0" smtClean="0"/>
              <a:t>Animation: Cell Signaling</a:t>
            </a:r>
            <a:br>
              <a:rPr lang="en-US" altLang="en-US" dirty="0" smtClean="0"/>
            </a:br>
            <a:endParaRPr lang="en-US" dirty="0"/>
          </a:p>
        </p:txBody>
      </p:sp>
      <p:sp>
        <p:nvSpPr>
          <p:cNvPr id="4" name="Footer Placeholder 3"/>
          <p:cNvSpPr>
            <a:spLocks noGrp="1"/>
          </p:cNvSpPr>
          <p:nvPr>
            <p:ph type="ftr" sz="quarter" idx="3"/>
          </p:nvPr>
        </p:nvSpPr>
        <p:spPr/>
        <p:txBody>
          <a:bodyPr/>
          <a:lstStyle/>
          <a:p>
            <a:r>
              <a:rPr lang="en-US" smtClean="0"/>
              <a:t>© 2016 Pearson Education, Inc.</a:t>
            </a:r>
            <a:endParaRPr lang="en-US" dirty="0"/>
          </a:p>
        </p:txBody>
      </p:sp>
      <p:pic>
        <p:nvPicPr>
          <p:cNvPr id="2" name="16_03bCellSignaling_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20231872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032" y="774192"/>
            <a:ext cx="7107936" cy="5309616"/>
          </a:xfrm>
          <a:prstGeom prst="rect">
            <a:avLst/>
          </a:prstGeom>
        </p:spPr>
      </p:pic>
      <p:sp>
        <p:nvSpPr>
          <p:cNvPr id="6" name="Title 5"/>
          <p:cNvSpPr>
            <a:spLocks noGrp="1"/>
          </p:cNvSpPr>
          <p:nvPr>
            <p:ph type="title"/>
          </p:nvPr>
        </p:nvSpPr>
        <p:spPr/>
        <p:txBody>
          <a:bodyPr/>
          <a:lstStyle/>
          <a:p>
            <a:r>
              <a:rPr lang="en-US" dirty="0" smtClean="0"/>
              <a:t>Figure 16.3-1</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1049782" y="773689"/>
            <a:ext cx="5846152" cy="3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600"/>
              </a:lnSpc>
            </a:pPr>
            <a:r>
              <a:rPr lang="en-US" b="1">
                <a:solidFill>
                  <a:srgbClr val="000000"/>
                </a:solidFill>
                <a:latin typeface="Arial"/>
                <a:ea typeface="ＭＳ Ｐゴシック" charset="0"/>
              </a:rPr>
              <a:t>(a) Cytoplasmic determinants in the egg</a:t>
            </a:r>
          </a:p>
        </p:txBody>
      </p:sp>
      <p:sp>
        <p:nvSpPr>
          <p:cNvPr id="8" name="TextBox 3"/>
          <p:cNvSpPr txBox="1">
            <a:spLocks noChangeArrowheads="1"/>
          </p:cNvSpPr>
          <p:nvPr/>
        </p:nvSpPr>
        <p:spPr bwMode="auto">
          <a:xfrm>
            <a:off x="4036662" y="1470602"/>
            <a:ext cx="3792705" cy="66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600"/>
              </a:lnSpc>
            </a:pPr>
            <a:r>
              <a:rPr lang="en-US" b="1" dirty="0" smtClean="0">
                <a:solidFill>
                  <a:srgbClr val="000000"/>
                </a:solidFill>
                <a:latin typeface="Arial"/>
                <a:ea typeface="ＭＳ Ｐゴシック" charset="0"/>
              </a:rPr>
              <a:t>Molecules of two different</a:t>
            </a:r>
          </a:p>
          <a:p>
            <a:pPr eaLnBrk="0" hangingPunct="0">
              <a:lnSpc>
                <a:spcPts val="2600"/>
              </a:lnSpc>
            </a:pPr>
            <a:r>
              <a:rPr lang="en-US" b="1" dirty="0" smtClean="0">
                <a:solidFill>
                  <a:srgbClr val="000000"/>
                </a:solidFill>
                <a:latin typeface="Arial"/>
                <a:ea typeface="ＭＳ Ｐゴシック" charset="0"/>
              </a:rPr>
              <a:t>cytoplasmic determinants</a:t>
            </a:r>
            <a:endParaRPr lang="en-US" b="1" dirty="0">
              <a:solidFill>
                <a:srgbClr val="000000"/>
              </a:solidFill>
              <a:latin typeface="Arial"/>
              <a:ea typeface="ＭＳ Ｐゴシック" charset="0"/>
            </a:endParaRPr>
          </a:p>
        </p:txBody>
      </p:sp>
      <p:sp>
        <p:nvSpPr>
          <p:cNvPr id="9" name="TextBox 5"/>
          <p:cNvSpPr txBox="1">
            <a:spLocks noChangeArrowheads="1"/>
          </p:cNvSpPr>
          <p:nvPr/>
        </p:nvSpPr>
        <p:spPr bwMode="auto">
          <a:xfrm>
            <a:off x="4024757" y="2423102"/>
            <a:ext cx="1197444" cy="3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600"/>
              </a:lnSpc>
            </a:pPr>
            <a:r>
              <a:rPr lang="en-US" b="1">
                <a:solidFill>
                  <a:srgbClr val="000000"/>
                </a:solidFill>
                <a:latin typeface="Arial"/>
                <a:ea typeface="ＭＳ Ｐゴシック" charset="0"/>
              </a:rPr>
              <a:t>Nucleus</a:t>
            </a:r>
          </a:p>
        </p:txBody>
      </p:sp>
      <p:sp>
        <p:nvSpPr>
          <p:cNvPr id="10" name="TextBox 6"/>
          <p:cNvSpPr txBox="1">
            <a:spLocks noChangeArrowheads="1"/>
          </p:cNvSpPr>
          <p:nvPr/>
        </p:nvSpPr>
        <p:spPr bwMode="auto">
          <a:xfrm>
            <a:off x="1295844" y="3150177"/>
            <a:ext cx="1675138" cy="66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600"/>
              </a:lnSpc>
            </a:pPr>
            <a:r>
              <a:rPr lang="en-US" b="1" dirty="0" smtClean="0">
                <a:solidFill>
                  <a:srgbClr val="000000"/>
                </a:solidFill>
                <a:latin typeface="Arial"/>
                <a:ea typeface="ＭＳ Ｐゴシック" charset="0"/>
              </a:rPr>
              <a:t>Unfertilized</a:t>
            </a:r>
          </a:p>
          <a:p>
            <a:pPr algn="ctr" eaLnBrk="0" hangingPunct="0">
              <a:lnSpc>
                <a:spcPts val="2600"/>
              </a:lnSpc>
            </a:pPr>
            <a:r>
              <a:rPr lang="en-US" b="1" dirty="0" smtClean="0">
                <a:solidFill>
                  <a:srgbClr val="000000"/>
                </a:solidFill>
                <a:latin typeface="Arial"/>
                <a:ea typeface="ＭＳ Ｐゴシック" charset="0"/>
              </a:rPr>
              <a:t> egg</a:t>
            </a:r>
            <a:endParaRPr lang="en-US" b="1" dirty="0">
              <a:solidFill>
                <a:srgbClr val="000000"/>
              </a:solidFill>
              <a:latin typeface="Arial"/>
              <a:ea typeface="ＭＳ Ｐゴシック" charset="0"/>
            </a:endParaRPr>
          </a:p>
        </p:txBody>
      </p:sp>
      <p:sp>
        <p:nvSpPr>
          <p:cNvPr id="11" name="TextBox 8"/>
          <p:cNvSpPr txBox="1">
            <a:spLocks noChangeArrowheads="1"/>
          </p:cNvSpPr>
          <p:nvPr/>
        </p:nvSpPr>
        <p:spPr bwMode="auto">
          <a:xfrm>
            <a:off x="3337369" y="3051752"/>
            <a:ext cx="1724831" cy="3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600"/>
              </a:lnSpc>
            </a:pPr>
            <a:r>
              <a:rPr lang="en-US" b="1">
                <a:solidFill>
                  <a:srgbClr val="000000"/>
                </a:solidFill>
                <a:latin typeface="Arial"/>
                <a:ea typeface="ＭＳ Ｐゴシック" charset="0"/>
              </a:rPr>
              <a:t>Fertilization</a:t>
            </a:r>
          </a:p>
        </p:txBody>
      </p:sp>
      <p:sp>
        <p:nvSpPr>
          <p:cNvPr id="12" name="TextBox 9"/>
          <p:cNvSpPr txBox="1">
            <a:spLocks noChangeArrowheads="1"/>
          </p:cNvSpPr>
          <p:nvPr/>
        </p:nvSpPr>
        <p:spPr bwMode="auto">
          <a:xfrm>
            <a:off x="5386393" y="3005714"/>
            <a:ext cx="1245534"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600"/>
              </a:lnSpc>
            </a:pPr>
            <a:r>
              <a:rPr lang="en-US" b="1" dirty="0" smtClean="0">
                <a:solidFill>
                  <a:srgbClr val="000000"/>
                </a:solidFill>
                <a:latin typeface="Arial"/>
                <a:ea typeface="ＭＳ Ｐゴシック" charset="0"/>
              </a:rPr>
              <a:t>Mitotic</a:t>
            </a:r>
          </a:p>
          <a:p>
            <a:pPr algn="ctr" eaLnBrk="0" hangingPunct="0">
              <a:lnSpc>
                <a:spcPts val="2600"/>
              </a:lnSpc>
            </a:pPr>
            <a:r>
              <a:rPr lang="en-US" b="1" dirty="0" smtClean="0">
                <a:solidFill>
                  <a:srgbClr val="000000"/>
                </a:solidFill>
                <a:latin typeface="Arial"/>
                <a:ea typeface="ＭＳ Ｐゴシック" charset="0"/>
              </a:rPr>
              <a:t>cell</a:t>
            </a:r>
          </a:p>
          <a:p>
            <a:pPr algn="ctr" eaLnBrk="0" hangingPunct="0">
              <a:lnSpc>
                <a:spcPts val="2600"/>
              </a:lnSpc>
            </a:pPr>
            <a:r>
              <a:rPr lang="en-US" b="1" dirty="0" smtClean="0">
                <a:solidFill>
                  <a:srgbClr val="000000"/>
                </a:solidFill>
                <a:latin typeface="Arial"/>
                <a:ea typeface="ＭＳ Ｐゴシック" charset="0"/>
              </a:rPr>
              <a:t> division</a:t>
            </a:r>
            <a:endParaRPr lang="en-US" b="1" dirty="0">
              <a:solidFill>
                <a:srgbClr val="000000"/>
              </a:solidFill>
              <a:latin typeface="Arial"/>
              <a:ea typeface="ＭＳ Ｐゴシック" charset="0"/>
            </a:endParaRPr>
          </a:p>
        </p:txBody>
      </p:sp>
      <p:sp>
        <p:nvSpPr>
          <p:cNvPr id="13" name="TextBox 12"/>
          <p:cNvSpPr txBox="1">
            <a:spLocks noChangeArrowheads="1"/>
          </p:cNvSpPr>
          <p:nvPr/>
        </p:nvSpPr>
        <p:spPr bwMode="auto">
          <a:xfrm>
            <a:off x="2232469" y="4558289"/>
            <a:ext cx="958596" cy="3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600"/>
              </a:lnSpc>
            </a:pPr>
            <a:r>
              <a:rPr lang="en-US" b="1">
                <a:solidFill>
                  <a:srgbClr val="000000"/>
                </a:solidFill>
                <a:latin typeface="Arial"/>
                <a:ea typeface="ＭＳ Ｐゴシック" charset="0"/>
              </a:rPr>
              <a:t>Sperm</a:t>
            </a:r>
          </a:p>
        </p:txBody>
      </p:sp>
      <p:sp>
        <p:nvSpPr>
          <p:cNvPr id="14" name="TextBox 13"/>
          <p:cNvSpPr txBox="1">
            <a:spLocks noChangeArrowheads="1"/>
          </p:cNvSpPr>
          <p:nvPr/>
        </p:nvSpPr>
        <p:spPr bwMode="auto">
          <a:xfrm>
            <a:off x="3574970" y="4861502"/>
            <a:ext cx="2101537" cy="66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600"/>
              </a:lnSpc>
            </a:pPr>
            <a:r>
              <a:rPr lang="en-US" b="1" smtClean="0">
                <a:solidFill>
                  <a:srgbClr val="000000"/>
                </a:solidFill>
                <a:latin typeface="Arial"/>
                <a:ea typeface="ＭＳ Ｐゴシック" charset="0"/>
              </a:rPr>
              <a:t>Zygote</a:t>
            </a:r>
          </a:p>
          <a:p>
            <a:pPr algn="ctr" eaLnBrk="0" hangingPunct="0">
              <a:lnSpc>
                <a:spcPts val="2600"/>
              </a:lnSpc>
            </a:pPr>
            <a:r>
              <a:rPr lang="en-US" b="1" smtClean="0">
                <a:solidFill>
                  <a:srgbClr val="000000"/>
                </a:solidFill>
                <a:latin typeface="Arial"/>
                <a:ea typeface="ＭＳ Ｐゴシック" charset="0"/>
              </a:rPr>
              <a:t>(fertilized egg)</a:t>
            </a:r>
            <a:endParaRPr lang="en-US" b="1" dirty="0">
              <a:solidFill>
                <a:srgbClr val="000000"/>
              </a:solidFill>
              <a:latin typeface="Arial"/>
              <a:ea typeface="ＭＳ Ｐゴシック" charset="0"/>
            </a:endParaRPr>
          </a:p>
        </p:txBody>
      </p:sp>
      <p:sp>
        <p:nvSpPr>
          <p:cNvPr id="15" name="TextBox 16"/>
          <p:cNvSpPr txBox="1">
            <a:spLocks noChangeArrowheads="1"/>
          </p:cNvSpPr>
          <p:nvPr/>
        </p:nvSpPr>
        <p:spPr bwMode="auto">
          <a:xfrm>
            <a:off x="6379019" y="5374264"/>
            <a:ext cx="1565749" cy="66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600"/>
              </a:lnSpc>
            </a:pPr>
            <a:r>
              <a:rPr lang="en-US" b="1" smtClean="0">
                <a:solidFill>
                  <a:srgbClr val="000000"/>
                </a:solidFill>
                <a:latin typeface="Arial"/>
                <a:ea typeface="ＭＳ Ｐゴシック" charset="0"/>
              </a:rPr>
              <a:t>Two-celled</a:t>
            </a:r>
          </a:p>
          <a:p>
            <a:pPr algn="ctr" eaLnBrk="0" hangingPunct="0">
              <a:lnSpc>
                <a:spcPts val="2600"/>
              </a:lnSpc>
            </a:pPr>
            <a:r>
              <a:rPr lang="en-US" b="1" smtClean="0">
                <a:solidFill>
                  <a:srgbClr val="000000"/>
                </a:solidFill>
                <a:latin typeface="Arial"/>
                <a:ea typeface="ＭＳ Ｐゴシック" charset="0"/>
              </a:rPr>
              <a:t>embryo</a:t>
            </a:r>
            <a:endParaRPr lang="en-US" b="1">
              <a:solidFill>
                <a:srgbClr val="000000"/>
              </a:solidFill>
              <a:latin typeface="Arial"/>
              <a:ea typeface="ＭＳ Ｐゴシック" charset="0"/>
            </a:endParaRPr>
          </a:p>
        </p:txBody>
      </p:sp>
      <p:sp>
        <p:nvSpPr>
          <p:cNvPr id="2" name="Freeform 1"/>
          <p:cNvSpPr/>
          <p:nvPr/>
        </p:nvSpPr>
        <p:spPr>
          <a:xfrm>
            <a:off x="3257550" y="1666875"/>
            <a:ext cx="728663" cy="638175"/>
          </a:xfrm>
          <a:custGeom>
            <a:avLst/>
            <a:gdLst>
              <a:gd name="connsiteX0" fmla="*/ 0 w 728663"/>
              <a:gd name="connsiteY0" fmla="*/ 452438 h 638175"/>
              <a:gd name="connsiteX1" fmla="*/ 728663 w 728663"/>
              <a:gd name="connsiteY1" fmla="*/ 0 h 638175"/>
              <a:gd name="connsiteX2" fmla="*/ 23813 w 728663"/>
              <a:gd name="connsiteY2" fmla="*/ 638175 h 638175"/>
            </a:gdLst>
            <a:ahLst/>
            <a:cxnLst>
              <a:cxn ang="0">
                <a:pos x="connsiteX0" y="connsiteY0"/>
              </a:cxn>
              <a:cxn ang="0">
                <a:pos x="connsiteX1" y="connsiteY1"/>
              </a:cxn>
              <a:cxn ang="0">
                <a:pos x="connsiteX2" y="connsiteY2"/>
              </a:cxn>
            </a:cxnLst>
            <a:rect l="l" t="t" r="r" b="b"/>
            <a:pathLst>
              <a:path w="728663" h="638175">
                <a:moveTo>
                  <a:pt x="0" y="452438"/>
                </a:moveTo>
                <a:lnTo>
                  <a:pt x="728663" y="0"/>
                </a:lnTo>
                <a:lnTo>
                  <a:pt x="23813" y="638175"/>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 name="Freeform 2"/>
          <p:cNvSpPr/>
          <p:nvPr/>
        </p:nvSpPr>
        <p:spPr>
          <a:xfrm>
            <a:off x="2995613" y="2571750"/>
            <a:ext cx="976312" cy="4763"/>
          </a:xfrm>
          <a:custGeom>
            <a:avLst/>
            <a:gdLst>
              <a:gd name="connsiteX0" fmla="*/ 0 w 976312"/>
              <a:gd name="connsiteY0" fmla="*/ 4763 h 4763"/>
              <a:gd name="connsiteX1" fmla="*/ 976312 w 976312"/>
              <a:gd name="connsiteY1" fmla="*/ 0 h 4763"/>
            </a:gdLst>
            <a:ahLst/>
            <a:cxnLst>
              <a:cxn ang="0">
                <a:pos x="connsiteX0" y="connsiteY0"/>
              </a:cxn>
              <a:cxn ang="0">
                <a:pos x="connsiteX1" y="connsiteY1"/>
              </a:cxn>
            </a:cxnLst>
            <a:rect l="l" t="t" r="r" b="b"/>
            <a:pathLst>
              <a:path w="976312" h="4763">
                <a:moveTo>
                  <a:pt x="0" y="4763"/>
                </a:moveTo>
                <a:lnTo>
                  <a:pt x="976312"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42312063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idx="1"/>
          </p:nvPr>
        </p:nvSpPr>
        <p:spPr/>
        <p:txBody>
          <a:bodyPr/>
          <a:lstStyle/>
          <a:p>
            <a:r>
              <a:rPr lang="en-US" altLang="en-US" smtClean="0"/>
              <a:t>The other major source of developmental information is the environment around the cell</a:t>
            </a:r>
          </a:p>
          <a:p>
            <a:r>
              <a:rPr lang="en-US" altLang="en-US" smtClean="0"/>
              <a:t>In the process called </a:t>
            </a:r>
            <a:r>
              <a:rPr lang="en-US" altLang="en-US" b="1" smtClean="0"/>
              <a:t>induction</a:t>
            </a:r>
            <a:r>
              <a:rPr lang="en-US" altLang="en-US" smtClean="0"/>
              <a:t>, signal molecules from embryonic cells cause transcriptional changes in nearby target cells</a:t>
            </a:r>
          </a:p>
          <a:p>
            <a:r>
              <a:rPr lang="en-US" altLang="en-US" smtClean="0"/>
              <a:t>Thus, interactions between embryonic cells induce differentiation of specialized cell types</a:t>
            </a:r>
          </a:p>
        </p:txBody>
      </p:sp>
      <p:sp>
        <p:nvSpPr>
          <p:cNvPr id="5" name="Footer Placeholder 4"/>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21901141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5128" y="356616"/>
            <a:ext cx="6333744" cy="6144768"/>
          </a:xfrm>
          <a:prstGeom prst="rect">
            <a:avLst/>
          </a:prstGeom>
        </p:spPr>
      </p:pic>
      <p:sp>
        <p:nvSpPr>
          <p:cNvPr id="6" name="Title 5"/>
          <p:cNvSpPr>
            <a:spLocks noGrp="1"/>
          </p:cNvSpPr>
          <p:nvPr>
            <p:ph type="title"/>
          </p:nvPr>
        </p:nvSpPr>
        <p:spPr/>
        <p:txBody>
          <a:bodyPr/>
          <a:lstStyle/>
          <a:p>
            <a:r>
              <a:rPr lang="en-US" dirty="0" smtClean="0"/>
              <a:t>Figure 16.3-2</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13" name="TextBox 2"/>
          <p:cNvSpPr txBox="1">
            <a:spLocks noChangeArrowheads="1"/>
          </p:cNvSpPr>
          <p:nvPr/>
        </p:nvSpPr>
        <p:spPr bwMode="auto">
          <a:xfrm>
            <a:off x="1456421" y="351472"/>
            <a:ext cx="4167808" cy="3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600"/>
              </a:lnSpc>
            </a:pPr>
            <a:r>
              <a:rPr lang="en-US" b="1" dirty="0">
                <a:solidFill>
                  <a:srgbClr val="000000"/>
                </a:solidFill>
                <a:latin typeface="Arial"/>
                <a:ea typeface="ＭＳ Ｐゴシック" charset="0"/>
              </a:rPr>
              <a:t>(b) Induction by nearby cells</a:t>
            </a:r>
          </a:p>
        </p:txBody>
      </p:sp>
      <p:sp>
        <p:nvSpPr>
          <p:cNvPr id="14" name="TextBox 3"/>
          <p:cNvSpPr txBox="1">
            <a:spLocks noChangeArrowheads="1"/>
          </p:cNvSpPr>
          <p:nvPr/>
        </p:nvSpPr>
        <p:spPr bwMode="auto">
          <a:xfrm>
            <a:off x="3289983" y="1135697"/>
            <a:ext cx="1950855" cy="66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600"/>
              </a:lnSpc>
            </a:pPr>
            <a:r>
              <a:rPr lang="en-US" b="1" smtClean="0">
                <a:solidFill>
                  <a:srgbClr val="000000"/>
                </a:solidFill>
                <a:latin typeface="Arial"/>
                <a:ea typeface="ＭＳ Ｐゴシック" charset="0"/>
              </a:rPr>
              <a:t>Early embryo</a:t>
            </a:r>
          </a:p>
          <a:p>
            <a:pPr eaLnBrk="0" hangingPunct="0">
              <a:lnSpc>
                <a:spcPts val="2600"/>
              </a:lnSpc>
            </a:pPr>
            <a:r>
              <a:rPr lang="en-US" b="1" smtClean="0">
                <a:solidFill>
                  <a:srgbClr val="000000"/>
                </a:solidFill>
                <a:latin typeface="Arial"/>
                <a:ea typeface="ＭＳ Ｐゴシック" charset="0"/>
              </a:rPr>
              <a:t>(32 cells)</a:t>
            </a:r>
            <a:endParaRPr lang="en-US" b="1" dirty="0">
              <a:solidFill>
                <a:srgbClr val="000000"/>
              </a:solidFill>
              <a:latin typeface="Arial"/>
              <a:ea typeface="ＭＳ Ｐゴシック" charset="0"/>
            </a:endParaRPr>
          </a:p>
        </p:txBody>
      </p:sp>
      <p:sp>
        <p:nvSpPr>
          <p:cNvPr id="15" name="TextBox 5"/>
          <p:cNvSpPr txBox="1">
            <a:spLocks noChangeArrowheads="1"/>
          </p:cNvSpPr>
          <p:nvPr/>
        </p:nvSpPr>
        <p:spPr bwMode="auto">
          <a:xfrm>
            <a:off x="5390246" y="2070735"/>
            <a:ext cx="1489190" cy="3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600"/>
              </a:lnSpc>
            </a:pPr>
            <a:r>
              <a:rPr lang="en-US" b="1">
                <a:solidFill>
                  <a:srgbClr val="000000"/>
                </a:solidFill>
                <a:latin typeface="Arial"/>
                <a:ea typeface="ＭＳ Ｐゴシック" charset="0"/>
              </a:rPr>
              <a:t>NUCLEUS</a:t>
            </a:r>
          </a:p>
        </p:txBody>
      </p:sp>
      <p:sp>
        <p:nvSpPr>
          <p:cNvPr id="16" name="TextBox 6"/>
          <p:cNvSpPr txBox="1">
            <a:spLocks noChangeArrowheads="1"/>
          </p:cNvSpPr>
          <p:nvPr/>
        </p:nvSpPr>
        <p:spPr bwMode="auto">
          <a:xfrm>
            <a:off x="1435783" y="3528060"/>
            <a:ext cx="1862689"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600"/>
              </a:lnSpc>
            </a:pPr>
            <a:r>
              <a:rPr lang="en-US" b="1" dirty="0" smtClean="0">
                <a:solidFill>
                  <a:srgbClr val="000000"/>
                </a:solidFill>
                <a:latin typeface="Arial"/>
                <a:ea typeface="ＭＳ Ｐゴシック" charset="0"/>
              </a:rPr>
              <a:t>Signal</a:t>
            </a:r>
          </a:p>
          <a:p>
            <a:pPr eaLnBrk="0" hangingPunct="0">
              <a:lnSpc>
                <a:spcPts val="2600"/>
              </a:lnSpc>
            </a:pPr>
            <a:r>
              <a:rPr lang="en-US" b="1" dirty="0" smtClean="0">
                <a:solidFill>
                  <a:srgbClr val="000000"/>
                </a:solidFill>
                <a:latin typeface="Arial"/>
                <a:ea typeface="ＭＳ Ｐゴシック" charset="0"/>
              </a:rPr>
              <a:t>transduction</a:t>
            </a:r>
          </a:p>
          <a:p>
            <a:pPr eaLnBrk="0" hangingPunct="0">
              <a:lnSpc>
                <a:spcPts val="2600"/>
              </a:lnSpc>
            </a:pPr>
            <a:r>
              <a:rPr lang="en-US" b="1" dirty="0" smtClean="0">
                <a:solidFill>
                  <a:srgbClr val="000000"/>
                </a:solidFill>
                <a:latin typeface="Arial"/>
                <a:ea typeface="ＭＳ Ｐゴシック" charset="0"/>
              </a:rPr>
              <a:t>pathway</a:t>
            </a:r>
            <a:endParaRPr lang="en-US" b="1" dirty="0">
              <a:solidFill>
                <a:srgbClr val="000000"/>
              </a:solidFill>
              <a:latin typeface="Arial"/>
              <a:ea typeface="ＭＳ Ｐゴシック" charset="0"/>
            </a:endParaRPr>
          </a:p>
        </p:txBody>
      </p:sp>
      <p:sp>
        <p:nvSpPr>
          <p:cNvPr id="17" name="TextBox 9"/>
          <p:cNvSpPr txBox="1">
            <a:spLocks noChangeArrowheads="1"/>
          </p:cNvSpPr>
          <p:nvPr/>
        </p:nvSpPr>
        <p:spPr bwMode="auto">
          <a:xfrm>
            <a:off x="1435783" y="4831397"/>
            <a:ext cx="1232710" cy="66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600"/>
              </a:lnSpc>
            </a:pPr>
            <a:r>
              <a:rPr lang="en-US" b="1" smtClean="0">
                <a:solidFill>
                  <a:srgbClr val="000000"/>
                </a:solidFill>
                <a:latin typeface="Arial"/>
                <a:ea typeface="ＭＳ Ｐゴシック" charset="0"/>
              </a:rPr>
              <a:t>Signal</a:t>
            </a:r>
          </a:p>
          <a:p>
            <a:pPr eaLnBrk="0" hangingPunct="0">
              <a:lnSpc>
                <a:spcPts val="2600"/>
              </a:lnSpc>
            </a:pPr>
            <a:r>
              <a:rPr lang="en-US" b="1" smtClean="0">
                <a:solidFill>
                  <a:srgbClr val="000000"/>
                </a:solidFill>
                <a:latin typeface="Arial"/>
                <a:ea typeface="ＭＳ Ｐゴシック" charset="0"/>
              </a:rPr>
              <a:t>receptor</a:t>
            </a:r>
            <a:endParaRPr lang="en-US" b="1" dirty="0">
              <a:solidFill>
                <a:srgbClr val="000000"/>
              </a:solidFill>
              <a:latin typeface="Arial"/>
              <a:ea typeface="ＭＳ Ｐゴシック" charset="0"/>
            </a:endParaRPr>
          </a:p>
        </p:txBody>
      </p:sp>
      <p:sp>
        <p:nvSpPr>
          <p:cNvPr id="18" name="TextBox 17"/>
          <p:cNvSpPr txBox="1">
            <a:spLocks noChangeArrowheads="1"/>
          </p:cNvSpPr>
          <p:nvPr/>
        </p:nvSpPr>
        <p:spPr bwMode="auto">
          <a:xfrm>
            <a:off x="1437371" y="5798185"/>
            <a:ext cx="1381789" cy="66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600"/>
              </a:lnSpc>
            </a:pPr>
            <a:r>
              <a:rPr lang="en-US" b="1" dirty="0" smtClean="0">
                <a:solidFill>
                  <a:srgbClr val="000000"/>
                </a:solidFill>
                <a:latin typeface="Arial"/>
                <a:ea typeface="ＭＳ Ｐゴシック" charset="0"/>
              </a:rPr>
              <a:t>Signaling</a:t>
            </a:r>
          </a:p>
          <a:p>
            <a:pPr eaLnBrk="0" hangingPunct="0">
              <a:lnSpc>
                <a:spcPts val="2600"/>
              </a:lnSpc>
            </a:pPr>
            <a:r>
              <a:rPr lang="en-US" b="1" dirty="0" smtClean="0">
                <a:solidFill>
                  <a:srgbClr val="000000"/>
                </a:solidFill>
                <a:latin typeface="Arial"/>
                <a:ea typeface="ＭＳ Ｐゴシック" charset="0"/>
              </a:rPr>
              <a:t>molecule</a:t>
            </a:r>
            <a:endParaRPr lang="en-US" b="1" dirty="0">
              <a:solidFill>
                <a:srgbClr val="000000"/>
              </a:solidFill>
              <a:latin typeface="Arial"/>
              <a:ea typeface="ＭＳ Ｐゴシック" charset="0"/>
            </a:endParaRPr>
          </a:p>
        </p:txBody>
      </p:sp>
      <p:sp>
        <p:nvSpPr>
          <p:cNvPr id="2" name="Freeform 1"/>
          <p:cNvSpPr/>
          <p:nvPr/>
        </p:nvSpPr>
        <p:spPr>
          <a:xfrm>
            <a:off x="2413000" y="3721100"/>
            <a:ext cx="2724150" cy="0"/>
          </a:xfrm>
          <a:custGeom>
            <a:avLst/>
            <a:gdLst>
              <a:gd name="connsiteX0" fmla="*/ 0 w 2724150"/>
              <a:gd name="connsiteY0" fmla="*/ 0 h 0"/>
              <a:gd name="connsiteX1" fmla="*/ 2724150 w 2724150"/>
              <a:gd name="connsiteY1" fmla="*/ 0 h 0"/>
            </a:gdLst>
            <a:ahLst/>
            <a:cxnLst>
              <a:cxn ang="0">
                <a:pos x="connsiteX0" y="connsiteY0"/>
              </a:cxn>
              <a:cxn ang="0">
                <a:pos x="connsiteX1" y="connsiteY1"/>
              </a:cxn>
            </a:cxnLst>
            <a:rect l="l" t="t" r="r" b="b"/>
            <a:pathLst>
              <a:path w="2724150">
                <a:moveTo>
                  <a:pt x="0" y="0"/>
                </a:moveTo>
                <a:lnTo>
                  <a:pt x="2724150"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 name="Freeform 2"/>
          <p:cNvSpPr/>
          <p:nvPr/>
        </p:nvSpPr>
        <p:spPr>
          <a:xfrm>
            <a:off x="2413000" y="4457700"/>
            <a:ext cx="2565400" cy="571500"/>
          </a:xfrm>
          <a:custGeom>
            <a:avLst/>
            <a:gdLst>
              <a:gd name="connsiteX0" fmla="*/ 0 w 2565400"/>
              <a:gd name="connsiteY0" fmla="*/ 571500 h 571500"/>
              <a:gd name="connsiteX1" fmla="*/ 2565400 w 2565400"/>
              <a:gd name="connsiteY1" fmla="*/ 0 h 571500"/>
            </a:gdLst>
            <a:ahLst/>
            <a:cxnLst>
              <a:cxn ang="0">
                <a:pos x="connsiteX0" y="connsiteY0"/>
              </a:cxn>
              <a:cxn ang="0">
                <a:pos x="connsiteX1" y="connsiteY1"/>
              </a:cxn>
            </a:cxnLst>
            <a:rect l="l" t="t" r="r" b="b"/>
            <a:pathLst>
              <a:path w="2565400" h="571500">
                <a:moveTo>
                  <a:pt x="0" y="571500"/>
                </a:moveTo>
                <a:lnTo>
                  <a:pt x="2565400"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7" name="Freeform 6"/>
          <p:cNvSpPr/>
          <p:nvPr/>
        </p:nvSpPr>
        <p:spPr>
          <a:xfrm>
            <a:off x="2890838" y="4886324"/>
            <a:ext cx="2633662" cy="1190625"/>
          </a:xfrm>
          <a:custGeom>
            <a:avLst/>
            <a:gdLst>
              <a:gd name="connsiteX0" fmla="*/ 0 w 2633662"/>
              <a:gd name="connsiteY0" fmla="*/ 1190625 h 1190625"/>
              <a:gd name="connsiteX1" fmla="*/ 2633662 w 2633662"/>
              <a:gd name="connsiteY1" fmla="*/ 0 h 1190625"/>
            </a:gdLst>
            <a:ahLst/>
            <a:cxnLst>
              <a:cxn ang="0">
                <a:pos x="connsiteX0" y="connsiteY0"/>
              </a:cxn>
              <a:cxn ang="0">
                <a:pos x="connsiteX1" y="connsiteY1"/>
              </a:cxn>
            </a:cxnLst>
            <a:rect l="l" t="t" r="r" b="b"/>
            <a:pathLst>
              <a:path w="2633662" h="1190625">
                <a:moveTo>
                  <a:pt x="0" y="1190625"/>
                </a:moveTo>
                <a:lnTo>
                  <a:pt x="2633662"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17213902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smtClean="0"/>
              <a:t>Sequential Regulation of Gene Expression During Cellular Differentiation</a:t>
            </a:r>
          </a:p>
        </p:txBody>
      </p:sp>
      <p:sp>
        <p:nvSpPr>
          <p:cNvPr id="15363" name="Rectangle 3"/>
          <p:cNvSpPr>
            <a:spLocks noGrp="1" noChangeArrowheads="1"/>
          </p:cNvSpPr>
          <p:nvPr>
            <p:ph idx="1"/>
          </p:nvPr>
        </p:nvSpPr>
        <p:spPr/>
        <p:txBody>
          <a:bodyPr/>
          <a:lstStyle/>
          <a:p>
            <a:r>
              <a:rPr lang="en-US" altLang="en-US" b="1" dirty="0" smtClean="0"/>
              <a:t>Determination </a:t>
            </a:r>
            <a:r>
              <a:rPr lang="en-US" altLang="en-US" dirty="0" smtClean="0"/>
              <a:t>commits a cell irreversibly to its final fate</a:t>
            </a:r>
          </a:p>
          <a:p>
            <a:r>
              <a:rPr lang="en-US" altLang="en-US" dirty="0" smtClean="0"/>
              <a:t>Determination precedes differentiation, the process by which a cell attains its determined fate</a:t>
            </a:r>
          </a:p>
        </p:txBody>
      </p:sp>
      <p:sp>
        <p:nvSpPr>
          <p:cNvPr id="4" name="Footer Placeholder 3"/>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35806319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i="1" smtClean="0"/>
              <a:t>Differentiation of Cell Types</a:t>
            </a:r>
          </a:p>
        </p:txBody>
      </p:sp>
      <p:sp>
        <p:nvSpPr>
          <p:cNvPr id="16387" name="Rectangle 2"/>
          <p:cNvSpPr>
            <a:spLocks noGrp="1" noChangeArrowheads="1"/>
          </p:cNvSpPr>
          <p:nvPr>
            <p:ph idx="1"/>
          </p:nvPr>
        </p:nvSpPr>
        <p:spPr/>
        <p:txBody>
          <a:bodyPr/>
          <a:lstStyle/>
          <a:p>
            <a:r>
              <a:rPr lang="en-CA" altLang="en-US" smtClean="0"/>
              <a:t>Today, determination is understood in terms of molecular changes, the expression of genes for tissue-specific proteins</a:t>
            </a:r>
          </a:p>
          <a:p>
            <a:r>
              <a:rPr lang="en-CA" altLang="en-US" smtClean="0"/>
              <a:t>The first evidence of differentiation is the production of mRNAs for these proteins</a:t>
            </a:r>
          </a:p>
          <a:p>
            <a:r>
              <a:rPr lang="en-CA" altLang="en-US" smtClean="0"/>
              <a:t>Eventually, differentiation is observed as changes in cellular structure</a:t>
            </a:r>
            <a:endParaRPr lang="en-US" altLang="en-US" smtClean="0"/>
          </a:p>
        </p:txBody>
      </p:sp>
      <p:sp>
        <p:nvSpPr>
          <p:cNvPr id="4" name="Footer Placeholder 3"/>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16982212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idx="1"/>
          </p:nvPr>
        </p:nvSpPr>
        <p:spPr/>
        <p:txBody>
          <a:bodyPr/>
          <a:lstStyle/>
          <a:p>
            <a:r>
              <a:rPr lang="en-CA" altLang="en-US" dirty="0" smtClean="0"/>
              <a:t>To study muscle cell determination, researchers grew embryonic precursor cells in culture and analyzed them</a:t>
            </a:r>
          </a:p>
          <a:p>
            <a:r>
              <a:rPr lang="en-CA" altLang="en-US" dirty="0" smtClean="0"/>
              <a:t>They identified several </a:t>
            </a:r>
            <a:r>
              <a:rPr lang="en-CA" altLang="en-CA" dirty="0" smtClean="0"/>
              <a:t>“</a:t>
            </a:r>
            <a:r>
              <a:rPr lang="en-CA" altLang="en-US" dirty="0" smtClean="0"/>
              <a:t>master regulatory genes,</a:t>
            </a:r>
            <a:r>
              <a:rPr lang="en-CA" altLang="en-CA" dirty="0" smtClean="0"/>
              <a:t>”</a:t>
            </a:r>
            <a:r>
              <a:rPr lang="en-CA" altLang="en-US" dirty="0" smtClean="0"/>
              <a:t> the products of which commit the cells to becoming skeletal muscle</a:t>
            </a:r>
          </a:p>
          <a:p>
            <a:r>
              <a:rPr lang="en-CA" altLang="en-US" dirty="0" smtClean="0"/>
              <a:t>One such gene is called </a:t>
            </a:r>
            <a:r>
              <a:rPr lang="en-CA" altLang="en-US" i="1" dirty="0" err="1" smtClean="0"/>
              <a:t>myoD</a:t>
            </a:r>
            <a:endParaRPr lang="en-US" altLang="en-US" i="1" dirty="0" smtClean="0"/>
          </a:p>
        </p:txBody>
      </p:sp>
      <p:sp>
        <p:nvSpPr>
          <p:cNvPr id="5" name="Footer Placeholder 4"/>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17065929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204216"/>
            <a:ext cx="8546592" cy="6449568"/>
          </a:xfrm>
          <a:prstGeom prst="rect">
            <a:avLst/>
          </a:prstGeom>
        </p:spPr>
      </p:pic>
      <p:sp>
        <p:nvSpPr>
          <p:cNvPr id="6" name="Title 5"/>
          <p:cNvSpPr>
            <a:spLocks noGrp="1"/>
          </p:cNvSpPr>
          <p:nvPr>
            <p:ph type="title"/>
          </p:nvPr>
        </p:nvSpPr>
        <p:spPr/>
        <p:txBody>
          <a:bodyPr/>
          <a:lstStyle/>
          <a:p>
            <a:r>
              <a:rPr lang="en-US" dirty="0" smtClean="0"/>
              <a:t>Figure 16.4-s1</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18" name="TextBox 2"/>
          <p:cNvSpPr txBox="1">
            <a:spLocks noChangeArrowheads="1"/>
          </p:cNvSpPr>
          <p:nvPr/>
        </p:nvSpPr>
        <p:spPr bwMode="auto">
          <a:xfrm>
            <a:off x="581282" y="208152"/>
            <a:ext cx="897682"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Nucleus</a:t>
            </a:r>
          </a:p>
        </p:txBody>
      </p:sp>
      <p:sp>
        <p:nvSpPr>
          <p:cNvPr id="19" name="TextBox 3"/>
          <p:cNvSpPr txBox="1">
            <a:spLocks noChangeArrowheads="1"/>
          </p:cNvSpPr>
          <p:nvPr/>
        </p:nvSpPr>
        <p:spPr bwMode="auto">
          <a:xfrm>
            <a:off x="2476757" y="216090"/>
            <a:ext cx="1936428"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000"/>
              </a:lnSpc>
            </a:pPr>
            <a:r>
              <a:rPr lang="en-US" sz="1800" b="1" dirty="0" smtClean="0">
                <a:solidFill>
                  <a:srgbClr val="000000"/>
                </a:solidFill>
                <a:latin typeface="Arial"/>
                <a:ea typeface="ＭＳ Ｐゴシック" charset="0"/>
              </a:rPr>
              <a:t>Master regulatory</a:t>
            </a:r>
          </a:p>
          <a:p>
            <a:pPr algn="ctr" eaLnBrk="0" hangingPunct="0">
              <a:lnSpc>
                <a:spcPts val="2000"/>
              </a:lnSpc>
            </a:pPr>
            <a:r>
              <a:rPr lang="en-US" sz="1800" b="1" dirty="0" smtClean="0">
                <a:solidFill>
                  <a:srgbClr val="000000"/>
                </a:solidFill>
                <a:latin typeface="Arial"/>
                <a:ea typeface="ＭＳ Ｐゴシック" charset="0"/>
              </a:rPr>
              <a:t>gene </a:t>
            </a:r>
            <a:r>
              <a:rPr lang="en-US" sz="1800" b="1" i="1" dirty="0" err="1" smtClean="0">
                <a:solidFill>
                  <a:srgbClr val="000000"/>
                </a:solidFill>
                <a:latin typeface="Arial"/>
                <a:ea typeface="ＭＳ Ｐゴシック" charset="0"/>
              </a:rPr>
              <a:t>myoD</a:t>
            </a:r>
            <a:endParaRPr lang="en-US" sz="1800" b="1" i="1" dirty="0">
              <a:solidFill>
                <a:srgbClr val="000000"/>
              </a:solidFill>
              <a:latin typeface="Arial"/>
              <a:ea typeface="ＭＳ Ｐゴシック" charset="0"/>
            </a:endParaRPr>
          </a:p>
        </p:txBody>
      </p:sp>
      <p:sp>
        <p:nvSpPr>
          <p:cNvPr id="20" name="TextBox 5"/>
          <p:cNvSpPr txBox="1">
            <a:spLocks noChangeArrowheads="1"/>
          </p:cNvSpPr>
          <p:nvPr/>
        </p:nvSpPr>
        <p:spPr bwMode="auto">
          <a:xfrm>
            <a:off x="2083057" y="1000315"/>
            <a:ext cx="500137"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DNA</a:t>
            </a:r>
          </a:p>
        </p:txBody>
      </p:sp>
      <p:sp>
        <p:nvSpPr>
          <p:cNvPr id="21" name="TextBox 6"/>
          <p:cNvSpPr txBox="1">
            <a:spLocks noChangeArrowheads="1"/>
          </p:cNvSpPr>
          <p:nvPr/>
        </p:nvSpPr>
        <p:spPr bwMode="auto">
          <a:xfrm>
            <a:off x="4943732" y="216090"/>
            <a:ext cx="3141886"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Other muscle-specific genes</a:t>
            </a:r>
          </a:p>
        </p:txBody>
      </p:sp>
      <p:sp>
        <p:nvSpPr>
          <p:cNvPr id="22" name="TextBox 7"/>
          <p:cNvSpPr txBox="1">
            <a:spLocks noChangeArrowheads="1"/>
          </p:cNvSpPr>
          <p:nvPr/>
        </p:nvSpPr>
        <p:spPr bwMode="auto">
          <a:xfrm>
            <a:off x="327282" y="1294003"/>
            <a:ext cx="1526059"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Embryonic</a:t>
            </a:r>
          </a:p>
          <a:p>
            <a:pPr eaLnBrk="0" hangingPunct="0">
              <a:lnSpc>
                <a:spcPts val="2000"/>
              </a:lnSpc>
            </a:pPr>
            <a:r>
              <a:rPr lang="en-US" sz="1800" b="1" smtClean="0">
                <a:solidFill>
                  <a:srgbClr val="000000"/>
                </a:solidFill>
                <a:latin typeface="Arial"/>
                <a:ea typeface="ＭＳ Ｐゴシック" charset="0"/>
              </a:rPr>
              <a:t>precursor cell</a:t>
            </a:r>
            <a:endParaRPr lang="en-US" sz="1800" b="1">
              <a:solidFill>
                <a:srgbClr val="000000"/>
              </a:solidFill>
              <a:latin typeface="Arial"/>
              <a:ea typeface="ＭＳ Ｐゴシック" charset="0"/>
            </a:endParaRPr>
          </a:p>
        </p:txBody>
      </p:sp>
      <p:sp>
        <p:nvSpPr>
          <p:cNvPr id="23" name="TextBox 9"/>
          <p:cNvSpPr txBox="1">
            <a:spLocks noChangeArrowheads="1"/>
          </p:cNvSpPr>
          <p:nvPr/>
        </p:nvSpPr>
        <p:spPr bwMode="auto">
          <a:xfrm>
            <a:off x="3207007" y="1282890"/>
            <a:ext cx="461665"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OFF</a:t>
            </a:r>
          </a:p>
        </p:txBody>
      </p:sp>
      <p:sp>
        <p:nvSpPr>
          <p:cNvPr id="24" name="TextBox 10"/>
          <p:cNvSpPr txBox="1">
            <a:spLocks noChangeArrowheads="1"/>
          </p:cNvSpPr>
          <p:nvPr/>
        </p:nvSpPr>
        <p:spPr bwMode="auto">
          <a:xfrm>
            <a:off x="6148645" y="1282890"/>
            <a:ext cx="461665"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OFF</a:t>
            </a:r>
          </a:p>
        </p:txBody>
      </p:sp>
      <p:grpSp>
        <p:nvGrpSpPr>
          <p:cNvPr id="12" name="Group 11"/>
          <p:cNvGrpSpPr/>
          <p:nvPr/>
        </p:nvGrpSpPr>
        <p:grpSpPr>
          <a:xfrm>
            <a:off x="5369719" y="509588"/>
            <a:ext cx="2924175" cy="578643"/>
            <a:chOff x="5369719" y="509588"/>
            <a:chExt cx="2924175" cy="578643"/>
          </a:xfrm>
        </p:grpSpPr>
        <p:sp>
          <p:nvSpPr>
            <p:cNvPr id="13" name="Freeform 12"/>
            <p:cNvSpPr/>
            <p:nvPr/>
          </p:nvSpPr>
          <p:spPr>
            <a:xfrm>
              <a:off x="5369719" y="509588"/>
              <a:ext cx="1847850" cy="578643"/>
            </a:xfrm>
            <a:custGeom>
              <a:avLst/>
              <a:gdLst>
                <a:gd name="connsiteX0" fmla="*/ 0 w 1847850"/>
                <a:gd name="connsiteY0" fmla="*/ 578643 h 578643"/>
                <a:gd name="connsiteX1" fmla="*/ 995362 w 1847850"/>
                <a:gd name="connsiteY1" fmla="*/ 0 h 578643"/>
                <a:gd name="connsiteX2" fmla="*/ 1847850 w 1847850"/>
                <a:gd name="connsiteY2" fmla="*/ 566737 h 578643"/>
              </a:gdLst>
              <a:ahLst/>
              <a:cxnLst>
                <a:cxn ang="0">
                  <a:pos x="connsiteX0" y="connsiteY0"/>
                </a:cxn>
                <a:cxn ang="0">
                  <a:pos x="connsiteX1" y="connsiteY1"/>
                </a:cxn>
                <a:cxn ang="0">
                  <a:pos x="connsiteX2" y="connsiteY2"/>
                </a:cxn>
              </a:cxnLst>
              <a:rect l="l" t="t" r="r" b="b"/>
              <a:pathLst>
                <a:path w="1847850" h="578643">
                  <a:moveTo>
                    <a:pt x="0" y="578643"/>
                  </a:moveTo>
                  <a:lnTo>
                    <a:pt x="995362" y="0"/>
                  </a:lnTo>
                  <a:lnTo>
                    <a:pt x="1847850" y="566737"/>
                  </a:lnTo>
                </a:path>
              </a:pathLst>
            </a:custGeom>
            <a:ln w="12700">
              <a:solidFill>
                <a:schemeClr val="tx1"/>
              </a:solidFill>
              <a:beve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4" name="Freeform 13"/>
            <p:cNvSpPr/>
            <p:nvPr/>
          </p:nvSpPr>
          <p:spPr>
            <a:xfrm>
              <a:off x="6367463" y="509588"/>
              <a:ext cx="1926431" cy="566737"/>
            </a:xfrm>
            <a:custGeom>
              <a:avLst/>
              <a:gdLst>
                <a:gd name="connsiteX0" fmla="*/ 0 w 1926431"/>
                <a:gd name="connsiteY0" fmla="*/ 0 h 566737"/>
                <a:gd name="connsiteX1" fmla="*/ 1926431 w 1926431"/>
                <a:gd name="connsiteY1" fmla="*/ 566737 h 566737"/>
              </a:gdLst>
              <a:ahLst/>
              <a:cxnLst>
                <a:cxn ang="0">
                  <a:pos x="connsiteX0" y="connsiteY0"/>
                </a:cxn>
                <a:cxn ang="0">
                  <a:pos x="connsiteX1" y="connsiteY1"/>
                </a:cxn>
              </a:cxnLst>
              <a:rect l="l" t="t" r="r" b="b"/>
              <a:pathLst>
                <a:path w="1926431" h="566737">
                  <a:moveTo>
                    <a:pt x="0" y="0"/>
                  </a:moveTo>
                  <a:lnTo>
                    <a:pt x="1926431" y="566737"/>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sp>
        <p:nvSpPr>
          <p:cNvPr id="15" name="Freeform 14"/>
          <p:cNvSpPr/>
          <p:nvPr/>
        </p:nvSpPr>
        <p:spPr>
          <a:xfrm>
            <a:off x="3421856" y="750094"/>
            <a:ext cx="2382" cy="342900"/>
          </a:xfrm>
          <a:custGeom>
            <a:avLst/>
            <a:gdLst>
              <a:gd name="connsiteX0" fmla="*/ 0 w 2382"/>
              <a:gd name="connsiteY0" fmla="*/ 0 h 342900"/>
              <a:gd name="connsiteX1" fmla="*/ 2382 w 2382"/>
              <a:gd name="connsiteY1" fmla="*/ 342900 h 342900"/>
            </a:gdLst>
            <a:ahLst/>
            <a:cxnLst>
              <a:cxn ang="0">
                <a:pos x="connsiteX0" y="connsiteY0"/>
              </a:cxn>
              <a:cxn ang="0">
                <a:pos x="connsiteX1" y="connsiteY1"/>
              </a:cxn>
            </a:cxnLst>
            <a:rect l="l" t="t" r="r" b="b"/>
            <a:pathLst>
              <a:path w="2382" h="342900">
                <a:moveTo>
                  <a:pt x="0" y="0"/>
                </a:moveTo>
                <a:lnTo>
                  <a:pt x="2382" y="34290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6" name="Freeform 15"/>
          <p:cNvSpPr/>
          <p:nvPr/>
        </p:nvSpPr>
        <p:spPr>
          <a:xfrm>
            <a:off x="1026319" y="452438"/>
            <a:ext cx="0" cy="497681"/>
          </a:xfrm>
          <a:custGeom>
            <a:avLst/>
            <a:gdLst>
              <a:gd name="connsiteX0" fmla="*/ 0 w 0"/>
              <a:gd name="connsiteY0" fmla="*/ 0 h 497681"/>
              <a:gd name="connsiteX1" fmla="*/ 0 w 0"/>
              <a:gd name="connsiteY1" fmla="*/ 497681 h 497681"/>
            </a:gdLst>
            <a:ahLst/>
            <a:cxnLst>
              <a:cxn ang="0">
                <a:pos x="connsiteX0" y="connsiteY0"/>
              </a:cxn>
              <a:cxn ang="0">
                <a:pos x="connsiteX1" y="connsiteY1"/>
              </a:cxn>
            </a:cxnLst>
            <a:rect l="l" t="t" r="r" b="b"/>
            <a:pathLst>
              <a:path h="497681">
                <a:moveTo>
                  <a:pt x="0" y="0"/>
                </a:moveTo>
                <a:lnTo>
                  <a:pt x="0" y="497681"/>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5042831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204216"/>
            <a:ext cx="8546592" cy="6449568"/>
          </a:xfrm>
          <a:prstGeom prst="rect">
            <a:avLst/>
          </a:prstGeom>
        </p:spPr>
      </p:pic>
      <p:sp>
        <p:nvSpPr>
          <p:cNvPr id="6" name="Title 5"/>
          <p:cNvSpPr>
            <a:spLocks noGrp="1"/>
          </p:cNvSpPr>
          <p:nvPr>
            <p:ph type="title"/>
          </p:nvPr>
        </p:nvSpPr>
        <p:spPr/>
        <p:txBody>
          <a:bodyPr/>
          <a:lstStyle/>
          <a:p>
            <a:r>
              <a:rPr lang="en-US" dirty="0" smtClean="0"/>
              <a:t>Figure 16.4-s2</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581282" y="208152"/>
            <a:ext cx="897682"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Nucleus</a:t>
            </a:r>
          </a:p>
        </p:txBody>
      </p:sp>
      <p:sp>
        <p:nvSpPr>
          <p:cNvPr id="8" name="TextBox 3"/>
          <p:cNvSpPr txBox="1">
            <a:spLocks noChangeArrowheads="1"/>
          </p:cNvSpPr>
          <p:nvPr/>
        </p:nvSpPr>
        <p:spPr bwMode="auto">
          <a:xfrm>
            <a:off x="2476757" y="216090"/>
            <a:ext cx="1936428"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000"/>
              </a:lnSpc>
            </a:pPr>
            <a:r>
              <a:rPr lang="en-US" sz="1800" b="1" dirty="0" smtClean="0">
                <a:solidFill>
                  <a:srgbClr val="000000"/>
                </a:solidFill>
                <a:latin typeface="Arial"/>
                <a:ea typeface="ＭＳ Ｐゴシック" charset="0"/>
              </a:rPr>
              <a:t>Master regulatory</a:t>
            </a:r>
          </a:p>
          <a:p>
            <a:pPr algn="ctr" eaLnBrk="0" hangingPunct="0">
              <a:lnSpc>
                <a:spcPts val="2000"/>
              </a:lnSpc>
            </a:pPr>
            <a:r>
              <a:rPr lang="en-US" sz="1800" b="1" dirty="0" smtClean="0">
                <a:solidFill>
                  <a:srgbClr val="000000"/>
                </a:solidFill>
                <a:latin typeface="Arial"/>
                <a:ea typeface="ＭＳ Ｐゴシック" charset="0"/>
              </a:rPr>
              <a:t>gene </a:t>
            </a:r>
            <a:r>
              <a:rPr lang="en-US" sz="1800" b="1" i="1" dirty="0" err="1" smtClean="0">
                <a:solidFill>
                  <a:srgbClr val="000000"/>
                </a:solidFill>
                <a:latin typeface="Arial"/>
                <a:ea typeface="ＭＳ Ｐゴシック" charset="0"/>
              </a:rPr>
              <a:t>myoD</a:t>
            </a:r>
            <a:endParaRPr lang="en-US" sz="1800" b="1" i="1" dirty="0">
              <a:solidFill>
                <a:srgbClr val="000000"/>
              </a:solidFill>
              <a:latin typeface="Arial"/>
              <a:ea typeface="ＭＳ Ｐゴシック" charset="0"/>
            </a:endParaRPr>
          </a:p>
        </p:txBody>
      </p:sp>
      <p:sp>
        <p:nvSpPr>
          <p:cNvPr id="9" name="TextBox 5"/>
          <p:cNvSpPr txBox="1">
            <a:spLocks noChangeArrowheads="1"/>
          </p:cNvSpPr>
          <p:nvPr/>
        </p:nvSpPr>
        <p:spPr bwMode="auto">
          <a:xfrm>
            <a:off x="2083057" y="1000315"/>
            <a:ext cx="500137"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DNA</a:t>
            </a:r>
          </a:p>
        </p:txBody>
      </p:sp>
      <p:sp>
        <p:nvSpPr>
          <p:cNvPr id="10" name="TextBox 6"/>
          <p:cNvSpPr txBox="1">
            <a:spLocks noChangeArrowheads="1"/>
          </p:cNvSpPr>
          <p:nvPr/>
        </p:nvSpPr>
        <p:spPr bwMode="auto">
          <a:xfrm>
            <a:off x="4943732" y="216090"/>
            <a:ext cx="3141886"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Other muscle-specific genes</a:t>
            </a:r>
          </a:p>
        </p:txBody>
      </p:sp>
      <p:sp>
        <p:nvSpPr>
          <p:cNvPr id="11" name="TextBox 7"/>
          <p:cNvSpPr txBox="1">
            <a:spLocks noChangeArrowheads="1"/>
          </p:cNvSpPr>
          <p:nvPr/>
        </p:nvSpPr>
        <p:spPr bwMode="auto">
          <a:xfrm>
            <a:off x="327282" y="1294003"/>
            <a:ext cx="1526059"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Embryonic</a:t>
            </a:r>
          </a:p>
          <a:p>
            <a:pPr eaLnBrk="0" hangingPunct="0">
              <a:lnSpc>
                <a:spcPts val="2000"/>
              </a:lnSpc>
            </a:pPr>
            <a:r>
              <a:rPr lang="en-US" sz="1800" b="1" smtClean="0">
                <a:solidFill>
                  <a:srgbClr val="000000"/>
                </a:solidFill>
                <a:latin typeface="Arial"/>
                <a:ea typeface="ＭＳ Ｐゴシック" charset="0"/>
              </a:rPr>
              <a:t>precursor cell</a:t>
            </a:r>
            <a:endParaRPr lang="en-US" sz="1800" b="1">
              <a:solidFill>
                <a:srgbClr val="000000"/>
              </a:solidFill>
              <a:latin typeface="Arial"/>
              <a:ea typeface="ＭＳ Ｐゴシック" charset="0"/>
            </a:endParaRPr>
          </a:p>
        </p:txBody>
      </p:sp>
      <p:sp>
        <p:nvSpPr>
          <p:cNvPr id="12" name="TextBox 9"/>
          <p:cNvSpPr txBox="1">
            <a:spLocks noChangeArrowheads="1"/>
          </p:cNvSpPr>
          <p:nvPr/>
        </p:nvSpPr>
        <p:spPr bwMode="auto">
          <a:xfrm>
            <a:off x="3207007" y="1282890"/>
            <a:ext cx="461665"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OFF</a:t>
            </a:r>
          </a:p>
        </p:txBody>
      </p:sp>
      <p:sp>
        <p:nvSpPr>
          <p:cNvPr id="13" name="TextBox 10"/>
          <p:cNvSpPr txBox="1">
            <a:spLocks noChangeArrowheads="1"/>
          </p:cNvSpPr>
          <p:nvPr/>
        </p:nvSpPr>
        <p:spPr bwMode="auto">
          <a:xfrm>
            <a:off x="6148645" y="1282890"/>
            <a:ext cx="461665"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OFF</a:t>
            </a:r>
          </a:p>
        </p:txBody>
      </p:sp>
      <p:sp>
        <p:nvSpPr>
          <p:cNvPr id="14" name="TextBox 11"/>
          <p:cNvSpPr txBox="1">
            <a:spLocks noChangeArrowheads="1"/>
          </p:cNvSpPr>
          <p:nvPr/>
        </p:nvSpPr>
        <p:spPr bwMode="auto">
          <a:xfrm>
            <a:off x="3081595" y="2387790"/>
            <a:ext cx="705321"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mRNA</a:t>
            </a:r>
          </a:p>
        </p:txBody>
      </p:sp>
      <p:sp>
        <p:nvSpPr>
          <p:cNvPr id="15" name="TextBox 12"/>
          <p:cNvSpPr txBox="1">
            <a:spLocks noChangeArrowheads="1"/>
          </p:cNvSpPr>
          <p:nvPr/>
        </p:nvSpPr>
        <p:spPr bwMode="auto">
          <a:xfrm>
            <a:off x="327282" y="3022790"/>
            <a:ext cx="1397819"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Myoblast</a:t>
            </a:r>
          </a:p>
          <a:p>
            <a:pPr eaLnBrk="0" hangingPunct="0">
              <a:lnSpc>
                <a:spcPts val="2000"/>
              </a:lnSpc>
            </a:pPr>
            <a:r>
              <a:rPr lang="en-US" sz="1800" b="1" smtClean="0">
                <a:solidFill>
                  <a:srgbClr val="000000"/>
                </a:solidFill>
                <a:latin typeface="Arial"/>
                <a:ea typeface="ＭＳ Ｐゴシック" charset="0"/>
              </a:rPr>
              <a:t>(determined)</a:t>
            </a:r>
            <a:endParaRPr lang="en-US" sz="1800" b="1">
              <a:solidFill>
                <a:srgbClr val="000000"/>
              </a:solidFill>
              <a:latin typeface="Arial"/>
              <a:ea typeface="ＭＳ Ｐゴシック" charset="0"/>
            </a:endParaRPr>
          </a:p>
        </p:txBody>
      </p:sp>
      <p:sp>
        <p:nvSpPr>
          <p:cNvPr id="16" name="TextBox 14"/>
          <p:cNvSpPr txBox="1">
            <a:spLocks noChangeArrowheads="1"/>
          </p:cNvSpPr>
          <p:nvPr/>
        </p:nvSpPr>
        <p:spPr bwMode="auto">
          <a:xfrm>
            <a:off x="3684845" y="2824353"/>
            <a:ext cx="148758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MyoD protein</a:t>
            </a:r>
          </a:p>
          <a:p>
            <a:pPr eaLnBrk="0" hangingPunct="0">
              <a:lnSpc>
                <a:spcPts val="2000"/>
              </a:lnSpc>
            </a:pPr>
            <a:r>
              <a:rPr lang="en-US" sz="1800" b="1" smtClean="0">
                <a:solidFill>
                  <a:srgbClr val="000000"/>
                </a:solidFill>
                <a:latin typeface="Arial"/>
                <a:ea typeface="ＭＳ Ｐゴシック" charset="0"/>
              </a:rPr>
              <a:t>(transcription</a:t>
            </a:r>
          </a:p>
          <a:p>
            <a:pPr eaLnBrk="0" hangingPunct="0">
              <a:lnSpc>
                <a:spcPts val="2000"/>
              </a:lnSpc>
            </a:pPr>
            <a:r>
              <a:rPr lang="en-US" sz="1800" b="1" smtClean="0">
                <a:solidFill>
                  <a:srgbClr val="000000"/>
                </a:solidFill>
                <a:latin typeface="Arial"/>
                <a:ea typeface="ＭＳ Ｐゴシック" charset="0"/>
              </a:rPr>
              <a:t>factor)</a:t>
            </a:r>
            <a:endParaRPr lang="en-US" sz="1800" b="1">
              <a:solidFill>
                <a:srgbClr val="000000"/>
              </a:solidFill>
              <a:latin typeface="Arial"/>
              <a:ea typeface="ＭＳ Ｐゴシック" charset="0"/>
            </a:endParaRPr>
          </a:p>
        </p:txBody>
      </p:sp>
      <p:sp>
        <p:nvSpPr>
          <p:cNvPr id="17" name="TextBox 17"/>
          <p:cNvSpPr txBox="1">
            <a:spLocks noChangeArrowheads="1"/>
          </p:cNvSpPr>
          <p:nvPr/>
        </p:nvSpPr>
        <p:spPr bwMode="auto">
          <a:xfrm>
            <a:off x="6148645" y="2240153"/>
            <a:ext cx="461665"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OFF</a:t>
            </a:r>
          </a:p>
        </p:txBody>
      </p:sp>
      <p:grpSp>
        <p:nvGrpSpPr>
          <p:cNvPr id="18" name="Group 17"/>
          <p:cNvGrpSpPr/>
          <p:nvPr/>
        </p:nvGrpSpPr>
        <p:grpSpPr>
          <a:xfrm>
            <a:off x="5369719" y="509588"/>
            <a:ext cx="2924175" cy="578643"/>
            <a:chOff x="5369719" y="509588"/>
            <a:chExt cx="2924175" cy="578643"/>
          </a:xfrm>
        </p:grpSpPr>
        <p:sp>
          <p:nvSpPr>
            <p:cNvPr id="19" name="Freeform 18"/>
            <p:cNvSpPr/>
            <p:nvPr/>
          </p:nvSpPr>
          <p:spPr>
            <a:xfrm>
              <a:off x="5369719" y="509588"/>
              <a:ext cx="1847850" cy="578643"/>
            </a:xfrm>
            <a:custGeom>
              <a:avLst/>
              <a:gdLst>
                <a:gd name="connsiteX0" fmla="*/ 0 w 1847850"/>
                <a:gd name="connsiteY0" fmla="*/ 578643 h 578643"/>
                <a:gd name="connsiteX1" fmla="*/ 995362 w 1847850"/>
                <a:gd name="connsiteY1" fmla="*/ 0 h 578643"/>
                <a:gd name="connsiteX2" fmla="*/ 1847850 w 1847850"/>
                <a:gd name="connsiteY2" fmla="*/ 566737 h 578643"/>
              </a:gdLst>
              <a:ahLst/>
              <a:cxnLst>
                <a:cxn ang="0">
                  <a:pos x="connsiteX0" y="connsiteY0"/>
                </a:cxn>
                <a:cxn ang="0">
                  <a:pos x="connsiteX1" y="connsiteY1"/>
                </a:cxn>
                <a:cxn ang="0">
                  <a:pos x="connsiteX2" y="connsiteY2"/>
                </a:cxn>
              </a:cxnLst>
              <a:rect l="l" t="t" r="r" b="b"/>
              <a:pathLst>
                <a:path w="1847850" h="578643">
                  <a:moveTo>
                    <a:pt x="0" y="578643"/>
                  </a:moveTo>
                  <a:lnTo>
                    <a:pt x="995362" y="0"/>
                  </a:lnTo>
                  <a:lnTo>
                    <a:pt x="1847850" y="566737"/>
                  </a:lnTo>
                </a:path>
              </a:pathLst>
            </a:custGeom>
            <a:ln w="12700">
              <a:solidFill>
                <a:schemeClr val="tx1"/>
              </a:solidFill>
              <a:beve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0" name="Freeform 19"/>
            <p:cNvSpPr/>
            <p:nvPr/>
          </p:nvSpPr>
          <p:spPr>
            <a:xfrm>
              <a:off x="6367463" y="509588"/>
              <a:ext cx="1926431" cy="566737"/>
            </a:xfrm>
            <a:custGeom>
              <a:avLst/>
              <a:gdLst>
                <a:gd name="connsiteX0" fmla="*/ 0 w 1926431"/>
                <a:gd name="connsiteY0" fmla="*/ 0 h 566737"/>
                <a:gd name="connsiteX1" fmla="*/ 1926431 w 1926431"/>
                <a:gd name="connsiteY1" fmla="*/ 566737 h 566737"/>
              </a:gdLst>
              <a:ahLst/>
              <a:cxnLst>
                <a:cxn ang="0">
                  <a:pos x="connsiteX0" y="connsiteY0"/>
                </a:cxn>
                <a:cxn ang="0">
                  <a:pos x="connsiteX1" y="connsiteY1"/>
                </a:cxn>
              </a:cxnLst>
              <a:rect l="l" t="t" r="r" b="b"/>
              <a:pathLst>
                <a:path w="1926431" h="566737">
                  <a:moveTo>
                    <a:pt x="0" y="0"/>
                  </a:moveTo>
                  <a:lnTo>
                    <a:pt x="1926431" y="566737"/>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sp>
        <p:nvSpPr>
          <p:cNvPr id="21" name="Freeform 20"/>
          <p:cNvSpPr/>
          <p:nvPr/>
        </p:nvSpPr>
        <p:spPr>
          <a:xfrm>
            <a:off x="3421856" y="750094"/>
            <a:ext cx="2382" cy="342900"/>
          </a:xfrm>
          <a:custGeom>
            <a:avLst/>
            <a:gdLst>
              <a:gd name="connsiteX0" fmla="*/ 0 w 2382"/>
              <a:gd name="connsiteY0" fmla="*/ 0 h 342900"/>
              <a:gd name="connsiteX1" fmla="*/ 2382 w 2382"/>
              <a:gd name="connsiteY1" fmla="*/ 342900 h 342900"/>
            </a:gdLst>
            <a:ahLst/>
            <a:cxnLst>
              <a:cxn ang="0">
                <a:pos x="connsiteX0" y="connsiteY0"/>
              </a:cxn>
              <a:cxn ang="0">
                <a:pos x="connsiteX1" y="connsiteY1"/>
              </a:cxn>
            </a:cxnLst>
            <a:rect l="l" t="t" r="r" b="b"/>
            <a:pathLst>
              <a:path w="2382" h="342900">
                <a:moveTo>
                  <a:pt x="0" y="0"/>
                </a:moveTo>
                <a:lnTo>
                  <a:pt x="2382" y="34290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2" name="Freeform 21"/>
          <p:cNvSpPr/>
          <p:nvPr/>
        </p:nvSpPr>
        <p:spPr>
          <a:xfrm>
            <a:off x="1026319" y="452438"/>
            <a:ext cx="0" cy="497681"/>
          </a:xfrm>
          <a:custGeom>
            <a:avLst/>
            <a:gdLst>
              <a:gd name="connsiteX0" fmla="*/ 0 w 0"/>
              <a:gd name="connsiteY0" fmla="*/ 0 h 497681"/>
              <a:gd name="connsiteX1" fmla="*/ 0 w 0"/>
              <a:gd name="connsiteY1" fmla="*/ 497681 h 497681"/>
            </a:gdLst>
            <a:ahLst/>
            <a:cxnLst>
              <a:cxn ang="0">
                <a:pos x="connsiteX0" y="connsiteY0"/>
              </a:cxn>
              <a:cxn ang="0">
                <a:pos x="connsiteX1" y="connsiteY1"/>
              </a:cxn>
            </a:cxnLst>
            <a:rect l="l" t="t" r="r" b="b"/>
            <a:pathLst>
              <a:path h="497681">
                <a:moveTo>
                  <a:pt x="0" y="0"/>
                </a:moveTo>
                <a:lnTo>
                  <a:pt x="0" y="497681"/>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15470120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title"/>
          </p:nvPr>
        </p:nvSpPr>
        <p:spPr/>
        <p:txBody>
          <a:bodyPr/>
          <a:lstStyle/>
          <a:p>
            <a:r>
              <a:rPr lang="en-US" altLang="en-US" dirty="0" smtClean="0"/>
              <a:t>Overview: Orchestrating Life</a:t>
            </a:r>
            <a:r>
              <a:rPr lang="en-CA" altLang="en-CA" dirty="0" smtClean="0"/>
              <a:t>’</a:t>
            </a:r>
            <a:r>
              <a:rPr lang="en-US" altLang="ja-JP" dirty="0" smtClean="0"/>
              <a:t>s Processes</a:t>
            </a:r>
            <a:endParaRPr lang="en-US" altLang="en-US" dirty="0" smtClean="0"/>
          </a:p>
        </p:txBody>
      </p:sp>
      <p:sp>
        <p:nvSpPr>
          <p:cNvPr id="5123" name="Rectangle 4"/>
          <p:cNvSpPr>
            <a:spLocks noGrp="1" noChangeArrowheads="1"/>
          </p:cNvSpPr>
          <p:nvPr>
            <p:ph idx="1"/>
          </p:nvPr>
        </p:nvSpPr>
        <p:spPr/>
        <p:txBody>
          <a:bodyPr/>
          <a:lstStyle/>
          <a:p>
            <a:r>
              <a:rPr lang="en-US" altLang="en-US" dirty="0" smtClean="0"/>
              <a:t>The development of a fertilized egg into an adult requires a precisely regulated program of gene expression</a:t>
            </a:r>
          </a:p>
          <a:p>
            <a:r>
              <a:rPr lang="en-US" altLang="en-US" dirty="0" smtClean="0"/>
              <a:t>Understanding this program has progressed mainly by studying </a:t>
            </a:r>
            <a:r>
              <a:rPr lang="en-US" altLang="en-US" b="1" dirty="0" smtClean="0"/>
              <a:t>model organisms </a:t>
            </a:r>
          </a:p>
          <a:p>
            <a:r>
              <a:rPr lang="en-US" altLang="en-US" dirty="0" smtClean="0"/>
              <a:t>Stem cells are key to the developmental process</a:t>
            </a:r>
          </a:p>
          <a:p>
            <a:r>
              <a:rPr lang="en-US" altLang="en-US" dirty="0" smtClean="0"/>
              <a:t>Orchestrating proper gene expression by all cells is crucial for life</a:t>
            </a:r>
          </a:p>
        </p:txBody>
      </p:sp>
      <p:sp>
        <p:nvSpPr>
          <p:cNvPr id="4" name="Footer Placeholder 3"/>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10435437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204216"/>
            <a:ext cx="8546592" cy="6449568"/>
          </a:xfrm>
          <a:prstGeom prst="rect">
            <a:avLst/>
          </a:prstGeom>
        </p:spPr>
      </p:pic>
      <p:sp>
        <p:nvSpPr>
          <p:cNvPr id="6" name="Title 5"/>
          <p:cNvSpPr>
            <a:spLocks noGrp="1"/>
          </p:cNvSpPr>
          <p:nvPr>
            <p:ph type="title"/>
          </p:nvPr>
        </p:nvSpPr>
        <p:spPr/>
        <p:txBody>
          <a:bodyPr/>
          <a:lstStyle/>
          <a:p>
            <a:r>
              <a:rPr lang="en-US" dirty="0" smtClean="0"/>
              <a:t>Figure 16.4-s3</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581282" y="208152"/>
            <a:ext cx="897682"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Nucleus</a:t>
            </a:r>
          </a:p>
        </p:txBody>
      </p:sp>
      <p:sp>
        <p:nvSpPr>
          <p:cNvPr id="8" name="TextBox 3"/>
          <p:cNvSpPr txBox="1">
            <a:spLocks noChangeArrowheads="1"/>
          </p:cNvSpPr>
          <p:nvPr/>
        </p:nvSpPr>
        <p:spPr bwMode="auto">
          <a:xfrm>
            <a:off x="2476757" y="216090"/>
            <a:ext cx="1936428"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000"/>
              </a:lnSpc>
            </a:pPr>
            <a:r>
              <a:rPr lang="en-US" sz="1800" b="1" dirty="0" smtClean="0">
                <a:solidFill>
                  <a:srgbClr val="000000"/>
                </a:solidFill>
                <a:latin typeface="Arial"/>
                <a:ea typeface="ＭＳ Ｐゴシック" charset="0"/>
              </a:rPr>
              <a:t>Master regulatory</a:t>
            </a:r>
          </a:p>
          <a:p>
            <a:pPr algn="ctr" eaLnBrk="0" hangingPunct="0">
              <a:lnSpc>
                <a:spcPts val="2000"/>
              </a:lnSpc>
            </a:pPr>
            <a:r>
              <a:rPr lang="en-US" sz="1800" b="1" dirty="0" smtClean="0">
                <a:solidFill>
                  <a:srgbClr val="000000"/>
                </a:solidFill>
                <a:latin typeface="Arial"/>
                <a:ea typeface="ＭＳ Ｐゴシック" charset="0"/>
              </a:rPr>
              <a:t>gene </a:t>
            </a:r>
            <a:r>
              <a:rPr lang="en-US" sz="1800" b="1" i="1" dirty="0" err="1" smtClean="0">
                <a:solidFill>
                  <a:srgbClr val="000000"/>
                </a:solidFill>
                <a:latin typeface="Arial"/>
                <a:ea typeface="ＭＳ Ｐゴシック" charset="0"/>
              </a:rPr>
              <a:t>myoD</a:t>
            </a:r>
            <a:endParaRPr lang="en-US" sz="1800" b="1" i="1" dirty="0">
              <a:solidFill>
                <a:srgbClr val="000000"/>
              </a:solidFill>
              <a:latin typeface="Arial"/>
              <a:ea typeface="ＭＳ Ｐゴシック" charset="0"/>
            </a:endParaRPr>
          </a:p>
        </p:txBody>
      </p:sp>
      <p:sp>
        <p:nvSpPr>
          <p:cNvPr id="9" name="TextBox 5"/>
          <p:cNvSpPr txBox="1">
            <a:spLocks noChangeArrowheads="1"/>
          </p:cNvSpPr>
          <p:nvPr/>
        </p:nvSpPr>
        <p:spPr bwMode="auto">
          <a:xfrm>
            <a:off x="2083057" y="1000315"/>
            <a:ext cx="500137"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DNA</a:t>
            </a:r>
          </a:p>
        </p:txBody>
      </p:sp>
      <p:sp>
        <p:nvSpPr>
          <p:cNvPr id="10" name="TextBox 6"/>
          <p:cNvSpPr txBox="1">
            <a:spLocks noChangeArrowheads="1"/>
          </p:cNvSpPr>
          <p:nvPr/>
        </p:nvSpPr>
        <p:spPr bwMode="auto">
          <a:xfrm>
            <a:off x="4943732" y="216090"/>
            <a:ext cx="3141886"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Other muscle-specific genes</a:t>
            </a:r>
          </a:p>
        </p:txBody>
      </p:sp>
      <p:sp>
        <p:nvSpPr>
          <p:cNvPr id="11" name="TextBox 7"/>
          <p:cNvSpPr txBox="1">
            <a:spLocks noChangeArrowheads="1"/>
          </p:cNvSpPr>
          <p:nvPr/>
        </p:nvSpPr>
        <p:spPr bwMode="auto">
          <a:xfrm>
            <a:off x="327282" y="1294003"/>
            <a:ext cx="1526059"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Embryonic</a:t>
            </a:r>
          </a:p>
          <a:p>
            <a:pPr eaLnBrk="0" hangingPunct="0">
              <a:lnSpc>
                <a:spcPts val="2000"/>
              </a:lnSpc>
            </a:pPr>
            <a:r>
              <a:rPr lang="en-US" sz="1800" b="1" smtClean="0">
                <a:solidFill>
                  <a:srgbClr val="000000"/>
                </a:solidFill>
                <a:latin typeface="Arial"/>
                <a:ea typeface="ＭＳ Ｐゴシック" charset="0"/>
              </a:rPr>
              <a:t>precursor cell</a:t>
            </a:r>
            <a:endParaRPr lang="en-US" sz="1800" b="1">
              <a:solidFill>
                <a:srgbClr val="000000"/>
              </a:solidFill>
              <a:latin typeface="Arial"/>
              <a:ea typeface="ＭＳ Ｐゴシック" charset="0"/>
            </a:endParaRPr>
          </a:p>
        </p:txBody>
      </p:sp>
      <p:sp>
        <p:nvSpPr>
          <p:cNvPr id="12" name="TextBox 9"/>
          <p:cNvSpPr txBox="1">
            <a:spLocks noChangeArrowheads="1"/>
          </p:cNvSpPr>
          <p:nvPr/>
        </p:nvSpPr>
        <p:spPr bwMode="auto">
          <a:xfrm>
            <a:off x="3207007" y="1282890"/>
            <a:ext cx="461665"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OFF</a:t>
            </a:r>
          </a:p>
        </p:txBody>
      </p:sp>
      <p:sp>
        <p:nvSpPr>
          <p:cNvPr id="13" name="TextBox 10"/>
          <p:cNvSpPr txBox="1">
            <a:spLocks noChangeArrowheads="1"/>
          </p:cNvSpPr>
          <p:nvPr/>
        </p:nvSpPr>
        <p:spPr bwMode="auto">
          <a:xfrm>
            <a:off x="6148645" y="1282890"/>
            <a:ext cx="461665"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OFF</a:t>
            </a:r>
          </a:p>
        </p:txBody>
      </p:sp>
      <p:sp>
        <p:nvSpPr>
          <p:cNvPr id="14" name="TextBox 11"/>
          <p:cNvSpPr txBox="1">
            <a:spLocks noChangeArrowheads="1"/>
          </p:cNvSpPr>
          <p:nvPr/>
        </p:nvSpPr>
        <p:spPr bwMode="auto">
          <a:xfrm>
            <a:off x="3081595" y="2387790"/>
            <a:ext cx="705321"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mRNA</a:t>
            </a:r>
          </a:p>
        </p:txBody>
      </p:sp>
      <p:sp>
        <p:nvSpPr>
          <p:cNvPr id="15" name="TextBox 12"/>
          <p:cNvSpPr txBox="1">
            <a:spLocks noChangeArrowheads="1"/>
          </p:cNvSpPr>
          <p:nvPr/>
        </p:nvSpPr>
        <p:spPr bwMode="auto">
          <a:xfrm>
            <a:off x="327282" y="3022790"/>
            <a:ext cx="1397819"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Myoblast</a:t>
            </a:r>
          </a:p>
          <a:p>
            <a:pPr eaLnBrk="0" hangingPunct="0">
              <a:lnSpc>
                <a:spcPts val="2000"/>
              </a:lnSpc>
            </a:pPr>
            <a:r>
              <a:rPr lang="en-US" sz="1800" b="1" smtClean="0">
                <a:solidFill>
                  <a:srgbClr val="000000"/>
                </a:solidFill>
                <a:latin typeface="Arial"/>
                <a:ea typeface="ＭＳ Ｐゴシック" charset="0"/>
              </a:rPr>
              <a:t>(determined)</a:t>
            </a:r>
            <a:endParaRPr lang="en-US" sz="1800" b="1">
              <a:solidFill>
                <a:srgbClr val="000000"/>
              </a:solidFill>
              <a:latin typeface="Arial"/>
              <a:ea typeface="ＭＳ Ｐゴシック" charset="0"/>
            </a:endParaRPr>
          </a:p>
        </p:txBody>
      </p:sp>
      <p:sp>
        <p:nvSpPr>
          <p:cNvPr id="16" name="TextBox 14"/>
          <p:cNvSpPr txBox="1">
            <a:spLocks noChangeArrowheads="1"/>
          </p:cNvSpPr>
          <p:nvPr/>
        </p:nvSpPr>
        <p:spPr bwMode="auto">
          <a:xfrm>
            <a:off x="3684845" y="2824353"/>
            <a:ext cx="148758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MyoD protein</a:t>
            </a:r>
          </a:p>
          <a:p>
            <a:pPr eaLnBrk="0" hangingPunct="0">
              <a:lnSpc>
                <a:spcPts val="2000"/>
              </a:lnSpc>
            </a:pPr>
            <a:r>
              <a:rPr lang="en-US" sz="1800" b="1" smtClean="0">
                <a:solidFill>
                  <a:srgbClr val="000000"/>
                </a:solidFill>
                <a:latin typeface="Arial"/>
                <a:ea typeface="ＭＳ Ｐゴシック" charset="0"/>
              </a:rPr>
              <a:t>(transcription</a:t>
            </a:r>
          </a:p>
          <a:p>
            <a:pPr eaLnBrk="0" hangingPunct="0">
              <a:lnSpc>
                <a:spcPts val="2000"/>
              </a:lnSpc>
            </a:pPr>
            <a:r>
              <a:rPr lang="en-US" sz="1800" b="1" smtClean="0">
                <a:solidFill>
                  <a:srgbClr val="000000"/>
                </a:solidFill>
                <a:latin typeface="Arial"/>
                <a:ea typeface="ＭＳ Ｐゴシック" charset="0"/>
              </a:rPr>
              <a:t>factor)</a:t>
            </a:r>
            <a:endParaRPr lang="en-US" sz="1800" b="1">
              <a:solidFill>
                <a:srgbClr val="000000"/>
              </a:solidFill>
              <a:latin typeface="Arial"/>
              <a:ea typeface="ＭＳ Ｐゴシック" charset="0"/>
            </a:endParaRPr>
          </a:p>
        </p:txBody>
      </p:sp>
      <p:sp>
        <p:nvSpPr>
          <p:cNvPr id="17" name="TextBox 17"/>
          <p:cNvSpPr txBox="1">
            <a:spLocks noChangeArrowheads="1"/>
          </p:cNvSpPr>
          <p:nvPr/>
        </p:nvSpPr>
        <p:spPr bwMode="auto">
          <a:xfrm>
            <a:off x="6148645" y="2240153"/>
            <a:ext cx="461665"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OFF</a:t>
            </a:r>
          </a:p>
        </p:txBody>
      </p:sp>
      <p:sp>
        <p:nvSpPr>
          <p:cNvPr id="18" name="TextBox 18"/>
          <p:cNvSpPr txBox="1">
            <a:spLocks noChangeArrowheads="1"/>
          </p:cNvSpPr>
          <p:nvPr/>
        </p:nvSpPr>
        <p:spPr bwMode="auto">
          <a:xfrm>
            <a:off x="3120868" y="4775876"/>
            <a:ext cx="7053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mRNA</a:t>
            </a:r>
          </a:p>
        </p:txBody>
      </p:sp>
      <p:sp>
        <p:nvSpPr>
          <p:cNvPr id="19" name="TextBox 19"/>
          <p:cNvSpPr txBox="1">
            <a:spLocks noChangeArrowheads="1"/>
          </p:cNvSpPr>
          <p:nvPr/>
        </p:nvSpPr>
        <p:spPr bwMode="auto">
          <a:xfrm>
            <a:off x="5062381" y="4775876"/>
            <a:ext cx="7053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mRNA</a:t>
            </a:r>
          </a:p>
        </p:txBody>
      </p:sp>
      <p:sp>
        <p:nvSpPr>
          <p:cNvPr id="20" name="TextBox 20"/>
          <p:cNvSpPr txBox="1">
            <a:spLocks noChangeArrowheads="1"/>
          </p:cNvSpPr>
          <p:nvPr/>
        </p:nvSpPr>
        <p:spPr bwMode="auto">
          <a:xfrm>
            <a:off x="6880068" y="4825089"/>
            <a:ext cx="7053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mRNA</a:t>
            </a:r>
          </a:p>
        </p:txBody>
      </p:sp>
      <p:sp>
        <p:nvSpPr>
          <p:cNvPr id="21" name="TextBox 21"/>
          <p:cNvSpPr txBox="1">
            <a:spLocks noChangeArrowheads="1"/>
          </p:cNvSpPr>
          <p:nvPr/>
        </p:nvSpPr>
        <p:spPr bwMode="auto">
          <a:xfrm>
            <a:off x="7897656" y="4825089"/>
            <a:ext cx="7053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mRNA</a:t>
            </a:r>
          </a:p>
        </p:txBody>
      </p:sp>
      <p:sp>
        <p:nvSpPr>
          <p:cNvPr id="22" name="TextBox 22"/>
          <p:cNvSpPr txBox="1">
            <a:spLocks noChangeArrowheads="1"/>
          </p:cNvSpPr>
          <p:nvPr/>
        </p:nvSpPr>
        <p:spPr bwMode="auto">
          <a:xfrm>
            <a:off x="333218" y="6064923"/>
            <a:ext cx="2603277"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Part of muscle fiber</a:t>
            </a:r>
          </a:p>
          <a:p>
            <a:pPr eaLnBrk="0" hangingPunct="0">
              <a:lnSpc>
                <a:spcPts val="2000"/>
              </a:lnSpc>
            </a:pPr>
            <a:r>
              <a:rPr lang="en-US" sz="1800" b="1" dirty="0" smtClean="0">
                <a:solidFill>
                  <a:srgbClr val="000000"/>
                </a:solidFill>
                <a:latin typeface="Arial"/>
                <a:ea typeface="ＭＳ Ｐゴシック" charset="0"/>
              </a:rPr>
              <a:t>(fully differentiated cell)</a:t>
            </a:r>
            <a:endParaRPr lang="en-US" sz="1800" b="1" dirty="0">
              <a:solidFill>
                <a:srgbClr val="000000"/>
              </a:solidFill>
              <a:latin typeface="Arial"/>
              <a:ea typeface="ＭＳ Ｐゴシック" charset="0"/>
            </a:endParaRPr>
          </a:p>
        </p:txBody>
      </p:sp>
      <p:sp>
        <p:nvSpPr>
          <p:cNvPr id="23" name="TextBox 25"/>
          <p:cNvSpPr txBox="1">
            <a:spLocks noChangeArrowheads="1"/>
          </p:cNvSpPr>
          <p:nvPr/>
        </p:nvSpPr>
        <p:spPr bwMode="auto">
          <a:xfrm>
            <a:off x="3163731" y="5898239"/>
            <a:ext cx="6283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MyoD</a:t>
            </a:r>
          </a:p>
        </p:txBody>
      </p:sp>
      <p:sp>
        <p:nvSpPr>
          <p:cNvPr id="24" name="TextBox 26"/>
          <p:cNvSpPr txBox="1">
            <a:spLocks noChangeArrowheads="1"/>
          </p:cNvSpPr>
          <p:nvPr/>
        </p:nvSpPr>
        <p:spPr bwMode="auto">
          <a:xfrm>
            <a:off x="4611531" y="5883951"/>
            <a:ext cx="141064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A different</a:t>
            </a:r>
          </a:p>
          <a:p>
            <a:pPr eaLnBrk="0" hangingPunct="0">
              <a:lnSpc>
                <a:spcPts val="2000"/>
              </a:lnSpc>
            </a:pPr>
            <a:r>
              <a:rPr lang="en-US" sz="1800" b="1" smtClean="0">
                <a:solidFill>
                  <a:srgbClr val="000000"/>
                </a:solidFill>
                <a:latin typeface="Arial"/>
                <a:ea typeface="ＭＳ Ｐゴシック" charset="0"/>
              </a:rPr>
              <a:t>transcription</a:t>
            </a:r>
          </a:p>
          <a:p>
            <a:pPr eaLnBrk="0" hangingPunct="0">
              <a:lnSpc>
                <a:spcPts val="2000"/>
              </a:lnSpc>
            </a:pPr>
            <a:r>
              <a:rPr lang="en-US" sz="1800" b="1" smtClean="0">
                <a:solidFill>
                  <a:srgbClr val="000000"/>
                </a:solidFill>
                <a:latin typeface="Arial"/>
                <a:ea typeface="ＭＳ Ｐゴシック" charset="0"/>
              </a:rPr>
              <a:t>factor</a:t>
            </a:r>
            <a:endParaRPr lang="en-US" sz="1800" b="1">
              <a:solidFill>
                <a:srgbClr val="000000"/>
              </a:solidFill>
              <a:latin typeface="Arial"/>
              <a:ea typeface="ＭＳ Ｐゴシック" charset="0"/>
            </a:endParaRPr>
          </a:p>
        </p:txBody>
      </p:sp>
      <p:sp>
        <p:nvSpPr>
          <p:cNvPr id="25" name="TextBox 29"/>
          <p:cNvSpPr txBox="1">
            <a:spLocks noChangeArrowheads="1"/>
          </p:cNvSpPr>
          <p:nvPr/>
        </p:nvSpPr>
        <p:spPr bwMode="auto">
          <a:xfrm>
            <a:off x="6888006" y="5509301"/>
            <a:ext cx="1923604" cy="102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Myosin, other</a:t>
            </a:r>
          </a:p>
          <a:p>
            <a:pPr eaLnBrk="0" hangingPunct="0">
              <a:lnSpc>
                <a:spcPts val="2000"/>
              </a:lnSpc>
            </a:pPr>
            <a:r>
              <a:rPr lang="en-US" sz="1800" b="1" smtClean="0">
                <a:solidFill>
                  <a:srgbClr val="000000"/>
                </a:solidFill>
                <a:latin typeface="Arial"/>
                <a:ea typeface="ＭＳ Ｐゴシック" charset="0"/>
              </a:rPr>
              <a:t>muscle proteins,</a:t>
            </a:r>
          </a:p>
          <a:p>
            <a:pPr eaLnBrk="0" hangingPunct="0">
              <a:lnSpc>
                <a:spcPts val="2000"/>
              </a:lnSpc>
            </a:pPr>
            <a:r>
              <a:rPr lang="en-US" sz="1800" b="1" smtClean="0">
                <a:solidFill>
                  <a:srgbClr val="000000"/>
                </a:solidFill>
                <a:latin typeface="Arial"/>
                <a:ea typeface="ＭＳ Ｐゴシック" charset="0"/>
              </a:rPr>
              <a:t>and cell cycle–</a:t>
            </a:r>
          </a:p>
          <a:p>
            <a:pPr eaLnBrk="0" hangingPunct="0">
              <a:lnSpc>
                <a:spcPts val="2000"/>
              </a:lnSpc>
            </a:pPr>
            <a:r>
              <a:rPr lang="en-US" sz="1800" b="1" smtClean="0">
                <a:solidFill>
                  <a:srgbClr val="000000"/>
                </a:solidFill>
                <a:latin typeface="Arial"/>
                <a:ea typeface="ＭＳ Ｐゴシック" charset="0"/>
              </a:rPr>
              <a:t>blocking proteins</a:t>
            </a:r>
            <a:endParaRPr lang="en-US" sz="1800" b="1">
              <a:solidFill>
                <a:srgbClr val="000000"/>
              </a:solidFill>
              <a:latin typeface="Arial"/>
              <a:ea typeface="ＭＳ Ｐゴシック" charset="0"/>
            </a:endParaRPr>
          </a:p>
        </p:txBody>
      </p:sp>
      <p:grpSp>
        <p:nvGrpSpPr>
          <p:cNvPr id="26" name="Group 25"/>
          <p:cNvGrpSpPr/>
          <p:nvPr/>
        </p:nvGrpSpPr>
        <p:grpSpPr>
          <a:xfrm>
            <a:off x="5369719" y="509588"/>
            <a:ext cx="2924175" cy="578643"/>
            <a:chOff x="5369719" y="509588"/>
            <a:chExt cx="2924175" cy="578643"/>
          </a:xfrm>
        </p:grpSpPr>
        <p:sp>
          <p:nvSpPr>
            <p:cNvPr id="2" name="Freeform 1"/>
            <p:cNvSpPr/>
            <p:nvPr/>
          </p:nvSpPr>
          <p:spPr>
            <a:xfrm>
              <a:off x="5369719" y="509588"/>
              <a:ext cx="1847850" cy="578643"/>
            </a:xfrm>
            <a:custGeom>
              <a:avLst/>
              <a:gdLst>
                <a:gd name="connsiteX0" fmla="*/ 0 w 1847850"/>
                <a:gd name="connsiteY0" fmla="*/ 578643 h 578643"/>
                <a:gd name="connsiteX1" fmla="*/ 995362 w 1847850"/>
                <a:gd name="connsiteY1" fmla="*/ 0 h 578643"/>
                <a:gd name="connsiteX2" fmla="*/ 1847850 w 1847850"/>
                <a:gd name="connsiteY2" fmla="*/ 566737 h 578643"/>
              </a:gdLst>
              <a:ahLst/>
              <a:cxnLst>
                <a:cxn ang="0">
                  <a:pos x="connsiteX0" y="connsiteY0"/>
                </a:cxn>
                <a:cxn ang="0">
                  <a:pos x="connsiteX1" y="connsiteY1"/>
                </a:cxn>
                <a:cxn ang="0">
                  <a:pos x="connsiteX2" y="connsiteY2"/>
                </a:cxn>
              </a:cxnLst>
              <a:rect l="l" t="t" r="r" b="b"/>
              <a:pathLst>
                <a:path w="1847850" h="578643">
                  <a:moveTo>
                    <a:pt x="0" y="578643"/>
                  </a:moveTo>
                  <a:lnTo>
                    <a:pt x="995362" y="0"/>
                  </a:lnTo>
                  <a:lnTo>
                    <a:pt x="1847850" y="566737"/>
                  </a:lnTo>
                </a:path>
              </a:pathLst>
            </a:custGeom>
            <a:ln w="12700">
              <a:solidFill>
                <a:schemeClr val="tx1"/>
              </a:solidFill>
              <a:beve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 name="Freeform 2"/>
            <p:cNvSpPr/>
            <p:nvPr/>
          </p:nvSpPr>
          <p:spPr>
            <a:xfrm>
              <a:off x="6367463" y="509588"/>
              <a:ext cx="1926431" cy="566737"/>
            </a:xfrm>
            <a:custGeom>
              <a:avLst/>
              <a:gdLst>
                <a:gd name="connsiteX0" fmla="*/ 0 w 1926431"/>
                <a:gd name="connsiteY0" fmla="*/ 0 h 566737"/>
                <a:gd name="connsiteX1" fmla="*/ 1926431 w 1926431"/>
                <a:gd name="connsiteY1" fmla="*/ 566737 h 566737"/>
              </a:gdLst>
              <a:ahLst/>
              <a:cxnLst>
                <a:cxn ang="0">
                  <a:pos x="connsiteX0" y="connsiteY0"/>
                </a:cxn>
                <a:cxn ang="0">
                  <a:pos x="connsiteX1" y="connsiteY1"/>
                </a:cxn>
              </a:cxnLst>
              <a:rect l="l" t="t" r="r" b="b"/>
              <a:pathLst>
                <a:path w="1926431" h="566737">
                  <a:moveTo>
                    <a:pt x="0" y="0"/>
                  </a:moveTo>
                  <a:lnTo>
                    <a:pt x="1926431" y="566737"/>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sp>
        <p:nvSpPr>
          <p:cNvPr id="27" name="Freeform 26"/>
          <p:cNvSpPr/>
          <p:nvPr/>
        </p:nvSpPr>
        <p:spPr>
          <a:xfrm>
            <a:off x="3421856" y="750094"/>
            <a:ext cx="2382" cy="342900"/>
          </a:xfrm>
          <a:custGeom>
            <a:avLst/>
            <a:gdLst>
              <a:gd name="connsiteX0" fmla="*/ 0 w 2382"/>
              <a:gd name="connsiteY0" fmla="*/ 0 h 342900"/>
              <a:gd name="connsiteX1" fmla="*/ 2382 w 2382"/>
              <a:gd name="connsiteY1" fmla="*/ 342900 h 342900"/>
            </a:gdLst>
            <a:ahLst/>
            <a:cxnLst>
              <a:cxn ang="0">
                <a:pos x="connsiteX0" y="connsiteY0"/>
              </a:cxn>
              <a:cxn ang="0">
                <a:pos x="connsiteX1" y="connsiteY1"/>
              </a:cxn>
            </a:cxnLst>
            <a:rect l="l" t="t" r="r" b="b"/>
            <a:pathLst>
              <a:path w="2382" h="342900">
                <a:moveTo>
                  <a:pt x="0" y="0"/>
                </a:moveTo>
                <a:lnTo>
                  <a:pt x="2382" y="34290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8" name="Freeform 27"/>
          <p:cNvSpPr/>
          <p:nvPr/>
        </p:nvSpPr>
        <p:spPr>
          <a:xfrm>
            <a:off x="1026319" y="452438"/>
            <a:ext cx="0" cy="497681"/>
          </a:xfrm>
          <a:custGeom>
            <a:avLst/>
            <a:gdLst>
              <a:gd name="connsiteX0" fmla="*/ 0 w 0"/>
              <a:gd name="connsiteY0" fmla="*/ 0 h 497681"/>
              <a:gd name="connsiteX1" fmla="*/ 0 w 0"/>
              <a:gd name="connsiteY1" fmla="*/ 497681 h 497681"/>
            </a:gdLst>
            <a:ahLst/>
            <a:cxnLst>
              <a:cxn ang="0">
                <a:pos x="connsiteX0" y="connsiteY0"/>
              </a:cxn>
              <a:cxn ang="0">
                <a:pos x="connsiteX1" y="connsiteY1"/>
              </a:cxn>
            </a:cxnLst>
            <a:rect l="l" t="t" r="r" b="b"/>
            <a:pathLst>
              <a:path h="497681">
                <a:moveTo>
                  <a:pt x="0" y="0"/>
                </a:moveTo>
                <a:lnTo>
                  <a:pt x="0" y="497681"/>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5300960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i="1" smtClean="0"/>
              <a:t>Apoptosis: A Type of Programmed Cell Death</a:t>
            </a:r>
          </a:p>
        </p:txBody>
      </p:sp>
      <p:sp>
        <p:nvSpPr>
          <p:cNvPr id="19459" name="Rectangle 2"/>
          <p:cNvSpPr>
            <a:spLocks noGrp="1" noChangeArrowheads="1"/>
          </p:cNvSpPr>
          <p:nvPr>
            <p:ph idx="1"/>
          </p:nvPr>
        </p:nvSpPr>
        <p:spPr/>
        <p:txBody>
          <a:bodyPr/>
          <a:lstStyle/>
          <a:p>
            <a:r>
              <a:rPr lang="en-CA" altLang="en-US" dirty="0" smtClean="0"/>
              <a:t>While most cells are differentiating in a developing organism, some are genetically programmed to die</a:t>
            </a:r>
          </a:p>
          <a:p>
            <a:r>
              <a:rPr lang="en-CA" altLang="en-US" b="1" dirty="0" smtClean="0"/>
              <a:t>Apoptosis</a:t>
            </a:r>
            <a:r>
              <a:rPr lang="en-CA" altLang="en-US" dirty="0" smtClean="0"/>
              <a:t> is the best-understood type of </a:t>
            </a:r>
            <a:r>
              <a:rPr lang="en-CA" altLang="en-CA" dirty="0" smtClean="0"/>
              <a:t>“</a:t>
            </a:r>
            <a:r>
              <a:rPr lang="en-CA" altLang="en-US" dirty="0" smtClean="0"/>
              <a:t>programmed cell death</a:t>
            </a:r>
            <a:r>
              <a:rPr lang="en-CA" altLang="en-CA" dirty="0" smtClean="0"/>
              <a:t>”</a:t>
            </a:r>
            <a:endParaRPr lang="en-CA" altLang="en-US" dirty="0" smtClean="0"/>
          </a:p>
          <a:p>
            <a:r>
              <a:rPr lang="en-CA" altLang="en-US" dirty="0" smtClean="0"/>
              <a:t>Apoptosis also occurs in the mature organism in cells that are infected, damaged, or at the end of their functional lives</a:t>
            </a:r>
            <a:endParaRPr lang="en-US" altLang="en-US" dirty="0" smtClean="0"/>
          </a:p>
        </p:txBody>
      </p:sp>
      <p:sp>
        <p:nvSpPr>
          <p:cNvPr id="4" name="Footer Placeholder 3"/>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12216317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idx="1"/>
          </p:nvPr>
        </p:nvSpPr>
        <p:spPr/>
        <p:txBody>
          <a:bodyPr/>
          <a:lstStyle/>
          <a:p>
            <a:r>
              <a:rPr lang="en-CA" altLang="en-US" smtClean="0"/>
              <a:t>During apoptosis, DNA is broken up and organelles and other cytoplasmic components are fragmented</a:t>
            </a:r>
          </a:p>
          <a:p>
            <a:r>
              <a:rPr lang="en-CA" altLang="en-US" smtClean="0"/>
              <a:t>The cell becomes multilobed and its contents are packaged up in vesicles</a:t>
            </a:r>
          </a:p>
          <a:p>
            <a:r>
              <a:rPr lang="en-CA" altLang="en-US" smtClean="0"/>
              <a:t>These vesicles are then engulfed by scavenger cells</a:t>
            </a:r>
          </a:p>
          <a:p>
            <a:r>
              <a:rPr lang="en-CA" altLang="en-US" smtClean="0"/>
              <a:t>Apoptosis protects neighboring cells from damage by nearby dying cells</a:t>
            </a:r>
            <a:endParaRPr lang="en-US" altLang="en-US" smtClean="0"/>
          </a:p>
        </p:txBody>
      </p:sp>
      <p:sp>
        <p:nvSpPr>
          <p:cNvPr id="5" name="Footer Placeholder 4"/>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40715069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824" y="1706880"/>
            <a:ext cx="6626352" cy="3444240"/>
          </a:xfrm>
          <a:prstGeom prst="rect">
            <a:avLst/>
          </a:prstGeom>
        </p:spPr>
      </p:pic>
      <p:sp>
        <p:nvSpPr>
          <p:cNvPr id="6" name="Title 5"/>
          <p:cNvSpPr>
            <a:spLocks noGrp="1"/>
          </p:cNvSpPr>
          <p:nvPr>
            <p:ph type="title"/>
          </p:nvPr>
        </p:nvSpPr>
        <p:spPr/>
        <p:txBody>
          <a:bodyPr/>
          <a:lstStyle/>
          <a:p>
            <a:r>
              <a:rPr lang="en-US" dirty="0" smtClean="0"/>
              <a:t>Figure 16.5</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7217409" y="4746940"/>
            <a:ext cx="530594"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FFFFFF"/>
                </a:solidFill>
                <a:latin typeface="Arial"/>
                <a:ea typeface="ＭＳ Ｐゴシック" charset="0"/>
              </a:rPr>
              <a:t>2 </a:t>
            </a:r>
            <a:r>
              <a:rPr lang="en-US" sz="1800" b="1" dirty="0" smtClean="0">
                <a:solidFill>
                  <a:srgbClr val="FFFFFF"/>
                </a:solidFill>
                <a:latin typeface="Symbol" pitchFamily="18" charset="2"/>
                <a:ea typeface="ＭＳ Ｐゴシック" charset="0"/>
              </a:rPr>
              <a:t>m</a:t>
            </a:r>
            <a:r>
              <a:rPr lang="en-US" sz="1800" b="1" dirty="0" smtClean="0">
                <a:solidFill>
                  <a:srgbClr val="FFFFFF"/>
                </a:solidFill>
                <a:latin typeface="Arial"/>
                <a:ea typeface="ＭＳ Ｐゴシック" charset="0"/>
              </a:rPr>
              <a:t>m</a:t>
            </a:r>
            <a:endParaRPr lang="en-US" sz="1800" b="1" dirty="0">
              <a:solidFill>
                <a:srgbClr val="FFFFFF"/>
              </a:solidFill>
              <a:latin typeface="Arial"/>
              <a:ea typeface="ＭＳ Ｐゴシック" charset="0"/>
            </a:endParaRPr>
          </a:p>
        </p:txBody>
      </p:sp>
    </p:spTree>
    <p:extLst>
      <p:ext uri="{BB962C8B-B14F-4D97-AF65-F5344CB8AC3E}">
        <p14:creationId xmlns:p14="http://schemas.microsoft.com/office/powerpoint/2010/main" val="3786078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idx="1"/>
          </p:nvPr>
        </p:nvSpPr>
        <p:spPr/>
        <p:txBody>
          <a:bodyPr/>
          <a:lstStyle/>
          <a:p>
            <a:r>
              <a:rPr lang="en-CA" altLang="en-US" smtClean="0"/>
              <a:t>Apoptosis is essential to development and maintenance in all animals</a:t>
            </a:r>
          </a:p>
          <a:p>
            <a:r>
              <a:rPr lang="en-CA" altLang="en-US" smtClean="0"/>
              <a:t>It is known to occur also in fungi and yeasts</a:t>
            </a:r>
          </a:p>
          <a:p>
            <a:r>
              <a:rPr lang="en-CA" altLang="en-US" smtClean="0"/>
              <a:t>In vertebrates, apoptosis is essential for normal nervous system development and morphogenesis of hands and feet (or paws)</a:t>
            </a:r>
            <a:endParaRPr lang="en-US" altLang="en-US" dirty="0" smtClean="0"/>
          </a:p>
        </p:txBody>
      </p:sp>
      <p:sp>
        <p:nvSpPr>
          <p:cNvPr id="5" name="Footer Placeholder 4"/>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25949270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557784"/>
            <a:ext cx="8546592" cy="5742432"/>
          </a:xfrm>
          <a:prstGeom prst="rect">
            <a:avLst/>
          </a:prstGeom>
        </p:spPr>
      </p:pic>
      <p:sp>
        <p:nvSpPr>
          <p:cNvPr id="6" name="Title 5"/>
          <p:cNvSpPr>
            <a:spLocks noGrp="1"/>
          </p:cNvSpPr>
          <p:nvPr>
            <p:ph type="title"/>
          </p:nvPr>
        </p:nvSpPr>
        <p:spPr/>
        <p:txBody>
          <a:bodyPr/>
          <a:lstStyle/>
          <a:p>
            <a:r>
              <a:rPr lang="en-US" dirty="0" smtClean="0"/>
              <a:t>Figure 16.6</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521271" y="560859"/>
            <a:ext cx="602729"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1 mm</a:t>
            </a:r>
          </a:p>
        </p:txBody>
      </p:sp>
      <p:sp>
        <p:nvSpPr>
          <p:cNvPr id="8" name="TextBox 3"/>
          <p:cNvSpPr txBox="1">
            <a:spLocks noChangeArrowheads="1"/>
          </p:cNvSpPr>
          <p:nvPr/>
        </p:nvSpPr>
        <p:spPr bwMode="auto">
          <a:xfrm>
            <a:off x="2070671" y="560859"/>
            <a:ext cx="1910779"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err="1">
                <a:solidFill>
                  <a:srgbClr val="000000"/>
                </a:solidFill>
                <a:latin typeface="Arial"/>
                <a:ea typeface="ＭＳ Ｐゴシック" charset="0"/>
              </a:rPr>
              <a:t>Interdigital</a:t>
            </a:r>
            <a:r>
              <a:rPr lang="en-US" sz="1800" b="1" dirty="0">
                <a:solidFill>
                  <a:srgbClr val="000000"/>
                </a:solidFill>
                <a:latin typeface="Arial"/>
                <a:ea typeface="ＭＳ Ｐゴシック" charset="0"/>
              </a:rPr>
              <a:t> tissue</a:t>
            </a:r>
          </a:p>
        </p:txBody>
      </p:sp>
      <p:sp>
        <p:nvSpPr>
          <p:cNvPr id="9" name="TextBox 4"/>
          <p:cNvSpPr txBox="1">
            <a:spLocks noChangeArrowheads="1"/>
          </p:cNvSpPr>
          <p:nvPr/>
        </p:nvSpPr>
        <p:spPr bwMode="auto">
          <a:xfrm>
            <a:off x="5801296" y="560859"/>
            <a:ext cx="3039294"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Cells undergoing apoptosis</a:t>
            </a:r>
          </a:p>
        </p:txBody>
      </p:sp>
      <p:sp>
        <p:nvSpPr>
          <p:cNvPr id="10" name="TextBox 5"/>
          <p:cNvSpPr txBox="1">
            <a:spLocks noChangeArrowheads="1"/>
          </p:cNvSpPr>
          <p:nvPr/>
        </p:nvSpPr>
        <p:spPr bwMode="auto">
          <a:xfrm>
            <a:off x="4169347" y="3626323"/>
            <a:ext cx="2346796"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Space between digits</a:t>
            </a:r>
          </a:p>
        </p:txBody>
      </p:sp>
      <p:sp>
        <p:nvSpPr>
          <p:cNvPr id="2" name="Freeform 1"/>
          <p:cNvSpPr/>
          <p:nvPr/>
        </p:nvSpPr>
        <p:spPr>
          <a:xfrm>
            <a:off x="2552700" y="866775"/>
            <a:ext cx="547688" cy="876300"/>
          </a:xfrm>
          <a:custGeom>
            <a:avLst/>
            <a:gdLst>
              <a:gd name="connsiteX0" fmla="*/ 0 w 547688"/>
              <a:gd name="connsiteY0" fmla="*/ 876300 h 876300"/>
              <a:gd name="connsiteX1" fmla="*/ 547688 w 547688"/>
              <a:gd name="connsiteY1" fmla="*/ 0 h 876300"/>
            </a:gdLst>
            <a:ahLst/>
            <a:cxnLst>
              <a:cxn ang="0">
                <a:pos x="connsiteX0" y="connsiteY0"/>
              </a:cxn>
              <a:cxn ang="0">
                <a:pos x="connsiteX1" y="connsiteY1"/>
              </a:cxn>
            </a:cxnLst>
            <a:rect l="l" t="t" r="r" b="b"/>
            <a:pathLst>
              <a:path w="547688" h="876300">
                <a:moveTo>
                  <a:pt x="0" y="876300"/>
                </a:moveTo>
                <a:lnTo>
                  <a:pt x="547688" y="0"/>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 name="Freeform 2"/>
          <p:cNvSpPr/>
          <p:nvPr/>
        </p:nvSpPr>
        <p:spPr>
          <a:xfrm>
            <a:off x="7715250" y="866775"/>
            <a:ext cx="447675" cy="890588"/>
          </a:xfrm>
          <a:custGeom>
            <a:avLst/>
            <a:gdLst>
              <a:gd name="connsiteX0" fmla="*/ 0 w 447675"/>
              <a:gd name="connsiteY0" fmla="*/ 890588 h 890588"/>
              <a:gd name="connsiteX1" fmla="*/ 447675 w 447675"/>
              <a:gd name="connsiteY1" fmla="*/ 0 h 890588"/>
            </a:gdLst>
            <a:ahLst/>
            <a:cxnLst>
              <a:cxn ang="0">
                <a:pos x="connsiteX0" y="connsiteY0"/>
              </a:cxn>
              <a:cxn ang="0">
                <a:pos x="connsiteX1" y="connsiteY1"/>
              </a:cxn>
            </a:cxnLst>
            <a:rect l="l" t="t" r="r" b="b"/>
            <a:pathLst>
              <a:path w="447675" h="890588">
                <a:moveTo>
                  <a:pt x="0" y="890588"/>
                </a:moveTo>
                <a:lnTo>
                  <a:pt x="447675" y="0"/>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1" name="Freeform 10"/>
          <p:cNvSpPr/>
          <p:nvPr/>
        </p:nvSpPr>
        <p:spPr>
          <a:xfrm>
            <a:off x="5095875" y="3886200"/>
            <a:ext cx="431800" cy="625475"/>
          </a:xfrm>
          <a:custGeom>
            <a:avLst/>
            <a:gdLst>
              <a:gd name="connsiteX0" fmla="*/ 0 w 431800"/>
              <a:gd name="connsiteY0" fmla="*/ 625475 h 625475"/>
              <a:gd name="connsiteX1" fmla="*/ 431800 w 431800"/>
              <a:gd name="connsiteY1" fmla="*/ 0 h 625475"/>
            </a:gdLst>
            <a:ahLst/>
            <a:cxnLst>
              <a:cxn ang="0">
                <a:pos x="connsiteX0" y="connsiteY0"/>
              </a:cxn>
              <a:cxn ang="0">
                <a:pos x="connsiteX1" y="connsiteY1"/>
              </a:cxn>
            </a:cxnLst>
            <a:rect l="l" t="t" r="r" b="b"/>
            <a:pathLst>
              <a:path w="431800" h="625475">
                <a:moveTo>
                  <a:pt x="0" y="625475"/>
                </a:moveTo>
                <a:lnTo>
                  <a:pt x="431800" y="0"/>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3" name="Freeform 12"/>
          <p:cNvSpPr/>
          <p:nvPr/>
        </p:nvSpPr>
        <p:spPr>
          <a:xfrm>
            <a:off x="2552700" y="864396"/>
            <a:ext cx="547688" cy="876300"/>
          </a:xfrm>
          <a:custGeom>
            <a:avLst/>
            <a:gdLst>
              <a:gd name="connsiteX0" fmla="*/ 0 w 547688"/>
              <a:gd name="connsiteY0" fmla="*/ 876300 h 876300"/>
              <a:gd name="connsiteX1" fmla="*/ 547688 w 547688"/>
              <a:gd name="connsiteY1" fmla="*/ 0 h 876300"/>
            </a:gdLst>
            <a:ahLst/>
            <a:cxnLst>
              <a:cxn ang="0">
                <a:pos x="connsiteX0" y="connsiteY0"/>
              </a:cxn>
              <a:cxn ang="0">
                <a:pos x="connsiteX1" y="connsiteY1"/>
              </a:cxn>
            </a:cxnLst>
            <a:rect l="l" t="t" r="r" b="b"/>
            <a:pathLst>
              <a:path w="547688" h="876300">
                <a:moveTo>
                  <a:pt x="0" y="876300"/>
                </a:moveTo>
                <a:lnTo>
                  <a:pt x="547688"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4" name="Freeform 13"/>
          <p:cNvSpPr/>
          <p:nvPr/>
        </p:nvSpPr>
        <p:spPr>
          <a:xfrm>
            <a:off x="7715250" y="862011"/>
            <a:ext cx="447675" cy="890588"/>
          </a:xfrm>
          <a:custGeom>
            <a:avLst/>
            <a:gdLst>
              <a:gd name="connsiteX0" fmla="*/ 0 w 447675"/>
              <a:gd name="connsiteY0" fmla="*/ 890588 h 890588"/>
              <a:gd name="connsiteX1" fmla="*/ 447675 w 447675"/>
              <a:gd name="connsiteY1" fmla="*/ 0 h 890588"/>
            </a:gdLst>
            <a:ahLst/>
            <a:cxnLst>
              <a:cxn ang="0">
                <a:pos x="connsiteX0" y="connsiteY0"/>
              </a:cxn>
              <a:cxn ang="0">
                <a:pos x="connsiteX1" y="connsiteY1"/>
              </a:cxn>
            </a:cxnLst>
            <a:rect l="l" t="t" r="r" b="b"/>
            <a:pathLst>
              <a:path w="447675" h="890588">
                <a:moveTo>
                  <a:pt x="0" y="890588"/>
                </a:moveTo>
                <a:lnTo>
                  <a:pt x="447675"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5" name="Freeform 14"/>
          <p:cNvSpPr/>
          <p:nvPr/>
        </p:nvSpPr>
        <p:spPr>
          <a:xfrm>
            <a:off x="5095875" y="3881436"/>
            <a:ext cx="431800" cy="625475"/>
          </a:xfrm>
          <a:custGeom>
            <a:avLst/>
            <a:gdLst>
              <a:gd name="connsiteX0" fmla="*/ 0 w 431800"/>
              <a:gd name="connsiteY0" fmla="*/ 625475 h 625475"/>
              <a:gd name="connsiteX1" fmla="*/ 431800 w 431800"/>
              <a:gd name="connsiteY1" fmla="*/ 0 h 625475"/>
            </a:gdLst>
            <a:ahLst/>
            <a:cxnLst>
              <a:cxn ang="0">
                <a:pos x="connsiteX0" y="connsiteY0"/>
              </a:cxn>
              <a:cxn ang="0">
                <a:pos x="connsiteX1" y="connsiteY1"/>
              </a:cxn>
            </a:cxnLst>
            <a:rect l="l" t="t" r="r" b="b"/>
            <a:pathLst>
              <a:path w="431800" h="625475">
                <a:moveTo>
                  <a:pt x="0" y="625475"/>
                </a:moveTo>
                <a:lnTo>
                  <a:pt x="431800"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12327135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5872" y="2036064"/>
            <a:ext cx="3572256" cy="2785872"/>
          </a:xfrm>
          <a:prstGeom prst="rect">
            <a:avLst/>
          </a:prstGeom>
        </p:spPr>
      </p:pic>
      <p:sp>
        <p:nvSpPr>
          <p:cNvPr id="6" name="Title 5"/>
          <p:cNvSpPr>
            <a:spLocks noGrp="1"/>
          </p:cNvSpPr>
          <p:nvPr>
            <p:ph type="title"/>
          </p:nvPr>
        </p:nvSpPr>
        <p:spPr/>
        <p:txBody>
          <a:bodyPr/>
          <a:lstStyle/>
          <a:p>
            <a:r>
              <a:rPr lang="en-US" dirty="0" smtClean="0"/>
              <a:t>Figure 16.6-1</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3019425" y="2032889"/>
            <a:ext cx="602729"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1 mm</a:t>
            </a:r>
          </a:p>
        </p:txBody>
      </p:sp>
      <p:sp>
        <p:nvSpPr>
          <p:cNvPr id="8" name="TextBox 3"/>
          <p:cNvSpPr txBox="1">
            <a:spLocks noChangeArrowheads="1"/>
          </p:cNvSpPr>
          <p:nvPr/>
        </p:nvSpPr>
        <p:spPr bwMode="auto">
          <a:xfrm>
            <a:off x="4422775" y="2032889"/>
            <a:ext cx="1910779"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err="1">
                <a:solidFill>
                  <a:srgbClr val="000000"/>
                </a:solidFill>
                <a:latin typeface="Arial"/>
                <a:ea typeface="ＭＳ Ｐゴシック" charset="0"/>
              </a:rPr>
              <a:t>Interdigital</a:t>
            </a:r>
            <a:r>
              <a:rPr lang="en-US" sz="1800" b="1" dirty="0">
                <a:solidFill>
                  <a:srgbClr val="000000"/>
                </a:solidFill>
                <a:latin typeface="Arial"/>
                <a:ea typeface="ＭＳ Ｐゴシック" charset="0"/>
              </a:rPr>
              <a:t> tissue</a:t>
            </a:r>
          </a:p>
        </p:txBody>
      </p:sp>
      <p:sp>
        <p:nvSpPr>
          <p:cNvPr id="2" name="Freeform 1"/>
          <p:cNvSpPr/>
          <p:nvPr/>
        </p:nvSpPr>
        <p:spPr>
          <a:xfrm>
            <a:off x="5072063" y="2357438"/>
            <a:ext cx="566737" cy="881062"/>
          </a:xfrm>
          <a:custGeom>
            <a:avLst/>
            <a:gdLst>
              <a:gd name="connsiteX0" fmla="*/ 0 w 566737"/>
              <a:gd name="connsiteY0" fmla="*/ 881062 h 881062"/>
              <a:gd name="connsiteX1" fmla="*/ 566737 w 566737"/>
              <a:gd name="connsiteY1" fmla="*/ 0 h 881062"/>
            </a:gdLst>
            <a:ahLst/>
            <a:cxnLst>
              <a:cxn ang="0">
                <a:pos x="connsiteX0" y="connsiteY0"/>
              </a:cxn>
              <a:cxn ang="0">
                <a:pos x="connsiteX1" y="connsiteY1"/>
              </a:cxn>
            </a:cxnLst>
            <a:rect l="l" t="t" r="r" b="b"/>
            <a:pathLst>
              <a:path w="566737" h="881062">
                <a:moveTo>
                  <a:pt x="0" y="881062"/>
                </a:moveTo>
                <a:lnTo>
                  <a:pt x="566737" y="0"/>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9" name="Freeform 8"/>
          <p:cNvSpPr/>
          <p:nvPr/>
        </p:nvSpPr>
        <p:spPr>
          <a:xfrm>
            <a:off x="5074444" y="2352676"/>
            <a:ext cx="566737" cy="881062"/>
          </a:xfrm>
          <a:custGeom>
            <a:avLst/>
            <a:gdLst>
              <a:gd name="connsiteX0" fmla="*/ 0 w 566737"/>
              <a:gd name="connsiteY0" fmla="*/ 881062 h 881062"/>
              <a:gd name="connsiteX1" fmla="*/ 566737 w 566737"/>
              <a:gd name="connsiteY1" fmla="*/ 0 h 881062"/>
            </a:gdLst>
            <a:ahLst/>
            <a:cxnLst>
              <a:cxn ang="0">
                <a:pos x="connsiteX0" y="connsiteY0"/>
              </a:cxn>
              <a:cxn ang="0">
                <a:pos x="connsiteX1" y="connsiteY1"/>
              </a:cxn>
            </a:cxnLst>
            <a:rect l="l" t="t" r="r" b="b"/>
            <a:pathLst>
              <a:path w="566737" h="881062">
                <a:moveTo>
                  <a:pt x="0" y="881062"/>
                </a:moveTo>
                <a:lnTo>
                  <a:pt x="566737"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40193174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4160" y="1926336"/>
            <a:ext cx="3535680" cy="3005328"/>
          </a:xfrm>
          <a:prstGeom prst="rect">
            <a:avLst/>
          </a:prstGeom>
        </p:spPr>
      </p:pic>
      <p:sp>
        <p:nvSpPr>
          <p:cNvPr id="6" name="Title 5"/>
          <p:cNvSpPr>
            <a:spLocks noGrp="1"/>
          </p:cNvSpPr>
          <p:nvPr>
            <p:ph type="title"/>
          </p:nvPr>
        </p:nvSpPr>
        <p:spPr/>
        <p:txBody>
          <a:bodyPr/>
          <a:lstStyle/>
          <a:p>
            <a:r>
              <a:rPr lang="en-US" dirty="0" smtClean="0"/>
              <a:t>Figure 16.6-2</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3003734" y="2145411"/>
            <a:ext cx="602729"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1 mm</a:t>
            </a:r>
          </a:p>
        </p:txBody>
      </p:sp>
      <p:sp>
        <p:nvSpPr>
          <p:cNvPr id="8" name="TextBox 3"/>
          <p:cNvSpPr txBox="1">
            <a:spLocks noChangeArrowheads="1"/>
          </p:cNvSpPr>
          <p:nvPr/>
        </p:nvSpPr>
        <p:spPr bwMode="auto">
          <a:xfrm>
            <a:off x="4432484" y="1931098"/>
            <a:ext cx="1885131"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000"/>
              </a:lnSpc>
            </a:pPr>
            <a:r>
              <a:rPr lang="en-US" sz="1800" b="1" dirty="0" smtClean="0">
                <a:solidFill>
                  <a:srgbClr val="000000"/>
                </a:solidFill>
                <a:latin typeface="Arial"/>
                <a:ea typeface="ＭＳ Ｐゴシック" charset="0"/>
              </a:rPr>
              <a:t>Cells undergoing</a:t>
            </a:r>
          </a:p>
          <a:p>
            <a:pPr algn="ctr" eaLnBrk="0" hangingPunct="0">
              <a:lnSpc>
                <a:spcPts val="2000"/>
              </a:lnSpc>
            </a:pPr>
            <a:r>
              <a:rPr lang="en-US" sz="1800" b="1" dirty="0" smtClean="0">
                <a:solidFill>
                  <a:srgbClr val="000000"/>
                </a:solidFill>
                <a:latin typeface="Arial"/>
                <a:ea typeface="ＭＳ Ｐゴシック" charset="0"/>
              </a:rPr>
              <a:t>apoptosis</a:t>
            </a:r>
            <a:endParaRPr lang="en-US" sz="1800" b="1" dirty="0">
              <a:solidFill>
                <a:srgbClr val="000000"/>
              </a:solidFill>
              <a:latin typeface="Arial"/>
              <a:ea typeface="ＭＳ Ｐゴシック" charset="0"/>
            </a:endParaRPr>
          </a:p>
        </p:txBody>
      </p:sp>
      <p:sp>
        <p:nvSpPr>
          <p:cNvPr id="2" name="Freeform 1"/>
          <p:cNvSpPr/>
          <p:nvPr/>
        </p:nvSpPr>
        <p:spPr>
          <a:xfrm>
            <a:off x="5210175" y="2466975"/>
            <a:ext cx="441325" cy="889000"/>
          </a:xfrm>
          <a:custGeom>
            <a:avLst/>
            <a:gdLst>
              <a:gd name="connsiteX0" fmla="*/ 0 w 441325"/>
              <a:gd name="connsiteY0" fmla="*/ 889000 h 889000"/>
              <a:gd name="connsiteX1" fmla="*/ 441325 w 441325"/>
              <a:gd name="connsiteY1" fmla="*/ 0 h 889000"/>
            </a:gdLst>
            <a:ahLst/>
            <a:cxnLst>
              <a:cxn ang="0">
                <a:pos x="connsiteX0" y="connsiteY0"/>
              </a:cxn>
              <a:cxn ang="0">
                <a:pos x="connsiteX1" y="connsiteY1"/>
              </a:cxn>
            </a:cxnLst>
            <a:rect l="l" t="t" r="r" b="b"/>
            <a:pathLst>
              <a:path w="441325" h="889000">
                <a:moveTo>
                  <a:pt x="0" y="889000"/>
                </a:moveTo>
                <a:lnTo>
                  <a:pt x="441325" y="0"/>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9" name="Freeform 8"/>
          <p:cNvSpPr/>
          <p:nvPr/>
        </p:nvSpPr>
        <p:spPr>
          <a:xfrm>
            <a:off x="5212556" y="2462213"/>
            <a:ext cx="441325" cy="889000"/>
          </a:xfrm>
          <a:custGeom>
            <a:avLst/>
            <a:gdLst>
              <a:gd name="connsiteX0" fmla="*/ 0 w 441325"/>
              <a:gd name="connsiteY0" fmla="*/ 889000 h 889000"/>
              <a:gd name="connsiteX1" fmla="*/ 441325 w 441325"/>
              <a:gd name="connsiteY1" fmla="*/ 0 h 889000"/>
            </a:gdLst>
            <a:ahLst/>
            <a:cxnLst>
              <a:cxn ang="0">
                <a:pos x="connsiteX0" y="connsiteY0"/>
              </a:cxn>
              <a:cxn ang="0">
                <a:pos x="connsiteX1" y="connsiteY1"/>
              </a:cxn>
            </a:cxnLst>
            <a:rect l="l" t="t" r="r" b="b"/>
            <a:pathLst>
              <a:path w="441325" h="889000">
                <a:moveTo>
                  <a:pt x="0" y="889000"/>
                </a:moveTo>
                <a:lnTo>
                  <a:pt x="441325"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409418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8920" y="2023872"/>
            <a:ext cx="3566160" cy="2810256"/>
          </a:xfrm>
          <a:prstGeom prst="rect">
            <a:avLst/>
          </a:prstGeom>
        </p:spPr>
      </p:pic>
      <p:sp>
        <p:nvSpPr>
          <p:cNvPr id="6" name="Title 5"/>
          <p:cNvSpPr>
            <a:spLocks noGrp="1"/>
          </p:cNvSpPr>
          <p:nvPr>
            <p:ph type="title"/>
          </p:nvPr>
        </p:nvSpPr>
        <p:spPr/>
        <p:txBody>
          <a:bodyPr/>
          <a:lstStyle/>
          <a:p>
            <a:r>
              <a:rPr lang="en-US" dirty="0" smtClean="0"/>
              <a:t>Figure 16.6-3</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2997843" y="2023499"/>
            <a:ext cx="602729"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1 mm</a:t>
            </a:r>
          </a:p>
        </p:txBody>
      </p:sp>
      <p:sp>
        <p:nvSpPr>
          <p:cNvPr id="8" name="TextBox 3"/>
          <p:cNvSpPr txBox="1">
            <a:spLocks noChangeArrowheads="1"/>
          </p:cNvSpPr>
          <p:nvPr/>
        </p:nvSpPr>
        <p:spPr bwMode="auto">
          <a:xfrm>
            <a:off x="3977331" y="2120337"/>
            <a:ext cx="2346796"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Space between digits</a:t>
            </a:r>
          </a:p>
        </p:txBody>
      </p:sp>
      <p:sp>
        <p:nvSpPr>
          <p:cNvPr id="2" name="Freeform 1"/>
          <p:cNvSpPr/>
          <p:nvPr/>
        </p:nvSpPr>
        <p:spPr>
          <a:xfrm>
            <a:off x="5143500" y="2368550"/>
            <a:ext cx="428625" cy="638175"/>
          </a:xfrm>
          <a:custGeom>
            <a:avLst/>
            <a:gdLst>
              <a:gd name="connsiteX0" fmla="*/ 0 w 428625"/>
              <a:gd name="connsiteY0" fmla="*/ 638175 h 638175"/>
              <a:gd name="connsiteX1" fmla="*/ 428625 w 428625"/>
              <a:gd name="connsiteY1" fmla="*/ 0 h 638175"/>
            </a:gdLst>
            <a:ahLst/>
            <a:cxnLst>
              <a:cxn ang="0">
                <a:pos x="connsiteX0" y="connsiteY0"/>
              </a:cxn>
              <a:cxn ang="0">
                <a:pos x="connsiteX1" y="connsiteY1"/>
              </a:cxn>
            </a:cxnLst>
            <a:rect l="l" t="t" r="r" b="b"/>
            <a:pathLst>
              <a:path w="428625" h="638175">
                <a:moveTo>
                  <a:pt x="0" y="638175"/>
                </a:moveTo>
                <a:lnTo>
                  <a:pt x="428625" y="0"/>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9" name="Freeform 8"/>
          <p:cNvSpPr/>
          <p:nvPr/>
        </p:nvSpPr>
        <p:spPr>
          <a:xfrm>
            <a:off x="5145881" y="2361406"/>
            <a:ext cx="428625" cy="638175"/>
          </a:xfrm>
          <a:custGeom>
            <a:avLst/>
            <a:gdLst>
              <a:gd name="connsiteX0" fmla="*/ 0 w 428625"/>
              <a:gd name="connsiteY0" fmla="*/ 638175 h 638175"/>
              <a:gd name="connsiteX1" fmla="*/ 428625 w 428625"/>
              <a:gd name="connsiteY1" fmla="*/ 0 h 638175"/>
            </a:gdLst>
            <a:ahLst/>
            <a:cxnLst>
              <a:cxn ang="0">
                <a:pos x="connsiteX0" y="connsiteY0"/>
              </a:cxn>
              <a:cxn ang="0">
                <a:pos x="connsiteX1" y="connsiteY1"/>
              </a:cxn>
            </a:cxnLst>
            <a:rect l="l" t="t" r="r" b="b"/>
            <a:pathLst>
              <a:path w="428625" h="638175">
                <a:moveTo>
                  <a:pt x="0" y="638175"/>
                </a:moveTo>
                <a:lnTo>
                  <a:pt x="428625"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17472915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smtClean="0"/>
              <a:t>Pattern Formation: Setting Up the Body Plan</a:t>
            </a:r>
          </a:p>
        </p:txBody>
      </p:sp>
      <p:sp>
        <p:nvSpPr>
          <p:cNvPr id="24579" name="Rectangle 3"/>
          <p:cNvSpPr>
            <a:spLocks noGrp="1" noChangeArrowheads="1"/>
          </p:cNvSpPr>
          <p:nvPr>
            <p:ph idx="1"/>
          </p:nvPr>
        </p:nvSpPr>
        <p:spPr/>
        <p:txBody>
          <a:bodyPr/>
          <a:lstStyle/>
          <a:p>
            <a:r>
              <a:rPr lang="en-US" altLang="en-US" b="1" smtClean="0"/>
              <a:t>Pattern formation </a:t>
            </a:r>
            <a:r>
              <a:rPr lang="en-US" altLang="en-US" smtClean="0"/>
              <a:t>is the development of a spatial organization of tissues and organs</a:t>
            </a:r>
          </a:p>
          <a:p>
            <a:r>
              <a:rPr lang="en-US" altLang="en-US" smtClean="0"/>
              <a:t>In animals, pattern formation begins with the establishment of the major axes</a:t>
            </a:r>
          </a:p>
          <a:p>
            <a:r>
              <a:rPr lang="en-US" altLang="en-US" b="1" smtClean="0"/>
              <a:t>Positional information</a:t>
            </a:r>
            <a:r>
              <a:rPr lang="en-US" altLang="en-US" smtClean="0"/>
              <a:t>, the molecular cues that control pattern formation, tells a cell its location relative to the body axes and to neighboring cells</a:t>
            </a:r>
            <a:endParaRPr lang="en-US" altLang="en-US" dirty="0" smtClean="0"/>
          </a:p>
        </p:txBody>
      </p:sp>
      <p:sp>
        <p:nvSpPr>
          <p:cNvPr id="4" name="Footer Placeholder 3"/>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1275137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Figure 16.1</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585216"/>
            <a:ext cx="8546592" cy="5687568"/>
          </a:xfrm>
          <a:prstGeom prst="rect">
            <a:avLst/>
          </a:prstGeom>
        </p:spPr>
      </p:pic>
    </p:spTree>
    <p:extLst>
      <p:ext uri="{BB962C8B-B14F-4D97-AF65-F5344CB8AC3E}">
        <p14:creationId xmlns:p14="http://schemas.microsoft.com/office/powerpoint/2010/main" val="24894939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idx="1"/>
          </p:nvPr>
        </p:nvSpPr>
        <p:spPr/>
        <p:txBody>
          <a:bodyPr/>
          <a:lstStyle/>
          <a:p>
            <a:r>
              <a:rPr lang="en-US" altLang="en-US" smtClean="0"/>
              <a:t>Pattern formation has been extensively studied in the fruit fly </a:t>
            </a:r>
            <a:r>
              <a:rPr lang="en-US" altLang="en-US" i="1" smtClean="0"/>
              <a:t>Drosophila melanogaster</a:t>
            </a:r>
          </a:p>
          <a:p>
            <a:r>
              <a:rPr lang="en-US" altLang="en-US" smtClean="0"/>
              <a:t>Combining anatomical, genetic, and biochemical approaches, researchers have discovered developmental principles common to many other species, including humans</a:t>
            </a:r>
          </a:p>
        </p:txBody>
      </p:sp>
      <p:sp>
        <p:nvSpPr>
          <p:cNvPr id="5" name="Footer Placeholder 4"/>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195859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i="1" smtClean="0"/>
              <a:t>The Life Cycle of </a:t>
            </a:r>
            <a:r>
              <a:rPr lang="en-US" altLang="en-US" smtClean="0"/>
              <a:t>Drosophila</a:t>
            </a:r>
          </a:p>
        </p:txBody>
      </p:sp>
      <p:sp>
        <p:nvSpPr>
          <p:cNvPr id="26627" name="Rectangle 3"/>
          <p:cNvSpPr>
            <a:spLocks noGrp="1" noChangeArrowheads="1"/>
          </p:cNvSpPr>
          <p:nvPr>
            <p:ph idx="1"/>
          </p:nvPr>
        </p:nvSpPr>
        <p:spPr/>
        <p:txBody>
          <a:bodyPr/>
          <a:lstStyle/>
          <a:p>
            <a:r>
              <a:rPr lang="en-US" altLang="en-US" smtClean="0"/>
              <a:t>Fruit flies and other arthropods have a modular structure, composed of an ordered series of segments</a:t>
            </a:r>
          </a:p>
          <a:p>
            <a:r>
              <a:rPr lang="en-US" altLang="en-US" smtClean="0"/>
              <a:t>In </a:t>
            </a:r>
            <a:r>
              <a:rPr lang="en-US" altLang="en-US" i="1" smtClean="0"/>
              <a:t>Drosophila</a:t>
            </a:r>
            <a:r>
              <a:rPr lang="en-US" altLang="en-US" smtClean="0"/>
              <a:t>, cytoplasmic determinants in the unfertilized egg determine the axes before fertilization</a:t>
            </a:r>
          </a:p>
        </p:txBody>
      </p:sp>
      <p:sp>
        <p:nvSpPr>
          <p:cNvPr id="4" name="Footer Placeholder 3"/>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13507335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976" y="2258568"/>
            <a:ext cx="7242048" cy="2340864"/>
          </a:xfrm>
          <a:prstGeom prst="rect">
            <a:avLst/>
          </a:prstGeom>
        </p:spPr>
      </p:pic>
      <p:sp>
        <p:nvSpPr>
          <p:cNvPr id="6" name="Title 5"/>
          <p:cNvSpPr>
            <a:spLocks noGrp="1"/>
          </p:cNvSpPr>
          <p:nvPr>
            <p:ph type="title"/>
          </p:nvPr>
        </p:nvSpPr>
        <p:spPr/>
        <p:txBody>
          <a:bodyPr/>
          <a:lstStyle/>
          <a:p>
            <a:r>
              <a:rPr lang="en-US" dirty="0" smtClean="0"/>
              <a:t>Figure 16.7-1</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2274093" y="2335551"/>
            <a:ext cx="718145"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Dorsal</a:t>
            </a:r>
          </a:p>
        </p:txBody>
      </p:sp>
      <p:sp>
        <p:nvSpPr>
          <p:cNvPr id="8" name="TextBox 3"/>
          <p:cNvSpPr txBox="1">
            <a:spLocks noChangeArrowheads="1"/>
          </p:cNvSpPr>
          <p:nvPr/>
        </p:nvSpPr>
        <p:spPr bwMode="auto">
          <a:xfrm>
            <a:off x="4634705" y="2256176"/>
            <a:ext cx="564257"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Head</a:t>
            </a:r>
            <a:endParaRPr lang="en-US" sz="1800" b="1" dirty="0">
              <a:solidFill>
                <a:srgbClr val="000000"/>
              </a:solidFill>
              <a:latin typeface="Arial"/>
              <a:ea typeface="ＭＳ Ｐゴシック" charset="0"/>
            </a:endParaRPr>
          </a:p>
        </p:txBody>
      </p:sp>
      <p:sp>
        <p:nvSpPr>
          <p:cNvPr id="9" name="TextBox 4"/>
          <p:cNvSpPr txBox="1">
            <a:spLocks noChangeArrowheads="1"/>
          </p:cNvSpPr>
          <p:nvPr/>
        </p:nvSpPr>
        <p:spPr bwMode="auto">
          <a:xfrm>
            <a:off x="3136105" y="2527639"/>
            <a:ext cx="589905"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Right</a:t>
            </a:r>
          </a:p>
        </p:txBody>
      </p:sp>
      <p:sp>
        <p:nvSpPr>
          <p:cNvPr id="10" name="TextBox 5"/>
          <p:cNvSpPr txBox="1">
            <a:spLocks noChangeArrowheads="1"/>
          </p:cNvSpPr>
          <p:nvPr/>
        </p:nvSpPr>
        <p:spPr bwMode="auto">
          <a:xfrm>
            <a:off x="3407568" y="2891176"/>
            <a:ext cx="1013098"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Posterior</a:t>
            </a:r>
          </a:p>
        </p:txBody>
      </p:sp>
      <p:sp>
        <p:nvSpPr>
          <p:cNvPr id="11" name="TextBox 6"/>
          <p:cNvSpPr txBox="1">
            <a:spLocks noChangeArrowheads="1"/>
          </p:cNvSpPr>
          <p:nvPr/>
        </p:nvSpPr>
        <p:spPr bwMode="auto">
          <a:xfrm>
            <a:off x="7381080" y="3207089"/>
            <a:ext cx="795089"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0.5 mm</a:t>
            </a:r>
          </a:p>
        </p:txBody>
      </p:sp>
      <p:sp>
        <p:nvSpPr>
          <p:cNvPr id="12" name="TextBox 7"/>
          <p:cNvSpPr txBox="1">
            <a:spLocks noChangeArrowheads="1"/>
          </p:cNvSpPr>
          <p:nvPr/>
        </p:nvSpPr>
        <p:spPr bwMode="auto">
          <a:xfrm>
            <a:off x="980280" y="2891176"/>
            <a:ext cx="897682"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Anterior</a:t>
            </a:r>
          </a:p>
        </p:txBody>
      </p:sp>
      <p:sp>
        <p:nvSpPr>
          <p:cNvPr id="13" name="TextBox 8"/>
          <p:cNvSpPr txBox="1">
            <a:spLocks noChangeArrowheads="1"/>
          </p:cNvSpPr>
          <p:nvPr/>
        </p:nvSpPr>
        <p:spPr bwMode="auto">
          <a:xfrm>
            <a:off x="1675605" y="3269001"/>
            <a:ext cx="423193"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Left</a:t>
            </a:r>
          </a:p>
        </p:txBody>
      </p:sp>
      <p:sp>
        <p:nvSpPr>
          <p:cNvPr id="14" name="TextBox 9"/>
          <p:cNvSpPr txBox="1">
            <a:spLocks noChangeArrowheads="1"/>
          </p:cNvSpPr>
          <p:nvPr/>
        </p:nvSpPr>
        <p:spPr bwMode="auto">
          <a:xfrm>
            <a:off x="2248693" y="3507126"/>
            <a:ext cx="769506"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Ventral</a:t>
            </a:r>
          </a:p>
        </p:txBody>
      </p:sp>
      <p:sp>
        <p:nvSpPr>
          <p:cNvPr id="15" name="TextBox 10"/>
          <p:cNvSpPr txBox="1">
            <a:spLocks noChangeArrowheads="1"/>
          </p:cNvSpPr>
          <p:nvPr/>
        </p:nvSpPr>
        <p:spPr bwMode="auto">
          <a:xfrm>
            <a:off x="1991518" y="3875426"/>
            <a:ext cx="1346587"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BODY AXES</a:t>
            </a:r>
          </a:p>
        </p:txBody>
      </p:sp>
      <p:sp>
        <p:nvSpPr>
          <p:cNvPr id="16" name="TextBox 11"/>
          <p:cNvSpPr txBox="1">
            <a:spLocks noChangeArrowheads="1"/>
          </p:cNvSpPr>
          <p:nvPr/>
        </p:nvSpPr>
        <p:spPr bwMode="auto">
          <a:xfrm>
            <a:off x="980280" y="4297701"/>
            <a:ext cx="927562"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(a) Adult</a:t>
            </a:r>
          </a:p>
        </p:txBody>
      </p:sp>
      <p:sp>
        <p:nvSpPr>
          <p:cNvPr id="17" name="TextBox 19"/>
          <p:cNvSpPr txBox="1">
            <a:spLocks noChangeArrowheads="1"/>
          </p:cNvSpPr>
          <p:nvPr/>
        </p:nvSpPr>
        <p:spPr bwMode="auto">
          <a:xfrm>
            <a:off x="5340852" y="2238271"/>
            <a:ext cx="7694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smtClean="0">
                <a:solidFill>
                  <a:srgbClr val="000000"/>
                </a:solidFill>
                <a:latin typeface="Arial"/>
                <a:ea typeface="ＭＳ Ｐゴシック" charset="0"/>
              </a:rPr>
              <a:t>Thorax</a:t>
            </a:r>
            <a:endParaRPr lang="en-US" sz="1800" b="1" dirty="0">
              <a:solidFill>
                <a:srgbClr val="000000"/>
              </a:solidFill>
              <a:latin typeface="Arial"/>
              <a:ea typeface="ＭＳ Ｐゴシック" charset="0"/>
            </a:endParaRPr>
          </a:p>
        </p:txBody>
      </p:sp>
      <p:sp>
        <p:nvSpPr>
          <p:cNvPr id="18" name="TextBox 19"/>
          <p:cNvSpPr txBox="1">
            <a:spLocks noChangeArrowheads="1"/>
          </p:cNvSpPr>
          <p:nvPr/>
        </p:nvSpPr>
        <p:spPr bwMode="auto">
          <a:xfrm>
            <a:off x="6310315" y="2236392"/>
            <a:ext cx="10643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smtClean="0">
                <a:solidFill>
                  <a:srgbClr val="000000"/>
                </a:solidFill>
                <a:latin typeface="Arial"/>
                <a:ea typeface="ＭＳ Ｐゴシック" charset="0"/>
              </a:rPr>
              <a:t>Abdomen</a:t>
            </a:r>
            <a:endParaRPr lang="en-US" sz="1800" b="1" dirty="0">
              <a:solidFill>
                <a:srgbClr val="000000"/>
              </a:solidFill>
              <a:latin typeface="Arial"/>
              <a:ea typeface="ＭＳ Ｐゴシック" charset="0"/>
            </a:endParaRPr>
          </a:p>
        </p:txBody>
      </p:sp>
      <p:sp>
        <p:nvSpPr>
          <p:cNvPr id="2" name="Freeform 1"/>
          <p:cNvSpPr/>
          <p:nvPr/>
        </p:nvSpPr>
        <p:spPr>
          <a:xfrm>
            <a:off x="6696075" y="2509838"/>
            <a:ext cx="0" cy="471487"/>
          </a:xfrm>
          <a:custGeom>
            <a:avLst/>
            <a:gdLst>
              <a:gd name="connsiteX0" fmla="*/ 0 w 0"/>
              <a:gd name="connsiteY0" fmla="*/ 0 h 471487"/>
              <a:gd name="connsiteX1" fmla="*/ 0 w 0"/>
              <a:gd name="connsiteY1" fmla="*/ 471487 h 471487"/>
            </a:gdLst>
            <a:ahLst/>
            <a:cxnLst>
              <a:cxn ang="0">
                <a:pos x="connsiteX0" y="connsiteY0"/>
              </a:cxn>
              <a:cxn ang="0">
                <a:pos x="connsiteX1" y="connsiteY1"/>
              </a:cxn>
            </a:cxnLst>
            <a:rect l="l" t="t" r="r" b="b"/>
            <a:pathLst>
              <a:path h="471487">
                <a:moveTo>
                  <a:pt x="0" y="0"/>
                </a:moveTo>
                <a:lnTo>
                  <a:pt x="0" y="471487"/>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 name="Freeform 2"/>
          <p:cNvSpPr/>
          <p:nvPr/>
        </p:nvSpPr>
        <p:spPr>
          <a:xfrm>
            <a:off x="5719763" y="2514600"/>
            <a:ext cx="0" cy="228600"/>
          </a:xfrm>
          <a:custGeom>
            <a:avLst/>
            <a:gdLst>
              <a:gd name="connsiteX0" fmla="*/ 0 w 0"/>
              <a:gd name="connsiteY0" fmla="*/ 0 h 228600"/>
              <a:gd name="connsiteX1" fmla="*/ 0 w 0"/>
              <a:gd name="connsiteY1" fmla="*/ 228600 h 228600"/>
            </a:gdLst>
            <a:ahLst/>
            <a:cxnLst>
              <a:cxn ang="0">
                <a:pos x="connsiteX0" y="connsiteY0"/>
              </a:cxn>
              <a:cxn ang="0">
                <a:pos x="connsiteX1" y="connsiteY1"/>
              </a:cxn>
            </a:cxnLst>
            <a:rect l="l" t="t" r="r" b="b"/>
            <a:pathLst>
              <a:path h="228600">
                <a:moveTo>
                  <a:pt x="0" y="0"/>
                </a:moveTo>
                <a:lnTo>
                  <a:pt x="0" y="22860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9" name="Freeform 18"/>
          <p:cNvSpPr/>
          <p:nvPr/>
        </p:nvSpPr>
        <p:spPr>
          <a:xfrm>
            <a:off x="4983956" y="2514600"/>
            <a:ext cx="0" cy="376238"/>
          </a:xfrm>
          <a:custGeom>
            <a:avLst/>
            <a:gdLst>
              <a:gd name="connsiteX0" fmla="*/ 0 w 0"/>
              <a:gd name="connsiteY0" fmla="*/ 0 h 376238"/>
              <a:gd name="connsiteX1" fmla="*/ 0 w 0"/>
              <a:gd name="connsiteY1" fmla="*/ 376238 h 376238"/>
            </a:gdLst>
            <a:ahLst/>
            <a:cxnLst>
              <a:cxn ang="0">
                <a:pos x="connsiteX0" y="connsiteY0"/>
              </a:cxn>
              <a:cxn ang="0">
                <a:pos x="connsiteX1" y="connsiteY1"/>
              </a:cxn>
            </a:cxnLst>
            <a:rect l="l" t="t" r="r" b="b"/>
            <a:pathLst>
              <a:path h="376238">
                <a:moveTo>
                  <a:pt x="0" y="0"/>
                </a:moveTo>
                <a:lnTo>
                  <a:pt x="0" y="376238"/>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6891350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idx="1"/>
          </p:nvPr>
        </p:nvSpPr>
        <p:spPr/>
        <p:txBody>
          <a:bodyPr/>
          <a:lstStyle/>
          <a:p>
            <a:r>
              <a:rPr lang="en-US" altLang="en-US" dirty="0" smtClean="0"/>
              <a:t>The </a:t>
            </a:r>
            <a:r>
              <a:rPr lang="en-US" altLang="en-US" i="1" dirty="0" smtClean="0"/>
              <a:t>Drosophila</a:t>
            </a:r>
            <a:r>
              <a:rPr lang="en-US" altLang="en-US" dirty="0" smtClean="0"/>
              <a:t> eggs develop in the female’</a:t>
            </a:r>
            <a:r>
              <a:rPr lang="en-US" altLang="ja-JP" dirty="0" smtClean="0"/>
              <a:t>s ovary, surrounded by ovarian cells called nurse cells and follicle cells</a:t>
            </a:r>
          </a:p>
          <a:p>
            <a:r>
              <a:rPr lang="en-US" altLang="en-US" dirty="0" smtClean="0"/>
              <a:t>After fertilization, embryonic development results in a segmented larva, which goes through three stages</a:t>
            </a:r>
          </a:p>
          <a:p>
            <a:r>
              <a:rPr lang="en-US" altLang="en-US" dirty="0" smtClean="0"/>
              <a:t>Eventually, the larva forms a pupa within which it metamorphoses into an adult fly</a:t>
            </a:r>
          </a:p>
        </p:txBody>
      </p:sp>
      <p:sp>
        <p:nvSpPr>
          <p:cNvPr id="5" name="Footer Placeholder 4"/>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34463478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168" y="204216"/>
            <a:ext cx="5693664" cy="6449568"/>
          </a:xfrm>
          <a:prstGeom prst="rect">
            <a:avLst/>
          </a:prstGeom>
        </p:spPr>
      </p:pic>
      <p:sp>
        <p:nvSpPr>
          <p:cNvPr id="6" name="Title 5"/>
          <p:cNvSpPr>
            <a:spLocks noGrp="1"/>
          </p:cNvSpPr>
          <p:nvPr>
            <p:ph type="title"/>
          </p:nvPr>
        </p:nvSpPr>
        <p:spPr/>
        <p:txBody>
          <a:bodyPr/>
          <a:lstStyle/>
          <a:p>
            <a:r>
              <a:rPr lang="en-US" dirty="0" smtClean="0"/>
              <a:t>Figure 16.7-2-s1</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3"/>
          <p:cNvSpPr txBox="1">
            <a:spLocks noChangeArrowheads="1"/>
          </p:cNvSpPr>
          <p:nvPr/>
        </p:nvSpPr>
        <p:spPr bwMode="auto">
          <a:xfrm>
            <a:off x="4188987" y="204216"/>
            <a:ext cx="795089"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Follicle</a:t>
            </a:r>
          </a:p>
          <a:p>
            <a:pPr eaLnBrk="0" hangingPunct="0">
              <a:lnSpc>
                <a:spcPts val="2000"/>
              </a:lnSpc>
            </a:pPr>
            <a:r>
              <a:rPr lang="en-US" sz="1800" b="1" smtClean="0">
                <a:solidFill>
                  <a:srgbClr val="000000"/>
                </a:solidFill>
                <a:latin typeface="Arial"/>
                <a:ea typeface="ＭＳ Ｐゴシック" charset="0"/>
              </a:rPr>
              <a:t>cell</a:t>
            </a:r>
            <a:endParaRPr lang="en-US" sz="1800" b="1" dirty="0">
              <a:solidFill>
                <a:srgbClr val="000000"/>
              </a:solidFill>
              <a:latin typeface="Arial"/>
              <a:ea typeface="ＭＳ Ｐゴシック" charset="0"/>
            </a:endParaRPr>
          </a:p>
        </p:txBody>
      </p:sp>
      <p:sp>
        <p:nvSpPr>
          <p:cNvPr id="8" name="TextBox 5"/>
          <p:cNvSpPr txBox="1">
            <a:spLocks noChangeArrowheads="1"/>
          </p:cNvSpPr>
          <p:nvPr/>
        </p:nvSpPr>
        <p:spPr bwMode="auto">
          <a:xfrm>
            <a:off x="4188987" y="1074167"/>
            <a:ext cx="1102866"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Nurse cell</a:t>
            </a:r>
          </a:p>
        </p:txBody>
      </p:sp>
      <p:sp>
        <p:nvSpPr>
          <p:cNvPr id="9" name="TextBox 6"/>
          <p:cNvSpPr txBox="1">
            <a:spLocks noChangeArrowheads="1"/>
          </p:cNvSpPr>
          <p:nvPr/>
        </p:nvSpPr>
        <p:spPr bwMode="auto">
          <a:xfrm>
            <a:off x="6292425" y="201835"/>
            <a:ext cx="897682"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000"/>
              </a:lnSpc>
            </a:pPr>
            <a:r>
              <a:rPr lang="en-US" sz="1800" b="1" dirty="0" smtClean="0">
                <a:solidFill>
                  <a:srgbClr val="000000"/>
                </a:solidFill>
                <a:latin typeface="Arial"/>
                <a:ea typeface="ＭＳ Ｐゴシック" charset="0"/>
              </a:rPr>
              <a:t>Nucleus</a:t>
            </a:r>
            <a:endParaRPr lang="en-US" sz="1800" b="1" dirty="0">
              <a:solidFill>
                <a:srgbClr val="000000"/>
              </a:solidFill>
              <a:latin typeface="Arial"/>
              <a:ea typeface="ＭＳ Ｐゴシック" charset="0"/>
            </a:endParaRPr>
          </a:p>
        </p:txBody>
      </p:sp>
      <p:sp>
        <p:nvSpPr>
          <p:cNvPr id="18" name="TextBox 30"/>
          <p:cNvSpPr txBox="1">
            <a:spLocks noChangeArrowheads="1"/>
          </p:cNvSpPr>
          <p:nvPr/>
        </p:nvSpPr>
        <p:spPr bwMode="auto">
          <a:xfrm>
            <a:off x="1753762" y="6343079"/>
            <a:ext cx="3744615"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(b) Development from egg to larva</a:t>
            </a:r>
          </a:p>
        </p:txBody>
      </p:sp>
      <p:sp>
        <p:nvSpPr>
          <p:cNvPr id="19" name="TextBox 6"/>
          <p:cNvSpPr txBox="1">
            <a:spLocks noChangeArrowheads="1"/>
          </p:cNvSpPr>
          <p:nvPr/>
        </p:nvSpPr>
        <p:spPr bwMode="auto">
          <a:xfrm>
            <a:off x="6559038" y="477142"/>
            <a:ext cx="436017"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000"/>
              </a:lnSpc>
            </a:pPr>
            <a:r>
              <a:rPr lang="en-US" sz="1800" b="1" dirty="0" smtClean="0">
                <a:solidFill>
                  <a:srgbClr val="000000"/>
                </a:solidFill>
                <a:latin typeface="Arial"/>
                <a:ea typeface="ＭＳ Ｐゴシック" charset="0"/>
              </a:rPr>
              <a:t>Egg</a:t>
            </a:r>
            <a:endParaRPr lang="en-US" sz="1800" b="1" dirty="0">
              <a:solidFill>
                <a:srgbClr val="000000"/>
              </a:solidFill>
              <a:latin typeface="Arial"/>
              <a:ea typeface="ＭＳ Ｐゴシック" charset="0"/>
            </a:endParaRPr>
          </a:p>
        </p:txBody>
      </p:sp>
      <p:sp>
        <p:nvSpPr>
          <p:cNvPr id="20" name="TextBox 2"/>
          <p:cNvSpPr txBox="1">
            <a:spLocks noChangeArrowheads="1"/>
          </p:cNvSpPr>
          <p:nvPr/>
        </p:nvSpPr>
        <p:spPr bwMode="auto">
          <a:xfrm>
            <a:off x="2078332" y="240629"/>
            <a:ext cx="1718419"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Developing </a:t>
            </a:r>
            <a:r>
              <a:rPr lang="en-US" sz="1800" b="1" dirty="0">
                <a:solidFill>
                  <a:srgbClr val="000000"/>
                </a:solidFill>
                <a:latin typeface="Arial"/>
                <a:ea typeface="ＭＳ Ｐゴシック" charset="0"/>
              </a:rPr>
              <a:t>egg</a:t>
            </a:r>
          </a:p>
        </p:txBody>
      </p:sp>
      <p:sp>
        <p:nvSpPr>
          <p:cNvPr id="11" name="Freeform 10"/>
          <p:cNvSpPr/>
          <p:nvPr/>
        </p:nvSpPr>
        <p:spPr>
          <a:xfrm>
            <a:off x="5945981" y="314325"/>
            <a:ext cx="330994" cy="223838"/>
          </a:xfrm>
          <a:custGeom>
            <a:avLst/>
            <a:gdLst>
              <a:gd name="connsiteX0" fmla="*/ 0 w 330994"/>
              <a:gd name="connsiteY0" fmla="*/ 223838 h 223838"/>
              <a:gd name="connsiteX1" fmla="*/ 330994 w 330994"/>
              <a:gd name="connsiteY1" fmla="*/ 0 h 223838"/>
            </a:gdLst>
            <a:ahLst/>
            <a:cxnLst>
              <a:cxn ang="0">
                <a:pos x="connsiteX0" y="connsiteY0"/>
              </a:cxn>
              <a:cxn ang="0">
                <a:pos x="connsiteX1" y="connsiteY1"/>
              </a:cxn>
            </a:cxnLst>
            <a:rect l="l" t="t" r="r" b="b"/>
            <a:pathLst>
              <a:path w="330994" h="223838">
                <a:moveTo>
                  <a:pt x="0" y="223838"/>
                </a:moveTo>
                <a:lnTo>
                  <a:pt x="330994"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2" name="Freeform 11"/>
          <p:cNvSpPr/>
          <p:nvPr/>
        </p:nvSpPr>
        <p:spPr>
          <a:xfrm>
            <a:off x="6105525" y="626269"/>
            <a:ext cx="433388" cy="4762"/>
          </a:xfrm>
          <a:custGeom>
            <a:avLst/>
            <a:gdLst>
              <a:gd name="connsiteX0" fmla="*/ 0 w 433388"/>
              <a:gd name="connsiteY0" fmla="*/ 0 h 4762"/>
              <a:gd name="connsiteX1" fmla="*/ 433388 w 433388"/>
              <a:gd name="connsiteY1" fmla="*/ 4762 h 4762"/>
            </a:gdLst>
            <a:ahLst/>
            <a:cxnLst>
              <a:cxn ang="0">
                <a:pos x="connsiteX0" y="connsiteY0"/>
              </a:cxn>
              <a:cxn ang="0">
                <a:pos x="connsiteX1" y="connsiteY1"/>
              </a:cxn>
            </a:cxnLst>
            <a:rect l="l" t="t" r="r" b="b"/>
            <a:pathLst>
              <a:path w="433388" h="4762">
                <a:moveTo>
                  <a:pt x="0" y="0"/>
                </a:moveTo>
                <a:lnTo>
                  <a:pt x="433388" y="4762"/>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5" name="Freeform 14"/>
          <p:cNvSpPr/>
          <p:nvPr/>
        </p:nvSpPr>
        <p:spPr>
          <a:xfrm>
            <a:off x="4917281" y="719138"/>
            <a:ext cx="428625" cy="371475"/>
          </a:xfrm>
          <a:custGeom>
            <a:avLst/>
            <a:gdLst>
              <a:gd name="connsiteX0" fmla="*/ 0 w 428625"/>
              <a:gd name="connsiteY0" fmla="*/ 371475 h 371475"/>
              <a:gd name="connsiteX1" fmla="*/ 428625 w 428625"/>
              <a:gd name="connsiteY1" fmla="*/ 0 h 371475"/>
            </a:gdLst>
            <a:ahLst/>
            <a:cxnLst>
              <a:cxn ang="0">
                <a:pos x="connsiteX0" y="connsiteY0"/>
              </a:cxn>
              <a:cxn ang="0">
                <a:pos x="connsiteX1" y="connsiteY1"/>
              </a:cxn>
            </a:cxnLst>
            <a:rect l="l" t="t" r="r" b="b"/>
            <a:pathLst>
              <a:path w="428625" h="371475">
                <a:moveTo>
                  <a:pt x="0" y="371475"/>
                </a:moveTo>
                <a:lnTo>
                  <a:pt x="428625"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6" name="Freeform 15"/>
          <p:cNvSpPr/>
          <p:nvPr/>
        </p:nvSpPr>
        <p:spPr>
          <a:xfrm>
            <a:off x="5005388" y="354806"/>
            <a:ext cx="490537" cy="38100"/>
          </a:xfrm>
          <a:custGeom>
            <a:avLst/>
            <a:gdLst>
              <a:gd name="connsiteX0" fmla="*/ 0 w 490537"/>
              <a:gd name="connsiteY0" fmla="*/ 0 h 38100"/>
              <a:gd name="connsiteX1" fmla="*/ 490537 w 490537"/>
              <a:gd name="connsiteY1" fmla="*/ 38100 h 38100"/>
            </a:gdLst>
            <a:ahLst/>
            <a:cxnLst>
              <a:cxn ang="0">
                <a:pos x="connsiteX0" y="connsiteY0"/>
              </a:cxn>
              <a:cxn ang="0">
                <a:pos x="connsiteX1" y="connsiteY1"/>
              </a:cxn>
            </a:cxnLst>
            <a:rect l="l" t="t" r="r" b="b"/>
            <a:pathLst>
              <a:path w="490537" h="38100">
                <a:moveTo>
                  <a:pt x="0" y="0"/>
                </a:moveTo>
                <a:lnTo>
                  <a:pt x="490537" y="3810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8284705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168" y="204216"/>
            <a:ext cx="5693664" cy="6449568"/>
          </a:xfrm>
          <a:prstGeom prst="rect">
            <a:avLst/>
          </a:prstGeom>
        </p:spPr>
      </p:pic>
      <p:sp>
        <p:nvSpPr>
          <p:cNvPr id="6" name="Title 5"/>
          <p:cNvSpPr>
            <a:spLocks noGrp="1"/>
          </p:cNvSpPr>
          <p:nvPr>
            <p:ph type="title"/>
          </p:nvPr>
        </p:nvSpPr>
        <p:spPr/>
        <p:txBody>
          <a:bodyPr/>
          <a:lstStyle/>
          <a:p>
            <a:r>
              <a:rPr lang="en-US" dirty="0" smtClean="0"/>
              <a:t>Figure 16.7-2-s2</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3"/>
          <p:cNvSpPr txBox="1">
            <a:spLocks noChangeArrowheads="1"/>
          </p:cNvSpPr>
          <p:nvPr/>
        </p:nvSpPr>
        <p:spPr bwMode="auto">
          <a:xfrm>
            <a:off x="4188987" y="204216"/>
            <a:ext cx="795089"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Follicle</a:t>
            </a:r>
          </a:p>
          <a:p>
            <a:pPr eaLnBrk="0" hangingPunct="0">
              <a:lnSpc>
                <a:spcPts val="2000"/>
              </a:lnSpc>
            </a:pPr>
            <a:r>
              <a:rPr lang="en-US" sz="1800" b="1" smtClean="0">
                <a:solidFill>
                  <a:srgbClr val="000000"/>
                </a:solidFill>
                <a:latin typeface="Arial"/>
                <a:ea typeface="ＭＳ Ｐゴシック" charset="0"/>
              </a:rPr>
              <a:t>cell</a:t>
            </a:r>
            <a:endParaRPr lang="en-US" sz="1800" b="1" dirty="0">
              <a:solidFill>
                <a:srgbClr val="000000"/>
              </a:solidFill>
              <a:latin typeface="Arial"/>
              <a:ea typeface="ＭＳ Ｐゴシック" charset="0"/>
            </a:endParaRPr>
          </a:p>
        </p:txBody>
      </p:sp>
      <p:sp>
        <p:nvSpPr>
          <p:cNvPr id="8" name="TextBox 5"/>
          <p:cNvSpPr txBox="1">
            <a:spLocks noChangeArrowheads="1"/>
          </p:cNvSpPr>
          <p:nvPr/>
        </p:nvSpPr>
        <p:spPr bwMode="auto">
          <a:xfrm>
            <a:off x="4188987" y="1074167"/>
            <a:ext cx="1102866"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Nurse cell</a:t>
            </a:r>
          </a:p>
        </p:txBody>
      </p:sp>
      <p:sp>
        <p:nvSpPr>
          <p:cNvPr id="9" name="TextBox 6"/>
          <p:cNvSpPr txBox="1">
            <a:spLocks noChangeArrowheads="1"/>
          </p:cNvSpPr>
          <p:nvPr/>
        </p:nvSpPr>
        <p:spPr bwMode="auto">
          <a:xfrm>
            <a:off x="6292425" y="201835"/>
            <a:ext cx="897682"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000"/>
              </a:lnSpc>
            </a:pPr>
            <a:r>
              <a:rPr lang="en-US" sz="1800" b="1" dirty="0" smtClean="0">
                <a:solidFill>
                  <a:srgbClr val="000000"/>
                </a:solidFill>
                <a:latin typeface="Arial"/>
                <a:ea typeface="ＭＳ Ｐゴシック" charset="0"/>
              </a:rPr>
              <a:t>Nucleus</a:t>
            </a:r>
            <a:endParaRPr lang="en-US" sz="1800" b="1" dirty="0">
              <a:solidFill>
                <a:srgbClr val="000000"/>
              </a:solidFill>
              <a:latin typeface="Arial"/>
              <a:ea typeface="ＭＳ Ｐゴシック" charset="0"/>
            </a:endParaRPr>
          </a:p>
        </p:txBody>
      </p:sp>
      <p:sp>
        <p:nvSpPr>
          <p:cNvPr id="10" name="TextBox 11"/>
          <p:cNvSpPr txBox="1">
            <a:spLocks noChangeArrowheads="1"/>
          </p:cNvSpPr>
          <p:nvPr/>
        </p:nvSpPr>
        <p:spPr bwMode="auto">
          <a:xfrm>
            <a:off x="4188987" y="2085404"/>
            <a:ext cx="1205458"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Depleted</a:t>
            </a:r>
          </a:p>
          <a:p>
            <a:pPr eaLnBrk="0" hangingPunct="0">
              <a:lnSpc>
                <a:spcPts val="2000"/>
              </a:lnSpc>
            </a:pPr>
            <a:r>
              <a:rPr lang="en-US" sz="1800" b="1" smtClean="0">
                <a:solidFill>
                  <a:srgbClr val="000000"/>
                </a:solidFill>
                <a:latin typeface="Arial"/>
                <a:ea typeface="ＭＳ Ｐゴシック" charset="0"/>
              </a:rPr>
              <a:t>nurse cells</a:t>
            </a:r>
            <a:endParaRPr lang="en-US" sz="1800" b="1" dirty="0">
              <a:solidFill>
                <a:srgbClr val="000000"/>
              </a:solidFill>
              <a:latin typeface="Arial"/>
              <a:ea typeface="ＭＳ Ｐゴシック" charset="0"/>
            </a:endParaRPr>
          </a:p>
        </p:txBody>
      </p:sp>
      <p:sp>
        <p:nvSpPr>
          <p:cNvPr id="11" name="TextBox 14"/>
          <p:cNvSpPr txBox="1">
            <a:spLocks noChangeArrowheads="1"/>
          </p:cNvSpPr>
          <p:nvPr/>
        </p:nvSpPr>
        <p:spPr bwMode="auto">
          <a:xfrm>
            <a:off x="6667075" y="1666304"/>
            <a:ext cx="525785"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Egg</a:t>
            </a:r>
          </a:p>
          <a:p>
            <a:pPr eaLnBrk="0" hangingPunct="0">
              <a:lnSpc>
                <a:spcPts val="2000"/>
              </a:lnSpc>
            </a:pPr>
            <a:r>
              <a:rPr lang="en-US" sz="1800" b="1" smtClean="0">
                <a:solidFill>
                  <a:srgbClr val="000000"/>
                </a:solidFill>
                <a:latin typeface="Arial"/>
                <a:ea typeface="ＭＳ Ｐゴシック" charset="0"/>
              </a:rPr>
              <a:t>shell</a:t>
            </a:r>
            <a:endParaRPr lang="en-US" sz="1800" b="1">
              <a:solidFill>
                <a:srgbClr val="000000"/>
              </a:solidFill>
              <a:latin typeface="Arial"/>
              <a:ea typeface="ＭＳ Ｐゴシック" charset="0"/>
            </a:endParaRPr>
          </a:p>
        </p:txBody>
      </p:sp>
      <p:sp>
        <p:nvSpPr>
          <p:cNvPr id="18" name="TextBox 30"/>
          <p:cNvSpPr txBox="1">
            <a:spLocks noChangeArrowheads="1"/>
          </p:cNvSpPr>
          <p:nvPr/>
        </p:nvSpPr>
        <p:spPr bwMode="auto">
          <a:xfrm>
            <a:off x="1753762" y="6343079"/>
            <a:ext cx="3744615"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(b) Development from egg to larva</a:t>
            </a:r>
          </a:p>
        </p:txBody>
      </p:sp>
      <p:sp>
        <p:nvSpPr>
          <p:cNvPr id="19" name="TextBox 6"/>
          <p:cNvSpPr txBox="1">
            <a:spLocks noChangeArrowheads="1"/>
          </p:cNvSpPr>
          <p:nvPr/>
        </p:nvSpPr>
        <p:spPr bwMode="auto">
          <a:xfrm>
            <a:off x="6559038" y="477142"/>
            <a:ext cx="436017"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000"/>
              </a:lnSpc>
            </a:pPr>
            <a:r>
              <a:rPr lang="en-US" sz="1800" b="1" dirty="0" smtClean="0">
                <a:solidFill>
                  <a:srgbClr val="000000"/>
                </a:solidFill>
                <a:latin typeface="Arial"/>
                <a:ea typeface="ＭＳ Ｐゴシック" charset="0"/>
              </a:rPr>
              <a:t>Egg</a:t>
            </a:r>
            <a:endParaRPr lang="en-US" sz="1800" b="1" dirty="0">
              <a:solidFill>
                <a:srgbClr val="000000"/>
              </a:solidFill>
              <a:latin typeface="Arial"/>
              <a:ea typeface="ＭＳ Ｐゴシック" charset="0"/>
            </a:endParaRPr>
          </a:p>
        </p:txBody>
      </p:sp>
      <p:sp>
        <p:nvSpPr>
          <p:cNvPr id="20" name="TextBox 2"/>
          <p:cNvSpPr txBox="1">
            <a:spLocks noChangeArrowheads="1"/>
          </p:cNvSpPr>
          <p:nvPr/>
        </p:nvSpPr>
        <p:spPr bwMode="auto">
          <a:xfrm>
            <a:off x="2078332" y="240629"/>
            <a:ext cx="1718419"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Developing </a:t>
            </a:r>
            <a:r>
              <a:rPr lang="en-US" sz="1800" b="1" dirty="0">
                <a:solidFill>
                  <a:srgbClr val="000000"/>
                </a:solidFill>
                <a:latin typeface="Arial"/>
                <a:ea typeface="ＭＳ Ｐゴシック" charset="0"/>
              </a:rPr>
              <a:t>egg</a:t>
            </a:r>
          </a:p>
        </p:txBody>
      </p:sp>
      <p:sp>
        <p:nvSpPr>
          <p:cNvPr id="21" name="TextBox 9"/>
          <p:cNvSpPr txBox="1">
            <a:spLocks noChangeArrowheads="1"/>
          </p:cNvSpPr>
          <p:nvPr/>
        </p:nvSpPr>
        <p:spPr bwMode="auto">
          <a:xfrm>
            <a:off x="2078332" y="1469354"/>
            <a:ext cx="1705595"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Mature,</a:t>
            </a:r>
          </a:p>
          <a:p>
            <a:pPr eaLnBrk="0" hangingPunct="0">
              <a:lnSpc>
                <a:spcPts val="2000"/>
              </a:lnSpc>
            </a:pPr>
            <a:r>
              <a:rPr lang="en-US" sz="1800" b="1" smtClean="0">
                <a:solidFill>
                  <a:srgbClr val="000000"/>
                </a:solidFill>
                <a:latin typeface="Arial"/>
                <a:ea typeface="ＭＳ Ｐゴシック" charset="0"/>
              </a:rPr>
              <a:t>unfertilized egg</a:t>
            </a:r>
            <a:endParaRPr lang="en-US" sz="1800" b="1" dirty="0">
              <a:solidFill>
                <a:srgbClr val="000000"/>
              </a:solidFill>
              <a:latin typeface="Arial"/>
              <a:ea typeface="ＭＳ Ｐゴシック" charset="0"/>
            </a:endParaRPr>
          </a:p>
        </p:txBody>
      </p:sp>
      <p:sp>
        <p:nvSpPr>
          <p:cNvPr id="14" name="Freeform 13"/>
          <p:cNvSpPr/>
          <p:nvPr/>
        </p:nvSpPr>
        <p:spPr>
          <a:xfrm>
            <a:off x="5945981" y="314325"/>
            <a:ext cx="330994" cy="223838"/>
          </a:xfrm>
          <a:custGeom>
            <a:avLst/>
            <a:gdLst>
              <a:gd name="connsiteX0" fmla="*/ 0 w 330994"/>
              <a:gd name="connsiteY0" fmla="*/ 223838 h 223838"/>
              <a:gd name="connsiteX1" fmla="*/ 330994 w 330994"/>
              <a:gd name="connsiteY1" fmla="*/ 0 h 223838"/>
            </a:gdLst>
            <a:ahLst/>
            <a:cxnLst>
              <a:cxn ang="0">
                <a:pos x="connsiteX0" y="connsiteY0"/>
              </a:cxn>
              <a:cxn ang="0">
                <a:pos x="connsiteX1" y="connsiteY1"/>
              </a:cxn>
            </a:cxnLst>
            <a:rect l="l" t="t" r="r" b="b"/>
            <a:pathLst>
              <a:path w="330994" h="223838">
                <a:moveTo>
                  <a:pt x="0" y="223838"/>
                </a:moveTo>
                <a:lnTo>
                  <a:pt x="330994"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5" name="Freeform 14"/>
          <p:cNvSpPr/>
          <p:nvPr/>
        </p:nvSpPr>
        <p:spPr>
          <a:xfrm>
            <a:off x="6105525" y="626269"/>
            <a:ext cx="433388" cy="4762"/>
          </a:xfrm>
          <a:custGeom>
            <a:avLst/>
            <a:gdLst>
              <a:gd name="connsiteX0" fmla="*/ 0 w 433388"/>
              <a:gd name="connsiteY0" fmla="*/ 0 h 4762"/>
              <a:gd name="connsiteX1" fmla="*/ 433388 w 433388"/>
              <a:gd name="connsiteY1" fmla="*/ 4762 h 4762"/>
            </a:gdLst>
            <a:ahLst/>
            <a:cxnLst>
              <a:cxn ang="0">
                <a:pos x="connsiteX0" y="connsiteY0"/>
              </a:cxn>
              <a:cxn ang="0">
                <a:pos x="connsiteX1" y="connsiteY1"/>
              </a:cxn>
            </a:cxnLst>
            <a:rect l="l" t="t" r="r" b="b"/>
            <a:pathLst>
              <a:path w="433388" h="4762">
                <a:moveTo>
                  <a:pt x="0" y="0"/>
                </a:moveTo>
                <a:lnTo>
                  <a:pt x="433388" y="4762"/>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7" name="Freeform 16"/>
          <p:cNvSpPr/>
          <p:nvPr/>
        </p:nvSpPr>
        <p:spPr>
          <a:xfrm>
            <a:off x="6436519" y="1812131"/>
            <a:ext cx="197644" cy="0"/>
          </a:xfrm>
          <a:custGeom>
            <a:avLst/>
            <a:gdLst>
              <a:gd name="connsiteX0" fmla="*/ 0 w 197644"/>
              <a:gd name="connsiteY0" fmla="*/ 0 h 0"/>
              <a:gd name="connsiteX1" fmla="*/ 197644 w 197644"/>
              <a:gd name="connsiteY1" fmla="*/ 0 h 0"/>
            </a:gdLst>
            <a:ahLst/>
            <a:cxnLst>
              <a:cxn ang="0">
                <a:pos x="connsiteX0" y="connsiteY0"/>
              </a:cxn>
              <a:cxn ang="0">
                <a:pos x="connsiteX1" y="connsiteY1"/>
              </a:cxn>
            </a:cxnLst>
            <a:rect l="l" t="t" r="r" b="b"/>
            <a:pathLst>
              <a:path w="197644">
                <a:moveTo>
                  <a:pt x="0" y="0"/>
                </a:moveTo>
                <a:lnTo>
                  <a:pt x="197644"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2" name="Freeform 21"/>
          <p:cNvSpPr/>
          <p:nvPr/>
        </p:nvSpPr>
        <p:spPr>
          <a:xfrm>
            <a:off x="4917281" y="719138"/>
            <a:ext cx="428625" cy="371475"/>
          </a:xfrm>
          <a:custGeom>
            <a:avLst/>
            <a:gdLst>
              <a:gd name="connsiteX0" fmla="*/ 0 w 428625"/>
              <a:gd name="connsiteY0" fmla="*/ 371475 h 371475"/>
              <a:gd name="connsiteX1" fmla="*/ 428625 w 428625"/>
              <a:gd name="connsiteY1" fmla="*/ 0 h 371475"/>
            </a:gdLst>
            <a:ahLst/>
            <a:cxnLst>
              <a:cxn ang="0">
                <a:pos x="connsiteX0" y="connsiteY0"/>
              </a:cxn>
              <a:cxn ang="0">
                <a:pos x="connsiteX1" y="connsiteY1"/>
              </a:cxn>
            </a:cxnLst>
            <a:rect l="l" t="t" r="r" b="b"/>
            <a:pathLst>
              <a:path w="428625" h="371475">
                <a:moveTo>
                  <a:pt x="0" y="371475"/>
                </a:moveTo>
                <a:lnTo>
                  <a:pt x="428625"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3" name="Freeform 22"/>
          <p:cNvSpPr/>
          <p:nvPr/>
        </p:nvSpPr>
        <p:spPr>
          <a:xfrm>
            <a:off x="5005388" y="354806"/>
            <a:ext cx="490537" cy="38100"/>
          </a:xfrm>
          <a:custGeom>
            <a:avLst/>
            <a:gdLst>
              <a:gd name="connsiteX0" fmla="*/ 0 w 490537"/>
              <a:gd name="connsiteY0" fmla="*/ 0 h 38100"/>
              <a:gd name="connsiteX1" fmla="*/ 490537 w 490537"/>
              <a:gd name="connsiteY1" fmla="*/ 38100 h 38100"/>
            </a:gdLst>
            <a:ahLst/>
            <a:cxnLst>
              <a:cxn ang="0">
                <a:pos x="connsiteX0" y="connsiteY0"/>
              </a:cxn>
              <a:cxn ang="0">
                <a:pos x="connsiteX1" y="connsiteY1"/>
              </a:cxn>
            </a:cxnLst>
            <a:rect l="l" t="t" r="r" b="b"/>
            <a:pathLst>
              <a:path w="490537" h="38100">
                <a:moveTo>
                  <a:pt x="0" y="0"/>
                </a:moveTo>
                <a:lnTo>
                  <a:pt x="490537" y="3810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4" name="Freeform 23"/>
          <p:cNvSpPr/>
          <p:nvPr/>
        </p:nvSpPr>
        <p:spPr>
          <a:xfrm>
            <a:off x="4786313" y="1774031"/>
            <a:ext cx="280987" cy="273844"/>
          </a:xfrm>
          <a:custGeom>
            <a:avLst/>
            <a:gdLst>
              <a:gd name="connsiteX0" fmla="*/ 0 w 280987"/>
              <a:gd name="connsiteY0" fmla="*/ 273844 h 273844"/>
              <a:gd name="connsiteX1" fmla="*/ 280987 w 280987"/>
              <a:gd name="connsiteY1" fmla="*/ 0 h 273844"/>
            </a:gdLst>
            <a:ahLst/>
            <a:cxnLst>
              <a:cxn ang="0">
                <a:pos x="connsiteX0" y="connsiteY0"/>
              </a:cxn>
              <a:cxn ang="0">
                <a:pos x="connsiteX1" y="connsiteY1"/>
              </a:cxn>
            </a:cxnLst>
            <a:rect l="l" t="t" r="r" b="b"/>
            <a:pathLst>
              <a:path w="280987" h="273844">
                <a:moveTo>
                  <a:pt x="0" y="273844"/>
                </a:moveTo>
                <a:lnTo>
                  <a:pt x="280987"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4111086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168" y="204216"/>
            <a:ext cx="5693664" cy="6449568"/>
          </a:xfrm>
          <a:prstGeom prst="rect">
            <a:avLst/>
          </a:prstGeom>
        </p:spPr>
      </p:pic>
      <p:sp>
        <p:nvSpPr>
          <p:cNvPr id="6" name="Title 5"/>
          <p:cNvSpPr>
            <a:spLocks noGrp="1"/>
          </p:cNvSpPr>
          <p:nvPr>
            <p:ph type="title"/>
          </p:nvPr>
        </p:nvSpPr>
        <p:spPr/>
        <p:txBody>
          <a:bodyPr/>
          <a:lstStyle/>
          <a:p>
            <a:r>
              <a:rPr lang="en-US" dirty="0" smtClean="0"/>
              <a:t>Figure 16.7-2-s3</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3"/>
          <p:cNvSpPr txBox="1">
            <a:spLocks noChangeArrowheads="1"/>
          </p:cNvSpPr>
          <p:nvPr/>
        </p:nvSpPr>
        <p:spPr bwMode="auto">
          <a:xfrm>
            <a:off x="4188987" y="204216"/>
            <a:ext cx="795089"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Follicle</a:t>
            </a:r>
          </a:p>
          <a:p>
            <a:pPr eaLnBrk="0" hangingPunct="0">
              <a:lnSpc>
                <a:spcPts val="2000"/>
              </a:lnSpc>
            </a:pPr>
            <a:r>
              <a:rPr lang="en-US" sz="1800" b="1" smtClean="0">
                <a:solidFill>
                  <a:srgbClr val="000000"/>
                </a:solidFill>
                <a:latin typeface="Arial"/>
                <a:ea typeface="ＭＳ Ｐゴシック" charset="0"/>
              </a:rPr>
              <a:t>cell</a:t>
            </a:r>
            <a:endParaRPr lang="en-US" sz="1800" b="1" dirty="0">
              <a:solidFill>
                <a:srgbClr val="000000"/>
              </a:solidFill>
              <a:latin typeface="Arial"/>
              <a:ea typeface="ＭＳ Ｐゴシック" charset="0"/>
            </a:endParaRPr>
          </a:p>
        </p:txBody>
      </p:sp>
      <p:sp>
        <p:nvSpPr>
          <p:cNvPr id="8" name="TextBox 5"/>
          <p:cNvSpPr txBox="1">
            <a:spLocks noChangeArrowheads="1"/>
          </p:cNvSpPr>
          <p:nvPr/>
        </p:nvSpPr>
        <p:spPr bwMode="auto">
          <a:xfrm>
            <a:off x="4188987" y="1074167"/>
            <a:ext cx="1102866"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Nurse cell</a:t>
            </a:r>
          </a:p>
        </p:txBody>
      </p:sp>
      <p:sp>
        <p:nvSpPr>
          <p:cNvPr id="9" name="TextBox 6"/>
          <p:cNvSpPr txBox="1">
            <a:spLocks noChangeArrowheads="1"/>
          </p:cNvSpPr>
          <p:nvPr/>
        </p:nvSpPr>
        <p:spPr bwMode="auto">
          <a:xfrm>
            <a:off x="6292425" y="201835"/>
            <a:ext cx="897682"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000"/>
              </a:lnSpc>
            </a:pPr>
            <a:r>
              <a:rPr lang="en-US" sz="1800" b="1" dirty="0" smtClean="0">
                <a:solidFill>
                  <a:srgbClr val="000000"/>
                </a:solidFill>
                <a:latin typeface="Arial"/>
                <a:ea typeface="ＭＳ Ｐゴシック" charset="0"/>
              </a:rPr>
              <a:t>Nucleus</a:t>
            </a:r>
            <a:endParaRPr lang="en-US" sz="1800" b="1" dirty="0">
              <a:solidFill>
                <a:srgbClr val="000000"/>
              </a:solidFill>
              <a:latin typeface="Arial"/>
              <a:ea typeface="ＭＳ Ｐゴシック" charset="0"/>
            </a:endParaRPr>
          </a:p>
        </p:txBody>
      </p:sp>
      <p:sp>
        <p:nvSpPr>
          <p:cNvPr id="10" name="TextBox 11"/>
          <p:cNvSpPr txBox="1">
            <a:spLocks noChangeArrowheads="1"/>
          </p:cNvSpPr>
          <p:nvPr/>
        </p:nvSpPr>
        <p:spPr bwMode="auto">
          <a:xfrm>
            <a:off x="4188987" y="2085404"/>
            <a:ext cx="1205458"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Depleted</a:t>
            </a:r>
          </a:p>
          <a:p>
            <a:pPr eaLnBrk="0" hangingPunct="0">
              <a:lnSpc>
                <a:spcPts val="2000"/>
              </a:lnSpc>
            </a:pPr>
            <a:r>
              <a:rPr lang="en-US" sz="1800" b="1" smtClean="0">
                <a:solidFill>
                  <a:srgbClr val="000000"/>
                </a:solidFill>
                <a:latin typeface="Arial"/>
                <a:ea typeface="ＭＳ Ｐゴシック" charset="0"/>
              </a:rPr>
              <a:t>nurse cells</a:t>
            </a:r>
            <a:endParaRPr lang="en-US" sz="1800" b="1" dirty="0">
              <a:solidFill>
                <a:srgbClr val="000000"/>
              </a:solidFill>
              <a:latin typeface="Arial"/>
              <a:ea typeface="ＭＳ Ｐゴシック" charset="0"/>
            </a:endParaRPr>
          </a:p>
        </p:txBody>
      </p:sp>
      <p:sp>
        <p:nvSpPr>
          <p:cNvPr id="11" name="TextBox 14"/>
          <p:cNvSpPr txBox="1">
            <a:spLocks noChangeArrowheads="1"/>
          </p:cNvSpPr>
          <p:nvPr/>
        </p:nvSpPr>
        <p:spPr bwMode="auto">
          <a:xfrm>
            <a:off x="6667075" y="1666304"/>
            <a:ext cx="525785"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Egg</a:t>
            </a:r>
          </a:p>
          <a:p>
            <a:pPr eaLnBrk="0" hangingPunct="0">
              <a:lnSpc>
                <a:spcPts val="2000"/>
              </a:lnSpc>
            </a:pPr>
            <a:r>
              <a:rPr lang="en-US" sz="1800" b="1" smtClean="0">
                <a:solidFill>
                  <a:srgbClr val="000000"/>
                </a:solidFill>
                <a:latin typeface="Arial"/>
                <a:ea typeface="ＭＳ Ｐゴシック" charset="0"/>
              </a:rPr>
              <a:t>shell</a:t>
            </a:r>
            <a:endParaRPr lang="en-US" sz="1800" b="1">
              <a:solidFill>
                <a:srgbClr val="000000"/>
              </a:solidFill>
              <a:latin typeface="Arial"/>
              <a:ea typeface="ＭＳ Ｐゴシック" charset="0"/>
            </a:endParaRPr>
          </a:p>
        </p:txBody>
      </p:sp>
      <p:sp>
        <p:nvSpPr>
          <p:cNvPr id="12" name="TextBox 16"/>
          <p:cNvSpPr txBox="1">
            <a:spLocks noChangeArrowheads="1"/>
          </p:cNvSpPr>
          <p:nvPr/>
        </p:nvSpPr>
        <p:spPr bwMode="auto">
          <a:xfrm>
            <a:off x="5911425" y="2394967"/>
            <a:ext cx="1295226"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Fertilization</a:t>
            </a:r>
          </a:p>
        </p:txBody>
      </p:sp>
      <p:sp>
        <p:nvSpPr>
          <p:cNvPr id="13" name="TextBox 17"/>
          <p:cNvSpPr txBox="1">
            <a:spLocks noChangeArrowheads="1"/>
          </p:cNvSpPr>
          <p:nvPr/>
        </p:nvSpPr>
        <p:spPr bwMode="auto">
          <a:xfrm>
            <a:off x="5911425" y="2731517"/>
            <a:ext cx="1500411"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Laying of egg</a:t>
            </a:r>
          </a:p>
        </p:txBody>
      </p:sp>
      <p:sp>
        <p:nvSpPr>
          <p:cNvPr id="18" name="TextBox 30"/>
          <p:cNvSpPr txBox="1">
            <a:spLocks noChangeArrowheads="1"/>
          </p:cNvSpPr>
          <p:nvPr/>
        </p:nvSpPr>
        <p:spPr bwMode="auto">
          <a:xfrm>
            <a:off x="1753762" y="6343079"/>
            <a:ext cx="3744615"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(b) Development from egg to larva</a:t>
            </a:r>
          </a:p>
        </p:txBody>
      </p:sp>
      <p:sp>
        <p:nvSpPr>
          <p:cNvPr id="19" name="TextBox 6"/>
          <p:cNvSpPr txBox="1">
            <a:spLocks noChangeArrowheads="1"/>
          </p:cNvSpPr>
          <p:nvPr/>
        </p:nvSpPr>
        <p:spPr bwMode="auto">
          <a:xfrm>
            <a:off x="6559038" y="477142"/>
            <a:ext cx="436017"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000"/>
              </a:lnSpc>
            </a:pPr>
            <a:r>
              <a:rPr lang="en-US" sz="1800" b="1" dirty="0" smtClean="0">
                <a:solidFill>
                  <a:srgbClr val="000000"/>
                </a:solidFill>
                <a:latin typeface="Arial"/>
                <a:ea typeface="ＭＳ Ｐゴシック" charset="0"/>
              </a:rPr>
              <a:t>Egg</a:t>
            </a:r>
            <a:endParaRPr lang="en-US" sz="1800" b="1" dirty="0">
              <a:solidFill>
                <a:srgbClr val="000000"/>
              </a:solidFill>
              <a:latin typeface="Arial"/>
              <a:ea typeface="ＭＳ Ｐゴシック" charset="0"/>
            </a:endParaRPr>
          </a:p>
        </p:txBody>
      </p:sp>
      <p:sp>
        <p:nvSpPr>
          <p:cNvPr id="20" name="TextBox 2"/>
          <p:cNvSpPr txBox="1">
            <a:spLocks noChangeArrowheads="1"/>
          </p:cNvSpPr>
          <p:nvPr/>
        </p:nvSpPr>
        <p:spPr bwMode="auto">
          <a:xfrm>
            <a:off x="2078332" y="240629"/>
            <a:ext cx="1718419"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Developing </a:t>
            </a:r>
            <a:r>
              <a:rPr lang="en-US" sz="1800" b="1" dirty="0">
                <a:solidFill>
                  <a:srgbClr val="000000"/>
                </a:solidFill>
                <a:latin typeface="Arial"/>
                <a:ea typeface="ＭＳ Ｐゴシック" charset="0"/>
              </a:rPr>
              <a:t>egg</a:t>
            </a:r>
          </a:p>
        </p:txBody>
      </p:sp>
      <p:sp>
        <p:nvSpPr>
          <p:cNvPr id="21" name="TextBox 9"/>
          <p:cNvSpPr txBox="1">
            <a:spLocks noChangeArrowheads="1"/>
          </p:cNvSpPr>
          <p:nvPr/>
        </p:nvSpPr>
        <p:spPr bwMode="auto">
          <a:xfrm>
            <a:off x="2078332" y="1469354"/>
            <a:ext cx="1705595"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Mature,</a:t>
            </a:r>
          </a:p>
          <a:p>
            <a:pPr eaLnBrk="0" hangingPunct="0">
              <a:lnSpc>
                <a:spcPts val="2000"/>
              </a:lnSpc>
            </a:pPr>
            <a:r>
              <a:rPr lang="en-US" sz="1800" b="1" smtClean="0">
                <a:solidFill>
                  <a:srgbClr val="000000"/>
                </a:solidFill>
                <a:latin typeface="Arial"/>
                <a:ea typeface="ＭＳ Ｐゴシック" charset="0"/>
              </a:rPr>
              <a:t>unfertilized egg</a:t>
            </a:r>
            <a:endParaRPr lang="en-US" sz="1800" b="1" dirty="0">
              <a:solidFill>
                <a:srgbClr val="000000"/>
              </a:solidFill>
              <a:latin typeface="Arial"/>
              <a:ea typeface="ＭＳ Ｐゴシック" charset="0"/>
            </a:endParaRPr>
          </a:p>
        </p:txBody>
      </p:sp>
      <p:sp>
        <p:nvSpPr>
          <p:cNvPr id="22" name="TextBox 13"/>
          <p:cNvSpPr txBox="1">
            <a:spLocks noChangeArrowheads="1"/>
          </p:cNvSpPr>
          <p:nvPr/>
        </p:nvSpPr>
        <p:spPr bwMode="auto">
          <a:xfrm>
            <a:off x="2078332" y="2963191"/>
            <a:ext cx="1487587"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Fertilized </a:t>
            </a:r>
            <a:r>
              <a:rPr lang="en-US" sz="1800" b="1" dirty="0">
                <a:solidFill>
                  <a:srgbClr val="000000"/>
                </a:solidFill>
                <a:latin typeface="Arial"/>
                <a:ea typeface="ＭＳ Ｐゴシック" charset="0"/>
              </a:rPr>
              <a:t>egg</a:t>
            </a:r>
          </a:p>
        </p:txBody>
      </p:sp>
      <p:sp>
        <p:nvSpPr>
          <p:cNvPr id="17" name="Freeform 16"/>
          <p:cNvSpPr/>
          <p:nvPr/>
        </p:nvSpPr>
        <p:spPr>
          <a:xfrm>
            <a:off x="5945981" y="314325"/>
            <a:ext cx="330994" cy="223838"/>
          </a:xfrm>
          <a:custGeom>
            <a:avLst/>
            <a:gdLst>
              <a:gd name="connsiteX0" fmla="*/ 0 w 330994"/>
              <a:gd name="connsiteY0" fmla="*/ 223838 h 223838"/>
              <a:gd name="connsiteX1" fmla="*/ 330994 w 330994"/>
              <a:gd name="connsiteY1" fmla="*/ 0 h 223838"/>
            </a:gdLst>
            <a:ahLst/>
            <a:cxnLst>
              <a:cxn ang="0">
                <a:pos x="connsiteX0" y="connsiteY0"/>
              </a:cxn>
              <a:cxn ang="0">
                <a:pos x="connsiteX1" y="connsiteY1"/>
              </a:cxn>
            </a:cxnLst>
            <a:rect l="l" t="t" r="r" b="b"/>
            <a:pathLst>
              <a:path w="330994" h="223838">
                <a:moveTo>
                  <a:pt x="0" y="223838"/>
                </a:moveTo>
                <a:lnTo>
                  <a:pt x="330994"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3" name="Freeform 22"/>
          <p:cNvSpPr/>
          <p:nvPr/>
        </p:nvSpPr>
        <p:spPr>
          <a:xfrm>
            <a:off x="6105525" y="626269"/>
            <a:ext cx="433388" cy="4762"/>
          </a:xfrm>
          <a:custGeom>
            <a:avLst/>
            <a:gdLst>
              <a:gd name="connsiteX0" fmla="*/ 0 w 433388"/>
              <a:gd name="connsiteY0" fmla="*/ 0 h 4762"/>
              <a:gd name="connsiteX1" fmla="*/ 433388 w 433388"/>
              <a:gd name="connsiteY1" fmla="*/ 4762 h 4762"/>
            </a:gdLst>
            <a:ahLst/>
            <a:cxnLst>
              <a:cxn ang="0">
                <a:pos x="connsiteX0" y="connsiteY0"/>
              </a:cxn>
              <a:cxn ang="0">
                <a:pos x="connsiteX1" y="connsiteY1"/>
              </a:cxn>
            </a:cxnLst>
            <a:rect l="l" t="t" r="r" b="b"/>
            <a:pathLst>
              <a:path w="433388" h="4762">
                <a:moveTo>
                  <a:pt x="0" y="0"/>
                </a:moveTo>
                <a:lnTo>
                  <a:pt x="433388" y="4762"/>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5" name="Freeform 24"/>
          <p:cNvSpPr/>
          <p:nvPr/>
        </p:nvSpPr>
        <p:spPr>
          <a:xfrm>
            <a:off x="6436519" y="1812131"/>
            <a:ext cx="197644" cy="0"/>
          </a:xfrm>
          <a:custGeom>
            <a:avLst/>
            <a:gdLst>
              <a:gd name="connsiteX0" fmla="*/ 0 w 197644"/>
              <a:gd name="connsiteY0" fmla="*/ 0 h 0"/>
              <a:gd name="connsiteX1" fmla="*/ 197644 w 197644"/>
              <a:gd name="connsiteY1" fmla="*/ 0 h 0"/>
            </a:gdLst>
            <a:ahLst/>
            <a:cxnLst>
              <a:cxn ang="0">
                <a:pos x="connsiteX0" y="connsiteY0"/>
              </a:cxn>
              <a:cxn ang="0">
                <a:pos x="connsiteX1" y="connsiteY1"/>
              </a:cxn>
            </a:cxnLst>
            <a:rect l="l" t="t" r="r" b="b"/>
            <a:pathLst>
              <a:path w="197644">
                <a:moveTo>
                  <a:pt x="0" y="0"/>
                </a:moveTo>
                <a:lnTo>
                  <a:pt x="197644"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6" name="Freeform 25"/>
          <p:cNvSpPr/>
          <p:nvPr/>
        </p:nvSpPr>
        <p:spPr>
          <a:xfrm>
            <a:off x="4917281" y="719138"/>
            <a:ext cx="428625" cy="371475"/>
          </a:xfrm>
          <a:custGeom>
            <a:avLst/>
            <a:gdLst>
              <a:gd name="connsiteX0" fmla="*/ 0 w 428625"/>
              <a:gd name="connsiteY0" fmla="*/ 371475 h 371475"/>
              <a:gd name="connsiteX1" fmla="*/ 428625 w 428625"/>
              <a:gd name="connsiteY1" fmla="*/ 0 h 371475"/>
            </a:gdLst>
            <a:ahLst/>
            <a:cxnLst>
              <a:cxn ang="0">
                <a:pos x="connsiteX0" y="connsiteY0"/>
              </a:cxn>
              <a:cxn ang="0">
                <a:pos x="connsiteX1" y="connsiteY1"/>
              </a:cxn>
            </a:cxnLst>
            <a:rect l="l" t="t" r="r" b="b"/>
            <a:pathLst>
              <a:path w="428625" h="371475">
                <a:moveTo>
                  <a:pt x="0" y="371475"/>
                </a:moveTo>
                <a:lnTo>
                  <a:pt x="428625"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7" name="Freeform 26"/>
          <p:cNvSpPr/>
          <p:nvPr/>
        </p:nvSpPr>
        <p:spPr>
          <a:xfrm>
            <a:off x="5005388" y="354806"/>
            <a:ext cx="490537" cy="38100"/>
          </a:xfrm>
          <a:custGeom>
            <a:avLst/>
            <a:gdLst>
              <a:gd name="connsiteX0" fmla="*/ 0 w 490537"/>
              <a:gd name="connsiteY0" fmla="*/ 0 h 38100"/>
              <a:gd name="connsiteX1" fmla="*/ 490537 w 490537"/>
              <a:gd name="connsiteY1" fmla="*/ 38100 h 38100"/>
            </a:gdLst>
            <a:ahLst/>
            <a:cxnLst>
              <a:cxn ang="0">
                <a:pos x="connsiteX0" y="connsiteY0"/>
              </a:cxn>
              <a:cxn ang="0">
                <a:pos x="connsiteX1" y="connsiteY1"/>
              </a:cxn>
            </a:cxnLst>
            <a:rect l="l" t="t" r="r" b="b"/>
            <a:pathLst>
              <a:path w="490537" h="38100">
                <a:moveTo>
                  <a:pt x="0" y="0"/>
                </a:moveTo>
                <a:lnTo>
                  <a:pt x="490537" y="3810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8" name="Freeform 27"/>
          <p:cNvSpPr/>
          <p:nvPr/>
        </p:nvSpPr>
        <p:spPr>
          <a:xfrm>
            <a:off x="4786313" y="1774031"/>
            <a:ext cx="280987" cy="273844"/>
          </a:xfrm>
          <a:custGeom>
            <a:avLst/>
            <a:gdLst>
              <a:gd name="connsiteX0" fmla="*/ 0 w 280987"/>
              <a:gd name="connsiteY0" fmla="*/ 273844 h 273844"/>
              <a:gd name="connsiteX1" fmla="*/ 280987 w 280987"/>
              <a:gd name="connsiteY1" fmla="*/ 0 h 273844"/>
            </a:gdLst>
            <a:ahLst/>
            <a:cxnLst>
              <a:cxn ang="0">
                <a:pos x="connsiteX0" y="connsiteY0"/>
              </a:cxn>
              <a:cxn ang="0">
                <a:pos x="connsiteX1" y="connsiteY1"/>
              </a:cxn>
            </a:cxnLst>
            <a:rect l="l" t="t" r="r" b="b"/>
            <a:pathLst>
              <a:path w="280987" h="273844">
                <a:moveTo>
                  <a:pt x="0" y="273844"/>
                </a:moveTo>
                <a:lnTo>
                  <a:pt x="280987"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8745235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168" y="204216"/>
            <a:ext cx="5693664" cy="6449568"/>
          </a:xfrm>
          <a:prstGeom prst="rect">
            <a:avLst/>
          </a:prstGeom>
        </p:spPr>
      </p:pic>
      <p:sp>
        <p:nvSpPr>
          <p:cNvPr id="6" name="Title 5"/>
          <p:cNvSpPr>
            <a:spLocks noGrp="1"/>
          </p:cNvSpPr>
          <p:nvPr>
            <p:ph type="title"/>
          </p:nvPr>
        </p:nvSpPr>
        <p:spPr/>
        <p:txBody>
          <a:bodyPr/>
          <a:lstStyle/>
          <a:p>
            <a:r>
              <a:rPr lang="en-US" dirty="0" smtClean="0"/>
              <a:t>Figure 16.7-2-s4</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3"/>
          <p:cNvSpPr txBox="1">
            <a:spLocks noChangeArrowheads="1"/>
          </p:cNvSpPr>
          <p:nvPr/>
        </p:nvSpPr>
        <p:spPr bwMode="auto">
          <a:xfrm>
            <a:off x="4188987" y="204216"/>
            <a:ext cx="795089"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Follicle</a:t>
            </a:r>
          </a:p>
          <a:p>
            <a:pPr eaLnBrk="0" hangingPunct="0">
              <a:lnSpc>
                <a:spcPts val="2000"/>
              </a:lnSpc>
            </a:pPr>
            <a:r>
              <a:rPr lang="en-US" sz="1800" b="1" smtClean="0">
                <a:solidFill>
                  <a:srgbClr val="000000"/>
                </a:solidFill>
                <a:latin typeface="Arial"/>
                <a:ea typeface="ＭＳ Ｐゴシック" charset="0"/>
              </a:rPr>
              <a:t>cell</a:t>
            </a:r>
            <a:endParaRPr lang="en-US" sz="1800" b="1" dirty="0">
              <a:solidFill>
                <a:srgbClr val="000000"/>
              </a:solidFill>
              <a:latin typeface="Arial"/>
              <a:ea typeface="ＭＳ Ｐゴシック" charset="0"/>
            </a:endParaRPr>
          </a:p>
        </p:txBody>
      </p:sp>
      <p:sp>
        <p:nvSpPr>
          <p:cNvPr id="8" name="TextBox 5"/>
          <p:cNvSpPr txBox="1">
            <a:spLocks noChangeArrowheads="1"/>
          </p:cNvSpPr>
          <p:nvPr/>
        </p:nvSpPr>
        <p:spPr bwMode="auto">
          <a:xfrm>
            <a:off x="4188987" y="1074167"/>
            <a:ext cx="1102866"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Nurse cell</a:t>
            </a:r>
          </a:p>
        </p:txBody>
      </p:sp>
      <p:sp>
        <p:nvSpPr>
          <p:cNvPr id="9" name="TextBox 6"/>
          <p:cNvSpPr txBox="1">
            <a:spLocks noChangeArrowheads="1"/>
          </p:cNvSpPr>
          <p:nvPr/>
        </p:nvSpPr>
        <p:spPr bwMode="auto">
          <a:xfrm>
            <a:off x="6292425" y="201835"/>
            <a:ext cx="897682"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000"/>
              </a:lnSpc>
            </a:pPr>
            <a:r>
              <a:rPr lang="en-US" sz="1800" b="1" dirty="0" smtClean="0">
                <a:solidFill>
                  <a:srgbClr val="000000"/>
                </a:solidFill>
                <a:latin typeface="Arial"/>
                <a:ea typeface="ＭＳ Ｐゴシック" charset="0"/>
              </a:rPr>
              <a:t>Nucleus</a:t>
            </a:r>
            <a:endParaRPr lang="en-US" sz="1800" b="1" dirty="0">
              <a:solidFill>
                <a:srgbClr val="000000"/>
              </a:solidFill>
              <a:latin typeface="Arial"/>
              <a:ea typeface="ＭＳ Ｐゴシック" charset="0"/>
            </a:endParaRPr>
          </a:p>
        </p:txBody>
      </p:sp>
      <p:sp>
        <p:nvSpPr>
          <p:cNvPr id="10" name="TextBox 11"/>
          <p:cNvSpPr txBox="1">
            <a:spLocks noChangeArrowheads="1"/>
          </p:cNvSpPr>
          <p:nvPr/>
        </p:nvSpPr>
        <p:spPr bwMode="auto">
          <a:xfrm>
            <a:off x="4188987" y="2085404"/>
            <a:ext cx="1205458"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Depleted</a:t>
            </a:r>
          </a:p>
          <a:p>
            <a:pPr eaLnBrk="0" hangingPunct="0">
              <a:lnSpc>
                <a:spcPts val="2000"/>
              </a:lnSpc>
            </a:pPr>
            <a:r>
              <a:rPr lang="en-US" sz="1800" b="1" smtClean="0">
                <a:solidFill>
                  <a:srgbClr val="000000"/>
                </a:solidFill>
                <a:latin typeface="Arial"/>
                <a:ea typeface="ＭＳ Ｐゴシック" charset="0"/>
              </a:rPr>
              <a:t>nurse cells</a:t>
            </a:r>
            <a:endParaRPr lang="en-US" sz="1800" b="1" dirty="0">
              <a:solidFill>
                <a:srgbClr val="000000"/>
              </a:solidFill>
              <a:latin typeface="Arial"/>
              <a:ea typeface="ＭＳ Ｐゴシック" charset="0"/>
            </a:endParaRPr>
          </a:p>
        </p:txBody>
      </p:sp>
      <p:sp>
        <p:nvSpPr>
          <p:cNvPr id="11" name="TextBox 14"/>
          <p:cNvSpPr txBox="1">
            <a:spLocks noChangeArrowheads="1"/>
          </p:cNvSpPr>
          <p:nvPr/>
        </p:nvSpPr>
        <p:spPr bwMode="auto">
          <a:xfrm>
            <a:off x="6667075" y="1666304"/>
            <a:ext cx="525785"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Egg</a:t>
            </a:r>
          </a:p>
          <a:p>
            <a:pPr eaLnBrk="0" hangingPunct="0">
              <a:lnSpc>
                <a:spcPts val="2000"/>
              </a:lnSpc>
            </a:pPr>
            <a:r>
              <a:rPr lang="en-US" sz="1800" b="1" smtClean="0">
                <a:solidFill>
                  <a:srgbClr val="000000"/>
                </a:solidFill>
                <a:latin typeface="Arial"/>
                <a:ea typeface="ＭＳ Ｐゴシック" charset="0"/>
              </a:rPr>
              <a:t>shell</a:t>
            </a:r>
            <a:endParaRPr lang="en-US" sz="1800" b="1">
              <a:solidFill>
                <a:srgbClr val="000000"/>
              </a:solidFill>
              <a:latin typeface="Arial"/>
              <a:ea typeface="ＭＳ Ｐゴシック" charset="0"/>
            </a:endParaRPr>
          </a:p>
        </p:txBody>
      </p:sp>
      <p:sp>
        <p:nvSpPr>
          <p:cNvPr id="12" name="TextBox 16"/>
          <p:cNvSpPr txBox="1">
            <a:spLocks noChangeArrowheads="1"/>
          </p:cNvSpPr>
          <p:nvPr/>
        </p:nvSpPr>
        <p:spPr bwMode="auto">
          <a:xfrm>
            <a:off x="5911425" y="2394967"/>
            <a:ext cx="1295226"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Fertilization</a:t>
            </a:r>
          </a:p>
        </p:txBody>
      </p:sp>
      <p:sp>
        <p:nvSpPr>
          <p:cNvPr id="13" name="TextBox 17"/>
          <p:cNvSpPr txBox="1">
            <a:spLocks noChangeArrowheads="1"/>
          </p:cNvSpPr>
          <p:nvPr/>
        </p:nvSpPr>
        <p:spPr bwMode="auto">
          <a:xfrm>
            <a:off x="5911425" y="2731517"/>
            <a:ext cx="1500411"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Laying of egg</a:t>
            </a:r>
          </a:p>
        </p:txBody>
      </p:sp>
      <p:sp>
        <p:nvSpPr>
          <p:cNvPr id="14" name="TextBox 20"/>
          <p:cNvSpPr txBox="1">
            <a:spLocks noChangeArrowheads="1"/>
          </p:cNvSpPr>
          <p:nvPr/>
        </p:nvSpPr>
        <p:spPr bwMode="auto">
          <a:xfrm>
            <a:off x="5911425" y="3801492"/>
            <a:ext cx="1423467"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Embryonic</a:t>
            </a:r>
          </a:p>
          <a:p>
            <a:pPr eaLnBrk="0" hangingPunct="0">
              <a:lnSpc>
                <a:spcPts val="2000"/>
              </a:lnSpc>
            </a:pPr>
            <a:r>
              <a:rPr lang="en-US" sz="1800" b="1" smtClean="0">
                <a:solidFill>
                  <a:srgbClr val="000000"/>
                </a:solidFill>
                <a:latin typeface="Arial"/>
                <a:ea typeface="ＭＳ Ｐゴシック" charset="0"/>
              </a:rPr>
              <a:t>development</a:t>
            </a:r>
            <a:endParaRPr lang="en-US" sz="1800" b="1" dirty="0">
              <a:solidFill>
                <a:srgbClr val="000000"/>
              </a:solidFill>
              <a:latin typeface="Arial"/>
              <a:ea typeface="ＭＳ Ｐゴシック" charset="0"/>
            </a:endParaRPr>
          </a:p>
        </p:txBody>
      </p:sp>
      <p:sp>
        <p:nvSpPr>
          <p:cNvPr id="15" name="TextBox 23"/>
          <p:cNvSpPr txBox="1">
            <a:spLocks noChangeArrowheads="1"/>
          </p:cNvSpPr>
          <p:nvPr/>
        </p:nvSpPr>
        <p:spPr bwMode="auto">
          <a:xfrm>
            <a:off x="6308300" y="5071492"/>
            <a:ext cx="795089"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0.1 mm</a:t>
            </a:r>
          </a:p>
        </p:txBody>
      </p:sp>
      <p:sp>
        <p:nvSpPr>
          <p:cNvPr id="17" name="TextBox 27"/>
          <p:cNvSpPr txBox="1">
            <a:spLocks noChangeArrowheads="1"/>
          </p:cNvSpPr>
          <p:nvPr/>
        </p:nvSpPr>
        <p:spPr bwMode="auto">
          <a:xfrm>
            <a:off x="4446162" y="5185792"/>
            <a:ext cx="1077218"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Body</a:t>
            </a:r>
          </a:p>
          <a:p>
            <a:pPr eaLnBrk="0" hangingPunct="0">
              <a:lnSpc>
                <a:spcPts val="2000"/>
              </a:lnSpc>
            </a:pPr>
            <a:r>
              <a:rPr lang="en-US" sz="1800" b="1" dirty="0" smtClean="0">
                <a:solidFill>
                  <a:srgbClr val="000000"/>
                </a:solidFill>
                <a:latin typeface="Arial"/>
                <a:ea typeface="ＭＳ Ｐゴシック" charset="0"/>
              </a:rPr>
              <a:t>segments</a:t>
            </a:r>
            <a:endParaRPr lang="en-US" sz="1800" b="1" dirty="0">
              <a:solidFill>
                <a:srgbClr val="000000"/>
              </a:solidFill>
              <a:latin typeface="Arial"/>
              <a:ea typeface="ＭＳ Ｐゴシック" charset="0"/>
            </a:endParaRPr>
          </a:p>
        </p:txBody>
      </p:sp>
      <p:sp>
        <p:nvSpPr>
          <p:cNvPr id="18" name="TextBox 30"/>
          <p:cNvSpPr txBox="1">
            <a:spLocks noChangeArrowheads="1"/>
          </p:cNvSpPr>
          <p:nvPr/>
        </p:nvSpPr>
        <p:spPr bwMode="auto">
          <a:xfrm>
            <a:off x="1753762" y="6343079"/>
            <a:ext cx="3744615"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(b) Development from egg to larva</a:t>
            </a:r>
          </a:p>
        </p:txBody>
      </p:sp>
      <p:sp>
        <p:nvSpPr>
          <p:cNvPr id="19" name="TextBox 6"/>
          <p:cNvSpPr txBox="1">
            <a:spLocks noChangeArrowheads="1"/>
          </p:cNvSpPr>
          <p:nvPr/>
        </p:nvSpPr>
        <p:spPr bwMode="auto">
          <a:xfrm>
            <a:off x="6559038" y="477142"/>
            <a:ext cx="436017"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000"/>
              </a:lnSpc>
            </a:pPr>
            <a:r>
              <a:rPr lang="en-US" sz="1800" b="1" dirty="0" smtClean="0">
                <a:solidFill>
                  <a:srgbClr val="000000"/>
                </a:solidFill>
                <a:latin typeface="Arial"/>
                <a:ea typeface="ＭＳ Ｐゴシック" charset="0"/>
              </a:rPr>
              <a:t>Egg</a:t>
            </a:r>
            <a:endParaRPr lang="en-US" sz="1800" b="1" dirty="0">
              <a:solidFill>
                <a:srgbClr val="000000"/>
              </a:solidFill>
              <a:latin typeface="Arial"/>
              <a:ea typeface="ＭＳ Ｐゴシック" charset="0"/>
            </a:endParaRPr>
          </a:p>
        </p:txBody>
      </p:sp>
      <p:sp>
        <p:nvSpPr>
          <p:cNvPr id="20" name="TextBox 2"/>
          <p:cNvSpPr txBox="1">
            <a:spLocks noChangeArrowheads="1"/>
          </p:cNvSpPr>
          <p:nvPr/>
        </p:nvSpPr>
        <p:spPr bwMode="auto">
          <a:xfrm>
            <a:off x="2078332" y="240629"/>
            <a:ext cx="1718419"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Developing </a:t>
            </a:r>
            <a:r>
              <a:rPr lang="en-US" sz="1800" b="1" dirty="0">
                <a:solidFill>
                  <a:srgbClr val="000000"/>
                </a:solidFill>
                <a:latin typeface="Arial"/>
                <a:ea typeface="ＭＳ Ｐゴシック" charset="0"/>
              </a:rPr>
              <a:t>egg</a:t>
            </a:r>
          </a:p>
        </p:txBody>
      </p:sp>
      <p:sp>
        <p:nvSpPr>
          <p:cNvPr id="21" name="TextBox 9"/>
          <p:cNvSpPr txBox="1">
            <a:spLocks noChangeArrowheads="1"/>
          </p:cNvSpPr>
          <p:nvPr/>
        </p:nvSpPr>
        <p:spPr bwMode="auto">
          <a:xfrm>
            <a:off x="2078332" y="1469354"/>
            <a:ext cx="1705595"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Mature,</a:t>
            </a:r>
          </a:p>
          <a:p>
            <a:pPr eaLnBrk="0" hangingPunct="0">
              <a:lnSpc>
                <a:spcPts val="2000"/>
              </a:lnSpc>
            </a:pPr>
            <a:r>
              <a:rPr lang="en-US" sz="1800" b="1" smtClean="0">
                <a:solidFill>
                  <a:srgbClr val="000000"/>
                </a:solidFill>
                <a:latin typeface="Arial"/>
                <a:ea typeface="ＭＳ Ｐゴシック" charset="0"/>
              </a:rPr>
              <a:t>unfertilized egg</a:t>
            </a:r>
            <a:endParaRPr lang="en-US" sz="1800" b="1" dirty="0">
              <a:solidFill>
                <a:srgbClr val="000000"/>
              </a:solidFill>
              <a:latin typeface="Arial"/>
              <a:ea typeface="ＭＳ Ｐゴシック" charset="0"/>
            </a:endParaRPr>
          </a:p>
        </p:txBody>
      </p:sp>
      <p:sp>
        <p:nvSpPr>
          <p:cNvPr id="22" name="TextBox 13"/>
          <p:cNvSpPr txBox="1">
            <a:spLocks noChangeArrowheads="1"/>
          </p:cNvSpPr>
          <p:nvPr/>
        </p:nvSpPr>
        <p:spPr bwMode="auto">
          <a:xfrm>
            <a:off x="2078332" y="2963191"/>
            <a:ext cx="1487587"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Fertilized </a:t>
            </a:r>
            <a:r>
              <a:rPr lang="en-US" sz="1800" b="1" dirty="0">
                <a:solidFill>
                  <a:srgbClr val="000000"/>
                </a:solidFill>
                <a:latin typeface="Arial"/>
                <a:ea typeface="ＭＳ Ｐゴシック" charset="0"/>
              </a:rPr>
              <a:t>egg</a:t>
            </a:r>
          </a:p>
        </p:txBody>
      </p:sp>
      <p:sp>
        <p:nvSpPr>
          <p:cNvPr id="23" name="TextBox 22"/>
          <p:cNvSpPr txBox="1">
            <a:spLocks noChangeArrowheads="1"/>
          </p:cNvSpPr>
          <p:nvPr/>
        </p:nvSpPr>
        <p:spPr bwMode="auto">
          <a:xfrm>
            <a:off x="2078332" y="4301454"/>
            <a:ext cx="2141612"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Segmented </a:t>
            </a:r>
            <a:r>
              <a:rPr lang="en-US" sz="1800" b="1" dirty="0">
                <a:solidFill>
                  <a:srgbClr val="000000"/>
                </a:solidFill>
                <a:latin typeface="Arial"/>
                <a:ea typeface="ＭＳ Ｐゴシック" charset="0"/>
              </a:rPr>
              <a:t>embryo</a:t>
            </a:r>
          </a:p>
        </p:txBody>
      </p:sp>
      <p:sp>
        <p:nvSpPr>
          <p:cNvPr id="24" name="Freeform 23"/>
          <p:cNvSpPr/>
          <p:nvPr/>
        </p:nvSpPr>
        <p:spPr>
          <a:xfrm>
            <a:off x="5945981" y="314325"/>
            <a:ext cx="330994" cy="223838"/>
          </a:xfrm>
          <a:custGeom>
            <a:avLst/>
            <a:gdLst>
              <a:gd name="connsiteX0" fmla="*/ 0 w 330994"/>
              <a:gd name="connsiteY0" fmla="*/ 223838 h 223838"/>
              <a:gd name="connsiteX1" fmla="*/ 330994 w 330994"/>
              <a:gd name="connsiteY1" fmla="*/ 0 h 223838"/>
            </a:gdLst>
            <a:ahLst/>
            <a:cxnLst>
              <a:cxn ang="0">
                <a:pos x="connsiteX0" y="connsiteY0"/>
              </a:cxn>
              <a:cxn ang="0">
                <a:pos x="connsiteX1" y="connsiteY1"/>
              </a:cxn>
            </a:cxnLst>
            <a:rect l="l" t="t" r="r" b="b"/>
            <a:pathLst>
              <a:path w="330994" h="223838">
                <a:moveTo>
                  <a:pt x="0" y="223838"/>
                </a:moveTo>
                <a:lnTo>
                  <a:pt x="330994"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5" name="Freeform 24"/>
          <p:cNvSpPr/>
          <p:nvPr/>
        </p:nvSpPr>
        <p:spPr>
          <a:xfrm>
            <a:off x="6105525" y="626269"/>
            <a:ext cx="433388" cy="4762"/>
          </a:xfrm>
          <a:custGeom>
            <a:avLst/>
            <a:gdLst>
              <a:gd name="connsiteX0" fmla="*/ 0 w 433388"/>
              <a:gd name="connsiteY0" fmla="*/ 0 h 4762"/>
              <a:gd name="connsiteX1" fmla="*/ 433388 w 433388"/>
              <a:gd name="connsiteY1" fmla="*/ 4762 h 4762"/>
            </a:gdLst>
            <a:ahLst/>
            <a:cxnLst>
              <a:cxn ang="0">
                <a:pos x="connsiteX0" y="connsiteY0"/>
              </a:cxn>
              <a:cxn ang="0">
                <a:pos x="connsiteX1" y="connsiteY1"/>
              </a:cxn>
            </a:cxnLst>
            <a:rect l="l" t="t" r="r" b="b"/>
            <a:pathLst>
              <a:path w="433388" h="4762">
                <a:moveTo>
                  <a:pt x="0" y="0"/>
                </a:moveTo>
                <a:lnTo>
                  <a:pt x="433388" y="4762"/>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6" name="Freeform 25"/>
          <p:cNvSpPr/>
          <p:nvPr/>
        </p:nvSpPr>
        <p:spPr>
          <a:xfrm>
            <a:off x="5086350" y="4976813"/>
            <a:ext cx="490538" cy="383381"/>
          </a:xfrm>
          <a:custGeom>
            <a:avLst/>
            <a:gdLst>
              <a:gd name="connsiteX0" fmla="*/ 259556 w 490538"/>
              <a:gd name="connsiteY0" fmla="*/ 19050 h 383381"/>
              <a:gd name="connsiteX1" fmla="*/ 0 w 490538"/>
              <a:gd name="connsiteY1" fmla="*/ 383381 h 383381"/>
              <a:gd name="connsiteX2" fmla="*/ 490538 w 490538"/>
              <a:gd name="connsiteY2" fmla="*/ 0 h 383381"/>
            </a:gdLst>
            <a:ahLst/>
            <a:cxnLst>
              <a:cxn ang="0">
                <a:pos x="connsiteX0" y="connsiteY0"/>
              </a:cxn>
              <a:cxn ang="0">
                <a:pos x="connsiteX1" y="connsiteY1"/>
              </a:cxn>
              <a:cxn ang="0">
                <a:pos x="connsiteX2" y="connsiteY2"/>
              </a:cxn>
            </a:cxnLst>
            <a:rect l="l" t="t" r="r" b="b"/>
            <a:pathLst>
              <a:path w="490538" h="383381">
                <a:moveTo>
                  <a:pt x="259556" y="19050"/>
                </a:moveTo>
                <a:lnTo>
                  <a:pt x="0" y="383381"/>
                </a:lnTo>
                <a:lnTo>
                  <a:pt x="490538"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7" name="Freeform 26"/>
          <p:cNvSpPr/>
          <p:nvPr/>
        </p:nvSpPr>
        <p:spPr>
          <a:xfrm>
            <a:off x="6436519" y="1812131"/>
            <a:ext cx="197644" cy="0"/>
          </a:xfrm>
          <a:custGeom>
            <a:avLst/>
            <a:gdLst>
              <a:gd name="connsiteX0" fmla="*/ 0 w 197644"/>
              <a:gd name="connsiteY0" fmla="*/ 0 h 0"/>
              <a:gd name="connsiteX1" fmla="*/ 197644 w 197644"/>
              <a:gd name="connsiteY1" fmla="*/ 0 h 0"/>
            </a:gdLst>
            <a:ahLst/>
            <a:cxnLst>
              <a:cxn ang="0">
                <a:pos x="connsiteX0" y="connsiteY0"/>
              </a:cxn>
              <a:cxn ang="0">
                <a:pos x="connsiteX1" y="connsiteY1"/>
              </a:cxn>
            </a:cxnLst>
            <a:rect l="l" t="t" r="r" b="b"/>
            <a:pathLst>
              <a:path w="197644">
                <a:moveTo>
                  <a:pt x="0" y="0"/>
                </a:moveTo>
                <a:lnTo>
                  <a:pt x="197644"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8" name="Freeform 27"/>
          <p:cNvSpPr/>
          <p:nvPr/>
        </p:nvSpPr>
        <p:spPr>
          <a:xfrm>
            <a:off x="4917281" y="719138"/>
            <a:ext cx="428625" cy="371475"/>
          </a:xfrm>
          <a:custGeom>
            <a:avLst/>
            <a:gdLst>
              <a:gd name="connsiteX0" fmla="*/ 0 w 428625"/>
              <a:gd name="connsiteY0" fmla="*/ 371475 h 371475"/>
              <a:gd name="connsiteX1" fmla="*/ 428625 w 428625"/>
              <a:gd name="connsiteY1" fmla="*/ 0 h 371475"/>
            </a:gdLst>
            <a:ahLst/>
            <a:cxnLst>
              <a:cxn ang="0">
                <a:pos x="connsiteX0" y="connsiteY0"/>
              </a:cxn>
              <a:cxn ang="0">
                <a:pos x="connsiteX1" y="connsiteY1"/>
              </a:cxn>
            </a:cxnLst>
            <a:rect l="l" t="t" r="r" b="b"/>
            <a:pathLst>
              <a:path w="428625" h="371475">
                <a:moveTo>
                  <a:pt x="0" y="371475"/>
                </a:moveTo>
                <a:lnTo>
                  <a:pt x="428625"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9" name="Freeform 28"/>
          <p:cNvSpPr/>
          <p:nvPr/>
        </p:nvSpPr>
        <p:spPr>
          <a:xfrm>
            <a:off x="5005388" y="354806"/>
            <a:ext cx="490537" cy="38100"/>
          </a:xfrm>
          <a:custGeom>
            <a:avLst/>
            <a:gdLst>
              <a:gd name="connsiteX0" fmla="*/ 0 w 490537"/>
              <a:gd name="connsiteY0" fmla="*/ 0 h 38100"/>
              <a:gd name="connsiteX1" fmla="*/ 490537 w 490537"/>
              <a:gd name="connsiteY1" fmla="*/ 38100 h 38100"/>
            </a:gdLst>
            <a:ahLst/>
            <a:cxnLst>
              <a:cxn ang="0">
                <a:pos x="connsiteX0" y="connsiteY0"/>
              </a:cxn>
              <a:cxn ang="0">
                <a:pos x="connsiteX1" y="connsiteY1"/>
              </a:cxn>
            </a:cxnLst>
            <a:rect l="l" t="t" r="r" b="b"/>
            <a:pathLst>
              <a:path w="490537" h="38100">
                <a:moveTo>
                  <a:pt x="0" y="0"/>
                </a:moveTo>
                <a:lnTo>
                  <a:pt x="490537" y="3810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0" name="Freeform 29"/>
          <p:cNvSpPr/>
          <p:nvPr/>
        </p:nvSpPr>
        <p:spPr>
          <a:xfrm>
            <a:off x="4786313" y="1774031"/>
            <a:ext cx="280987" cy="273844"/>
          </a:xfrm>
          <a:custGeom>
            <a:avLst/>
            <a:gdLst>
              <a:gd name="connsiteX0" fmla="*/ 0 w 280987"/>
              <a:gd name="connsiteY0" fmla="*/ 273844 h 273844"/>
              <a:gd name="connsiteX1" fmla="*/ 280987 w 280987"/>
              <a:gd name="connsiteY1" fmla="*/ 0 h 273844"/>
            </a:gdLst>
            <a:ahLst/>
            <a:cxnLst>
              <a:cxn ang="0">
                <a:pos x="connsiteX0" y="connsiteY0"/>
              </a:cxn>
              <a:cxn ang="0">
                <a:pos x="connsiteX1" y="connsiteY1"/>
              </a:cxn>
            </a:cxnLst>
            <a:rect l="l" t="t" r="r" b="b"/>
            <a:pathLst>
              <a:path w="280987" h="273844">
                <a:moveTo>
                  <a:pt x="0" y="273844"/>
                </a:moveTo>
                <a:lnTo>
                  <a:pt x="280987"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6820329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168" y="204216"/>
            <a:ext cx="5693664" cy="6449568"/>
          </a:xfrm>
          <a:prstGeom prst="rect">
            <a:avLst/>
          </a:prstGeom>
        </p:spPr>
      </p:pic>
      <p:sp>
        <p:nvSpPr>
          <p:cNvPr id="6" name="Title 5"/>
          <p:cNvSpPr>
            <a:spLocks noGrp="1"/>
          </p:cNvSpPr>
          <p:nvPr>
            <p:ph type="title"/>
          </p:nvPr>
        </p:nvSpPr>
        <p:spPr/>
        <p:txBody>
          <a:bodyPr/>
          <a:lstStyle/>
          <a:p>
            <a:r>
              <a:rPr lang="en-US" dirty="0" smtClean="0"/>
              <a:t>Figure 16.7-2-s5</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3"/>
          <p:cNvSpPr txBox="1">
            <a:spLocks noChangeArrowheads="1"/>
          </p:cNvSpPr>
          <p:nvPr/>
        </p:nvSpPr>
        <p:spPr bwMode="auto">
          <a:xfrm>
            <a:off x="4188987" y="204216"/>
            <a:ext cx="795089"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Follicle</a:t>
            </a:r>
          </a:p>
          <a:p>
            <a:pPr eaLnBrk="0" hangingPunct="0">
              <a:lnSpc>
                <a:spcPts val="2000"/>
              </a:lnSpc>
            </a:pPr>
            <a:r>
              <a:rPr lang="en-US" sz="1800" b="1" dirty="0" smtClean="0">
                <a:solidFill>
                  <a:srgbClr val="000000"/>
                </a:solidFill>
                <a:latin typeface="Arial"/>
                <a:ea typeface="ＭＳ Ｐゴシック" charset="0"/>
              </a:rPr>
              <a:t>cell</a:t>
            </a:r>
            <a:endParaRPr lang="en-US" sz="1800" b="1" dirty="0">
              <a:solidFill>
                <a:srgbClr val="000000"/>
              </a:solidFill>
              <a:latin typeface="Arial"/>
              <a:ea typeface="ＭＳ Ｐゴシック" charset="0"/>
            </a:endParaRPr>
          </a:p>
        </p:txBody>
      </p:sp>
      <p:sp>
        <p:nvSpPr>
          <p:cNvPr id="8" name="TextBox 5"/>
          <p:cNvSpPr txBox="1">
            <a:spLocks noChangeArrowheads="1"/>
          </p:cNvSpPr>
          <p:nvPr/>
        </p:nvSpPr>
        <p:spPr bwMode="auto">
          <a:xfrm>
            <a:off x="4188987" y="1074167"/>
            <a:ext cx="1102866"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Nurse cell</a:t>
            </a:r>
          </a:p>
        </p:txBody>
      </p:sp>
      <p:sp>
        <p:nvSpPr>
          <p:cNvPr id="9" name="TextBox 6"/>
          <p:cNvSpPr txBox="1">
            <a:spLocks noChangeArrowheads="1"/>
          </p:cNvSpPr>
          <p:nvPr/>
        </p:nvSpPr>
        <p:spPr bwMode="auto">
          <a:xfrm>
            <a:off x="6292425" y="201835"/>
            <a:ext cx="897682"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000"/>
              </a:lnSpc>
            </a:pPr>
            <a:r>
              <a:rPr lang="en-US" sz="1800" b="1" dirty="0" smtClean="0">
                <a:solidFill>
                  <a:srgbClr val="000000"/>
                </a:solidFill>
                <a:latin typeface="Arial"/>
                <a:ea typeface="ＭＳ Ｐゴシック" charset="0"/>
              </a:rPr>
              <a:t>Nucleus</a:t>
            </a:r>
            <a:endParaRPr lang="en-US" sz="1800" b="1" dirty="0">
              <a:solidFill>
                <a:srgbClr val="000000"/>
              </a:solidFill>
              <a:latin typeface="Arial"/>
              <a:ea typeface="ＭＳ Ｐゴシック" charset="0"/>
            </a:endParaRPr>
          </a:p>
        </p:txBody>
      </p:sp>
      <p:sp>
        <p:nvSpPr>
          <p:cNvPr id="10" name="TextBox 11"/>
          <p:cNvSpPr txBox="1">
            <a:spLocks noChangeArrowheads="1"/>
          </p:cNvSpPr>
          <p:nvPr/>
        </p:nvSpPr>
        <p:spPr bwMode="auto">
          <a:xfrm>
            <a:off x="4188987" y="2085404"/>
            <a:ext cx="1205458"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Depleted</a:t>
            </a:r>
          </a:p>
          <a:p>
            <a:pPr eaLnBrk="0" hangingPunct="0">
              <a:lnSpc>
                <a:spcPts val="2000"/>
              </a:lnSpc>
            </a:pPr>
            <a:r>
              <a:rPr lang="en-US" sz="1800" b="1" dirty="0" smtClean="0">
                <a:solidFill>
                  <a:srgbClr val="000000"/>
                </a:solidFill>
                <a:latin typeface="Arial"/>
                <a:ea typeface="ＭＳ Ｐゴシック" charset="0"/>
              </a:rPr>
              <a:t>nurse cells</a:t>
            </a:r>
            <a:endParaRPr lang="en-US" sz="1800" b="1" dirty="0">
              <a:solidFill>
                <a:srgbClr val="000000"/>
              </a:solidFill>
              <a:latin typeface="Arial"/>
              <a:ea typeface="ＭＳ Ｐゴシック" charset="0"/>
            </a:endParaRPr>
          </a:p>
        </p:txBody>
      </p:sp>
      <p:sp>
        <p:nvSpPr>
          <p:cNvPr id="11" name="TextBox 14"/>
          <p:cNvSpPr txBox="1">
            <a:spLocks noChangeArrowheads="1"/>
          </p:cNvSpPr>
          <p:nvPr/>
        </p:nvSpPr>
        <p:spPr bwMode="auto">
          <a:xfrm>
            <a:off x="6667075" y="1666304"/>
            <a:ext cx="525785"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Egg</a:t>
            </a:r>
          </a:p>
          <a:p>
            <a:pPr eaLnBrk="0" hangingPunct="0">
              <a:lnSpc>
                <a:spcPts val="2000"/>
              </a:lnSpc>
            </a:pPr>
            <a:r>
              <a:rPr lang="en-US" sz="1800" b="1" dirty="0" smtClean="0">
                <a:solidFill>
                  <a:srgbClr val="000000"/>
                </a:solidFill>
                <a:latin typeface="Arial"/>
                <a:ea typeface="ＭＳ Ｐゴシック" charset="0"/>
              </a:rPr>
              <a:t>shell</a:t>
            </a:r>
            <a:endParaRPr lang="en-US" sz="1800" b="1" dirty="0">
              <a:solidFill>
                <a:srgbClr val="000000"/>
              </a:solidFill>
              <a:latin typeface="Arial"/>
              <a:ea typeface="ＭＳ Ｐゴシック" charset="0"/>
            </a:endParaRPr>
          </a:p>
        </p:txBody>
      </p:sp>
      <p:sp>
        <p:nvSpPr>
          <p:cNvPr id="12" name="TextBox 16"/>
          <p:cNvSpPr txBox="1">
            <a:spLocks noChangeArrowheads="1"/>
          </p:cNvSpPr>
          <p:nvPr/>
        </p:nvSpPr>
        <p:spPr bwMode="auto">
          <a:xfrm>
            <a:off x="5911425" y="2394967"/>
            <a:ext cx="1295226"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Fertilization</a:t>
            </a:r>
          </a:p>
        </p:txBody>
      </p:sp>
      <p:sp>
        <p:nvSpPr>
          <p:cNvPr id="13" name="TextBox 17"/>
          <p:cNvSpPr txBox="1">
            <a:spLocks noChangeArrowheads="1"/>
          </p:cNvSpPr>
          <p:nvPr/>
        </p:nvSpPr>
        <p:spPr bwMode="auto">
          <a:xfrm>
            <a:off x="5911425" y="2731517"/>
            <a:ext cx="1500411"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Laying of egg</a:t>
            </a:r>
          </a:p>
        </p:txBody>
      </p:sp>
      <p:sp>
        <p:nvSpPr>
          <p:cNvPr id="14" name="TextBox 20"/>
          <p:cNvSpPr txBox="1">
            <a:spLocks noChangeArrowheads="1"/>
          </p:cNvSpPr>
          <p:nvPr/>
        </p:nvSpPr>
        <p:spPr bwMode="auto">
          <a:xfrm>
            <a:off x="5911425" y="3801492"/>
            <a:ext cx="1423467"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Embryonic</a:t>
            </a:r>
          </a:p>
          <a:p>
            <a:pPr eaLnBrk="0" hangingPunct="0">
              <a:lnSpc>
                <a:spcPts val="2000"/>
              </a:lnSpc>
            </a:pPr>
            <a:r>
              <a:rPr lang="en-US" sz="1800" b="1" smtClean="0">
                <a:solidFill>
                  <a:srgbClr val="000000"/>
                </a:solidFill>
                <a:latin typeface="Arial"/>
                <a:ea typeface="ＭＳ Ｐゴシック" charset="0"/>
              </a:rPr>
              <a:t>development</a:t>
            </a:r>
            <a:endParaRPr lang="en-US" sz="1800" b="1" dirty="0">
              <a:solidFill>
                <a:srgbClr val="000000"/>
              </a:solidFill>
              <a:latin typeface="Arial"/>
              <a:ea typeface="ＭＳ Ｐゴシック" charset="0"/>
            </a:endParaRPr>
          </a:p>
        </p:txBody>
      </p:sp>
      <p:sp>
        <p:nvSpPr>
          <p:cNvPr id="15" name="TextBox 23"/>
          <p:cNvSpPr txBox="1">
            <a:spLocks noChangeArrowheads="1"/>
          </p:cNvSpPr>
          <p:nvPr/>
        </p:nvSpPr>
        <p:spPr bwMode="auto">
          <a:xfrm>
            <a:off x="6308300" y="5071492"/>
            <a:ext cx="795089"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0.1 mm</a:t>
            </a:r>
          </a:p>
        </p:txBody>
      </p:sp>
      <p:sp>
        <p:nvSpPr>
          <p:cNvPr id="16" name="TextBox 24"/>
          <p:cNvSpPr txBox="1">
            <a:spLocks noChangeArrowheads="1"/>
          </p:cNvSpPr>
          <p:nvPr/>
        </p:nvSpPr>
        <p:spPr bwMode="auto">
          <a:xfrm>
            <a:off x="5911425" y="5455667"/>
            <a:ext cx="987450"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Hatching</a:t>
            </a:r>
          </a:p>
        </p:txBody>
      </p:sp>
      <p:sp>
        <p:nvSpPr>
          <p:cNvPr id="17" name="TextBox 27"/>
          <p:cNvSpPr txBox="1">
            <a:spLocks noChangeArrowheads="1"/>
          </p:cNvSpPr>
          <p:nvPr/>
        </p:nvSpPr>
        <p:spPr bwMode="auto">
          <a:xfrm>
            <a:off x="4446162" y="5185792"/>
            <a:ext cx="1077218"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Body</a:t>
            </a:r>
          </a:p>
          <a:p>
            <a:pPr eaLnBrk="0" hangingPunct="0">
              <a:lnSpc>
                <a:spcPts val="2000"/>
              </a:lnSpc>
            </a:pPr>
            <a:r>
              <a:rPr lang="en-US" sz="1800" b="1" dirty="0" smtClean="0">
                <a:solidFill>
                  <a:srgbClr val="000000"/>
                </a:solidFill>
                <a:latin typeface="Arial"/>
                <a:ea typeface="ＭＳ Ｐゴシック" charset="0"/>
              </a:rPr>
              <a:t>segments</a:t>
            </a:r>
            <a:endParaRPr lang="en-US" sz="1800" b="1" dirty="0">
              <a:solidFill>
                <a:srgbClr val="000000"/>
              </a:solidFill>
              <a:latin typeface="Arial"/>
              <a:ea typeface="ＭＳ Ｐゴシック" charset="0"/>
            </a:endParaRPr>
          </a:p>
        </p:txBody>
      </p:sp>
      <p:sp>
        <p:nvSpPr>
          <p:cNvPr id="18" name="TextBox 30"/>
          <p:cNvSpPr txBox="1">
            <a:spLocks noChangeArrowheads="1"/>
          </p:cNvSpPr>
          <p:nvPr/>
        </p:nvSpPr>
        <p:spPr bwMode="auto">
          <a:xfrm>
            <a:off x="1753762" y="6343079"/>
            <a:ext cx="3744615"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(b) Development from egg to larva</a:t>
            </a:r>
          </a:p>
        </p:txBody>
      </p:sp>
      <p:sp>
        <p:nvSpPr>
          <p:cNvPr id="19" name="TextBox 6"/>
          <p:cNvSpPr txBox="1">
            <a:spLocks noChangeArrowheads="1"/>
          </p:cNvSpPr>
          <p:nvPr/>
        </p:nvSpPr>
        <p:spPr bwMode="auto">
          <a:xfrm>
            <a:off x="6559038" y="477142"/>
            <a:ext cx="436017"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000"/>
              </a:lnSpc>
            </a:pPr>
            <a:r>
              <a:rPr lang="en-US" sz="1800" b="1" dirty="0" smtClean="0">
                <a:solidFill>
                  <a:srgbClr val="000000"/>
                </a:solidFill>
                <a:latin typeface="Arial"/>
                <a:ea typeface="ＭＳ Ｐゴシック" charset="0"/>
              </a:rPr>
              <a:t>Egg</a:t>
            </a:r>
            <a:endParaRPr lang="en-US" sz="1800" b="1" dirty="0">
              <a:solidFill>
                <a:srgbClr val="000000"/>
              </a:solidFill>
              <a:latin typeface="Arial"/>
              <a:ea typeface="ＭＳ Ｐゴシック" charset="0"/>
            </a:endParaRPr>
          </a:p>
        </p:txBody>
      </p:sp>
      <p:sp>
        <p:nvSpPr>
          <p:cNvPr id="20" name="TextBox 2"/>
          <p:cNvSpPr txBox="1">
            <a:spLocks noChangeArrowheads="1"/>
          </p:cNvSpPr>
          <p:nvPr/>
        </p:nvSpPr>
        <p:spPr bwMode="auto">
          <a:xfrm>
            <a:off x="2078332" y="240629"/>
            <a:ext cx="1718419"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Developing </a:t>
            </a:r>
            <a:r>
              <a:rPr lang="en-US" sz="1800" b="1" dirty="0">
                <a:solidFill>
                  <a:srgbClr val="000000"/>
                </a:solidFill>
                <a:latin typeface="Arial"/>
                <a:ea typeface="ＭＳ Ｐゴシック" charset="0"/>
              </a:rPr>
              <a:t>egg</a:t>
            </a:r>
          </a:p>
        </p:txBody>
      </p:sp>
      <p:sp>
        <p:nvSpPr>
          <p:cNvPr id="21" name="TextBox 9"/>
          <p:cNvSpPr txBox="1">
            <a:spLocks noChangeArrowheads="1"/>
          </p:cNvSpPr>
          <p:nvPr/>
        </p:nvSpPr>
        <p:spPr bwMode="auto">
          <a:xfrm>
            <a:off x="2078332" y="1469354"/>
            <a:ext cx="1705595"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Mature,</a:t>
            </a:r>
          </a:p>
          <a:p>
            <a:pPr eaLnBrk="0" hangingPunct="0">
              <a:lnSpc>
                <a:spcPts val="2000"/>
              </a:lnSpc>
            </a:pPr>
            <a:r>
              <a:rPr lang="en-US" sz="1800" b="1" smtClean="0">
                <a:solidFill>
                  <a:srgbClr val="000000"/>
                </a:solidFill>
                <a:latin typeface="Arial"/>
                <a:ea typeface="ＭＳ Ｐゴシック" charset="0"/>
              </a:rPr>
              <a:t>unfertilized egg</a:t>
            </a:r>
            <a:endParaRPr lang="en-US" sz="1800" b="1" dirty="0">
              <a:solidFill>
                <a:srgbClr val="000000"/>
              </a:solidFill>
              <a:latin typeface="Arial"/>
              <a:ea typeface="ＭＳ Ｐゴシック" charset="0"/>
            </a:endParaRPr>
          </a:p>
        </p:txBody>
      </p:sp>
      <p:sp>
        <p:nvSpPr>
          <p:cNvPr id="22" name="TextBox 13"/>
          <p:cNvSpPr txBox="1">
            <a:spLocks noChangeArrowheads="1"/>
          </p:cNvSpPr>
          <p:nvPr/>
        </p:nvSpPr>
        <p:spPr bwMode="auto">
          <a:xfrm>
            <a:off x="2078332" y="2963191"/>
            <a:ext cx="1487587"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Fertilized </a:t>
            </a:r>
            <a:r>
              <a:rPr lang="en-US" sz="1800" b="1" dirty="0">
                <a:solidFill>
                  <a:srgbClr val="000000"/>
                </a:solidFill>
                <a:latin typeface="Arial"/>
                <a:ea typeface="ＭＳ Ｐゴシック" charset="0"/>
              </a:rPr>
              <a:t>egg</a:t>
            </a:r>
          </a:p>
        </p:txBody>
      </p:sp>
      <p:sp>
        <p:nvSpPr>
          <p:cNvPr id="23" name="TextBox 22"/>
          <p:cNvSpPr txBox="1">
            <a:spLocks noChangeArrowheads="1"/>
          </p:cNvSpPr>
          <p:nvPr/>
        </p:nvSpPr>
        <p:spPr bwMode="auto">
          <a:xfrm>
            <a:off x="2078332" y="4301454"/>
            <a:ext cx="2141612"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Segmented </a:t>
            </a:r>
            <a:r>
              <a:rPr lang="en-US" sz="1800" b="1" dirty="0">
                <a:solidFill>
                  <a:srgbClr val="000000"/>
                </a:solidFill>
                <a:latin typeface="Arial"/>
                <a:ea typeface="ＭＳ Ｐゴシック" charset="0"/>
              </a:rPr>
              <a:t>embryo</a:t>
            </a:r>
          </a:p>
        </p:txBody>
      </p:sp>
      <p:sp>
        <p:nvSpPr>
          <p:cNvPr id="24" name="TextBox 29"/>
          <p:cNvSpPr txBox="1">
            <a:spLocks noChangeArrowheads="1"/>
          </p:cNvSpPr>
          <p:nvPr/>
        </p:nvSpPr>
        <p:spPr bwMode="auto">
          <a:xfrm>
            <a:off x="2078332" y="5787354"/>
            <a:ext cx="615553"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Larva</a:t>
            </a:r>
            <a:endParaRPr lang="en-US" sz="1800" b="1" dirty="0">
              <a:solidFill>
                <a:srgbClr val="000000"/>
              </a:solidFill>
              <a:latin typeface="Arial"/>
              <a:ea typeface="ＭＳ Ｐゴシック" charset="0"/>
            </a:endParaRPr>
          </a:p>
        </p:txBody>
      </p:sp>
      <p:sp>
        <p:nvSpPr>
          <p:cNvPr id="25" name="Freeform 24"/>
          <p:cNvSpPr/>
          <p:nvPr/>
        </p:nvSpPr>
        <p:spPr>
          <a:xfrm>
            <a:off x="5945981" y="314325"/>
            <a:ext cx="330994" cy="223838"/>
          </a:xfrm>
          <a:custGeom>
            <a:avLst/>
            <a:gdLst>
              <a:gd name="connsiteX0" fmla="*/ 0 w 330994"/>
              <a:gd name="connsiteY0" fmla="*/ 223838 h 223838"/>
              <a:gd name="connsiteX1" fmla="*/ 330994 w 330994"/>
              <a:gd name="connsiteY1" fmla="*/ 0 h 223838"/>
            </a:gdLst>
            <a:ahLst/>
            <a:cxnLst>
              <a:cxn ang="0">
                <a:pos x="connsiteX0" y="connsiteY0"/>
              </a:cxn>
              <a:cxn ang="0">
                <a:pos x="connsiteX1" y="connsiteY1"/>
              </a:cxn>
            </a:cxnLst>
            <a:rect l="l" t="t" r="r" b="b"/>
            <a:pathLst>
              <a:path w="330994" h="223838">
                <a:moveTo>
                  <a:pt x="0" y="223838"/>
                </a:moveTo>
                <a:lnTo>
                  <a:pt x="330994"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6" name="Freeform 25"/>
          <p:cNvSpPr/>
          <p:nvPr/>
        </p:nvSpPr>
        <p:spPr>
          <a:xfrm>
            <a:off x="6105525" y="626269"/>
            <a:ext cx="433388" cy="4762"/>
          </a:xfrm>
          <a:custGeom>
            <a:avLst/>
            <a:gdLst>
              <a:gd name="connsiteX0" fmla="*/ 0 w 433388"/>
              <a:gd name="connsiteY0" fmla="*/ 0 h 4762"/>
              <a:gd name="connsiteX1" fmla="*/ 433388 w 433388"/>
              <a:gd name="connsiteY1" fmla="*/ 4762 h 4762"/>
            </a:gdLst>
            <a:ahLst/>
            <a:cxnLst>
              <a:cxn ang="0">
                <a:pos x="connsiteX0" y="connsiteY0"/>
              </a:cxn>
              <a:cxn ang="0">
                <a:pos x="connsiteX1" y="connsiteY1"/>
              </a:cxn>
            </a:cxnLst>
            <a:rect l="l" t="t" r="r" b="b"/>
            <a:pathLst>
              <a:path w="433388" h="4762">
                <a:moveTo>
                  <a:pt x="0" y="0"/>
                </a:moveTo>
                <a:lnTo>
                  <a:pt x="433388" y="4762"/>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7" name="Freeform 26"/>
          <p:cNvSpPr/>
          <p:nvPr/>
        </p:nvSpPr>
        <p:spPr>
          <a:xfrm>
            <a:off x="5086350" y="4976813"/>
            <a:ext cx="490538" cy="383381"/>
          </a:xfrm>
          <a:custGeom>
            <a:avLst/>
            <a:gdLst>
              <a:gd name="connsiteX0" fmla="*/ 259556 w 490538"/>
              <a:gd name="connsiteY0" fmla="*/ 19050 h 383381"/>
              <a:gd name="connsiteX1" fmla="*/ 0 w 490538"/>
              <a:gd name="connsiteY1" fmla="*/ 383381 h 383381"/>
              <a:gd name="connsiteX2" fmla="*/ 490538 w 490538"/>
              <a:gd name="connsiteY2" fmla="*/ 0 h 383381"/>
            </a:gdLst>
            <a:ahLst/>
            <a:cxnLst>
              <a:cxn ang="0">
                <a:pos x="connsiteX0" y="connsiteY0"/>
              </a:cxn>
              <a:cxn ang="0">
                <a:pos x="connsiteX1" y="connsiteY1"/>
              </a:cxn>
              <a:cxn ang="0">
                <a:pos x="connsiteX2" y="connsiteY2"/>
              </a:cxn>
            </a:cxnLst>
            <a:rect l="l" t="t" r="r" b="b"/>
            <a:pathLst>
              <a:path w="490538" h="383381">
                <a:moveTo>
                  <a:pt x="259556" y="19050"/>
                </a:moveTo>
                <a:lnTo>
                  <a:pt x="0" y="383381"/>
                </a:lnTo>
                <a:lnTo>
                  <a:pt x="490538"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8" name="Freeform 27"/>
          <p:cNvSpPr/>
          <p:nvPr/>
        </p:nvSpPr>
        <p:spPr>
          <a:xfrm>
            <a:off x="6436519" y="1812131"/>
            <a:ext cx="197644" cy="0"/>
          </a:xfrm>
          <a:custGeom>
            <a:avLst/>
            <a:gdLst>
              <a:gd name="connsiteX0" fmla="*/ 0 w 197644"/>
              <a:gd name="connsiteY0" fmla="*/ 0 h 0"/>
              <a:gd name="connsiteX1" fmla="*/ 197644 w 197644"/>
              <a:gd name="connsiteY1" fmla="*/ 0 h 0"/>
            </a:gdLst>
            <a:ahLst/>
            <a:cxnLst>
              <a:cxn ang="0">
                <a:pos x="connsiteX0" y="connsiteY0"/>
              </a:cxn>
              <a:cxn ang="0">
                <a:pos x="connsiteX1" y="connsiteY1"/>
              </a:cxn>
            </a:cxnLst>
            <a:rect l="l" t="t" r="r" b="b"/>
            <a:pathLst>
              <a:path w="197644">
                <a:moveTo>
                  <a:pt x="0" y="0"/>
                </a:moveTo>
                <a:lnTo>
                  <a:pt x="197644"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9" name="Freeform 28"/>
          <p:cNvSpPr/>
          <p:nvPr/>
        </p:nvSpPr>
        <p:spPr>
          <a:xfrm>
            <a:off x="4917281" y="719138"/>
            <a:ext cx="428625" cy="371475"/>
          </a:xfrm>
          <a:custGeom>
            <a:avLst/>
            <a:gdLst>
              <a:gd name="connsiteX0" fmla="*/ 0 w 428625"/>
              <a:gd name="connsiteY0" fmla="*/ 371475 h 371475"/>
              <a:gd name="connsiteX1" fmla="*/ 428625 w 428625"/>
              <a:gd name="connsiteY1" fmla="*/ 0 h 371475"/>
            </a:gdLst>
            <a:ahLst/>
            <a:cxnLst>
              <a:cxn ang="0">
                <a:pos x="connsiteX0" y="connsiteY0"/>
              </a:cxn>
              <a:cxn ang="0">
                <a:pos x="connsiteX1" y="connsiteY1"/>
              </a:cxn>
            </a:cxnLst>
            <a:rect l="l" t="t" r="r" b="b"/>
            <a:pathLst>
              <a:path w="428625" h="371475">
                <a:moveTo>
                  <a:pt x="0" y="371475"/>
                </a:moveTo>
                <a:lnTo>
                  <a:pt x="428625"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0" name="Freeform 29"/>
          <p:cNvSpPr/>
          <p:nvPr/>
        </p:nvSpPr>
        <p:spPr>
          <a:xfrm>
            <a:off x="5005388" y="354806"/>
            <a:ext cx="490537" cy="38100"/>
          </a:xfrm>
          <a:custGeom>
            <a:avLst/>
            <a:gdLst>
              <a:gd name="connsiteX0" fmla="*/ 0 w 490537"/>
              <a:gd name="connsiteY0" fmla="*/ 0 h 38100"/>
              <a:gd name="connsiteX1" fmla="*/ 490537 w 490537"/>
              <a:gd name="connsiteY1" fmla="*/ 38100 h 38100"/>
            </a:gdLst>
            <a:ahLst/>
            <a:cxnLst>
              <a:cxn ang="0">
                <a:pos x="connsiteX0" y="connsiteY0"/>
              </a:cxn>
              <a:cxn ang="0">
                <a:pos x="connsiteX1" y="connsiteY1"/>
              </a:cxn>
            </a:cxnLst>
            <a:rect l="l" t="t" r="r" b="b"/>
            <a:pathLst>
              <a:path w="490537" h="38100">
                <a:moveTo>
                  <a:pt x="0" y="0"/>
                </a:moveTo>
                <a:lnTo>
                  <a:pt x="490537" y="3810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1" name="Freeform 30"/>
          <p:cNvSpPr/>
          <p:nvPr/>
        </p:nvSpPr>
        <p:spPr>
          <a:xfrm>
            <a:off x="4786313" y="1774031"/>
            <a:ext cx="280987" cy="273844"/>
          </a:xfrm>
          <a:custGeom>
            <a:avLst/>
            <a:gdLst>
              <a:gd name="connsiteX0" fmla="*/ 0 w 280987"/>
              <a:gd name="connsiteY0" fmla="*/ 273844 h 273844"/>
              <a:gd name="connsiteX1" fmla="*/ 280987 w 280987"/>
              <a:gd name="connsiteY1" fmla="*/ 0 h 273844"/>
            </a:gdLst>
            <a:ahLst/>
            <a:cxnLst>
              <a:cxn ang="0">
                <a:pos x="connsiteX0" y="connsiteY0"/>
              </a:cxn>
              <a:cxn ang="0">
                <a:pos x="connsiteX1" y="connsiteY1"/>
              </a:cxn>
            </a:cxnLst>
            <a:rect l="l" t="t" r="r" b="b"/>
            <a:pathLst>
              <a:path w="280987" h="273844">
                <a:moveTo>
                  <a:pt x="0" y="273844"/>
                </a:moveTo>
                <a:lnTo>
                  <a:pt x="280987"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1251292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dirty="0" smtClean="0"/>
              <a:t>Genetic Analysis of Early Development:</a:t>
            </a:r>
            <a:r>
              <a:rPr lang="en-US" altLang="en-US" i="1" dirty="0" smtClean="0"/>
              <a:t/>
            </a:r>
            <a:br>
              <a:rPr lang="en-US" altLang="en-US" i="1" dirty="0" smtClean="0"/>
            </a:br>
            <a:r>
              <a:rPr lang="en-US" altLang="en-US" i="1" dirty="0" smtClean="0"/>
              <a:t>Scientific Inquiry</a:t>
            </a:r>
          </a:p>
        </p:txBody>
      </p:sp>
      <p:sp>
        <p:nvSpPr>
          <p:cNvPr id="30723" name="Rectangle 3"/>
          <p:cNvSpPr>
            <a:spLocks noGrp="1" noChangeArrowheads="1"/>
          </p:cNvSpPr>
          <p:nvPr>
            <p:ph idx="1"/>
          </p:nvPr>
        </p:nvSpPr>
        <p:spPr/>
        <p:txBody>
          <a:bodyPr/>
          <a:lstStyle/>
          <a:p>
            <a:r>
              <a:rPr lang="en-US" altLang="en-US" smtClean="0"/>
              <a:t>Edward B. Lewis, Christiane N</a:t>
            </a:r>
            <a:r>
              <a:rPr lang="en-US" altLang="ja-JP" smtClean="0"/>
              <a:t>ü</a:t>
            </a:r>
            <a:r>
              <a:rPr lang="en-US" altLang="en-US" smtClean="0"/>
              <a:t>sslein-Volhard, and Eric Wieschaus won a Nobel Prize in 1995 for decoding pattern formation in </a:t>
            </a:r>
            <a:r>
              <a:rPr lang="en-US" altLang="en-US" i="1" smtClean="0"/>
              <a:t>Drosophila</a:t>
            </a:r>
          </a:p>
          <a:p>
            <a:r>
              <a:rPr lang="en-US" altLang="en-US" smtClean="0"/>
              <a:t>Lewis discovered the </a:t>
            </a:r>
            <a:r>
              <a:rPr lang="en-US" altLang="en-US" b="1" smtClean="0"/>
              <a:t>homeotic genes</a:t>
            </a:r>
            <a:r>
              <a:rPr lang="en-US" altLang="en-US" smtClean="0"/>
              <a:t>, which control pattern formation in late embryo, larva, and adult stages</a:t>
            </a:r>
          </a:p>
        </p:txBody>
      </p:sp>
      <p:sp>
        <p:nvSpPr>
          <p:cNvPr id="4" name="Footer Placeholder 3"/>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18133842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title"/>
          </p:nvPr>
        </p:nvSpPr>
        <p:spPr/>
        <p:txBody>
          <a:bodyPr/>
          <a:lstStyle/>
          <a:p>
            <a:r>
              <a:rPr lang="en-US" altLang="en-US" dirty="0" smtClean="0"/>
              <a:t>Concept 16.1: A program of differential gene expression leads to the different cell types in a multicellular organism</a:t>
            </a:r>
          </a:p>
        </p:txBody>
      </p:sp>
      <p:sp>
        <p:nvSpPr>
          <p:cNvPr id="7171" name="Rectangle 4"/>
          <p:cNvSpPr>
            <a:spLocks noGrp="1" noChangeArrowheads="1"/>
          </p:cNvSpPr>
          <p:nvPr>
            <p:ph idx="1"/>
          </p:nvPr>
        </p:nvSpPr>
        <p:spPr/>
        <p:txBody>
          <a:bodyPr/>
          <a:lstStyle/>
          <a:p>
            <a:r>
              <a:rPr lang="en-US" altLang="en-US" dirty="0" smtClean="0"/>
              <a:t>A fertilized egg gives rise to many different cell types</a:t>
            </a:r>
          </a:p>
          <a:p>
            <a:r>
              <a:rPr lang="en-US" altLang="en-US" dirty="0" smtClean="0"/>
              <a:t>Cell types are organized successively into tissues, organs, organ systems, and the whole organism</a:t>
            </a:r>
          </a:p>
          <a:p>
            <a:r>
              <a:rPr lang="en-US" altLang="en-US" dirty="0" smtClean="0"/>
              <a:t>Gene expression orchestrates the developmental programs of animals</a:t>
            </a:r>
          </a:p>
        </p:txBody>
      </p:sp>
      <p:sp>
        <p:nvSpPr>
          <p:cNvPr id="4" name="Footer Placeholder 3"/>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14460286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848" y="1490472"/>
            <a:ext cx="7766304" cy="3877056"/>
          </a:xfrm>
          <a:prstGeom prst="rect">
            <a:avLst/>
          </a:prstGeom>
        </p:spPr>
      </p:pic>
      <p:sp>
        <p:nvSpPr>
          <p:cNvPr id="6" name="Title 5"/>
          <p:cNvSpPr>
            <a:spLocks noGrp="1"/>
          </p:cNvSpPr>
          <p:nvPr>
            <p:ph type="title"/>
          </p:nvPr>
        </p:nvSpPr>
        <p:spPr/>
        <p:txBody>
          <a:bodyPr/>
          <a:lstStyle/>
          <a:p>
            <a:r>
              <a:rPr lang="en-US" dirty="0" smtClean="0"/>
              <a:t>Figure 16.8</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843309" y="2089152"/>
            <a:ext cx="456856" cy="28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200"/>
              </a:lnSpc>
            </a:pPr>
            <a:r>
              <a:rPr lang="en-US" sz="2000" b="1" dirty="0">
                <a:solidFill>
                  <a:srgbClr val="FFFFFF"/>
                </a:solidFill>
                <a:latin typeface="Arial"/>
                <a:ea typeface="ＭＳ Ｐゴシック" charset="0"/>
              </a:rPr>
              <a:t>Eye</a:t>
            </a:r>
          </a:p>
        </p:txBody>
      </p:sp>
      <p:sp>
        <p:nvSpPr>
          <p:cNvPr id="8" name="TextBox 3"/>
          <p:cNvSpPr txBox="1">
            <a:spLocks noChangeArrowheads="1"/>
          </p:cNvSpPr>
          <p:nvPr/>
        </p:nvSpPr>
        <p:spPr bwMode="auto">
          <a:xfrm>
            <a:off x="962371" y="4645027"/>
            <a:ext cx="984244"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200"/>
              </a:lnSpc>
            </a:pPr>
            <a:r>
              <a:rPr lang="en-US" sz="2000" b="1" dirty="0" smtClean="0">
                <a:solidFill>
                  <a:srgbClr val="FFFFFF"/>
                </a:solidFill>
                <a:latin typeface="Arial"/>
                <a:ea typeface="ＭＳ Ｐゴシック" charset="0"/>
              </a:rPr>
              <a:t>Normal</a:t>
            </a:r>
          </a:p>
          <a:p>
            <a:pPr eaLnBrk="0" hangingPunct="0">
              <a:lnSpc>
                <a:spcPts val="2200"/>
              </a:lnSpc>
            </a:pPr>
            <a:r>
              <a:rPr lang="en-US" sz="2000" b="1" dirty="0" smtClean="0">
                <a:solidFill>
                  <a:srgbClr val="FFFFFF"/>
                </a:solidFill>
                <a:latin typeface="Arial"/>
                <a:ea typeface="ＭＳ Ｐゴシック" charset="0"/>
              </a:rPr>
              <a:t>antenna</a:t>
            </a:r>
            <a:endParaRPr lang="en-US" sz="2000" b="1" dirty="0">
              <a:solidFill>
                <a:srgbClr val="FFFFFF"/>
              </a:solidFill>
              <a:latin typeface="Arial"/>
              <a:ea typeface="ＭＳ Ｐゴシック" charset="0"/>
            </a:endParaRPr>
          </a:p>
        </p:txBody>
      </p:sp>
      <p:sp>
        <p:nvSpPr>
          <p:cNvPr id="9" name="TextBox 6"/>
          <p:cNvSpPr txBox="1">
            <a:spLocks noChangeArrowheads="1"/>
          </p:cNvSpPr>
          <p:nvPr/>
        </p:nvSpPr>
        <p:spPr bwMode="auto">
          <a:xfrm>
            <a:off x="3676996" y="4645027"/>
            <a:ext cx="537968"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200"/>
              </a:lnSpc>
            </a:pPr>
            <a:r>
              <a:rPr lang="en-US" sz="2000" b="1" smtClean="0">
                <a:solidFill>
                  <a:srgbClr val="FFFFFF"/>
                </a:solidFill>
                <a:latin typeface="Arial"/>
                <a:ea typeface="ＭＳ Ｐゴシック" charset="0"/>
              </a:rPr>
              <a:t>Wild</a:t>
            </a:r>
          </a:p>
          <a:p>
            <a:pPr eaLnBrk="0" hangingPunct="0">
              <a:lnSpc>
                <a:spcPts val="2200"/>
              </a:lnSpc>
            </a:pPr>
            <a:r>
              <a:rPr lang="en-US" sz="2000" b="1" smtClean="0">
                <a:solidFill>
                  <a:srgbClr val="FFFFFF"/>
                </a:solidFill>
                <a:latin typeface="Arial"/>
                <a:ea typeface="ＭＳ Ｐゴシック" charset="0"/>
              </a:rPr>
              <a:t>type</a:t>
            </a:r>
            <a:endParaRPr lang="en-US" sz="2000" b="1">
              <a:solidFill>
                <a:srgbClr val="FFFFFF"/>
              </a:solidFill>
              <a:latin typeface="Arial"/>
              <a:ea typeface="ＭＳ Ｐゴシック" charset="0"/>
            </a:endParaRPr>
          </a:p>
        </p:txBody>
      </p:sp>
      <p:sp>
        <p:nvSpPr>
          <p:cNvPr id="10" name="TextBox 8"/>
          <p:cNvSpPr txBox="1">
            <a:spLocks noChangeArrowheads="1"/>
          </p:cNvSpPr>
          <p:nvPr/>
        </p:nvSpPr>
        <p:spPr bwMode="auto">
          <a:xfrm>
            <a:off x="4870796" y="4305302"/>
            <a:ext cx="1210268"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200"/>
              </a:lnSpc>
            </a:pPr>
            <a:r>
              <a:rPr lang="en-US" sz="2000" b="1" dirty="0" smtClean="0">
                <a:solidFill>
                  <a:srgbClr val="FFFFFF"/>
                </a:solidFill>
                <a:latin typeface="Arial"/>
                <a:ea typeface="ＭＳ Ｐゴシック" charset="0"/>
              </a:rPr>
              <a:t>Leg</a:t>
            </a:r>
          </a:p>
          <a:p>
            <a:pPr eaLnBrk="0" hangingPunct="0">
              <a:lnSpc>
                <a:spcPts val="2200"/>
              </a:lnSpc>
            </a:pPr>
            <a:r>
              <a:rPr lang="en-US" sz="2000" b="1" dirty="0" smtClean="0">
                <a:solidFill>
                  <a:srgbClr val="FFFFFF"/>
                </a:solidFill>
                <a:latin typeface="Arial"/>
                <a:ea typeface="ＭＳ Ｐゴシック" charset="0"/>
              </a:rPr>
              <a:t>instead of</a:t>
            </a:r>
          </a:p>
          <a:p>
            <a:pPr eaLnBrk="0" hangingPunct="0">
              <a:lnSpc>
                <a:spcPts val="2200"/>
              </a:lnSpc>
            </a:pPr>
            <a:r>
              <a:rPr lang="en-US" sz="2000" b="1" dirty="0" smtClean="0">
                <a:solidFill>
                  <a:srgbClr val="FFFFFF"/>
                </a:solidFill>
                <a:latin typeface="Arial"/>
                <a:ea typeface="ＭＳ Ｐゴシック" charset="0"/>
              </a:rPr>
              <a:t>antenna</a:t>
            </a:r>
            <a:endParaRPr lang="en-US" sz="2000" b="1" dirty="0">
              <a:solidFill>
                <a:srgbClr val="FFFFFF"/>
              </a:solidFill>
              <a:latin typeface="Arial"/>
              <a:ea typeface="ＭＳ Ｐゴシック" charset="0"/>
            </a:endParaRPr>
          </a:p>
        </p:txBody>
      </p:sp>
      <p:sp>
        <p:nvSpPr>
          <p:cNvPr id="11" name="TextBox 8"/>
          <p:cNvSpPr txBox="1">
            <a:spLocks noChangeArrowheads="1"/>
          </p:cNvSpPr>
          <p:nvPr/>
        </p:nvSpPr>
        <p:spPr bwMode="auto">
          <a:xfrm>
            <a:off x="7328725" y="4890988"/>
            <a:ext cx="839974" cy="28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200"/>
              </a:lnSpc>
            </a:pPr>
            <a:r>
              <a:rPr lang="en-US" sz="2000" b="1" dirty="0" smtClean="0">
                <a:solidFill>
                  <a:srgbClr val="FFFFFF"/>
                </a:solidFill>
                <a:latin typeface="Arial"/>
                <a:ea typeface="ＭＳ Ｐゴシック" charset="0"/>
              </a:rPr>
              <a:t>Mutant</a:t>
            </a:r>
            <a:endParaRPr lang="en-US" sz="2000" b="1" dirty="0">
              <a:solidFill>
                <a:srgbClr val="FFFFFF"/>
              </a:solidFill>
              <a:latin typeface="Arial"/>
              <a:ea typeface="ＭＳ Ｐゴシック" charset="0"/>
            </a:endParaRPr>
          </a:p>
        </p:txBody>
      </p:sp>
      <p:sp>
        <p:nvSpPr>
          <p:cNvPr id="2" name="Freeform 1"/>
          <p:cNvSpPr/>
          <p:nvPr/>
        </p:nvSpPr>
        <p:spPr>
          <a:xfrm>
            <a:off x="1417320" y="3078480"/>
            <a:ext cx="883920" cy="1524000"/>
          </a:xfrm>
          <a:custGeom>
            <a:avLst/>
            <a:gdLst>
              <a:gd name="connsiteX0" fmla="*/ 0 w 883920"/>
              <a:gd name="connsiteY0" fmla="*/ 1524000 h 1524000"/>
              <a:gd name="connsiteX1" fmla="*/ 883920 w 883920"/>
              <a:gd name="connsiteY1" fmla="*/ 0 h 1524000"/>
            </a:gdLst>
            <a:ahLst/>
            <a:cxnLst>
              <a:cxn ang="0">
                <a:pos x="connsiteX0" y="connsiteY0"/>
              </a:cxn>
              <a:cxn ang="0">
                <a:pos x="connsiteX1" y="connsiteY1"/>
              </a:cxn>
            </a:cxnLst>
            <a:rect l="l" t="t" r="r" b="b"/>
            <a:pathLst>
              <a:path w="883920" h="1524000">
                <a:moveTo>
                  <a:pt x="0" y="1524000"/>
                </a:moveTo>
                <a:lnTo>
                  <a:pt x="883920" y="0"/>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 name="Freeform 2"/>
          <p:cNvSpPr/>
          <p:nvPr/>
        </p:nvSpPr>
        <p:spPr>
          <a:xfrm>
            <a:off x="5148263" y="3624263"/>
            <a:ext cx="509587" cy="657225"/>
          </a:xfrm>
          <a:custGeom>
            <a:avLst/>
            <a:gdLst>
              <a:gd name="connsiteX0" fmla="*/ 0 w 509587"/>
              <a:gd name="connsiteY0" fmla="*/ 657225 h 657225"/>
              <a:gd name="connsiteX1" fmla="*/ 509587 w 509587"/>
              <a:gd name="connsiteY1" fmla="*/ 0 h 657225"/>
              <a:gd name="connsiteX2" fmla="*/ 509587 w 509587"/>
              <a:gd name="connsiteY2" fmla="*/ 0 h 657225"/>
              <a:gd name="connsiteX3" fmla="*/ 509587 w 509587"/>
              <a:gd name="connsiteY3" fmla="*/ 0 h 657225"/>
            </a:gdLst>
            <a:ahLst/>
            <a:cxnLst>
              <a:cxn ang="0">
                <a:pos x="connsiteX0" y="connsiteY0"/>
              </a:cxn>
              <a:cxn ang="0">
                <a:pos x="connsiteX1" y="connsiteY1"/>
              </a:cxn>
              <a:cxn ang="0">
                <a:pos x="connsiteX2" y="connsiteY2"/>
              </a:cxn>
              <a:cxn ang="0">
                <a:pos x="connsiteX3" y="connsiteY3"/>
              </a:cxn>
            </a:cxnLst>
            <a:rect l="l" t="t" r="r" b="b"/>
            <a:pathLst>
              <a:path w="509587" h="657225">
                <a:moveTo>
                  <a:pt x="0" y="657225"/>
                </a:moveTo>
                <a:lnTo>
                  <a:pt x="509587" y="0"/>
                </a:lnTo>
                <a:lnTo>
                  <a:pt x="509587" y="0"/>
                </a:lnTo>
                <a:lnTo>
                  <a:pt x="509587" y="0"/>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2" name="Freeform 11"/>
          <p:cNvSpPr/>
          <p:nvPr/>
        </p:nvSpPr>
        <p:spPr>
          <a:xfrm>
            <a:off x="1354931" y="2252663"/>
            <a:ext cx="376238" cy="159543"/>
          </a:xfrm>
          <a:custGeom>
            <a:avLst/>
            <a:gdLst>
              <a:gd name="connsiteX0" fmla="*/ 0 w 376238"/>
              <a:gd name="connsiteY0" fmla="*/ 0 h 159543"/>
              <a:gd name="connsiteX1" fmla="*/ 376238 w 376238"/>
              <a:gd name="connsiteY1" fmla="*/ 159543 h 159543"/>
            </a:gdLst>
            <a:ahLst/>
            <a:cxnLst>
              <a:cxn ang="0">
                <a:pos x="connsiteX0" y="connsiteY0"/>
              </a:cxn>
              <a:cxn ang="0">
                <a:pos x="connsiteX1" y="connsiteY1"/>
              </a:cxn>
            </a:cxnLst>
            <a:rect l="l" t="t" r="r" b="b"/>
            <a:pathLst>
              <a:path w="376238" h="159543">
                <a:moveTo>
                  <a:pt x="0" y="0"/>
                </a:moveTo>
                <a:lnTo>
                  <a:pt x="376238" y="159543"/>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4" name="Freeform 13"/>
          <p:cNvSpPr/>
          <p:nvPr/>
        </p:nvSpPr>
        <p:spPr>
          <a:xfrm>
            <a:off x="1419701" y="3073718"/>
            <a:ext cx="883920" cy="1524000"/>
          </a:xfrm>
          <a:custGeom>
            <a:avLst/>
            <a:gdLst>
              <a:gd name="connsiteX0" fmla="*/ 0 w 883920"/>
              <a:gd name="connsiteY0" fmla="*/ 1524000 h 1524000"/>
              <a:gd name="connsiteX1" fmla="*/ 883920 w 883920"/>
              <a:gd name="connsiteY1" fmla="*/ 0 h 1524000"/>
            </a:gdLst>
            <a:ahLst/>
            <a:cxnLst>
              <a:cxn ang="0">
                <a:pos x="connsiteX0" y="connsiteY0"/>
              </a:cxn>
              <a:cxn ang="0">
                <a:pos x="connsiteX1" y="connsiteY1"/>
              </a:cxn>
            </a:cxnLst>
            <a:rect l="l" t="t" r="r" b="b"/>
            <a:pathLst>
              <a:path w="883920" h="1524000">
                <a:moveTo>
                  <a:pt x="0" y="1524000"/>
                </a:moveTo>
                <a:lnTo>
                  <a:pt x="883920"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5" name="Freeform 14"/>
          <p:cNvSpPr/>
          <p:nvPr/>
        </p:nvSpPr>
        <p:spPr>
          <a:xfrm>
            <a:off x="5150644" y="3619501"/>
            <a:ext cx="509587" cy="657225"/>
          </a:xfrm>
          <a:custGeom>
            <a:avLst/>
            <a:gdLst>
              <a:gd name="connsiteX0" fmla="*/ 0 w 509587"/>
              <a:gd name="connsiteY0" fmla="*/ 657225 h 657225"/>
              <a:gd name="connsiteX1" fmla="*/ 509587 w 509587"/>
              <a:gd name="connsiteY1" fmla="*/ 0 h 657225"/>
              <a:gd name="connsiteX2" fmla="*/ 509587 w 509587"/>
              <a:gd name="connsiteY2" fmla="*/ 0 h 657225"/>
              <a:gd name="connsiteX3" fmla="*/ 509587 w 509587"/>
              <a:gd name="connsiteY3" fmla="*/ 0 h 657225"/>
            </a:gdLst>
            <a:ahLst/>
            <a:cxnLst>
              <a:cxn ang="0">
                <a:pos x="connsiteX0" y="connsiteY0"/>
              </a:cxn>
              <a:cxn ang="0">
                <a:pos x="connsiteX1" y="connsiteY1"/>
              </a:cxn>
              <a:cxn ang="0">
                <a:pos x="connsiteX2" y="connsiteY2"/>
              </a:cxn>
              <a:cxn ang="0">
                <a:pos x="connsiteX3" y="connsiteY3"/>
              </a:cxn>
            </a:cxnLst>
            <a:rect l="l" t="t" r="r" b="b"/>
            <a:pathLst>
              <a:path w="509587" h="657225">
                <a:moveTo>
                  <a:pt x="0" y="657225"/>
                </a:moveTo>
                <a:lnTo>
                  <a:pt x="509587" y="0"/>
                </a:lnTo>
                <a:lnTo>
                  <a:pt x="509587" y="0"/>
                </a:lnTo>
                <a:lnTo>
                  <a:pt x="509587"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6" name="Freeform 15"/>
          <p:cNvSpPr/>
          <p:nvPr/>
        </p:nvSpPr>
        <p:spPr>
          <a:xfrm>
            <a:off x="1357312" y="2247901"/>
            <a:ext cx="376238" cy="159543"/>
          </a:xfrm>
          <a:custGeom>
            <a:avLst/>
            <a:gdLst>
              <a:gd name="connsiteX0" fmla="*/ 0 w 376238"/>
              <a:gd name="connsiteY0" fmla="*/ 0 h 159543"/>
              <a:gd name="connsiteX1" fmla="*/ 376238 w 376238"/>
              <a:gd name="connsiteY1" fmla="*/ 159543 h 159543"/>
            </a:gdLst>
            <a:ahLst/>
            <a:cxnLst>
              <a:cxn ang="0">
                <a:pos x="connsiteX0" y="connsiteY0"/>
              </a:cxn>
              <a:cxn ang="0">
                <a:pos x="connsiteX1" y="connsiteY1"/>
              </a:cxn>
            </a:cxnLst>
            <a:rect l="l" t="t" r="r" b="b"/>
            <a:pathLst>
              <a:path w="376238" h="159543">
                <a:moveTo>
                  <a:pt x="0" y="0"/>
                </a:moveTo>
                <a:lnTo>
                  <a:pt x="376238" y="159543"/>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633134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7480" y="1490472"/>
            <a:ext cx="3749040" cy="3877056"/>
          </a:xfrm>
          <a:prstGeom prst="rect">
            <a:avLst/>
          </a:prstGeom>
        </p:spPr>
      </p:pic>
      <p:sp>
        <p:nvSpPr>
          <p:cNvPr id="6" name="Title 5"/>
          <p:cNvSpPr>
            <a:spLocks noGrp="1"/>
          </p:cNvSpPr>
          <p:nvPr>
            <p:ph type="title"/>
          </p:nvPr>
        </p:nvSpPr>
        <p:spPr/>
        <p:txBody>
          <a:bodyPr/>
          <a:lstStyle/>
          <a:p>
            <a:r>
              <a:rPr lang="en-US" dirty="0" smtClean="0"/>
              <a:t>Figure 16.8-1</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2856963" y="2085474"/>
            <a:ext cx="456856" cy="28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225"/>
              </a:lnSpc>
            </a:pPr>
            <a:r>
              <a:rPr lang="en-US" sz="2000" b="1" dirty="0">
                <a:solidFill>
                  <a:srgbClr val="FFFFFF"/>
                </a:solidFill>
                <a:latin typeface="Arial"/>
                <a:ea typeface="ＭＳ Ｐゴシック" charset="0"/>
              </a:rPr>
              <a:t>Eye</a:t>
            </a:r>
          </a:p>
        </p:txBody>
      </p:sp>
      <p:sp>
        <p:nvSpPr>
          <p:cNvPr id="8" name="TextBox 3"/>
          <p:cNvSpPr txBox="1">
            <a:spLocks noChangeArrowheads="1"/>
          </p:cNvSpPr>
          <p:nvPr/>
        </p:nvSpPr>
        <p:spPr bwMode="auto">
          <a:xfrm>
            <a:off x="2976025" y="4641349"/>
            <a:ext cx="984244"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225"/>
              </a:lnSpc>
            </a:pPr>
            <a:r>
              <a:rPr lang="en-US" sz="2000" b="1" dirty="0" smtClean="0">
                <a:solidFill>
                  <a:srgbClr val="FFFFFF"/>
                </a:solidFill>
                <a:latin typeface="Arial"/>
                <a:ea typeface="ＭＳ Ｐゴシック" charset="0"/>
              </a:rPr>
              <a:t>Normal</a:t>
            </a:r>
          </a:p>
          <a:p>
            <a:pPr eaLnBrk="0" hangingPunct="0">
              <a:lnSpc>
                <a:spcPts val="2225"/>
              </a:lnSpc>
            </a:pPr>
            <a:r>
              <a:rPr lang="en-US" sz="2000" b="1" dirty="0" smtClean="0">
                <a:solidFill>
                  <a:srgbClr val="FFFFFF"/>
                </a:solidFill>
                <a:latin typeface="Arial"/>
                <a:ea typeface="ＭＳ Ｐゴシック" charset="0"/>
              </a:rPr>
              <a:t>antenna</a:t>
            </a:r>
            <a:endParaRPr lang="en-US" sz="2000" b="1" dirty="0">
              <a:solidFill>
                <a:srgbClr val="FFFFFF"/>
              </a:solidFill>
              <a:latin typeface="Arial"/>
              <a:ea typeface="ＭＳ Ｐゴシック" charset="0"/>
            </a:endParaRPr>
          </a:p>
        </p:txBody>
      </p:sp>
      <p:sp>
        <p:nvSpPr>
          <p:cNvPr id="9" name="TextBox 6"/>
          <p:cNvSpPr txBox="1">
            <a:spLocks noChangeArrowheads="1"/>
          </p:cNvSpPr>
          <p:nvPr/>
        </p:nvSpPr>
        <p:spPr bwMode="auto">
          <a:xfrm>
            <a:off x="5690650" y="4641349"/>
            <a:ext cx="537968"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225"/>
              </a:lnSpc>
            </a:pPr>
            <a:r>
              <a:rPr lang="en-US" sz="2000" b="1" smtClean="0">
                <a:solidFill>
                  <a:srgbClr val="FFFFFF"/>
                </a:solidFill>
                <a:latin typeface="Arial"/>
                <a:ea typeface="ＭＳ Ｐゴシック" charset="0"/>
              </a:rPr>
              <a:t>Wild</a:t>
            </a:r>
          </a:p>
          <a:p>
            <a:pPr eaLnBrk="0" hangingPunct="0">
              <a:lnSpc>
                <a:spcPts val="2225"/>
              </a:lnSpc>
            </a:pPr>
            <a:r>
              <a:rPr lang="en-US" sz="2000" b="1" smtClean="0">
                <a:solidFill>
                  <a:srgbClr val="FFFFFF"/>
                </a:solidFill>
                <a:latin typeface="Arial"/>
                <a:ea typeface="ＭＳ Ｐゴシック" charset="0"/>
              </a:rPr>
              <a:t>type</a:t>
            </a:r>
            <a:endParaRPr lang="en-US" sz="2000" b="1">
              <a:solidFill>
                <a:srgbClr val="FFFFFF"/>
              </a:solidFill>
              <a:latin typeface="Arial"/>
              <a:ea typeface="ＭＳ Ｐゴシック" charset="0"/>
            </a:endParaRPr>
          </a:p>
        </p:txBody>
      </p:sp>
      <p:sp>
        <p:nvSpPr>
          <p:cNvPr id="2" name="Freeform 1"/>
          <p:cNvSpPr/>
          <p:nvPr/>
        </p:nvSpPr>
        <p:spPr>
          <a:xfrm>
            <a:off x="3429000" y="3083719"/>
            <a:ext cx="866775" cy="1532731"/>
          </a:xfrm>
          <a:custGeom>
            <a:avLst/>
            <a:gdLst>
              <a:gd name="connsiteX0" fmla="*/ 0 w 889000"/>
              <a:gd name="connsiteY0" fmla="*/ 1511300 h 1511300"/>
              <a:gd name="connsiteX1" fmla="*/ 889000 w 889000"/>
              <a:gd name="connsiteY1" fmla="*/ 0 h 1511300"/>
            </a:gdLst>
            <a:ahLst/>
            <a:cxnLst>
              <a:cxn ang="0">
                <a:pos x="connsiteX0" y="connsiteY0"/>
              </a:cxn>
              <a:cxn ang="0">
                <a:pos x="connsiteX1" y="connsiteY1"/>
              </a:cxn>
            </a:cxnLst>
            <a:rect l="l" t="t" r="r" b="b"/>
            <a:pathLst>
              <a:path w="889000" h="1511300">
                <a:moveTo>
                  <a:pt x="0" y="1511300"/>
                </a:moveTo>
                <a:lnTo>
                  <a:pt x="889000" y="0"/>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 name="Freeform 2"/>
          <p:cNvSpPr/>
          <p:nvPr/>
        </p:nvSpPr>
        <p:spPr>
          <a:xfrm>
            <a:off x="3357563" y="2250281"/>
            <a:ext cx="388143" cy="166688"/>
          </a:xfrm>
          <a:custGeom>
            <a:avLst/>
            <a:gdLst>
              <a:gd name="connsiteX0" fmla="*/ 0 w 388143"/>
              <a:gd name="connsiteY0" fmla="*/ 0 h 166688"/>
              <a:gd name="connsiteX1" fmla="*/ 388143 w 388143"/>
              <a:gd name="connsiteY1" fmla="*/ 166688 h 166688"/>
            </a:gdLst>
            <a:ahLst/>
            <a:cxnLst>
              <a:cxn ang="0">
                <a:pos x="connsiteX0" y="connsiteY0"/>
              </a:cxn>
              <a:cxn ang="0">
                <a:pos x="connsiteX1" y="connsiteY1"/>
              </a:cxn>
            </a:cxnLst>
            <a:rect l="l" t="t" r="r" b="b"/>
            <a:pathLst>
              <a:path w="388143" h="166688">
                <a:moveTo>
                  <a:pt x="0" y="0"/>
                </a:moveTo>
                <a:lnTo>
                  <a:pt x="388143" y="166688"/>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1" name="Freeform 10"/>
          <p:cNvSpPr/>
          <p:nvPr/>
        </p:nvSpPr>
        <p:spPr>
          <a:xfrm>
            <a:off x="3429000" y="3079024"/>
            <a:ext cx="866775" cy="1532731"/>
          </a:xfrm>
          <a:custGeom>
            <a:avLst/>
            <a:gdLst>
              <a:gd name="connsiteX0" fmla="*/ 0 w 889000"/>
              <a:gd name="connsiteY0" fmla="*/ 1511300 h 1511300"/>
              <a:gd name="connsiteX1" fmla="*/ 889000 w 889000"/>
              <a:gd name="connsiteY1" fmla="*/ 0 h 1511300"/>
            </a:gdLst>
            <a:ahLst/>
            <a:cxnLst>
              <a:cxn ang="0">
                <a:pos x="connsiteX0" y="connsiteY0"/>
              </a:cxn>
              <a:cxn ang="0">
                <a:pos x="connsiteX1" y="connsiteY1"/>
              </a:cxn>
            </a:cxnLst>
            <a:rect l="l" t="t" r="r" b="b"/>
            <a:pathLst>
              <a:path w="889000" h="1511300">
                <a:moveTo>
                  <a:pt x="0" y="1511300"/>
                </a:moveTo>
                <a:lnTo>
                  <a:pt x="889000"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2" name="Freeform 11"/>
          <p:cNvSpPr/>
          <p:nvPr/>
        </p:nvSpPr>
        <p:spPr>
          <a:xfrm>
            <a:off x="3357563" y="2245586"/>
            <a:ext cx="388143" cy="166688"/>
          </a:xfrm>
          <a:custGeom>
            <a:avLst/>
            <a:gdLst>
              <a:gd name="connsiteX0" fmla="*/ 0 w 388143"/>
              <a:gd name="connsiteY0" fmla="*/ 0 h 166688"/>
              <a:gd name="connsiteX1" fmla="*/ 388143 w 388143"/>
              <a:gd name="connsiteY1" fmla="*/ 166688 h 166688"/>
            </a:gdLst>
            <a:ahLst/>
            <a:cxnLst>
              <a:cxn ang="0">
                <a:pos x="connsiteX0" y="connsiteY0"/>
              </a:cxn>
              <a:cxn ang="0">
                <a:pos x="connsiteX1" y="connsiteY1"/>
              </a:cxn>
            </a:cxnLst>
            <a:rect l="l" t="t" r="r" b="b"/>
            <a:pathLst>
              <a:path w="388143" h="166688">
                <a:moveTo>
                  <a:pt x="0" y="0"/>
                </a:moveTo>
                <a:lnTo>
                  <a:pt x="388143" y="166688"/>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5096753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7480" y="1490472"/>
            <a:ext cx="3749040" cy="3877056"/>
          </a:xfrm>
          <a:prstGeom prst="rect">
            <a:avLst/>
          </a:prstGeom>
        </p:spPr>
      </p:pic>
      <p:sp>
        <p:nvSpPr>
          <p:cNvPr id="6" name="Title 5"/>
          <p:cNvSpPr>
            <a:spLocks noGrp="1"/>
          </p:cNvSpPr>
          <p:nvPr>
            <p:ph type="title"/>
          </p:nvPr>
        </p:nvSpPr>
        <p:spPr/>
        <p:txBody>
          <a:bodyPr/>
          <a:lstStyle/>
          <a:p>
            <a:r>
              <a:rPr lang="en-US" dirty="0" smtClean="0"/>
              <a:t>Figure 16.8-2</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8"/>
          <p:cNvSpPr txBox="1">
            <a:spLocks noChangeArrowheads="1"/>
          </p:cNvSpPr>
          <p:nvPr/>
        </p:nvSpPr>
        <p:spPr bwMode="auto">
          <a:xfrm>
            <a:off x="2864132" y="4312442"/>
            <a:ext cx="1210268"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200"/>
              </a:lnSpc>
            </a:pPr>
            <a:r>
              <a:rPr lang="en-US" sz="2000" b="1" dirty="0" smtClean="0">
                <a:solidFill>
                  <a:srgbClr val="FFFFFF"/>
                </a:solidFill>
                <a:latin typeface="Arial"/>
                <a:ea typeface="ＭＳ Ｐゴシック" charset="0"/>
              </a:rPr>
              <a:t>Leg</a:t>
            </a:r>
          </a:p>
          <a:p>
            <a:pPr eaLnBrk="0" hangingPunct="0">
              <a:lnSpc>
                <a:spcPts val="2200"/>
              </a:lnSpc>
            </a:pPr>
            <a:r>
              <a:rPr lang="en-US" sz="2000" b="1" dirty="0" smtClean="0">
                <a:solidFill>
                  <a:srgbClr val="FFFFFF"/>
                </a:solidFill>
                <a:latin typeface="Arial"/>
                <a:ea typeface="ＭＳ Ｐゴシック" charset="0"/>
              </a:rPr>
              <a:t>instead of</a:t>
            </a:r>
          </a:p>
          <a:p>
            <a:pPr eaLnBrk="0" hangingPunct="0">
              <a:lnSpc>
                <a:spcPts val="2200"/>
              </a:lnSpc>
            </a:pPr>
            <a:r>
              <a:rPr lang="en-US" sz="2000" b="1" dirty="0" smtClean="0">
                <a:solidFill>
                  <a:srgbClr val="FFFFFF"/>
                </a:solidFill>
                <a:latin typeface="Arial"/>
                <a:ea typeface="ＭＳ Ｐゴシック" charset="0"/>
              </a:rPr>
              <a:t>antenna</a:t>
            </a:r>
            <a:endParaRPr lang="en-US" sz="2000" b="1" dirty="0">
              <a:solidFill>
                <a:srgbClr val="FFFFFF"/>
              </a:solidFill>
              <a:latin typeface="Arial"/>
              <a:ea typeface="ＭＳ Ｐゴシック" charset="0"/>
            </a:endParaRPr>
          </a:p>
        </p:txBody>
      </p:sp>
      <p:sp>
        <p:nvSpPr>
          <p:cNvPr id="8" name="TextBox 8"/>
          <p:cNvSpPr txBox="1">
            <a:spLocks noChangeArrowheads="1"/>
          </p:cNvSpPr>
          <p:nvPr/>
        </p:nvSpPr>
        <p:spPr bwMode="auto">
          <a:xfrm>
            <a:off x="5322061" y="4898128"/>
            <a:ext cx="839974" cy="28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200"/>
              </a:lnSpc>
            </a:pPr>
            <a:r>
              <a:rPr lang="en-US" sz="2000" b="1" dirty="0" smtClean="0">
                <a:solidFill>
                  <a:srgbClr val="FFFFFF"/>
                </a:solidFill>
                <a:latin typeface="Arial"/>
                <a:ea typeface="ＭＳ Ｐゴシック" charset="0"/>
              </a:rPr>
              <a:t>Mutant</a:t>
            </a:r>
            <a:endParaRPr lang="en-US" sz="2000" b="1" dirty="0">
              <a:solidFill>
                <a:srgbClr val="FFFFFF"/>
              </a:solidFill>
              <a:latin typeface="Arial"/>
              <a:ea typeface="ＭＳ Ｐゴシック" charset="0"/>
            </a:endParaRPr>
          </a:p>
        </p:txBody>
      </p:sp>
      <p:sp>
        <p:nvSpPr>
          <p:cNvPr id="2" name="Freeform 1"/>
          <p:cNvSpPr/>
          <p:nvPr/>
        </p:nvSpPr>
        <p:spPr>
          <a:xfrm>
            <a:off x="3133725" y="3638550"/>
            <a:ext cx="519113" cy="652463"/>
          </a:xfrm>
          <a:custGeom>
            <a:avLst/>
            <a:gdLst>
              <a:gd name="connsiteX0" fmla="*/ 0 w 519113"/>
              <a:gd name="connsiteY0" fmla="*/ 652463 h 652463"/>
              <a:gd name="connsiteX1" fmla="*/ 519113 w 519113"/>
              <a:gd name="connsiteY1" fmla="*/ 0 h 652463"/>
            </a:gdLst>
            <a:ahLst/>
            <a:cxnLst>
              <a:cxn ang="0">
                <a:pos x="connsiteX0" y="connsiteY0"/>
              </a:cxn>
              <a:cxn ang="0">
                <a:pos x="connsiteX1" y="connsiteY1"/>
              </a:cxn>
            </a:cxnLst>
            <a:rect l="l" t="t" r="r" b="b"/>
            <a:pathLst>
              <a:path w="519113" h="652463">
                <a:moveTo>
                  <a:pt x="0" y="652463"/>
                </a:moveTo>
                <a:lnTo>
                  <a:pt x="519113" y="0"/>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9" name="Freeform 8"/>
          <p:cNvSpPr/>
          <p:nvPr/>
        </p:nvSpPr>
        <p:spPr>
          <a:xfrm>
            <a:off x="3136106" y="3636959"/>
            <a:ext cx="519113" cy="652463"/>
          </a:xfrm>
          <a:custGeom>
            <a:avLst/>
            <a:gdLst>
              <a:gd name="connsiteX0" fmla="*/ 0 w 519113"/>
              <a:gd name="connsiteY0" fmla="*/ 652463 h 652463"/>
              <a:gd name="connsiteX1" fmla="*/ 519113 w 519113"/>
              <a:gd name="connsiteY1" fmla="*/ 0 h 652463"/>
            </a:gdLst>
            <a:ahLst/>
            <a:cxnLst>
              <a:cxn ang="0">
                <a:pos x="connsiteX0" y="connsiteY0"/>
              </a:cxn>
              <a:cxn ang="0">
                <a:pos x="connsiteX1" y="connsiteY1"/>
              </a:cxn>
            </a:cxnLst>
            <a:rect l="l" t="t" r="r" b="b"/>
            <a:pathLst>
              <a:path w="519113" h="652463">
                <a:moveTo>
                  <a:pt x="0" y="652463"/>
                </a:moveTo>
                <a:lnTo>
                  <a:pt x="519113"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16923197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idx="1"/>
          </p:nvPr>
        </p:nvSpPr>
        <p:spPr/>
        <p:txBody>
          <a:bodyPr/>
          <a:lstStyle/>
          <a:p>
            <a:r>
              <a:rPr lang="en-US" altLang="en-US" dirty="0" err="1" smtClean="0"/>
              <a:t>N</a:t>
            </a:r>
            <a:r>
              <a:rPr lang="en-US" altLang="ja-JP" dirty="0" err="1" smtClean="0"/>
              <a:t>ü</a:t>
            </a:r>
            <a:r>
              <a:rPr lang="en-US" altLang="en-US" dirty="0" err="1" smtClean="0"/>
              <a:t>sslein-Volhard</a:t>
            </a:r>
            <a:r>
              <a:rPr lang="en-US" altLang="en-US" dirty="0" smtClean="0"/>
              <a:t> and </a:t>
            </a:r>
            <a:r>
              <a:rPr lang="en-US" altLang="en-US" dirty="0" err="1" smtClean="0"/>
              <a:t>Wieschaus</a:t>
            </a:r>
            <a:r>
              <a:rPr lang="en-US" altLang="en-US" dirty="0" smtClean="0"/>
              <a:t> set out to identify all genes that affected segment formation in </a:t>
            </a:r>
            <a:r>
              <a:rPr lang="en-US" altLang="en-US" i="1" dirty="0" smtClean="0"/>
              <a:t>Drosophila</a:t>
            </a:r>
          </a:p>
          <a:p>
            <a:r>
              <a:rPr lang="en-US" altLang="en-US" dirty="0" smtClean="0"/>
              <a:t>Many of the identified mutations were </a:t>
            </a:r>
            <a:r>
              <a:rPr lang="en-US" altLang="en-US" b="1" dirty="0" smtClean="0"/>
              <a:t>embryonic </a:t>
            </a:r>
            <a:r>
              <a:rPr lang="en-US" altLang="en-US" b="1" dirty="0" err="1" smtClean="0"/>
              <a:t>lethals</a:t>
            </a:r>
            <a:r>
              <a:rPr lang="en-US" altLang="en-US" dirty="0" smtClean="0"/>
              <a:t>,</a:t>
            </a:r>
            <a:r>
              <a:rPr lang="en-US" altLang="en-US" b="1" dirty="0" smtClean="0"/>
              <a:t> </a:t>
            </a:r>
            <a:r>
              <a:rPr lang="en-US" altLang="en-US" dirty="0" smtClean="0"/>
              <a:t>causing death during embryogenesis</a:t>
            </a:r>
          </a:p>
          <a:p>
            <a:r>
              <a:rPr lang="en-US" altLang="en-US" dirty="0" smtClean="0"/>
              <a:t>They identified 120 genes essential for normal segmentation</a:t>
            </a:r>
          </a:p>
        </p:txBody>
      </p:sp>
      <p:sp>
        <p:nvSpPr>
          <p:cNvPr id="5" name="Footer Placeholder 4"/>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28767974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i="1" smtClean="0"/>
              <a:t>Axis Establishment</a:t>
            </a:r>
          </a:p>
        </p:txBody>
      </p:sp>
      <p:sp>
        <p:nvSpPr>
          <p:cNvPr id="33795" name="Rectangle 3"/>
          <p:cNvSpPr>
            <a:spLocks noGrp="1" noChangeArrowheads="1"/>
          </p:cNvSpPr>
          <p:nvPr>
            <p:ph idx="1"/>
          </p:nvPr>
        </p:nvSpPr>
        <p:spPr/>
        <p:txBody>
          <a:bodyPr/>
          <a:lstStyle/>
          <a:p>
            <a:r>
              <a:rPr lang="en-US" altLang="en-US" b="1" smtClean="0"/>
              <a:t>Maternal effect genes </a:t>
            </a:r>
            <a:r>
              <a:rPr lang="en-US" altLang="en-US" smtClean="0"/>
              <a:t>encode cytoplasmic determinants that initially establish the axes of the body of </a:t>
            </a:r>
            <a:r>
              <a:rPr lang="en-US" altLang="en-US" i="1" smtClean="0"/>
              <a:t>Drosophila</a:t>
            </a:r>
          </a:p>
          <a:p>
            <a:r>
              <a:rPr lang="en-US" altLang="en-US" smtClean="0"/>
              <a:t>When these genes are mutant in the mother, the resulting phenotype is seen in the offspring</a:t>
            </a:r>
          </a:p>
          <a:p>
            <a:r>
              <a:rPr lang="en-US" altLang="en-US" smtClean="0"/>
              <a:t>These maternal effect genes are also called egg-polarity genes because they control orientation of the egg and consequently the fly</a:t>
            </a:r>
          </a:p>
        </p:txBody>
      </p:sp>
      <p:sp>
        <p:nvSpPr>
          <p:cNvPr id="4" name="Footer Placeholder 3"/>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6509713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err="1" smtClean="0"/>
              <a:t>Bicoid</a:t>
            </a:r>
            <a:r>
              <a:rPr lang="en-US" dirty="0" smtClean="0"/>
              <a:t>: A </a:t>
            </a:r>
            <a:r>
              <a:rPr lang="en-US" dirty="0" err="1" smtClean="0"/>
              <a:t>Morphogen</a:t>
            </a:r>
            <a:r>
              <a:rPr lang="en-US" dirty="0" smtClean="0"/>
              <a:t> That Determines Head </a:t>
            </a:r>
            <a:br>
              <a:rPr lang="en-US" dirty="0" smtClean="0"/>
            </a:br>
            <a:r>
              <a:rPr lang="en-US" dirty="0" smtClean="0"/>
              <a:t>Structures</a:t>
            </a:r>
            <a:br>
              <a:rPr lang="en-US" dirty="0" smtClean="0"/>
            </a:br>
            <a:endParaRPr lang="en-US" dirty="0"/>
          </a:p>
        </p:txBody>
      </p:sp>
      <p:sp>
        <p:nvSpPr>
          <p:cNvPr id="34818" name="Rectangle 2"/>
          <p:cNvSpPr>
            <a:spLocks noGrp="1" noChangeArrowheads="1"/>
          </p:cNvSpPr>
          <p:nvPr>
            <p:ph idx="1"/>
          </p:nvPr>
        </p:nvSpPr>
        <p:spPr/>
        <p:txBody>
          <a:bodyPr/>
          <a:lstStyle/>
          <a:p>
            <a:r>
              <a:rPr lang="en-US" altLang="en-US" dirty="0" smtClean="0"/>
              <a:t>One maternal effect gene, </a:t>
            </a:r>
            <a:r>
              <a:rPr lang="en-US" altLang="en-US" b="1" i="1" dirty="0" err="1" smtClean="0"/>
              <a:t>bicoid</a:t>
            </a:r>
            <a:r>
              <a:rPr lang="en-US" altLang="en-US" dirty="0" smtClean="0"/>
              <a:t>, affects the front half of the body</a:t>
            </a:r>
          </a:p>
          <a:p>
            <a:r>
              <a:rPr lang="en-US" altLang="en-US" dirty="0" smtClean="0"/>
              <a:t>An embryo whose mother has no functional </a:t>
            </a:r>
            <a:r>
              <a:rPr lang="en-US" altLang="en-US" i="1" dirty="0" err="1" smtClean="0"/>
              <a:t>bicoid</a:t>
            </a:r>
            <a:r>
              <a:rPr lang="en-US" altLang="en-US" i="1" dirty="0" smtClean="0"/>
              <a:t> </a:t>
            </a:r>
            <a:r>
              <a:rPr lang="en-US" altLang="en-US" dirty="0" smtClean="0"/>
              <a:t>gene lacks the front half of its body and has posterior structures at both ends</a:t>
            </a:r>
          </a:p>
        </p:txBody>
      </p:sp>
      <p:sp>
        <p:nvSpPr>
          <p:cNvPr id="5" name="Footer Placeholder 4"/>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5348139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7968" y="865632"/>
            <a:ext cx="6608064" cy="5126736"/>
          </a:xfrm>
          <a:prstGeom prst="rect">
            <a:avLst/>
          </a:prstGeom>
        </p:spPr>
      </p:pic>
      <p:sp>
        <p:nvSpPr>
          <p:cNvPr id="6" name="Title 5"/>
          <p:cNvSpPr>
            <a:spLocks noGrp="1"/>
          </p:cNvSpPr>
          <p:nvPr>
            <p:ph type="title"/>
          </p:nvPr>
        </p:nvSpPr>
        <p:spPr/>
        <p:txBody>
          <a:bodyPr/>
          <a:lstStyle/>
          <a:p>
            <a:r>
              <a:rPr lang="en-US" dirty="0" smtClean="0"/>
              <a:t>Figure 16.9</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1426209" y="988620"/>
            <a:ext cx="5642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FFFFFF"/>
                </a:solidFill>
                <a:latin typeface="Arial"/>
                <a:ea typeface="ＭＳ Ｐゴシック" charset="0"/>
              </a:rPr>
              <a:t>Head</a:t>
            </a:r>
          </a:p>
        </p:txBody>
      </p:sp>
      <p:sp>
        <p:nvSpPr>
          <p:cNvPr id="8" name="TextBox 3"/>
          <p:cNvSpPr txBox="1">
            <a:spLocks noChangeArrowheads="1"/>
          </p:cNvSpPr>
          <p:nvPr/>
        </p:nvSpPr>
        <p:spPr bwMode="auto">
          <a:xfrm>
            <a:off x="7357109" y="996557"/>
            <a:ext cx="3804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FFFFFF"/>
                </a:solidFill>
                <a:latin typeface="Arial"/>
                <a:ea typeface="ＭＳ Ｐゴシック" charset="0"/>
              </a:rPr>
              <a:t>Tail</a:t>
            </a:r>
          </a:p>
        </p:txBody>
      </p:sp>
      <p:sp>
        <p:nvSpPr>
          <p:cNvPr id="9" name="TextBox 4"/>
          <p:cNvSpPr txBox="1">
            <a:spLocks noChangeArrowheads="1"/>
          </p:cNvSpPr>
          <p:nvPr/>
        </p:nvSpPr>
        <p:spPr bwMode="auto">
          <a:xfrm>
            <a:off x="2407284" y="2291957"/>
            <a:ext cx="2693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smtClean="0">
                <a:solidFill>
                  <a:srgbClr val="FFFFFF"/>
                </a:solidFill>
                <a:latin typeface="Arial"/>
                <a:ea typeface="ＭＳ Ｐゴシック" charset="0"/>
              </a:rPr>
              <a:t>T1</a:t>
            </a:r>
            <a:endParaRPr lang="en-US" sz="1800" b="1" dirty="0">
              <a:solidFill>
                <a:srgbClr val="FFFFFF"/>
              </a:solidFill>
              <a:latin typeface="Arial"/>
              <a:ea typeface="ＭＳ Ｐゴシック" charset="0"/>
            </a:endParaRPr>
          </a:p>
        </p:txBody>
      </p:sp>
      <p:sp>
        <p:nvSpPr>
          <p:cNvPr id="10" name="TextBox 5"/>
          <p:cNvSpPr txBox="1">
            <a:spLocks noChangeArrowheads="1"/>
          </p:cNvSpPr>
          <p:nvPr/>
        </p:nvSpPr>
        <p:spPr bwMode="auto">
          <a:xfrm>
            <a:off x="6618127" y="2099076"/>
            <a:ext cx="294953" cy="276999"/>
          </a:xfrm>
          <a:prstGeom prst="rect">
            <a:avLst/>
          </a:prstGeom>
          <a:noFill/>
          <a:ln w="9525">
            <a:noFill/>
            <a:miter lim="800000"/>
            <a:headEnd/>
            <a:tailEnd/>
          </a:ln>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92D2"/>
                </a:solidFill>
                <a:latin typeface="Arial"/>
                <a:ea typeface="ＭＳ Ｐゴシック" charset="0"/>
              </a:rPr>
              <a:t>A8</a:t>
            </a:r>
          </a:p>
        </p:txBody>
      </p:sp>
      <p:sp>
        <p:nvSpPr>
          <p:cNvPr id="11" name="TextBox 6"/>
          <p:cNvSpPr txBox="1">
            <a:spLocks noChangeArrowheads="1"/>
          </p:cNvSpPr>
          <p:nvPr/>
        </p:nvSpPr>
        <p:spPr bwMode="auto">
          <a:xfrm>
            <a:off x="3675696" y="2607869"/>
            <a:ext cx="2949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smtClean="0">
                <a:solidFill>
                  <a:srgbClr val="FFFFFF"/>
                </a:solidFill>
                <a:latin typeface="Arial"/>
                <a:ea typeface="ＭＳ Ｐゴシック" charset="0"/>
              </a:rPr>
              <a:t>A1</a:t>
            </a:r>
            <a:endParaRPr lang="en-US" sz="1800" b="1" dirty="0">
              <a:solidFill>
                <a:srgbClr val="FFFFFF"/>
              </a:solidFill>
              <a:latin typeface="Arial"/>
              <a:ea typeface="ＭＳ Ｐゴシック" charset="0"/>
            </a:endParaRPr>
          </a:p>
        </p:txBody>
      </p:sp>
      <p:sp>
        <p:nvSpPr>
          <p:cNvPr id="12" name="TextBox 7"/>
          <p:cNvSpPr txBox="1">
            <a:spLocks noChangeArrowheads="1"/>
          </p:cNvSpPr>
          <p:nvPr/>
        </p:nvSpPr>
        <p:spPr bwMode="auto">
          <a:xfrm>
            <a:off x="3720147" y="3042845"/>
            <a:ext cx="16394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FFFFFF"/>
                </a:solidFill>
                <a:latin typeface="Arial"/>
                <a:ea typeface="ＭＳ Ｐゴシック" charset="0"/>
              </a:rPr>
              <a:t>Wild-type larva</a:t>
            </a:r>
          </a:p>
        </p:txBody>
      </p:sp>
      <p:sp>
        <p:nvSpPr>
          <p:cNvPr id="13" name="TextBox 8"/>
          <p:cNvSpPr txBox="1">
            <a:spLocks noChangeArrowheads="1"/>
          </p:cNvSpPr>
          <p:nvPr/>
        </p:nvSpPr>
        <p:spPr bwMode="auto">
          <a:xfrm>
            <a:off x="6281577" y="2326088"/>
            <a:ext cx="294953" cy="276999"/>
          </a:xfrm>
          <a:prstGeom prst="rect">
            <a:avLst/>
          </a:prstGeom>
          <a:noFill/>
          <a:ln w="9525">
            <a:noFill/>
            <a:miter lim="800000"/>
            <a:headEnd/>
            <a:tailEnd/>
          </a:ln>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92D2"/>
                </a:solidFill>
                <a:latin typeface="Arial"/>
                <a:ea typeface="ＭＳ Ｐゴシック" charset="0"/>
              </a:rPr>
              <a:t>A7</a:t>
            </a:r>
          </a:p>
        </p:txBody>
      </p:sp>
      <p:sp>
        <p:nvSpPr>
          <p:cNvPr id="14" name="TextBox 9"/>
          <p:cNvSpPr txBox="1">
            <a:spLocks noChangeArrowheads="1"/>
          </p:cNvSpPr>
          <p:nvPr/>
        </p:nvSpPr>
        <p:spPr bwMode="auto">
          <a:xfrm>
            <a:off x="6775290" y="3038875"/>
            <a:ext cx="7870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FFFFFF"/>
                </a:solidFill>
                <a:latin typeface="Arial"/>
                <a:ea typeface="ＭＳ Ｐゴシック" charset="0"/>
              </a:rPr>
              <a:t>250 </a:t>
            </a:r>
            <a:r>
              <a:rPr lang="en-US" sz="1800" b="1" dirty="0" smtClean="0">
                <a:solidFill>
                  <a:srgbClr val="FFFFFF"/>
                </a:solidFill>
                <a:latin typeface="Symbol" pitchFamily="18" charset="2"/>
                <a:ea typeface="ＭＳ Ｐゴシック" charset="0"/>
              </a:rPr>
              <a:t>m</a:t>
            </a:r>
            <a:r>
              <a:rPr lang="en-US" sz="1800" b="1" dirty="0" smtClean="0">
                <a:solidFill>
                  <a:srgbClr val="FFFFFF"/>
                </a:solidFill>
                <a:latin typeface="Arial"/>
                <a:ea typeface="ＭＳ Ｐゴシック" charset="0"/>
              </a:rPr>
              <a:t>m</a:t>
            </a:r>
            <a:endParaRPr lang="en-US" sz="1800" b="1" dirty="0">
              <a:solidFill>
                <a:srgbClr val="FFFFFF"/>
              </a:solidFill>
              <a:latin typeface="Arial"/>
              <a:ea typeface="ＭＳ Ｐゴシック" charset="0"/>
            </a:endParaRPr>
          </a:p>
        </p:txBody>
      </p:sp>
      <p:sp>
        <p:nvSpPr>
          <p:cNvPr id="15" name="TextBox 10"/>
          <p:cNvSpPr txBox="1">
            <a:spLocks noChangeArrowheads="1"/>
          </p:cNvSpPr>
          <p:nvPr/>
        </p:nvSpPr>
        <p:spPr bwMode="auto">
          <a:xfrm>
            <a:off x="6904672" y="3712770"/>
            <a:ext cx="3804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FFFFFF"/>
                </a:solidFill>
                <a:latin typeface="Arial"/>
                <a:ea typeface="ＭＳ Ｐゴシック" charset="0"/>
              </a:rPr>
              <a:t>Tail</a:t>
            </a:r>
          </a:p>
        </p:txBody>
      </p:sp>
      <p:sp>
        <p:nvSpPr>
          <p:cNvPr id="16" name="TextBox 11"/>
          <p:cNvSpPr txBox="1">
            <a:spLocks noChangeArrowheads="1"/>
          </p:cNvSpPr>
          <p:nvPr/>
        </p:nvSpPr>
        <p:spPr bwMode="auto">
          <a:xfrm>
            <a:off x="2712084" y="3703245"/>
            <a:ext cx="3804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FFFFFF"/>
                </a:solidFill>
                <a:latin typeface="Arial"/>
                <a:ea typeface="ＭＳ Ｐゴシック" charset="0"/>
              </a:rPr>
              <a:t>Tail</a:t>
            </a:r>
          </a:p>
        </p:txBody>
      </p:sp>
      <p:sp>
        <p:nvSpPr>
          <p:cNvPr id="17" name="TextBox 12"/>
          <p:cNvSpPr txBox="1">
            <a:spLocks noChangeArrowheads="1"/>
          </p:cNvSpPr>
          <p:nvPr/>
        </p:nvSpPr>
        <p:spPr bwMode="auto">
          <a:xfrm>
            <a:off x="4252753" y="5280426"/>
            <a:ext cx="2949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smtClean="0">
                <a:solidFill>
                  <a:srgbClr val="0092D2"/>
                </a:solidFill>
                <a:latin typeface="Arial"/>
                <a:ea typeface="ＭＳ Ｐゴシック" charset="0"/>
              </a:rPr>
              <a:t>A7</a:t>
            </a:r>
            <a:endParaRPr lang="en-US" sz="1800" b="1" dirty="0">
              <a:solidFill>
                <a:srgbClr val="0092D2"/>
              </a:solidFill>
              <a:latin typeface="Arial"/>
              <a:ea typeface="ＭＳ Ｐゴシック" charset="0"/>
            </a:endParaRPr>
          </a:p>
        </p:txBody>
      </p:sp>
      <p:sp>
        <p:nvSpPr>
          <p:cNvPr id="18" name="TextBox 13"/>
          <p:cNvSpPr txBox="1">
            <a:spLocks noChangeArrowheads="1"/>
          </p:cNvSpPr>
          <p:nvPr/>
        </p:nvSpPr>
        <p:spPr bwMode="auto">
          <a:xfrm>
            <a:off x="3434397" y="5554270"/>
            <a:ext cx="2321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FFFFFF"/>
                </a:solidFill>
                <a:latin typeface="Arial"/>
                <a:ea typeface="ＭＳ Ｐゴシック" charset="0"/>
              </a:rPr>
              <a:t>Mutant larva (</a:t>
            </a:r>
            <a:r>
              <a:rPr lang="en-US" sz="1800" b="1" i="1" dirty="0" err="1" smtClean="0">
                <a:solidFill>
                  <a:srgbClr val="FFFFFF"/>
                </a:solidFill>
                <a:latin typeface="Arial"/>
                <a:ea typeface="ＭＳ Ｐゴシック" charset="0"/>
              </a:rPr>
              <a:t>bicoid</a:t>
            </a:r>
            <a:r>
              <a:rPr lang="en-US" sz="1800" b="1" dirty="0" smtClean="0">
                <a:solidFill>
                  <a:srgbClr val="FFFFFF"/>
                </a:solidFill>
                <a:latin typeface="Arial"/>
                <a:ea typeface="ＭＳ Ｐゴシック" charset="0"/>
              </a:rPr>
              <a:t>)</a:t>
            </a:r>
            <a:endParaRPr lang="en-US" sz="1800" b="1" dirty="0">
              <a:solidFill>
                <a:srgbClr val="FFFFFF"/>
              </a:solidFill>
              <a:latin typeface="Arial"/>
              <a:ea typeface="ＭＳ Ｐゴシック" charset="0"/>
            </a:endParaRPr>
          </a:p>
        </p:txBody>
      </p:sp>
      <p:sp>
        <p:nvSpPr>
          <p:cNvPr id="19" name="TextBox 16"/>
          <p:cNvSpPr txBox="1">
            <a:spLocks noChangeArrowheads="1"/>
          </p:cNvSpPr>
          <p:nvPr/>
        </p:nvSpPr>
        <p:spPr bwMode="auto">
          <a:xfrm>
            <a:off x="3467733" y="5135170"/>
            <a:ext cx="2949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92D2"/>
                </a:solidFill>
                <a:latin typeface="Arial"/>
                <a:ea typeface="ＭＳ Ｐゴシック" charset="0"/>
              </a:rPr>
              <a:t>A8</a:t>
            </a:r>
          </a:p>
        </p:txBody>
      </p:sp>
      <p:sp>
        <p:nvSpPr>
          <p:cNvPr id="20" name="TextBox 17"/>
          <p:cNvSpPr txBox="1">
            <a:spLocks noChangeArrowheads="1"/>
          </p:cNvSpPr>
          <p:nvPr/>
        </p:nvSpPr>
        <p:spPr bwMode="auto">
          <a:xfrm>
            <a:off x="5866447" y="4960545"/>
            <a:ext cx="2949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92D2"/>
                </a:solidFill>
                <a:latin typeface="Arial"/>
                <a:ea typeface="ＭＳ Ｐゴシック" charset="0"/>
              </a:rPr>
              <a:t>A8</a:t>
            </a:r>
          </a:p>
        </p:txBody>
      </p:sp>
      <p:sp>
        <p:nvSpPr>
          <p:cNvPr id="21" name="TextBox 4"/>
          <p:cNvSpPr txBox="1">
            <a:spLocks noChangeArrowheads="1"/>
          </p:cNvSpPr>
          <p:nvPr/>
        </p:nvSpPr>
        <p:spPr bwMode="auto">
          <a:xfrm>
            <a:off x="2789869" y="2266164"/>
            <a:ext cx="2693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smtClean="0">
                <a:solidFill>
                  <a:srgbClr val="FFFFFF"/>
                </a:solidFill>
                <a:latin typeface="Arial"/>
                <a:ea typeface="ＭＳ Ｐゴシック" charset="0"/>
              </a:rPr>
              <a:t>T2</a:t>
            </a:r>
            <a:endParaRPr lang="en-US" sz="1800" b="1" dirty="0">
              <a:solidFill>
                <a:srgbClr val="FFFFFF"/>
              </a:solidFill>
              <a:latin typeface="Arial"/>
              <a:ea typeface="ＭＳ Ｐゴシック" charset="0"/>
            </a:endParaRPr>
          </a:p>
        </p:txBody>
      </p:sp>
      <p:sp>
        <p:nvSpPr>
          <p:cNvPr id="22" name="TextBox 4"/>
          <p:cNvSpPr txBox="1">
            <a:spLocks noChangeArrowheads="1"/>
          </p:cNvSpPr>
          <p:nvPr/>
        </p:nvSpPr>
        <p:spPr bwMode="auto">
          <a:xfrm>
            <a:off x="3223254" y="2382045"/>
            <a:ext cx="2693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smtClean="0">
                <a:solidFill>
                  <a:srgbClr val="FFFFFF"/>
                </a:solidFill>
                <a:latin typeface="Arial"/>
                <a:ea typeface="ＭＳ Ｐゴシック" charset="0"/>
              </a:rPr>
              <a:t>T3</a:t>
            </a:r>
            <a:endParaRPr lang="en-US" sz="1800" b="1" dirty="0">
              <a:solidFill>
                <a:srgbClr val="FFFFFF"/>
              </a:solidFill>
              <a:latin typeface="Arial"/>
              <a:ea typeface="ＭＳ Ｐゴシック" charset="0"/>
            </a:endParaRPr>
          </a:p>
        </p:txBody>
      </p:sp>
      <p:sp>
        <p:nvSpPr>
          <p:cNvPr id="23" name="TextBox 6"/>
          <p:cNvSpPr txBox="1">
            <a:spLocks noChangeArrowheads="1"/>
          </p:cNvSpPr>
          <p:nvPr/>
        </p:nvSpPr>
        <p:spPr bwMode="auto">
          <a:xfrm>
            <a:off x="4144802" y="2662640"/>
            <a:ext cx="2949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smtClean="0">
                <a:solidFill>
                  <a:srgbClr val="FFFFFF"/>
                </a:solidFill>
                <a:latin typeface="Arial"/>
                <a:ea typeface="ＭＳ Ｐゴシック" charset="0"/>
              </a:rPr>
              <a:t>A2</a:t>
            </a:r>
            <a:endParaRPr lang="en-US" sz="1800" b="1" dirty="0">
              <a:solidFill>
                <a:srgbClr val="FFFFFF"/>
              </a:solidFill>
              <a:latin typeface="Arial"/>
              <a:ea typeface="ＭＳ Ｐゴシック" charset="0"/>
            </a:endParaRPr>
          </a:p>
        </p:txBody>
      </p:sp>
      <p:sp>
        <p:nvSpPr>
          <p:cNvPr id="24" name="TextBox 6"/>
          <p:cNvSpPr txBox="1">
            <a:spLocks noChangeArrowheads="1"/>
          </p:cNvSpPr>
          <p:nvPr/>
        </p:nvSpPr>
        <p:spPr bwMode="auto">
          <a:xfrm>
            <a:off x="4611527" y="2719792"/>
            <a:ext cx="2949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smtClean="0">
                <a:solidFill>
                  <a:srgbClr val="FFFFFF"/>
                </a:solidFill>
                <a:latin typeface="Arial"/>
                <a:ea typeface="ＭＳ Ｐゴシック" charset="0"/>
              </a:rPr>
              <a:t>A3</a:t>
            </a:r>
            <a:endParaRPr lang="en-US" sz="1800" b="1" dirty="0">
              <a:solidFill>
                <a:srgbClr val="FFFFFF"/>
              </a:solidFill>
              <a:latin typeface="Arial"/>
              <a:ea typeface="ＭＳ Ｐゴシック" charset="0"/>
            </a:endParaRPr>
          </a:p>
        </p:txBody>
      </p:sp>
      <p:sp>
        <p:nvSpPr>
          <p:cNvPr id="25" name="TextBox 6"/>
          <p:cNvSpPr txBox="1">
            <a:spLocks noChangeArrowheads="1"/>
          </p:cNvSpPr>
          <p:nvPr/>
        </p:nvSpPr>
        <p:spPr bwMode="auto">
          <a:xfrm>
            <a:off x="5075867" y="2670190"/>
            <a:ext cx="2949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smtClean="0">
                <a:solidFill>
                  <a:srgbClr val="FFFFFF"/>
                </a:solidFill>
                <a:latin typeface="Arial"/>
                <a:ea typeface="ＭＳ Ｐゴシック" charset="0"/>
              </a:rPr>
              <a:t>A4</a:t>
            </a:r>
            <a:endParaRPr lang="en-US" sz="1800" b="1" dirty="0">
              <a:solidFill>
                <a:srgbClr val="FFFFFF"/>
              </a:solidFill>
              <a:latin typeface="Arial"/>
              <a:ea typeface="ＭＳ Ｐゴシック" charset="0"/>
            </a:endParaRPr>
          </a:p>
        </p:txBody>
      </p:sp>
      <p:sp>
        <p:nvSpPr>
          <p:cNvPr id="26" name="TextBox 6"/>
          <p:cNvSpPr txBox="1">
            <a:spLocks noChangeArrowheads="1"/>
          </p:cNvSpPr>
          <p:nvPr/>
        </p:nvSpPr>
        <p:spPr bwMode="auto">
          <a:xfrm>
            <a:off x="5506871" y="2601149"/>
            <a:ext cx="2949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smtClean="0">
                <a:solidFill>
                  <a:srgbClr val="FFFFFF"/>
                </a:solidFill>
                <a:latin typeface="Arial"/>
                <a:ea typeface="ＭＳ Ｐゴシック" charset="0"/>
              </a:rPr>
              <a:t>A5</a:t>
            </a:r>
            <a:endParaRPr lang="en-US" sz="1800" b="1" dirty="0">
              <a:solidFill>
                <a:srgbClr val="FFFFFF"/>
              </a:solidFill>
              <a:latin typeface="Arial"/>
              <a:ea typeface="ＭＳ Ｐゴシック" charset="0"/>
            </a:endParaRPr>
          </a:p>
        </p:txBody>
      </p:sp>
      <p:sp>
        <p:nvSpPr>
          <p:cNvPr id="27" name="TextBox 6"/>
          <p:cNvSpPr txBox="1">
            <a:spLocks noChangeArrowheads="1"/>
          </p:cNvSpPr>
          <p:nvPr/>
        </p:nvSpPr>
        <p:spPr bwMode="auto">
          <a:xfrm>
            <a:off x="5953290" y="2489257"/>
            <a:ext cx="2949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smtClean="0">
                <a:solidFill>
                  <a:srgbClr val="0092D2"/>
                </a:solidFill>
                <a:latin typeface="Arial"/>
                <a:ea typeface="ＭＳ Ｐゴシック" charset="0"/>
              </a:rPr>
              <a:t>A6</a:t>
            </a:r>
            <a:endParaRPr lang="en-US" sz="1800" b="1" dirty="0">
              <a:solidFill>
                <a:srgbClr val="0092D2"/>
              </a:solidFill>
              <a:latin typeface="Arial"/>
              <a:ea typeface="ＭＳ Ｐゴシック" charset="0"/>
            </a:endParaRPr>
          </a:p>
        </p:txBody>
      </p:sp>
      <p:sp>
        <p:nvSpPr>
          <p:cNvPr id="28" name="TextBox 12"/>
          <p:cNvSpPr txBox="1">
            <a:spLocks noChangeArrowheads="1"/>
          </p:cNvSpPr>
          <p:nvPr/>
        </p:nvSpPr>
        <p:spPr bwMode="auto">
          <a:xfrm>
            <a:off x="4788537" y="5284802"/>
            <a:ext cx="2949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smtClean="0">
                <a:solidFill>
                  <a:srgbClr val="0092D2"/>
                </a:solidFill>
                <a:latin typeface="Arial"/>
                <a:ea typeface="ＭＳ Ｐゴシック" charset="0"/>
              </a:rPr>
              <a:t>A6</a:t>
            </a:r>
            <a:endParaRPr lang="en-US" sz="1800" b="1" dirty="0">
              <a:solidFill>
                <a:srgbClr val="0092D2"/>
              </a:solidFill>
              <a:latin typeface="Arial"/>
              <a:ea typeface="ＭＳ Ｐゴシック" charset="0"/>
            </a:endParaRPr>
          </a:p>
        </p:txBody>
      </p:sp>
      <p:sp>
        <p:nvSpPr>
          <p:cNvPr id="29" name="TextBox 12"/>
          <p:cNvSpPr txBox="1">
            <a:spLocks noChangeArrowheads="1"/>
          </p:cNvSpPr>
          <p:nvPr/>
        </p:nvSpPr>
        <p:spPr bwMode="auto">
          <a:xfrm>
            <a:off x="5333838" y="5224453"/>
            <a:ext cx="2949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smtClean="0">
                <a:solidFill>
                  <a:srgbClr val="0092D2"/>
                </a:solidFill>
                <a:latin typeface="Arial"/>
                <a:ea typeface="ＭＳ Ｐゴシック" charset="0"/>
              </a:rPr>
              <a:t>A7</a:t>
            </a:r>
            <a:endParaRPr lang="en-US" sz="1800" b="1" dirty="0">
              <a:solidFill>
                <a:srgbClr val="0092D2"/>
              </a:solidFill>
              <a:latin typeface="Arial"/>
              <a:ea typeface="ＭＳ Ｐゴシック" charset="0"/>
            </a:endParaRPr>
          </a:p>
        </p:txBody>
      </p:sp>
      <p:sp>
        <p:nvSpPr>
          <p:cNvPr id="2" name="Freeform 1"/>
          <p:cNvSpPr/>
          <p:nvPr/>
        </p:nvSpPr>
        <p:spPr>
          <a:xfrm>
            <a:off x="2064544" y="1128713"/>
            <a:ext cx="295275" cy="726281"/>
          </a:xfrm>
          <a:custGeom>
            <a:avLst/>
            <a:gdLst>
              <a:gd name="connsiteX0" fmla="*/ 0 w 295275"/>
              <a:gd name="connsiteY0" fmla="*/ 0 h 726281"/>
              <a:gd name="connsiteX1" fmla="*/ 295275 w 295275"/>
              <a:gd name="connsiteY1" fmla="*/ 726281 h 726281"/>
            </a:gdLst>
            <a:ahLst/>
            <a:cxnLst>
              <a:cxn ang="0">
                <a:pos x="connsiteX0" y="connsiteY0"/>
              </a:cxn>
              <a:cxn ang="0">
                <a:pos x="connsiteX1" y="connsiteY1"/>
              </a:cxn>
            </a:cxnLst>
            <a:rect l="l" t="t" r="r" b="b"/>
            <a:pathLst>
              <a:path w="295275" h="726281">
                <a:moveTo>
                  <a:pt x="0" y="0"/>
                </a:moveTo>
                <a:lnTo>
                  <a:pt x="295275" y="726281"/>
                </a:lnTo>
              </a:path>
            </a:pathLst>
          </a:custGeom>
          <a:ln w="25400">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Times" pitchFamily="84" charset="0"/>
              <a:ea typeface="ＭＳ Ｐゴシック" charset="0"/>
            </a:endParaRPr>
          </a:p>
        </p:txBody>
      </p:sp>
      <p:sp>
        <p:nvSpPr>
          <p:cNvPr id="3" name="Freeform 2"/>
          <p:cNvSpPr/>
          <p:nvPr/>
        </p:nvSpPr>
        <p:spPr>
          <a:xfrm>
            <a:off x="6946106" y="1164431"/>
            <a:ext cx="359569" cy="252413"/>
          </a:xfrm>
          <a:custGeom>
            <a:avLst/>
            <a:gdLst>
              <a:gd name="connsiteX0" fmla="*/ 0 w 359569"/>
              <a:gd name="connsiteY0" fmla="*/ 252413 h 252413"/>
              <a:gd name="connsiteX1" fmla="*/ 359569 w 359569"/>
              <a:gd name="connsiteY1" fmla="*/ 0 h 252413"/>
            </a:gdLst>
            <a:ahLst/>
            <a:cxnLst>
              <a:cxn ang="0">
                <a:pos x="connsiteX0" y="connsiteY0"/>
              </a:cxn>
              <a:cxn ang="0">
                <a:pos x="connsiteX1" y="connsiteY1"/>
              </a:cxn>
            </a:cxnLst>
            <a:rect l="l" t="t" r="r" b="b"/>
            <a:pathLst>
              <a:path w="359569" h="252413">
                <a:moveTo>
                  <a:pt x="0" y="252413"/>
                </a:moveTo>
                <a:lnTo>
                  <a:pt x="359569" y="0"/>
                </a:lnTo>
              </a:path>
            </a:pathLst>
          </a:custGeom>
          <a:ln w="25400">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Times" pitchFamily="84" charset="0"/>
              <a:ea typeface="ＭＳ Ｐゴシック" charset="0"/>
            </a:endParaRPr>
          </a:p>
        </p:txBody>
      </p:sp>
      <p:sp>
        <p:nvSpPr>
          <p:cNvPr id="30" name="Freeform 29"/>
          <p:cNvSpPr/>
          <p:nvPr/>
        </p:nvSpPr>
        <p:spPr>
          <a:xfrm>
            <a:off x="6400800" y="3867150"/>
            <a:ext cx="478631" cy="85725"/>
          </a:xfrm>
          <a:custGeom>
            <a:avLst/>
            <a:gdLst>
              <a:gd name="connsiteX0" fmla="*/ 0 w 478631"/>
              <a:gd name="connsiteY0" fmla="*/ 85725 h 85725"/>
              <a:gd name="connsiteX1" fmla="*/ 478631 w 478631"/>
              <a:gd name="connsiteY1" fmla="*/ 0 h 85725"/>
            </a:gdLst>
            <a:ahLst/>
            <a:cxnLst>
              <a:cxn ang="0">
                <a:pos x="connsiteX0" y="connsiteY0"/>
              </a:cxn>
              <a:cxn ang="0">
                <a:pos x="connsiteX1" y="connsiteY1"/>
              </a:cxn>
            </a:cxnLst>
            <a:rect l="l" t="t" r="r" b="b"/>
            <a:pathLst>
              <a:path w="478631" h="85725">
                <a:moveTo>
                  <a:pt x="0" y="85725"/>
                </a:moveTo>
                <a:lnTo>
                  <a:pt x="478631" y="0"/>
                </a:lnTo>
              </a:path>
            </a:pathLst>
          </a:custGeom>
          <a:ln w="25400">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Times" pitchFamily="84" charset="0"/>
              <a:ea typeface="ＭＳ Ｐゴシック" charset="0"/>
            </a:endParaRPr>
          </a:p>
        </p:txBody>
      </p:sp>
      <p:sp>
        <p:nvSpPr>
          <p:cNvPr id="31" name="Freeform 30"/>
          <p:cNvSpPr/>
          <p:nvPr/>
        </p:nvSpPr>
        <p:spPr>
          <a:xfrm>
            <a:off x="3155156" y="3850481"/>
            <a:ext cx="645319" cy="92869"/>
          </a:xfrm>
          <a:custGeom>
            <a:avLst/>
            <a:gdLst>
              <a:gd name="connsiteX0" fmla="*/ 0 w 645319"/>
              <a:gd name="connsiteY0" fmla="*/ 0 h 92869"/>
              <a:gd name="connsiteX1" fmla="*/ 645319 w 645319"/>
              <a:gd name="connsiteY1" fmla="*/ 92869 h 92869"/>
            </a:gdLst>
            <a:ahLst/>
            <a:cxnLst>
              <a:cxn ang="0">
                <a:pos x="connsiteX0" y="connsiteY0"/>
              </a:cxn>
              <a:cxn ang="0">
                <a:pos x="connsiteX1" y="connsiteY1"/>
              </a:cxn>
            </a:cxnLst>
            <a:rect l="l" t="t" r="r" b="b"/>
            <a:pathLst>
              <a:path w="645319" h="92869">
                <a:moveTo>
                  <a:pt x="0" y="0"/>
                </a:moveTo>
                <a:lnTo>
                  <a:pt x="645319" y="92869"/>
                </a:lnTo>
              </a:path>
            </a:pathLst>
          </a:custGeom>
          <a:ln w="25400">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Times" pitchFamily="84" charset="0"/>
              <a:ea typeface="ＭＳ Ｐゴシック" charset="0"/>
            </a:endParaRPr>
          </a:p>
        </p:txBody>
      </p:sp>
    </p:spTree>
    <p:extLst>
      <p:ext uri="{BB962C8B-B14F-4D97-AF65-F5344CB8AC3E}">
        <p14:creationId xmlns:p14="http://schemas.microsoft.com/office/powerpoint/2010/main" val="39406097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7968" y="2124456"/>
            <a:ext cx="6608064" cy="2609088"/>
          </a:xfrm>
          <a:prstGeom prst="rect">
            <a:avLst/>
          </a:prstGeom>
        </p:spPr>
      </p:pic>
      <p:sp>
        <p:nvSpPr>
          <p:cNvPr id="6" name="Title 5"/>
          <p:cNvSpPr>
            <a:spLocks noGrp="1"/>
          </p:cNvSpPr>
          <p:nvPr>
            <p:ph type="title"/>
          </p:nvPr>
        </p:nvSpPr>
        <p:spPr/>
        <p:txBody>
          <a:bodyPr/>
          <a:lstStyle/>
          <a:p>
            <a:r>
              <a:rPr lang="en-US" dirty="0" smtClean="0"/>
              <a:t>Figure 16.9-1</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1423033" y="2255533"/>
            <a:ext cx="5642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FFFFFF"/>
                </a:solidFill>
                <a:latin typeface="Arial"/>
                <a:ea typeface="ＭＳ Ｐゴシック" charset="0"/>
              </a:rPr>
              <a:t>Head</a:t>
            </a:r>
          </a:p>
        </p:txBody>
      </p:sp>
      <p:sp>
        <p:nvSpPr>
          <p:cNvPr id="8" name="TextBox 3"/>
          <p:cNvSpPr txBox="1">
            <a:spLocks noChangeArrowheads="1"/>
          </p:cNvSpPr>
          <p:nvPr/>
        </p:nvSpPr>
        <p:spPr bwMode="auto">
          <a:xfrm>
            <a:off x="7365838" y="2261089"/>
            <a:ext cx="3804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FFFFFF"/>
                </a:solidFill>
                <a:latin typeface="Arial"/>
                <a:ea typeface="ＭＳ Ｐゴシック" charset="0"/>
              </a:rPr>
              <a:t>Tail</a:t>
            </a:r>
          </a:p>
        </p:txBody>
      </p:sp>
      <p:sp>
        <p:nvSpPr>
          <p:cNvPr id="9" name="TextBox 4"/>
          <p:cNvSpPr txBox="1">
            <a:spLocks noChangeArrowheads="1"/>
          </p:cNvSpPr>
          <p:nvPr/>
        </p:nvSpPr>
        <p:spPr bwMode="auto">
          <a:xfrm>
            <a:off x="2404108" y="3558870"/>
            <a:ext cx="2693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smtClean="0">
                <a:solidFill>
                  <a:srgbClr val="FFFFFF"/>
                </a:solidFill>
                <a:latin typeface="Arial"/>
                <a:ea typeface="ＭＳ Ｐゴシック" charset="0"/>
              </a:rPr>
              <a:t>T1</a:t>
            </a:r>
            <a:endParaRPr lang="en-US" sz="1800" b="1" dirty="0">
              <a:solidFill>
                <a:srgbClr val="FFFFFF"/>
              </a:solidFill>
              <a:latin typeface="Arial"/>
              <a:ea typeface="ＭＳ Ｐゴシック" charset="0"/>
            </a:endParaRPr>
          </a:p>
        </p:txBody>
      </p:sp>
      <p:sp>
        <p:nvSpPr>
          <p:cNvPr id="10" name="TextBox 5"/>
          <p:cNvSpPr txBox="1">
            <a:spLocks noChangeArrowheads="1"/>
          </p:cNvSpPr>
          <p:nvPr/>
        </p:nvSpPr>
        <p:spPr bwMode="auto">
          <a:xfrm>
            <a:off x="6614951" y="3365989"/>
            <a:ext cx="2949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92D2"/>
                </a:solidFill>
                <a:latin typeface="Arial"/>
                <a:ea typeface="ＭＳ Ｐゴシック" charset="0"/>
              </a:rPr>
              <a:t>A8</a:t>
            </a:r>
          </a:p>
        </p:txBody>
      </p:sp>
      <p:sp>
        <p:nvSpPr>
          <p:cNvPr id="11" name="TextBox 6"/>
          <p:cNvSpPr txBox="1">
            <a:spLocks noChangeArrowheads="1"/>
          </p:cNvSpPr>
          <p:nvPr/>
        </p:nvSpPr>
        <p:spPr bwMode="auto">
          <a:xfrm>
            <a:off x="3672520" y="3874782"/>
            <a:ext cx="2949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smtClean="0">
                <a:solidFill>
                  <a:srgbClr val="FFFFFF"/>
                </a:solidFill>
                <a:latin typeface="Arial"/>
                <a:ea typeface="ＭＳ Ｐゴシック" charset="0"/>
              </a:rPr>
              <a:t>A1</a:t>
            </a:r>
            <a:endParaRPr lang="en-US" sz="1800" b="1" dirty="0">
              <a:solidFill>
                <a:srgbClr val="FFFFFF"/>
              </a:solidFill>
              <a:latin typeface="Arial"/>
              <a:ea typeface="ＭＳ Ｐゴシック" charset="0"/>
            </a:endParaRPr>
          </a:p>
        </p:txBody>
      </p:sp>
      <p:sp>
        <p:nvSpPr>
          <p:cNvPr id="12" name="TextBox 7"/>
          <p:cNvSpPr txBox="1">
            <a:spLocks noChangeArrowheads="1"/>
          </p:cNvSpPr>
          <p:nvPr/>
        </p:nvSpPr>
        <p:spPr bwMode="auto">
          <a:xfrm>
            <a:off x="3716971" y="4309758"/>
            <a:ext cx="16394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FFFFFF"/>
                </a:solidFill>
                <a:latin typeface="Arial"/>
                <a:ea typeface="ＭＳ Ｐゴシック" charset="0"/>
              </a:rPr>
              <a:t>Wild-type larva</a:t>
            </a:r>
          </a:p>
        </p:txBody>
      </p:sp>
      <p:sp>
        <p:nvSpPr>
          <p:cNvPr id="13" name="TextBox 8"/>
          <p:cNvSpPr txBox="1">
            <a:spLocks noChangeArrowheads="1"/>
          </p:cNvSpPr>
          <p:nvPr/>
        </p:nvSpPr>
        <p:spPr bwMode="auto">
          <a:xfrm>
            <a:off x="6278401" y="3593001"/>
            <a:ext cx="2949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92D2"/>
                </a:solidFill>
                <a:latin typeface="Arial"/>
                <a:ea typeface="ＭＳ Ｐゴシック" charset="0"/>
              </a:rPr>
              <a:t>A7</a:t>
            </a:r>
          </a:p>
        </p:txBody>
      </p:sp>
      <p:sp>
        <p:nvSpPr>
          <p:cNvPr id="14" name="TextBox 9"/>
          <p:cNvSpPr txBox="1">
            <a:spLocks noChangeArrowheads="1"/>
          </p:cNvSpPr>
          <p:nvPr/>
        </p:nvSpPr>
        <p:spPr bwMode="auto">
          <a:xfrm>
            <a:off x="6772114" y="4305788"/>
            <a:ext cx="7870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FFFFFF"/>
                </a:solidFill>
                <a:latin typeface="Arial"/>
                <a:ea typeface="ＭＳ Ｐゴシック" charset="0"/>
              </a:rPr>
              <a:t>250 </a:t>
            </a:r>
            <a:r>
              <a:rPr lang="en-US" sz="1800" b="1" dirty="0" smtClean="0">
                <a:solidFill>
                  <a:srgbClr val="FFFFFF"/>
                </a:solidFill>
                <a:latin typeface="Symbol" pitchFamily="18" charset="2"/>
                <a:ea typeface="ＭＳ Ｐゴシック" charset="0"/>
              </a:rPr>
              <a:t>m</a:t>
            </a:r>
            <a:r>
              <a:rPr lang="en-US" sz="1800" b="1" dirty="0" smtClean="0">
                <a:solidFill>
                  <a:srgbClr val="FFFFFF"/>
                </a:solidFill>
                <a:latin typeface="Arial"/>
                <a:ea typeface="ＭＳ Ｐゴシック" charset="0"/>
              </a:rPr>
              <a:t>m</a:t>
            </a:r>
            <a:endParaRPr lang="en-US" sz="1800" b="1" dirty="0">
              <a:solidFill>
                <a:srgbClr val="FFFFFF"/>
              </a:solidFill>
              <a:latin typeface="Arial"/>
              <a:ea typeface="ＭＳ Ｐゴシック" charset="0"/>
            </a:endParaRPr>
          </a:p>
        </p:txBody>
      </p:sp>
      <p:sp>
        <p:nvSpPr>
          <p:cNvPr id="15" name="TextBox 4"/>
          <p:cNvSpPr txBox="1">
            <a:spLocks noChangeArrowheads="1"/>
          </p:cNvSpPr>
          <p:nvPr/>
        </p:nvSpPr>
        <p:spPr bwMode="auto">
          <a:xfrm>
            <a:off x="2786693" y="3533077"/>
            <a:ext cx="2693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smtClean="0">
                <a:solidFill>
                  <a:srgbClr val="FFFFFF"/>
                </a:solidFill>
                <a:latin typeface="Arial"/>
                <a:ea typeface="ＭＳ Ｐゴシック" charset="0"/>
              </a:rPr>
              <a:t>T2</a:t>
            </a:r>
            <a:endParaRPr lang="en-US" sz="1800" b="1" dirty="0">
              <a:solidFill>
                <a:srgbClr val="FFFFFF"/>
              </a:solidFill>
              <a:latin typeface="Arial"/>
              <a:ea typeface="ＭＳ Ｐゴシック" charset="0"/>
            </a:endParaRPr>
          </a:p>
        </p:txBody>
      </p:sp>
      <p:sp>
        <p:nvSpPr>
          <p:cNvPr id="16" name="TextBox 4"/>
          <p:cNvSpPr txBox="1">
            <a:spLocks noChangeArrowheads="1"/>
          </p:cNvSpPr>
          <p:nvPr/>
        </p:nvSpPr>
        <p:spPr bwMode="auto">
          <a:xfrm>
            <a:off x="3220078" y="3648958"/>
            <a:ext cx="2693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smtClean="0">
                <a:solidFill>
                  <a:srgbClr val="FFFFFF"/>
                </a:solidFill>
                <a:latin typeface="Arial"/>
                <a:ea typeface="ＭＳ Ｐゴシック" charset="0"/>
              </a:rPr>
              <a:t>T3</a:t>
            </a:r>
            <a:endParaRPr lang="en-US" sz="1800" b="1" dirty="0">
              <a:solidFill>
                <a:srgbClr val="FFFFFF"/>
              </a:solidFill>
              <a:latin typeface="Arial"/>
              <a:ea typeface="ＭＳ Ｐゴシック" charset="0"/>
            </a:endParaRPr>
          </a:p>
        </p:txBody>
      </p:sp>
      <p:sp>
        <p:nvSpPr>
          <p:cNvPr id="17" name="TextBox 6"/>
          <p:cNvSpPr txBox="1">
            <a:spLocks noChangeArrowheads="1"/>
          </p:cNvSpPr>
          <p:nvPr/>
        </p:nvSpPr>
        <p:spPr bwMode="auto">
          <a:xfrm>
            <a:off x="4141626" y="3929553"/>
            <a:ext cx="2949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smtClean="0">
                <a:solidFill>
                  <a:srgbClr val="FFFFFF"/>
                </a:solidFill>
                <a:latin typeface="Arial"/>
                <a:ea typeface="ＭＳ Ｐゴシック" charset="0"/>
              </a:rPr>
              <a:t>A2</a:t>
            </a:r>
            <a:endParaRPr lang="en-US" sz="1800" b="1" dirty="0">
              <a:solidFill>
                <a:srgbClr val="FFFFFF"/>
              </a:solidFill>
              <a:latin typeface="Arial"/>
              <a:ea typeface="ＭＳ Ｐゴシック" charset="0"/>
            </a:endParaRPr>
          </a:p>
        </p:txBody>
      </p:sp>
      <p:sp>
        <p:nvSpPr>
          <p:cNvPr id="18" name="TextBox 6"/>
          <p:cNvSpPr txBox="1">
            <a:spLocks noChangeArrowheads="1"/>
          </p:cNvSpPr>
          <p:nvPr/>
        </p:nvSpPr>
        <p:spPr bwMode="auto">
          <a:xfrm>
            <a:off x="4608351" y="3986705"/>
            <a:ext cx="2949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smtClean="0">
                <a:solidFill>
                  <a:srgbClr val="FFFFFF"/>
                </a:solidFill>
                <a:latin typeface="Arial"/>
                <a:ea typeface="ＭＳ Ｐゴシック" charset="0"/>
              </a:rPr>
              <a:t>A3</a:t>
            </a:r>
            <a:endParaRPr lang="en-US" sz="1800" b="1" dirty="0">
              <a:solidFill>
                <a:srgbClr val="FFFFFF"/>
              </a:solidFill>
              <a:latin typeface="Arial"/>
              <a:ea typeface="ＭＳ Ｐゴシック" charset="0"/>
            </a:endParaRPr>
          </a:p>
        </p:txBody>
      </p:sp>
      <p:sp>
        <p:nvSpPr>
          <p:cNvPr id="19" name="TextBox 6"/>
          <p:cNvSpPr txBox="1">
            <a:spLocks noChangeArrowheads="1"/>
          </p:cNvSpPr>
          <p:nvPr/>
        </p:nvSpPr>
        <p:spPr bwMode="auto">
          <a:xfrm>
            <a:off x="5072691" y="3937103"/>
            <a:ext cx="2949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smtClean="0">
                <a:solidFill>
                  <a:srgbClr val="FFFFFF"/>
                </a:solidFill>
                <a:latin typeface="Arial"/>
                <a:ea typeface="ＭＳ Ｐゴシック" charset="0"/>
              </a:rPr>
              <a:t>A4</a:t>
            </a:r>
            <a:endParaRPr lang="en-US" sz="1800" b="1" dirty="0">
              <a:solidFill>
                <a:srgbClr val="FFFFFF"/>
              </a:solidFill>
              <a:latin typeface="Arial"/>
              <a:ea typeface="ＭＳ Ｐゴシック" charset="0"/>
            </a:endParaRPr>
          </a:p>
        </p:txBody>
      </p:sp>
      <p:sp>
        <p:nvSpPr>
          <p:cNvPr id="20" name="TextBox 6"/>
          <p:cNvSpPr txBox="1">
            <a:spLocks noChangeArrowheads="1"/>
          </p:cNvSpPr>
          <p:nvPr/>
        </p:nvSpPr>
        <p:spPr bwMode="auto">
          <a:xfrm>
            <a:off x="5503695" y="3868062"/>
            <a:ext cx="2949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smtClean="0">
                <a:solidFill>
                  <a:srgbClr val="FFFFFF"/>
                </a:solidFill>
                <a:latin typeface="Arial"/>
                <a:ea typeface="ＭＳ Ｐゴシック" charset="0"/>
              </a:rPr>
              <a:t>A5</a:t>
            </a:r>
            <a:endParaRPr lang="en-US" sz="1800" b="1" dirty="0">
              <a:solidFill>
                <a:srgbClr val="FFFFFF"/>
              </a:solidFill>
              <a:latin typeface="Arial"/>
              <a:ea typeface="ＭＳ Ｐゴシック" charset="0"/>
            </a:endParaRPr>
          </a:p>
        </p:txBody>
      </p:sp>
      <p:sp>
        <p:nvSpPr>
          <p:cNvPr id="21" name="TextBox 6"/>
          <p:cNvSpPr txBox="1">
            <a:spLocks noChangeArrowheads="1"/>
          </p:cNvSpPr>
          <p:nvPr/>
        </p:nvSpPr>
        <p:spPr bwMode="auto">
          <a:xfrm>
            <a:off x="5950114" y="3756170"/>
            <a:ext cx="2949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smtClean="0">
                <a:solidFill>
                  <a:srgbClr val="0092D2"/>
                </a:solidFill>
                <a:latin typeface="Arial"/>
                <a:ea typeface="ＭＳ Ｐゴシック" charset="0"/>
              </a:rPr>
              <a:t>A6</a:t>
            </a:r>
            <a:endParaRPr lang="en-US" sz="1800" b="1" dirty="0">
              <a:solidFill>
                <a:srgbClr val="0092D2"/>
              </a:solidFill>
              <a:latin typeface="Arial"/>
              <a:ea typeface="ＭＳ Ｐゴシック" charset="0"/>
            </a:endParaRPr>
          </a:p>
        </p:txBody>
      </p:sp>
      <p:sp>
        <p:nvSpPr>
          <p:cNvPr id="2" name="Freeform 1"/>
          <p:cNvSpPr/>
          <p:nvPr/>
        </p:nvSpPr>
        <p:spPr>
          <a:xfrm>
            <a:off x="6938963" y="2419350"/>
            <a:ext cx="369093" cy="254794"/>
          </a:xfrm>
          <a:custGeom>
            <a:avLst/>
            <a:gdLst>
              <a:gd name="connsiteX0" fmla="*/ 0 w 369093"/>
              <a:gd name="connsiteY0" fmla="*/ 254794 h 254794"/>
              <a:gd name="connsiteX1" fmla="*/ 369093 w 369093"/>
              <a:gd name="connsiteY1" fmla="*/ 0 h 254794"/>
            </a:gdLst>
            <a:ahLst/>
            <a:cxnLst>
              <a:cxn ang="0">
                <a:pos x="connsiteX0" y="connsiteY0"/>
              </a:cxn>
              <a:cxn ang="0">
                <a:pos x="connsiteX1" y="connsiteY1"/>
              </a:cxn>
            </a:cxnLst>
            <a:rect l="l" t="t" r="r" b="b"/>
            <a:pathLst>
              <a:path w="369093" h="254794">
                <a:moveTo>
                  <a:pt x="0" y="254794"/>
                </a:moveTo>
                <a:lnTo>
                  <a:pt x="369093" y="0"/>
                </a:lnTo>
              </a:path>
            </a:pathLst>
          </a:custGeom>
          <a:ln w="25400">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Times" pitchFamily="84" charset="0"/>
              <a:ea typeface="ＭＳ Ｐゴシック" charset="0"/>
            </a:endParaRPr>
          </a:p>
        </p:txBody>
      </p:sp>
      <p:sp>
        <p:nvSpPr>
          <p:cNvPr id="3" name="Freeform 2"/>
          <p:cNvSpPr/>
          <p:nvPr/>
        </p:nvSpPr>
        <p:spPr>
          <a:xfrm>
            <a:off x="2055019" y="2388394"/>
            <a:ext cx="300037" cy="728662"/>
          </a:xfrm>
          <a:custGeom>
            <a:avLst/>
            <a:gdLst>
              <a:gd name="connsiteX0" fmla="*/ 0 w 300037"/>
              <a:gd name="connsiteY0" fmla="*/ 0 h 728662"/>
              <a:gd name="connsiteX1" fmla="*/ 300037 w 300037"/>
              <a:gd name="connsiteY1" fmla="*/ 728662 h 728662"/>
            </a:gdLst>
            <a:ahLst/>
            <a:cxnLst>
              <a:cxn ang="0">
                <a:pos x="connsiteX0" y="connsiteY0"/>
              </a:cxn>
              <a:cxn ang="0">
                <a:pos x="connsiteX1" y="connsiteY1"/>
              </a:cxn>
            </a:cxnLst>
            <a:rect l="l" t="t" r="r" b="b"/>
            <a:pathLst>
              <a:path w="300037" h="728662">
                <a:moveTo>
                  <a:pt x="0" y="0"/>
                </a:moveTo>
                <a:lnTo>
                  <a:pt x="300037" y="728662"/>
                </a:lnTo>
              </a:path>
            </a:pathLst>
          </a:custGeom>
          <a:ln w="25400">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Times" pitchFamily="84" charset="0"/>
              <a:ea typeface="ＭＳ Ｐゴシック" charset="0"/>
            </a:endParaRPr>
          </a:p>
        </p:txBody>
      </p:sp>
    </p:spTree>
    <p:extLst>
      <p:ext uri="{BB962C8B-B14F-4D97-AF65-F5344CB8AC3E}">
        <p14:creationId xmlns:p14="http://schemas.microsoft.com/office/powerpoint/2010/main" val="26787447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7968" y="2200656"/>
            <a:ext cx="6608064" cy="2456688"/>
          </a:xfrm>
          <a:prstGeom prst="rect">
            <a:avLst/>
          </a:prstGeom>
        </p:spPr>
      </p:pic>
      <p:sp>
        <p:nvSpPr>
          <p:cNvPr id="6" name="Title 5"/>
          <p:cNvSpPr>
            <a:spLocks noGrp="1"/>
          </p:cNvSpPr>
          <p:nvPr>
            <p:ph type="title"/>
          </p:nvPr>
        </p:nvSpPr>
        <p:spPr/>
        <p:txBody>
          <a:bodyPr/>
          <a:lstStyle/>
          <a:p>
            <a:r>
              <a:rPr lang="en-US" dirty="0" smtClean="0"/>
              <a:t>Figure 16.9-2</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10"/>
          <p:cNvSpPr txBox="1">
            <a:spLocks noChangeArrowheads="1"/>
          </p:cNvSpPr>
          <p:nvPr/>
        </p:nvSpPr>
        <p:spPr bwMode="auto">
          <a:xfrm>
            <a:off x="6911021" y="2385620"/>
            <a:ext cx="3804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FFFFFF"/>
                </a:solidFill>
                <a:latin typeface="Arial"/>
                <a:ea typeface="ＭＳ Ｐゴシック" charset="0"/>
              </a:rPr>
              <a:t>Tail</a:t>
            </a:r>
          </a:p>
        </p:txBody>
      </p:sp>
      <p:sp>
        <p:nvSpPr>
          <p:cNvPr id="8" name="TextBox 11"/>
          <p:cNvSpPr txBox="1">
            <a:spLocks noChangeArrowheads="1"/>
          </p:cNvSpPr>
          <p:nvPr/>
        </p:nvSpPr>
        <p:spPr bwMode="auto">
          <a:xfrm>
            <a:off x="2718433" y="2376095"/>
            <a:ext cx="3804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FFFFFF"/>
                </a:solidFill>
                <a:latin typeface="Arial"/>
                <a:ea typeface="ＭＳ Ｐゴシック" charset="0"/>
              </a:rPr>
              <a:t>Tail</a:t>
            </a:r>
          </a:p>
        </p:txBody>
      </p:sp>
      <p:sp>
        <p:nvSpPr>
          <p:cNvPr id="9" name="TextBox 12"/>
          <p:cNvSpPr txBox="1">
            <a:spLocks noChangeArrowheads="1"/>
          </p:cNvSpPr>
          <p:nvPr/>
        </p:nvSpPr>
        <p:spPr bwMode="auto">
          <a:xfrm>
            <a:off x="4259102" y="3953276"/>
            <a:ext cx="2949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smtClean="0">
                <a:solidFill>
                  <a:srgbClr val="0092D2"/>
                </a:solidFill>
                <a:latin typeface="Arial"/>
                <a:ea typeface="ＭＳ Ｐゴシック" charset="0"/>
              </a:rPr>
              <a:t>A7</a:t>
            </a:r>
            <a:endParaRPr lang="en-US" sz="1800" b="1" dirty="0">
              <a:solidFill>
                <a:srgbClr val="0092D2"/>
              </a:solidFill>
              <a:latin typeface="Arial"/>
              <a:ea typeface="ＭＳ Ｐゴシック" charset="0"/>
            </a:endParaRPr>
          </a:p>
        </p:txBody>
      </p:sp>
      <p:sp>
        <p:nvSpPr>
          <p:cNvPr id="10" name="TextBox 13"/>
          <p:cNvSpPr txBox="1">
            <a:spLocks noChangeArrowheads="1"/>
          </p:cNvSpPr>
          <p:nvPr/>
        </p:nvSpPr>
        <p:spPr bwMode="auto">
          <a:xfrm>
            <a:off x="3440746" y="4227120"/>
            <a:ext cx="2321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FFFFFF"/>
                </a:solidFill>
                <a:latin typeface="Arial"/>
                <a:ea typeface="ＭＳ Ｐゴシック" charset="0"/>
              </a:rPr>
              <a:t>Mutant larva (</a:t>
            </a:r>
            <a:r>
              <a:rPr lang="en-US" sz="1800" b="1" i="1" dirty="0" err="1" smtClean="0">
                <a:solidFill>
                  <a:srgbClr val="FFFFFF"/>
                </a:solidFill>
                <a:latin typeface="Arial"/>
                <a:ea typeface="ＭＳ Ｐゴシック" charset="0"/>
              </a:rPr>
              <a:t>bicoid</a:t>
            </a:r>
            <a:r>
              <a:rPr lang="en-US" sz="1800" b="1" dirty="0" smtClean="0">
                <a:solidFill>
                  <a:srgbClr val="FFFFFF"/>
                </a:solidFill>
                <a:latin typeface="Arial"/>
                <a:ea typeface="ＭＳ Ｐゴシック" charset="0"/>
              </a:rPr>
              <a:t>)</a:t>
            </a:r>
            <a:endParaRPr lang="en-US" sz="1800" b="1" dirty="0">
              <a:solidFill>
                <a:srgbClr val="FFFFFF"/>
              </a:solidFill>
              <a:latin typeface="Arial"/>
              <a:ea typeface="ＭＳ Ｐゴシック" charset="0"/>
            </a:endParaRPr>
          </a:p>
        </p:txBody>
      </p:sp>
      <p:sp>
        <p:nvSpPr>
          <p:cNvPr id="11" name="TextBox 16"/>
          <p:cNvSpPr txBox="1">
            <a:spLocks noChangeArrowheads="1"/>
          </p:cNvSpPr>
          <p:nvPr/>
        </p:nvSpPr>
        <p:spPr bwMode="auto">
          <a:xfrm>
            <a:off x="3474082" y="3808020"/>
            <a:ext cx="2949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92D2"/>
                </a:solidFill>
                <a:latin typeface="Arial"/>
                <a:ea typeface="ＭＳ Ｐゴシック" charset="0"/>
              </a:rPr>
              <a:t>A8</a:t>
            </a:r>
          </a:p>
        </p:txBody>
      </p:sp>
      <p:sp>
        <p:nvSpPr>
          <p:cNvPr id="12" name="TextBox 17"/>
          <p:cNvSpPr txBox="1">
            <a:spLocks noChangeArrowheads="1"/>
          </p:cNvSpPr>
          <p:nvPr/>
        </p:nvSpPr>
        <p:spPr bwMode="auto">
          <a:xfrm>
            <a:off x="5872796" y="3633395"/>
            <a:ext cx="2949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92D2"/>
                </a:solidFill>
                <a:latin typeface="Arial"/>
                <a:ea typeface="ＭＳ Ｐゴシック" charset="0"/>
              </a:rPr>
              <a:t>A8</a:t>
            </a:r>
          </a:p>
        </p:txBody>
      </p:sp>
      <p:sp>
        <p:nvSpPr>
          <p:cNvPr id="13" name="TextBox 12"/>
          <p:cNvSpPr txBox="1">
            <a:spLocks noChangeArrowheads="1"/>
          </p:cNvSpPr>
          <p:nvPr/>
        </p:nvSpPr>
        <p:spPr bwMode="auto">
          <a:xfrm>
            <a:off x="4794886" y="3957652"/>
            <a:ext cx="2949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smtClean="0">
                <a:solidFill>
                  <a:srgbClr val="0092D2"/>
                </a:solidFill>
                <a:latin typeface="Arial"/>
                <a:ea typeface="ＭＳ Ｐゴシック" charset="0"/>
              </a:rPr>
              <a:t>A6</a:t>
            </a:r>
            <a:endParaRPr lang="en-US" sz="1800" b="1" dirty="0">
              <a:solidFill>
                <a:srgbClr val="0092D2"/>
              </a:solidFill>
              <a:latin typeface="Arial"/>
              <a:ea typeface="ＭＳ Ｐゴシック" charset="0"/>
            </a:endParaRPr>
          </a:p>
        </p:txBody>
      </p:sp>
      <p:sp>
        <p:nvSpPr>
          <p:cNvPr id="14" name="TextBox 12"/>
          <p:cNvSpPr txBox="1">
            <a:spLocks noChangeArrowheads="1"/>
          </p:cNvSpPr>
          <p:nvPr/>
        </p:nvSpPr>
        <p:spPr bwMode="auto">
          <a:xfrm>
            <a:off x="5340187" y="3897303"/>
            <a:ext cx="2949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smtClean="0">
                <a:solidFill>
                  <a:srgbClr val="0092D2"/>
                </a:solidFill>
                <a:latin typeface="Arial"/>
                <a:ea typeface="ＭＳ Ｐゴシック" charset="0"/>
              </a:rPr>
              <a:t>A7</a:t>
            </a:r>
            <a:endParaRPr lang="en-US" sz="1800" b="1" dirty="0">
              <a:solidFill>
                <a:srgbClr val="0092D2"/>
              </a:solidFill>
              <a:latin typeface="Arial"/>
              <a:ea typeface="ＭＳ Ｐゴシック" charset="0"/>
            </a:endParaRPr>
          </a:p>
        </p:txBody>
      </p:sp>
      <p:sp>
        <p:nvSpPr>
          <p:cNvPr id="15" name="TextBox 9"/>
          <p:cNvSpPr txBox="1">
            <a:spLocks noChangeArrowheads="1"/>
          </p:cNvSpPr>
          <p:nvPr/>
        </p:nvSpPr>
        <p:spPr bwMode="auto">
          <a:xfrm>
            <a:off x="6775290" y="4268386"/>
            <a:ext cx="7870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FFFFFF"/>
                </a:solidFill>
                <a:latin typeface="Arial"/>
                <a:ea typeface="ＭＳ Ｐゴシック" charset="0"/>
              </a:rPr>
              <a:t>250 </a:t>
            </a:r>
            <a:r>
              <a:rPr lang="en-US" sz="1800" b="1" dirty="0" smtClean="0">
                <a:solidFill>
                  <a:srgbClr val="FFFFFF"/>
                </a:solidFill>
                <a:latin typeface="Symbol" pitchFamily="18" charset="2"/>
                <a:ea typeface="ＭＳ Ｐゴシック" charset="0"/>
              </a:rPr>
              <a:t>m</a:t>
            </a:r>
            <a:r>
              <a:rPr lang="en-US" sz="1800" b="1" dirty="0" smtClean="0">
                <a:solidFill>
                  <a:srgbClr val="FFFFFF"/>
                </a:solidFill>
                <a:latin typeface="Arial"/>
                <a:ea typeface="ＭＳ Ｐゴシック" charset="0"/>
              </a:rPr>
              <a:t>m</a:t>
            </a:r>
            <a:endParaRPr lang="en-US" sz="1800" b="1" dirty="0">
              <a:solidFill>
                <a:srgbClr val="FFFFFF"/>
              </a:solidFill>
              <a:latin typeface="Arial"/>
              <a:ea typeface="ＭＳ Ｐゴシック" charset="0"/>
            </a:endParaRPr>
          </a:p>
        </p:txBody>
      </p:sp>
      <p:sp>
        <p:nvSpPr>
          <p:cNvPr id="2" name="Freeform 1"/>
          <p:cNvSpPr/>
          <p:nvPr/>
        </p:nvSpPr>
        <p:spPr>
          <a:xfrm>
            <a:off x="6407944" y="2538412"/>
            <a:ext cx="464344" cy="73819"/>
          </a:xfrm>
          <a:custGeom>
            <a:avLst/>
            <a:gdLst>
              <a:gd name="connsiteX0" fmla="*/ 0 w 464344"/>
              <a:gd name="connsiteY0" fmla="*/ 73819 h 73819"/>
              <a:gd name="connsiteX1" fmla="*/ 464344 w 464344"/>
              <a:gd name="connsiteY1" fmla="*/ 0 h 73819"/>
            </a:gdLst>
            <a:ahLst/>
            <a:cxnLst>
              <a:cxn ang="0">
                <a:pos x="connsiteX0" y="connsiteY0"/>
              </a:cxn>
              <a:cxn ang="0">
                <a:pos x="connsiteX1" y="connsiteY1"/>
              </a:cxn>
            </a:cxnLst>
            <a:rect l="l" t="t" r="r" b="b"/>
            <a:pathLst>
              <a:path w="464344" h="73819">
                <a:moveTo>
                  <a:pt x="0" y="73819"/>
                </a:moveTo>
                <a:lnTo>
                  <a:pt x="464344" y="0"/>
                </a:lnTo>
              </a:path>
            </a:pathLst>
          </a:custGeom>
          <a:ln w="25400">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Times" pitchFamily="84" charset="0"/>
              <a:ea typeface="ＭＳ Ｐゴシック" charset="0"/>
            </a:endParaRPr>
          </a:p>
        </p:txBody>
      </p:sp>
      <p:sp>
        <p:nvSpPr>
          <p:cNvPr id="3" name="Freeform 2"/>
          <p:cNvSpPr/>
          <p:nvPr/>
        </p:nvSpPr>
        <p:spPr>
          <a:xfrm>
            <a:off x="3152775" y="2519363"/>
            <a:ext cx="642938" cy="88106"/>
          </a:xfrm>
          <a:custGeom>
            <a:avLst/>
            <a:gdLst>
              <a:gd name="connsiteX0" fmla="*/ 0 w 642938"/>
              <a:gd name="connsiteY0" fmla="*/ 0 h 88106"/>
              <a:gd name="connsiteX1" fmla="*/ 642938 w 642938"/>
              <a:gd name="connsiteY1" fmla="*/ 88106 h 88106"/>
            </a:gdLst>
            <a:ahLst/>
            <a:cxnLst>
              <a:cxn ang="0">
                <a:pos x="connsiteX0" y="connsiteY0"/>
              </a:cxn>
              <a:cxn ang="0">
                <a:pos x="connsiteX1" y="connsiteY1"/>
              </a:cxn>
            </a:cxnLst>
            <a:rect l="l" t="t" r="r" b="b"/>
            <a:pathLst>
              <a:path w="642938" h="88106">
                <a:moveTo>
                  <a:pt x="0" y="0"/>
                </a:moveTo>
                <a:lnTo>
                  <a:pt x="642938" y="88106"/>
                </a:lnTo>
              </a:path>
            </a:pathLst>
          </a:custGeom>
          <a:ln w="25400">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Times" pitchFamily="84" charset="0"/>
              <a:ea typeface="ＭＳ Ｐゴシック" charset="0"/>
            </a:endParaRPr>
          </a:p>
        </p:txBody>
      </p:sp>
    </p:spTree>
    <p:extLst>
      <p:ext uri="{BB962C8B-B14F-4D97-AF65-F5344CB8AC3E}">
        <p14:creationId xmlns:p14="http://schemas.microsoft.com/office/powerpoint/2010/main" val="37225267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idx="1"/>
          </p:nvPr>
        </p:nvSpPr>
        <p:spPr/>
        <p:txBody>
          <a:bodyPr/>
          <a:lstStyle/>
          <a:p>
            <a:r>
              <a:rPr lang="en-US" altLang="en-US" dirty="0" smtClean="0"/>
              <a:t>This phenotype suggested that the product of the mother’</a:t>
            </a:r>
            <a:r>
              <a:rPr lang="en-US" altLang="ja-JP" dirty="0" smtClean="0"/>
              <a:t>s </a:t>
            </a:r>
            <a:r>
              <a:rPr lang="en-US" altLang="ja-JP" i="1" dirty="0" err="1" smtClean="0"/>
              <a:t>bicoid</a:t>
            </a:r>
            <a:r>
              <a:rPr lang="en-US" altLang="ja-JP" dirty="0" smtClean="0"/>
              <a:t> gene is concentrated at the future anterior end and is required for setting up the anterior end of the fly</a:t>
            </a:r>
          </a:p>
          <a:p>
            <a:r>
              <a:rPr lang="en-US" altLang="en-US" dirty="0" smtClean="0"/>
              <a:t>This hypothesis is an example of the </a:t>
            </a:r>
            <a:r>
              <a:rPr lang="en-US" altLang="en-US" dirty="0" err="1" smtClean="0"/>
              <a:t>morphogen</a:t>
            </a:r>
            <a:r>
              <a:rPr lang="en-US" altLang="en-US" dirty="0" smtClean="0"/>
              <a:t> gradient hypothesis; gradients of substances called </a:t>
            </a:r>
            <a:r>
              <a:rPr lang="en-US" altLang="en-US" b="1" dirty="0" err="1" smtClean="0"/>
              <a:t>morphogens</a:t>
            </a:r>
            <a:r>
              <a:rPr lang="en-US" altLang="en-US" b="1" dirty="0" smtClean="0"/>
              <a:t> </a:t>
            </a:r>
            <a:r>
              <a:rPr lang="en-US" altLang="en-US" dirty="0" smtClean="0"/>
              <a:t>establish an embryo’</a:t>
            </a:r>
            <a:r>
              <a:rPr lang="en-US" altLang="ja-JP" dirty="0" smtClean="0"/>
              <a:t>s axes and other features</a:t>
            </a:r>
            <a:endParaRPr lang="en-US" altLang="en-US" dirty="0" smtClean="0"/>
          </a:p>
        </p:txBody>
      </p:sp>
      <p:sp>
        <p:nvSpPr>
          <p:cNvPr id="5" name="Footer Placeholder 4"/>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2897643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mtClean="0"/>
              <a:t>A Genetic Program for Embryonic Development</a:t>
            </a:r>
          </a:p>
        </p:txBody>
      </p:sp>
      <p:sp>
        <p:nvSpPr>
          <p:cNvPr id="8195" name="Rectangle 3"/>
          <p:cNvSpPr>
            <a:spLocks noGrp="1" noChangeArrowheads="1"/>
          </p:cNvSpPr>
          <p:nvPr>
            <p:ph idx="1"/>
          </p:nvPr>
        </p:nvSpPr>
        <p:spPr/>
        <p:txBody>
          <a:bodyPr/>
          <a:lstStyle/>
          <a:p>
            <a:r>
              <a:rPr lang="en-US" altLang="en-US" dirty="0" smtClean="0"/>
              <a:t>The transformation from zygote to adult results from cell division, cell differentiation, and morphogenesis</a:t>
            </a:r>
          </a:p>
        </p:txBody>
      </p:sp>
      <p:sp>
        <p:nvSpPr>
          <p:cNvPr id="4" name="Footer Placeholder 3"/>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1769269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idx="1"/>
          </p:nvPr>
        </p:nvSpPr>
        <p:spPr/>
        <p:txBody>
          <a:bodyPr/>
          <a:lstStyle/>
          <a:p>
            <a:r>
              <a:rPr lang="en-CA" altLang="en-US" smtClean="0"/>
              <a:t>The </a:t>
            </a:r>
            <a:r>
              <a:rPr lang="en-CA" altLang="en-US" i="1" smtClean="0"/>
              <a:t>bicoid</a:t>
            </a:r>
            <a:r>
              <a:rPr lang="en-CA" altLang="en-US" smtClean="0"/>
              <a:t> mRNA is highly concentrated at the anterior end of the embryo</a:t>
            </a:r>
          </a:p>
          <a:p>
            <a:r>
              <a:rPr lang="en-CA" altLang="en-US" smtClean="0"/>
              <a:t>After the egg is fertilized, the mRNA is translated into Bicoid protein, which diffuses from the anterior end </a:t>
            </a:r>
          </a:p>
          <a:p>
            <a:r>
              <a:rPr lang="en-CA" altLang="en-US" smtClean="0"/>
              <a:t>The result is a gradient of Bicoid protein</a:t>
            </a:r>
          </a:p>
          <a:p>
            <a:r>
              <a:rPr lang="en-CA" altLang="en-US" smtClean="0"/>
              <a:t>Injection of </a:t>
            </a:r>
            <a:r>
              <a:rPr lang="en-CA" altLang="en-US" i="1" smtClean="0"/>
              <a:t>bicoid</a:t>
            </a:r>
            <a:r>
              <a:rPr lang="en-CA" altLang="en-US" smtClean="0"/>
              <a:t> mRNA into various regions of an embryo results in the formation of anterior structures at the site of injection</a:t>
            </a:r>
            <a:endParaRPr lang="en-US" altLang="en-US" smtClean="0"/>
          </a:p>
        </p:txBody>
      </p:sp>
      <p:sp>
        <p:nvSpPr>
          <p:cNvPr id="5" name="Footer Placeholder 4"/>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28603044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t>Animation: Head </a:t>
            </a:r>
            <a:r>
              <a:rPr lang="en-US" altLang="en-US" dirty="0" smtClean="0"/>
              <a:t>and Tail Axis of a Fruit Fly</a:t>
            </a:r>
            <a:br>
              <a:rPr lang="en-US" altLang="en-US" dirty="0" smtClean="0"/>
            </a:br>
            <a:endParaRPr lang="en-US" dirty="0"/>
          </a:p>
        </p:txBody>
      </p:sp>
      <p:sp>
        <p:nvSpPr>
          <p:cNvPr id="3" name="Footer Placeholder 2"/>
          <p:cNvSpPr>
            <a:spLocks noGrp="1"/>
          </p:cNvSpPr>
          <p:nvPr>
            <p:ph type="ftr" sz="quarter" idx="3"/>
          </p:nvPr>
        </p:nvSpPr>
        <p:spPr/>
        <p:txBody>
          <a:bodyPr/>
          <a:lstStyle/>
          <a:p>
            <a:r>
              <a:rPr lang="en-US" smtClean="0"/>
              <a:t>© 2016 Pearson Education, Inc.</a:t>
            </a:r>
            <a:endParaRPr lang="en-US" dirty="0"/>
          </a:p>
        </p:txBody>
      </p:sp>
      <p:pic>
        <p:nvPicPr>
          <p:cNvPr id="2" name="16_10HeadTailAxisFruitFly_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26684573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512" y="1365504"/>
            <a:ext cx="7046976" cy="4126992"/>
          </a:xfrm>
          <a:prstGeom prst="rect">
            <a:avLst/>
          </a:prstGeom>
        </p:spPr>
      </p:pic>
      <p:sp>
        <p:nvSpPr>
          <p:cNvPr id="6" name="Title 5"/>
          <p:cNvSpPr>
            <a:spLocks noGrp="1"/>
          </p:cNvSpPr>
          <p:nvPr>
            <p:ph type="title"/>
          </p:nvPr>
        </p:nvSpPr>
        <p:spPr/>
        <p:txBody>
          <a:bodyPr/>
          <a:lstStyle/>
          <a:p>
            <a:r>
              <a:rPr lang="en-US" dirty="0" smtClean="0"/>
              <a:t>Figure 16.10</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14" name="TextBox 3"/>
          <p:cNvSpPr txBox="1">
            <a:spLocks noChangeArrowheads="1"/>
          </p:cNvSpPr>
          <p:nvPr/>
        </p:nvSpPr>
        <p:spPr bwMode="auto">
          <a:xfrm>
            <a:off x="1154875" y="1718731"/>
            <a:ext cx="1372171"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Anterior end</a:t>
            </a:r>
          </a:p>
        </p:txBody>
      </p:sp>
      <p:sp>
        <p:nvSpPr>
          <p:cNvPr id="15" name="TextBox 4"/>
          <p:cNvSpPr txBox="1">
            <a:spLocks noChangeArrowheads="1"/>
          </p:cNvSpPr>
          <p:nvPr/>
        </p:nvSpPr>
        <p:spPr bwMode="auto">
          <a:xfrm>
            <a:off x="5515738" y="1718731"/>
            <a:ext cx="1372171"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Anterior end</a:t>
            </a:r>
          </a:p>
        </p:txBody>
      </p:sp>
      <p:sp>
        <p:nvSpPr>
          <p:cNvPr id="16" name="TextBox 5"/>
          <p:cNvSpPr txBox="1">
            <a:spLocks noChangeArrowheads="1"/>
          </p:cNvSpPr>
          <p:nvPr/>
        </p:nvSpPr>
        <p:spPr bwMode="auto">
          <a:xfrm>
            <a:off x="7246113" y="1452031"/>
            <a:ext cx="787075"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100 </a:t>
            </a:r>
            <a:r>
              <a:rPr lang="en-US" sz="1800" b="1" dirty="0" smtClean="0">
                <a:solidFill>
                  <a:srgbClr val="000000"/>
                </a:solidFill>
                <a:latin typeface="Symbol" pitchFamily="18" charset="2"/>
                <a:ea typeface="ＭＳ Ｐゴシック" charset="0"/>
              </a:rPr>
              <a:t>m</a:t>
            </a:r>
            <a:r>
              <a:rPr lang="en-US" sz="1800" b="1" dirty="0" smtClean="0">
                <a:solidFill>
                  <a:srgbClr val="000000"/>
                </a:solidFill>
                <a:latin typeface="Arial"/>
                <a:ea typeface="ＭＳ Ｐゴシック" charset="0"/>
              </a:rPr>
              <a:t>m</a:t>
            </a:r>
            <a:endParaRPr lang="en-US" sz="1800" b="1" dirty="0">
              <a:solidFill>
                <a:srgbClr val="000000"/>
              </a:solidFill>
              <a:latin typeface="Arial"/>
              <a:ea typeface="ＭＳ Ｐゴシック" charset="0"/>
            </a:endParaRPr>
          </a:p>
        </p:txBody>
      </p:sp>
      <p:sp>
        <p:nvSpPr>
          <p:cNvPr id="17" name="TextBox 6"/>
          <p:cNvSpPr txBox="1">
            <a:spLocks noChangeArrowheads="1"/>
          </p:cNvSpPr>
          <p:nvPr/>
        </p:nvSpPr>
        <p:spPr bwMode="auto">
          <a:xfrm>
            <a:off x="3910775" y="2668056"/>
            <a:ext cx="146193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Fertilization,</a:t>
            </a:r>
          </a:p>
          <a:p>
            <a:pPr eaLnBrk="0" hangingPunct="0">
              <a:lnSpc>
                <a:spcPts val="2000"/>
              </a:lnSpc>
            </a:pPr>
            <a:r>
              <a:rPr lang="en-US" sz="1800" b="1" dirty="0" smtClean="0">
                <a:solidFill>
                  <a:srgbClr val="000000"/>
                </a:solidFill>
                <a:latin typeface="Arial"/>
                <a:ea typeface="ＭＳ Ｐゴシック" charset="0"/>
              </a:rPr>
              <a:t>translation of</a:t>
            </a:r>
          </a:p>
          <a:p>
            <a:pPr eaLnBrk="0" hangingPunct="0">
              <a:lnSpc>
                <a:spcPts val="2000"/>
              </a:lnSpc>
            </a:pPr>
            <a:r>
              <a:rPr lang="en-US" sz="1800" b="1" i="1" dirty="0" err="1" smtClean="0">
                <a:solidFill>
                  <a:srgbClr val="000000"/>
                </a:solidFill>
                <a:latin typeface="Arial"/>
                <a:ea typeface="ＭＳ Ｐゴシック" charset="0"/>
              </a:rPr>
              <a:t>bicoid</a:t>
            </a:r>
            <a:r>
              <a:rPr lang="en-US" sz="1800" b="1" dirty="0" smtClean="0">
                <a:solidFill>
                  <a:srgbClr val="000000"/>
                </a:solidFill>
                <a:latin typeface="Arial"/>
                <a:ea typeface="ＭＳ Ｐゴシック" charset="0"/>
              </a:rPr>
              <a:t> mRNA</a:t>
            </a:r>
            <a:endParaRPr lang="en-US" sz="1800" b="1" dirty="0">
              <a:solidFill>
                <a:srgbClr val="000000"/>
              </a:solidFill>
              <a:latin typeface="Arial"/>
              <a:ea typeface="ＭＳ Ｐゴシック" charset="0"/>
            </a:endParaRPr>
          </a:p>
        </p:txBody>
      </p:sp>
      <p:sp>
        <p:nvSpPr>
          <p:cNvPr id="18" name="TextBox 9"/>
          <p:cNvSpPr txBox="1">
            <a:spLocks noChangeArrowheads="1"/>
          </p:cNvSpPr>
          <p:nvPr/>
        </p:nvSpPr>
        <p:spPr bwMode="auto">
          <a:xfrm>
            <a:off x="1119950" y="3536418"/>
            <a:ext cx="2569037"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000"/>
              </a:lnSpc>
            </a:pPr>
            <a:r>
              <a:rPr lang="en-US" sz="1800" b="1" i="1" dirty="0" err="1" smtClean="0">
                <a:solidFill>
                  <a:srgbClr val="000000"/>
                </a:solidFill>
                <a:latin typeface="Arial"/>
                <a:ea typeface="ＭＳ Ｐゴシック" charset="0"/>
              </a:rPr>
              <a:t>Bicoid</a:t>
            </a:r>
            <a:r>
              <a:rPr lang="en-US" sz="1800" b="1" dirty="0" smtClean="0">
                <a:solidFill>
                  <a:srgbClr val="000000"/>
                </a:solidFill>
                <a:latin typeface="Arial"/>
                <a:ea typeface="ＭＳ Ｐゴシック" charset="0"/>
              </a:rPr>
              <a:t> mRNA in mature</a:t>
            </a:r>
          </a:p>
          <a:p>
            <a:pPr algn="ctr" eaLnBrk="0" hangingPunct="0">
              <a:lnSpc>
                <a:spcPts val="2000"/>
              </a:lnSpc>
            </a:pPr>
            <a:r>
              <a:rPr lang="en-US" sz="1800" b="1" dirty="0" smtClean="0">
                <a:solidFill>
                  <a:srgbClr val="000000"/>
                </a:solidFill>
                <a:latin typeface="Arial"/>
                <a:ea typeface="ＭＳ Ｐゴシック" charset="0"/>
              </a:rPr>
              <a:t>unfertilized egg</a:t>
            </a:r>
            <a:endParaRPr lang="en-US" sz="1800" b="1" dirty="0">
              <a:solidFill>
                <a:srgbClr val="000000"/>
              </a:solidFill>
              <a:latin typeface="Arial"/>
              <a:ea typeface="ＭＳ Ｐゴシック" charset="0"/>
            </a:endParaRPr>
          </a:p>
        </p:txBody>
      </p:sp>
      <p:sp>
        <p:nvSpPr>
          <p:cNvPr id="19" name="TextBox 11"/>
          <p:cNvSpPr txBox="1">
            <a:spLocks noChangeArrowheads="1"/>
          </p:cNvSpPr>
          <p:nvPr/>
        </p:nvSpPr>
        <p:spPr bwMode="auto">
          <a:xfrm>
            <a:off x="5890388" y="3536418"/>
            <a:ext cx="1821011"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000"/>
              </a:lnSpc>
            </a:pPr>
            <a:r>
              <a:rPr lang="en-US" sz="1800" b="1" dirty="0" err="1" smtClean="0">
                <a:solidFill>
                  <a:srgbClr val="000000"/>
                </a:solidFill>
                <a:latin typeface="Arial"/>
                <a:ea typeface="ＭＳ Ｐゴシック" charset="0"/>
              </a:rPr>
              <a:t>Bicoid</a:t>
            </a:r>
            <a:r>
              <a:rPr lang="en-US" sz="1800" b="1" dirty="0" smtClean="0">
                <a:solidFill>
                  <a:srgbClr val="000000"/>
                </a:solidFill>
                <a:latin typeface="Arial"/>
                <a:ea typeface="ＭＳ Ｐゴシック" charset="0"/>
              </a:rPr>
              <a:t> protein in</a:t>
            </a:r>
          </a:p>
          <a:p>
            <a:pPr algn="ctr" eaLnBrk="0" hangingPunct="0">
              <a:lnSpc>
                <a:spcPts val="2000"/>
              </a:lnSpc>
            </a:pPr>
            <a:r>
              <a:rPr lang="en-US" sz="1800" b="1" dirty="0" smtClean="0">
                <a:solidFill>
                  <a:srgbClr val="000000"/>
                </a:solidFill>
                <a:latin typeface="Arial"/>
                <a:ea typeface="ＭＳ Ｐゴシック" charset="0"/>
              </a:rPr>
              <a:t>early embryo</a:t>
            </a:r>
            <a:endParaRPr lang="en-US" sz="1800" b="1" dirty="0">
              <a:solidFill>
                <a:srgbClr val="000000"/>
              </a:solidFill>
              <a:latin typeface="Arial"/>
              <a:ea typeface="ＭＳ Ｐゴシック" charset="0"/>
            </a:endParaRPr>
          </a:p>
        </p:txBody>
      </p:sp>
      <p:sp>
        <p:nvSpPr>
          <p:cNvPr id="20" name="TextBox 19"/>
          <p:cNvSpPr txBox="1"/>
          <p:nvPr/>
        </p:nvSpPr>
        <p:spPr>
          <a:xfrm>
            <a:off x="1067560" y="1363757"/>
            <a:ext cx="865622" cy="269304"/>
          </a:xfrm>
          <a:prstGeom prst="rect">
            <a:avLst/>
          </a:prstGeom>
          <a:noFill/>
        </p:spPr>
        <p:txBody>
          <a:bodyPr wrap="none" lIns="0" tIns="0" rIns="0" bIns="0">
            <a:spAutoFit/>
          </a:bodyPr>
          <a:lstStyle/>
          <a:p>
            <a:pPr eaLnBrk="0" fontAlgn="auto" hangingPunct="0">
              <a:lnSpc>
                <a:spcPts val="2100"/>
              </a:lnSpc>
              <a:spcBef>
                <a:spcPts val="0"/>
              </a:spcBef>
              <a:spcAft>
                <a:spcPts val="0"/>
              </a:spcAft>
              <a:defRPr/>
            </a:pPr>
            <a:r>
              <a:rPr lang="en-US" sz="1850" b="1" dirty="0">
                <a:solidFill>
                  <a:srgbClr val="B01016"/>
                </a:solidFill>
                <a:latin typeface="Arial"/>
                <a:ea typeface="ＭＳ Ｐゴシック" charset="0"/>
              </a:rPr>
              <a:t>Results</a:t>
            </a:r>
          </a:p>
        </p:txBody>
      </p:sp>
      <p:sp>
        <p:nvSpPr>
          <p:cNvPr id="2" name="Freeform 1"/>
          <p:cNvSpPr/>
          <p:nvPr/>
        </p:nvSpPr>
        <p:spPr>
          <a:xfrm>
            <a:off x="5957888" y="3890963"/>
            <a:ext cx="76200" cy="704850"/>
          </a:xfrm>
          <a:custGeom>
            <a:avLst/>
            <a:gdLst>
              <a:gd name="connsiteX0" fmla="*/ 76200 w 76200"/>
              <a:gd name="connsiteY0" fmla="*/ 0 h 704850"/>
              <a:gd name="connsiteX1" fmla="*/ 0 w 76200"/>
              <a:gd name="connsiteY1" fmla="*/ 704850 h 704850"/>
            </a:gdLst>
            <a:ahLst/>
            <a:cxnLst>
              <a:cxn ang="0">
                <a:pos x="connsiteX0" y="connsiteY0"/>
              </a:cxn>
              <a:cxn ang="0">
                <a:pos x="connsiteX1" y="connsiteY1"/>
              </a:cxn>
            </a:cxnLst>
            <a:rect l="l" t="t" r="r" b="b"/>
            <a:pathLst>
              <a:path w="76200" h="704850">
                <a:moveTo>
                  <a:pt x="76200" y="0"/>
                </a:moveTo>
                <a:lnTo>
                  <a:pt x="0" y="704850"/>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 name="Freeform 2"/>
          <p:cNvSpPr/>
          <p:nvPr/>
        </p:nvSpPr>
        <p:spPr>
          <a:xfrm>
            <a:off x="5691188" y="2662238"/>
            <a:ext cx="438150" cy="833437"/>
          </a:xfrm>
          <a:custGeom>
            <a:avLst/>
            <a:gdLst>
              <a:gd name="connsiteX0" fmla="*/ 0 w 438150"/>
              <a:gd name="connsiteY0" fmla="*/ 0 h 833437"/>
              <a:gd name="connsiteX1" fmla="*/ 438150 w 438150"/>
              <a:gd name="connsiteY1" fmla="*/ 833437 h 833437"/>
            </a:gdLst>
            <a:ahLst/>
            <a:cxnLst>
              <a:cxn ang="0">
                <a:pos x="connsiteX0" y="connsiteY0"/>
              </a:cxn>
              <a:cxn ang="0">
                <a:pos x="connsiteX1" y="connsiteY1"/>
              </a:cxn>
            </a:cxnLst>
            <a:rect l="l" t="t" r="r" b="b"/>
            <a:pathLst>
              <a:path w="438150" h="833437">
                <a:moveTo>
                  <a:pt x="0" y="0"/>
                </a:moveTo>
                <a:lnTo>
                  <a:pt x="438150" y="833437"/>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7" name="Freeform 6"/>
          <p:cNvSpPr/>
          <p:nvPr/>
        </p:nvSpPr>
        <p:spPr>
          <a:xfrm>
            <a:off x="5584031" y="1981200"/>
            <a:ext cx="0" cy="623888"/>
          </a:xfrm>
          <a:custGeom>
            <a:avLst/>
            <a:gdLst>
              <a:gd name="connsiteX0" fmla="*/ 0 w 0"/>
              <a:gd name="connsiteY0" fmla="*/ 0 h 623888"/>
              <a:gd name="connsiteX1" fmla="*/ 0 w 0"/>
              <a:gd name="connsiteY1" fmla="*/ 623888 h 623888"/>
            </a:gdLst>
            <a:ahLst/>
            <a:cxnLst>
              <a:cxn ang="0">
                <a:pos x="connsiteX0" y="connsiteY0"/>
              </a:cxn>
              <a:cxn ang="0">
                <a:pos x="connsiteX1" y="connsiteY1"/>
              </a:cxn>
            </a:cxnLst>
            <a:rect l="l" t="t" r="r" b="b"/>
            <a:pathLst>
              <a:path h="623888">
                <a:moveTo>
                  <a:pt x="0" y="0"/>
                </a:moveTo>
                <a:lnTo>
                  <a:pt x="0" y="623888"/>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8" name="Freeform 7"/>
          <p:cNvSpPr/>
          <p:nvPr/>
        </p:nvSpPr>
        <p:spPr>
          <a:xfrm>
            <a:off x="1485900" y="3893344"/>
            <a:ext cx="28575" cy="652462"/>
          </a:xfrm>
          <a:custGeom>
            <a:avLst/>
            <a:gdLst>
              <a:gd name="connsiteX0" fmla="*/ 28575 w 28575"/>
              <a:gd name="connsiteY0" fmla="*/ 0 h 652462"/>
              <a:gd name="connsiteX1" fmla="*/ 0 w 28575"/>
              <a:gd name="connsiteY1" fmla="*/ 652462 h 652462"/>
            </a:gdLst>
            <a:ahLst/>
            <a:cxnLst>
              <a:cxn ang="0">
                <a:pos x="connsiteX0" y="connsiteY0"/>
              </a:cxn>
              <a:cxn ang="0">
                <a:pos x="connsiteX1" y="connsiteY1"/>
              </a:cxn>
            </a:cxnLst>
            <a:rect l="l" t="t" r="r" b="b"/>
            <a:pathLst>
              <a:path w="28575" h="652462">
                <a:moveTo>
                  <a:pt x="28575" y="0"/>
                </a:moveTo>
                <a:lnTo>
                  <a:pt x="0" y="652462"/>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9" name="Freeform 8"/>
          <p:cNvSpPr/>
          <p:nvPr/>
        </p:nvSpPr>
        <p:spPr>
          <a:xfrm>
            <a:off x="1228725" y="1981200"/>
            <a:ext cx="0" cy="507206"/>
          </a:xfrm>
          <a:custGeom>
            <a:avLst/>
            <a:gdLst>
              <a:gd name="connsiteX0" fmla="*/ 0 w 0"/>
              <a:gd name="connsiteY0" fmla="*/ 0 h 507206"/>
              <a:gd name="connsiteX1" fmla="*/ 0 w 0"/>
              <a:gd name="connsiteY1" fmla="*/ 507206 h 507206"/>
            </a:gdLst>
            <a:ahLst/>
            <a:cxnLst>
              <a:cxn ang="0">
                <a:pos x="connsiteX0" y="connsiteY0"/>
              </a:cxn>
              <a:cxn ang="0">
                <a:pos x="connsiteX1" y="connsiteY1"/>
              </a:cxn>
            </a:cxnLst>
            <a:rect l="l" t="t" r="r" b="b"/>
            <a:pathLst>
              <a:path h="507206">
                <a:moveTo>
                  <a:pt x="0" y="0"/>
                </a:moveTo>
                <a:lnTo>
                  <a:pt x="0" y="507206"/>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1" name="Freeform 10"/>
          <p:cNvSpPr/>
          <p:nvPr/>
        </p:nvSpPr>
        <p:spPr>
          <a:xfrm>
            <a:off x="1371600" y="2590800"/>
            <a:ext cx="161925" cy="908050"/>
          </a:xfrm>
          <a:custGeom>
            <a:avLst/>
            <a:gdLst>
              <a:gd name="connsiteX0" fmla="*/ 0 w 161925"/>
              <a:gd name="connsiteY0" fmla="*/ 0 h 908050"/>
              <a:gd name="connsiteX1" fmla="*/ 161925 w 161925"/>
              <a:gd name="connsiteY1" fmla="*/ 908050 h 908050"/>
            </a:gdLst>
            <a:ahLst/>
            <a:cxnLst>
              <a:cxn ang="0">
                <a:pos x="connsiteX0" y="connsiteY0"/>
              </a:cxn>
              <a:cxn ang="0">
                <a:pos x="connsiteX1" y="connsiteY1"/>
              </a:cxn>
            </a:cxnLst>
            <a:rect l="l" t="t" r="r" b="b"/>
            <a:pathLst>
              <a:path w="161925" h="908050">
                <a:moveTo>
                  <a:pt x="0" y="0"/>
                </a:moveTo>
                <a:lnTo>
                  <a:pt x="161925" y="908050"/>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1" name="Freeform 20"/>
          <p:cNvSpPr/>
          <p:nvPr/>
        </p:nvSpPr>
        <p:spPr>
          <a:xfrm>
            <a:off x="5954871" y="3883271"/>
            <a:ext cx="76200" cy="704850"/>
          </a:xfrm>
          <a:custGeom>
            <a:avLst/>
            <a:gdLst>
              <a:gd name="connsiteX0" fmla="*/ 76200 w 76200"/>
              <a:gd name="connsiteY0" fmla="*/ 0 h 704850"/>
              <a:gd name="connsiteX1" fmla="*/ 0 w 76200"/>
              <a:gd name="connsiteY1" fmla="*/ 704850 h 704850"/>
            </a:gdLst>
            <a:ahLst/>
            <a:cxnLst>
              <a:cxn ang="0">
                <a:pos x="connsiteX0" y="connsiteY0"/>
              </a:cxn>
              <a:cxn ang="0">
                <a:pos x="connsiteX1" y="connsiteY1"/>
              </a:cxn>
            </a:cxnLst>
            <a:rect l="l" t="t" r="r" b="b"/>
            <a:pathLst>
              <a:path w="76200" h="704850">
                <a:moveTo>
                  <a:pt x="76200" y="0"/>
                </a:moveTo>
                <a:lnTo>
                  <a:pt x="0" y="70485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2" name="Freeform 21"/>
          <p:cNvSpPr/>
          <p:nvPr/>
        </p:nvSpPr>
        <p:spPr>
          <a:xfrm>
            <a:off x="5688171" y="2654546"/>
            <a:ext cx="438150" cy="833437"/>
          </a:xfrm>
          <a:custGeom>
            <a:avLst/>
            <a:gdLst>
              <a:gd name="connsiteX0" fmla="*/ 0 w 438150"/>
              <a:gd name="connsiteY0" fmla="*/ 0 h 833437"/>
              <a:gd name="connsiteX1" fmla="*/ 438150 w 438150"/>
              <a:gd name="connsiteY1" fmla="*/ 833437 h 833437"/>
            </a:gdLst>
            <a:ahLst/>
            <a:cxnLst>
              <a:cxn ang="0">
                <a:pos x="connsiteX0" y="connsiteY0"/>
              </a:cxn>
              <a:cxn ang="0">
                <a:pos x="connsiteX1" y="connsiteY1"/>
              </a:cxn>
            </a:cxnLst>
            <a:rect l="l" t="t" r="r" b="b"/>
            <a:pathLst>
              <a:path w="438150" h="833437">
                <a:moveTo>
                  <a:pt x="0" y="0"/>
                </a:moveTo>
                <a:lnTo>
                  <a:pt x="438150" y="833437"/>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3" name="Freeform 22"/>
          <p:cNvSpPr/>
          <p:nvPr/>
        </p:nvSpPr>
        <p:spPr>
          <a:xfrm>
            <a:off x="5581014" y="1973508"/>
            <a:ext cx="0" cy="623888"/>
          </a:xfrm>
          <a:custGeom>
            <a:avLst/>
            <a:gdLst>
              <a:gd name="connsiteX0" fmla="*/ 0 w 0"/>
              <a:gd name="connsiteY0" fmla="*/ 0 h 623888"/>
              <a:gd name="connsiteX1" fmla="*/ 0 w 0"/>
              <a:gd name="connsiteY1" fmla="*/ 623888 h 623888"/>
            </a:gdLst>
            <a:ahLst/>
            <a:cxnLst>
              <a:cxn ang="0">
                <a:pos x="connsiteX0" y="connsiteY0"/>
              </a:cxn>
              <a:cxn ang="0">
                <a:pos x="connsiteX1" y="connsiteY1"/>
              </a:cxn>
            </a:cxnLst>
            <a:rect l="l" t="t" r="r" b="b"/>
            <a:pathLst>
              <a:path h="623888">
                <a:moveTo>
                  <a:pt x="0" y="0"/>
                </a:moveTo>
                <a:lnTo>
                  <a:pt x="0" y="623888"/>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4" name="Freeform 23"/>
          <p:cNvSpPr/>
          <p:nvPr/>
        </p:nvSpPr>
        <p:spPr>
          <a:xfrm>
            <a:off x="1482883" y="3885652"/>
            <a:ext cx="28575" cy="652462"/>
          </a:xfrm>
          <a:custGeom>
            <a:avLst/>
            <a:gdLst>
              <a:gd name="connsiteX0" fmla="*/ 28575 w 28575"/>
              <a:gd name="connsiteY0" fmla="*/ 0 h 652462"/>
              <a:gd name="connsiteX1" fmla="*/ 0 w 28575"/>
              <a:gd name="connsiteY1" fmla="*/ 652462 h 652462"/>
            </a:gdLst>
            <a:ahLst/>
            <a:cxnLst>
              <a:cxn ang="0">
                <a:pos x="connsiteX0" y="connsiteY0"/>
              </a:cxn>
              <a:cxn ang="0">
                <a:pos x="connsiteX1" y="connsiteY1"/>
              </a:cxn>
            </a:cxnLst>
            <a:rect l="l" t="t" r="r" b="b"/>
            <a:pathLst>
              <a:path w="28575" h="652462">
                <a:moveTo>
                  <a:pt x="28575" y="0"/>
                </a:moveTo>
                <a:lnTo>
                  <a:pt x="0" y="652462"/>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5" name="Freeform 24"/>
          <p:cNvSpPr/>
          <p:nvPr/>
        </p:nvSpPr>
        <p:spPr>
          <a:xfrm>
            <a:off x="1225708" y="1973508"/>
            <a:ext cx="0" cy="507206"/>
          </a:xfrm>
          <a:custGeom>
            <a:avLst/>
            <a:gdLst>
              <a:gd name="connsiteX0" fmla="*/ 0 w 0"/>
              <a:gd name="connsiteY0" fmla="*/ 0 h 507206"/>
              <a:gd name="connsiteX1" fmla="*/ 0 w 0"/>
              <a:gd name="connsiteY1" fmla="*/ 507206 h 507206"/>
            </a:gdLst>
            <a:ahLst/>
            <a:cxnLst>
              <a:cxn ang="0">
                <a:pos x="connsiteX0" y="connsiteY0"/>
              </a:cxn>
              <a:cxn ang="0">
                <a:pos x="connsiteX1" y="connsiteY1"/>
              </a:cxn>
            </a:cxnLst>
            <a:rect l="l" t="t" r="r" b="b"/>
            <a:pathLst>
              <a:path h="507206">
                <a:moveTo>
                  <a:pt x="0" y="0"/>
                </a:moveTo>
                <a:lnTo>
                  <a:pt x="0" y="507206"/>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6" name="Freeform 25"/>
          <p:cNvSpPr/>
          <p:nvPr/>
        </p:nvSpPr>
        <p:spPr>
          <a:xfrm>
            <a:off x="1368583" y="2583108"/>
            <a:ext cx="161925" cy="908050"/>
          </a:xfrm>
          <a:custGeom>
            <a:avLst/>
            <a:gdLst>
              <a:gd name="connsiteX0" fmla="*/ 0 w 161925"/>
              <a:gd name="connsiteY0" fmla="*/ 0 h 908050"/>
              <a:gd name="connsiteX1" fmla="*/ 161925 w 161925"/>
              <a:gd name="connsiteY1" fmla="*/ 908050 h 908050"/>
            </a:gdLst>
            <a:ahLst/>
            <a:cxnLst>
              <a:cxn ang="0">
                <a:pos x="connsiteX0" y="connsiteY0"/>
              </a:cxn>
              <a:cxn ang="0">
                <a:pos x="connsiteX1" y="connsiteY1"/>
              </a:cxn>
            </a:cxnLst>
            <a:rect l="l" t="t" r="r" b="b"/>
            <a:pathLst>
              <a:path w="161925" h="908050">
                <a:moveTo>
                  <a:pt x="0" y="0"/>
                </a:moveTo>
                <a:lnTo>
                  <a:pt x="161925" y="90805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37115224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832" y="2133600"/>
            <a:ext cx="2688336" cy="2590800"/>
          </a:xfrm>
          <a:prstGeom prst="rect">
            <a:avLst/>
          </a:prstGeom>
        </p:spPr>
      </p:pic>
      <p:sp>
        <p:nvSpPr>
          <p:cNvPr id="6" name="Title 5"/>
          <p:cNvSpPr>
            <a:spLocks noGrp="1"/>
          </p:cNvSpPr>
          <p:nvPr>
            <p:ph type="title"/>
          </p:nvPr>
        </p:nvSpPr>
        <p:spPr/>
        <p:txBody>
          <a:bodyPr/>
          <a:lstStyle/>
          <a:p>
            <a:r>
              <a:rPr lang="en-US" dirty="0" smtClean="0"/>
              <a:t>Figure 16.10-1</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3335424" y="2354064"/>
            <a:ext cx="1372171"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Anterior end</a:t>
            </a:r>
          </a:p>
        </p:txBody>
      </p:sp>
      <p:sp>
        <p:nvSpPr>
          <p:cNvPr id="8" name="TextBox 3"/>
          <p:cNvSpPr txBox="1">
            <a:spLocks noChangeArrowheads="1"/>
          </p:cNvSpPr>
          <p:nvPr/>
        </p:nvSpPr>
        <p:spPr bwMode="auto">
          <a:xfrm>
            <a:off x="5094374" y="2141339"/>
            <a:ext cx="787075"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100 </a:t>
            </a:r>
            <a:r>
              <a:rPr lang="en-US" sz="1800" b="1" dirty="0" smtClean="0">
                <a:solidFill>
                  <a:srgbClr val="000000"/>
                </a:solidFill>
                <a:latin typeface="Symbol" pitchFamily="18" charset="2"/>
                <a:ea typeface="ＭＳ Ｐゴシック" charset="0"/>
              </a:rPr>
              <a:t>m</a:t>
            </a:r>
            <a:r>
              <a:rPr lang="en-US" sz="1800" b="1" dirty="0" smtClean="0">
                <a:solidFill>
                  <a:srgbClr val="000000"/>
                </a:solidFill>
                <a:latin typeface="Arial"/>
                <a:ea typeface="ＭＳ Ｐゴシック" charset="0"/>
              </a:rPr>
              <a:t>m</a:t>
            </a:r>
            <a:endParaRPr lang="en-US" sz="1800" b="1" dirty="0">
              <a:solidFill>
                <a:srgbClr val="000000"/>
              </a:solidFill>
              <a:latin typeface="Arial"/>
              <a:ea typeface="ＭＳ Ｐゴシック" charset="0"/>
            </a:endParaRPr>
          </a:p>
        </p:txBody>
      </p:sp>
      <p:sp>
        <p:nvSpPr>
          <p:cNvPr id="9" name="TextBox 4"/>
          <p:cNvSpPr txBox="1">
            <a:spLocks noChangeArrowheads="1"/>
          </p:cNvSpPr>
          <p:nvPr/>
        </p:nvSpPr>
        <p:spPr bwMode="auto">
          <a:xfrm>
            <a:off x="3298911" y="4170164"/>
            <a:ext cx="2569037"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000"/>
              </a:lnSpc>
            </a:pPr>
            <a:r>
              <a:rPr lang="en-US" sz="1800" b="1" i="1" dirty="0" err="1" smtClean="0">
                <a:solidFill>
                  <a:srgbClr val="000000"/>
                </a:solidFill>
                <a:latin typeface="Arial"/>
                <a:ea typeface="ＭＳ Ｐゴシック" charset="0"/>
              </a:rPr>
              <a:t>Bicoid</a:t>
            </a:r>
            <a:r>
              <a:rPr lang="en-US" sz="1800" b="1" dirty="0" smtClean="0">
                <a:solidFill>
                  <a:srgbClr val="000000"/>
                </a:solidFill>
                <a:latin typeface="Arial"/>
                <a:ea typeface="ＭＳ Ｐゴシック" charset="0"/>
              </a:rPr>
              <a:t> mRNA in mature</a:t>
            </a:r>
          </a:p>
          <a:p>
            <a:pPr algn="ctr" eaLnBrk="0" hangingPunct="0">
              <a:lnSpc>
                <a:spcPts val="2000"/>
              </a:lnSpc>
            </a:pPr>
            <a:r>
              <a:rPr lang="en-US" sz="1800" b="1" dirty="0" smtClean="0">
                <a:solidFill>
                  <a:srgbClr val="000000"/>
                </a:solidFill>
                <a:latin typeface="Arial"/>
                <a:ea typeface="ＭＳ Ｐゴシック" charset="0"/>
              </a:rPr>
              <a:t>unfertilized egg</a:t>
            </a:r>
            <a:endParaRPr lang="en-US" sz="1800" b="1" dirty="0">
              <a:solidFill>
                <a:srgbClr val="000000"/>
              </a:solidFill>
              <a:latin typeface="Arial"/>
              <a:ea typeface="ＭＳ Ｐゴシック" charset="0"/>
            </a:endParaRPr>
          </a:p>
        </p:txBody>
      </p:sp>
      <p:sp>
        <p:nvSpPr>
          <p:cNvPr id="2" name="Freeform 1"/>
          <p:cNvSpPr/>
          <p:nvPr/>
        </p:nvSpPr>
        <p:spPr>
          <a:xfrm>
            <a:off x="3403600" y="2606675"/>
            <a:ext cx="6350" cy="504825"/>
          </a:xfrm>
          <a:custGeom>
            <a:avLst/>
            <a:gdLst>
              <a:gd name="connsiteX0" fmla="*/ 0 w 6350"/>
              <a:gd name="connsiteY0" fmla="*/ 0 h 504825"/>
              <a:gd name="connsiteX1" fmla="*/ 6350 w 6350"/>
              <a:gd name="connsiteY1" fmla="*/ 504825 h 504825"/>
            </a:gdLst>
            <a:ahLst/>
            <a:cxnLst>
              <a:cxn ang="0">
                <a:pos x="connsiteX0" y="connsiteY0"/>
              </a:cxn>
              <a:cxn ang="0">
                <a:pos x="connsiteX1" y="connsiteY1"/>
              </a:cxn>
            </a:cxnLst>
            <a:rect l="l" t="t" r="r" b="b"/>
            <a:pathLst>
              <a:path w="6350" h="504825">
                <a:moveTo>
                  <a:pt x="0" y="0"/>
                </a:moveTo>
                <a:cubicBezTo>
                  <a:pt x="2117" y="168275"/>
                  <a:pt x="4233" y="336550"/>
                  <a:pt x="6350" y="504825"/>
                </a:cubicBez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 name="Freeform 2"/>
          <p:cNvSpPr/>
          <p:nvPr/>
        </p:nvSpPr>
        <p:spPr>
          <a:xfrm>
            <a:off x="3550444" y="3217069"/>
            <a:ext cx="169069" cy="909637"/>
          </a:xfrm>
          <a:custGeom>
            <a:avLst/>
            <a:gdLst>
              <a:gd name="connsiteX0" fmla="*/ 0 w 169069"/>
              <a:gd name="connsiteY0" fmla="*/ 0 h 909637"/>
              <a:gd name="connsiteX1" fmla="*/ 169069 w 169069"/>
              <a:gd name="connsiteY1" fmla="*/ 909637 h 909637"/>
            </a:gdLst>
            <a:ahLst/>
            <a:cxnLst>
              <a:cxn ang="0">
                <a:pos x="connsiteX0" y="connsiteY0"/>
              </a:cxn>
              <a:cxn ang="0">
                <a:pos x="connsiteX1" y="connsiteY1"/>
              </a:cxn>
            </a:cxnLst>
            <a:rect l="l" t="t" r="r" b="b"/>
            <a:pathLst>
              <a:path w="169069" h="909637">
                <a:moveTo>
                  <a:pt x="0" y="0"/>
                </a:moveTo>
                <a:lnTo>
                  <a:pt x="169069" y="909637"/>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1" name="Freeform 10"/>
          <p:cNvSpPr/>
          <p:nvPr/>
        </p:nvSpPr>
        <p:spPr>
          <a:xfrm>
            <a:off x="3403600" y="2603401"/>
            <a:ext cx="6350" cy="504825"/>
          </a:xfrm>
          <a:custGeom>
            <a:avLst/>
            <a:gdLst>
              <a:gd name="connsiteX0" fmla="*/ 0 w 6350"/>
              <a:gd name="connsiteY0" fmla="*/ 0 h 504825"/>
              <a:gd name="connsiteX1" fmla="*/ 6350 w 6350"/>
              <a:gd name="connsiteY1" fmla="*/ 504825 h 504825"/>
            </a:gdLst>
            <a:ahLst/>
            <a:cxnLst>
              <a:cxn ang="0">
                <a:pos x="connsiteX0" y="connsiteY0"/>
              </a:cxn>
              <a:cxn ang="0">
                <a:pos x="connsiteX1" y="connsiteY1"/>
              </a:cxn>
            </a:cxnLst>
            <a:rect l="l" t="t" r="r" b="b"/>
            <a:pathLst>
              <a:path w="6350" h="504825">
                <a:moveTo>
                  <a:pt x="0" y="0"/>
                </a:moveTo>
                <a:cubicBezTo>
                  <a:pt x="2117" y="168275"/>
                  <a:pt x="4233" y="336550"/>
                  <a:pt x="6350" y="504825"/>
                </a:cubicBez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2" name="Freeform 11"/>
          <p:cNvSpPr/>
          <p:nvPr/>
        </p:nvSpPr>
        <p:spPr>
          <a:xfrm>
            <a:off x="3548063" y="3220938"/>
            <a:ext cx="169069" cy="909637"/>
          </a:xfrm>
          <a:custGeom>
            <a:avLst/>
            <a:gdLst>
              <a:gd name="connsiteX0" fmla="*/ 0 w 169069"/>
              <a:gd name="connsiteY0" fmla="*/ 0 h 909637"/>
              <a:gd name="connsiteX1" fmla="*/ 169069 w 169069"/>
              <a:gd name="connsiteY1" fmla="*/ 909637 h 909637"/>
            </a:gdLst>
            <a:ahLst/>
            <a:cxnLst>
              <a:cxn ang="0">
                <a:pos x="connsiteX0" y="connsiteY0"/>
              </a:cxn>
              <a:cxn ang="0">
                <a:pos x="connsiteX1" y="connsiteY1"/>
              </a:cxn>
            </a:cxnLst>
            <a:rect l="l" t="t" r="r" b="b"/>
            <a:pathLst>
              <a:path w="169069" h="909637">
                <a:moveTo>
                  <a:pt x="0" y="0"/>
                </a:moveTo>
                <a:lnTo>
                  <a:pt x="169069" y="909637"/>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nvGrpSpPr>
          <p:cNvPr id="13" name="Group 12"/>
          <p:cNvGrpSpPr/>
          <p:nvPr/>
        </p:nvGrpSpPr>
        <p:grpSpPr>
          <a:xfrm>
            <a:off x="5217319" y="2412200"/>
            <a:ext cx="569118" cy="159544"/>
            <a:chOff x="5167313" y="2381250"/>
            <a:chExt cx="571500" cy="159544"/>
          </a:xfrm>
        </p:grpSpPr>
        <p:sp>
          <p:nvSpPr>
            <p:cNvPr id="14" name="Freeform 13"/>
            <p:cNvSpPr/>
            <p:nvPr/>
          </p:nvSpPr>
          <p:spPr>
            <a:xfrm>
              <a:off x="5172075" y="2381250"/>
              <a:ext cx="0" cy="159544"/>
            </a:xfrm>
            <a:custGeom>
              <a:avLst/>
              <a:gdLst>
                <a:gd name="connsiteX0" fmla="*/ 0 w 0"/>
                <a:gd name="connsiteY0" fmla="*/ 0 h 159544"/>
                <a:gd name="connsiteX1" fmla="*/ 0 w 0"/>
                <a:gd name="connsiteY1" fmla="*/ 159544 h 159544"/>
              </a:gdLst>
              <a:ahLst/>
              <a:cxnLst>
                <a:cxn ang="0">
                  <a:pos x="connsiteX0" y="connsiteY0"/>
                </a:cxn>
                <a:cxn ang="0">
                  <a:pos x="connsiteX1" y="connsiteY1"/>
                </a:cxn>
              </a:cxnLst>
              <a:rect l="l" t="t" r="r" b="b"/>
              <a:pathLst>
                <a:path h="159544">
                  <a:moveTo>
                    <a:pt x="0" y="0"/>
                  </a:moveTo>
                  <a:lnTo>
                    <a:pt x="0" y="159544"/>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5" name="Freeform 14"/>
            <p:cNvSpPr/>
            <p:nvPr/>
          </p:nvSpPr>
          <p:spPr>
            <a:xfrm>
              <a:off x="5738813" y="2381250"/>
              <a:ext cx="0" cy="159544"/>
            </a:xfrm>
            <a:custGeom>
              <a:avLst/>
              <a:gdLst>
                <a:gd name="connsiteX0" fmla="*/ 0 w 0"/>
                <a:gd name="connsiteY0" fmla="*/ 0 h 159544"/>
                <a:gd name="connsiteX1" fmla="*/ 0 w 0"/>
                <a:gd name="connsiteY1" fmla="*/ 159544 h 159544"/>
              </a:gdLst>
              <a:ahLst/>
              <a:cxnLst>
                <a:cxn ang="0">
                  <a:pos x="connsiteX0" y="connsiteY0"/>
                </a:cxn>
                <a:cxn ang="0">
                  <a:pos x="connsiteX1" y="connsiteY1"/>
                </a:cxn>
              </a:cxnLst>
              <a:rect l="l" t="t" r="r" b="b"/>
              <a:pathLst>
                <a:path h="159544">
                  <a:moveTo>
                    <a:pt x="0" y="0"/>
                  </a:moveTo>
                  <a:lnTo>
                    <a:pt x="0" y="159544"/>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6" name="Freeform 15"/>
            <p:cNvSpPr/>
            <p:nvPr/>
          </p:nvSpPr>
          <p:spPr>
            <a:xfrm>
              <a:off x="5167313" y="2457450"/>
              <a:ext cx="569118" cy="9525"/>
            </a:xfrm>
            <a:custGeom>
              <a:avLst/>
              <a:gdLst>
                <a:gd name="connsiteX0" fmla="*/ 0 w 569118"/>
                <a:gd name="connsiteY0" fmla="*/ 0 h 9525"/>
                <a:gd name="connsiteX1" fmla="*/ 569118 w 569118"/>
                <a:gd name="connsiteY1" fmla="*/ 9525 h 9525"/>
              </a:gdLst>
              <a:ahLst/>
              <a:cxnLst>
                <a:cxn ang="0">
                  <a:pos x="connsiteX0" y="connsiteY0"/>
                </a:cxn>
                <a:cxn ang="0">
                  <a:pos x="connsiteX1" y="connsiteY1"/>
                </a:cxn>
              </a:cxnLst>
              <a:rect l="l" t="t" r="r" b="b"/>
              <a:pathLst>
                <a:path w="569118" h="9525">
                  <a:moveTo>
                    <a:pt x="0" y="0"/>
                  </a:moveTo>
                  <a:lnTo>
                    <a:pt x="569118" y="9525"/>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spTree>
    <p:extLst>
      <p:ext uri="{BB962C8B-B14F-4D97-AF65-F5344CB8AC3E}">
        <p14:creationId xmlns:p14="http://schemas.microsoft.com/office/powerpoint/2010/main" val="23488189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264" y="2106168"/>
            <a:ext cx="2633472" cy="2645664"/>
          </a:xfrm>
          <a:prstGeom prst="rect">
            <a:avLst/>
          </a:prstGeom>
        </p:spPr>
      </p:pic>
      <p:sp>
        <p:nvSpPr>
          <p:cNvPr id="6" name="Title 5"/>
          <p:cNvSpPr>
            <a:spLocks noGrp="1"/>
          </p:cNvSpPr>
          <p:nvPr>
            <p:ph type="title"/>
          </p:nvPr>
        </p:nvSpPr>
        <p:spPr/>
        <p:txBody>
          <a:bodyPr/>
          <a:lstStyle/>
          <a:p>
            <a:r>
              <a:rPr lang="en-US" smtClean="0"/>
              <a:t>Figure 16.10-2</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5038344" y="2105025"/>
            <a:ext cx="787075"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100 </a:t>
            </a:r>
            <a:r>
              <a:rPr lang="en-US" sz="1800" b="1" dirty="0" smtClean="0">
                <a:solidFill>
                  <a:srgbClr val="000000"/>
                </a:solidFill>
                <a:latin typeface="Symbol" pitchFamily="18" charset="2"/>
                <a:ea typeface="ＭＳ Ｐゴシック" charset="0"/>
              </a:rPr>
              <a:t>m</a:t>
            </a:r>
            <a:r>
              <a:rPr lang="en-US" sz="1800" b="1" dirty="0" smtClean="0">
                <a:solidFill>
                  <a:srgbClr val="000000"/>
                </a:solidFill>
                <a:latin typeface="Arial"/>
                <a:ea typeface="ＭＳ Ｐゴシック" charset="0"/>
              </a:rPr>
              <a:t>m</a:t>
            </a:r>
            <a:endParaRPr lang="en-US" sz="1800" b="1" dirty="0">
              <a:solidFill>
                <a:srgbClr val="000000"/>
              </a:solidFill>
              <a:latin typeface="Arial"/>
              <a:ea typeface="ＭＳ Ｐゴシック" charset="0"/>
            </a:endParaRPr>
          </a:p>
        </p:txBody>
      </p:sp>
      <p:sp>
        <p:nvSpPr>
          <p:cNvPr id="8" name="TextBox 3"/>
          <p:cNvSpPr txBox="1">
            <a:spLocks noChangeArrowheads="1"/>
          </p:cNvSpPr>
          <p:nvPr/>
        </p:nvSpPr>
        <p:spPr bwMode="auto">
          <a:xfrm>
            <a:off x="3307969" y="2371725"/>
            <a:ext cx="1372171"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Anterior end</a:t>
            </a:r>
          </a:p>
        </p:txBody>
      </p:sp>
      <p:sp>
        <p:nvSpPr>
          <p:cNvPr id="9" name="TextBox 4"/>
          <p:cNvSpPr txBox="1">
            <a:spLocks noChangeArrowheads="1"/>
          </p:cNvSpPr>
          <p:nvPr/>
        </p:nvSpPr>
        <p:spPr bwMode="auto">
          <a:xfrm>
            <a:off x="3682619" y="4187825"/>
            <a:ext cx="1821011"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000"/>
              </a:lnSpc>
            </a:pPr>
            <a:r>
              <a:rPr lang="en-US" sz="1800" b="1" dirty="0" err="1" smtClean="0">
                <a:solidFill>
                  <a:srgbClr val="000000"/>
                </a:solidFill>
                <a:latin typeface="Arial"/>
                <a:ea typeface="ＭＳ Ｐゴシック" charset="0"/>
              </a:rPr>
              <a:t>Bicoid</a:t>
            </a:r>
            <a:r>
              <a:rPr lang="en-US" sz="1800" b="1" dirty="0" smtClean="0">
                <a:solidFill>
                  <a:srgbClr val="000000"/>
                </a:solidFill>
                <a:latin typeface="Arial"/>
                <a:ea typeface="ＭＳ Ｐゴシック" charset="0"/>
              </a:rPr>
              <a:t> protein in</a:t>
            </a:r>
          </a:p>
          <a:p>
            <a:pPr algn="ctr" eaLnBrk="0" hangingPunct="0">
              <a:lnSpc>
                <a:spcPts val="2000"/>
              </a:lnSpc>
            </a:pPr>
            <a:r>
              <a:rPr lang="en-US" sz="1800" b="1" dirty="0" smtClean="0">
                <a:solidFill>
                  <a:srgbClr val="000000"/>
                </a:solidFill>
                <a:latin typeface="Arial"/>
                <a:ea typeface="ＭＳ Ｐゴシック" charset="0"/>
              </a:rPr>
              <a:t>early embryo</a:t>
            </a:r>
            <a:endParaRPr lang="en-US" sz="1800" b="1" dirty="0">
              <a:solidFill>
                <a:srgbClr val="000000"/>
              </a:solidFill>
              <a:latin typeface="Arial"/>
              <a:ea typeface="ＭＳ Ｐゴシック" charset="0"/>
            </a:endParaRPr>
          </a:p>
        </p:txBody>
      </p:sp>
      <p:sp>
        <p:nvSpPr>
          <p:cNvPr id="2" name="Freeform 1"/>
          <p:cNvSpPr/>
          <p:nvPr/>
        </p:nvSpPr>
        <p:spPr>
          <a:xfrm>
            <a:off x="3490913" y="3321844"/>
            <a:ext cx="440531" cy="828675"/>
          </a:xfrm>
          <a:custGeom>
            <a:avLst/>
            <a:gdLst>
              <a:gd name="connsiteX0" fmla="*/ 0 w 440531"/>
              <a:gd name="connsiteY0" fmla="*/ 0 h 828675"/>
              <a:gd name="connsiteX1" fmla="*/ 440531 w 440531"/>
              <a:gd name="connsiteY1" fmla="*/ 828675 h 828675"/>
            </a:gdLst>
            <a:ahLst/>
            <a:cxnLst>
              <a:cxn ang="0">
                <a:pos x="connsiteX0" y="connsiteY0"/>
              </a:cxn>
              <a:cxn ang="0">
                <a:pos x="connsiteX1" y="connsiteY1"/>
              </a:cxn>
            </a:cxnLst>
            <a:rect l="l" t="t" r="r" b="b"/>
            <a:pathLst>
              <a:path w="440531" h="828675">
                <a:moveTo>
                  <a:pt x="0" y="0"/>
                </a:moveTo>
                <a:lnTo>
                  <a:pt x="440531" y="828675"/>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 name="Freeform 2"/>
          <p:cNvSpPr/>
          <p:nvPr/>
        </p:nvSpPr>
        <p:spPr>
          <a:xfrm>
            <a:off x="3383756" y="2640806"/>
            <a:ext cx="4763" cy="621506"/>
          </a:xfrm>
          <a:custGeom>
            <a:avLst/>
            <a:gdLst>
              <a:gd name="connsiteX0" fmla="*/ 0 w 4763"/>
              <a:gd name="connsiteY0" fmla="*/ 0 h 621506"/>
              <a:gd name="connsiteX1" fmla="*/ 4763 w 4763"/>
              <a:gd name="connsiteY1" fmla="*/ 621506 h 621506"/>
            </a:gdLst>
            <a:ahLst/>
            <a:cxnLst>
              <a:cxn ang="0">
                <a:pos x="connsiteX0" y="connsiteY0"/>
              </a:cxn>
              <a:cxn ang="0">
                <a:pos x="connsiteX1" y="connsiteY1"/>
              </a:cxn>
            </a:cxnLst>
            <a:rect l="l" t="t" r="r" b="b"/>
            <a:pathLst>
              <a:path w="4763" h="621506">
                <a:moveTo>
                  <a:pt x="0" y="0"/>
                </a:moveTo>
                <a:cubicBezTo>
                  <a:pt x="1588" y="207169"/>
                  <a:pt x="3175" y="414337"/>
                  <a:pt x="4763" y="621506"/>
                </a:cubicBez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1" name="Freeform 10"/>
          <p:cNvSpPr/>
          <p:nvPr/>
        </p:nvSpPr>
        <p:spPr>
          <a:xfrm>
            <a:off x="3492120" y="3324225"/>
            <a:ext cx="440531" cy="828675"/>
          </a:xfrm>
          <a:custGeom>
            <a:avLst/>
            <a:gdLst>
              <a:gd name="connsiteX0" fmla="*/ 0 w 440531"/>
              <a:gd name="connsiteY0" fmla="*/ 0 h 828675"/>
              <a:gd name="connsiteX1" fmla="*/ 440531 w 440531"/>
              <a:gd name="connsiteY1" fmla="*/ 828675 h 828675"/>
            </a:gdLst>
            <a:ahLst/>
            <a:cxnLst>
              <a:cxn ang="0">
                <a:pos x="connsiteX0" y="connsiteY0"/>
              </a:cxn>
              <a:cxn ang="0">
                <a:pos x="connsiteX1" y="connsiteY1"/>
              </a:cxn>
            </a:cxnLst>
            <a:rect l="l" t="t" r="r" b="b"/>
            <a:pathLst>
              <a:path w="440531" h="828675">
                <a:moveTo>
                  <a:pt x="0" y="0"/>
                </a:moveTo>
                <a:lnTo>
                  <a:pt x="440531" y="828675"/>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2" name="Freeform 11"/>
          <p:cNvSpPr/>
          <p:nvPr/>
        </p:nvSpPr>
        <p:spPr>
          <a:xfrm>
            <a:off x="3382582" y="2636044"/>
            <a:ext cx="4763" cy="621506"/>
          </a:xfrm>
          <a:custGeom>
            <a:avLst/>
            <a:gdLst>
              <a:gd name="connsiteX0" fmla="*/ 0 w 4763"/>
              <a:gd name="connsiteY0" fmla="*/ 0 h 621506"/>
              <a:gd name="connsiteX1" fmla="*/ 4763 w 4763"/>
              <a:gd name="connsiteY1" fmla="*/ 621506 h 621506"/>
            </a:gdLst>
            <a:ahLst/>
            <a:cxnLst>
              <a:cxn ang="0">
                <a:pos x="connsiteX0" y="connsiteY0"/>
              </a:cxn>
              <a:cxn ang="0">
                <a:pos x="connsiteX1" y="connsiteY1"/>
              </a:cxn>
            </a:cxnLst>
            <a:rect l="l" t="t" r="r" b="b"/>
            <a:pathLst>
              <a:path w="4763" h="621506">
                <a:moveTo>
                  <a:pt x="0" y="0"/>
                </a:moveTo>
                <a:cubicBezTo>
                  <a:pt x="1588" y="207169"/>
                  <a:pt x="3175" y="414337"/>
                  <a:pt x="4763" y="621506"/>
                </a:cubicBez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4540123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idx="1"/>
          </p:nvPr>
        </p:nvSpPr>
        <p:spPr/>
        <p:txBody>
          <a:bodyPr/>
          <a:lstStyle/>
          <a:p>
            <a:r>
              <a:rPr lang="en-US" altLang="en-US" dirty="0" smtClean="0"/>
              <a:t>The </a:t>
            </a:r>
            <a:r>
              <a:rPr lang="en-US" altLang="en-US" i="1" dirty="0" err="1" smtClean="0"/>
              <a:t>bicoid</a:t>
            </a:r>
            <a:r>
              <a:rPr lang="en-US" altLang="en-US" dirty="0" smtClean="0"/>
              <a:t> research is important for three reasons</a:t>
            </a:r>
          </a:p>
          <a:p>
            <a:pPr lvl="1"/>
            <a:r>
              <a:rPr lang="en-US" altLang="en-US" dirty="0" smtClean="0"/>
              <a:t>It identified a specific protein required for some early steps in pattern formation</a:t>
            </a:r>
          </a:p>
          <a:p>
            <a:pPr lvl="1"/>
            <a:r>
              <a:rPr lang="en-US" altLang="en-US" dirty="0" smtClean="0"/>
              <a:t>It increased understanding of the mother’</a:t>
            </a:r>
            <a:r>
              <a:rPr lang="en-US" altLang="ja-JP" dirty="0" smtClean="0"/>
              <a:t>s critical role in embryo development</a:t>
            </a:r>
          </a:p>
          <a:p>
            <a:pPr lvl="1"/>
            <a:r>
              <a:rPr lang="en-US" altLang="en-US" dirty="0" smtClean="0"/>
              <a:t>It demonstrated a key developmental principle that a gradient of </a:t>
            </a:r>
            <a:r>
              <a:rPr lang="en-US" altLang="en-US" dirty="0" err="1" smtClean="0"/>
              <a:t>morphogens</a:t>
            </a:r>
            <a:r>
              <a:rPr lang="en-US" altLang="en-US" dirty="0" smtClean="0"/>
              <a:t> can determine polarity and position in the embryo</a:t>
            </a:r>
          </a:p>
        </p:txBody>
      </p:sp>
      <p:sp>
        <p:nvSpPr>
          <p:cNvPr id="5" name="Footer Placeholder 4"/>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26093500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5"/>
          <p:cNvSpPr>
            <a:spLocks noGrp="1" noChangeArrowheads="1"/>
          </p:cNvSpPr>
          <p:nvPr>
            <p:ph type="title"/>
          </p:nvPr>
        </p:nvSpPr>
        <p:spPr/>
        <p:txBody>
          <a:bodyPr/>
          <a:lstStyle/>
          <a:p>
            <a:r>
              <a:rPr lang="en-US" altLang="en-US" smtClean="0"/>
              <a:t>Concept 16.2: Cloning organisms showed that differentiated cells could be reprogrammed and ultimately led to the production of stem cells</a:t>
            </a:r>
          </a:p>
        </p:txBody>
      </p:sp>
      <p:sp>
        <p:nvSpPr>
          <p:cNvPr id="40962" name="Rectangle 2"/>
          <p:cNvSpPr>
            <a:spLocks noGrp="1" noChangeArrowheads="1"/>
          </p:cNvSpPr>
          <p:nvPr>
            <p:ph idx="1"/>
          </p:nvPr>
        </p:nvSpPr>
        <p:spPr/>
        <p:txBody>
          <a:bodyPr/>
          <a:lstStyle/>
          <a:p>
            <a:r>
              <a:rPr lang="en-US" altLang="en-US" dirty="0" smtClean="0"/>
              <a:t>In organismal cloning one or more organisms develop from a single cell without meiosis or fertilization</a:t>
            </a:r>
          </a:p>
          <a:p>
            <a:r>
              <a:rPr lang="en-US" altLang="en-US" dirty="0" smtClean="0"/>
              <a:t>The cloned individuals are genetically identical to the “</a:t>
            </a:r>
            <a:r>
              <a:rPr lang="en-US" altLang="ja-JP" dirty="0" smtClean="0"/>
              <a:t>parent” that donated the single cell</a:t>
            </a:r>
          </a:p>
          <a:p>
            <a:r>
              <a:rPr lang="en-US" altLang="en-US" dirty="0" smtClean="0"/>
              <a:t>The current interest in organismal cloning arises mainly from its potential to generate </a:t>
            </a:r>
            <a:r>
              <a:rPr lang="en-US" altLang="en-US" b="1" dirty="0" smtClean="0"/>
              <a:t>stem cells</a:t>
            </a:r>
          </a:p>
        </p:txBody>
      </p:sp>
      <p:sp>
        <p:nvSpPr>
          <p:cNvPr id="4" name="Footer Placeholder 3"/>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14128924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en-US" smtClean="0"/>
              <a:t>Cloning Plants: Single-Cell Culture</a:t>
            </a:r>
          </a:p>
        </p:txBody>
      </p:sp>
      <p:sp>
        <p:nvSpPr>
          <p:cNvPr id="41987" name="Rectangle 3"/>
          <p:cNvSpPr>
            <a:spLocks noGrp="1" noChangeArrowheads="1"/>
          </p:cNvSpPr>
          <p:nvPr>
            <p:ph idx="1"/>
          </p:nvPr>
        </p:nvSpPr>
        <p:spPr/>
        <p:txBody>
          <a:bodyPr/>
          <a:lstStyle/>
          <a:p>
            <a:r>
              <a:rPr lang="en-US" altLang="en-US" smtClean="0"/>
              <a:t>F. C. Steward and his students first cloned whole carrot plants in the 1950s</a:t>
            </a:r>
          </a:p>
          <a:p>
            <a:r>
              <a:rPr lang="en-US" altLang="en-US" smtClean="0"/>
              <a:t>Single differentiated cells from the root incubated in culture medium were able to grow into complete adult plants</a:t>
            </a:r>
          </a:p>
          <a:p>
            <a:r>
              <a:rPr lang="en-US" altLang="en-US" smtClean="0"/>
              <a:t>This work showed that differentiation is not necessarily irreversible</a:t>
            </a:r>
          </a:p>
          <a:p>
            <a:r>
              <a:rPr lang="en-US" altLang="en-US" smtClean="0"/>
              <a:t>Cells that can give rise to all the specialized cell types in the organism are called </a:t>
            </a:r>
            <a:r>
              <a:rPr lang="en-US" altLang="en-US" b="1" smtClean="0"/>
              <a:t>totipotent</a:t>
            </a:r>
          </a:p>
        </p:txBody>
      </p:sp>
      <p:sp>
        <p:nvSpPr>
          <p:cNvPr id="4" name="Footer Placeholder 3"/>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42353731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tLang="en-US" smtClean="0"/>
              <a:t>Cloning Animals: Nuclear Transplantation</a:t>
            </a:r>
            <a:endParaRPr lang="en-US" altLang="en-US" dirty="0" smtClean="0"/>
          </a:p>
        </p:txBody>
      </p:sp>
      <p:sp>
        <p:nvSpPr>
          <p:cNvPr id="43011" name="Rectangle 3"/>
          <p:cNvSpPr>
            <a:spLocks noGrp="1" noChangeArrowheads="1"/>
          </p:cNvSpPr>
          <p:nvPr>
            <p:ph idx="1"/>
          </p:nvPr>
        </p:nvSpPr>
        <p:spPr/>
        <p:txBody>
          <a:bodyPr/>
          <a:lstStyle/>
          <a:p>
            <a:r>
              <a:rPr lang="en-US" altLang="en-US" dirty="0" smtClean="0"/>
              <a:t>In cloning of animals, the nucleus of an unfertilized egg cell or zygote is replaced with the nucleus of a differentiated cell, called nuclear transplantation</a:t>
            </a:r>
          </a:p>
          <a:p>
            <a:r>
              <a:rPr lang="en-US" altLang="en-US" dirty="0" smtClean="0"/>
              <a:t>Experiments with frog embryos showed that a transplanted nucleus can often support normal development of the egg</a:t>
            </a:r>
          </a:p>
          <a:p>
            <a:r>
              <a:rPr lang="en-US" altLang="en-US" dirty="0" smtClean="0"/>
              <a:t>The older the donor nucleus, the lower the percentage of normally developing tadpoles</a:t>
            </a:r>
          </a:p>
          <a:p>
            <a:r>
              <a:rPr lang="en-US" altLang="en-US" dirty="0" smtClean="0"/>
              <a:t>John Gurdon concluded from this work that nuclear potential is restricted as development and differentiation proceed</a:t>
            </a:r>
          </a:p>
        </p:txBody>
      </p:sp>
      <p:sp>
        <p:nvSpPr>
          <p:cNvPr id="4" name="Footer Placeholder 3"/>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24822972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512" y="204216"/>
            <a:ext cx="7808976" cy="6449568"/>
          </a:xfrm>
          <a:prstGeom prst="rect">
            <a:avLst/>
          </a:prstGeom>
        </p:spPr>
      </p:pic>
      <p:sp>
        <p:nvSpPr>
          <p:cNvPr id="6" name="Title 5"/>
          <p:cNvSpPr>
            <a:spLocks noGrp="1"/>
          </p:cNvSpPr>
          <p:nvPr>
            <p:ph type="title"/>
          </p:nvPr>
        </p:nvSpPr>
        <p:spPr/>
        <p:txBody>
          <a:bodyPr/>
          <a:lstStyle/>
          <a:p>
            <a:r>
              <a:rPr lang="en-US" dirty="0" smtClean="0"/>
              <a:t>Figure 16.11</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6"/>
          <p:cNvSpPr txBox="1"/>
          <p:nvPr/>
        </p:nvSpPr>
        <p:spPr>
          <a:xfrm>
            <a:off x="684462" y="201809"/>
            <a:ext cx="1322478" cy="269304"/>
          </a:xfrm>
          <a:prstGeom prst="rect">
            <a:avLst/>
          </a:prstGeom>
          <a:noFill/>
        </p:spPr>
        <p:txBody>
          <a:bodyPr wrap="none" lIns="0" tIns="0" rIns="0" bIns="0">
            <a:spAutoFit/>
          </a:bodyPr>
          <a:lstStyle/>
          <a:p>
            <a:pPr eaLnBrk="0" fontAlgn="auto" hangingPunct="0">
              <a:lnSpc>
                <a:spcPts val="2100"/>
              </a:lnSpc>
              <a:spcBef>
                <a:spcPts val="0"/>
              </a:spcBef>
              <a:spcAft>
                <a:spcPts val="0"/>
              </a:spcAft>
              <a:defRPr/>
            </a:pPr>
            <a:r>
              <a:rPr lang="en-US" sz="1850" b="1" dirty="0">
                <a:solidFill>
                  <a:srgbClr val="B11016"/>
                </a:solidFill>
                <a:latin typeface="Arial"/>
                <a:ea typeface="ＭＳ Ｐゴシック" charset="0"/>
              </a:rPr>
              <a:t>Experiment</a:t>
            </a:r>
          </a:p>
        </p:txBody>
      </p:sp>
      <p:sp>
        <p:nvSpPr>
          <p:cNvPr id="8" name="TextBox 3"/>
          <p:cNvSpPr txBox="1">
            <a:spLocks noChangeArrowheads="1"/>
          </p:cNvSpPr>
          <p:nvPr/>
        </p:nvSpPr>
        <p:spPr bwMode="auto">
          <a:xfrm>
            <a:off x="2225130" y="217686"/>
            <a:ext cx="1410643"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Frog embryo</a:t>
            </a:r>
          </a:p>
        </p:txBody>
      </p:sp>
      <p:sp>
        <p:nvSpPr>
          <p:cNvPr id="9" name="TextBox 4"/>
          <p:cNvSpPr txBox="1">
            <a:spLocks noChangeArrowheads="1"/>
          </p:cNvSpPr>
          <p:nvPr/>
        </p:nvSpPr>
        <p:spPr bwMode="auto">
          <a:xfrm>
            <a:off x="3993605" y="663774"/>
            <a:ext cx="320601"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UV</a:t>
            </a:r>
          </a:p>
        </p:txBody>
      </p:sp>
      <p:sp>
        <p:nvSpPr>
          <p:cNvPr id="10" name="TextBox 5"/>
          <p:cNvSpPr txBox="1">
            <a:spLocks noChangeArrowheads="1"/>
          </p:cNvSpPr>
          <p:nvPr/>
        </p:nvSpPr>
        <p:spPr bwMode="auto">
          <a:xfrm>
            <a:off x="4458743" y="217686"/>
            <a:ext cx="1436291"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Frog egg cell</a:t>
            </a:r>
          </a:p>
        </p:txBody>
      </p:sp>
      <p:sp>
        <p:nvSpPr>
          <p:cNvPr id="11" name="TextBox 6"/>
          <p:cNvSpPr txBox="1">
            <a:spLocks noChangeArrowheads="1"/>
          </p:cNvSpPr>
          <p:nvPr/>
        </p:nvSpPr>
        <p:spPr bwMode="auto">
          <a:xfrm>
            <a:off x="6160543" y="217686"/>
            <a:ext cx="1397819"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Frog tadpole</a:t>
            </a:r>
          </a:p>
        </p:txBody>
      </p:sp>
      <p:sp>
        <p:nvSpPr>
          <p:cNvPr id="12" name="TextBox 7"/>
          <p:cNvSpPr txBox="1">
            <a:spLocks noChangeArrowheads="1"/>
          </p:cNvSpPr>
          <p:nvPr/>
        </p:nvSpPr>
        <p:spPr bwMode="auto">
          <a:xfrm>
            <a:off x="2121943" y="1641674"/>
            <a:ext cx="1333698"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Less differ-</a:t>
            </a:r>
          </a:p>
          <a:p>
            <a:pPr eaLnBrk="0" hangingPunct="0">
              <a:lnSpc>
                <a:spcPts val="2000"/>
              </a:lnSpc>
            </a:pPr>
            <a:r>
              <a:rPr lang="en-US" sz="1800" b="1" smtClean="0">
                <a:solidFill>
                  <a:srgbClr val="000000"/>
                </a:solidFill>
                <a:latin typeface="Arial"/>
                <a:ea typeface="ＭＳ Ｐゴシック" charset="0"/>
              </a:rPr>
              <a:t>entiated cell</a:t>
            </a:r>
            <a:endParaRPr lang="en-US" sz="1800" b="1">
              <a:solidFill>
                <a:srgbClr val="000000"/>
              </a:solidFill>
              <a:latin typeface="Arial"/>
              <a:ea typeface="ＭＳ Ｐゴシック" charset="0"/>
            </a:endParaRPr>
          </a:p>
        </p:txBody>
      </p:sp>
      <p:sp>
        <p:nvSpPr>
          <p:cNvPr id="13" name="TextBox 9"/>
          <p:cNvSpPr txBox="1">
            <a:spLocks noChangeArrowheads="1"/>
          </p:cNvSpPr>
          <p:nvPr/>
        </p:nvSpPr>
        <p:spPr bwMode="auto">
          <a:xfrm>
            <a:off x="2363243" y="2427487"/>
            <a:ext cx="872034" cy="102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Donor</a:t>
            </a:r>
          </a:p>
          <a:p>
            <a:pPr eaLnBrk="0" hangingPunct="0">
              <a:lnSpc>
                <a:spcPts val="2000"/>
              </a:lnSpc>
            </a:pPr>
            <a:r>
              <a:rPr lang="en-US" sz="1800" b="1" smtClean="0">
                <a:solidFill>
                  <a:srgbClr val="000000"/>
                </a:solidFill>
                <a:latin typeface="Arial"/>
                <a:ea typeface="ＭＳ Ｐゴシック" charset="0"/>
              </a:rPr>
              <a:t>nucleus</a:t>
            </a:r>
          </a:p>
          <a:p>
            <a:pPr eaLnBrk="0" hangingPunct="0">
              <a:lnSpc>
                <a:spcPts val="2000"/>
              </a:lnSpc>
            </a:pPr>
            <a:r>
              <a:rPr lang="en-US" sz="1800" b="1" smtClean="0">
                <a:solidFill>
                  <a:srgbClr val="000000"/>
                </a:solidFill>
                <a:latin typeface="Arial"/>
                <a:ea typeface="ＭＳ Ｐゴシック" charset="0"/>
              </a:rPr>
              <a:t>trans-</a:t>
            </a:r>
          </a:p>
          <a:p>
            <a:pPr eaLnBrk="0" hangingPunct="0">
              <a:lnSpc>
                <a:spcPts val="2000"/>
              </a:lnSpc>
            </a:pPr>
            <a:r>
              <a:rPr lang="en-US" sz="1800" b="1" smtClean="0">
                <a:solidFill>
                  <a:srgbClr val="000000"/>
                </a:solidFill>
                <a:latin typeface="Arial"/>
                <a:ea typeface="ＭＳ Ｐゴシック" charset="0"/>
              </a:rPr>
              <a:t>planted</a:t>
            </a:r>
            <a:endParaRPr lang="en-US" sz="1800" b="1">
              <a:solidFill>
                <a:srgbClr val="000000"/>
              </a:solidFill>
              <a:latin typeface="Arial"/>
              <a:ea typeface="ＭＳ Ｐゴシック" charset="0"/>
            </a:endParaRPr>
          </a:p>
        </p:txBody>
      </p:sp>
      <p:sp>
        <p:nvSpPr>
          <p:cNvPr id="14" name="TextBox 13"/>
          <p:cNvSpPr txBox="1">
            <a:spLocks noChangeArrowheads="1"/>
          </p:cNvSpPr>
          <p:nvPr/>
        </p:nvSpPr>
        <p:spPr bwMode="auto">
          <a:xfrm>
            <a:off x="4707980" y="2662437"/>
            <a:ext cx="1231106"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Enucleated</a:t>
            </a:r>
          </a:p>
          <a:p>
            <a:pPr eaLnBrk="0" hangingPunct="0">
              <a:lnSpc>
                <a:spcPts val="2000"/>
              </a:lnSpc>
            </a:pPr>
            <a:r>
              <a:rPr lang="en-US" sz="1800" b="1" smtClean="0">
                <a:solidFill>
                  <a:srgbClr val="000000"/>
                </a:solidFill>
                <a:latin typeface="Arial"/>
                <a:ea typeface="ＭＳ Ｐゴシック" charset="0"/>
              </a:rPr>
              <a:t>egg cell</a:t>
            </a:r>
            <a:endParaRPr lang="en-US" sz="1800" b="1">
              <a:solidFill>
                <a:srgbClr val="000000"/>
              </a:solidFill>
              <a:latin typeface="Arial"/>
              <a:ea typeface="ＭＳ Ｐゴシック" charset="0"/>
            </a:endParaRPr>
          </a:p>
        </p:txBody>
      </p:sp>
      <p:sp>
        <p:nvSpPr>
          <p:cNvPr id="15" name="TextBox 15"/>
          <p:cNvSpPr txBox="1">
            <a:spLocks noChangeArrowheads="1"/>
          </p:cNvSpPr>
          <p:nvPr/>
        </p:nvSpPr>
        <p:spPr bwMode="auto">
          <a:xfrm>
            <a:off x="3972968" y="3346649"/>
            <a:ext cx="261610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000"/>
              </a:lnSpc>
            </a:pPr>
            <a:r>
              <a:rPr lang="en-US" sz="1800" b="1" dirty="0" smtClean="0">
                <a:solidFill>
                  <a:srgbClr val="000000"/>
                </a:solidFill>
                <a:latin typeface="Arial"/>
                <a:ea typeface="ＭＳ Ｐゴシック" charset="0"/>
              </a:rPr>
              <a:t>Egg with donor nucleus</a:t>
            </a:r>
          </a:p>
          <a:p>
            <a:pPr algn="ctr" eaLnBrk="0" hangingPunct="0">
              <a:lnSpc>
                <a:spcPts val="2000"/>
              </a:lnSpc>
            </a:pPr>
            <a:r>
              <a:rPr lang="en-US" sz="1800" b="1" dirty="0" smtClean="0">
                <a:solidFill>
                  <a:srgbClr val="000000"/>
                </a:solidFill>
                <a:latin typeface="Arial"/>
                <a:ea typeface="ＭＳ Ｐゴシック" charset="0"/>
              </a:rPr>
              <a:t>activated to begin</a:t>
            </a:r>
          </a:p>
          <a:p>
            <a:pPr algn="ctr" eaLnBrk="0" hangingPunct="0">
              <a:lnSpc>
                <a:spcPts val="2000"/>
              </a:lnSpc>
            </a:pPr>
            <a:r>
              <a:rPr lang="en-US" sz="1800" b="1" dirty="0" smtClean="0">
                <a:solidFill>
                  <a:srgbClr val="000000"/>
                </a:solidFill>
                <a:latin typeface="Arial"/>
                <a:ea typeface="ＭＳ Ｐゴシック" charset="0"/>
              </a:rPr>
              <a:t>development</a:t>
            </a:r>
            <a:endParaRPr lang="en-US" sz="1800" b="1" dirty="0">
              <a:solidFill>
                <a:srgbClr val="000000"/>
              </a:solidFill>
              <a:latin typeface="Arial"/>
              <a:ea typeface="ＭＳ Ｐゴシック" charset="0"/>
            </a:endParaRPr>
          </a:p>
        </p:txBody>
      </p:sp>
      <p:sp>
        <p:nvSpPr>
          <p:cNvPr id="16" name="TextBox 18"/>
          <p:cNvSpPr txBox="1">
            <a:spLocks noChangeArrowheads="1"/>
          </p:cNvSpPr>
          <p:nvPr/>
        </p:nvSpPr>
        <p:spPr bwMode="auto">
          <a:xfrm>
            <a:off x="6847930" y="1352749"/>
            <a:ext cx="161582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Fully differ-</a:t>
            </a:r>
          </a:p>
          <a:p>
            <a:pPr eaLnBrk="0" hangingPunct="0">
              <a:lnSpc>
                <a:spcPts val="2000"/>
              </a:lnSpc>
            </a:pPr>
            <a:r>
              <a:rPr lang="en-US" sz="1800" b="1" smtClean="0">
                <a:solidFill>
                  <a:srgbClr val="000000"/>
                </a:solidFill>
                <a:latin typeface="Arial"/>
                <a:ea typeface="ＭＳ Ｐゴシック" charset="0"/>
              </a:rPr>
              <a:t>entiated</a:t>
            </a:r>
          </a:p>
          <a:p>
            <a:pPr eaLnBrk="0" hangingPunct="0">
              <a:lnSpc>
                <a:spcPts val="2000"/>
              </a:lnSpc>
            </a:pPr>
            <a:r>
              <a:rPr lang="en-US" sz="1800" b="1" smtClean="0">
                <a:solidFill>
                  <a:srgbClr val="000000"/>
                </a:solidFill>
                <a:latin typeface="Arial"/>
                <a:ea typeface="ＭＳ Ｐゴシック" charset="0"/>
              </a:rPr>
              <a:t>(intestinal) cell</a:t>
            </a:r>
            <a:endParaRPr lang="en-US" sz="1800" b="1">
              <a:solidFill>
                <a:srgbClr val="000000"/>
              </a:solidFill>
              <a:latin typeface="Arial"/>
              <a:ea typeface="ＭＳ Ｐゴシック" charset="0"/>
            </a:endParaRPr>
          </a:p>
        </p:txBody>
      </p:sp>
      <p:sp>
        <p:nvSpPr>
          <p:cNvPr id="17" name="TextBox 21"/>
          <p:cNvSpPr txBox="1">
            <a:spLocks noChangeArrowheads="1"/>
          </p:cNvSpPr>
          <p:nvPr/>
        </p:nvSpPr>
        <p:spPr bwMode="auto">
          <a:xfrm>
            <a:off x="7224168" y="2451299"/>
            <a:ext cx="872034" cy="102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Donor</a:t>
            </a:r>
          </a:p>
          <a:p>
            <a:pPr eaLnBrk="0" hangingPunct="0">
              <a:lnSpc>
                <a:spcPts val="2000"/>
              </a:lnSpc>
            </a:pPr>
            <a:r>
              <a:rPr lang="en-US" sz="1800" b="1" smtClean="0">
                <a:solidFill>
                  <a:srgbClr val="000000"/>
                </a:solidFill>
                <a:latin typeface="Arial"/>
                <a:ea typeface="ＭＳ Ｐゴシック" charset="0"/>
              </a:rPr>
              <a:t>nucleus</a:t>
            </a:r>
          </a:p>
          <a:p>
            <a:pPr eaLnBrk="0" hangingPunct="0">
              <a:lnSpc>
                <a:spcPts val="2000"/>
              </a:lnSpc>
            </a:pPr>
            <a:r>
              <a:rPr lang="en-US" sz="1800" b="1" smtClean="0">
                <a:solidFill>
                  <a:srgbClr val="000000"/>
                </a:solidFill>
                <a:latin typeface="Arial"/>
                <a:ea typeface="ＭＳ Ｐゴシック" charset="0"/>
              </a:rPr>
              <a:t>trans-</a:t>
            </a:r>
          </a:p>
          <a:p>
            <a:pPr eaLnBrk="0" hangingPunct="0">
              <a:lnSpc>
                <a:spcPts val="2000"/>
              </a:lnSpc>
            </a:pPr>
            <a:r>
              <a:rPr lang="en-US" sz="1800" b="1" smtClean="0">
                <a:solidFill>
                  <a:srgbClr val="000000"/>
                </a:solidFill>
                <a:latin typeface="Arial"/>
                <a:ea typeface="ＭＳ Ｐゴシック" charset="0"/>
              </a:rPr>
              <a:t>planted</a:t>
            </a:r>
            <a:endParaRPr lang="en-US" sz="1800" b="1">
              <a:solidFill>
                <a:srgbClr val="000000"/>
              </a:solidFill>
              <a:latin typeface="Arial"/>
              <a:ea typeface="ＭＳ Ｐゴシック" charset="0"/>
            </a:endParaRPr>
          </a:p>
        </p:txBody>
      </p:sp>
      <p:sp>
        <p:nvSpPr>
          <p:cNvPr id="18" name="TextBox 17"/>
          <p:cNvSpPr txBox="1"/>
          <p:nvPr/>
        </p:nvSpPr>
        <p:spPr>
          <a:xfrm>
            <a:off x="686844" y="4256482"/>
            <a:ext cx="854401" cy="269304"/>
          </a:xfrm>
          <a:prstGeom prst="rect">
            <a:avLst/>
          </a:prstGeom>
          <a:noFill/>
        </p:spPr>
        <p:txBody>
          <a:bodyPr wrap="none" lIns="0" tIns="0" rIns="0" bIns="0">
            <a:spAutoFit/>
          </a:bodyPr>
          <a:lstStyle/>
          <a:p>
            <a:pPr eaLnBrk="0" fontAlgn="auto" hangingPunct="0">
              <a:lnSpc>
                <a:spcPts val="2100"/>
              </a:lnSpc>
              <a:spcBef>
                <a:spcPts val="0"/>
              </a:spcBef>
              <a:spcAft>
                <a:spcPts val="0"/>
              </a:spcAft>
              <a:defRPr/>
            </a:pPr>
            <a:r>
              <a:rPr lang="en-US" sz="1850" b="1" dirty="0">
                <a:solidFill>
                  <a:srgbClr val="B11016"/>
                </a:solidFill>
                <a:latin typeface="Arial"/>
                <a:ea typeface="ＭＳ Ｐゴシック" charset="0"/>
              </a:rPr>
              <a:t>Results</a:t>
            </a:r>
          </a:p>
        </p:txBody>
      </p:sp>
      <p:sp>
        <p:nvSpPr>
          <p:cNvPr id="19" name="TextBox 26"/>
          <p:cNvSpPr txBox="1">
            <a:spLocks noChangeArrowheads="1"/>
          </p:cNvSpPr>
          <p:nvPr/>
        </p:nvSpPr>
        <p:spPr bwMode="auto">
          <a:xfrm>
            <a:off x="3099843" y="6096199"/>
            <a:ext cx="1500411"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Most develop</a:t>
            </a:r>
          </a:p>
          <a:p>
            <a:pPr eaLnBrk="0" hangingPunct="0">
              <a:lnSpc>
                <a:spcPts val="2000"/>
              </a:lnSpc>
            </a:pPr>
            <a:r>
              <a:rPr lang="en-US" sz="1800" b="1" smtClean="0">
                <a:solidFill>
                  <a:srgbClr val="000000"/>
                </a:solidFill>
                <a:latin typeface="Arial"/>
                <a:ea typeface="ＭＳ Ｐゴシック" charset="0"/>
              </a:rPr>
              <a:t>into tadpoles.</a:t>
            </a:r>
            <a:endParaRPr lang="en-US" sz="1800" b="1">
              <a:solidFill>
                <a:srgbClr val="000000"/>
              </a:solidFill>
              <a:latin typeface="Arial"/>
              <a:ea typeface="ＭＳ Ｐゴシック" charset="0"/>
            </a:endParaRPr>
          </a:p>
        </p:txBody>
      </p:sp>
      <p:sp>
        <p:nvSpPr>
          <p:cNvPr id="20" name="TextBox 29"/>
          <p:cNvSpPr txBox="1">
            <a:spLocks noChangeArrowheads="1"/>
          </p:cNvSpPr>
          <p:nvPr/>
        </p:nvSpPr>
        <p:spPr bwMode="auto">
          <a:xfrm>
            <a:off x="5670005" y="6096199"/>
            <a:ext cx="2372444"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Most stop developing</a:t>
            </a:r>
          </a:p>
          <a:p>
            <a:pPr eaLnBrk="0" hangingPunct="0">
              <a:lnSpc>
                <a:spcPts val="2000"/>
              </a:lnSpc>
            </a:pPr>
            <a:r>
              <a:rPr lang="en-US" sz="1800" b="1" smtClean="0">
                <a:solidFill>
                  <a:srgbClr val="000000"/>
                </a:solidFill>
                <a:latin typeface="Arial"/>
                <a:ea typeface="ＭＳ Ｐゴシック" charset="0"/>
              </a:rPr>
              <a:t>before tadpole stage.</a:t>
            </a:r>
            <a:endParaRPr lang="en-US" sz="1800" b="1">
              <a:solidFill>
                <a:srgbClr val="000000"/>
              </a:solidFill>
              <a:latin typeface="Arial"/>
              <a:ea typeface="ＭＳ Ｐゴシック" charset="0"/>
            </a:endParaRPr>
          </a:p>
        </p:txBody>
      </p:sp>
    </p:spTree>
    <p:extLst>
      <p:ext uri="{BB962C8B-B14F-4D97-AF65-F5344CB8AC3E}">
        <p14:creationId xmlns:p14="http://schemas.microsoft.com/office/powerpoint/2010/main" val="2808584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4648" y="1603248"/>
            <a:ext cx="6394704" cy="3651504"/>
          </a:xfrm>
          <a:prstGeom prst="rect">
            <a:avLst/>
          </a:prstGeom>
        </p:spPr>
      </p:pic>
      <p:sp>
        <p:nvSpPr>
          <p:cNvPr id="6" name="Title 5"/>
          <p:cNvSpPr>
            <a:spLocks noGrp="1"/>
          </p:cNvSpPr>
          <p:nvPr>
            <p:ph type="title"/>
          </p:nvPr>
        </p:nvSpPr>
        <p:spPr/>
        <p:txBody>
          <a:bodyPr/>
          <a:lstStyle/>
          <a:p>
            <a:r>
              <a:rPr lang="en-US" dirty="0" smtClean="0"/>
              <a:t>Figure 16.2</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1665161" y="4517260"/>
            <a:ext cx="602729"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FFFFFF"/>
                </a:solidFill>
                <a:latin typeface="Arial"/>
                <a:ea typeface="ＭＳ Ｐゴシック" charset="0"/>
              </a:rPr>
              <a:t>1 mm</a:t>
            </a:r>
          </a:p>
        </p:txBody>
      </p:sp>
      <p:sp>
        <p:nvSpPr>
          <p:cNvPr id="8" name="TextBox 3"/>
          <p:cNvSpPr txBox="1">
            <a:spLocks noChangeArrowheads="1"/>
          </p:cNvSpPr>
          <p:nvPr/>
        </p:nvSpPr>
        <p:spPr bwMode="auto">
          <a:xfrm>
            <a:off x="1403223" y="4944297"/>
            <a:ext cx="2915863"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780" b="1" dirty="0" smtClean="0">
                <a:solidFill>
                  <a:srgbClr val="000000"/>
                </a:solidFill>
                <a:latin typeface="Arial"/>
                <a:ea typeface="ＭＳ Ｐゴシック" charset="0"/>
              </a:rPr>
              <a:t>(a) Fertilized eggs of a frog</a:t>
            </a:r>
            <a:endParaRPr lang="en-US" sz="1780" b="1" dirty="0">
              <a:solidFill>
                <a:srgbClr val="000000"/>
              </a:solidFill>
              <a:latin typeface="Arial"/>
              <a:ea typeface="ＭＳ Ｐゴシック" charset="0"/>
            </a:endParaRPr>
          </a:p>
        </p:txBody>
      </p:sp>
      <p:sp>
        <p:nvSpPr>
          <p:cNvPr id="9" name="TextBox 5"/>
          <p:cNvSpPr txBox="1">
            <a:spLocks noChangeArrowheads="1"/>
          </p:cNvSpPr>
          <p:nvPr/>
        </p:nvSpPr>
        <p:spPr bwMode="auto">
          <a:xfrm>
            <a:off x="5016373" y="4517260"/>
            <a:ext cx="602729"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FFFFFF"/>
                </a:solidFill>
                <a:latin typeface="Arial"/>
                <a:ea typeface="ＭＳ Ｐゴシック" charset="0"/>
              </a:rPr>
              <a:t>2 mm</a:t>
            </a:r>
          </a:p>
        </p:txBody>
      </p:sp>
      <p:sp>
        <p:nvSpPr>
          <p:cNvPr id="10" name="TextBox 6"/>
          <p:cNvSpPr txBox="1">
            <a:spLocks noChangeArrowheads="1"/>
          </p:cNvSpPr>
          <p:nvPr/>
        </p:nvSpPr>
        <p:spPr bwMode="auto">
          <a:xfrm>
            <a:off x="4702048" y="4944297"/>
            <a:ext cx="2859757"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(b) Newly hatched tadpole</a:t>
            </a:r>
          </a:p>
        </p:txBody>
      </p:sp>
    </p:spTree>
    <p:extLst>
      <p:ext uri="{BB962C8B-B14F-4D97-AF65-F5344CB8AC3E}">
        <p14:creationId xmlns:p14="http://schemas.microsoft.com/office/powerpoint/2010/main" val="35555264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i="1" smtClean="0"/>
              <a:t>Reproductive Cloning of Mammals</a:t>
            </a:r>
          </a:p>
        </p:txBody>
      </p:sp>
      <p:sp>
        <p:nvSpPr>
          <p:cNvPr id="45059" name="Rectangle 3"/>
          <p:cNvSpPr>
            <a:spLocks noGrp="1" noChangeArrowheads="1"/>
          </p:cNvSpPr>
          <p:nvPr>
            <p:ph idx="1"/>
          </p:nvPr>
        </p:nvSpPr>
        <p:spPr/>
        <p:txBody>
          <a:bodyPr/>
          <a:lstStyle/>
          <a:p>
            <a:r>
              <a:rPr lang="en-US" altLang="en-US" dirty="0" smtClean="0"/>
              <a:t>In 1997, Scottish researchers announced the birth of Dolly, a lamb cloned from an adult sheep by nuclear transplantation from a differentiated cell</a:t>
            </a:r>
          </a:p>
          <a:p>
            <a:r>
              <a:rPr lang="en-US" altLang="en-US" dirty="0" smtClean="0"/>
              <a:t>Dolly’</a:t>
            </a:r>
            <a:r>
              <a:rPr lang="en-US" altLang="ja-JP" dirty="0" smtClean="0"/>
              <a:t>s premature death in 2003, and her arthritis, led to speculation that her cells were not as healthy as those of a normal sheep, possibly reflecting incomplete reprogramming of the original transplanted nucleus</a:t>
            </a:r>
            <a:endParaRPr lang="en-US" altLang="en-US" dirty="0" smtClean="0"/>
          </a:p>
        </p:txBody>
      </p:sp>
      <p:sp>
        <p:nvSpPr>
          <p:cNvPr id="4" name="Footer Placeholder 3"/>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13741322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Figure 16.12</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4704" y="1423416"/>
            <a:ext cx="3974592" cy="4011168"/>
          </a:xfrm>
          <a:prstGeom prst="rect">
            <a:avLst/>
          </a:prstGeom>
        </p:spPr>
      </p:pic>
    </p:spTree>
    <p:extLst>
      <p:ext uri="{BB962C8B-B14F-4D97-AF65-F5344CB8AC3E}">
        <p14:creationId xmlns:p14="http://schemas.microsoft.com/office/powerpoint/2010/main" val="39069150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idx="1"/>
          </p:nvPr>
        </p:nvSpPr>
        <p:spPr/>
        <p:txBody>
          <a:bodyPr/>
          <a:lstStyle/>
          <a:p>
            <a:r>
              <a:rPr lang="en-US" altLang="en-US" dirty="0" smtClean="0"/>
              <a:t>Since 1997, cloning has been demonstrated in many mammals, including mice, cats, cows, horses, pigs, dogs, and monkeys</a:t>
            </a:r>
          </a:p>
          <a:p>
            <a:r>
              <a:rPr lang="en-US" altLang="en-US" dirty="0" smtClean="0"/>
              <a:t>CC (for Carbon Copy) was the first cat cloned; however, CC differed somewhat from her female “</a:t>
            </a:r>
            <a:r>
              <a:rPr lang="en-US" altLang="ja-JP" dirty="0" smtClean="0"/>
              <a:t>parent”</a:t>
            </a:r>
          </a:p>
          <a:p>
            <a:r>
              <a:rPr lang="en-US" altLang="en-US" dirty="0" smtClean="0"/>
              <a:t>Cloned animals do not always look or behave exactly the same as their “</a:t>
            </a:r>
            <a:r>
              <a:rPr lang="en-US" altLang="ja-JP" dirty="0" smtClean="0"/>
              <a:t>parent”</a:t>
            </a:r>
            <a:endParaRPr lang="en-US" altLang="en-US" dirty="0" smtClean="0"/>
          </a:p>
        </p:txBody>
      </p:sp>
      <p:sp>
        <p:nvSpPr>
          <p:cNvPr id="5" name="Footer Placeholder 4"/>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36832691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Figure 16.13</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pic>
        <p:nvPicPr>
          <p:cNvPr id="5" name="Picture 4"/>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2493264" y="1780032"/>
            <a:ext cx="4157472" cy="3297936"/>
          </a:xfrm>
          <a:prstGeom prst="rect">
            <a:avLst/>
          </a:prstGeom>
        </p:spPr>
      </p:pic>
    </p:spTree>
    <p:extLst>
      <p:ext uri="{BB962C8B-B14F-4D97-AF65-F5344CB8AC3E}">
        <p14:creationId xmlns:p14="http://schemas.microsoft.com/office/powerpoint/2010/main" val="315455563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i="1" smtClean="0"/>
              <a:t>Faulty Gene Regulation in Cloned Animals</a:t>
            </a:r>
            <a:endParaRPr lang="en-US" altLang="en-US" i="1" dirty="0" smtClean="0"/>
          </a:p>
        </p:txBody>
      </p:sp>
      <p:sp>
        <p:nvSpPr>
          <p:cNvPr id="49155" name="Rectangle 3"/>
          <p:cNvSpPr>
            <a:spLocks noGrp="1" noChangeArrowheads="1"/>
          </p:cNvSpPr>
          <p:nvPr>
            <p:ph idx="1"/>
          </p:nvPr>
        </p:nvSpPr>
        <p:spPr/>
        <p:txBody>
          <a:bodyPr/>
          <a:lstStyle/>
          <a:p>
            <a:r>
              <a:rPr lang="en-US" altLang="en-US" smtClean="0"/>
              <a:t>In most nuclear transplantation studies, only a small percentage of cloned embryos have developed normally to birth</a:t>
            </a:r>
          </a:p>
          <a:p>
            <a:r>
              <a:rPr lang="en-US" altLang="en-US" smtClean="0"/>
              <a:t>Many cloned animals exhibit defects</a:t>
            </a:r>
          </a:p>
          <a:p>
            <a:r>
              <a:rPr lang="en-US" altLang="en-US" smtClean="0"/>
              <a:t>Epigenetic changes must be reversed in the nucleus from a donor animal in order for genes to be expressed or repressed appropriately for early stages of development</a:t>
            </a:r>
          </a:p>
        </p:txBody>
      </p:sp>
      <p:sp>
        <p:nvSpPr>
          <p:cNvPr id="4" name="Footer Placeholder 3"/>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248751031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smtClean="0"/>
              <a:t>Stem Cells of Animals</a:t>
            </a:r>
          </a:p>
        </p:txBody>
      </p:sp>
      <p:sp>
        <p:nvSpPr>
          <p:cNvPr id="50179" name="Rectangle 3"/>
          <p:cNvSpPr>
            <a:spLocks noGrp="1" noChangeArrowheads="1"/>
          </p:cNvSpPr>
          <p:nvPr>
            <p:ph idx="1"/>
          </p:nvPr>
        </p:nvSpPr>
        <p:spPr/>
        <p:txBody>
          <a:bodyPr/>
          <a:lstStyle/>
          <a:p>
            <a:r>
              <a:rPr lang="en-US" altLang="en-US" smtClean="0"/>
              <a:t>A stem cell is a relatively unspecialized cell that can reproduce itself indefinitely and differentiate into specialized cells of one or more types</a:t>
            </a:r>
          </a:p>
        </p:txBody>
      </p:sp>
      <p:sp>
        <p:nvSpPr>
          <p:cNvPr id="4" name="Footer Placeholder 3"/>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34290389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384" y="783336"/>
            <a:ext cx="6809232" cy="5291328"/>
          </a:xfrm>
          <a:prstGeom prst="rect">
            <a:avLst/>
          </a:prstGeom>
        </p:spPr>
      </p:pic>
      <p:sp>
        <p:nvSpPr>
          <p:cNvPr id="6" name="Title 5"/>
          <p:cNvSpPr>
            <a:spLocks noGrp="1"/>
          </p:cNvSpPr>
          <p:nvPr>
            <p:ph type="title"/>
          </p:nvPr>
        </p:nvSpPr>
        <p:spPr/>
        <p:txBody>
          <a:bodyPr/>
          <a:lstStyle/>
          <a:p>
            <a:r>
              <a:rPr lang="en-US" dirty="0" smtClean="0"/>
              <a:t>Figure 16.14</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2854846" y="1846262"/>
            <a:ext cx="1013098"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Stem cell</a:t>
            </a:r>
          </a:p>
        </p:txBody>
      </p:sp>
      <p:sp>
        <p:nvSpPr>
          <p:cNvPr id="8" name="TextBox 3"/>
          <p:cNvSpPr txBox="1">
            <a:spLocks noChangeArrowheads="1"/>
          </p:cNvSpPr>
          <p:nvPr/>
        </p:nvSpPr>
        <p:spPr bwMode="auto">
          <a:xfrm>
            <a:off x="2711971" y="2765425"/>
            <a:ext cx="1359346"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Cell division</a:t>
            </a:r>
          </a:p>
        </p:txBody>
      </p:sp>
      <p:sp>
        <p:nvSpPr>
          <p:cNvPr id="9" name="TextBox 4"/>
          <p:cNvSpPr txBox="1">
            <a:spLocks noChangeArrowheads="1"/>
          </p:cNvSpPr>
          <p:nvPr/>
        </p:nvSpPr>
        <p:spPr bwMode="auto">
          <a:xfrm>
            <a:off x="1286396" y="3457575"/>
            <a:ext cx="1013098"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Stem cell</a:t>
            </a:r>
          </a:p>
        </p:txBody>
      </p:sp>
      <p:sp>
        <p:nvSpPr>
          <p:cNvPr id="10" name="TextBox 5"/>
          <p:cNvSpPr txBox="1">
            <a:spLocks noChangeArrowheads="1"/>
          </p:cNvSpPr>
          <p:nvPr/>
        </p:nvSpPr>
        <p:spPr bwMode="auto">
          <a:xfrm>
            <a:off x="3115196" y="3457575"/>
            <a:ext cx="410369"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and</a:t>
            </a:r>
          </a:p>
        </p:txBody>
      </p:sp>
      <p:sp>
        <p:nvSpPr>
          <p:cNvPr id="11" name="TextBox 6"/>
          <p:cNvSpPr txBox="1">
            <a:spLocks noChangeArrowheads="1"/>
          </p:cNvSpPr>
          <p:nvPr/>
        </p:nvSpPr>
        <p:spPr bwMode="auto">
          <a:xfrm>
            <a:off x="4020071" y="3457575"/>
            <a:ext cx="1538883"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Precursor cell</a:t>
            </a:r>
          </a:p>
        </p:txBody>
      </p:sp>
      <p:sp>
        <p:nvSpPr>
          <p:cNvPr id="13" name="TextBox 7"/>
          <p:cNvSpPr txBox="1">
            <a:spLocks noChangeArrowheads="1"/>
          </p:cNvSpPr>
          <p:nvPr/>
        </p:nvSpPr>
        <p:spPr bwMode="auto">
          <a:xfrm>
            <a:off x="2570743" y="5815512"/>
            <a:ext cx="923330"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Fat </a:t>
            </a:r>
            <a:r>
              <a:rPr lang="en-US" sz="1800" b="1" dirty="0" smtClean="0">
                <a:solidFill>
                  <a:srgbClr val="000000"/>
                </a:solidFill>
                <a:latin typeface="Arial"/>
                <a:ea typeface="ＭＳ Ｐゴシック" charset="0"/>
              </a:rPr>
              <a:t>cells</a:t>
            </a:r>
            <a:endParaRPr lang="en-US" sz="1800" b="1" dirty="0">
              <a:solidFill>
                <a:srgbClr val="000000"/>
              </a:solidFill>
              <a:latin typeface="Arial"/>
              <a:ea typeface="ＭＳ Ｐゴシック" charset="0"/>
            </a:endParaRPr>
          </a:p>
        </p:txBody>
      </p:sp>
      <p:sp>
        <p:nvSpPr>
          <p:cNvPr id="14" name="TextBox 7"/>
          <p:cNvSpPr txBox="1">
            <a:spLocks noChangeArrowheads="1"/>
          </p:cNvSpPr>
          <p:nvPr/>
        </p:nvSpPr>
        <p:spPr bwMode="auto">
          <a:xfrm>
            <a:off x="4261429" y="5815512"/>
            <a:ext cx="1154162"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Bone cells</a:t>
            </a:r>
            <a:endParaRPr lang="en-US" sz="1800" b="1" dirty="0">
              <a:solidFill>
                <a:srgbClr val="000000"/>
              </a:solidFill>
              <a:latin typeface="Arial"/>
              <a:ea typeface="ＭＳ Ｐゴシック" charset="0"/>
            </a:endParaRPr>
          </a:p>
        </p:txBody>
      </p:sp>
      <p:sp>
        <p:nvSpPr>
          <p:cNvPr id="15" name="TextBox 7"/>
          <p:cNvSpPr txBox="1">
            <a:spLocks noChangeArrowheads="1"/>
          </p:cNvSpPr>
          <p:nvPr/>
        </p:nvSpPr>
        <p:spPr bwMode="auto">
          <a:xfrm>
            <a:off x="6071173" y="5815408"/>
            <a:ext cx="1897955"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White blood cells</a:t>
            </a:r>
            <a:endParaRPr lang="en-US" sz="1800" b="1" dirty="0">
              <a:solidFill>
                <a:srgbClr val="000000"/>
              </a:solidFill>
              <a:latin typeface="Arial"/>
              <a:ea typeface="ＭＳ Ｐゴシック" charset="0"/>
            </a:endParaRPr>
          </a:p>
        </p:txBody>
      </p:sp>
      <p:sp>
        <p:nvSpPr>
          <p:cNvPr id="16" name="TextBox 7"/>
          <p:cNvSpPr txBox="1">
            <a:spLocks noChangeArrowheads="1"/>
          </p:cNvSpPr>
          <p:nvPr/>
        </p:nvSpPr>
        <p:spPr bwMode="auto">
          <a:xfrm>
            <a:off x="3692438" y="5813527"/>
            <a:ext cx="346249"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OR</a:t>
            </a:r>
            <a:endParaRPr lang="en-US" sz="1800" b="1" dirty="0">
              <a:solidFill>
                <a:srgbClr val="000000"/>
              </a:solidFill>
              <a:latin typeface="Arial"/>
              <a:ea typeface="ＭＳ Ｐゴシック" charset="0"/>
            </a:endParaRPr>
          </a:p>
        </p:txBody>
      </p:sp>
      <p:sp>
        <p:nvSpPr>
          <p:cNvPr id="18" name="TextBox 7"/>
          <p:cNvSpPr txBox="1">
            <a:spLocks noChangeArrowheads="1"/>
          </p:cNvSpPr>
          <p:nvPr/>
        </p:nvSpPr>
        <p:spPr bwMode="auto">
          <a:xfrm>
            <a:off x="5600738" y="5811647"/>
            <a:ext cx="346249"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OR</a:t>
            </a:r>
            <a:endParaRPr lang="en-US" sz="1800" b="1" dirty="0">
              <a:solidFill>
                <a:srgbClr val="000000"/>
              </a:solidFill>
              <a:latin typeface="Arial"/>
              <a:ea typeface="ＭＳ Ｐゴシック" charset="0"/>
            </a:endParaRPr>
          </a:p>
        </p:txBody>
      </p:sp>
    </p:spTree>
    <p:extLst>
      <p:ext uri="{BB962C8B-B14F-4D97-AF65-F5344CB8AC3E}">
        <p14:creationId xmlns:p14="http://schemas.microsoft.com/office/powerpoint/2010/main" val="11752372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en-US" i="1" smtClean="0"/>
              <a:t>Embryonic and Adult Stem Cells</a:t>
            </a:r>
          </a:p>
        </p:txBody>
      </p:sp>
      <p:sp>
        <p:nvSpPr>
          <p:cNvPr id="52227" name="Rectangle 3"/>
          <p:cNvSpPr>
            <a:spLocks noGrp="1" noChangeArrowheads="1"/>
          </p:cNvSpPr>
          <p:nvPr>
            <p:ph idx="1"/>
          </p:nvPr>
        </p:nvSpPr>
        <p:spPr/>
        <p:txBody>
          <a:bodyPr/>
          <a:lstStyle/>
          <a:p>
            <a:r>
              <a:rPr lang="en-US" altLang="en-US" smtClean="0"/>
              <a:t>Many early animal embryos contain stem cells, able to differentiate into any cell type (</a:t>
            </a:r>
            <a:r>
              <a:rPr lang="en-US" altLang="en-US" b="1" smtClean="0"/>
              <a:t>pluripotent</a:t>
            </a:r>
            <a:r>
              <a:rPr lang="en-US" altLang="en-US" smtClean="0"/>
              <a:t>)</a:t>
            </a:r>
          </a:p>
          <a:p>
            <a:r>
              <a:rPr lang="en-US" altLang="en-US" smtClean="0"/>
              <a:t>These embryonic stem (ES) cells can reproduce indefinitely</a:t>
            </a:r>
          </a:p>
          <a:p>
            <a:r>
              <a:rPr lang="en-US" altLang="en-US" smtClean="0"/>
              <a:t>The adult body also has stem cells, which replace nonreproducing specialized cells as needed</a:t>
            </a:r>
          </a:p>
        </p:txBody>
      </p:sp>
      <p:sp>
        <p:nvSpPr>
          <p:cNvPr id="4" name="Footer Placeholder 3"/>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12134074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68" y="445008"/>
            <a:ext cx="7827264" cy="5967984"/>
          </a:xfrm>
          <a:prstGeom prst="rect">
            <a:avLst/>
          </a:prstGeom>
        </p:spPr>
      </p:pic>
      <p:sp>
        <p:nvSpPr>
          <p:cNvPr id="6" name="Title 5"/>
          <p:cNvSpPr>
            <a:spLocks noGrp="1"/>
          </p:cNvSpPr>
          <p:nvPr>
            <p:ph type="title"/>
          </p:nvPr>
        </p:nvSpPr>
        <p:spPr/>
        <p:txBody>
          <a:bodyPr/>
          <a:lstStyle/>
          <a:p>
            <a:r>
              <a:rPr lang="en-US" dirty="0" smtClean="0"/>
              <a:t>Figure 16.15</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2324211" y="519311"/>
            <a:ext cx="119263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Embryonic</a:t>
            </a:r>
          </a:p>
          <a:p>
            <a:pPr eaLnBrk="0" hangingPunct="0">
              <a:lnSpc>
                <a:spcPts val="2000"/>
              </a:lnSpc>
            </a:pPr>
            <a:r>
              <a:rPr lang="en-US" sz="1800" b="1" smtClean="0">
                <a:solidFill>
                  <a:srgbClr val="000000"/>
                </a:solidFill>
                <a:latin typeface="Arial"/>
                <a:ea typeface="ＭＳ Ｐゴシック" charset="0"/>
              </a:rPr>
              <a:t>stem</a:t>
            </a:r>
          </a:p>
          <a:p>
            <a:pPr eaLnBrk="0" hangingPunct="0">
              <a:lnSpc>
                <a:spcPts val="2000"/>
              </a:lnSpc>
            </a:pPr>
            <a:r>
              <a:rPr lang="en-US" sz="1800" b="1" smtClean="0">
                <a:solidFill>
                  <a:srgbClr val="000000"/>
                </a:solidFill>
                <a:latin typeface="Arial"/>
                <a:ea typeface="ＭＳ Ｐゴシック" charset="0"/>
              </a:rPr>
              <a:t>cells</a:t>
            </a:r>
            <a:endParaRPr lang="en-US" sz="1800" b="1">
              <a:solidFill>
                <a:srgbClr val="000000"/>
              </a:solidFill>
              <a:latin typeface="Arial"/>
              <a:ea typeface="ＭＳ Ｐゴシック" charset="0"/>
            </a:endParaRPr>
          </a:p>
        </p:txBody>
      </p:sp>
      <p:sp>
        <p:nvSpPr>
          <p:cNvPr id="8" name="TextBox 5"/>
          <p:cNvSpPr txBox="1">
            <a:spLocks noChangeArrowheads="1"/>
          </p:cNvSpPr>
          <p:nvPr/>
        </p:nvSpPr>
        <p:spPr bwMode="auto">
          <a:xfrm>
            <a:off x="4359386" y="519311"/>
            <a:ext cx="58990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Adult</a:t>
            </a:r>
          </a:p>
          <a:p>
            <a:pPr eaLnBrk="0" hangingPunct="0">
              <a:lnSpc>
                <a:spcPts val="2000"/>
              </a:lnSpc>
            </a:pPr>
            <a:r>
              <a:rPr lang="en-US" sz="1800" b="1" smtClean="0">
                <a:solidFill>
                  <a:srgbClr val="000000"/>
                </a:solidFill>
                <a:latin typeface="Arial"/>
                <a:ea typeface="ＭＳ Ｐゴシック" charset="0"/>
              </a:rPr>
              <a:t>stem</a:t>
            </a:r>
          </a:p>
          <a:p>
            <a:pPr eaLnBrk="0" hangingPunct="0">
              <a:lnSpc>
                <a:spcPts val="2000"/>
              </a:lnSpc>
            </a:pPr>
            <a:r>
              <a:rPr lang="en-US" sz="1800" b="1" smtClean="0">
                <a:solidFill>
                  <a:srgbClr val="000000"/>
                </a:solidFill>
                <a:latin typeface="Arial"/>
                <a:ea typeface="ＭＳ Ｐゴシック" charset="0"/>
              </a:rPr>
              <a:t>cells</a:t>
            </a:r>
            <a:endParaRPr lang="en-US" sz="1800" b="1">
              <a:solidFill>
                <a:srgbClr val="000000"/>
              </a:solidFill>
              <a:latin typeface="Arial"/>
              <a:ea typeface="ＭＳ Ｐゴシック" charset="0"/>
            </a:endParaRPr>
          </a:p>
        </p:txBody>
      </p:sp>
      <p:sp>
        <p:nvSpPr>
          <p:cNvPr id="9" name="TextBox 8"/>
          <p:cNvSpPr txBox="1">
            <a:spLocks noChangeArrowheads="1"/>
          </p:cNvSpPr>
          <p:nvPr/>
        </p:nvSpPr>
        <p:spPr bwMode="auto">
          <a:xfrm>
            <a:off x="692261" y="1976636"/>
            <a:ext cx="2603277"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Cells that can generate</a:t>
            </a:r>
          </a:p>
          <a:p>
            <a:pPr eaLnBrk="0" hangingPunct="0">
              <a:lnSpc>
                <a:spcPts val="2000"/>
              </a:lnSpc>
            </a:pPr>
            <a:r>
              <a:rPr lang="en-US" sz="1800" b="1" smtClean="0">
                <a:solidFill>
                  <a:srgbClr val="000000"/>
                </a:solidFill>
                <a:latin typeface="Arial"/>
                <a:ea typeface="ＭＳ Ｐゴシック" charset="0"/>
              </a:rPr>
              <a:t>all embryonic cell types</a:t>
            </a:r>
            <a:endParaRPr lang="en-US" sz="1800" b="1">
              <a:solidFill>
                <a:srgbClr val="000000"/>
              </a:solidFill>
              <a:latin typeface="Arial"/>
              <a:ea typeface="ＭＳ Ｐゴシック" charset="0"/>
            </a:endParaRPr>
          </a:p>
        </p:txBody>
      </p:sp>
      <p:sp>
        <p:nvSpPr>
          <p:cNvPr id="10" name="TextBox 10"/>
          <p:cNvSpPr txBox="1">
            <a:spLocks noChangeArrowheads="1"/>
          </p:cNvSpPr>
          <p:nvPr/>
        </p:nvSpPr>
        <p:spPr bwMode="auto">
          <a:xfrm>
            <a:off x="1360599" y="2849761"/>
            <a:ext cx="1115690"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Cultured</a:t>
            </a:r>
          </a:p>
          <a:p>
            <a:pPr eaLnBrk="0" hangingPunct="0">
              <a:lnSpc>
                <a:spcPts val="2000"/>
              </a:lnSpc>
            </a:pPr>
            <a:r>
              <a:rPr lang="en-US" sz="1800" b="1" smtClean="0">
                <a:solidFill>
                  <a:srgbClr val="000000"/>
                </a:solidFill>
                <a:latin typeface="Arial"/>
                <a:ea typeface="ＭＳ Ｐゴシック" charset="0"/>
              </a:rPr>
              <a:t>stem cells</a:t>
            </a:r>
            <a:endParaRPr lang="en-US" sz="1800" b="1">
              <a:solidFill>
                <a:srgbClr val="000000"/>
              </a:solidFill>
              <a:latin typeface="Arial"/>
              <a:ea typeface="ＭＳ Ｐゴシック" charset="0"/>
            </a:endParaRPr>
          </a:p>
        </p:txBody>
      </p:sp>
      <p:sp>
        <p:nvSpPr>
          <p:cNvPr id="11" name="TextBox 12"/>
          <p:cNvSpPr txBox="1">
            <a:spLocks noChangeArrowheads="1"/>
          </p:cNvSpPr>
          <p:nvPr/>
        </p:nvSpPr>
        <p:spPr bwMode="auto">
          <a:xfrm>
            <a:off x="1360599" y="3818136"/>
            <a:ext cx="116698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Different</a:t>
            </a:r>
          </a:p>
          <a:p>
            <a:pPr eaLnBrk="0" hangingPunct="0">
              <a:lnSpc>
                <a:spcPts val="2000"/>
              </a:lnSpc>
            </a:pPr>
            <a:r>
              <a:rPr lang="en-US" sz="1800" b="1" smtClean="0">
                <a:solidFill>
                  <a:srgbClr val="000000"/>
                </a:solidFill>
                <a:latin typeface="Arial"/>
                <a:ea typeface="ＭＳ Ｐゴシック" charset="0"/>
              </a:rPr>
              <a:t>culture</a:t>
            </a:r>
          </a:p>
          <a:p>
            <a:pPr eaLnBrk="0" hangingPunct="0">
              <a:lnSpc>
                <a:spcPts val="2000"/>
              </a:lnSpc>
            </a:pPr>
            <a:r>
              <a:rPr lang="en-US" sz="1800" b="1" smtClean="0">
                <a:solidFill>
                  <a:srgbClr val="000000"/>
                </a:solidFill>
                <a:latin typeface="Arial"/>
                <a:ea typeface="ＭＳ Ｐゴシック" charset="0"/>
              </a:rPr>
              <a:t>conditions</a:t>
            </a:r>
            <a:endParaRPr lang="en-US" sz="1800" b="1">
              <a:solidFill>
                <a:srgbClr val="000000"/>
              </a:solidFill>
              <a:latin typeface="Arial"/>
              <a:ea typeface="ＭＳ Ｐゴシック" charset="0"/>
            </a:endParaRPr>
          </a:p>
        </p:txBody>
      </p:sp>
      <p:sp>
        <p:nvSpPr>
          <p:cNvPr id="12" name="TextBox 15"/>
          <p:cNvSpPr txBox="1">
            <a:spLocks noChangeArrowheads="1"/>
          </p:cNvSpPr>
          <p:nvPr/>
        </p:nvSpPr>
        <p:spPr bwMode="auto">
          <a:xfrm>
            <a:off x="5427774" y="1976636"/>
            <a:ext cx="3064942"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Cells that generate a limited</a:t>
            </a:r>
          </a:p>
          <a:p>
            <a:pPr eaLnBrk="0" hangingPunct="0">
              <a:lnSpc>
                <a:spcPts val="2000"/>
              </a:lnSpc>
            </a:pPr>
            <a:r>
              <a:rPr lang="en-US" sz="1800" b="1" smtClean="0">
                <a:solidFill>
                  <a:srgbClr val="000000"/>
                </a:solidFill>
                <a:latin typeface="Arial"/>
                <a:ea typeface="ＭＳ Ｐゴシック" charset="0"/>
              </a:rPr>
              <a:t>number of cell types</a:t>
            </a:r>
            <a:endParaRPr lang="en-US" sz="1800" b="1">
              <a:solidFill>
                <a:srgbClr val="000000"/>
              </a:solidFill>
              <a:latin typeface="Arial"/>
              <a:ea typeface="ＭＳ Ｐゴシック" charset="0"/>
            </a:endParaRPr>
          </a:p>
        </p:txBody>
      </p:sp>
      <p:sp>
        <p:nvSpPr>
          <p:cNvPr id="13" name="TextBox 17"/>
          <p:cNvSpPr txBox="1">
            <a:spLocks noChangeArrowheads="1"/>
          </p:cNvSpPr>
          <p:nvPr/>
        </p:nvSpPr>
        <p:spPr bwMode="auto">
          <a:xfrm>
            <a:off x="2719499" y="4810324"/>
            <a:ext cx="1128514"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Liver </a:t>
            </a:r>
            <a:r>
              <a:rPr lang="en-US" sz="1800" b="1" dirty="0" smtClean="0">
                <a:solidFill>
                  <a:srgbClr val="000000"/>
                </a:solidFill>
                <a:latin typeface="Arial"/>
                <a:ea typeface="ＭＳ Ｐゴシック" charset="0"/>
              </a:rPr>
              <a:t>cells</a:t>
            </a:r>
            <a:endParaRPr lang="en-US" sz="1800" b="1" dirty="0">
              <a:solidFill>
                <a:srgbClr val="000000"/>
              </a:solidFill>
              <a:latin typeface="Arial"/>
              <a:ea typeface="ＭＳ Ｐゴシック" charset="0"/>
            </a:endParaRPr>
          </a:p>
        </p:txBody>
      </p:sp>
      <p:sp>
        <p:nvSpPr>
          <p:cNvPr id="14" name="TextBox 18"/>
          <p:cNvSpPr txBox="1">
            <a:spLocks noChangeArrowheads="1"/>
          </p:cNvSpPr>
          <p:nvPr/>
        </p:nvSpPr>
        <p:spPr bwMode="auto">
          <a:xfrm>
            <a:off x="1360599" y="4869061"/>
            <a:ext cx="1461939" cy="102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Different</a:t>
            </a:r>
          </a:p>
          <a:p>
            <a:pPr eaLnBrk="0" hangingPunct="0">
              <a:lnSpc>
                <a:spcPts val="2000"/>
              </a:lnSpc>
            </a:pPr>
            <a:r>
              <a:rPr lang="en-US" sz="1800" b="1" smtClean="0">
                <a:solidFill>
                  <a:srgbClr val="000000"/>
                </a:solidFill>
                <a:latin typeface="Arial"/>
                <a:ea typeface="ＭＳ Ｐゴシック" charset="0"/>
              </a:rPr>
              <a:t>types of</a:t>
            </a:r>
          </a:p>
          <a:p>
            <a:pPr eaLnBrk="0" hangingPunct="0">
              <a:lnSpc>
                <a:spcPts val="2000"/>
              </a:lnSpc>
            </a:pPr>
            <a:r>
              <a:rPr lang="en-US" sz="1800" b="1" smtClean="0">
                <a:solidFill>
                  <a:srgbClr val="000000"/>
                </a:solidFill>
                <a:latin typeface="Arial"/>
                <a:ea typeface="ＭＳ Ｐゴシック" charset="0"/>
              </a:rPr>
              <a:t>differentiated</a:t>
            </a:r>
          </a:p>
          <a:p>
            <a:pPr eaLnBrk="0" hangingPunct="0">
              <a:lnSpc>
                <a:spcPts val="2000"/>
              </a:lnSpc>
            </a:pPr>
            <a:r>
              <a:rPr lang="en-US" sz="1800" b="1" smtClean="0">
                <a:solidFill>
                  <a:srgbClr val="000000"/>
                </a:solidFill>
                <a:latin typeface="Arial"/>
                <a:ea typeface="ＭＳ Ｐゴシック" charset="0"/>
              </a:rPr>
              <a:t>cells</a:t>
            </a:r>
            <a:endParaRPr lang="en-US" sz="1800" b="1">
              <a:solidFill>
                <a:srgbClr val="000000"/>
              </a:solidFill>
              <a:latin typeface="Arial"/>
              <a:ea typeface="ＭＳ Ｐゴシック" charset="0"/>
            </a:endParaRPr>
          </a:p>
        </p:txBody>
      </p:sp>
      <p:sp>
        <p:nvSpPr>
          <p:cNvPr id="15" name="TextBox 17"/>
          <p:cNvSpPr txBox="1">
            <a:spLocks noChangeArrowheads="1"/>
          </p:cNvSpPr>
          <p:nvPr/>
        </p:nvSpPr>
        <p:spPr bwMode="auto">
          <a:xfrm>
            <a:off x="4012058" y="4810674"/>
            <a:ext cx="1218282"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Nerve cells</a:t>
            </a:r>
            <a:endParaRPr lang="en-US" sz="1800" b="1" dirty="0">
              <a:solidFill>
                <a:srgbClr val="000000"/>
              </a:solidFill>
              <a:latin typeface="Arial"/>
              <a:ea typeface="ＭＳ Ｐゴシック" charset="0"/>
            </a:endParaRPr>
          </a:p>
        </p:txBody>
      </p:sp>
      <p:sp>
        <p:nvSpPr>
          <p:cNvPr id="16" name="TextBox 17"/>
          <p:cNvSpPr txBox="1">
            <a:spLocks noChangeArrowheads="1"/>
          </p:cNvSpPr>
          <p:nvPr/>
        </p:nvSpPr>
        <p:spPr bwMode="auto">
          <a:xfrm>
            <a:off x="5340332" y="4808643"/>
            <a:ext cx="1231106"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Blood cells</a:t>
            </a:r>
            <a:endParaRPr lang="en-US" sz="1800" b="1" dirty="0">
              <a:solidFill>
                <a:srgbClr val="000000"/>
              </a:solidFill>
              <a:latin typeface="Arial"/>
              <a:ea typeface="ＭＳ Ｐゴシック" charset="0"/>
            </a:endParaRPr>
          </a:p>
        </p:txBody>
      </p:sp>
    </p:spTree>
    <p:extLst>
      <p:ext uri="{BB962C8B-B14F-4D97-AF65-F5344CB8AC3E}">
        <p14:creationId xmlns:p14="http://schemas.microsoft.com/office/powerpoint/2010/main" val="37090061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ltLang="en-US" i="1" dirty="0" smtClean="0"/>
              <a:t>Induced Pluripotent Stem (</a:t>
            </a:r>
            <a:r>
              <a:rPr lang="en-US" altLang="en-US" i="1" dirty="0" err="1" smtClean="0"/>
              <a:t>iPS</a:t>
            </a:r>
            <a:r>
              <a:rPr lang="en-US" altLang="en-US" i="1" dirty="0" smtClean="0"/>
              <a:t>) Cells</a:t>
            </a:r>
            <a:br>
              <a:rPr lang="en-US" altLang="en-US" i="1" dirty="0" smtClean="0"/>
            </a:br>
            <a:endParaRPr lang="en-US" i="1" dirty="0"/>
          </a:p>
        </p:txBody>
      </p:sp>
      <p:sp>
        <p:nvSpPr>
          <p:cNvPr id="54274" name="Rectangle 2"/>
          <p:cNvSpPr>
            <a:spLocks noGrp="1" noChangeArrowheads="1"/>
          </p:cNvSpPr>
          <p:nvPr>
            <p:ph idx="1"/>
          </p:nvPr>
        </p:nvSpPr>
        <p:spPr/>
        <p:txBody>
          <a:bodyPr/>
          <a:lstStyle/>
          <a:p>
            <a:r>
              <a:rPr lang="en-US" altLang="en-US" dirty="0" smtClean="0"/>
              <a:t>Researchers are able to “deprogram” fully differentiated cells to act like ES cells using retroviruses</a:t>
            </a:r>
          </a:p>
          <a:p>
            <a:r>
              <a:rPr lang="en-US" altLang="en-US" dirty="0" smtClean="0"/>
              <a:t>Cells transformed this way are called </a:t>
            </a:r>
            <a:r>
              <a:rPr lang="en-US" altLang="en-US" dirty="0" err="1" smtClean="0"/>
              <a:t>iPS</a:t>
            </a:r>
            <a:r>
              <a:rPr lang="en-US" altLang="en-US" dirty="0" smtClean="0"/>
              <a:t>, or induced pluripotent stem cells</a:t>
            </a:r>
          </a:p>
          <a:p>
            <a:r>
              <a:rPr lang="en-US" altLang="en-US" dirty="0" smtClean="0"/>
              <a:t>Gurdon and Yamanaka received the Nobel Prize in 2012 for this work</a:t>
            </a:r>
          </a:p>
        </p:txBody>
      </p:sp>
      <p:sp>
        <p:nvSpPr>
          <p:cNvPr id="5" name="Footer Placeholder 4"/>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32304797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0568" y="1603248"/>
            <a:ext cx="3102864" cy="3651504"/>
          </a:xfrm>
          <a:prstGeom prst="rect">
            <a:avLst/>
          </a:prstGeom>
        </p:spPr>
      </p:pic>
      <p:sp>
        <p:nvSpPr>
          <p:cNvPr id="6" name="Title 5"/>
          <p:cNvSpPr>
            <a:spLocks noGrp="1"/>
          </p:cNvSpPr>
          <p:nvPr>
            <p:ph type="title"/>
          </p:nvPr>
        </p:nvSpPr>
        <p:spPr/>
        <p:txBody>
          <a:bodyPr/>
          <a:lstStyle/>
          <a:p>
            <a:r>
              <a:rPr lang="en-US" dirty="0" smtClean="0"/>
              <a:t>Figure 16.2-1</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3314256" y="4494213"/>
            <a:ext cx="6027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FFFFFF"/>
                </a:solidFill>
                <a:latin typeface="Arial"/>
                <a:ea typeface="ＭＳ Ｐゴシック" charset="0"/>
              </a:rPr>
              <a:t>1 mm</a:t>
            </a:r>
          </a:p>
        </p:txBody>
      </p:sp>
      <p:sp>
        <p:nvSpPr>
          <p:cNvPr id="8" name="TextBox 3"/>
          <p:cNvSpPr txBox="1">
            <a:spLocks noChangeArrowheads="1"/>
          </p:cNvSpPr>
          <p:nvPr/>
        </p:nvSpPr>
        <p:spPr bwMode="auto">
          <a:xfrm>
            <a:off x="3049143" y="4921250"/>
            <a:ext cx="2949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780" b="1" dirty="0">
                <a:solidFill>
                  <a:srgbClr val="000000"/>
                </a:solidFill>
                <a:latin typeface="Arial"/>
                <a:ea typeface="ＭＳ Ｐゴシック" charset="0"/>
              </a:rPr>
              <a:t>(a) Fertilized eggs of a frog</a:t>
            </a:r>
          </a:p>
        </p:txBody>
      </p:sp>
    </p:spTree>
    <p:extLst>
      <p:ext uri="{BB962C8B-B14F-4D97-AF65-F5344CB8AC3E}">
        <p14:creationId xmlns:p14="http://schemas.microsoft.com/office/powerpoint/2010/main" val="340039668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1408" y="204216"/>
            <a:ext cx="4901184" cy="6449568"/>
          </a:xfrm>
          <a:prstGeom prst="rect">
            <a:avLst/>
          </a:prstGeom>
        </p:spPr>
      </p:pic>
      <p:sp>
        <p:nvSpPr>
          <p:cNvPr id="6" name="Title 5"/>
          <p:cNvSpPr>
            <a:spLocks noGrp="1"/>
          </p:cNvSpPr>
          <p:nvPr>
            <p:ph type="title"/>
          </p:nvPr>
        </p:nvSpPr>
        <p:spPr/>
        <p:txBody>
          <a:bodyPr/>
          <a:lstStyle/>
          <a:p>
            <a:r>
              <a:rPr lang="en-US" dirty="0" smtClean="0"/>
              <a:t>Figure 16.16</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6"/>
          <p:cNvSpPr txBox="1"/>
          <p:nvPr/>
        </p:nvSpPr>
        <p:spPr>
          <a:xfrm>
            <a:off x="2134742" y="199772"/>
            <a:ext cx="1322478" cy="269304"/>
          </a:xfrm>
          <a:prstGeom prst="rect">
            <a:avLst/>
          </a:prstGeom>
          <a:noFill/>
        </p:spPr>
        <p:txBody>
          <a:bodyPr wrap="none" lIns="0" tIns="0" rIns="0" bIns="0">
            <a:spAutoFit/>
          </a:bodyPr>
          <a:lstStyle/>
          <a:p>
            <a:pPr eaLnBrk="0" fontAlgn="auto" hangingPunct="0">
              <a:lnSpc>
                <a:spcPts val="2100"/>
              </a:lnSpc>
              <a:spcBef>
                <a:spcPts val="0"/>
              </a:spcBef>
              <a:spcAft>
                <a:spcPts val="0"/>
              </a:spcAft>
              <a:defRPr/>
            </a:pPr>
            <a:r>
              <a:rPr lang="en-US" sz="1850" b="1" dirty="0">
                <a:solidFill>
                  <a:srgbClr val="B11016"/>
                </a:solidFill>
                <a:latin typeface="Arial"/>
                <a:ea typeface="ＭＳ Ｐゴシック" charset="0"/>
              </a:rPr>
              <a:t>Experiment</a:t>
            </a:r>
          </a:p>
        </p:txBody>
      </p:sp>
      <p:sp>
        <p:nvSpPr>
          <p:cNvPr id="8" name="TextBox 3"/>
          <p:cNvSpPr txBox="1">
            <a:spLocks noChangeArrowheads="1"/>
          </p:cNvSpPr>
          <p:nvPr/>
        </p:nvSpPr>
        <p:spPr bwMode="auto">
          <a:xfrm>
            <a:off x="4355656" y="498221"/>
            <a:ext cx="1013098"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Stem cell</a:t>
            </a:r>
          </a:p>
        </p:txBody>
      </p:sp>
      <p:sp>
        <p:nvSpPr>
          <p:cNvPr id="9" name="TextBox 4"/>
          <p:cNvSpPr txBox="1">
            <a:spLocks noChangeArrowheads="1"/>
          </p:cNvSpPr>
          <p:nvPr/>
        </p:nvSpPr>
        <p:spPr bwMode="auto">
          <a:xfrm>
            <a:off x="3834956" y="1904746"/>
            <a:ext cx="1538883"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Precursor cell</a:t>
            </a:r>
          </a:p>
        </p:txBody>
      </p:sp>
      <p:sp>
        <p:nvSpPr>
          <p:cNvPr id="10" name="TextBox 5"/>
          <p:cNvSpPr txBox="1">
            <a:spLocks noChangeArrowheads="1"/>
          </p:cNvSpPr>
          <p:nvPr/>
        </p:nvSpPr>
        <p:spPr bwMode="auto">
          <a:xfrm>
            <a:off x="2249043" y="3260471"/>
            <a:ext cx="546625"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550"/>
              </a:lnSpc>
            </a:pPr>
            <a:r>
              <a:rPr lang="en-US" sz="1400" b="1" i="1" dirty="0">
                <a:solidFill>
                  <a:srgbClr val="000000"/>
                </a:solidFill>
                <a:latin typeface="Arial"/>
                <a:ea typeface="ＭＳ Ｐゴシック" charset="0"/>
              </a:rPr>
              <a:t>Oct3/4</a:t>
            </a:r>
          </a:p>
        </p:txBody>
      </p:sp>
      <p:sp>
        <p:nvSpPr>
          <p:cNvPr id="11" name="TextBox 6"/>
          <p:cNvSpPr txBox="1">
            <a:spLocks noChangeArrowheads="1"/>
          </p:cNvSpPr>
          <p:nvPr/>
        </p:nvSpPr>
        <p:spPr bwMode="auto">
          <a:xfrm>
            <a:off x="3588893" y="3358896"/>
            <a:ext cx="428002"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550"/>
              </a:lnSpc>
            </a:pPr>
            <a:r>
              <a:rPr lang="en-US" sz="1400" b="1" i="1" dirty="0">
                <a:solidFill>
                  <a:srgbClr val="000000"/>
                </a:solidFill>
                <a:latin typeface="Arial"/>
                <a:ea typeface="ＭＳ Ｐゴシック" charset="0"/>
              </a:rPr>
              <a:t>Sox2</a:t>
            </a:r>
          </a:p>
        </p:txBody>
      </p:sp>
      <p:sp>
        <p:nvSpPr>
          <p:cNvPr id="12" name="TextBox 7"/>
          <p:cNvSpPr txBox="1">
            <a:spLocks noChangeArrowheads="1"/>
          </p:cNvSpPr>
          <p:nvPr/>
        </p:nvSpPr>
        <p:spPr bwMode="auto">
          <a:xfrm>
            <a:off x="4611243" y="3109659"/>
            <a:ext cx="105157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Skin</a:t>
            </a:r>
          </a:p>
          <a:p>
            <a:pPr eaLnBrk="0" hangingPunct="0">
              <a:lnSpc>
                <a:spcPts val="2000"/>
              </a:lnSpc>
            </a:pPr>
            <a:r>
              <a:rPr lang="en-US" sz="1800" b="1" smtClean="0">
                <a:solidFill>
                  <a:srgbClr val="000000"/>
                </a:solidFill>
                <a:latin typeface="Arial"/>
                <a:ea typeface="ＭＳ Ｐゴシック" charset="0"/>
              </a:rPr>
              <a:t>fibroblast</a:t>
            </a:r>
          </a:p>
          <a:p>
            <a:pPr eaLnBrk="0" hangingPunct="0">
              <a:lnSpc>
                <a:spcPts val="2000"/>
              </a:lnSpc>
            </a:pPr>
            <a:r>
              <a:rPr lang="en-US" sz="1800" b="1" smtClean="0">
                <a:solidFill>
                  <a:srgbClr val="000000"/>
                </a:solidFill>
                <a:latin typeface="Arial"/>
                <a:ea typeface="ＭＳ Ｐゴシック" charset="0"/>
              </a:rPr>
              <a:t>cell</a:t>
            </a:r>
            <a:endParaRPr lang="en-US" sz="1800" b="1" dirty="0">
              <a:solidFill>
                <a:srgbClr val="000000"/>
              </a:solidFill>
              <a:latin typeface="Arial"/>
              <a:ea typeface="ＭＳ Ｐゴシック" charset="0"/>
            </a:endParaRPr>
          </a:p>
        </p:txBody>
      </p:sp>
      <p:sp>
        <p:nvSpPr>
          <p:cNvPr id="13" name="TextBox 10"/>
          <p:cNvSpPr txBox="1">
            <a:spLocks noChangeArrowheads="1"/>
          </p:cNvSpPr>
          <p:nvPr/>
        </p:nvSpPr>
        <p:spPr bwMode="auto">
          <a:xfrm>
            <a:off x="2153793" y="4003421"/>
            <a:ext cx="261610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Four “stem cell” master</a:t>
            </a:r>
          </a:p>
          <a:p>
            <a:pPr eaLnBrk="0" hangingPunct="0">
              <a:lnSpc>
                <a:spcPts val="2000"/>
              </a:lnSpc>
            </a:pPr>
            <a:r>
              <a:rPr lang="en-US" sz="1800" b="1" dirty="0" smtClean="0">
                <a:solidFill>
                  <a:srgbClr val="000000"/>
                </a:solidFill>
                <a:latin typeface="Arial"/>
                <a:ea typeface="ＭＳ Ｐゴシック" charset="0"/>
              </a:rPr>
              <a:t>regulatory genes</a:t>
            </a:r>
          </a:p>
          <a:p>
            <a:pPr eaLnBrk="0" hangingPunct="0">
              <a:lnSpc>
                <a:spcPts val="2000"/>
              </a:lnSpc>
            </a:pPr>
            <a:r>
              <a:rPr lang="en-US" sz="1800" b="1" dirty="0" smtClean="0">
                <a:solidFill>
                  <a:srgbClr val="000000"/>
                </a:solidFill>
                <a:latin typeface="Arial"/>
                <a:ea typeface="ＭＳ Ｐゴシック" charset="0"/>
              </a:rPr>
              <a:t>introduced</a:t>
            </a:r>
            <a:endParaRPr lang="en-US" sz="1800" b="1" dirty="0">
              <a:solidFill>
                <a:srgbClr val="000000"/>
              </a:solidFill>
              <a:latin typeface="Arial"/>
              <a:ea typeface="ＭＳ Ｐゴシック" charset="0"/>
            </a:endParaRPr>
          </a:p>
        </p:txBody>
      </p:sp>
      <p:sp>
        <p:nvSpPr>
          <p:cNvPr id="14" name="TextBox 13"/>
          <p:cNvSpPr txBox="1">
            <a:spLocks noChangeArrowheads="1"/>
          </p:cNvSpPr>
          <p:nvPr/>
        </p:nvSpPr>
        <p:spPr bwMode="auto">
          <a:xfrm>
            <a:off x="3626993" y="5109909"/>
            <a:ext cx="506549"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550"/>
              </a:lnSpc>
            </a:pPr>
            <a:r>
              <a:rPr lang="en-US" sz="1400" b="1" i="1" dirty="0">
                <a:solidFill>
                  <a:srgbClr val="000000"/>
                </a:solidFill>
                <a:latin typeface="Arial"/>
                <a:ea typeface="ＭＳ Ｐゴシック" charset="0"/>
              </a:rPr>
              <a:t>c-</a:t>
            </a:r>
            <a:r>
              <a:rPr lang="en-US" sz="1400" b="1" i="1" dirty="0" err="1">
                <a:solidFill>
                  <a:srgbClr val="000000"/>
                </a:solidFill>
                <a:latin typeface="Arial"/>
                <a:ea typeface="ＭＳ Ｐゴシック" charset="0"/>
              </a:rPr>
              <a:t>Myc</a:t>
            </a:r>
            <a:endParaRPr lang="en-US" sz="1400" b="1" i="1" dirty="0">
              <a:solidFill>
                <a:srgbClr val="000000"/>
              </a:solidFill>
              <a:latin typeface="Arial"/>
              <a:ea typeface="ＭＳ Ｐゴシック" charset="0"/>
            </a:endParaRPr>
          </a:p>
        </p:txBody>
      </p:sp>
      <p:sp>
        <p:nvSpPr>
          <p:cNvPr id="15" name="TextBox 14"/>
          <p:cNvSpPr txBox="1">
            <a:spLocks noChangeArrowheads="1"/>
          </p:cNvSpPr>
          <p:nvPr/>
        </p:nvSpPr>
        <p:spPr bwMode="auto">
          <a:xfrm>
            <a:off x="2510981" y="5379784"/>
            <a:ext cx="338234"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550"/>
              </a:lnSpc>
            </a:pPr>
            <a:r>
              <a:rPr lang="en-US" sz="1400" b="1" i="1">
                <a:solidFill>
                  <a:srgbClr val="000000"/>
                </a:solidFill>
                <a:latin typeface="Arial"/>
                <a:ea typeface="ＭＳ Ｐゴシック" charset="0"/>
              </a:rPr>
              <a:t>Klf4</a:t>
            </a:r>
          </a:p>
        </p:txBody>
      </p:sp>
      <p:sp>
        <p:nvSpPr>
          <p:cNvPr id="16" name="TextBox 15"/>
          <p:cNvSpPr txBox="1">
            <a:spLocks noChangeArrowheads="1"/>
          </p:cNvSpPr>
          <p:nvPr/>
        </p:nvSpPr>
        <p:spPr bwMode="auto">
          <a:xfrm>
            <a:off x="3306318" y="6040184"/>
            <a:ext cx="2154436"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Induced pluripotent</a:t>
            </a:r>
          </a:p>
          <a:p>
            <a:pPr eaLnBrk="0" hangingPunct="0">
              <a:lnSpc>
                <a:spcPts val="2000"/>
              </a:lnSpc>
            </a:pPr>
            <a:r>
              <a:rPr lang="en-US" sz="1800" b="1" smtClean="0">
                <a:solidFill>
                  <a:srgbClr val="000000"/>
                </a:solidFill>
                <a:latin typeface="Arial"/>
                <a:ea typeface="ＭＳ Ｐゴシック" charset="0"/>
              </a:rPr>
              <a:t>stem (iPS) cell</a:t>
            </a:r>
            <a:endParaRPr lang="en-US" sz="1800" b="1" dirty="0">
              <a:solidFill>
                <a:srgbClr val="000000"/>
              </a:solidFill>
              <a:latin typeface="Arial"/>
              <a:ea typeface="ＭＳ Ｐゴシック" charset="0"/>
            </a:endParaRPr>
          </a:p>
        </p:txBody>
      </p:sp>
      <p:sp>
        <p:nvSpPr>
          <p:cNvPr id="2" name="Freeform 1"/>
          <p:cNvSpPr/>
          <p:nvPr/>
        </p:nvSpPr>
        <p:spPr>
          <a:xfrm>
            <a:off x="4162425" y="5224462"/>
            <a:ext cx="159544" cy="2381"/>
          </a:xfrm>
          <a:custGeom>
            <a:avLst/>
            <a:gdLst>
              <a:gd name="connsiteX0" fmla="*/ 0 w 159544"/>
              <a:gd name="connsiteY0" fmla="*/ 2381 h 2381"/>
              <a:gd name="connsiteX1" fmla="*/ 159544 w 159544"/>
              <a:gd name="connsiteY1" fmla="*/ 0 h 2381"/>
            </a:gdLst>
            <a:ahLst/>
            <a:cxnLst>
              <a:cxn ang="0">
                <a:pos x="connsiteX0" y="connsiteY0"/>
              </a:cxn>
              <a:cxn ang="0">
                <a:pos x="connsiteX1" y="connsiteY1"/>
              </a:cxn>
            </a:cxnLst>
            <a:rect l="l" t="t" r="r" b="b"/>
            <a:pathLst>
              <a:path w="159544" h="2381">
                <a:moveTo>
                  <a:pt x="0" y="2381"/>
                </a:moveTo>
                <a:lnTo>
                  <a:pt x="159544"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 name="Freeform 2"/>
          <p:cNvSpPr/>
          <p:nvPr/>
        </p:nvSpPr>
        <p:spPr>
          <a:xfrm>
            <a:off x="2890838" y="5476875"/>
            <a:ext cx="176212" cy="0"/>
          </a:xfrm>
          <a:custGeom>
            <a:avLst/>
            <a:gdLst>
              <a:gd name="connsiteX0" fmla="*/ 0 w 176212"/>
              <a:gd name="connsiteY0" fmla="*/ 0 h 0"/>
              <a:gd name="connsiteX1" fmla="*/ 176212 w 176212"/>
              <a:gd name="connsiteY1" fmla="*/ 0 h 0"/>
            </a:gdLst>
            <a:ahLst/>
            <a:cxnLst>
              <a:cxn ang="0">
                <a:pos x="connsiteX0" y="connsiteY0"/>
              </a:cxn>
              <a:cxn ang="0">
                <a:pos x="connsiteX1" y="connsiteY1"/>
              </a:cxn>
            </a:cxnLst>
            <a:rect l="l" t="t" r="r" b="b"/>
            <a:pathLst>
              <a:path w="176212">
                <a:moveTo>
                  <a:pt x="0" y="0"/>
                </a:moveTo>
                <a:lnTo>
                  <a:pt x="176212"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7" name="Freeform 16"/>
          <p:cNvSpPr/>
          <p:nvPr/>
        </p:nvSpPr>
        <p:spPr>
          <a:xfrm>
            <a:off x="4050506" y="3459956"/>
            <a:ext cx="164307" cy="0"/>
          </a:xfrm>
          <a:custGeom>
            <a:avLst/>
            <a:gdLst>
              <a:gd name="connsiteX0" fmla="*/ 0 w 164307"/>
              <a:gd name="connsiteY0" fmla="*/ 0 h 0"/>
              <a:gd name="connsiteX1" fmla="*/ 164307 w 164307"/>
              <a:gd name="connsiteY1" fmla="*/ 0 h 0"/>
            </a:gdLst>
            <a:ahLst/>
            <a:cxnLst>
              <a:cxn ang="0">
                <a:pos x="connsiteX0" y="connsiteY0"/>
              </a:cxn>
              <a:cxn ang="0">
                <a:pos x="connsiteX1" y="connsiteY1"/>
              </a:cxn>
            </a:cxnLst>
            <a:rect l="l" t="t" r="r" b="b"/>
            <a:pathLst>
              <a:path w="164307">
                <a:moveTo>
                  <a:pt x="0" y="0"/>
                </a:moveTo>
                <a:lnTo>
                  <a:pt x="164307"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8" name="Freeform 17"/>
          <p:cNvSpPr/>
          <p:nvPr/>
        </p:nvSpPr>
        <p:spPr>
          <a:xfrm>
            <a:off x="2831306" y="3362325"/>
            <a:ext cx="109538" cy="0"/>
          </a:xfrm>
          <a:custGeom>
            <a:avLst/>
            <a:gdLst>
              <a:gd name="connsiteX0" fmla="*/ 0 w 109538"/>
              <a:gd name="connsiteY0" fmla="*/ 0 h 0"/>
              <a:gd name="connsiteX1" fmla="*/ 109538 w 109538"/>
              <a:gd name="connsiteY1" fmla="*/ 0 h 0"/>
            </a:gdLst>
            <a:ahLst/>
            <a:cxnLst>
              <a:cxn ang="0">
                <a:pos x="connsiteX0" y="connsiteY0"/>
              </a:cxn>
              <a:cxn ang="0">
                <a:pos x="connsiteX1" y="connsiteY1"/>
              </a:cxn>
            </a:cxnLst>
            <a:rect l="l" t="t" r="r" b="b"/>
            <a:pathLst>
              <a:path w="109538">
                <a:moveTo>
                  <a:pt x="0" y="0"/>
                </a:moveTo>
                <a:lnTo>
                  <a:pt x="109538"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146612380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idx="1"/>
          </p:nvPr>
        </p:nvSpPr>
        <p:spPr/>
        <p:txBody>
          <a:bodyPr/>
          <a:lstStyle/>
          <a:p>
            <a:r>
              <a:rPr lang="en-US" altLang="en-US" dirty="0" smtClean="0"/>
              <a:t>Cells of patients suffering from certain diseases can be reprogrammed into </a:t>
            </a:r>
            <a:r>
              <a:rPr lang="en-US" altLang="en-US" dirty="0" err="1" smtClean="0"/>
              <a:t>iPS</a:t>
            </a:r>
            <a:r>
              <a:rPr lang="en-US" altLang="en-US" dirty="0" smtClean="0"/>
              <a:t> cells for use in studying the disease and potential treatments</a:t>
            </a:r>
          </a:p>
          <a:p>
            <a:r>
              <a:rPr lang="en-US" altLang="en-US" dirty="0" smtClean="0"/>
              <a:t>In the field of regenerative medicine, a patient’</a:t>
            </a:r>
            <a:r>
              <a:rPr lang="en-US" altLang="ja-JP" dirty="0" smtClean="0"/>
              <a:t>s own cells might be reprogrammed into </a:t>
            </a:r>
            <a:r>
              <a:rPr lang="en-US" altLang="ja-JP" dirty="0" err="1" smtClean="0"/>
              <a:t>iPS</a:t>
            </a:r>
            <a:r>
              <a:rPr lang="en-US" altLang="ja-JP" dirty="0" smtClean="0"/>
              <a:t> cells to potentially replace nonfunctional (diseased) cells</a:t>
            </a:r>
            <a:endParaRPr lang="en-US" altLang="en-US" dirty="0" smtClean="0"/>
          </a:p>
        </p:txBody>
      </p:sp>
      <p:sp>
        <p:nvSpPr>
          <p:cNvPr id="5" name="Footer Placeholder 4"/>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22638331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en-US" smtClean="0"/>
              <a:t>Concept 16.3: Abnormal regulation of genes that affect the cell cycle can lead to cancer</a:t>
            </a:r>
          </a:p>
        </p:txBody>
      </p:sp>
      <p:sp>
        <p:nvSpPr>
          <p:cNvPr id="57347" name="Rectangle 3"/>
          <p:cNvSpPr>
            <a:spLocks noGrp="1" noChangeArrowheads="1"/>
          </p:cNvSpPr>
          <p:nvPr>
            <p:ph idx="1"/>
          </p:nvPr>
        </p:nvSpPr>
        <p:spPr/>
        <p:txBody>
          <a:bodyPr/>
          <a:lstStyle/>
          <a:p>
            <a:r>
              <a:rPr lang="en-US" altLang="en-US" smtClean="0"/>
              <a:t>The gene regulation systems that go wrong during cancer are the same systems involved in embryonic development</a:t>
            </a:r>
          </a:p>
        </p:txBody>
      </p:sp>
      <p:sp>
        <p:nvSpPr>
          <p:cNvPr id="4" name="Footer Placeholder 3"/>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2104872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en-US" smtClean="0"/>
              <a:t>Types of Genes Associated with Cancer</a:t>
            </a:r>
          </a:p>
        </p:txBody>
      </p:sp>
      <p:sp>
        <p:nvSpPr>
          <p:cNvPr id="58371" name="Rectangle 3"/>
          <p:cNvSpPr>
            <a:spLocks noGrp="1" noChangeArrowheads="1"/>
          </p:cNvSpPr>
          <p:nvPr>
            <p:ph idx="1"/>
          </p:nvPr>
        </p:nvSpPr>
        <p:spPr/>
        <p:txBody>
          <a:bodyPr/>
          <a:lstStyle/>
          <a:p>
            <a:r>
              <a:rPr lang="en-US" altLang="en-US" smtClean="0"/>
              <a:t>Cancer research led to the discovery of cancer-causing genes called </a:t>
            </a:r>
            <a:r>
              <a:rPr lang="en-US" altLang="en-US" b="1" smtClean="0"/>
              <a:t>oncogenes</a:t>
            </a:r>
            <a:r>
              <a:rPr lang="en-US" altLang="en-US" smtClean="0"/>
              <a:t> in certain types </a:t>
            </a:r>
            <a:br>
              <a:rPr lang="en-US" altLang="en-US" smtClean="0"/>
            </a:br>
            <a:r>
              <a:rPr lang="en-US" altLang="en-US" smtClean="0"/>
              <a:t>of viruses</a:t>
            </a:r>
          </a:p>
          <a:p>
            <a:r>
              <a:rPr lang="en-US" altLang="en-US" smtClean="0"/>
              <a:t>The normal version of such genes, called </a:t>
            </a:r>
            <a:r>
              <a:rPr lang="en-US" altLang="en-US" b="1" smtClean="0"/>
              <a:t>proto-oncogenes</a:t>
            </a:r>
            <a:r>
              <a:rPr lang="en-US" altLang="en-US" smtClean="0"/>
              <a:t>, code for proteins that stimulate normal cell growth and division</a:t>
            </a:r>
          </a:p>
          <a:p>
            <a:r>
              <a:rPr lang="en-US" altLang="en-US" smtClean="0"/>
              <a:t>An oncogene arises from a genetic change leading to an increase in either the amount or the activity of the protein product of the gene</a:t>
            </a:r>
          </a:p>
        </p:txBody>
      </p:sp>
      <p:sp>
        <p:nvSpPr>
          <p:cNvPr id="4" name="Footer Placeholder 3"/>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362576538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idx="1"/>
          </p:nvPr>
        </p:nvSpPr>
        <p:spPr/>
        <p:txBody>
          <a:bodyPr/>
          <a:lstStyle/>
          <a:p>
            <a:r>
              <a:rPr lang="en-US" altLang="en-US" smtClean="0"/>
              <a:t>Proto-oncogenes can be converted to oncogenes by</a:t>
            </a:r>
          </a:p>
          <a:p>
            <a:pPr lvl="1"/>
            <a:r>
              <a:rPr lang="en-US" altLang="en-US" smtClean="0"/>
              <a:t>Movement of the oncogene to a position near an active promoter, which may increase transcription </a:t>
            </a:r>
          </a:p>
          <a:p>
            <a:pPr lvl="1"/>
            <a:r>
              <a:rPr lang="en-US" altLang="en-US" smtClean="0"/>
              <a:t>Amplification, increasing the number of copies of a proto-oncogene</a:t>
            </a:r>
          </a:p>
          <a:p>
            <a:pPr lvl="1"/>
            <a:r>
              <a:rPr lang="en-US" altLang="en-US" smtClean="0"/>
              <a:t>Point mutations in the proto-oncogene or its control elements, causing an increase in gene expression</a:t>
            </a:r>
          </a:p>
        </p:txBody>
      </p:sp>
      <p:sp>
        <p:nvSpPr>
          <p:cNvPr id="5" name="Footer Placeholder 4"/>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26053846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1569720"/>
            <a:ext cx="8546592" cy="3718560"/>
          </a:xfrm>
          <a:prstGeom prst="rect">
            <a:avLst/>
          </a:prstGeom>
        </p:spPr>
      </p:pic>
      <p:sp>
        <p:nvSpPr>
          <p:cNvPr id="6" name="Title 5"/>
          <p:cNvSpPr>
            <a:spLocks noGrp="1"/>
          </p:cNvSpPr>
          <p:nvPr>
            <p:ph type="title"/>
          </p:nvPr>
        </p:nvSpPr>
        <p:spPr/>
        <p:txBody>
          <a:bodyPr/>
          <a:lstStyle/>
          <a:p>
            <a:r>
              <a:rPr lang="en-US" dirty="0" smtClean="0"/>
              <a:t>Figure 16.17</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697170" y="1576377"/>
            <a:ext cx="1370568"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550"/>
              </a:lnSpc>
            </a:pPr>
            <a:r>
              <a:rPr lang="en-US" sz="1400" b="1" dirty="0">
                <a:solidFill>
                  <a:srgbClr val="000000"/>
                </a:solidFill>
                <a:latin typeface="Arial"/>
                <a:ea typeface="ＭＳ Ｐゴシック" charset="0"/>
              </a:rPr>
              <a:t>Proto-oncogene</a:t>
            </a:r>
          </a:p>
        </p:txBody>
      </p:sp>
      <p:sp>
        <p:nvSpPr>
          <p:cNvPr id="8" name="TextBox 3"/>
          <p:cNvSpPr txBox="1">
            <a:spLocks noChangeArrowheads="1"/>
          </p:cNvSpPr>
          <p:nvPr/>
        </p:nvSpPr>
        <p:spPr bwMode="auto">
          <a:xfrm>
            <a:off x="3111757" y="1576377"/>
            <a:ext cx="1370568"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550"/>
              </a:lnSpc>
            </a:pPr>
            <a:r>
              <a:rPr lang="en-US" sz="1400" b="1" dirty="0">
                <a:solidFill>
                  <a:srgbClr val="000000"/>
                </a:solidFill>
                <a:latin typeface="Arial"/>
                <a:ea typeface="ＭＳ Ｐゴシック" charset="0"/>
              </a:rPr>
              <a:t>Proto-oncogene</a:t>
            </a:r>
          </a:p>
        </p:txBody>
      </p:sp>
      <p:sp>
        <p:nvSpPr>
          <p:cNvPr id="9" name="TextBox 4"/>
          <p:cNvSpPr txBox="1">
            <a:spLocks noChangeArrowheads="1"/>
          </p:cNvSpPr>
          <p:nvPr/>
        </p:nvSpPr>
        <p:spPr bwMode="auto">
          <a:xfrm>
            <a:off x="6594732" y="1576377"/>
            <a:ext cx="1370568"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550"/>
              </a:lnSpc>
            </a:pPr>
            <a:r>
              <a:rPr lang="en-US" sz="1400" b="1" dirty="0">
                <a:solidFill>
                  <a:srgbClr val="000000"/>
                </a:solidFill>
                <a:latin typeface="Arial"/>
                <a:ea typeface="ＭＳ Ｐゴシック" charset="0"/>
              </a:rPr>
              <a:t>Proto-oncogene</a:t>
            </a:r>
          </a:p>
        </p:txBody>
      </p:sp>
      <p:sp>
        <p:nvSpPr>
          <p:cNvPr id="10" name="TextBox 5"/>
          <p:cNvSpPr txBox="1">
            <a:spLocks noChangeArrowheads="1"/>
          </p:cNvSpPr>
          <p:nvPr/>
        </p:nvSpPr>
        <p:spPr bwMode="auto">
          <a:xfrm>
            <a:off x="682882" y="2474903"/>
            <a:ext cx="1391150"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1550"/>
              </a:lnSpc>
            </a:pPr>
            <a:r>
              <a:rPr lang="en-US" sz="1400" b="1" dirty="0" smtClean="0">
                <a:solidFill>
                  <a:srgbClr val="000000"/>
                </a:solidFill>
                <a:latin typeface="Arial"/>
                <a:ea typeface="ＭＳ Ｐゴシック" charset="0"/>
              </a:rPr>
              <a:t>Translocation or</a:t>
            </a:r>
          </a:p>
          <a:p>
            <a:pPr algn="ctr" eaLnBrk="0" hangingPunct="0">
              <a:lnSpc>
                <a:spcPts val="1550"/>
              </a:lnSpc>
            </a:pPr>
            <a:r>
              <a:rPr lang="en-US" sz="1400" b="1" dirty="0" smtClean="0">
                <a:solidFill>
                  <a:srgbClr val="000000"/>
                </a:solidFill>
                <a:latin typeface="Arial"/>
                <a:ea typeface="ＭＳ Ｐゴシック" charset="0"/>
              </a:rPr>
              <a:t>transposition</a:t>
            </a:r>
            <a:endParaRPr lang="en-US" sz="1400" b="1" dirty="0">
              <a:solidFill>
                <a:srgbClr val="000000"/>
              </a:solidFill>
              <a:latin typeface="Arial"/>
              <a:ea typeface="ＭＳ Ｐゴシック" charset="0"/>
            </a:endParaRPr>
          </a:p>
        </p:txBody>
      </p:sp>
      <p:sp>
        <p:nvSpPr>
          <p:cNvPr id="11" name="TextBox 7"/>
          <p:cNvSpPr txBox="1">
            <a:spLocks noChangeArrowheads="1"/>
          </p:cNvSpPr>
          <p:nvPr/>
        </p:nvSpPr>
        <p:spPr bwMode="auto">
          <a:xfrm>
            <a:off x="3076832" y="2466965"/>
            <a:ext cx="1599797"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550"/>
              </a:lnSpc>
            </a:pPr>
            <a:r>
              <a:rPr lang="en-US" sz="1400" b="1" dirty="0">
                <a:solidFill>
                  <a:srgbClr val="000000"/>
                </a:solidFill>
                <a:latin typeface="Arial"/>
                <a:ea typeface="ＭＳ Ｐゴシック" charset="0"/>
              </a:rPr>
              <a:t>Gene amplification</a:t>
            </a:r>
          </a:p>
        </p:txBody>
      </p:sp>
      <p:sp>
        <p:nvSpPr>
          <p:cNvPr id="12" name="TextBox 8"/>
          <p:cNvSpPr txBox="1">
            <a:spLocks noChangeArrowheads="1"/>
          </p:cNvSpPr>
          <p:nvPr/>
        </p:nvSpPr>
        <p:spPr bwMode="auto">
          <a:xfrm>
            <a:off x="5273262" y="2500303"/>
            <a:ext cx="2047035"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1550"/>
              </a:lnSpc>
            </a:pPr>
            <a:r>
              <a:rPr lang="en-US" sz="1400" b="1" dirty="0" smtClean="0">
                <a:solidFill>
                  <a:srgbClr val="000000"/>
                </a:solidFill>
                <a:latin typeface="Arial"/>
                <a:ea typeface="ＭＳ Ｐゴシック" charset="0"/>
              </a:rPr>
              <a:t>Point mutation</a:t>
            </a:r>
          </a:p>
          <a:p>
            <a:pPr algn="ctr" eaLnBrk="0" hangingPunct="0">
              <a:lnSpc>
                <a:spcPts val="1550"/>
              </a:lnSpc>
            </a:pPr>
            <a:r>
              <a:rPr lang="en-US" sz="1400" b="1" dirty="0" smtClean="0">
                <a:solidFill>
                  <a:srgbClr val="000000"/>
                </a:solidFill>
                <a:latin typeface="Arial"/>
                <a:ea typeface="ＭＳ Ｐゴシック" charset="0"/>
              </a:rPr>
              <a:t>within a control element</a:t>
            </a:r>
            <a:endParaRPr lang="en-US" sz="1400" b="1" dirty="0">
              <a:solidFill>
                <a:srgbClr val="000000"/>
              </a:solidFill>
              <a:latin typeface="Arial"/>
              <a:ea typeface="ＭＳ Ｐゴシック" charset="0"/>
            </a:endParaRPr>
          </a:p>
        </p:txBody>
      </p:sp>
      <p:sp>
        <p:nvSpPr>
          <p:cNvPr id="13" name="TextBox 10"/>
          <p:cNvSpPr txBox="1">
            <a:spLocks noChangeArrowheads="1"/>
          </p:cNvSpPr>
          <p:nvPr/>
        </p:nvSpPr>
        <p:spPr bwMode="auto">
          <a:xfrm>
            <a:off x="7505955" y="2493160"/>
            <a:ext cx="1300036"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550"/>
              </a:lnSpc>
            </a:pPr>
            <a:r>
              <a:rPr lang="en-US" sz="600" b="1" dirty="0" smtClean="0">
                <a:solidFill>
                  <a:srgbClr val="000000"/>
                </a:solidFill>
                <a:latin typeface="Arial"/>
                <a:ea typeface="ＭＳ Ｐゴシック" charset="0"/>
              </a:rPr>
              <a:t> </a:t>
            </a:r>
            <a:r>
              <a:rPr lang="en-US" sz="1400" b="1" dirty="0" smtClean="0">
                <a:solidFill>
                  <a:srgbClr val="000000"/>
                </a:solidFill>
                <a:latin typeface="Arial"/>
                <a:ea typeface="ＭＳ Ｐゴシック" charset="0"/>
              </a:rPr>
              <a:t>Point mutation</a:t>
            </a:r>
          </a:p>
          <a:p>
            <a:pPr eaLnBrk="0" hangingPunct="0">
              <a:lnSpc>
                <a:spcPts val="1550"/>
              </a:lnSpc>
            </a:pPr>
            <a:r>
              <a:rPr lang="en-US" sz="1400" b="1" dirty="0" smtClean="0">
                <a:solidFill>
                  <a:srgbClr val="000000"/>
                </a:solidFill>
                <a:latin typeface="Arial"/>
                <a:ea typeface="ＭＳ Ｐゴシック" charset="0"/>
              </a:rPr>
              <a:t>within the gene</a:t>
            </a:r>
            <a:endParaRPr lang="en-US" sz="1400" b="1" dirty="0">
              <a:solidFill>
                <a:srgbClr val="000000"/>
              </a:solidFill>
              <a:latin typeface="Arial"/>
              <a:ea typeface="ＭＳ Ｐゴシック" charset="0"/>
            </a:endParaRPr>
          </a:p>
        </p:txBody>
      </p:sp>
      <p:sp>
        <p:nvSpPr>
          <p:cNvPr id="14" name="TextBox 12"/>
          <p:cNvSpPr txBox="1">
            <a:spLocks noChangeArrowheads="1"/>
          </p:cNvSpPr>
          <p:nvPr/>
        </p:nvSpPr>
        <p:spPr bwMode="auto">
          <a:xfrm>
            <a:off x="332045" y="3551228"/>
            <a:ext cx="787075"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550"/>
              </a:lnSpc>
            </a:pPr>
            <a:r>
              <a:rPr lang="en-US" sz="1400" b="1" dirty="0" smtClean="0">
                <a:solidFill>
                  <a:srgbClr val="000000"/>
                </a:solidFill>
                <a:latin typeface="Arial"/>
                <a:ea typeface="ＭＳ Ｐゴシック" charset="0"/>
              </a:rPr>
              <a:t>New</a:t>
            </a:r>
          </a:p>
          <a:p>
            <a:pPr eaLnBrk="0" hangingPunct="0">
              <a:lnSpc>
                <a:spcPts val="1550"/>
              </a:lnSpc>
            </a:pPr>
            <a:r>
              <a:rPr lang="en-US" sz="1400" b="1" dirty="0" smtClean="0">
                <a:solidFill>
                  <a:srgbClr val="000000"/>
                </a:solidFill>
                <a:latin typeface="Arial"/>
                <a:ea typeface="ＭＳ Ｐゴシック" charset="0"/>
              </a:rPr>
              <a:t>promoter</a:t>
            </a:r>
            <a:endParaRPr lang="en-US" sz="1400" b="1" dirty="0">
              <a:solidFill>
                <a:srgbClr val="000000"/>
              </a:solidFill>
              <a:latin typeface="Arial"/>
              <a:ea typeface="ＭＳ Ｐゴシック" charset="0"/>
            </a:endParaRPr>
          </a:p>
        </p:txBody>
      </p:sp>
      <p:sp>
        <p:nvSpPr>
          <p:cNvPr id="15" name="TextBox 14"/>
          <p:cNvSpPr txBox="1">
            <a:spLocks noChangeArrowheads="1"/>
          </p:cNvSpPr>
          <p:nvPr/>
        </p:nvSpPr>
        <p:spPr bwMode="auto">
          <a:xfrm>
            <a:off x="6027995" y="3494078"/>
            <a:ext cx="873637"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550"/>
              </a:lnSpc>
            </a:pPr>
            <a:r>
              <a:rPr lang="en-US" sz="1400" b="1" dirty="0">
                <a:solidFill>
                  <a:srgbClr val="000000"/>
                </a:solidFill>
                <a:latin typeface="Arial"/>
                <a:ea typeface="ＭＳ Ｐゴシック" charset="0"/>
              </a:rPr>
              <a:t>Oncogene</a:t>
            </a:r>
          </a:p>
        </p:txBody>
      </p:sp>
      <p:sp>
        <p:nvSpPr>
          <p:cNvPr id="16" name="TextBox 15"/>
          <p:cNvSpPr txBox="1">
            <a:spLocks noChangeArrowheads="1"/>
          </p:cNvSpPr>
          <p:nvPr/>
        </p:nvSpPr>
        <p:spPr bwMode="auto">
          <a:xfrm>
            <a:off x="7745670" y="3494078"/>
            <a:ext cx="873637"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550"/>
              </a:lnSpc>
            </a:pPr>
            <a:r>
              <a:rPr lang="en-US" sz="1400" b="1">
                <a:solidFill>
                  <a:srgbClr val="000000"/>
                </a:solidFill>
                <a:latin typeface="Arial"/>
                <a:ea typeface="ＭＳ Ｐゴシック" charset="0"/>
              </a:rPr>
              <a:t>Oncogene</a:t>
            </a:r>
          </a:p>
        </p:txBody>
      </p:sp>
      <p:sp>
        <p:nvSpPr>
          <p:cNvPr id="17" name="TextBox 16"/>
          <p:cNvSpPr txBox="1">
            <a:spLocks noChangeArrowheads="1"/>
          </p:cNvSpPr>
          <p:nvPr/>
        </p:nvSpPr>
        <p:spPr bwMode="auto">
          <a:xfrm>
            <a:off x="328870" y="4441815"/>
            <a:ext cx="2277868"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550"/>
              </a:lnSpc>
            </a:pPr>
            <a:r>
              <a:rPr lang="en-US" sz="1400" b="1" dirty="0" smtClean="0">
                <a:solidFill>
                  <a:srgbClr val="000000"/>
                </a:solidFill>
                <a:latin typeface="Arial"/>
                <a:ea typeface="ＭＳ Ｐゴシック" charset="0"/>
              </a:rPr>
              <a:t>Normal growth-stimulating</a:t>
            </a:r>
          </a:p>
          <a:p>
            <a:pPr eaLnBrk="0" hangingPunct="0">
              <a:lnSpc>
                <a:spcPts val="1550"/>
              </a:lnSpc>
            </a:pPr>
            <a:r>
              <a:rPr lang="en-US" sz="1400" b="1" dirty="0" smtClean="0">
                <a:solidFill>
                  <a:srgbClr val="000000"/>
                </a:solidFill>
                <a:latin typeface="Arial"/>
                <a:ea typeface="ＭＳ Ｐゴシック" charset="0"/>
              </a:rPr>
              <a:t>protein in excess</a:t>
            </a:r>
            <a:endParaRPr lang="en-US" sz="1400" b="1" dirty="0">
              <a:solidFill>
                <a:srgbClr val="000000"/>
              </a:solidFill>
              <a:latin typeface="Arial"/>
              <a:ea typeface="ＭＳ Ｐゴシック" charset="0"/>
            </a:endParaRPr>
          </a:p>
        </p:txBody>
      </p:sp>
      <p:sp>
        <p:nvSpPr>
          <p:cNvPr id="18" name="TextBox 18"/>
          <p:cNvSpPr txBox="1">
            <a:spLocks noChangeArrowheads="1"/>
          </p:cNvSpPr>
          <p:nvPr/>
        </p:nvSpPr>
        <p:spPr bwMode="auto">
          <a:xfrm>
            <a:off x="2965707" y="4441815"/>
            <a:ext cx="2277868"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550"/>
              </a:lnSpc>
            </a:pPr>
            <a:r>
              <a:rPr lang="en-US" sz="1400" b="1" dirty="0" smtClean="0">
                <a:solidFill>
                  <a:srgbClr val="000000"/>
                </a:solidFill>
                <a:latin typeface="Arial"/>
                <a:ea typeface="ＭＳ Ｐゴシック" charset="0"/>
              </a:rPr>
              <a:t>Normal growth-stimulating</a:t>
            </a:r>
          </a:p>
          <a:p>
            <a:pPr eaLnBrk="0" hangingPunct="0">
              <a:lnSpc>
                <a:spcPts val="1550"/>
              </a:lnSpc>
            </a:pPr>
            <a:r>
              <a:rPr lang="en-US" sz="1400" b="1" dirty="0" smtClean="0">
                <a:solidFill>
                  <a:srgbClr val="000000"/>
                </a:solidFill>
                <a:latin typeface="Arial"/>
                <a:ea typeface="ＭＳ Ｐゴシック" charset="0"/>
              </a:rPr>
              <a:t>protein in excess</a:t>
            </a:r>
            <a:endParaRPr lang="en-US" sz="1400" b="1" dirty="0">
              <a:solidFill>
                <a:srgbClr val="000000"/>
              </a:solidFill>
              <a:latin typeface="Arial"/>
              <a:ea typeface="ＭＳ Ｐゴシック" charset="0"/>
            </a:endParaRPr>
          </a:p>
        </p:txBody>
      </p:sp>
      <p:sp>
        <p:nvSpPr>
          <p:cNvPr id="19" name="TextBox 20"/>
          <p:cNvSpPr txBox="1">
            <a:spLocks noChangeArrowheads="1"/>
          </p:cNvSpPr>
          <p:nvPr/>
        </p:nvSpPr>
        <p:spPr bwMode="auto">
          <a:xfrm>
            <a:off x="5794632" y="4430703"/>
            <a:ext cx="146033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550"/>
              </a:lnSpc>
            </a:pPr>
            <a:r>
              <a:rPr lang="en-US" sz="1400" b="1" dirty="0" smtClean="0">
                <a:solidFill>
                  <a:srgbClr val="000000"/>
                </a:solidFill>
                <a:latin typeface="Arial"/>
                <a:ea typeface="ＭＳ Ｐゴシック" charset="0"/>
              </a:rPr>
              <a:t>Normal growth-</a:t>
            </a:r>
          </a:p>
          <a:p>
            <a:pPr eaLnBrk="0" hangingPunct="0">
              <a:lnSpc>
                <a:spcPts val="1550"/>
              </a:lnSpc>
            </a:pPr>
            <a:r>
              <a:rPr lang="en-US" sz="1400" b="1" dirty="0" smtClean="0">
                <a:solidFill>
                  <a:srgbClr val="000000"/>
                </a:solidFill>
                <a:latin typeface="Arial"/>
                <a:ea typeface="ＭＳ Ｐゴシック" charset="0"/>
              </a:rPr>
              <a:t>stimulating</a:t>
            </a:r>
          </a:p>
          <a:p>
            <a:pPr eaLnBrk="0" hangingPunct="0">
              <a:lnSpc>
                <a:spcPts val="1550"/>
              </a:lnSpc>
            </a:pPr>
            <a:r>
              <a:rPr lang="en-US" sz="1400" b="1" dirty="0" smtClean="0">
                <a:solidFill>
                  <a:srgbClr val="000000"/>
                </a:solidFill>
                <a:latin typeface="Arial"/>
                <a:ea typeface="ＭＳ Ｐゴシック" charset="0"/>
              </a:rPr>
              <a:t>protein in excess</a:t>
            </a:r>
            <a:endParaRPr lang="en-US" sz="1400" b="1" dirty="0">
              <a:solidFill>
                <a:srgbClr val="000000"/>
              </a:solidFill>
              <a:latin typeface="Arial"/>
              <a:ea typeface="ＭＳ Ｐゴシック" charset="0"/>
            </a:endParaRPr>
          </a:p>
        </p:txBody>
      </p:sp>
      <p:sp>
        <p:nvSpPr>
          <p:cNvPr id="20" name="TextBox 23"/>
          <p:cNvSpPr txBox="1">
            <a:spLocks noChangeArrowheads="1"/>
          </p:cNvSpPr>
          <p:nvPr/>
        </p:nvSpPr>
        <p:spPr bwMode="auto">
          <a:xfrm>
            <a:off x="7571045" y="4430703"/>
            <a:ext cx="124393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550"/>
              </a:lnSpc>
            </a:pPr>
            <a:r>
              <a:rPr lang="en-US" sz="1400" b="1" dirty="0" smtClean="0">
                <a:solidFill>
                  <a:srgbClr val="000000"/>
                </a:solidFill>
                <a:latin typeface="Arial"/>
                <a:ea typeface="ＭＳ Ｐゴシック" charset="0"/>
              </a:rPr>
              <a:t>Hyperactive or</a:t>
            </a:r>
          </a:p>
          <a:p>
            <a:pPr eaLnBrk="0" hangingPunct="0">
              <a:lnSpc>
                <a:spcPts val="1550"/>
              </a:lnSpc>
            </a:pPr>
            <a:r>
              <a:rPr lang="en-US" sz="1400" b="1" dirty="0" smtClean="0">
                <a:solidFill>
                  <a:srgbClr val="000000"/>
                </a:solidFill>
                <a:latin typeface="Arial"/>
                <a:ea typeface="ＭＳ Ｐゴシック" charset="0"/>
              </a:rPr>
              <a:t>degradation-</a:t>
            </a:r>
          </a:p>
          <a:p>
            <a:pPr eaLnBrk="0" hangingPunct="0">
              <a:lnSpc>
                <a:spcPts val="1550"/>
              </a:lnSpc>
            </a:pPr>
            <a:r>
              <a:rPr lang="en-US" sz="1400" b="1" dirty="0" smtClean="0">
                <a:solidFill>
                  <a:srgbClr val="000000"/>
                </a:solidFill>
                <a:latin typeface="Arial"/>
                <a:ea typeface="ＭＳ Ｐゴシック" charset="0"/>
              </a:rPr>
              <a:t>resistant</a:t>
            </a:r>
          </a:p>
          <a:p>
            <a:pPr eaLnBrk="0" hangingPunct="0">
              <a:lnSpc>
                <a:spcPts val="1550"/>
              </a:lnSpc>
            </a:pPr>
            <a:r>
              <a:rPr lang="en-US" sz="1400" b="1" dirty="0" smtClean="0">
                <a:solidFill>
                  <a:srgbClr val="000000"/>
                </a:solidFill>
                <a:latin typeface="Arial"/>
                <a:ea typeface="ＭＳ Ｐゴシック" charset="0"/>
              </a:rPr>
              <a:t>protein</a:t>
            </a:r>
            <a:endParaRPr lang="en-US" sz="1400" b="1" dirty="0">
              <a:solidFill>
                <a:srgbClr val="000000"/>
              </a:solidFill>
              <a:latin typeface="Arial"/>
              <a:ea typeface="ＭＳ Ｐゴシック" charset="0"/>
            </a:endParaRPr>
          </a:p>
        </p:txBody>
      </p:sp>
      <p:sp>
        <p:nvSpPr>
          <p:cNvPr id="21" name="TextBox 12"/>
          <p:cNvSpPr txBox="1">
            <a:spLocks noChangeArrowheads="1"/>
          </p:cNvSpPr>
          <p:nvPr/>
        </p:nvSpPr>
        <p:spPr bwMode="auto">
          <a:xfrm>
            <a:off x="846392" y="3489901"/>
            <a:ext cx="873637"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550"/>
              </a:lnSpc>
            </a:pPr>
            <a:r>
              <a:rPr lang="en-US" sz="1400" b="1" dirty="0" smtClean="0">
                <a:solidFill>
                  <a:srgbClr val="000000"/>
                </a:solidFill>
                <a:latin typeface="Arial"/>
                <a:ea typeface="ＭＳ Ｐゴシック" charset="0"/>
              </a:rPr>
              <a:t>Oncogene</a:t>
            </a:r>
          </a:p>
        </p:txBody>
      </p:sp>
      <p:sp>
        <p:nvSpPr>
          <p:cNvPr id="2" name="Freeform 1"/>
          <p:cNvSpPr/>
          <p:nvPr/>
        </p:nvSpPr>
        <p:spPr>
          <a:xfrm>
            <a:off x="435769" y="3321844"/>
            <a:ext cx="509587" cy="211931"/>
          </a:xfrm>
          <a:custGeom>
            <a:avLst/>
            <a:gdLst>
              <a:gd name="connsiteX0" fmla="*/ 0 w 509587"/>
              <a:gd name="connsiteY0" fmla="*/ 211931 h 211931"/>
              <a:gd name="connsiteX1" fmla="*/ 509587 w 509587"/>
              <a:gd name="connsiteY1" fmla="*/ 0 h 211931"/>
            </a:gdLst>
            <a:ahLst/>
            <a:cxnLst>
              <a:cxn ang="0">
                <a:pos x="connsiteX0" y="connsiteY0"/>
              </a:cxn>
              <a:cxn ang="0">
                <a:pos x="connsiteX1" y="connsiteY1"/>
              </a:cxn>
            </a:cxnLst>
            <a:rect l="l" t="t" r="r" b="b"/>
            <a:pathLst>
              <a:path w="509587" h="211931">
                <a:moveTo>
                  <a:pt x="0" y="211931"/>
                </a:moveTo>
                <a:lnTo>
                  <a:pt x="509587"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 name="Freeform 2"/>
          <p:cNvSpPr/>
          <p:nvPr/>
        </p:nvSpPr>
        <p:spPr>
          <a:xfrm>
            <a:off x="6126956" y="2900363"/>
            <a:ext cx="157163" cy="250031"/>
          </a:xfrm>
          <a:custGeom>
            <a:avLst/>
            <a:gdLst>
              <a:gd name="connsiteX0" fmla="*/ 0 w 157163"/>
              <a:gd name="connsiteY0" fmla="*/ 250031 h 250031"/>
              <a:gd name="connsiteX1" fmla="*/ 157163 w 157163"/>
              <a:gd name="connsiteY1" fmla="*/ 0 h 250031"/>
            </a:gdLst>
            <a:ahLst/>
            <a:cxnLst>
              <a:cxn ang="0">
                <a:pos x="connsiteX0" y="connsiteY0"/>
              </a:cxn>
              <a:cxn ang="0">
                <a:pos x="connsiteX1" y="connsiteY1"/>
              </a:cxn>
            </a:cxnLst>
            <a:rect l="l" t="t" r="r" b="b"/>
            <a:pathLst>
              <a:path w="157163" h="250031">
                <a:moveTo>
                  <a:pt x="0" y="250031"/>
                </a:moveTo>
                <a:lnTo>
                  <a:pt x="157163"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2" name="Freeform 21"/>
          <p:cNvSpPr/>
          <p:nvPr/>
        </p:nvSpPr>
        <p:spPr>
          <a:xfrm>
            <a:off x="8134350" y="2912269"/>
            <a:ext cx="211931" cy="247650"/>
          </a:xfrm>
          <a:custGeom>
            <a:avLst/>
            <a:gdLst>
              <a:gd name="connsiteX0" fmla="*/ 0 w 211931"/>
              <a:gd name="connsiteY0" fmla="*/ 0 h 247650"/>
              <a:gd name="connsiteX1" fmla="*/ 211931 w 211931"/>
              <a:gd name="connsiteY1" fmla="*/ 247650 h 247650"/>
            </a:gdLst>
            <a:ahLst/>
            <a:cxnLst>
              <a:cxn ang="0">
                <a:pos x="connsiteX0" y="connsiteY0"/>
              </a:cxn>
              <a:cxn ang="0">
                <a:pos x="connsiteX1" y="connsiteY1"/>
              </a:cxn>
            </a:cxnLst>
            <a:rect l="l" t="t" r="r" b="b"/>
            <a:pathLst>
              <a:path w="211931" h="247650">
                <a:moveTo>
                  <a:pt x="0" y="0"/>
                </a:moveTo>
                <a:lnTo>
                  <a:pt x="211931" y="24765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3" name="Right Brace 22"/>
          <p:cNvSpPr/>
          <p:nvPr/>
        </p:nvSpPr>
        <p:spPr bwMode="auto">
          <a:xfrm rot="16200000">
            <a:off x="3713339" y="1523220"/>
            <a:ext cx="168879" cy="623249"/>
          </a:xfrm>
          <a:prstGeom prst="rightBrace">
            <a:avLst>
              <a:gd name="adj1" fmla="val 23843"/>
              <a:gd name="adj2" fmla="val 50764"/>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4" name="Right Brace 23"/>
          <p:cNvSpPr/>
          <p:nvPr/>
        </p:nvSpPr>
        <p:spPr bwMode="auto">
          <a:xfrm rot="16200000">
            <a:off x="7200245" y="1520940"/>
            <a:ext cx="140104" cy="623249"/>
          </a:xfrm>
          <a:prstGeom prst="rightBrace">
            <a:avLst>
              <a:gd name="adj1" fmla="val 40839"/>
              <a:gd name="adj2" fmla="val 5191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5" name="Right Brace 24"/>
          <p:cNvSpPr/>
          <p:nvPr/>
        </p:nvSpPr>
        <p:spPr bwMode="auto">
          <a:xfrm rot="16200000">
            <a:off x="1296939" y="1515974"/>
            <a:ext cx="140104" cy="623249"/>
          </a:xfrm>
          <a:prstGeom prst="rightBrace">
            <a:avLst>
              <a:gd name="adj1" fmla="val 40839"/>
              <a:gd name="adj2" fmla="val 5191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6" name="Right Brace 25"/>
          <p:cNvSpPr/>
          <p:nvPr/>
        </p:nvSpPr>
        <p:spPr bwMode="auto">
          <a:xfrm rot="5400000">
            <a:off x="1205024" y="3059799"/>
            <a:ext cx="140104" cy="807078"/>
          </a:xfrm>
          <a:prstGeom prst="rightBrace">
            <a:avLst>
              <a:gd name="adj1" fmla="val 40839"/>
              <a:gd name="adj2" fmla="val 5132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7" name="Right Brace 26"/>
          <p:cNvSpPr/>
          <p:nvPr/>
        </p:nvSpPr>
        <p:spPr bwMode="auto">
          <a:xfrm rot="5400000">
            <a:off x="6392660" y="2814634"/>
            <a:ext cx="140104" cy="1285875"/>
          </a:xfrm>
          <a:prstGeom prst="rightBrace">
            <a:avLst>
              <a:gd name="adj1" fmla="val 40839"/>
              <a:gd name="adj2" fmla="val 50024"/>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8" name="Right Brace 27"/>
          <p:cNvSpPr/>
          <p:nvPr/>
        </p:nvSpPr>
        <p:spPr bwMode="auto">
          <a:xfrm rot="5400000">
            <a:off x="8110731" y="3129938"/>
            <a:ext cx="140104" cy="659606"/>
          </a:xfrm>
          <a:prstGeom prst="rightBrace">
            <a:avLst>
              <a:gd name="adj1" fmla="val 40839"/>
              <a:gd name="adj2" fmla="val 5132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58889872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9840" y="573024"/>
            <a:ext cx="4084320" cy="5711952"/>
          </a:xfrm>
          <a:prstGeom prst="rect">
            <a:avLst/>
          </a:prstGeom>
        </p:spPr>
      </p:pic>
      <p:sp>
        <p:nvSpPr>
          <p:cNvPr id="6" name="Title 5"/>
          <p:cNvSpPr>
            <a:spLocks noGrp="1"/>
          </p:cNvSpPr>
          <p:nvPr>
            <p:ph type="title"/>
          </p:nvPr>
        </p:nvSpPr>
        <p:spPr/>
        <p:txBody>
          <a:bodyPr/>
          <a:lstStyle/>
          <a:p>
            <a:r>
              <a:rPr lang="en-US" dirty="0" smtClean="0"/>
              <a:t>Figure 16.17-1</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12" name="TextBox 2"/>
          <p:cNvSpPr txBox="1">
            <a:spLocks noChangeArrowheads="1"/>
          </p:cNvSpPr>
          <p:nvPr/>
        </p:nvSpPr>
        <p:spPr bwMode="auto">
          <a:xfrm>
            <a:off x="3459675" y="566991"/>
            <a:ext cx="21688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400"/>
              </a:lnSpc>
            </a:pPr>
            <a:r>
              <a:rPr lang="en-US" sz="2200" b="1" dirty="0">
                <a:solidFill>
                  <a:srgbClr val="000000"/>
                </a:solidFill>
                <a:latin typeface="Arial"/>
                <a:ea typeface="ＭＳ Ｐゴシック" charset="0"/>
              </a:rPr>
              <a:t>Proto-oncogene</a:t>
            </a:r>
          </a:p>
        </p:txBody>
      </p:sp>
      <p:sp>
        <p:nvSpPr>
          <p:cNvPr id="13" name="TextBox 3"/>
          <p:cNvSpPr txBox="1">
            <a:spLocks noChangeArrowheads="1"/>
          </p:cNvSpPr>
          <p:nvPr/>
        </p:nvSpPr>
        <p:spPr bwMode="auto">
          <a:xfrm>
            <a:off x="2569087" y="2192592"/>
            <a:ext cx="40704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400"/>
              </a:lnSpc>
            </a:pPr>
            <a:r>
              <a:rPr lang="en-US" sz="2200" b="1">
                <a:solidFill>
                  <a:srgbClr val="000000"/>
                </a:solidFill>
                <a:latin typeface="Arial"/>
                <a:ea typeface="ＭＳ Ｐゴシック" charset="0"/>
              </a:rPr>
              <a:t>Translocation or transposition</a:t>
            </a:r>
          </a:p>
        </p:txBody>
      </p:sp>
      <p:sp>
        <p:nvSpPr>
          <p:cNvPr id="14" name="TextBox 4"/>
          <p:cNvSpPr txBox="1">
            <a:spLocks noChangeArrowheads="1"/>
          </p:cNvSpPr>
          <p:nvPr/>
        </p:nvSpPr>
        <p:spPr bwMode="auto">
          <a:xfrm>
            <a:off x="2554800" y="3934079"/>
            <a:ext cx="123912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400"/>
              </a:lnSpc>
            </a:pPr>
            <a:r>
              <a:rPr lang="en-US" sz="2200" b="1" dirty="0" smtClean="0">
                <a:solidFill>
                  <a:srgbClr val="000000"/>
                </a:solidFill>
                <a:latin typeface="Arial"/>
                <a:ea typeface="ＭＳ Ｐゴシック" charset="0"/>
              </a:rPr>
              <a:t>New</a:t>
            </a:r>
          </a:p>
          <a:p>
            <a:pPr eaLnBrk="0" hangingPunct="0">
              <a:lnSpc>
                <a:spcPts val="2400"/>
              </a:lnSpc>
            </a:pPr>
            <a:r>
              <a:rPr lang="en-US" sz="2200" b="1" dirty="0" smtClean="0">
                <a:solidFill>
                  <a:srgbClr val="000000"/>
                </a:solidFill>
                <a:latin typeface="Arial"/>
                <a:ea typeface="ＭＳ Ｐゴシック" charset="0"/>
              </a:rPr>
              <a:t>promoter</a:t>
            </a:r>
            <a:endParaRPr lang="en-US" sz="2200" b="1" dirty="0">
              <a:solidFill>
                <a:srgbClr val="000000"/>
              </a:solidFill>
              <a:latin typeface="Arial"/>
              <a:ea typeface="ＭＳ Ｐゴシック" charset="0"/>
            </a:endParaRPr>
          </a:p>
        </p:txBody>
      </p:sp>
      <p:sp>
        <p:nvSpPr>
          <p:cNvPr id="15" name="TextBox 5"/>
          <p:cNvSpPr txBox="1">
            <a:spLocks noChangeArrowheads="1"/>
          </p:cNvSpPr>
          <p:nvPr/>
        </p:nvSpPr>
        <p:spPr bwMode="auto">
          <a:xfrm>
            <a:off x="3658112" y="3973767"/>
            <a:ext cx="13833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400"/>
              </a:lnSpc>
            </a:pPr>
            <a:r>
              <a:rPr lang="en-US" sz="2200" b="1">
                <a:solidFill>
                  <a:srgbClr val="000000"/>
                </a:solidFill>
                <a:latin typeface="Arial"/>
                <a:ea typeface="ＭＳ Ｐゴシック" charset="0"/>
              </a:rPr>
              <a:t>Oncogene</a:t>
            </a:r>
          </a:p>
        </p:txBody>
      </p:sp>
      <p:sp>
        <p:nvSpPr>
          <p:cNvPr id="16" name="TextBox 7"/>
          <p:cNvSpPr txBox="1">
            <a:spLocks noChangeArrowheads="1"/>
          </p:cNvSpPr>
          <p:nvPr/>
        </p:nvSpPr>
        <p:spPr bwMode="auto">
          <a:xfrm>
            <a:off x="2546862" y="5623179"/>
            <a:ext cx="359553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400"/>
              </a:lnSpc>
            </a:pPr>
            <a:r>
              <a:rPr lang="en-US" sz="2200" b="1" smtClean="0">
                <a:solidFill>
                  <a:srgbClr val="000000"/>
                </a:solidFill>
                <a:latin typeface="Arial"/>
                <a:ea typeface="ＭＳ Ｐゴシック" charset="0"/>
              </a:rPr>
              <a:t>Normal growth-stimulating</a:t>
            </a:r>
          </a:p>
          <a:p>
            <a:pPr eaLnBrk="0" hangingPunct="0">
              <a:lnSpc>
                <a:spcPts val="2400"/>
              </a:lnSpc>
            </a:pPr>
            <a:r>
              <a:rPr lang="en-US" sz="2200" b="1" smtClean="0">
                <a:solidFill>
                  <a:srgbClr val="000000"/>
                </a:solidFill>
                <a:latin typeface="Arial"/>
                <a:ea typeface="ＭＳ Ｐゴシック" charset="0"/>
              </a:rPr>
              <a:t>protein in excess</a:t>
            </a:r>
            <a:endParaRPr lang="en-US" sz="2200" b="1" dirty="0">
              <a:solidFill>
                <a:srgbClr val="000000"/>
              </a:solidFill>
              <a:latin typeface="Arial"/>
              <a:ea typeface="ＭＳ Ｐゴシック" charset="0"/>
            </a:endParaRPr>
          </a:p>
        </p:txBody>
      </p:sp>
      <p:sp>
        <p:nvSpPr>
          <p:cNvPr id="2" name="Freeform 1"/>
          <p:cNvSpPr/>
          <p:nvPr/>
        </p:nvSpPr>
        <p:spPr>
          <a:xfrm>
            <a:off x="2895600" y="3594100"/>
            <a:ext cx="819150" cy="304800"/>
          </a:xfrm>
          <a:custGeom>
            <a:avLst/>
            <a:gdLst>
              <a:gd name="connsiteX0" fmla="*/ 0 w 819150"/>
              <a:gd name="connsiteY0" fmla="*/ 304800 h 304800"/>
              <a:gd name="connsiteX1" fmla="*/ 819150 w 819150"/>
              <a:gd name="connsiteY1" fmla="*/ 0 h 304800"/>
            </a:gdLst>
            <a:ahLst/>
            <a:cxnLst>
              <a:cxn ang="0">
                <a:pos x="connsiteX0" y="connsiteY0"/>
              </a:cxn>
              <a:cxn ang="0">
                <a:pos x="connsiteX1" y="connsiteY1"/>
              </a:cxn>
            </a:cxnLst>
            <a:rect l="l" t="t" r="r" b="b"/>
            <a:pathLst>
              <a:path w="819150" h="304800">
                <a:moveTo>
                  <a:pt x="0" y="304800"/>
                </a:moveTo>
                <a:lnTo>
                  <a:pt x="819150"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1" name="Right Brace 10"/>
          <p:cNvSpPr/>
          <p:nvPr/>
        </p:nvSpPr>
        <p:spPr bwMode="auto">
          <a:xfrm rot="16200000">
            <a:off x="4389070" y="421904"/>
            <a:ext cx="258706" cy="1159667"/>
          </a:xfrm>
          <a:prstGeom prst="rightBrace">
            <a:avLst>
              <a:gd name="adj1" fmla="val 36729"/>
              <a:gd name="adj2" fmla="val 5176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7" name="Right Brace 16"/>
          <p:cNvSpPr/>
          <p:nvPr/>
        </p:nvSpPr>
        <p:spPr bwMode="auto">
          <a:xfrm rot="5400000">
            <a:off x="4206903" y="3106224"/>
            <a:ext cx="258706" cy="1524001"/>
          </a:xfrm>
          <a:prstGeom prst="rightBrace">
            <a:avLst>
              <a:gd name="adj1" fmla="val 36729"/>
              <a:gd name="adj2" fmla="val 5051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161749859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573024"/>
            <a:ext cx="5638800" cy="5711952"/>
          </a:xfrm>
          <a:prstGeom prst="rect">
            <a:avLst/>
          </a:prstGeom>
        </p:spPr>
      </p:pic>
      <p:sp>
        <p:nvSpPr>
          <p:cNvPr id="6" name="Title 5"/>
          <p:cNvSpPr>
            <a:spLocks noGrp="1"/>
          </p:cNvSpPr>
          <p:nvPr>
            <p:ph type="title"/>
          </p:nvPr>
        </p:nvSpPr>
        <p:spPr/>
        <p:txBody>
          <a:bodyPr/>
          <a:lstStyle/>
          <a:p>
            <a:r>
              <a:rPr lang="en-US" dirty="0" smtClean="0"/>
              <a:t>Figure 16.17-2</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10" name="TextBox 2"/>
          <p:cNvSpPr txBox="1">
            <a:spLocks noChangeArrowheads="1"/>
          </p:cNvSpPr>
          <p:nvPr/>
        </p:nvSpPr>
        <p:spPr bwMode="auto">
          <a:xfrm>
            <a:off x="3522194" y="573944"/>
            <a:ext cx="21688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400"/>
              </a:lnSpc>
            </a:pPr>
            <a:r>
              <a:rPr lang="en-US" sz="2200" b="1">
                <a:solidFill>
                  <a:srgbClr val="000000"/>
                </a:solidFill>
                <a:latin typeface="Arial"/>
                <a:ea typeface="ＭＳ Ｐゴシック" charset="0"/>
              </a:rPr>
              <a:t>Proto-oncogene</a:t>
            </a:r>
          </a:p>
        </p:txBody>
      </p:sp>
      <p:sp>
        <p:nvSpPr>
          <p:cNvPr id="11" name="TextBox 3"/>
          <p:cNvSpPr txBox="1">
            <a:spLocks noChangeArrowheads="1"/>
          </p:cNvSpPr>
          <p:nvPr/>
        </p:nvSpPr>
        <p:spPr bwMode="auto">
          <a:xfrm>
            <a:off x="3238032" y="2183670"/>
            <a:ext cx="25295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400"/>
              </a:lnSpc>
            </a:pPr>
            <a:r>
              <a:rPr lang="en-US" sz="2200" b="1">
                <a:solidFill>
                  <a:srgbClr val="000000"/>
                </a:solidFill>
                <a:latin typeface="Arial"/>
                <a:ea typeface="ＭＳ Ｐゴシック" charset="0"/>
              </a:rPr>
              <a:t>Gene amplification</a:t>
            </a:r>
          </a:p>
        </p:txBody>
      </p:sp>
      <p:sp>
        <p:nvSpPr>
          <p:cNvPr id="12" name="TextBox 4"/>
          <p:cNvSpPr txBox="1">
            <a:spLocks noChangeArrowheads="1"/>
          </p:cNvSpPr>
          <p:nvPr/>
        </p:nvSpPr>
        <p:spPr bwMode="auto">
          <a:xfrm>
            <a:off x="3031657" y="5630132"/>
            <a:ext cx="359553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400"/>
              </a:lnSpc>
            </a:pPr>
            <a:r>
              <a:rPr lang="en-US" sz="2200" b="1" smtClean="0">
                <a:solidFill>
                  <a:srgbClr val="000000"/>
                </a:solidFill>
                <a:latin typeface="Arial"/>
                <a:ea typeface="ＭＳ Ｐゴシック" charset="0"/>
              </a:rPr>
              <a:t>Normal growth-stimulating</a:t>
            </a:r>
          </a:p>
          <a:p>
            <a:pPr eaLnBrk="0" hangingPunct="0">
              <a:lnSpc>
                <a:spcPts val="2400"/>
              </a:lnSpc>
            </a:pPr>
            <a:r>
              <a:rPr lang="en-US" sz="2200" b="1" smtClean="0">
                <a:solidFill>
                  <a:srgbClr val="000000"/>
                </a:solidFill>
                <a:latin typeface="Arial"/>
                <a:ea typeface="ＭＳ Ｐゴシック" charset="0"/>
              </a:rPr>
              <a:t>protein in excess</a:t>
            </a:r>
            <a:endParaRPr lang="en-US" sz="2200" b="1">
              <a:solidFill>
                <a:srgbClr val="000000"/>
              </a:solidFill>
              <a:latin typeface="Arial"/>
              <a:ea typeface="ＭＳ Ｐゴシック" charset="0"/>
            </a:endParaRPr>
          </a:p>
        </p:txBody>
      </p:sp>
      <p:sp>
        <p:nvSpPr>
          <p:cNvPr id="8" name="Right Brace 7"/>
          <p:cNvSpPr/>
          <p:nvPr/>
        </p:nvSpPr>
        <p:spPr bwMode="auto">
          <a:xfrm rot="16200000">
            <a:off x="4465278" y="421904"/>
            <a:ext cx="258706" cy="1159667"/>
          </a:xfrm>
          <a:prstGeom prst="rightBrace">
            <a:avLst>
              <a:gd name="adj1" fmla="val 36729"/>
              <a:gd name="adj2" fmla="val 5176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77916766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808" y="277368"/>
            <a:ext cx="6120384" cy="6303264"/>
          </a:xfrm>
          <a:prstGeom prst="rect">
            <a:avLst/>
          </a:prstGeom>
        </p:spPr>
      </p:pic>
      <p:sp>
        <p:nvSpPr>
          <p:cNvPr id="6" name="Title 5"/>
          <p:cNvSpPr>
            <a:spLocks noGrp="1"/>
          </p:cNvSpPr>
          <p:nvPr>
            <p:ph type="title"/>
          </p:nvPr>
        </p:nvSpPr>
        <p:spPr/>
        <p:txBody>
          <a:bodyPr/>
          <a:lstStyle/>
          <a:p>
            <a:r>
              <a:rPr lang="en-US" dirty="0" smtClean="0"/>
              <a:t>Figure 16.17-3</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3664030" y="271526"/>
            <a:ext cx="21688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400"/>
              </a:lnSpc>
            </a:pPr>
            <a:r>
              <a:rPr lang="en-US" sz="2200" b="1" dirty="0">
                <a:solidFill>
                  <a:srgbClr val="000000"/>
                </a:solidFill>
                <a:latin typeface="Arial"/>
                <a:ea typeface="ＭＳ Ｐゴシック" charset="0"/>
              </a:rPr>
              <a:t>Proto-oncogene</a:t>
            </a:r>
          </a:p>
        </p:txBody>
      </p:sp>
      <p:sp>
        <p:nvSpPr>
          <p:cNvPr id="8" name="TextBox 3"/>
          <p:cNvSpPr txBox="1">
            <a:spLocks noChangeArrowheads="1"/>
          </p:cNvSpPr>
          <p:nvPr/>
        </p:nvSpPr>
        <p:spPr bwMode="auto">
          <a:xfrm>
            <a:off x="1552929" y="1951895"/>
            <a:ext cx="323646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400"/>
              </a:lnSpc>
            </a:pPr>
            <a:r>
              <a:rPr lang="en-US" sz="2200" b="1" dirty="0" smtClean="0">
                <a:solidFill>
                  <a:srgbClr val="000000"/>
                </a:solidFill>
                <a:latin typeface="Arial"/>
                <a:ea typeface="ＭＳ Ｐゴシック" charset="0"/>
              </a:rPr>
              <a:t>Point mutation</a:t>
            </a:r>
          </a:p>
          <a:p>
            <a:pPr algn="ctr" eaLnBrk="0" hangingPunct="0">
              <a:lnSpc>
                <a:spcPts val="2400"/>
              </a:lnSpc>
            </a:pPr>
            <a:r>
              <a:rPr lang="en-US" sz="2200" b="1" dirty="0" smtClean="0">
                <a:solidFill>
                  <a:srgbClr val="000000"/>
                </a:solidFill>
                <a:latin typeface="Arial"/>
                <a:ea typeface="ＭＳ Ｐゴシック" charset="0"/>
              </a:rPr>
              <a:t>within a control element</a:t>
            </a:r>
            <a:endParaRPr lang="en-US" sz="2200" b="1" dirty="0">
              <a:solidFill>
                <a:srgbClr val="000000"/>
              </a:solidFill>
              <a:latin typeface="Arial"/>
              <a:ea typeface="ＭＳ Ｐゴシック" charset="0"/>
            </a:endParaRPr>
          </a:p>
        </p:txBody>
      </p:sp>
      <p:sp>
        <p:nvSpPr>
          <p:cNvPr id="9" name="TextBox 5"/>
          <p:cNvSpPr txBox="1">
            <a:spLocks noChangeArrowheads="1"/>
          </p:cNvSpPr>
          <p:nvPr/>
        </p:nvSpPr>
        <p:spPr bwMode="auto">
          <a:xfrm>
            <a:off x="5332494" y="1951895"/>
            <a:ext cx="205985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400"/>
              </a:lnSpc>
            </a:pPr>
            <a:r>
              <a:rPr lang="en-US" sz="2200" b="1" dirty="0" smtClean="0">
                <a:solidFill>
                  <a:srgbClr val="000000"/>
                </a:solidFill>
                <a:latin typeface="Arial"/>
                <a:ea typeface="ＭＳ Ｐゴシック" charset="0"/>
              </a:rPr>
              <a:t> Point mutation</a:t>
            </a:r>
          </a:p>
          <a:p>
            <a:pPr algn="r" eaLnBrk="0" hangingPunct="0">
              <a:lnSpc>
                <a:spcPts val="2400"/>
              </a:lnSpc>
            </a:pPr>
            <a:r>
              <a:rPr lang="en-US" sz="2200" b="1" dirty="0" smtClean="0">
                <a:solidFill>
                  <a:srgbClr val="000000"/>
                </a:solidFill>
                <a:latin typeface="Arial"/>
                <a:ea typeface="ＭＳ Ｐゴシック" charset="0"/>
              </a:rPr>
              <a:t>within the gene</a:t>
            </a:r>
            <a:endParaRPr lang="en-US" sz="2200" b="1" dirty="0">
              <a:solidFill>
                <a:srgbClr val="000000"/>
              </a:solidFill>
              <a:latin typeface="Arial"/>
              <a:ea typeface="ＭＳ Ｐゴシック" charset="0"/>
            </a:endParaRPr>
          </a:p>
        </p:txBody>
      </p:sp>
      <p:sp>
        <p:nvSpPr>
          <p:cNvPr id="10" name="TextBox 7"/>
          <p:cNvSpPr txBox="1">
            <a:spLocks noChangeArrowheads="1"/>
          </p:cNvSpPr>
          <p:nvPr/>
        </p:nvSpPr>
        <p:spPr bwMode="auto">
          <a:xfrm>
            <a:off x="2501981" y="3680683"/>
            <a:ext cx="13833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400"/>
              </a:lnSpc>
            </a:pPr>
            <a:r>
              <a:rPr lang="en-US" sz="2200" b="1" dirty="0">
                <a:solidFill>
                  <a:srgbClr val="000000"/>
                </a:solidFill>
                <a:latin typeface="Arial"/>
                <a:ea typeface="ＭＳ Ｐゴシック" charset="0"/>
              </a:rPr>
              <a:t>Oncogene</a:t>
            </a:r>
          </a:p>
        </p:txBody>
      </p:sp>
      <p:sp>
        <p:nvSpPr>
          <p:cNvPr id="11" name="TextBox 8"/>
          <p:cNvSpPr txBox="1">
            <a:spLocks noChangeArrowheads="1"/>
          </p:cNvSpPr>
          <p:nvPr/>
        </p:nvSpPr>
        <p:spPr bwMode="auto">
          <a:xfrm>
            <a:off x="5746831" y="3680683"/>
            <a:ext cx="13833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400"/>
              </a:lnSpc>
            </a:pPr>
            <a:r>
              <a:rPr lang="en-US" sz="2200" b="1" dirty="0">
                <a:solidFill>
                  <a:srgbClr val="000000"/>
                </a:solidFill>
                <a:latin typeface="Arial"/>
                <a:ea typeface="ＭＳ Ｐゴシック" charset="0"/>
              </a:rPr>
              <a:t>Oncogene</a:t>
            </a:r>
          </a:p>
        </p:txBody>
      </p:sp>
      <p:sp>
        <p:nvSpPr>
          <p:cNvPr id="12" name="TextBox 9"/>
          <p:cNvSpPr txBox="1">
            <a:spLocks noChangeArrowheads="1"/>
          </p:cNvSpPr>
          <p:nvPr/>
        </p:nvSpPr>
        <p:spPr bwMode="auto">
          <a:xfrm>
            <a:off x="1581231" y="5307870"/>
            <a:ext cx="359553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400"/>
              </a:lnSpc>
            </a:pPr>
            <a:r>
              <a:rPr lang="en-US" sz="2200" b="1" dirty="0" smtClean="0">
                <a:solidFill>
                  <a:srgbClr val="000000"/>
                </a:solidFill>
                <a:latin typeface="Arial"/>
                <a:ea typeface="ＭＳ Ｐゴシック" charset="0"/>
              </a:rPr>
              <a:t>Normal growth-stimulating</a:t>
            </a:r>
          </a:p>
          <a:p>
            <a:pPr eaLnBrk="0" hangingPunct="0">
              <a:lnSpc>
                <a:spcPts val="2400"/>
              </a:lnSpc>
            </a:pPr>
            <a:r>
              <a:rPr lang="en-US" sz="2200" b="1" dirty="0" smtClean="0">
                <a:solidFill>
                  <a:srgbClr val="000000"/>
                </a:solidFill>
                <a:latin typeface="Arial"/>
                <a:ea typeface="ＭＳ Ｐゴシック" charset="0"/>
              </a:rPr>
              <a:t>protein in excess</a:t>
            </a:r>
            <a:endParaRPr lang="en-US" sz="2200" b="1" dirty="0">
              <a:solidFill>
                <a:srgbClr val="000000"/>
              </a:solidFill>
              <a:latin typeface="Arial"/>
              <a:ea typeface="ＭＳ Ｐゴシック" charset="0"/>
            </a:endParaRPr>
          </a:p>
        </p:txBody>
      </p:sp>
      <p:sp>
        <p:nvSpPr>
          <p:cNvPr id="13" name="TextBox 12"/>
          <p:cNvSpPr txBox="1">
            <a:spLocks noChangeArrowheads="1"/>
          </p:cNvSpPr>
          <p:nvPr/>
        </p:nvSpPr>
        <p:spPr bwMode="auto">
          <a:xfrm>
            <a:off x="5618244" y="5307870"/>
            <a:ext cx="1962076"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400"/>
              </a:lnSpc>
            </a:pPr>
            <a:r>
              <a:rPr lang="en-US" sz="2200" b="1" dirty="0" smtClean="0">
                <a:solidFill>
                  <a:srgbClr val="000000"/>
                </a:solidFill>
                <a:latin typeface="Arial"/>
                <a:ea typeface="ＭＳ Ｐゴシック" charset="0"/>
              </a:rPr>
              <a:t>Hyperactive or</a:t>
            </a:r>
          </a:p>
          <a:p>
            <a:pPr eaLnBrk="0" hangingPunct="0">
              <a:lnSpc>
                <a:spcPts val="2400"/>
              </a:lnSpc>
            </a:pPr>
            <a:r>
              <a:rPr lang="en-US" sz="2200" b="1" dirty="0" smtClean="0">
                <a:solidFill>
                  <a:srgbClr val="000000"/>
                </a:solidFill>
                <a:latin typeface="Arial"/>
                <a:ea typeface="ＭＳ Ｐゴシック" charset="0"/>
              </a:rPr>
              <a:t>degradation-</a:t>
            </a:r>
          </a:p>
          <a:p>
            <a:pPr eaLnBrk="0" hangingPunct="0">
              <a:lnSpc>
                <a:spcPts val="2400"/>
              </a:lnSpc>
            </a:pPr>
            <a:r>
              <a:rPr lang="en-US" sz="2200" b="1" dirty="0" smtClean="0">
                <a:solidFill>
                  <a:srgbClr val="000000"/>
                </a:solidFill>
                <a:latin typeface="Arial"/>
                <a:ea typeface="ＭＳ Ｐゴシック" charset="0"/>
              </a:rPr>
              <a:t>resistant</a:t>
            </a:r>
          </a:p>
          <a:p>
            <a:pPr eaLnBrk="0" hangingPunct="0">
              <a:lnSpc>
                <a:spcPts val="2400"/>
              </a:lnSpc>
            </a:pPr>
            <a:r>
              <a:rPr lang="en-US" sz="2200" b="1" dirty="0" smtClean="0">
                <a:solidFill>
                  <a:srgbClr val="000000"/>
                </a:solidFill>
                <a:latin typeface="Arial"/>
                <a:ea typeface="ＭＳ Ｐゴシック" charset="0"/>
              </a:rPr>
              <a:t>protein</a:t>
            </a:r>
            <a:endParaRPr lang="en-US" sz="2200" b="1" dirty="0">
              <a:solidFill>
                <a:srgbClr val="000000"/>
              </a:solidFill>
              <a:latin typeface="Arial"/>
              <a:ea typeface="ＭＳ Ｐゴシック" charset="0"/>
            </a:endParaRPr>
          </a:p>
        </p:txBody>
      </p:sp>
      <p:sp>
        <p:nvSpPr>
          <p:cNvPr id="2" name="Freeform 1"/>
          <p:cNvSpPr/>
          <p:nvPr/>
        </p:nvSpPr>
        <p:spPr>
          <a:xfrm>
            <a:off x="2559050" y="2635250"/>
            <a:ext cx="546100" cy="342900"/>
          </a:xfrm>
          <a:custGeom>
            <a:avLst/>
            <a:gdLst>
              <a:gd name="connsiteX0" fmla="*/ 0 w 546100"/>
              <a:gd name="connsiteY0" fmla="*/ 342900 h 342900"/>
              <a:gd name="connsiteX1" fmla="*/ 546100 w 546100"/>
              <a:gd name="connsiteY1" fmla="*/ 0 h 342900"/>
            </a:gdLst>
            <a:ahLst/>
            <a:cxnLst>
              <a:cxn ang="0">
                <a:pos x="connsiteX0" y="connsiteY0"/>
              </a:cxn>
              <a:cxn ang="0">
                <a:pos x="connsiteX1" y="connsiteY1"/>
              </a:cxn>
            </a:cxnLst>
            <a:rect l="l" t="t" r="r" b="b"/>
            <a:pathLst>
              <a:path w="546100" h="342900">
                <a:moveTo>
                  <a:pt x="0" y="342900"/>
                </a:moveTo>
                <a:lnTo>
                  <a:pt x="546100"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 name="Freeform 2"/>
          <p:cNvSpPr/>
          <p:nvPr/>
        </p:nvSpPr>
        <p:spPr>
          <a:xfrm>
            <a:off x="6398419" y="2645569"/>
            <a:ext cx="342900" cy="333375"/>
          </a:xfrm>
          <a:custGeom>
            <a:avLst/>
            <a:gdLst>
              <a:gd name="connsiteX0" fmla="*/ 0 w 342900"/>
              <a:gd name="connsiteY0" fmla="*/ 0 h 333375"/>
              <a:gd name="connsiteX1" fmla="*/ 342900 w 342900"/>
              <a:gd name="connsiteY1" fmla="*/ 333375 h 333375"/>
            </a:gdLst>
            <a:ahLst/>
            <a:cxnLst>
              <a:cxn ang="0">
                <a:pos x="connsiteX0" y="connsiteY0"/>
              </a:cxn>
              <a:cxn ang="0">
                <a:pos x="connsiteX1" y="connsiteY1"/>
              </a:cxn>
            </a:cxnLst>
            <a:rect l="l" t="t" r="r" b="b"/>
            <a:pathLst>
              <a:path w="342900" h="333375">
                <a:moveTo>
                  <a:pt x="0" y="0"/>
                </a:moveTo>
                <a:lnTo>
                  <a:pt x="342900" y="333375"/>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4" name="Right Brace 13"/>
          <p:cNvSpPr/>
          <p:nvPr/>
        </p:nvSpPr>
        <p:spPr bwMode="auto">
          <a:xfrm rot="16200000">
            <a:off x="4595048" y="121334"/>
            <a:ext cx="258706" cy="1176337"/>
          </a:xfrm>
          <a:prstGeom prst="rightBrace">
            <a:avLst>
              <a:gd name="adj1" fmla="val 34888"/>
              <a:gd name="adj2" fmla="val 5176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5" name="Right Brace 14"/>
          <p:cNvSpPr/>
          <p:nvPr/>
        </p:nvSpPr>
        <p:spPr bwMode="auto">
          <a:xfrm rot="5400000">
            <a:off x="6294068" y="2940539"/>
            <a:ext cx="258706" cy="1221582"/>
          </a:xfrm>
          <a:prstGeom prst="rightBrace">
            <a:avLst>
              <a:gd name="adj1" fmla="val 34888"/>
              <a:gd name="adj2" fmla="val 49031"/>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6" name="Right Brace 15"/>
          <p:cNvSpPr/>
          <p:nvPr/>
        </p:nvSpPr>
        <p:spPr bwMode="auto">
          <a:xfrm rot="5400000">
            <a:off x="3067872" y="2343962"/>
            <a:ext cx="258706" cy="2419350"/>
          </a:xfrm>
          <a:prstGeom prst="rightBrace">
            <a:avLst>
              <a:gd name="adj1" fmla="val 34888"/>
              <a:gd name="adj2" fmla="val 50343"/>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331356876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p:txBody>
          <a:bodyPr/>
          <a:lstStyle/>
          <a:p>
            <a:r>
              <a:rPr lang="en-US" altLang="en-US" b="1" smtClean="0"/>
              <a:t>Tumor-suppressor genes </a:t>
            </a:r>
            <a:r>
              <a:rPr lang="en-US" altLang="en-US" smtClean="0"/>
              <a:t>encode proteins that help prevent uncontrolled cell growth</a:t>
            </a:r>
          </a:p>
          <a:p>
            <a:r>
              <a:rPr lang="en-US" altLang="en-US" smtClean="0"/>
              <a:t>Mutations that decrease protein products of tumor-suppressor genes may contribute to cancer onset</a:t>
            </a:r>
          </a:p>
          <a:p>
            <a:r>
              <a:rPr lang="en-US" altLang="en-US" smtClean="0"/>
              <a:t>Tumor-suppressor proteins</a:t>
            </a:r>
          </a:p>
          <a:p>
            <a:pPr lvl="1"/>
            <a:r>
              <a:rPr lang="en-US" altLang="en-US" smtClean="0"/>
              <a:t>Repair damaged DNA</a:t>
            </a:r>
          </a:p>
          <a:p>
            <a:pPr lvl="1"/>
            <a:r>
              <a:rPr lang="en-US" altLang="en-US" smtClean="0"/>
              <a:t>Control cell adhesion</a:t>
            </a:r>
          </a:p>
          <a:p>
            <a:pPr lvl="1"/>
            <a:r>
              <a:rPr lang="en-US" altLang="en-US" smtClean="0"/>
              <a:t>Inhibit the cell cycle</a:t>
            </a:r>
          </a:p>
        </p:txBody>
      </p:sp>
      <p:sp>
        <p:nvSpPr>
          <p:cNvPr id="5" name="Footer Placeholder 4"/>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27551444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7520" y="1603248"/>
            <a:ext cx="3108960" cy="3651504"/>
          </a:xfrm>
          <a:prstGeom prst="rect">
            <a:avLst/>
          </a:prstGeom>
        </p:spPr>
      </p:pic>
      <p:sp>
        <p:nvSpPr>
          <p:cNvPr id="6" name="Title 5"/>
          <p:cNvSpPr>
            <a:spLocks noGrp="1"/>
          </p:cNvSpPr>
          <p:nvPr>
            <p:ph type="title"/>
          </p:nvPr>
        </p:nvSpPr>
        <p:spPr/>
        <p:txBody>
          <a:bodyPr/>
          <a:lstStyle/>
          <a:p>
            <a:r>
              <a:rPr lang="en-US" dirty="0" smtClean="0"/>
              <a:t>Figure 16.2-2</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3369945" y="4495153"/>
            <a:ext cx="6027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FFFFFF"/>
                </a:solidFill>
                <a:latin typeface="Arial"/>
                <a:ea typeface="ＭＳ Ｐゴシック" charset="0"/>
              </a:rPr>
              <a:t>2 mm</a:t>
            </a:r>
          </a:p>
        </p:txBody>
      </p:sp>
      <p:sp>
        <p:nvSpPr>
          <p:cNvPr id="8" name="TextBox 3"/>
          <p:cNvSpPr txBox="1">
            <a:spLocks noChangeArrowheads="1"/>
          </p:cNvSpPr>
          <p:nvPr/>
        </p:nvSpPr>
        <p:spPr bwMode="auto">
          <a:xfrm>
            <a:off x="3058795" y="4923778"/>
            <a:ext cx="28597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780" b="1" dirty="0">
                <a:solidFill>
                  <a:srgbClr val="000000"/>
                </a:solidFill>
                <a:latin typeface="Arial"/>
                <a:ea typeface="ＭＳ Ｐゴシック" charset="0"/>
              </a:rPr>
              <a:t>(b) Newly hatched tadpole</a:t>
            </a:r>
          </a:p>
        </p:txBody>
      </p:sp>
    </p:spTree>
    <p:extLst>
      <p:ext uri="{BB962C8B-B14F-4D97-AF65-F5344CB8AC3E}">
        <p14:creationId xmlns:p14="http://schemas.microsoft.com/office/powerpoint/2010/main" val="155778356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smtClean="0"/>
              <a:t>Interference with Cell-Signaling Pathways</a:t>
            </a:r>
          </a:p>
        </p:txBody>
      </p:sp>
      <p:sp>
        <p:nvSpPr>
          <p:cNvPr id="62467" name="Rectangle 3"/>
          <p:cNvSpPr>
            <a:spLocks noGrp="1" noChangeArrowheads="1"/>
          </p:cNvSpPr>
          <p:nvPr>
            <p:ph idx="1"/>
          </p:nvPr>
        </p:nvSpPr>
        <p:spPr/>
        <p:txBody>
          <a:bodyPr/>
          <a:lstStyle/>
          <a:p>
            <a:r>
              <a:rPr lang="en-US" altLang="en-US" smtClean="0"/>
              <a:t>Mutations in the </a:t>
            </a:r>
            <a:r>
              <a:rPr lang="en-US" altLang="en-US" i="1" smtClean="0"/>
              <a:t>ras </a:t>
            </a:r>
            <a:r>
              <a:rPr lang="en-US" altLang="en-US" smtClean="0"/>
              <a:t>proto-oncogene and </a:t>
            </a:r>
            <a:r>
              <a:rPr lang="en-US" altLang="en-US" i="1" smtClean="0"/>
              <a:t>p53 </a:t>
            </a:r>
            <a:br>
              <a:rPr lang="en-US" altLang="en-US" i="1" smtClean="0"/>
            </a:br>
            <a:r>
              <a:rPr lang="en-US" altLang="en-US" smtClean="0"/>
              <a:t>tumor-suppressor gene are common in human cancers</a:t>
            </a:r>
          </a:p>
          <a:p>
            <a:r>
              <a:rPr lang="en-US" altLang="en-US" smtClean="0"/>
              <a:t>Mutations in the </a:t>
            </a:r>
            <a:r>
              <a:rPr lang="en-US" altLang="en-US" b="1" i="1" smtClean="0"/>
              <a:t>ras </a:t>
            </a:r>
            <a:r>
              <a:rPr lang="en-US" altLang="en-US" b="1" smtClean="0"/>
              <a:t>gene </a:t>
            </a:r>
            <a:r>
              <a:rPr lang="en-US" altLang="en-US" smtClean="0"/>
              <a:t>can lead to production of a hyperactive Ras protein and increased cell division</a:t>
            </a:r>
          </a:p>
        </p:txBody>
      </p:sp>
      <p:sp>
        <p:nvSpPr>
          <p:cNvPr id="4" name="Footer Placeholder 3"/>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4198751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024" y="204216"/>
            <a:ext cx="7997952" cy="6449568"/>
          </a:xfrm>
          <a:prstGeom prst="rect">
            <a:avLst/>
          </a:prstGeom>
        </p:spPr>
      </p:pic>
      <p:sp>
        <p:nvSpPr>
          <p:cNvPr id="6" name="Title 5"/>
          <p:cNvSpPr>
            <a:spLocks noGrp="1"/>
          </p:cNvSpPr>
          <p:nvPr>
            <p:ph type="title"/>
          </p:nvPr>
        </p:nvSpPr>
        <p:spPr/>
        <p:txBody>
          <a:bodyPr/>
          <a:lstStyle/>
          <a:p>
            <a:r>
              <a:rPr lang="en-US" dirty="0" smtClean="0"/>
              <a:t>Figure 16.18</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969547" y="263327"/>
            <a:ext cx="1513235"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Growth </a:t>
            </a:r>
            <a:r>
              <a:rPr lang="en-US" sz="1800" b="1" dirty="0">
                <a:solidFill>
                  <a:srgbClr val="000000"/>
                </a:solidFill>
                <a:latin typeface="Arial"/>
                <a:ea typeface="ＭＳ Ｐゴシック" charset="0"/>
              </a:rPr>
              <a:t>factor</a:t>
            </a:r>
          </a:p>
        </p:txBody>
      </p:sp>
      <p:sp>
        <p:nvSpPr>
          <p:cNvPr id="8" name="TextBox 3"/>
          <p:cNvSpPr txBox="1">
            <a:spLocks noChangeArrowheads="1"/>
          </p:cNvSpPr>
          <p:nvPr/>
        </p:nvSpPr>
        <p:spPr bwMode="auto">
          <a:xfrm>
            <a:off x="1964909" y="726878"/>
            <a:ext cx="1025922"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G </a:t>
            </a:r>
            <a:r>
              <a:rPr lang="en-US" sz="1800" b="1" dirty="0">
                <a:solidFill>
                  <a:srgbClr val="000000"/>
                </a:solidFill>
                <a:latin typeface="Arial"/>
                <a:ea typeface="ＭＳ Ｐゴシック" charset="0"/>
              </a:rPr>
              <a:t>protein</a:t>
            </a:r>
          </a:p>
        </p:txBody>
      </p:sp>
      <p:sp>
        <p:nvSpPr>
          <p:cNvPr id="9" name="TextBox 4"/>
          <p:cNvSpPr txBox="1">
            <a:spLocks noChangeArrowheads="1"/>
          </p:cNvSpPr>
          <p:nvPr/>
        </p:nvSpPr>
        <p:spPr bwMode="auto">
          <a:xfrm>
            <a:off x="5311907" y="1410395"/>
            <a:ext cx="1115690"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NUCLEUS</a:t>
            </a:r>
          </a:p>
        </p:txBody>
      </p:sp>
      <p:sp>
        <p:nvSpPr>
          <p:cNvPr id="10" name="TextBox 6"/>
          <p:cNvSpPr txBox="1">
            <a:spLocks noChangeArrowheads="1"/>
          </p:cNvSpPr>
          <p:nvPr/>
        </p:nvSpPr>
        <p:spPr bwMode="auto">
          <a:xfrm>
            <a:off x="4564195" y="1791395"/>
            <a:ext cx="1821011"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Transcription</a:t>
            </a:r>
          </a:p>
          <a:p>
            <a:pPr eaLnBrk="0" hangingPunct="0">
              <a:lnSpc>
                <a:spcPts val="2000"/>
              </a:lnSpc>
            </a:pPr>
            <a:r>
              <a:rPr lang="en-US" sz="1800" b="1" dirty="0" smtClean="0">
                <a:solidFill>
                  <a:srgbClr val="000000"/>
                </a:solidFill>
                <a:latin typeface="Arial"/>
                <a:ea typeface="ＭＳ Ｐゴシック" charset="0"/>
              </a:rPr>
              <a:t>factor (activator)</a:t>
            </a:r>
            <a:endParaRPr lang="en-US" sz="1800" b="1" dirty="0">
              <a:solidFill>
                <a:srgbClr val="000000"/>
              </a:solidFill>
              <a:latin typeface="Arial"/>
              <a:ea typeface="ＭＳ Ｐゴシック" charset="0"/>
            </a:endParaRPr>
          </a:p>
        </p:txBody>
      </p:sp>
      <p:sp>
        <p:nvSpPr>
          <p:cNvPr id="11" name="TextBox 8"/>
          <p:cNvSpPr txBox="1">
            <a:spLocks noChangeArrowheads="1"/>
          </p:cNvSpPr>
          <p:nvPr/>
        </p:nvSpPr>
        <p:spPr bwMode="auto">
          <a:xfrm>
            <a:off x="6997038" y="1288962"/>
            <a:ext cx="143629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Protein that</a:t>
            </a:r>
          </a:p>
          <a:p>
            <a:pPr eaLnBrk="0" hangingPunct="0">
              <a:lnSpc>
                <a:spcPts val="2000"/>
              </a:lnSpc>
            </a:pPr>
            <a:r>
              <a:rPr lang="en-US" sz="1800" b="1" dirty="0" smtClean="0">
                <a:solidFill>
                  <a:srgbClr val="000000"/>
                </a:solidFill>
                <a:latin typeface="Arial"/>
                <a:ea typeface="ＭＳ Ｐゴシック" charset="0"/>
              </a:rPr>
              <a:t>stimulates</a:t>
            </a:r>
          </a:p>
          <a:p>
            <a:pPr eaLnBrk="0" hangingPunct="0">
              <a:lnSpc>
                <a:spcPts val="2000"/>
              </a:lnSpc>
            </a:pPr>
            <a:r>
              <a:rPr lang="en-US" sz="1800" b="1" dirty="0" smtClean="0">
                <a:solidFill>
                  <a:srgbClr val="000000"/>
                </a:solidFill>
                <a:latin typeface="Arial"/>
                <a:ea typeface="ＭＳ Ｐゴシック" charset="0"/>
              </a:rPr>
              <a:t>the cell cycle</a:t>
            </a:r>
            <a:endParaRPr lang="en-US" sz="1800" b="1" dirty="0">
              <a:solidFill>
                <a:srgbClr val="000000"/>
              </a:solidFill>
              <a:latin typeface="Arial"/>
              <a:ea typeface="ＭＳ Ｐゴシック" charset="0"/>
            </a:endParaRPr>
          </a:p>
        </p:txBody>
      </p:sp>
      <p:sp>
        <p:nvSpPr>
          <p:cNvPr id="12" name="TextBox 17"/>
          <p:cNvSpPr txBox="1">
            <a:spLocks noChangeArrowheads="1"/>
          </p:cNvSpPr>
          <p:nvPr/>
        </p:nvSpPr>
        <p:spPr bwMode="auto">
          <a:xfrm>
            <a:off x="2298831" y="1608833"/>
            <a:ext cx="423193"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err="1">
                <a:solidFill>
                  <a:srgbClr val="000000"/>
                </a:solidFill>
                <a:latin typeface="Arial"/>
                <a:ea typeface="ＭＳ Ｐゴシック" charset="0"/>
              </a:rPr>
              <a:t>Ras</a:t>
            </a:r>
            <a:endParaRPr lang="en-US" sz="1800" b="1" dirty="0">
              <a:solidFill>
                <a:srgbClr val="000000"/>
              </a:solidFill>
              <a:latin typeface="Arial"/>
              <a:ea typeface="ＭＳ Ｐゴシック" charset="0"/>
            </a:endParaRPr>
          </a:p>
        </p:txBody>
      </p:sp>
      <p:sp>
        <p:nvSpPr>
          <p:cNvPr id="13" name="TextBox 18"/>
          <p:cNvSpPr txBox="1">
            <a:spLocks noChangeArrowheads="1"/>
          </p:cNvSpPr>
          <p:nvPr/>
        </p:nvSpPr>
        <p:spPr bwMode="auto">
          <a:xfrm>
            <a:off x="2154370" y="1946970"/>
            <a:ext cx="368691"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550"/>
              </a:lnSpc>
            </a:pPr>
            <a:r>
              <a:rPr lang="en-US" sz="1400" b="1" dirty="0">
                <a:solidFill>
                  <a:srgbClr val="000000"/>
                </a:solidFill>
                <a:latin typeface="Arial"/>
                <a:ea typeface="ＭＳ Ｐゴシック" charset="0"/>
              </a:rPr>
              <a:t>GTP</a:t>
            </a:r>
          </a:p>
        </p:txBody>
      </p:sp>
      <p:sp>
        <p:nvSpPr>
          <p:cNvPr id="14" name="TextBox 19"/>
          <p:cNvSpPr txBox="1">
            <a:spLocks noChangeArrowheads="1"/>
          </p:cNvSpPr>
          <p:nvPr/>
        </p:nvSpPr>
        <p:spPr bwMode="auto">
          <a:xfrm>
            <a:off x="1079084" y="2131815"/>
            <a:ext cx="1000274"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Receptor</a:t>
            </a:r>
            <a:endParaRPr lang="en-US" sz="1800" b="1" dirty="0">
              <a:solidFill>
                <a:srgbClr val="000000"/>
              </a:solidFill>
              <a:latin typeface="Arial"/>
              <a:ea typeface="ＭＳ Ｐゴシック" charset="0"/>
            </a:endParaRPr>
          </a:p>
        </p:txBody>
      </p:sp>
      <p:sp>
        <p:nvSpPr>
          <p:cNvPr id="15" name="TextBox 20"/>
          <p:cNvSpPr txBox="1">
            <a:spLocks noChangeArrowheads="1"/>
          </p:cNvSpPr>
          <p:nvPr/>
        </p:nvSpPr>
        <p:spPr bwMode="auto">
          <a:xfrm>
            <a:off x="2454060" y="2476302"/>
            <a:ext cx="846386"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Protein</a:t>
            </a:r>
          </a:p>
          <a:p>
            <a:pPr eaLnBrk="0" hangingPunct="0">
              <a:lnSpc>
                <a:spcPts val="2000"/>
              </a:lnSpc>
            </a:pPr>
            <a:r>
              <a:rPr lang="en-US" sz="1800" b="1" dirty="0" smtClean="0">
                <a:solidFill>
                  <a:srgbClr val="000000"/>
                </a:solidFill>
                <a:latin typeface="Arial"/>
                <a:ea typeface="ＭＳ Ｐゴシック" charset="0"/>
              </a:rPr>
              <a:t>kinases</a:t>
            </a:r>
            <a:endParaRPr lang="en-US" sz="1800" b="1" dirty="0">
              <a:solidFill>
                <a:srgbClr val="000000"/>
              </a:solidFill>
              <a:latin typeface="Arial"/>
              <a:ea typeface="ＭＳ Ｐゴシック" charset="0"/>
            </a:endParaRPr>
          </a:p>
        </p:txBody>
      </p:sp>
      <p:sp>
        <p:nvSpPr>
          <p:cNvPr id="16" name="TextBox 22"/>
          <p:cNvSpPr txBox="1">
            <a:spLocks noChangeArrowheads="1"/>
          </p:cNvSpPr>
          <p:nvPr/>
        </p:nvSpPr>
        <p:spPr bwMode="auto">
          <a:xfrm>
            <a:off x="606557" y="3318570"/>
            <a:ext cx="4578176"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(a) Normal cell cycle–stimulating pathway</a:t>
            </a:r>
          </a:p>
        </p:txBody>
      </p:sp>
      <p:sp>
        <p:nvSpPr>
          <p:cNvPr id="17" name="TextBox 23"/>
          <p:cNvSpPr txBox="1">
            <a:spLocks noChangeArrowheads="1"/>
          </p:cNvSpPr>
          <p:nvPr/>
        </p:nvSpPr>
        <p:spPr bwMode="auto">
          <a:xfrm>
            <a:off x="1784482" y="3869432"/>
            <a:ext cx="1184042"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FFFFFF"/>
                </a:solidFill>
                <a:latin typeface="Arial"/>
                <a:ea typeface="ＭＳ Ｐゴシック" charset="0"/>
              </a:rPr>
              <a:t>MUTATION</a:t>
            </a:r>
          </a:p>
        </p:txBody>
      </p:sp>
      <p:sp>
        <p:nvSpPr>
          <p:cNvPr id="18" name="TextBox 24"/>
          <p:cNvSpPr txBox="1">
            <a:spLocks noChangeArrowheads="1"/>
          </p:cNvSpPr>
          <p:nvPr/>
        </p:nvSpPr>
        <p:spPr bwMode="auto">
          <a:xfrm>
            <a:off x="1980538" y="4236938"/>
            <a:ext cx="423193"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err="1">
                <a:solidFill>
                  <a:srgbClr val="000000"/>
                </a:solidFill>
                <a:latin typeface="Arial"/>
                <a:ea typeface="ＭＳ Ｐゴシック" charset="0"/>
              </a:rPr>
              <a:t>Ras</a:t>
            </a:r>
            <a:endParaRPr lang="en-US" sz="1800" b="1" dirty="0">
              <a:solidFill>
                <a:srgbClr val="000000"/>
              </a:solidFill>
              <a:latin typeface="Arial"/>
              <a:ea typeface="ＭＳ Ｐゴシック" charset="0"/>
            </a:endParaRPr>
          </a:p>
        </p:txBody>
      </p:sp>
      <p:sp>
        <p:nvSpPr>
          <p:cNvPr id="19" name="TextBox 25"/>
          <p:cNvSpPr txBox="1">
            <a:spLocks noChangeArrowheads="1"/>
          </p:cNvSpPr>
          <p:nvPr/>
        </p:nvSpPr>
        <p:spPr bwMode="auto">
          <a:xfrm>
            <a:off x="1840045" y="4580632"/>
            <a:ext cx="368691"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550"/>
              </a:lnSpc>
            </a:pPr>
            <a:r>
              <a:rPr lang="en-US" sz="1400" b="1">
                <a:solidFill>
                  <a:srgbClr val="000000"/>
                </a:solidFill>
                <a:latin typeface="Arial"/>
                <a:ea typeface="ＭＳ Ｐゴシック" charset="0"/>
              </a:rPr>
              <a:t>GTP</a:t>
            </a:r>
          </a:p>
        </p:txBody>
      </p:sp>
      <p:sp>
        <p:nvSpPr>
          <p:cNvPr id="20" name="TextBox 26"/>
          <p:cNvSpPr txBox="1">
            <a:spLocks noChangeArrowheads="1"/>
          </p:cNvSpPr>
          <p:nvPr/>
        </p:nvSpPr>
        <p:spPr bwMode="auto">
          <a:xfrm>
            <a:off x="5299207" y="4309170"/>
            <a:ext cx="1115690"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NUCLEUS</a:t>
            </a:r>
          </a:p>
        </p:txBody>
      </p:sp>
      <p:sp>
        <p:nvSpPr>
          <p:cNvPr id="21" name="TextBox 27"/>
          <p:cNvSpPr txBox="1">
            <a:spLocks noChangeArrowheads="1"/>
          </p:cNvSpPr>
          <p:nvPr/>
        </p:nvSpPr>
        <p:spPr bwMode="auto">
          <a:xfrm>
            <a:off x="4595945" y="4729857"/>
            <a:ext cx="1821011"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Transcription</a:t>
            </a:r>
          </a:p>
          <a:p>
            <a:pPr eaLnBrk="0" hangingPunct="0">
              <a:lnSpc>
                <a:spcPts val="2000"/>
              </a:lnSpc>
            </a:pPr>
            <a:r>
              <a:rPr lang="en-US" sz="1800" b="1" dirty="0" smtClean="0">
                <a:solidFill>
                  <a:srgbClr val="000000"/>
                </a:solidFill>
                <a:latin typeface="Arial"/>
                <a:ea typeface="ＭＳ Ｐゴシック" charset="0"/>
              </a:rPr>
              <a:t>factor (activator)</a:t>
            </a:r>
            <a:endParaRPr lang="en-US" sz="1800" b="1" dirty="0">
              <a:solidFill>
                <a:srgbClr val="000000"/>
              </a:solidFill>
              <a:latin typeface="Arial"/>
              <a:ea typeface="ＭＳ Ｐゴシック" charset="0"/>
            </a:endParaRPr>
          </a:p>
        </p:txBody>
      </p:sp>
      <p:sp>
        <p:nvSpPr>
          <p:cNvPr id="22" name="TextBox 29"/>
          <p:cNvSpPr txBox="1">
            <a:spLocks noChangeArrowheads="1"/>
          </p:cNvSpPr>
          <p:nvPr/>
        </p:nvSpPr>
        <p:spPr bwMode="auto">
          <a:xfrm>
            <a:off x="6675570" y="4339332"/>
            <a:ext cx="1744067"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Overexpression</a:t>
            </a:r>
          </a:p>
          <a:p>
            <a:pPr eaLnBrk="0" hangingPunct="0">
              <a:lnSpc>
                <a:spcPts val="2000"/>
              </a:lnSpc>
            </a:pPr>
            <a:r>
              <a:rPr lang="en-US" sz="1800" b="1" dirty="0" smtClean="0">
                <a:solidFill>
                  <a:srgbClr val="000000"/>
                </a:solidFill>
                <a:latin typeface="Arial"/>
                <a:ea typeface="ＭＳ Ｐゴシック" charset="0"/>
              </a:rPr>
              <a:t>of protein</a:t>
            </a:r>
            <a:endParaRPr lang="en-US" sz="1800" b="1" dirty="0">
              <a:solidFill>
                <a:srgbClr val="000000"/>
              </a:solidFill>
              <a:latin typeface="Arial"/>
              <a:ea typeface="ＭＳ Ｐゴシック" charset="0"/>
            </a:endParaRPr>
          </a:p>
        </p:txBody>
      </p:sp>
      <p:sp>
        <p:nvSpPr>
          <p:cNvPr id="23" name="TextBox 31"/>
          <p:cNvSpPr txBox="1">
            <a:spLocks noChangeArrowheads="1"/>
          </p:cNvSpPr>
          <p:nvPr/>
        </p:nvSpPr>
        <p:spPr bwMode="auto">
          <a:xfrm>
            <a:off x="1068520" y="5282307"/>
            <a:ext cx="2654573"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err="1" smtClean="0">
                <a:solidFill>
                  <a:srgbClr val="000000"/>
                </a:solidFill>
                <a:latin typeface="Arial"/>
                <a:ea typeface="ＭＳ Ｐゴシック" charset="0"/>
              </a:rPr>
              <a:t>Ras</a:t>
            </a:r>
            <a:r>
              <a:rPr lang="en-US" sz="1800" b="1" dirty="0" smtClean="0">
                <a:solidFill>
                  <a:srgbClr val="000000"/>
                </a:solidFill>
                <a:latin typeface="Arial"/>
                <a:ea typeface="ＭＳ Ｐゴシック" charset="0"/>
              </a:rPr>
              <a:t> protein active with</a:t>
            </a:r>
          </a:p>
          <a:p>
            <a:pPr eaLnBrk="0" hangingPunct="0">
              <a:lnSpc>
                <a:spcPts val="2000"/>
              </a:lnSpc>
            </a:pPr>
            <a:r>
              <a:rPr lang="en-US" sz="1800" b="1" dirty="0" smtClean="0">
                <a:solidFill>
                  <a:srgbClr val="000000"/>
                </a:solidFill>
                <a:latin typeface="Arial"/>
                <a:ea typeface="ＭＳ Ｐゴシック" charset="0"/>
              </a:rPr>
              <a:t>or without growth factor</a:t>
            </a:r>
            <a:endParaRPr lang="en-US" sz="1800" b="1" dirty="0">
              <a:solidFill>
                <a:srgbClr val="000000"/>
              </a:solidFill>
              <a:latin typeface="Arial"/>
              <a:ea typeface="ＭＳ Ｐゴシック" charset="0"/>
            </a:endParaRPr>
          </a:p>
        </p:txBody>
      </p:sp>
      <p:sp>
        <p:nvSpPr>
          <p:cNvPr id="24" name="TextBox 33"/>
          <p:cNvSpPr txBox="1">
            <a:spLocks noChangeArrowheads="1"/>
          </p:cNvSpPr>
          <p:nvPr/>
        </p:nvSpPr>
        <p:spPr bwMode="auto">
          <a:xfrm>
            <a:off x="606557" y="6300962"/>
            <a:ext cx="4552528"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(b) Mutant cell cycle–stimulating pathway</a:t>
            </a:r>
          </a:p>
        </p:txBody>
      </p:sp>
      <p:sp>
        <p:nvSpPr>
          <p:cNvPr id="2" name="Freeform 1"/>
          <p:cNvSpPr/>
          <p:nvPr/>
        </p:nvSpPr>
        <p:spPr>
          <a:xfrm>
            <a:off x="990600" y="514350"/>
            <a:ext cx="90488" cy="254794"/>
          </a:xfrm>
          <a:custGeom>
            <a:avLst/>
            <a:gdLst>
              <a:gd name="connsiteX0" fmla="*/ 0 w 90488"/>
              <a:gd name="connsiteY0" fmla="*/ 0 h 254794"/>
              <a:gd name="connsiteX1" fmla="*/ 90488 w 90488"/>
              <a:gd name="connsiteY1" fmla="*/ 254794 h 254794"/>
            </a:gdLst>
            <a:ahLst/>
            <a:cxnLst>
              <a:cxn ang="0">
                <a:pos x="connsiteX0" y="connsiteY0"/>
              </a:cxn>
              <a:cxn ang="0">
                <a:pos x="connsiteX1" y="connsiteY1"/>
              </a:cxn>
            </a:cxnLst>
            <a:rect l="l" t="t" r="r" b="b"/>
            <a:pathLst>
              <a:path w="90488" h="254794">
                <a:moveTo>
                  <a:pt x="0" y="0"/>
                </a:moveTo>
                <a:lnTo>
                  <a:pt x="90488" y="254794"/>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 name="Freeform 2"/>
          <p:cNvSpPr/>
          <p:nvPr/>
        </p:nvSpPr>
        <p:spPr>
          <a:xfrm>
            <a:off x="2388394" y="966788"/>
            <a:ext cx="126206" cy="669131"/>
          </a:xfrm>
          <a:custGeom>
            <a:avLst/>
            <a:gdLst>
              <a:gd name="connsiteX0" fmla="*/ 0 w 126206"/>
              <a:gd name="connsiteY0" fmla="*/ 0 h 669131"/>
              <a:gd name="connsiteX1" fmla="*/ 126206 w 126206"/>
              <a:gd name="connsiteY1" fmla="*/ 669131 h 669131"/>
            </a:gdLst>
            <a:ahLst/>
            <a:cxnLst>
              <a:cxn ang="0">
                <a:pos x="connsiteX0" y="connsiteY0"/>
              </a:cxn>
              <a:cxn ang="0">
                <a:pos x="connsiteX1" y="connsiteY1"/>
              </a:cxn>
            </a:cxnLst>
            <a:rect l="l" t="t" r="r" b="b"/>
            <a:pathLst>
              <a:path w="126206" h="669131">
                <a:moveTo>
                  <a:pt x="0" y="0"/>
                </a:moveTo>
                <a:lnTo>
                  <a:pt x="126206" y="669131"/>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5" name="Freeform 24"/>
          <p:cNvSpPr/>
          <p:nvPr/>
        </p:nvSpPr>
        <p:spPr>
          <a:xfrm>
            <a:off x="5119688" y="2290763"/>
            <a:ext cx="2381" cy="190500"/>
          </a:xfrm>
          <a:custGeom>
            <a:avLst/>
            <a:gdLst>
              <a:gd name="connsiteX0" fmla="*/ 0 w 2381"/>
              <a:gd name="connsiteY0" fmla="*/ 0 h 190500"/>
              <a:gd name="connsiteX1" fmla="*/ 2381 w 2381"/>
              <a:gd name="connsiteY1" fmla="*/ 190500 h 190500"/>
            </a:gdLst>
            <a:ahLst/>
            <a:cxnLst>
              <a:cxn ang="0">
                <a:pos x="connsiteX0" y="connsiteY0"/>
              </a:cxn>
              <a:cxn ang="0">
                <a:pos x="connsiteX1" y="connsiteY1"/>
              </a:cxn>
            </a:cxnLst>
            <a:rect l="l" t="t" r="r" b="b"/>
            <a:pathLst>
              <a:path w="2381" h="190500">
                <a:moveTo>
                  <a:pt x="0" y="0"/>
                </a:moveTo>
                <a:cubicBezTo>
                  <a:pt x="794" y="63500"/>
                  <a:pt x="1587" y="127000"/>
                  <a:pt x="2381" y="190500"/>
                </a:cubicBez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6" name="Freeform 25"/>
          <p:cNvSpPr/>
          <p:nvPr/>
        </p:nvSpPr>
        <p:spPr>
          <a:xfrm>
            <a:off x="2314575" y="4560094"/>
            <a:ext cx="0" cy="711994"/>
          </a:xfrm>
          <a:custGeom>
            <a:avLst/>
            <a:gdLst>
              <a:gd name="connsiteX0" fmla="*/ 0 w 0"/>
              <a:gd name="connsiteY0" fmla="*/ 0 h 711994"/>
              <a:gd name="connsiteX1" fmla="*/ 0 w 0"/>
              <a:gd name="connsiteY1" fmla="*/ 711994 h 711994"/>
            </a:gdLst>
            <a:ahLst/>
            <a:cxnLst>
              <a:cxn ang="0">
                <a:pos x="connsiteX0" y="connsiteY0"/>
              </a:cxn>
              <a:cxn ang="0">
                <a:pos x="connsiteX1" y="connsiteY1"/>
              </a:cxn>
            </a:cxnLst>
            <a:rect l="l" t="t" r="r" b="b"/>
            <a:pathLst>
              <a:path h="711994">
                <a:moveTo>
                  <a:pt x="0" y="0"/>
                </a:moveTo>
                <a:lnTo>
                  <a:pt x="0" y="711994"/>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7" name="Freeform 26"/>
          <p:cNvSpPr/>
          <p:nvPr/>
        </p:nvSpPr>
        <p:spPr>
          <a:xfrm>
            <a:off x="1207294" y="1885950"/>
            <a:ext cx="173831" cy="233363"/>
          </a:xfrm>
          <a:custGeom>
            <a:avLst/>
            <a:gdLst>
              <a:gd name="connsiteX0" fmla="*/ 0 w 173831"/>
              <a:gd name="connsiteY0" fmla="*/ 0 h 233363"/>
              <a:gd name="connsiteX1" fmla="*/ 173831 w 173831"/>
              <a:gd name="connsiteY1" fmla="*/ 233363 h 233363"/>
            </a:gdLst>
            <a:ahLst/>
            <a:cxnLst>
              <a:cxn ang="0">
                <a:pos x="connsiteX0" y="connsiteY0"/>
              </a:cxn>
              <a:cxn ang="0">
                <a:pos x="connsiteX1" y="connsiteY1"/>
              </a:cxn>
            </a:cxnLst>
            <a:rect l="l" t="t" r="r" b="b"/>
            <a:pathLst>
              <a:path w="173831" h="233363">
                <a:moveTo>
                  <a:pt x="0" y="0"/>
                </a:moveTo>
                <a:lnTo>
                  <a:pt x="173831" y="233363"/>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nvGrpSpPr>
          <p:cNvPr id="30" name="Group 29"/>
          <p:cNvGrpSpPr/>
          <p:nvPr/>
        </p:nvGrpSpPr>
        <p:grpSpPr>
          <a:xfrm>
            <a:off x="2744427" y="2377281"/>
            <a:ext cx="1394545" cy="283369"/>
            <a:chOff x="2744427" y="2377281"/>
            <a:chExt cx="1394545" cy="283369"/>
          </a:xfrm>
        </p:grpSpPr>
        <p:sp>
          <p:nvSpPr>
            <p:cNvPr id="28" name="Right Brace 27"/>
            <p:cNvSpPr/>
            <p:nvPr/>
          </p:nvSpPr>
          <p:spPr bwMode="auto">
            <a:xfrm rot="7221206">
              <a:off x="3343098" y="1778610"/>
              <a:ext cx="197204" cy="1394545"/>
            </a:xfrm>
            <a:prstGeom prst="rightBrace">
              <a:avLst>
                <a:gd name="adj1" fmla="val 35022"/>
                <a:gd name="adj2" fmla="val 50391"/>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9" name="Freeform 28"/>
            <p:cNvSpPr/>
            <p:nvPr/>
          </p:nvSpPr>
          <p:spPr>
            <a:xfrm>
              <a:off x="3344862" y="2552700"/>
              <a:ext cx="44450" cy="107950"/>
            </a:xfrm>
            <a:custGeom>
              <a:avLst/>
              <a:gdLst>
                <a:gd name="connsiteX0" fmla="*/ 0 w 44450"/>
                <a:gd name="connsiteY0" fmla="*/ 107950 h 107950"/>
                <a:gd name="connsiteX1" fmla="*/ 44450 w 44450"/>
                <a:gd name="connsiteY1" fmla="*/ 0 h 107950"/>
              </a:gdLst>
              <a:ahLst/>
              <a:cxnLst>
                <a:cxn ang="0">
                  <a:pos x="connsiteX0" y="connsiteY0"/>
                </a:cxn>
                <a:cxn ang="0">
                  <a:pos x="connsiteX1" y="connsiteY1"/>
                </a:cxn>
              </a:cxnLst>
              <a:rect l="l" t="t" r="r" b="b"/>
              <a:pathLst>
                <a:path w="44450" h="107950">
                  <a:moveTo>
                    <a:pt x="0" y="107950"/>
                  </a:moveTo>
                  <a:lnTo>
                    <a:pt x="44450"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sp>
        <p:nvSpPr>
          <p:cNvPr id="33" name="Freeform 32"/>
          <p:cNvSpPr/>
          <p:nvPr/>
        </p:nvSpPr>
        <p:spPr>
          <a:xfrm>
            <a:off x="5105400" y="5229225"/>
            <a:ext cx="0" cy="257175"/>
          </a:xfrm>
          <a:custGeom>
            <a:avLst/>
            <a:gdLst>
              <a:gd name="connsiteX0" fmla="*/ 0 w 0"/>
              <a:gd name="connsiteY0" fmla="*/ 0 h 257175"/>
              <a:gd name="connsiteX1" fmla="*/ 0 w 0"/>
              <a:gd name="connsiteY1" fmla="*/ 257175 h 257175"/>
            </a:gdLst>
            <a:ahLst/>
            <a:cxnLst>
              <a:cxn ang="0">
                <a:pos x="connsiteX0" y="connsiteY0"/>
              </a:cxn>
              <a:cxn ang="0">
                <a:pos x="connsiteX1" y="connsiteY1"/>
              </a:cxn>
            </a:cxnLst>
            <a:rect l="l" t="t" r="r" b="b"/>
            <a:pathLst>
              <a:path h="257175">
                <a:moveTo>
                  <a:pt x="0" y="0"/>
                </a:moveTo>
                <a:lnTo>
                  <a:pt x="0" y="257175"/>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387927128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idx="1"/>
          </p:nvPr>
        </p:nvSpPr>
        <p:spPr/>
        <p:txBody>
          <a:bodyPr/>
          <a:lstStyle/>
          <a:p>
            <a:r>
              <a:rPr lang="en-US" altLang="en-US" dirty="0" smtClean="0"/>
              <a:t>Suppression of the cell cycle can be important in the case of damage to a cell’</a:t>
            </a:r>
            <a:r>
              <a:rPr lang="en-US" altLang="ja-JP" dirty="0" smtClean="0"/>
              <a:t>s DNA; </a:t>
            </a:r>
            <a:r>
              <a:rPr lang="en-US" altLang="ja-JP" i="1" dirty="0" smtClean="0"/>
              <a:t>p53 </a:t>
            </a:r>
            <a:r>
              <a:rPr lang="en-US" altLang="ja-JP" dirty="0" smtClean="0"/>
              <a:t>prevents a cell from passing on mutations due to DNA damage</a:t>
            </a:r>
          </a:p>
          <a:p>
            <a:r>
              <a:rPr lang="en-US" altLang="en-US" dirty="0" smtClean="0"/>
              <a:t>Mutations in the </a:t>
            </a:r>
            <a:r>
              <a:rPr lang="en-US" altLang="en-US" b="1" i="1" dirty="0" smtClean="0"/>
              <a:t>p53 </a:t>
            </a:r>
            <a:r>
              <a:rPr lang="en-US" altLang="en-US" b="1" dirty="0" smtClean="0"/>
              <a:t>gene </a:t>
            </a:r>
            <a:r>
              <a:rPr lang="en-US" altLang="en-US" dirty="0" smtClean="0"/>
              <a:t>prevent suppression of the cell cycle</a:t>
            </a:r>
          </a:p>
        </p:txBody>
      </p:sp>
      <p:sp>
        <p:nvSpPr>
          <p:cNvPr id="5" name="Footer Placeholder 4"/>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149078186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204216"/>
            <a:ext cx="8546592" cy="6449568"/>
          </a:xfrm>
          <a:prstGeom prst="rect">
            <a:avLst/>
          </a:prstGeom>
        </p:spPr>
      </p:pic>
      <p:sp>
        <p:nvSpPr>
          <p:cNvPr id="6" name="Title 5"/>
          <p:cNvSpPr>
            <a:spLocks noGrp="1"/>
          </p:cNvSpPr>
          <p:nvPr>
            <p:ph type="title"/>
          </p:nvPr>
        </p:nvSpPr>
        <p:spPr/>
        <p:txBody>
          <a:bodyPr/>
          <a:lstStyle/>
          <a:p>
            <a:r>
              <a:rPr lang="en-US" dirty="0" smtClean="0"/>
              <a:t>Figure 16.19</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2383606" y="462161"/>
            <a:ext cx="1705595"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Protein </a:t>
            </a:r>
            <a:r>
              <a:rPr lang="en-US" sz="1800" b="1" dirty="0">
                <a:solidFill>
                  <a:srgbClr val="000000"/>
                </a:solidFill>
                <a:latin typeface="Arial"/>
                <a:ea typeface="ＭＳ Ｐゴシック" charset="0"/>
              </a:rPr>
              <a:t>kinases</a:t>
            </a:r>
          </a:p>
        </p:txBody>
      </p:sp>
      <p:sp>
        <p:nvSpPr>
          <p:cNvPr id="8" name="TextBox 3"/>
          <p:cNvSpPr txBox="1">
            <a:spLocks noChangeArrowheads="1"/>
          </p:cNvSpPr>
          <p:nvPr/>
        </p:nvSpPr>
        <p:spPr bwMode="auto">
          <a:xfrm>
            <a:off x="7360711" y="1039117"/>
            <a:ext cx="128240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Protein that</a:t>
            </a:r>
          </a:p>
          <a:p>
            <a:pPr eaLnBrk="0" hangingPunct="0">
              <a:lnSpc>
                <a:spcPts val="2000"/>
              </a:lnSpc>
            </a:pPr>
            <a:r>
              <a:rPr lang="en-US" sz="1800" b="1" dirty="0" smtClean="0">
                <a:solidFill>
                  <a:srgbClr val="000000"/>
                </a:solidFill>
                <a:latin typeface="Arial"/>
                <a:ea typeface="ＭＳ Ｐゴシック" charset="0"/>
              </a:rPr>
              <a:t>inhibits the</a:t>
            </a:r>
          </a:p>
          <a:p>
            <a:pPr eaLnBrk="0" hangingPunct="0">
              <a:lnSpc>
                <a:spcPts val="2000"/>
              </a:lnSpc>
            </a:pPr>
            <a:r>
              <a:rPr lang="en-US" sz="1800" b="1" dirty="0" smtClean="0">
                <a:solidFill>
                  <a:srgbClr val="000000"/>
                </a:solidFill>
                <a:latin typeface="Arial"/>
                <a:ea typeface="ＭＳ Ｐゴシック" charset="0"/>
              </a:rPr>
              <a:t>cell cycle</a:t>
            </a:r>
            <a:endParaRPr lang="en-US" sz="1800" b="1" dirty="0">
              <a:solidFill>
                <a:srgbClr val="000000"/>
              </a:solidFill>
              <a:latin typeface="Arial"/>
              <a:ea typeface="ＭＳ Ｐゴシック" charset="0"/>
            </a:endParaRPr>
          </a:p>
        </p:txBody>
      </p:sp>
      <p:sp>
        <p:nvSpPr>
          <p:cNvPr id="9" name="TextBox 8"/>
          <p:cNvSpPr txBox="1">
            <a:spLocks noChangeArrowheads="1"/>
          </p:cNvSpPr>
          <p:nvPr/>
        </p:nvSpPr>
        <p:spPr bwMode="auto">
          <a:xfrm>
            <a:off x="5563369" y="1480443"/>
            <a:ext cx="1115690"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a:solidFill>
                  <a:srgbClr val="000000"/>
                </a:solidFill>
                <a:latin typeface="Arial"/>
                <a:ea typeface="ＭＳ Ｐゴシック" charset="0"/>
              </a:rPr>
              <a:t>NUCLEUS</a:t>
            </a:r>
          </a:p>
        </p:txBody>
      </p:sp>
      <p:sp>
        <p:nvSpPr>
          <p:cNvPr id="10" name="TextBox 9"/>
          <p:cNvSpPr txBox="1">
            <a:spLocks noChangeArrowheads="1"/>
          </p:cNvSpPr>
          <p:nvPr/>
        </p:nvSpPr>
        <p:spPr bwMode="auto">
          <a:xfrm>
            <a:off x="326206" y="1724918"/>
            <a:ext cx="487313"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UV</a:t>
            </a:r>
          </a:p>
          <a:p>
            <a:pPr eaLnBrk="0" hangingPunct="0">
              <a:lnSpc>
                <a:spcPts val="2000"/>
              </a:lnSpc>
            </a:pPr>
            <a:r>
              <a:rPr lang="en-US" sz="1800" b="1" smtClean="0">
                <a:solidFill>
                  <a:srgbClr val="000000"/>
                </a:solidFill>
                <a:latin typeface="Arial"/>
                <a:ea typeface="ＭＳ Ｐゴシック" charset="0"/>
              </a:rPr>
              <a:t>light</a:t>
            </a:r>
            <a:endParaRPr lang="en-US" sz="1800" b="1" dirty="0">
              <a:solidFill>
                <a:srgbClr val="000000"/>
              </a:solidFill>
              <a:latin typeface="Arial"/>
              <a:ea typeface="ＭＳ Ｐゴシック" charset="0"/>
            </a:endParaRPr>
          </a:p>
        </p:txBody>
      </p:sp>
      <p:sp>
        <p:nvSpPr>
          <p:cNvPr id="11" name="TextBox 11"/>
          <p:cNvSpPr txBox="1">
            <a:spLocks noChangeArrowheads="1"/>
          </p:cNvSpPr>
          <p:nvPr/>
        </p:nvSpPr>
        <p:spPr bwMode="auto">
          <a:xfrm>
            <a:off x="1497781" y="2380555"/>
            <a:ext cx="1427699"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DNA damage</a:t>
            </a:r>
          </a:p>
          <a:p>
            <a:pPr eaLnBrk="0" hangingPunct="0">
              <a:lnSpc>
                <a:spcPts val="2000"/>
              </a:lnSpc>
            </a:pPr>
            <a:r>
              <a:rPr lang="en-US" sz="1800" b="1" dirty="0" smtClean="0">
                <a:solidFill>
                  <a:srgbClr val="000000"/>
                </a:solidFill>
                <a:latin typeface="Arial"/>
                <a:ea typeface="ＭＳ Ｐゴシック" charset="0"/>
              </a:rPr>
              <a:t>in genome</a:t>
            </a:r>
            <a:endParaRPr lang="en-US" sz="1800" b="1" dirty="0">
              <a:solidFill>
                <a:srgbClr val="000000"/>
              </a:solidFill>
              <a:latin typeface="Arial"/>
              <a:ea typeface="ＭＳ Ｐゴシック" charset="0"/>
            </a:endParaRPr>
          </a:p>
        </p:txBody>
      </p:sp>
      <p:sp>
        <p:nvSpPr>
          <p:cNvPr id="12" name="TextBox 13"/>
          <p:cNvSpPr txBox="1">
            <a:spLocks noChangeArrowheads="1"/>
          </p:cNvSpPr>
          <p:nvPr/>
        </p:nvSpPr>
        <p:spPr bwMode="auto">
          <a:xfrm>
            <a:off x="3553594" y="2380555"/>
            <a:ext cx="1269578"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Active form</a:t>
            </a:r>
          </a:p>
          <a:p>
            <a:pPr eaLnBrk="0" hangingPunct="0">
              <a:lnSpc>
                <a:spcPts val="2000"/>
              </a:lnSpc>
            </a:pPr>
            <a:r>
              <a:rPr lang="en-US" sz="1800" b="1" dirty="0" smtClean="0">
                <a:solidFill>
                  <a:srgbClr val="000000"/>
                </a:solidFill>
                <a:latin typeface="Arial"/>
                <a:ea typeface="ＭＳ Ｐゴシック" charset="0"/>
              </a:rPr>
              <a:t>of p53</a:t>
            </a:r>
            <a:endParaRPr lang="en-US" sz="1800" b="1" dirty="0">
              <a:solidFill>
                <a:srgbClr val="000000"/>
              </a:solidFill>
              <a:latin typeface="Arial"/>
              <a:ea typeface="ＭＳ Ｐゴシック" charset="0"/>
            </a:endParaRPr>
          </a:p>
        </p:txBody>
      </p:sp>
      <p:sp>
        <p:nvSpPr>
          <p:cNvPr id="13" name="TextBox 15"/>
          <p:cNvSpPr txBox="1">
            <a:spLocks noChangeArrowheads="1"/>
          </p:cNvSpPr>
          <p:nvPr/>
        </p:nvSpPr>
        <p:spPr bwMode="auto">
          <a:xfrm>
            <a:off x="5295081" y="2380555"/>
            <a:ext cx="1462003"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Transcription</a:t>
            </a:r>
            <a:endParaRPr lang="en-US" sz="1800" b="1" dirty="0">
              <a:solidFill>
                <a:srgbClr val="000000"/>
              </a:solidFill>
              <a:latin typeface="Arial"/>
              <a:ea typeface="ＭＳ Ｐゴシック" charset="0"/>
            </a:endParaRPr>
          </a:p>
        </p:txBody>
      </p:sp>
      <p:sp>
        <p:nvSpPr>
          <p:cNvPr id="14" name="TextBox 19"/>
          <p:cNvSpPr txBox="1">
            <a:spLocks noChangeArrowheads="1"/>
          </p:cNvSpPr>
          <p:nvPr/>
        </p:nvSpPr>
        <p:spPr bwMode="auto">
          <a:xfrm>
            <a:off x="821506" y="3244155"/>
            <a:ext cx="4385816"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(a) Normal cell cycle–inhibiting pathway</a:t>
            </a:r>
          </a:p>
        </p:txBody>
      </p:sp>
      <p:sp>
        <p:nvSpPr>
          <p:cNvPr id="15" name="TextBox 20"/>
          <p:cNvSpPr txBox="1">
            <a:spLocks noChangeArrowheads="1"/>
          </p:cNvSpPr>
          <p:nvPr/>
        </p:nvSpPr>
        <p:spPr bwMode="auto">
          <a:xfrm>
            <a:off x="326206" y="4811811"/>
            <a:ext cx="487313"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UV</a:t>
            </a:r>
          </a:p>
          <a:p>
            <a:pPr eaLnBrk="0" hangingPunct="0">
              <a:lnSpc>
                <a:spcPts val="2000"/>
              </a:lnSpc>
            </a:pPr>
            <a:r>
              <a:rPr lang="en-US" sz="1800" b="1" dirty="0" smtClean="0">
                <a:solidFill>
                  <a:srgbClr val="000000"/>
                </a:solidFill>
                <a:latin typeface="Arial"/>
                <a:ea typeface="ＭＳ Ｐゴシック" charset="0"/>
              </a:rPr>
              <a:t>light</a:t>
            </a:r>
            <a:endParaRPr lang="en-US" sz="1800" b="1" dirty="0">
              <a:solidFill>
                <a:srgbClr val="000000"/>
              </a:solidFill>
              <a:latin typeface="Arial"/>
              <a:ea typeface="ＭＳ Ｐゴシック" charset="0"/>
            </a:endParaRPr>
          </a:p>
        </p:txBody>
      </p:sp>
      <p:sp>
        <p:nvSpPr>
          <p:cNvPr id="16" name="TextBox 22"/>
          <p:cNvSpPr txBox="1">
            <a:spLocks noChangeArrowheads="1"/>
          </p:cNvSpPr>
          <p:nvPr/>
        </p:nvSpPr>
        <p:spPr bwMode="auto">
          <a:xfrm>
            <a:off x="1354906" y="5443636"/>
            <a:ext cx="1427699"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DNA damage</a:t>
            </a:r>
          </a:p>
          <a:p>
            <a:pPr eaLnBrk="0" hangingPunct="0">
              <a:lnSpc>
                <a:spcPts val="2000"/>
              </a:lnSpc>
            </a:pPr>
            <a:r>
              <a:rPr lang="en-US" sz="1800" b="1" dirty="0" smtClean="0">
                <a:solidFill>
                  <a:srgbClr val="000000"/>
                </a:solidFill>
                <a:latin typeface="Arial"/>
                <a:ea typeface="ＭＳ Ｐゴシック" charset="0"/>
              </a:rPr>
              <a:t>in genome</a:t>
            </a:r>
            <a:endParaRPr lang="en-US" sz="1800" b="1" dirty="0">
              <a:solidFill>
                <a:srgbClr val="000000"/>
              </a:solidFill>
              <a:latin typeface="Arial"/>
              <a:ea typeface="ＭＳ Ｐゴシック" charset="0"/>
            </a:endParaRPr>
          </a:p>
        </p:txBody>
      </p:sp>
      <p:sp>
        <p:nvSpPr>
          <p:cNvPr id="17" name="TextBox 24"/>
          <p:cNvSpPr txBox="1">
            <a:spLocks noChangeArrowheads="1"/>
          </p:cNvSpPr>
          <p:nvPr/>
        </p:nvSpPr>
        <p:spPr bwMode="auto">
          <a:xfrm>
            <a:off x="4847406" y="4590355"/>
            <a:ext cx="1333698" cy="102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700" b="1" dirty="0" smtClean="0">
                <a:solidFill>
                  <a:srgbClr val="000000"/>
                </a:solidFill>
                <a:latin typeface="Arial"/>
                <a:ea typeface="ＭＳ Ｐゴシック" charset="0"/>
              </a:rPr>
              <a:t>Defective</a:t>
            </a:r>
          </a:p>
          <a:p>
            <a:pPr eaLnBrk="0" hangingPunct="0">
              <a:lnSpc>
                <a:spcPts val="2000"/>
              </a:lnSpc>
            </a:pPr>
            <a:r>
              <a:rPr lang="en-US" sz="1700" b="1" dirty="0" smtClean="0">
                <a:solidFill>
                  <a:srgbClr val="000000"/>
                </a:solidFill>
                <a:latin typeface="Arial"/>
                <a:ea typeface="ＭＳ Ｐゴシック" charset="0"/>
              </a:rPr>
              <a:t>or missing</a:t>
            </a:r>
          </a:p>
          <a:p>
            <a:pPr eaLnBrk="0" hangingPunct="0">
              <a:lnSpc>
                <a:spcPts val="2000"/>
              </a:lnSpc>
            </a:pPr>
            <a:r>
              <a:rPr lang="en-US" sz="1700" b="1" dirty="0" smtClean="0">
                <a:solidFill>
                  <a:srgbClr val="000000"/>
                </a:solidFill>
                <a:latin typeface="Arial"/>
                <a:ea typeface="ＭＳ Ｐゴシック" charset="0"/>
              </a:rPr>
              <a:t>transcription</a:t>
            </a:r>
          </a:p>
          <a:p>
            <a:pPr eaLnBrk="0" hangingPunct="0">
              <a:lnSpc>
                <a:spcPts val="2000"/>
              </a:lnSpc>
            </a:pPr>
            <a:r>
              <a:rPr lang="en-US" sz="1700" b="1" dirty="0" smtClean="0">
                <a:solidFill>
                  <a:srgbClr val="000000"/>
                </a:solidFill>
                <a:latin typeface="Arial"/>
                <a:ea typeface="ＭＳ Ｐゴシック" charset="0"/>
              </a:rPr>
              <a:t>factor</a:t>
            </a:r>
            <a:endParaRPr lang="en-US" sz="1700" b="1" dirty="0">
              <a:solidFill>
                <a:srgbClr val="000000"/>
              </a:solidFill>
              <a:latin typeface="Arial"/>
              <a:ea typeface="ＭＳ Ｐゴシック" charset="0"/>
            </a:endParaRPr>
          </a:p>
        </p:txBody>
      </p:sp>
      <p:sp>
        <p:nvSpPr>
          <p:cNvPr id="18" name="TextBox 25"/>
          <p:cNvSpPr txBox="1">
            <a:spLocks noChangeArrowheads="1"/>
          </p:cNvSpPr>
          <p:nvPr/>
        </p:nvSpPr>
        <p:spPr bwMode="auto">
          <a:xfrm>
            <a:off x="3475806" y="4961830"/>
            <a:ext cx="1184042"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FFFFFF"/>
                </a:solidFill>
                <a:latin typeface="Arial"/>
                <a:ea typeface="ＭＳ Ｐゴシック" charset="0"/>
              </a:rPr>
              <a:t>MUTATION</a:t>
            </a:r>
            <a:endParaRPr lang="en-US" sz="1800" b="1" dirty="0">
              <a:solidFill>
                <a:srgbClr val="FFFFFF"/>
              </a:solidFill>
              <a:latin typeface="Arial"/>
              <a:ea typeface="ＭＳ Ｐゴシック" charset="0"/>
            </a:endParaRPr>
          </a:p>
        </p:txBody>
      </p:sp>
      <p:sp>
        <p:nvSpPr>
          <p:cNvPr id="19" name="TextBox 28"/>
          <p:cNvSpPr txBox="1">
            <a:spLocks noChangeArrowheads="1"/>
          </p:cNvSpPr>
          <p:nvPr/>
        </p:nvSpPr>
        <p:spPr bwMode="auto">
          <a:xfrm>
            <a:off x="7541394" y="4214118"/>
            <a:ext cx="105157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Inhibitory</a:t>
            </a:r>
          </a:p>
          <a:p>
            <a:pPr eaLnBrk="0" hangingPunct="0">
              <a:lnSpc>
                <a:spcPts val="2000"/>
              </a:lnSpc>
            </a:pPr>
            <a:r>
              <a:rPr lang="en-US" sz="1800" b="1" smtClean="0">
                <a:solidFill>
                  <a:srgbClr val="000000"/>
                </a:solidFill>
                <a:latin typeface="Arial"/>
                <a:ea typeface="ＭＳ Ｐゴシック" charset="0"/>
              </a:rPr>
              <a:t>protein</a:t>
            </a:r>
          </a:p>
          <a:p>
            <a:pPr eaLnBrk="0" hangingPunct="0">
              <a:lnSpc>
                <a:spcPts val="2000"/>
              </a:lnSpc>
            </a:pPr>
            <a:r>
              <a:rPr lang="en-US" sz="1800" b="1" smtClean="0">
                <a:solidFill>
                  <a:srgbClr val="000000"/>
                </a:solidFill>
                <a:latin typeface="Arial"/>
                <a:ea typeface="ＭＳ Ｐゴシック" charset="0"/>
              </a:rPr>
              <a:t>absent</a:t>
            </a:r>
            <a:endParaRPr lang="en-US" sz="1800" b="1">
              <a:solidFill>
                <a:srgbClr val="000000"/>
              </a:solidFill>
              <a:latin typeface="Arial"/>
              <a:ea typeface="ＭＳ Ｐゴシック" charset="0"/>
            </a:endParaRPr>
          </a:p>
        </p:txBody>
      </p:sp>
      <p:sp>
        <p:nvSpPr>
          <p:cNvPr id="20" name="TextBox 31"/>
          <p:cNvSpPr txBox="1">
            <a:spLocks noChangeArrowheads="1"/>
          </p:cNvSpPr>
          <p:nvPr/>
        </p:nvSpPr>
        <p:spPr bwMode="auto">
          <a:xfrm>
            <a:off x="821506" y="6297985"/>
            <a:ext cx="4360168"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(b) Mutant cell cycle–inhibiting pathway</a:t>
            </a:r>
          </a:p>
        </p:txBody>
      </p:sp>
      <p:sp>
        <p:nvSpPr>
          <p:cNvPr id="2" name="Freeform 1"/>
          <p:cNvSpPr/>
          <p:nvPr/>
        </p:nvSpPr>
        <p:spPr>
          <a:xfrm>
            <a:off x="1833563" y="2062163"/>
            <a:ext cx="180975" cy="302418"/>
          </a:xfrm>
          <a:custGeom>
            <a:avLst/>
            <a:gdLst>
              <a:gd name="connsiteX0" fmla="*/ 0 w 180975"/>
              <a:gd name="connsiteY0" fmla="*/ 302418 h 302418"/>
              <a:gd name="connsiteX1" fmla="*/ 180975 w 180975"/>
              <a:gd name="connsiteY1" fmla="*/ 0 h 302418"/>
            </a:gdLst>
            <a:ahLst/>
            <a:cxnLst>
              <a:cxn ang="0">
                <a:pos x="connsiteX0" y="connsiteY0"/>
              </a:cxn>
              <a:cxn ang="0">
                <a:pos x="connsiteX1" y="connsiteY1"/>
              </a:cxn>
            </a:cxnLst>
            <a:rect l="l" t="t" r="r" b="b"/>
            <a:pathLst>
              <a:path w="180975" h="302418">
                <a:moveTo>
                  <a:pt x="0" y="302418"/>
                </a:moveTo>
                <a:lnTo>
                  <a:pt x="180975"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 name="Freeform 2"/>
          <p:cNvSpPr/>
          <p:nvPr/>
        </p:nvSpPr>
        <p:spPr>
          <a:xfrm>
            <a:off x="3976688" y="2235994"/>
            <a:ext cx="54768" cy="142875"/>
          </a:xfrm>
          <a:custGeom>
            <a:avLst/>
            <a:gdLst>
              <a:gd name="connsiteX0" fmla="*/ 0 w 54768"/>
              <a:gd name="connsiteY0" fmla="*/ 142875 h 142875"/>
              <a:gd name="connsiteX1" fmla="*/ 54768 w 54768"/>
              <a:gd name="connsiteY1" fmla="*/ 0 h 142875"/>
            </a:gdLst>
            <a:ahLst/>
            <a:cxnLst>
              <a:cxn ang="0">
                <a:pos x="connsiteX0" y="connsiteY0"/>
              </a:cxn>
              <a:cxn ang="0">
                <a:pos x="connsiteX1" y="connsiteY1"/>
              </a:cxn>
            </a:cxnLst>
            <a:rect l="l" t="t" r="r" b="b"/>
            <a:pathLst>
              <a:path w="54768" h="142875">
                <a:moveTo>
                  <a:pt x="0" y="142875"/>
                </a:moveTo>
                <a:lnTo>
                  <a:pt x="54768"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1" name="Freeform 20"/>
          <p:cNvSpPr/>
          <p:nvPr/>
        </p:nvSpPr>
        <p:spPr>
          <a:xfrm>
            <a:off x="4464844" y="5293519"/>
            <a:ext cx="311944" cy="226219"/>
          </a:xfrm>
          <a:custGeom>
            <a:avLst/>
            <a:gdLst>
              <a:gd name="connsiteX0" fmla="*/ 0 w 311944"/>
              <a:gd name="connsiteY0" fmla="*/ 226219 h 226219"/>
              <a:gd name="connsiteX1" fmla="*/ 311944 w 311944"/>
              <a:gd name="connsiteY1" fmla="*/ 0 h 226219"/>
            </a:gdLst>
            <a:ahLst/>
            <a:cxnLst>
              <a:cxn ang="0">
                <a:pos x="connsiteX0" y="connsiteY0"/>
              </a:cxn>
              <a:cxn ang="0">
                <a:pos x="connsiteX1" y="connsiteY1"/>
              </a:cxn>
            </a:cxnLst>
            <a:rect l="l" t="t" r="r" b="b"/>
            <a:pathLst>
              <a:path w="311944" h="226219">
                <a:moveTo>
                  <a:pt x="0" y="226219"/>
                </a:moveTo>
                <a:lnTo>
                  <a:pt x="311944"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2" name="Freeform 21"/>
          <p:cNvSpPr/>
          <p:nvPr/>
        </p:nvSpPr>
        <p:spPr>
          <a:xfrm>
            <a:off x="1828800" y="5172075"/>
            <a:ext cx="142875" cy="280988"/>
          </a:xfrm>
          <a:custGeom>
            <a:avLst/>
            <a:gdLst>
              <a:gd name="connsiteX0" fmla="*/ 0 w 142875"/>
              <a:gd name="connsiteY0" fmla="*/ 280988 h 280988"/>
              <a:gd name="connsiteX1" fmla="*/ 142875 w 142875"/>
              <a:gd name="connsiteY1" fmla="*/ 0 h 280988"/>
            </a:gdLst>
            <a:ahLst/>
            <a:cxnLst>
              <a:cxn ang="0">
                <a:pos x="connsiteX0" y="connsiteY0"/>
              </a:cxn>
              <a:cxn ang="0">
                <a:pos x="connsiteX1" y="connsiteY1"/>
              </a:cxn>
            </a:cxnLst>
            <a:rect l="l" t="t" r="r" b="b"/>
            <a:pathLst>
              <a:path w="142875" h="280988">
                <a:moveTo>
                  <a:pt x="0" y="280988"/>
                </a:moveTo>
                <a:lnTo>
                  <a:pt x="142875"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3" name="Right Brace 22"/>
          <p:cNvSpPr/>
          <p:nvPr/>
        </p:nvSpPr>
        <p:spPr bwMode="auto">
          <a:xfrm rot="16200000">
            <a:off x="2966643" y="-421085"/>
            <a:ext cx="188120" cy="2501903"/>
          </a:xfrm>
          <a:prstGeom prst="rightBrace">
            <a:avLst>
              <a:gd name="adj1" fmla="val 36729"/>
              <a:gd name="adj2" fmla="val 49952"/>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10628036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tLang="en-US" smtClean="0"/>
              <a:t>The Multistep Model of Cancer Development</a:t>
            </a:r>
          </a:p>
        </p:txBody>
      </p:sp>
      <p:sp>
        <p:nvSpPr>
          <p:cNvPr id="66563" name="Rectangle 3"/>
          <p:cNvSpPr>
            <a:spLocks noGrp="1" noChangeArrowheads="1"/>
          </p:cNvSpPr>
          <p:nvPr>
            <p:ph idx="1"/>
          </p:nvPr>
        </p:nvSpPr>
        <p:spPr/>
        <p:txBody>
          <a:bodyPr/>
          <a:lstStyle/>
          <a:p>
            <a:r>
              <a:rPr lang="en-US" altLang="en-US" smtClean="0"/>
              <a:t>Multiple somatic mutations are generally needed </a:t>
            </a:r>
            <a:br>
              <a:rPr lang="en-US" altLang="en-US" smtClean="0"/>
            </a:br>
            <a:r>
              <a:rPr lang="en-US" altLang="en-US" smtClean="0"/>
              <a:t>for full-fledged cancer; thus the incidence increases with age</a:t>
            </a:r>
          </a:p>
          <a:p>
            <a:r>
              <a:rPr lang="en-US" altLang="en-US" smtClean="0"/>
              <a:t>The multistep path to cancer is well supported </a:t>
            </a:r>
            <a:br>
              <a:rPr lang="en-US" altLang="en-US" smtClean="0"/>
            </a:br>
            <a:r>
              <a:rPr lang="en-US" altLang="en-US" smtClean="0"/>
              <a:t>by studies of human colorectal cancer, one of the best-understood types of cancer</a:t>
            </a:r>
          </a:p>
          <a:p>
            <a:r>
              <a:rPr lang="en-US" altLang="en-US" smtClean="0"/>
              <a:t>The first sign of colorectal cancer is often a polyp, </a:t>
            </a:r>
            <a:br>
              <a:rPr lang="en-US" altLang="en-US" smtClean="0"/>
            </a:br>
            <a:r>
              <a:rPr lang="en-US" altLang="en-US" smtClean="0"/>
              <a:t>a small benign growth in the colon lining</a:t>
            </a:r>
          </a:p>
        </p:txBody>
      </p:sp>
      <p:sp>
        <p:nvSpPr>
          <p:cNvPr id="4" name="Footer Placeholder 3"/>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63936477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idx="1"/>
          </p:nvPr>
        </p:nvSpPr>
        <p:spPr/>
        <p:txBody>
          <a:bodyPr/>
          <a:lstStyle/>
          <a:p>
            <a:r>
              <a:rPr lang="en-US" altLang="en-US" smtClean="0"/>
              <a:t>About half a dozen changes must occur at the DNA level for a cell to become fully cancerous</a:t>
            </a:r>
          </a:p>
          <a:p>
            <a:r>
              <a:rPr lang="en-US" altLang="en-US" smtClean="0"/>
              <a:t>These changes generally include at least one active oncogene and the mutation or loss of several tumor-suppressor genes</a:t>
            </a:r>
          </a:p>
        </p:txBody>
      </p:sp>
      <p:sp>
        <p:nvSpPr>
          <p:cNvPr id="5" name="Footer Placeholder 4"/>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315677699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1801368"/>
            <a:ext cx="8546592" cy="3255264"/>
          </a:xfrm>
          <a:prstGeom prst="rect">
            <a:avLst/>
          </a:prstGeom>
        </p:spPr>
      </p:pic>
      <p:sp>
        <p:nvSpPr>
          <p:cNvPr id="6" name="Title 5"/>
          <p:cNvSpPr>
            <a:spLocks noGrp="1"/>
          </p:cNvSpPr>
          <p:nvPr>
            <p:ph type="title"/>
          </p:nvPr>
        </p:nvSpPr>
        <p:spPr/>
        <p:txBody>
          <a:bodyPr/>
          <a:lstStyle/>
          <a:p>
            <a:r>
              <a:rPr lang="en-US" dirty="0" smtClean="0"/>
              <a:t>Figure 16.20</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1634383" y="2837962"/>
            <a:ext cx="437620" cy="179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420"/>
              </a:lnSpc>
            </a:pPr>
            <a:r>
              <a:rPr lang="en-US" sz="1200" b="1" dirty="0">
                <a:solidFill>
                  <a:srgbClr val="000000"/>
                </a:solidFill>
                <a:latin typeface="Arial"/>
                <a:ea typeface="ＭＳ Ｐゴシック" charset="0"/>
              </a:rPr>
              <a:t>Colon</a:t>
            </a:r>
          </a:p>
        </p:txBody>
      </p:sp>
      <p:sp>
        <p:nvSpPr>
          <p:cNvPr id="8" name="TextBox 3"/>
          <p:cNvSpPr txBox="1">
            <a:spLocks noChangeArrowheads="1"/>
          </p:cNvSpPr>
          <p:nvPr/>
        </p:nvSpPr>
        <p:spPr bwMode="auto">
          <a:xfrm>
            <a:off x="1836000" y="3212612"/>
            <a:ext cx="836768" cy="89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420"/>
              </a:lnSpc>
            </a:pPr>
            <a:r>
              <a:rPr lang="en-US" sz="1200" b="1" dirty="0" smtClean="0">
                <a:solidFill>
                  <a:srgbClr val="000000"/>
                </a:solidFill>
                <a:latin typeface="Arial"/>
                <a:ea typeface="ＭＳ Ｐゴシック" charset="0"/>
              </a:rPr>
              <a:t>   </a:t>
            </a:r>
            <a:r>
              <a:rPr lang="en-US" sz="300" b="1" dirty="0" smtClean="0">
                <a:solidFill>
                  <a:srgbClr val="000000"/>
                </a:solidFill>
                <a:latin typeface="Arial"/>
                <a:ea typeface="ＭＳ Ｐゴシック" charset="0"/>
              </a:rPr>
              <a:t> </a:t>
            </a:r>
            <a:r>
              <a:rPr lang="en-US" sz="1200" b="1" dirty="0" smtClean="0">
                <a:solidFill>
                  <a:srgbClr val="000000"/>
                </a:solidFill>
                <a:latin typeface="Arial"/>
                <a:ea typeface="ＭＳ Ｐゴシック" charset="0"/>
              </a:rPr>
              <a:t>  Loss of</a:t>
            </a:r>
          </a:p>
          <a:p>
            <a:pPr eaLnBrk="0" hangingPunct="0">
              <a:lnSpc>
                <a:spcPts val="1420"/>
              </a:lnSpc>
            </a:pPr>
            <a:r>
              <a:rPr lang="en-US" sz="1200" b="1" dirty="0" smtClean="0">
                <a:solidFill>
                  <a:srgbClr val="000000"/>
                </a:solidFill>
                <a:latin typeface="Arial"/>
                <a:ea typeface="ＭＳ Ｐゴシック" charset="0"/>
              </a:rPr>
              <a:t>tumor-</a:t>
            </a:r>
          </a:p>
          <a:p>
            <a:pPr eaLnBrk="0" hangingPunct="0">
              <a:lnSpc>
                <a:spcPts val="1420"/>
              </a:lnSpc>
            </a:pPr>
            <a:r>
              <a:rPr lang="en-US" sz="1200" b="1" dirty="0" smtClean="0">
                <a:solidFill>
                  <a:srgbClr val="000000"/>
                </a:solidFill>
                <a:latin typeface="Arial"/>
                <a:ea typeface="ＭＳ Ｐゴシック" charset="0"/>
              </a:rPr>
              <a:t>suppressor</a:t>
            </a:r>
          </a:p>
          <a:p>
            <a:pPr eaLnBrk="0" hangingPunct="0">
              <a:lnSpc>
                <a:spcPts val="1420"/>
              </a:lnSpc>
            </a:pPr>
            <a:r>
              <a:rPr lang="en-US" sz="1200" b="1" dirty="0" smtClean="0">
                <a:solidFill>
                  <a:srgbClr val="000000"/>
                </a:solidFill>
                <a:latin typeface="Arial"/>
                <a:ea typeface="ＭＳ Ｐゴシック" charset="0"/>
              </a:rPr>
              <a:t>gene </a:t>
            </a:r>
            <a:r>
              <a:rPr lang="en-US" sz="1200" b="1" i="1" dirty="0" smtClean="0">
                <a:solidFill>
                  <a:srgbClr val="000000"/>
                </a:solidFill>
                <a:latin typeface="Arial"/>
                <a:ea typeface="ＭＳ Ｐゴシック" charset="0"/>
              </a:rPr>
              <a:t>APC</a:t>
            </a:r>
          </a:p>
          <a:p>
            <a:pPr eaLnBrk="0" hangingPunct="0">
              <a:lnSpc>
                <a:spcPts val="1420"/>
              </a:lnSpc>
            </a:pPr>
            <a:r>
              <a:rPr lang="en-US" sz="1200" b="1" dirty="0" smtClean="0">
                <a:solidFill>
                  <a:srgbClr val="000000"/>
                </a:solidFill>
                <a:latin typeface="Arial"/>
                <a:ea typeface="ＭＳ Ｐゴシック" charset="0"/>
              </a:rPr>
              <a:t>(or other)</a:t>
            </a:r>
            <a:endParaRPr lang="en-US" sz="1200" b="1" dirty="0">
              <a:solidFill>
                <a:srgbClr val="000000"/>
              </a:solidFill>
              <a:latin typeface="Arial"/>
              <a:ea typeface="ＭＳ Ｐゴシック" charset="0"/>
            </a:endParaRPr>
          </a:p>
        </p:txBody>
      </p:sp>
      <p:sp>
        <p:nvSpPr>
          <p:cNvPr id="9" name="TextBox 8"/>
          <p:cNvSpPr txBox="1">
            <a:spLocks noChangeArrowheads="1"/>
          </p:cNvSpPr>
          <p:nvPr/>
        </p:nvSpPr>
        <p:spPr bwMode="auto">
          <a:xfrm>
            <a:off x="1899504" y="4438162"/>
            <a:ext cx="772647" cy="179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420"/>
              </a:lnSpc>
            </a:pPr>
            <a:r>
              <a:rPr lang="en-US" sz="1200" b="1" dirty="0">
                <a:solidFill>
                  <a:srgbClr val="000000"/>
                </a:solidFill>
                <a:latin typeface="Arial"/>
                <a:ea typeface="ＭＳ Ｐゴシック" charset="0"/>
              </a:rPr>
              <a:t>Colon wall</a:t>
            </a:r>
          </a:p>
        </p:txBody>
      </p:sp>
      <p:sp>
        <p:nvSpPr>
          <p:cNvPr id="10" name="TextBox 9"/>
          <p:cNvSpPr txBox="1">
            <a:spLocks noChangeArrowheads="1"/>
          </p:cNvSpPr>
          <p:nvPr/>
        </p:nvSpPr>
        <p:spPr bwMode="auto">
          <a:xfrm>
            <a:off x="589014" y="4648505"/>
            <a:ext cx="1053173"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420"/>
              </a:lnSpc>
            </a:pPr>
            <a:r>
              <a:rPr lang="en-US" sz="1200" b="1" dirty="0" smtClean="0">
                <a:solidFill>
                  <a:srgbClr val="000000"/>
                </a:solidFill>
                <a:latin typeface="Arial"/>
                <a:ea typeface="ＭＳ Ｐゴシック" charset="0"/>
              </a:rPr>
              <a:t>Normal colon</a:t>
            </a:r>
          </a:p>
          <a:p>
            <a:pPr eaLnBrk="0" hangingPunct="0">
              <a:lnSpc>
                <a:spcPts val="1420"/>
              </a:lnSpc>
            </a:pPr>
            <a:r>
              <a:rPr lang="en-US" sz="1200" b="1" dirty="0" smtClean="0">
                <a:solidFill>
                  <a:srgbClr val="000000"/>
                </a:solidFill>
                <a:latin typeface="Arial"/>
                <a:ea typeface="ＭＳ Ｐゴシック" charset="0"/>
              </a:rPr>
              <a:t>epithelial cells</a:t>
            </a:r>
            <a:endParaRPr lang="en-US" sz="1200" b="1" dirty="0">
              <a:solidFill>
                <a:srgbClr val="000000"/>
              </a:solidFill>
              <a:latin typeface="Arial"/>
              <a:ea typeface="ＭＳ Ｐゴシック" charset="0"/>
            </a:endParaRPr>
          </a:p>
        </p:txBody>
      </p:sp>
      <p:sp>
        <p:nvSpPr>
          <p:cNvPr id="11" name="TextBox 13"/>
          <p:cNvSpPr txBox="1">
            <a:spLocks noChangeArrowheads="1"/>
          </p:cNvSpPr>
          <p:nvPr/>
        </p:nvSpPr>
        <p:spPr bwMode="auto">
          <a:xfrm>
            <a:off x="4201375" y="3561862"/>
            <a:ext cx="997774"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420"/>
              </a:lnSpc>
            </a:pPr>
            <a:r>
              <a:rPr lang="en-US" sz="1200" b="1" dirty="0" smtClean="0">
                <a:solidFill>
                  <a:srgbClr val="000000"/>
                </a:solidFill>
                <a:latin typeface="Arial"/>
                <a:ea typeface="ＭＳ Ｐゴシック" charset="0"/>
              </a:rPr>
              <a:t>     </a:t>
            </a:r>
            <a:r>
              <a:rPr lang="en-US" sz="300" b="1" dirty="0" smtClean="0">
                <a:solidFill>
                  <a:srgbClr val="000000"/>
                </a:solidFill>
                <a:latin typeface="Arial"/>
                <a:ea typeface="ＭＳ Ｐゴシック" charset="0"/>
              </a:rPr>
              <a:t> </a:t>
            </a:r>
            <a:r>
              <a:rPr lang="en-US" sz="1200" b="1" dirty="0" smtClean="0">
                <a:solidFill>
                  <a:srgbClr val="000000"/>
                </a:solidFill>
                <a:latin typeface="Arial"/>
                <a:ea typeface="ＭＳ Ｐゴシック" charset="0"/>
              </a:rPr>
              <a:t>Activation</a:t>
            </a:r>
          </a:p>
          <a:p>
            <a:pPr eaLnBrk="0" hangingPunct="0">
              <a:lnSpc>
                <a:spcPts val="1420"/>
              </a:lnSpc>
            </a:pPr>
            <a:r>
              <a:rPr lang="en-US" sz="1200" b="1" dirty="0" smtClean="0">
                <a:solidFill>
                  <a:srgbClr val="000000"/>
                </a:solidFill>
                <a:latin typeface="Arial"/>
                <a:ea typeface="ＭＳ Ｐゴシック" charset="0"/>
              </a:rPr>
              <a:t>of </a:t>
            </a:r>
            <a:r>
              <a:rPr lang="en-US" sz="1200" b="1" i="1" dirty="0" err="1" smtClean="0">
                <a:solidFill>
                  <a:srgbClr val="000000"/>
                </a:solidFill>
                <a:latin typeface="Arial"/>
                <a:ea typeface="ＭＳ Ｐゴシック" charset="0"/>
              </a:rPr>
              <a:t>ras</a:t>
            </a:r>
            <a:endParaRPr lang="en-US" sz="1200" b="1" i="1" dirty="0" smtClean="0">
              <a:solidFill>
                <a:srgbClr val="000000"/>
              </a:solidFill>
              <a:latin typeface="Arial"/>
              <a:ea typeface="ＭＳ Ｐゴシック" charset="0"/>
            </a:endParaRPr>
          </a:p>
          <a:p>
            <a:pPr eaLnBrk="0" hangingPunct="0">
              <a:lnSpc>
                <a:spcPts val="1420"/>
              </a:lnSpc>
            </a:pPr>
            <a:r>
              <a:rPr lang="en-US" sz="1200" b="1" dirty="0" smtClean="0">
                <a:solidFill>
                  <a:srgbClr val="000000"/>
                </a:solidFill>
                <a:latin typeface="Arial"/>
                <a:ea typeface="ＭＳ Ｐゴシック" charset="0"/>
              </a:rPr>
              <a:t>oncogene</a:t>
            </a:r>
            <a:endParaRPr lang="en-US" sz="1200" b="1" dirty="0">
              <a:solidFill>
                <a:srgbClr val="000000"/>
              </a:solidFill>
              <a:latin typeface="Arial"/>
              <a:ea typeface="ＭＳ Ｐゴシック" charset="0"/>
            </a:endParaRPr>
          </a:p>
        </p:txBody>
      </p:sp>
      <p:sp>
        <p:nvSpPr>
          <p:cNvPr id="12" name="TextBox 16"/>
          <p:cNvSpPr txBox="1">
            <a:spLocks noChangeArrowheads="1"/>
          </p:cNvSpPr>
          <p:nvPr/>
        </p:nvSpPr>
        <p:spPr bwMode="auto">
          <a:xfrm>
            <a:off x="4204550" y="4225437"/>
            <a:ext cx="939360" cy="71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420"/>
              </a:lnSpc>
            </a:pPr>
            <a:r>
              <a:rPr lang="en-US" sz="1200" b="1" dirty="0" smtClean="0">
                <a:solidFill>
                  <a:srgbClr val="000000"/>
                </a:solidFill>
                <a:latin typeface="Arial"/>
                <a:ea typeface="ＭＳ Ｐゴシック" charset="0"/>
              </a:rPr>
              <a:t>     </a:t>
            </a:r>
            <a:r>
              <a:rPr lang="en-US" sz="300" b="1" dirty="0" smtClean="0">
                <a:solidFill>
                  <a:srgbClr val="000000"/>
                </a:solidFill>
                <a:latin typeface="Arial"/>
                <a:ea typeface="ＭＳ Ｐゴシック" charset="0"/>
              </a:rPr>
              <a:t> </a:t>
            </a:r>
            <a:r>
              <a:rPr lang="en-US" sz="1200" b="1" dirty="0" smtClean="0">
                <a:solidFill>
                  <a:srgbClr val="000000"/>
                </a:solidFill>
                <a:latin typeface="Arial"/>
                <a:ea typeface="ＭＳ Ｐゴシック" charset="0"/>
              </a:rPr>
              <a:t>Loss of</a:t>
            </a:r>
          </a:p>
          <a:p>
            <a:pPr eaLnBrk="0" hangingPunct="0">
              <a:lnSpc>
                <a:spcPts val="1420"/>
              </a:lnSpc>
            </a:pPr>
            <a:r>
              <a:rPr lang="en-US" sz="1200" b="1" dirty="0" smtClean="0">
                <a:solidFill>
                  <a:srgbClr val="000000"/>
                </a:solidFill>
                <a:latin typeface="Arial"/>
                <a:ea typeface="ＭＳ Ｐゴシック" charset="0"/>
              </a:rPr>
              <a:t>tumor-</a:t>
            </a:r>
          </a:p>
          <a:p>
            <a:pPr eaLnBrk="0" hangingPunct="0">
              <a:lnSpc>
                <a:spcPts val="1420"/>
              </a:lnSpc>
            </a:pPr>
            <a:r>
              <a:rPr lang="en-US" sz="1200" b="1" dirty="0" smtClean="0">
                <a:solidFill>
                  <a:srgbClr val="000000"/>
                </a:solidFill>
                <a:latin typeface="Arial"/>
                <a:ea typeface="ＭＳ Ｐゴシック" charset="0"/>
              </a:rPr>
              <a:t>suppressor</a:t>
            </a:r>
          </a:p>
          <a:p>
            <a:pPr eaLnBrk="0" hangingPunct="0">
              <a:lnSpc>
                <a:spcPts val="1420"/>
              </a:lnSpc>
            </a:pPr>
            <a:r>
              <a:rPr lang="en-US" sz="1200" b="1" dirty="0" smtClean="0">
                <a:solidFill>
                  <a:srgbClr val="000000"/>
                </a:solidFill>
                <a:latin typeface="Arial"/>
                <a:ea typeface="ＭＳ Ｐゴシック" charset="0"/>
              </a:rPr>
              <a:t>gene </a:t>
            </a:r>
            <a:r>
              <a:rPr lang="en-US" sz="1200" b="1" i="1" dirty="0" smtClean="0">
                <a:solidFill>
                  <a:srgbClr val="000000"/>
                </a:solidFill>
                <a:latin typeface="Arial"/>
                <a:ea typeface="ＭＳ Ｐゴシック" charset="0"/>
              </a:rPr>
              <a:t>SMAD4</a:t>
            </a:r>
            <a:endParaRPr lang="en-US" sz="1200" b="1" i="1" dirty="0">
              <a:solidFill>
                <a:srgbClr val="000000"/>
              </a:solidFill>
              <a:latin typeface="Arial"/>
              <a:ea typeface="ＭＳ Ｐゴシック" charset="0"/>
            </a:endParaRPr>
          </a:p>
        </p:txBody>
      </p:sp>
      <p:sp>
        <p:nvSpPr>
          <p:cNvPr id="13" name="TextBox 20"/>
          <p:cNvSpPr txBox="1">
            <a:spLocks noChangeArrowheads="1"/>
          </p:cNvSpPr>
          <p:nvPr/>
        </p:nvSpPr>
        <p:spPr bwMode="auto">
          <a:xfrm>
            <a:off x="6565162" y="3379299"/>
            <a:ext cx="836768" cy="71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420"/>
              </a:lnSpc>
            </a:pPr>
            <a:r>
              <a:rPr lang="en-US" sz="1200" b="1" dirty="0" smtClean="0">
                <a:solidFill>
                  <a:srgbClr val="000000"/>
                </a:solidFill>
                <a:latin typeface="Arial"/>
                <a:ea typeface="ＭＳ Ｐゴシック" charset="0"/>
              </a:rPr>
              <a:t>     </a:t>
            </a:r>
            <a:r>
              <a:rPr lang="en-US" sz="300" b="1" dirty="0" smtClean="0">
                <a:solidFill>
                  <a:srgbClr val="000000"/>
                </a:solidFill>
                <a:latin typeface="Arial"/>
                <a:ea typeface="ＭＳ Ｐゴシック" charset="0"/>
              </a:rPr>
              <a:t> </a:t>
            </a:r>
            <a:r>
              <a:rPr lang="en-US" sz="1200" b="1" dirty="0" smtClean="0">
                <a:solidFill>
                  <a:srgbClr val="000000"/>
                </a:solidFill>
                <a:latin typeface="Arial"/>
                <a:ea typeface="ＭＳ Ｐゴシック" charset="0"/>
              </a:rPr>
              <a:t>Loss of</a:t>
            </a:r>
          </a:p>
          <a:p>
            <a:pPr eaLnBrk="0" hangingPunct="0">
              <a:lnSpc>
                <a:spcPts val="1420"/>
              </a:lnSpc>
            </a:pPr>
            <a:r>
              <a:rPr lang="en-US" sz="1200" b="1" dirty="0" smtClean="0">
                <a:solidFill>
                  <a:srgbClr val="000000"/>
                </a:solidFill>
                <a:latin typeface="Arial"/>
                <a:ea typeface="ＭＳ Ｐゴシック" charset="0"/>
              </a:rPr>
              <a:t>tumor-</a:t>
            </a:r>
          </a:p>
          <a:p>
            <a:pPr eaLnBrk="0" hangingPunct="0">
              <a:lnSpc>
                <a:spcPts val="1420"/>
              </a:lnSpc>
            </a:pPr>
            <a:r>
              <a:rPr lang="en-US" sz="1200" b="1" dirty="0" smtClean="0">
                <a:solidFill>
                  <a:srgbClr val="000000"/>
                </a:solidFill>
                <a:latin typeface="Arial"/>
                <a:ea typeface="ＭＳ Ｐゴシック" charset="0"/>
              </a:rPr>
              <a:t>suppressor</a:t>
            </a:r>
          </a:p>
          <a:p>
            <a:pPr eaLnBrk="0" hangingPunct="0">
              <a:lnSpc>
                <a:spcPts val="1420"/>
              </a:lnSpc>
            </a:pPr>
            <a:r>
              <a:rPr lang="en-US" sz="1200" b="1" dirty="0" smtClean="0">
                <a:solidFill>
                  <a:srgbClr val="000000"/>
                </a:solidFill>
                <a:latin typeface="Arial"/>
                <a:ea typeface="ＭＳ Ｐゴシック" charset="0"/>
              </a:rPr>
              <a:t>gene </a:t>
            </a:r>
            <a:r>
              <a:rPr lang="en-US" sz="1200" b="1" i="1" dirty="0" smtClean="0">
                <a:solidFill>
                  <a:srgbClr val="000000"/>
                </a:solidFill>
                <a:latin typeface="Arial"/>
                <a:ea typeface="ＭＳ Ｐゴシック" charset="0"/>
              </a:rPr>
              <a:t>p53</a:t>
            </a:r>
            <a:endParaRPr lang="en-US" sz="1200" b="1" i="1" dirty="0">
              <a:solidFill>
                <a:srgbClr val="000000"/>
              </a:solidFill>
              <a:latin typeface="Arial"/>
              <a:ea typeface="ＭＳ Ｐゴシック" charset="0"/>
            </a:endParaRPr>
          </a:p>
        </p:txBody>
      </p:sp>
      <p:sp>
        <p:nvSpPr>
          <p:cNvPr id="14" name="TextBox 24"/>
          <p:cNvSpPr txBox="1">
            <a:spLocks noChangeArrowheads="1"/>
          </p:cNvSpPr>
          <p:nvPr/>
        </p:nvSpPr>
        <p:spPr bwMode="auto">
          <a:xfrm>
            <a:off x="6562789" y="4225437"/>
            <a:ext cx="1008994"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420"/>
              </a:lnSpc>
            </a:pPr>
            <a:r>
              <a:rPr lang="en-US" sz="1200" b="1" dirty="0" smtClean="0">
                <a:solidFill>
                  <a:srgbClr val="000000"/>
                </a:solidFill>
                <a:latin typeface="Arial"/>
                <a:ea typeface="ＭＳ Ｐゴシック" charset="0"/>
              </a:rPr>
              <a:t>      Additional</a:t>
            </a:r>
          </a:p>
          <a:p>
            <a:pPr eaLnBrk="0" hangingPunct="0">
              <a:lnSpc>
                <a:spcPts val="1420"/>
              </a:lnSpc>
            </a:pPr>
            <a:r>
              <a:rPr lang="en-US" sz="1200" b="1" dirty="0" smtClean="0">
                <a:solidFill>
                  <a:srgbClr val="000000"/>
                </a:solidFill>
                <a:latin typeface="Arial"/>
                <a:ea typeface="ＭＳ Ｐゴシック" charset="0"/>
              </a:rPr>
              <a:t>mutations</a:t>
            </a:r>
            <a:endParaRPr lang="en-US" sz="1200" b="1" dirty="0">
              <a:solidFill>
                <a:srgbClr val="000000"/>
              </a:solidFill>
              <a:latin typeface="Arial"/>
              <a:ea typeface="ＭＳ Ｐゴシック" charset="0"/>
            </a:endParaRPr>
          </a:p>
        </p:txBody>
      </p:sp>
      <p:sp>
        <p:nvSpPr>
          <p:cNvPr id="15" name="TextBox 26"/>
          <p:cNvSpPr txBox="1">
            <a:spLocks noChangeArrowheads="1"/>
          </p:cNvSpPr>
          <p:nvPr/>
        </p:nvSpPr>
        <p:spPr bwMode="auto">
          <a:xfrm>
            <a:off x="5297539" y="4651680"/>
            <a:ext cx="1335302"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420"/>
              </a:lnSpc>
            </a:pPr>
            <a:r>
              <a:rPr lang="en-US" sz="1200" b="1" smtClean="0">
                <a:solidFill>
                  <a:srgbClr val="000000"/>
                </a:solidFill>
                <a:latin typeface="Arial"/>
                <a:ea typeface="ＭＳ Ｐゴシック" charset="0"/>
              </a:rPr>
              <a:t>Larger benign</a:t>
            </a:r>
          </a:p>
          <a:p>
            <a:pPr eaLnBrk="0" hangingPunct="0">
              <a:lnSpc>
                <a:spcPts val="1420"/>
              </a:lnSpc>
            </a:pPr>
            <a:r>
              <a:rPr lang="en-US" sz="1200" b="1" smtClean="0">
                <a:solidFill>
                  <a:srgbClr val="000000"/>
                </a:solidFill>
                <a:latin typeface="Arial"/>
                <a:ea typeface="ＭＳ Ｐゴシック" charset="0"/>
              </a:rPr>
              <a:t>growth (adenoma)</a:t>
            </a:r>
            <a:endParaRPr lang="en-US" sz="1200" b="1" dirty="0">
              <a:solidFill>
                <a:srgbClr val="000000"/>
              </a:solidFill>
              <a:latin typeface="Arial"/>
              <a:ea typeface="ＭＳ Ｐゴシック" charset="0"/>
            </a:endParaRPr>
          </a:p>
        </p:txBody>
      </p:sp>
      <p:sp>
        <p:nvSpPr>
          <p:cNvPr id="16" name="TextBox 28"/>
          <p:cNvSpPr txBox="1">
            <a:spLocks noChangeArrowheads="1"/>
          </p:cNvSpPr>
          <p:nvPr/>
        </p:nvSpPr>
        <p:spPr bwMode="auto">
          <a:xfrm>
            <a:off x="7626402" y="4648505"/>
            <a:ext cx="1199046"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420"/>
              </a:lnSpc>
            </a:pPr>
            <a:r>
              <a:rPr lang="en-US" sz="1200" b="1" smtClean="0">
                <a:solidFill>
                  <a:srgbClr val="000000"/>
                </a:solidFill>
                <a:latin typeface="Arial"/>
                <a:ea typeface="ＭＳ Ｐゴシック" charset="0"/>
              </a:rPr>
              <a:t>Malignant tumor</a:t>
            </a:r>
          </a:p>
          <a:p>
            <a:pPr eaLnBrk="0" hangingPunct="0">
              <a:lnSpc>
                <a:spcPts val="1420"/>
              </a:lnSpc>
            </a:pPr>
            <a:r>
              <a:rPr lang="en-US" sz="1200" b="1" smtClean="0">
                <a:solidFill>
                  <a:srgbClr val="000000"/>
                </a:solidFill>
                <a:latin typeface="Arial"/>
                <a:ea typeface="ＭＳ Ｐゴシック" charset="0"/>
              </a:rPr>
              <a:t>(carcinoma)</a:t>
            </a:r>
            <a:endParaRPr lang="en-US" sz="1200" b="1" dirty="0">
              <a:solidFill>
                <a:srgbClr val="000000"/>
              </a:solidFill>
              <a:latin typeface="Arial"/>
              <a:ea typeface="ＭＳ Ｐゴシック" charset="0"/>
            </a:endParaRPr>
          </a:p>
        </p:txBody>
      </p:sp>
      <p:sp>
        <p:nvSpPr>
          <p:cNvPr id="17" name="TextBox 35"/>
          <p:cNvSpPr txBox="1">
            <a:spLocks noChangeArrowheads="1"/>
          </p:cNvSpPr>
          <p:nvPr/>
        </p:nvSpPr>
        <p:spPr bwMode="auto">
          <a:xfrm>
            <a:off x="2932164" y="4651680"/>
            <a:ext cx="1072409"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420"/>
              </a:lnSpc>
            </a:pPr>
            <a:r>
              <a:rPr lang="en-US" sz="1200" b="1" dirty="0" smtClean="0">
                <a:solidFill>
                  <a:srgbClr val="000000"/>
                </a:solidFill>
                <a:latin typeface="Arial"/>
                <a:ea typeface="ＭＳ Ｐゴシック" charset="0"/>
              </a:rPr>
              <a:t>Small benign</a:t>
            </a:r>
          </a:p>
          <a:p>
            <a:pPr eaLnBrk="0" hangingPunct="0">
              <a:lnSpc>
                <a:spcPts val="1420"/>
              </a:lnSpc>
            </a:pPr>
            <a:r>
              <a:rPr lang="en-US" sz="1200" b="1" dirty="0" smtClean="0">
                <a:solidFill>
                  <a:srgbClr val="000000"/>
                </a:solidFill>
                <a:latin typeface="Arial"/>
                <a:ea typeface="ＭＳ Ｐゴシック" charset="0"/>
              </a:rPr>
              <a:t>growth (polyp)</a:t>
            </a:r>
            <a:endParaRPr lang="en-US" sz="1200" b="1" dirty="0">
              <a:solidFill>
                <a:srgbClr val="000000"/>
              </a:solidFill>
              <a:latin typeface="Arial"/>
              <a:ea typeface="ＭＳ Ｐゴシック" charset="0"/>
            </a:endParaRPr>
          </a:p>
        </p:txBody>
      </p:sp>
      <p:sp>
        <p:nvSpPr>
          <p:cNvPr id="2" name="Freeform 1"/>
          <p:cNvSpPr/>
          <p:nvPr/>
        </p:nvSpPr>
        <p:spPr>
          <a:xfrm>
            <a:off x="1150144" y="2931319"/>
            <a:ext cx="450056" cy="450056"/>
          </a:xfrm>
          <a:custGeom>
            <a:avLst/>
            <a:gdLst>
              <a:gd name="connsiteX0" fmla="*/ 0 w 450056"/>
              <a:gd name="connsiteY0" fmla="*/ 450056 h 450056"/>
              <a:gd name="connsiteX1" fmla="*/ 450056 w 450056"/>
              <a:gd name="connsiteY1" fmla="*/ 0 h 450056"/>
            </a:gdLst>
            <a:ahLst/>
            <a:cxnLst>
              <a:cxn ang="0">
                <a:pos x="connsiteX0" y="connsiteY0"/>
              </a:cxn>
              <a:cxn ang="0">
                <a:pos x="connsiteX1" y="connsiteY1"/>
              </a:cxn>
            </a:cxnLst>
            <a:rect l="l" t="t" r="r" b="b"/>
            <a:pathLst>
              <a:path w="450056" h="450056">
                <a:moveTo>
                  <a:pt x="0" y="450056"/>
                </a:moveTo>
                <a:lnTo>
                  <a:pt x="450056"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 name="Freeform 2"/>
          <p:cNvSpPr/>
          <p:nvPr/>
        </p:nvSpPr>
        <p:spPr>
          <a:xfrm>
            <a:off x="1269206" y="4307681"/>
            <a:ext cx="600075" cy="226219"/>
          </a:xfrm>
          <a:custGeom>
            <a:avLst/>
            <a:gdLst>
              <a:gd name="connsiteX0" fmla="*/ 0 w 600075"/>
              <a:gd name="connsiteY0" fmla="*/ 0 h 226219"/>
              <a:gd name="connsiteX1" fmla="*/ 600075 w 600075"/>
              <a:gd name="connsiteY1" fmla="*/ 226219 h 226219"/>
            </a:gdLst>
            <a:ahLst/>
            <a:cxnLst>
              <a:cxn ang="0">
                <a:pos x="connsiteX0" y="connsiteY0"/>
              </a:cxn>
              <a:cxn ang="0">
                <a:pos x="connsiteX1" y="connsiteY1"/>
              </a:cxn>
            </a:cxnLst>
            <a:rect l="l" t="t" r="r" b="b"/>
            <a:pathLst>
              <a:path w="600075" h="226219">
                <a:moveTo>
                  <a:pt x="0" y="0"/>
                </a:moveTo>
                <a:lnTo>
                  <a:pt x="600075" y="226219"/>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380874380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744" y="673608"/>
            <a:ext cx="7906512" cy="5510784"/>
          </a:xfrm>
          <a:prstGeom prst="rect">
            <a:avLst/>
          </a:prstGeom>
        </p:spPr>
      </p:pic>
      <p:sp>
        <p:nvSpPr>
          <p:cNvPr id="6" name="Title 5"/>
          <p:cNvSpPr>
            <a:spLocks noGrp="1"/>
          </p:cNvSpPr>
          <p:nvPr>
            <p:ph type="title"/>
          </p:nvPr>
        </p:nvSpPr>
        <p:spPr/>
        <p:txBody>
          <a:bodyPr/>
          <a:lstStyle/>
          <a:p>
            <a:r>
              <a:rPr lang="en-US" dirty="0" smtClean="0"/>
              <a:t>Figure 16.20-1</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2654868" y="709958"/>
            <a:ext cx="196207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     </a:t>
            </a:r>
            <a:r>
              <a:rPr lang="en-US" sz="700" b="1" dirty="0" smtClean="0">
                <a:solidFill>
                  <a:srgbClr val="000000"/>
                </a:solidFill>
                <a:latin typeface="Arial"/>
                <a:ea typeface="ＭＳ Ｐゴシック" charset="0"/>
              </a:rPr>
              <a:t> </a:t>
            </a:r>
            <a:r>
              <a:rPr lang="en-US" sz="1800" b="1" dirty="0" smtClean="0">
                <a:solidFill>
                  <a:srgbClr val="000000"/>
                </a:solidFill>
                <a:latin typeface="Arial"/>
                <a:ea typeface="ＭＳ Ｐゴシック" charset="0"/>
              </a:rPr>
              <a:t>Loss of tumor-</a:t>
            </a:r>
          </a:p>
          <a:p>
            <a:pPr eaLnBrk="0" hangingPunct="0">
              <a:lnSpc>
                <a:spcPts val="2000"/>
              </a:lnSpc>
            </a:pPr>
            <a:r>
              <a:rPr lang="en-US" sz="1800" b="1" dirty="0" smtClean="0">
                <a:solidFill>
                  <a:srgbClr val="000000"/>
                </a:solidFill>
                <a:latin typeface="Arial"/>
                <a:ea typeface="ＭＳ Ｐゴシック" charset="0"/>
              </a:rPr>
              <a:t>suppressor gene</a:t>
            </a:r>
          </a:p>
          <a:p>
            <a:pPr eaLnBrk="0" hangingPunct="0">
              <a:lnSpc>
                <a:spcPts val="2000"/>
              </a:lnSpc>
            </a:pPr>
            <a:r>
              <a:rPr lang="en-US" sz="1800" b="1" i="1" dirty="0" smtClean="0">
                <a:solidFill>
                  <a:srgbClr val="000000"/>
                </a:solidFill>
                <a:latin typeface="Arial"/>
                <a:ea typeface="ＭＳ Ｐゴシック" charset="0"/>
              </a:rPr>
              <a:t>APC</a:t>
            </a:r>
            <a:r>
              <a:rPr lang="en-US" sz="1800" b="1" dirty="0" smtClean="0">
                <a:solidFill>
                  <a:srgbClr val="000000"/>
                </a:solidFill>
                <a:latin typeface="Arial"/>
                <a:ea typeface="ＭＳ Ｐゴシック" charset="0"/>
              </a:rPr>
              <a:t> (or other)</a:t>
            </a:r>
            <a:endParaRPr lang="en-US" sz="1800" b="1" dirty="0">
              <a:solidFill>
                <a:srgbClr val="000000"/>
              </a:solidFill>
              <a:latin typeface="Arial"/>
              <a:ea typeface="ＭＳ Ｐゴシック" charset="0"/>
            </a:endParaRPr>
          </a:p>
        </p:txBody>
      </p:sp>
      <p:sp>
        <p:nvSpPr>
          <p:cNvPr id="8" name="TextBox 6"/>
          <p:cNvSpPr txBox="1">
            <a:spLocks noChangeArrowheads="1"/>
          </p:cNvSpPr>
          <p:nvPr/>
        </p:nvSpPr>
        <p:spPr bwMode="auto">
          <a:xfrm>
            <a:off x="2777105" y="2432396"/>
            <a:ext cx="1154162"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000000"/>
                </a:solidFill>
                <a:latin typeface="Arial"/>
                <a:ea typeface="ＭＳ Ｐゴシック" charset="0"/>
              </a:rPr>
              <a:t>Colon wall</a:t>
            </a:r>
          </a:p>
        </p:txBody>
      </p:sp>
      <p:sp>
        <p:nvSpPr>
          <p:cNvPr id="9" name="TextBox 7"/>
          <p:cNvSpPr txBox="1">
            <a:spLocks noChangeArrowheads="1"/>
          </p:cNvSpPr>
          <p:nvPr/>
        </p:nvSpPr>
        <p:spPr bwMode="auto">
          <a:xfrm>
            <a:off x="646680" y="2773709"/>
            <a:ext cx="1577355"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Normal colon</a:t>
            </a:r>
          </a:p>
          <a:p>
            <a:pPr eaLnBrk="0" hangingPunct="0">
              <a:lnSpc>
                <a:spcPts val="2000"/>
              </a:lnSpc>
            </a:pPr>
            <a:r>
              <a:rPr lang="en-US" sz="1800" b="1" dirty="0" smtClean="0">
                <a:solidFill>
                  <a:srgbClr val="000000"/>
                </a:solidFill>
                <a:latin typeface="Arial"/>
                <a:ea typeface="ＭＳ Ｐゴシック" charset="0"/>
              </a:rPr>
              <a:t>epithelial cells</a:t>
            </a:r>
            <a:endParaRPr lang="en-US" sz="1800" b="1" dirty="0">
              <a:solidFill>
                <a:srgbClr val="000000"/>
              </a:solidFill>
              <a:latin typeface="Arial"/>
              <a:ea typeface="ＭＳ Ｐゴシック" charset="0"/>
            </a:endParaRPr>
          </a:p>
        </p:txBody>
      </p:sp>
      <p:sp>
        <p:nvSpPr>
          <p:cNvPr id="10" name="TextBox 9"/>
          <p:cNvSpPr txBox="1">
            <a:spLocks noChangeArrowheads="1"/>
          </p:cNvSpPr>
          <p:nvPr/>
        </p:nvSpPr>
        <p:spPr bwMode="auto">
          <a:xfrm>
            <a:off x="660173" y="3607146"/>
            <a:ext cx="1773947"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     </a:t>
            </a:r>
            <a:r>
              <a:rPr lang="en-US" sz="600" b="1" dirty="0" smtClean="0">
                <a:solidFill>
                  <a:srgbClr val="000000"/>
                </a:solidFill>
                <a:latin typeface="Arial"/>
                <a:ea typeface="ＭＳ Ｐゴシック" charset="0"/>
              </a:rPr>
              <a:t> </a:t>
            </a:r>
            <a:r>
              <a:rPr lang="en-US" sz="1800" b="1" dirty="0" smtClean="0">
                <a:solidFill>
                  <a:srgbClr val="000000"/>
                </a:solidFill>
                <a:latin typeface="Arial"/>
                <a:ea typeface="ＭＳ Ｐゴシック" charset="0"/>
              </a:rPr>
              <a:t>Activation of</a:t>
            </a:r>
          </a:p>
          <a:p>
            <a:pPr eaLnBrk="0" hangingPunct="0">
              <a:lnSpc>
                <a:spcPts val="2000"/>
              </a:lnSpc>
            </a:pPr>
            <a:r>
              <a:rPr lang="en-US" sz="1800" b="1" i="1" dirty="0" err="1" smtClean="0">
                <a:solidFill>
                  <a:srgbClr val="000000"/>
                </a:solidFill>
                <a:latin typeface="Arial"/>
                <a:ea typeface="ＭＳ Ｐゴシック" charset="0"/>
              </a:rPr>
              <a:t>ras</a:t>
            </a:r>
            <a:r>
              <a:rPr lang="en-US" sz="1800" b="1" dirty="0" smtClean="0">
                <a:solidFill>
                  <a:srgbClr val="000000"/>
                </a:solidFill>
                <a:latin typeface="Arial"/>
                <a:ea typeface="ＭＳ Ｐゴシック" charset="0"/>
              </a:rPr>
              <a:t> oncogene</a:t>
            </a:r>
            <a:endParaRPr lang="en-US" sz="1800" b="1" dirty="0">
              <a:solidFill>
                <a:srgbClr val="000000"/>
              </a:solidFill>
              <a:latin typeface="Arial"/>
              <a:ea typeface="ＭＳ Ｐゴシック" charset="0"/>
            </a:endParaRPr>
          </a:p>
        </p:txBody>
      </p:sp>
      <p:sp>
        <p:nvSpPr>
          <p:cNvPr id="11" name="TextBox 11"/>
          <p:cNvSpPr txBox="1">
            <a:spLocks noChangeArrowheads="1"/>
          </p:cNvSpPr>
          <p:nvPr/>
        </p:nvSpPr>
        <p:spPr bwMode="auto">
          <a:xfrm>
            <a:off x="4450330" y="2773709"/>
            <a:ext cx="1603003"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Small benign</a:t>
            </a:r>
          </a:p>
          <a:p>
            <a:pPr eaLnBrk="0" hangingPunct="0">
              <a:lnSpc>
                <a:spcPts val="2000"/>
              </a:lnSpc>
            </a:pPr>
            <a:r>
              <a:rPr lang="en-US" sz="1800" b="1" dirty="0" smtClean="0">
                <a:solidFill>
                  <a:srgbClr val="000000"/>
                </a:solidFill>
                <a:latin typeface="Arial"/>
                <a:ea typeface="ＭＳ Ｐゴシック" charset="0"/>
              </a:rPr>
              <a:t>growth (polyp)</a:t>
            </a:r>
            <a:endParaRPr lang="en-US" sz="1800" b="1" dirty="0">
              <a:solidFill>
                <a:srgbClr val="000000"/>
              </a:solidFill>
              <a:latin typeface="Arial"/>
              <a:ea typeface="ＭＳ Ｐゴシック" charset="0"/>
            </a:endParaRPr>
          </a:p>
        </p:txBody>
      </p:sp>
      <p:sp>
        <p:nvSpPr>
          <p:cNvPr id="12" name="TextBox 13"/>
          <p:cNvSpPr txBox="1">
            <a:spLocks noChangeArrowheads="1"/>
          </p:cNvSpPr>
          <p:nvPr/>
        </p:nvSpPr>
        <p:spPr bwMode="auto">
          <a:xfrm>
            <a:off x="4736080" y="3607146"/>
            <a:ext cx="198772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     </a:t>
            </a:r>
            <a:r>
              <a:rPr lang="en-US" sz="300" b="1" dirty="0" smtClean="0">
                <a:solidFill>
                  <a:srgbClr val="000000"/>
                </a:solidFill>
                <a:latin typeface="Arial"/>
                <a:ea typeface="ＭＳ Ｐゴシック" charset="0"/>
              </a:rPr>
              <a:t>  </a:t>
            </a:r>
            <a:r>
              <a:rPr lang="en-US" sz="1800" b="1" dirty="0" smtClean="0">
                <a:solidFill>
                  <a:srgbClr val="000000"/>
                </a:solidFill>
                <a:latin typeface="Arial"/>
                <a:ea typeface="ＭＳ Ｐゴシック" charset="0"/>
              </a:rPr>
              <a:t>Loss of</a:t>
            </a:r>
          </a:p>
          <a:p>
            <a:pPr eaLnBrk="0" hangingPunct="0">
              <a:lnSpc>
                <a:spcPts val="2000"/>
              </a:lnSpc>
            </a:pPr>
            <a:r>
              <a:rPr lang="en-US" sz="1800" b="1" dirty="0" smtClean="0">
                <a:solidFill>
                  <a:srgbClr val="000000"/>
                </a:solidFill>
                <a:latin typeface="Arial"/>
                <a:ea typeface="ＭＳ Ｐゴシック" charset="0"/>
              </a:rPr>
              <a:t>tumor-suppressor</a:t>
            </a:r>
          </a:p>
          <a:p>
            <a:pPr eaLnBrk="0" hangingPunct="0">
              <a:lnSpc>
                <a:spcPts val="2000"/>
              </a:lnSpc>
            </a:pPr>
            <a:r>
              <a:rPr lang="en-US" sz="1800" b="1" dirty="0" smtClean="0">
                <a:solidFill>
                  <a:srgbClr val="000000"/>
                </a:solidFill>
                <a:latin typeface="Arial"/>
                <a:ea typeface="ＭＳ Ｐゴシック" charset="0"/>
              </a:rPr>
              <a:t>gene </a:t>
            </a:r>
            <a:r>
              <a:rPr lang="en-US" sz="1800" b="1" i="1" dirty="0" smtClean="0">
                <a:solidFill>
                  <a:srgbClr val="000000"/>
                </a:solidFill>
                <a:latin typeface="Arial"/>
                <a:ea typeface="ＭＳ Ｐゴシック" charset="0"/>
              </a:rPr>
              <a:t>p53</a:t>
            </a:r>
            <a:endParaRPr lang="en-US" sz="1800" b="1" i="1" dirty="0">
              <a:solidFill>
                <a:srgbClr val="000000"/>
              </a:solidFill>
              <a:latin typeface="Arial"/>
              <a:ea typeface="ＭＳ Ｐゴシック" charset="0"/>
            </a:endParaRPr>
          </a:p>
        </p:txBody>
      </p:sp>
      <p:sp>
        <p:nvSpPr>
          <p:cNvPr id="13" name="TextBox 18"/>
          <p:cNvSpPr txBox="1">
            <a:spLocks noChangeArrowheads="1"/>
          </p:cNvSpPr>
          <p:nvPr/>
        </p:nvSpPr>
        <p:spPr bwMode="auto">
          <a:xfrm>
            <a:off x="653030" y="4929534"/>
            <a:ext cx="198772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     </a:t>
            </a:r>
            <a:r>
              <a:rPr lang="en-US" sz="800" b="1" dirty="0" smtClean="0">
                <a:solidFill>
                  <a:srgbClr val="000000"/>
                </a:solidFill>
                <a:latin typeface="Arial"/>
                <a:ea typeface="ＭＳ Ｐゴシック" charset="0"/>
              </a:rPr>
              <a:t> </a:t>
            </a:r>
            <a:r>
              <a:rPr lang="en-US" sz="1800" b="1" dirty="0" smtClean="0">
                <a:solidFill>
                  <a:srgbClr val="000000"/>
                </a:solidFill>
                <a:latin typeface="Arial"/>
                <a:ea typeface="ＭＳ Ｐゴシック" charset="0"/>
              </a:rPr>
              <a:t>Loss of</a:t>
            </a:r>
          </a:p>
          <a:p>
            <a:pPr eaLnBrk="0" hangingPunct="0">
              <a:lnSpc>
                <a:spcPts val="2000"/>
              </a:lnSpc>
            </a:pPr>
            <a:r>
              <a:rPr lang="en-US" sz="1800" b="1" dirty="0" smtClean="0">
                <a:solidFill>
                  <a:srgbClr val="000000"/>
                </a:solidFill>
                <a:latin typeface="Arial"/>
                <a:ea typeface="ＭＳ Ｐゴシック" charset="0"/>
              </a:rPr>
              <a:t>tumor-suppressor</a:t>
            </a:r>
          </a:p>
          <a:p>
            <a:pPr eaLnBrk="0" hangingPunct="0">
              <a:lnSpc>
                <a:spcPts val="2000"/>
              </a:lnSpc>
            </a:pPr>
            <a:r>
              <a:rPr lang="en-US" sz="1800" b="1" dirty="0" smtClean="0">
                <a:solidFill>
                  <a:srgbClr val="000000"/>
                </a:solidFill>
                <a:latin typeface="Arial"/>
                <a:ea typeface="ＭＳ Ｐゴシック" charset="0"/>
              </a:rPr>
              <a:t>gene </a:t>
            </a:r>
            <a:r>
              <a:rPr lang="en-US" sz="1800" b="1" i="1" dirty="0" smtClean="0">
                <a:solidFill>
                  <a:srgbClr val="000000"/>
                </a:solidFill>
                <a:latin typeface="Arial"/>
                <a:ea typeface="ＭＳ Ｐゴシック" charset="0"/>
              </a:rPr>
              <a:t>SMAD4</a:t>
            </a:r>
            <a:endParaRPr lang="en-US" sz="1800" b="1" i="1" dirty="0">
              <a:solidFill>
                <a:srgbClr val="000000"/>
              </a:solidFill>
              <a:latin typeface="Arial"/>
              <a:ea typeface="ＭＳ Ｐゴシック" charset="0"/>
            </a:endParaRPr>
          </a:p>
        </p:txBody>
      </p:sp>
      <p:sp>
        <p:nvSpPr>
          <p:cNvPr id="14" name="TextBox 22"/>
          <p:cNvSpPr txBox="1">
            <a:spLocks noChangeArrowheads="1"/>
          </p:cNvSpPr>
          <p:nvPr/>
        </p:nvSpPr>
        <p:spPr bwMode="auto">
          <a:xfrm>
            <a:off x="4744017" y="4927153"/>
            <a:ext cx="1504643"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      Additional</a:t>
            </a:r>
          </a:p>
          <a:p>
            <a:pPr eaLnBrk="0" hangingPunct="0">
              <a:lnSpc>
                <a:spcPts val="2000"/>
              </a:lnSpc>
            </a:pPr>
            <a:r>
              <a:rPr lang="en-US" sz="1800" b="1" dirty="0" smtClean="0">
                <a:solidFill>
                  <a:srgbClr val="000000"/>
                </a:solidFill>
                <a:latin typeface="Arial"/>
                <a:ea typeface="ＭＳ Ｐゴシック" charset="0"/>
              </a:rPr>
              <a:t>mutations</a:t>
            </a:r>
            <a:endParaRPr lang="en-US" sz="1800" b="1" dirty="0">
              <a:solidFill>
                <a:srgbClr val="000000"/>
              </a:solidFill>
              <a:latin typeface="Arial"/>
              <a:ea typeface="ＭＳ Ｐゴシック" charset="0"/>
            </a:endParaRPr>
          </a:p>
        </p:txBody>
      </p:sp>
      <p:sp>
        <p:nvSpPr>
          <p:cNvPr id="15" name="TextBox 24"/>
          <p:cNvSpPr txBox="1">
            <a:spLocks noChangeArrowheads="1"/>
          </p:cNvSpPr>
          <p:nvPr/>
        </p:nvSpPr>
        <p:spPr bwMode="auto">
          <a:xfrm>
            <a:off x="2773930" y="5623271"/>
            <a:ext cx="2000548"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Larger benign</a:t>
            </a:r>
          </a:p>
          <a:p>
            <a:pPr eaLnBrk="0" hangingPunct="0">
              <a:lnSpc>
                <a:spcPts val="2000"/>
              </a:lnSpc>
            </a:pPr>
            <a:r>
              <a:rPr lang="en-US" sz="1800" b="1" dirty="0" smtClean="0">
                <a:solidFill>
                  <a:srgbClr val="000000"/>
                </a:solidFill>
                <a:latin typeface="Arial"/>
                <a:ea typeface="ＭＳ Ｐゴシック" charset="0"/>
              </a:rPr>
              <a:t>growth (adenoma)</a:t>
            </a:r>
            <a:endParaRPr lang="en-US" sz="1800" b="1" dirty="0">
              <a:solidFill>
                <a:srgbClr val="000000"/>
              </a:solidFill>
              <a:latin typeface="Arial"/>
              <a:ea typeface="ＭＳ Ｐゴシック" charset="0"/>
            </a:endParaRPr>
          </a:p>
        </p:txBody>
      </p:sp>
      <p:sp>
        <p:nvSpPr>
          <p:cNvPr id="16" name="TextBox 26"/>
          <p:cNvSpPr txBox="1">
            <a:spLocks noChangeArrowheads="1"/>
          </p:cNvSpPr>
          <p:nvPr/>
        </p:nvSpPr>
        <p:spPr bwMode="auto">
          <a:xfrm>
            <a:off x="6596630" y="5623271"/>
            <a:ext cx="1795363"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Malignant tumor</a:t>
            </a:r>
          </a:p>
          <a:p>
            <a:pPr eaLnBrk="0" hangingPunct="0">
              <a:lnSpc>
                <a:spcPts val="2000"/>
              </a:lnSpc>
            </a:pPr>
            <a:r>
              <a:rPr lang="en-US" sz="1800" b="1" dirty="0" smtClean="0">
                <a:solidFill>
                  <a:srgbClr val="000000"/>
                </a:solidFill>
                <a:latin typeface="Arial"/>
                <a:ea typeface="ＭＳ Ｐゴシック" charset="0"/>
              </a:rPr>
              <a:t>(carcinoma)</a:t>
            </a:r>
            <a:endParaRPr lang="en-US" sz="1800" b="1" dirty="0">
              <a:solidFill>
                <a:srgbClr val="000000"/>
              </a:solidFill>
              <a:latin typeface="Arial"/>
              <a:ea typeface="ＭＳ Ｐゴシック" charset="0"/>
            </a:endParaRPr>
          </a:p>
        </p:txBody>
      </p:sp>
      <p:sp>
        <p:nvSpPr>
          <p:cNvPr id="2" name="Freeform 1"/>
          <p:cNvSpPr/>
          <p:nvPr/>
        </p:nvSpPr>
        <p:spPr>
          <a:xfrm>
            <a:off x="1776413" y="2188369"/>
            <a:ext cx="954881" cy="373856"/>
          </a:xfrm>
          <a:custGeom>
            <a:avLst/>
            <a:gdLst>
              <a:gd name="connsiteX0" fmla="*/ 0 w 954881"/>
              <a:gd name="connsiteY0" fmla="*/ 0 h 373856"/>
              <a:gd name="connsiteX1" fmla="*/ 954881 w 954881"/>
              <a:gd name="connsiteY1" fmla="*/ 373856 h 373856"/>
            </a:gdLst>
            <a:ahLst/>
            <a:cxnLst>
              <a:cxn ang="0">
                <a:pos x="connsiteX0" y="connsiteY0"/>
              </a:cxn>
              <a:cxn ang="0">
                <a:pos x="connsiteX1" y="connsiteY1"/>
              </a:cxn>
            </a:cxnLst>
            <a:rect l="l" t="t" r="r" b="b"/>
            <a:pathLst>
              <a:path w="954881" h="373856">
                <a:moveTo>
                  <a:pt x="0" y="0"/>
                </a:moveTo>
                <a:lnTo>
                  <a:pt x="954881" y="373856"/>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154390125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idx="1"/>
          </p:nvPr>
        </p:nvSpPr>
        <p:spPr/>
        <p:txBody>
          <a:bodyPr/>
          <a:lstStyle/>
          <a:p>
            <a:r>
              <a:rPr lang="en-US" altLang="en-US" smtClean="0"/>
              <a:t>Breast cancer is the second most common form of cancer in the United States and the most common form among women</a:t>
            </a:r>
          </a:p>
          <a:p>
            <a:r>
              <a:rPr lang="en-US" altLang="en-US" smtClean="0"/>
              <a:t>In 2012, the Cancer Genome Atlas Network published results of a genomics approach to profiling types of breast cancer</a:t>
            </a:r>
          </a:p>
          <a:p>
            <a:r>
              <a:rPr lang="en-US" altLang="en-US" smtClean="0"/>
              <a:t>Four major types were identified based on their molecular signatures </a:t>
            </a:r>
          </a:p>
        </p:txBody>
      </p:sp>
      <p:sp>
        <p:nvSpPr>
          <p:cNvPr id="5" name="Footer Placeholder 4"/>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226632435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204216"/>
            <a:ext cx="8546592" cy="6449568"/>
          </a:xfrm>
          <a:prstGeom prst="rect">
            <a:avLst/>
          </a:prstGeom>
        </p:spPr>
      </p:pic>
      <p:sp>
        <p:nvSpPr>
          <p:cNvPr id="6" name="Title 5"/>
          <p:cNvSpPr>
            <a:spLocks noGrp="1"/>
          </p:cNvSpPr>
          <p:nvPr>
            <p:ph type="title"/>
          </p:nvPr>
        </p:nvSpPr>
        <p:spPr/>
        <p:txBody>
          <a:bodyPr/>
          <a:lstStyle/>
          <a:p>
            <a:r>
              <a:rPr lang="en-US" dirty="0" smtClean="0"/>
              <a:t>Figure 16.21</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324103" y="195113"/>
            <a:ext cx="599683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600" b="1">
                <a:solidFill>
                  <a:srgbClr val="000000"/>
                </a:solidFill>
                <a:latin typeface="Arial"/>
                <a:ea typeface="ＭＳ Ｐゴシック" charset="0"/>
              </a:rPr>
              <a:t>MAKE CONNECTIONS: Genomics, Cell Signaling, and Cancer</a:t>
            </a:r>
          </a:p>
        </p:txBody>
      </p:sp>
      <p:sp>
        <p:nvSpPr>
          <p:cNvPr id="8" name="TextBox 3"/>
          <p:cNvSpPr txBox="1">
            <a:spLocks noChangeArrowheads="1"/>
          </p:cNvSpPr>
          <p:nvPr/>
        </p:nvSpPr>
        <p:spPr bwMode="auto">
          <a:xfrm>
            <a:off x="3057778" y="557064"/>
            <a:ext cx="61875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a:solidFill>
                  <a:srgbClr val="000000"/>
                </a:solidFill>
                <a:latin typeface="Arial"/>
                <a:ea typeface="ＭＳ Ｐゴシック" charset="0"/>
              </a:rPr>
              <a:t>Luminal A</a:t>
            </a:r>
          </a:p>
        </p:txBody>
      </p:sp>
      <p:sp>
        <p:nvSpPr>
          <p:cNvPr id="9" name="TextBox 4"/>
          <p:cNvSpPr txBox="1">
            <a:spLocks noChangeArrowheads="1"/>
          </p:cNvSpPr>
          <p:nvPr/>
        </p:nvSpPr>
        <p:spPr bwMode="auto">
          <a:xfrm>
            <a:off x="4669091" y="557064"/>
            <a:ext cx="61875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a:solidFill>
                  <a:srgbClr val="000000"/>
                </a:solidFill>
                <a:latin typeface="Arial"/>
                <a:ea typeface="ＭＳ Ｐゴシック" charset="0"/>
              </a:rPr>
              <a:t>Luminal B</a:t>
            </a:r>
          </a:p>
        </p:txBody>
      </p:sp>
      <p:sp>
        <p:nvSpPr>
          <p:cNvPr id="10" name="TextBox 5"/>
          <p:cNvSpPr txBox="1">
            <a:spLocks noChangeArrowheads="1"/>
          </p:cNvSpPr>
          <p:nvPr/>
        </p:nvSpPr>
        <p:spPr bwMode="auto">
          <a:xfrm>
            <a:off x="4426203" y="734864"/>
            <a:ext cx="25968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err="1" smtClean="0">
                <a:solidFill>
                  <a:srgbClr val="000000"/>
                </a:solidFill>
                <a:latin typeface="Arial"/>
                <a:ea typeface="ＭＳ Ｐゴシック" charset="0"/>
              </a:rPr>
              <a:t>ER</a:t>
            </a:r>
            <a:r>
              <a:rPr lang="en-US" sz="1000" b="1" dirty="0" err="1" smtClean="0">
                <a:solidFill>
                  <a:srgbClr val="000000"/>
                </a:solidFill>
                <a:latin typeface="Symbol" pitchFamily="18" charset="2"/>
                <a:ea typeface="ＭＳ Ｐゴシック" charset="0"/>
              </a:rPr>
              <a:t>a</a:t>
            </a:r>
            <a:endParaRPr lang="en-US" sz="1000" b="1" dirty="0">
              <a:solidFill>
                <a:srgbClr val="000000"/>
              </a:solidFill>
              <a:latin typeface="Arial"/>
              <a:ea typeface="ＭＳ Ｐゴシック" charset="0"/>
            </a:endParaRPr>
          </a:p>
        </p:txBody>
      </p:sp>
      <p:sp>
        <p:nvSpPr>
          <p:cNvPr id="11" name="TextBox 6"/>
          <p:cNvSpPr txBox="1">
            <a:spLocks noChangeArrowheads="1"/>
          </p:cNvSpPr>
          <p:nvPr/>
        </p:nvSpPr>
        <p:spPr bwMode="auto">
          <a:xfrm>
            <a:off x="4437316" y="914251"/>
            <a:ext cx="17793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a:solidFill>
                  <a:srgbClr val="000000"/>
                </a:solidFill>
                <a:latin typeface="Arial"/>
                <a:ea typeface="ＭＳ Ｐゴシック" charset="0"/>
              </a:rPr>
              <a:t>PR</a:t>
            </a:r>
          </a:p>
        </p:txBody>
      </p:sp>
      <p:sp>
        <p:nvSpPr>
          <p:cNvPr id="12" name="TextBox 7"/>
          <p:cNvSpPr txBox="1">
            <a:spLocks noChangeArrowheads="1"/>
          </p:cNvSpPr>
          <p:nvPr/>
        </p:nvSpPr>
        <p:spPr bwMode="auto">
          <a:xfrm>
            <a:off x="6682041" y="585639"/>
            <a:ext cx="59471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a:solidFill>
                  <a:srgbClr val="000000"/>
                </a:solidFill>
                <a:latin typeface="Arial"/>
                <a:ea typeface="ＭＳ Ｐゴシック" charset="0"/>
              </a:rPr>
              <a:t>Basal-like</a:t>
            </a:r>
          </a:p>
        </p:txBody>
      </p:sp>
      <p:sp>
        <p:nvSpPr>
          <p:cNvPr id="13" name="TextBox 8"/>
          <p:cNvSpPr txBox="1">
            <a:spLocks noChangeArrowheads="1"/>
          </p:cNvSpPr>
          <p:nvPr/>
        </p:nvSpPr>
        <p:spPr bwMode="auto">
          <a:xfrm>
            <a:off x="6682041" y="909489"/>
            <a:ext cx="41357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82296" indent="-82296" eaLnBrk="0" hangingPunct="0"/>
            <a:r>
              <a:rPr lang="en-US" sz="1000" b="1" dirty="0" smtClean="0">
                <a:solidFill>
                  <a:srgbClr val="000000"/>
                </a:solidFill>
                <a:latin typeface="Arial"/>
                <a:ea typeface="ＭＳ Ｐゴシック" charset="0"/>
              </a:rPr>
              <a:t>•	</a:t>
            </a:r>
            <a:r>
              <a:rPr lang="en-US" sz="1000" b="1" dirty="0" err="1" smtClean="0">
                <a:solidFill>
                  <a:srgbClr val="000000"/>
                </a:solidFill>
                <a:latin typeface="Arial"/>
                <a:ea typeface="ＭＳ Ｐゴシック" charset="0"/>
              </a:rPr>
              <a:t>ER</a:t>
            </a:r>
            <a:r>
              <a:rPr lang="en-US" sz="1000" b="1" dirty="0" err="1" smtClean="0">
                <a:solidFill>
                  <a:srgbClr val="000000"/>
                </a:solidFill>
                <a:latin typeface="Symbol" pitchFamily="18" charset="2"/>
                <a:ea typeface="ＭＳ Ｐゴシック" charset="0"/>
              </a:rPr>
              <a:t>a</a:t>
            </a:r>
            <a:r>
              <a:rPr lang="en-US" sz="1000" b="1" dirty="0" smtClean="0">
                <a:solidFill>
                  <a:srgbClr val="000000"/>
                </a:solidFill>
                <a:latin typeface="Symbol" pitchFamily="18" charset="2"/>
                <a:ea typeface="ＭＳ Ｐゴシック" charset="0"/>
                <a:sym typeface="Symbol"/>
              </a:rPr>
              <a:t></a:t>
            </a:r>
            <a:endParaRPr lang="en-US" sz="1000" b="1" dirty="0">
              <a:solidFill>
                <a:srgbClr val="000000"/>
              </a:solidFill>
              <a:latin typeface="Symbol" pitchFamily="18" charset="2"/>
              <a:ea typeface="ＭＳ Ｐゴシック" charset="0"/>
            </a:endParaRPr>
          </a:p>
        </p:txBody>
      </p:sp>
      <p:sp>
        <p:nvSpPr>
          <p:cNvPr id="14" name="TextBox 9"/>
          <p:cNvSpPr txBox="1">
            <a:spLocks noChangeArrowheads="1"/>
          </p:cNvSpPr>
          <p:nvPr/>
        </p:nvSpPr>
        <p:spPr bwMode="auto">
          <a:xfrm>
            <a:off x="6682041" y="1061889"/>
            <a:ext cx="33182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82296" indent="-82296" eaLnBrk="0" hangingPunct="0"/>
            <a:r>
              <a:rPr lang="en-US" sz="1000" b="1" dirty="0" smtClean="0">
                <a:solidFill>
                  <a:srgbClr val="000000"/>
                </a:solidFill>
                <a:latin typeface="Arial"/>
                <a:ea typeface="ＭＳ Ｐゴシック" charset="0"/>
              </a:rPr>
              <a:t>•	PR</a:t>
            </a:r>
            <a:r>
              <a:rPr lang="en-US" sz="1000" b="1" dirty="0" smtClean="0">
                <a:solidFill>
                  <a:srgbClr val="000000"/>
                </a:solidFill>
                <a:latin typeface="Symbol" pitchFamily="18" charset="2"/>
                <a:ea typeface="ＭＳ Ｐゴシック" charset="0"/>
                <a:sym typeface="Symbol"/>
              </a:rPr>
              <a:t></a:t>
            </a:r>
            <a:endParaRPr lang="en-US" sz="1000" b="1" dirty="0">
              <a:solidFill>
                <a:srgbClr val="000000"/>
              </a:solidFill>
              <a:latin typeface="Symbol" pitchFamily="18" charset="2"/>
              <a:ea typeface="ＭＳ Ｐゴシック" charset="0"/>
            </a:endParaRPr>
          </a:p>
        </p:txBody>
      </p:sp>
      <p:sp>
        <p:nvSpPr>
          <p:cNvPr id="15" name="TextBox 10"/>
          <p:cNvSpPr txBox="1">
            <a:spLocks noChangeArrowheads="1"/>
          </p:cNvSpPr>
          <p:nvPr/>
        </p:nvSpPr>
        <p:spPr bwMode="auto">
          <a:xfrm>
            <a:off x="6682041" y="1214289"/>
            <a:ext cx="49532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82296" indent="-82296" eaLnBrk="0" hangingPunct="0"/>
            <a:r>
              <a:rPr lang="en-US" sz="1000" b="1" dirty="0" smtClean="0">
                <a:solidFill>
                  <a:srgbClr val="000000"/>
                </a:solidFill>
                <a:latin typeface="Arial"/>
                <a:ea typeface="ＭＳ Ｐゴシック" charset="0"/>
              </a:rPr>
              <a:t>•	HER2</a:t>
            </a:r>
            <a:r>
              <a:rPr lang="en-US" sz="1000" b="1" dirty="0" smtClean="0">
                <a:solidFill>
                  <a:srgbClr val="000000"/>
                </a:solidFill>
                <a:latin typeface="Symbol" pitchFamily="18" charset="2"/>
                <a:ea typeface="ＭＳ Ｐゴシック" charset="0"/>
                <a:sym typeface="Symbol"/>
              </a:rPr>
              <a:t></a:t>
            </a:r>
            <a:endParaRPr lang="en-US" sz="1000" b="1" dirty="0">
              <a:solidFill>
                <a:srgbClr val="000000"/>
              </a:solidFill>
              <a:latin typeface="Symbol" pitchFamily="18" charset="2"/>
              <a:ea typeface="ＭＳ Ｐゴシック" charset="0"/>
            </a:endParaRPr>
          </a:p>
        </p:txBody>
      </p:sp>
      <p:sp>
        <p:nvSpPr>
          <p:cNvPr id="16" name="TextBox 11"/>
          <p:cNvSpPr txBox="1">
            <a:spLocks noChangeArrowheads="1"/>
          </p:cNvSpPr>
          <p:nvPr/>
        </p:nvSpPr>
        <p:spPr bwMode="auto">
          <a:xfrm>
            <a:off x="6682041" y="1366689"/>
            <a:ext cx="164147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82296" indent="-82296" eaLnBrk="0" hangingPunct="0"/>
            <a:r>
              <a:rPr lang="en-US" sz="1000" b="1" dirty="0" smtClean="0">
                <a:solidFill>
                  <a:srgbClr val="000000"/>
                </a:solidFill>
                <a:latin typeface="Arial"/>
                <a:ea typeface="ＭＳ Ｐゴシック" charset="0"/>
              </a:rPr>
              <a:t>•	15–20</a:t>
            </a:r>
            <a:r>
              <a:rPr lang="en-US" sz="1000" b="1" dirty="0">
                <a:solidFill>
                  <a:srgbClr val="000000"/>
                </a:solidFill>
                <a:latin typeface="Arial"/>
                <a:ea typeface="ＭＳ Ｐゴシック" charset="0"/>
              </a:rPr>
              <a:t>% of breast cancers</a:t>
            </a:r>
          </a:p>
        </p:txBody>
      </p:sp>
      <p:sp>
        <p:nvSpPr>
          <p:cNvPr id="17" name="TextBox 12"/>
          <p:cNvSpPr txBox="1">
            <a:spLocks noChangeArrowheads="1"/>
          </p:cNvSpPr>
          <p:nvPr/>
        </p:nvSpPr>
        <p:spPr bwMode="auto">
          <a:xfrm>
            <a:off x="6682041" y="1519089"/>
            <a:ext cx="19688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82296" indent="-82296" eaLnBrk="0" hangingPunct="0"/>
            <a:r>
              <a:rPr lang="en-US" sz="1000" b="1" dirty="0" smtClean="0">
                <a:solidFill>
                  <a:srgbClr val="000000"/>
                </a:solidFill>
                <a:latin typeface="Arial"/>
                <a:ea typeface="ＭＳ Ｐゴシック" charset="0"/>
              </a:rPr>
              <a:t>•	More </a:t>
            </a:r>
            <a:r>
              <a:rPr lang="en-US" sz="1000" b="1" dirty="0">
                <a:solidFill>
                  <a:srgbClr val="000000"/>
                </a:solidFill>
                <a:latin typeface="Arial"/>
                <a:ea typeface="ＭＳ Ｐゴシック" charset="0"/>
              </a:rPr>
              <a:t>aggressive; </a:t>
            </a:r>
            <a:r>
              <a:rPr lang="en-US" sz="1000" b="1" dirty="0" smtClean="0">
                <a:solidFill>
                  <a:srgbClr val="000000"/>
                </a:solidFill>
                <a:latin typeface="Arial"/>
                <a:ea typeface="ＭＳ Ｐゴシック" charset="0"/>
              </a:rPr>
              <a:t>poorer</a:t>
            </a:r>
            <a:br>
              <a:rPr lang="en-US" sz="1000" b="1" dirty="0" smtClean="0">
                <a:solidFill>
                  <a:srgbClr val="000000"/>
                </a:solidFill>
                <a:latin typeface="Arial"/>
                <a:ea typeface="ＭＳ Ｐゴシック" charset="0"/>
              </a:rPr>
            </a:br>
            <a:r>
              <a:rPr lang="en-US" sz="1000" b="1" dirty="0" smtClean="0">
                <a:solidFill>
                  <a:srgbClr val="000000"/>
                </a:solidFill>
                <a:latin typeface="Arial"/>
                <a:ea typeface="ＭＳ Ｐゴシック" charset="0"/>
              </a:rPr>
              <a:t>prognosis </a:t>
            </a:r>
            <a:r>
              <a:rPr lang="en-US" sz="1000" b="1" dirty="0">
                <a:solidFill>
                  <a:srgbClr val="000000"/>
                </a:solidFill>
                <a:latin typeface="Arial"/>
                <a:ea typeface="ＭＳ Ｐゴシック" charset="0"/>
              </a:rPr>
              <a:t>than other subtypes</a:t>
            </a:r>
          </a:p>
        </p:txBody>
      </p:sp>
      <p:sp>
        <p:nvSpPr>
          <p:cNvPr id="18" name="TextBox 14"/>
          <p:cNvSpPr txBox="1">
            <a:spLocks noChangeArrowheads="1"/>
          </p:cNvSpPr>
          <p:nvPr/>
        </p:nvSpPr>
        <p:spPr bwMode="auto">
          <a:xfrm>
            <a:off x="3057778" y="1500039"/>
            <a:ext cx="55463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82296" indent="-82296" eaLnBrk="0" hangingPunct="0"/>
            <a:r>
              <a:rPr lang="en-US" sz="1000" b="1" dirty="0" smtClean="0">
                <a:solidFill>
                  <a:srgbClr val="000000"/>
                </a:solidFill>
                <a:latin typeface="Arial"/>
                <a:ea typeface="ＭＳ Ｐゴシック" charset="0"/>
              </a:rPr>
              <a:t>•	</a:t>
            </a:r>
            <a:r>
              <a:rPr lang="en-US" sz="1000" b="1" dirty="0" err="1" smtClean="0">
                <a:solidFill>
                  <a:srgbClr val="000000"/>
                </a:solidFill>
                <a:latin typeface="Arial"/>
                <a:ea typeface="ＭＳ Ｐゴシック" charset="0"/>
              </a:rPr>
              <a:t>ER</a:t>
            </a:r>
            <a:r>
              <a:rPr lang="en-US" sz="1000" b="1" dirty="0" err="1" smtClean="0">
                <a:solidFill>
                  <a:srgbClr val="000000"/>
                </a:solidFill>
                <a:latin typeface="Symbol" pitchFamily="18" charset="2"/>
                <a:ea typeface="ＭＳ Ｐゴシック" charset="0"/>
              </a:rPr>
              <a:t>a</a:t>
            </a:r>
            <a:r>
              <a:rPr lang="en-US" sz="1000" b="1" dirty="0" smtClean="0">
                <a:solidFill>
                  <a:srgbClr val="000000"/>
                </a:solidFill>
                <a:latin typeface="Symbol"/>
                <a:ea typeface="ＭＳ Ｐゴシック" charset="0"/>
              </a:rPr>
              <a:t>+++</a:t>
            </a:r>
            <a:endParaRPr lang="en-US" sz="1000" b="1" dirty="0">
              <a:solidFill>
                <a:srgbClr val="000000"/>
              </a:solidFill>
              <a:latin typeface="Symbol"/>
              <a:ea typeface="ＭＳ Ｐゴシック" charset="0"/>
            </a:endParaRPr>
          </a:p>
        </p:txBody>
      </p:sp>
      <p:sp>
        <p:nvSpPr>
          <p:cNvPr id="19" name="TextBox 15"/>
          <p:cNvSpPr txBox="1">
            <a:spLocks noChangeArrowheads="1"/>
          </p:cNvSpPr>
          <p:nvPr/>
        </p:nvSpPr>
        <p:spPr bwMode="auto">
          <a:xfrm>
            <a:off x="3057778" y="1652439"/>
            <a:ext cx="40876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82296" indent="-82296" eaLnBrk="0" hangingPunct="0"/>
            <a:r>
              <a:rPr lang="en-US" sz="1000" b="1" dirty="0" smtClean="0">
                <a:solidFill>
                  <a:srgbClr val="000000"/>
                </a:solidFill>
                <a:latin typeface="Arial"/>
                <a:ea typeface="ＭＳ Ｐゴシック" charset="0"/>
              </a:rPr>
              <a:t>•	PR</a:t>
            </a:r>
            <a:r>
              <a:rPr lang="en-US" sz="1000" b="1" dirty="0" smtClean="0">
                <a:solidFill>
                  <a:srgbClr val="000000"/>
                </a:solidFill>
                <a:latin typeface="Symbol"/>
                <a:ea typeface="ＭＳ Ｐゴシック" charset="0"/>
              </a:rPr>
              <a:t>++</a:t>
            </a:r>
            <a:endParaRPr lang="en-US" sz="1000" b="1" dirty="0">
              <a:solidFill>
                <a:srgbClr val="000000"/>
              </a:solidFill>
              <a:latin typeface="Symbol"/>
              <a:ea typeface="ＭＳ Ｐゴシック" charset="0"/>
            </a:endParaRPr>
          </a:p>
        </p:txBody>
      </p:sp>
      <p:sp>
        <p:nvSpPr>
          <p:cNvPr id="20" name="TextBox 16"/>
          <p:cNvSpPr txBox="1">
            <a:spLocks noChangeArrowheads="1"/>
          </p:cNvSpPr>
          <p:nvPr/>
        </p:nvSpPr>
        <p:spPr bwMode="auto">
          <a:xfrm>
            <a:off x="3057778" y="1804839"/>
            <a:ext cx="49212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82296" indent="-82296" eaLnBrk="0" hangingPunct="0"/>
            <a:r>
              <a:rPr lang="en-US" sz="1000" b="1" dirty="0" smtClean="0">
                <a:solidFill>
                  <a:srgbClr val="000000"/>
                </a:solidFill>
                <a:latin typeface="Arial"/>
                <a:ea typeface="ＭＳ Ｐゴシック" charset="0"/>
              </a:rPr>
              <a:t>•	HER2</a:t>
            </a:r>
            <a:r>
              <a:rPr lang="en-US" sz="1000" b="1" dirty="0" smtClean="0">
                <a:solidFill>
                  <a:srgbClr val="000000"/>
                </a:solidFill>
                <a:latin typeface="Symbol" pitchFamily="18" charset="2"/>
                <a:ea typeface="ＭＳ Ｐゴシック" charset="0"/>
                <a:sym typeface="Symbol"/>
              </a:rPr>
              <a:t>-</a:t>
            </a:r>
            <a:endParaRPr lang="en-US" sz="1000" b="1" dirty="0">
              <a:solidFill>
                <a:srgbClr val="000000"/>
              </a:solidFill>
              <a:latin typeface="Symbol" pitchFamily="18" charset="2"/>
              <a:ea typeface="ＭＳ Ｐゴシック" charset="0"/>
            </a:endParaRPr>
          </a:p>
        </p:txBody>
      </p:sp>
      <p:sp>
        <p:nvSpPr>
          <p:cNvPr id="21" name="TextBox 17"/>
          <p:cNvSpPr txBox="1">
            <a:spLocks noChangeArrowheads="1"/>
          </p:cNvSpPr>
          <p:nvPr/>
        </p:nvSpPr>
        <p:spPr bwMode="auto">
          <a:xfrm>
            <a:off x="3057778" y="1957239"/>
            <a:ext cx="142667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82296" indent="-82296" eaLnBrk="0" hangingPunct="0"/>
            <a:r>
              <a:rPr lang="en-US" sz="1000" b="1" dirty="0" smtClean="0">
                <a:solidFill>
                  <a:srgbClr val="000000"/>
                </a:solidFill>
                <a:latin typeface="Arial"/>
                <a:ea typeface="ＭＳ Ｐゴシック" charset="0"/>
              </a:rPr>
              <a:t>•	40</a:t>
            </a:r>
            <a:r>
              <a:rPr lang="en-US" sz="1000" b="1" dirty="0">
                <a:solidFill>
                  <a:srgbClr val="000000"/>
                </a:solidFill>
                <a:latin typeface="Arial"/>
                <a:ea typeface="ＭＳ Ｐゴシック" charset="0"/>
              </a:rPr>
              <a:t>% of breast cancers</a:t>
            </a:r>
          </a:p>
        </p:txBody>
      </p:sp>
      <p:sp>
        <p:nvSpPr>
          <p:cNvPr id="22" name="TextBox 18"/>
          <p:cNvSpPr txBox="1">
            <a:spLocks noChangeArrowheads="1"/>
          </p:cNvSpPr>
          <p:nvPr/>
        </p:nvSpPr>
        <p:spPr bwMode="auto">
          <a:xfrm>
            <a:off x="3057778" y="2109639"/>
            <a:ext cx="101149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82296" indent="-82296" eaLnBrk="0" hangingPunct="0"/>
            <a:r>
              <a:rPr lang="en-US" sz="1000" b="1" dirty="0" smtClean="0">
                <a:solidFill>
                  <a:srgbClr val="000000"/>
                </a:solidFill>
                <a:latin typeface="Arial"/>
                <a:ea typeface="ＭＳ Ｐゴシック" charset="0"/>
              </a:rPr>
              <a:t>•	Best </a:t>
            </a:r>
            <a:r>
              <a:rPr lang="en-US" sz="1000" b="1" dirty="0">
                <a:solidFill>
                  <a:srgbClr val="000000"/>
                </a:solidFill>
                <a:latin typeface="Arial"/>
                <a:ea typeface="ＭＳ Ｐゴシック" charset="0"/>
              </a:rPr>
              <a:t>prognosis</a:t>
            </a:r>
          </a:p>
        </p:txBody>
      </p:sp>
      <p:sp>
        <p:nvSpPr>
          <p:cNvPr id="23" name="TextBox 19"/>
          <p:cNvSpPr txBox="1">
            <a:spLocks noChangeArrowheads="1"/>
          </p:cNvSpPr>
          <p:nvPr/>
        </p:nvSpPr>
        <p:spPr bwMode="auto">
          <a:xfrm>
            <a:off x="335216" y="2416026"/>
            <a:ext cx="21929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smtClean="0">
                <a:solidFill>
                  <a:srgbClr val="000000"/>
                </a:solidFill>
                <a:latin typeface="Arial"/>
                <a:ea typeface="ＭＳ Ｐゴシック" charset="0"/>
              </a:rPr>
              <a:t>A research scientist examines DNA</a:t>
            </a:r>
          </a:p>
          <a:p>
            <a:pPr eaLnBrk="0" hangingPunct="0"/>
            <a:r>
              <a:rPr lang="en-US" sz="1000" b="1" dirty="0" smtClean="0">
                <a:solidFill>
                  <a:srgbClr val="000000"/>
                </a:solidFill>
                <a:latin typeface="Arial"/>
                <a:ea typeface="ＭＳ Ｐゴシック" charset="0"/>
              </a:rPr>
              <a:t>sequencing data from breast cancer</a:t>
            </a:r>
          </a:p>
          <a:p>
            <a:pPr eaLnBrk="0" hangingPunct="0"/>
            <a:r>
              <a:rPr lang="en-US" sz="1000" b="1" dirty="0" smtClean="0">
                <a:solidFill>
                  <a:srgbClr val="000000"/>
                </a:solidFill>
                <a:latin typeface="Arial"/>
                <a:ea typeface="ＭＳ Ｐゴシック" charset="0"/>
              </a:rPr>
              <a:t>samples.</a:t>
            </a:r>
            <a:endParaRPr lang="en-US" sz="1000" b="1" dirty="0">
              <a:solidFill>
                <a:srgbClr val="000000"/>
              </a:solidFill>
              <a:latin typeface="Arial"/>
              <a:ea typeface="ＭＳ Ｐゴシック" charset="0"/>
            </a:endParaRPr>
          </a:p>
        </p:txBody>
      </p:sp>
      <p:sp>
        <p:nvSpPr>
          <p:cNvPr id="24" name="TextBox 22"/>
          <p:cNvSpPr txBox="1">
            <a:spLocks noChangeArrowheads="1"/>
          </p:cNvSpPr>
          <p:nvPr/>
        </p:nvSpPr>
        <p:spPr bwMode="auto">
          <a:xfrm>
            <a:off x="2627566" y="2957364"/>
            <a:ext cx="207268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a:solidFill>
                  <a:srgbClr val="FFFFFF"/>
                </a:solidFill>
                <a:latin typeface="Arial"/>
                <a:ea typeface="ＭＳ Ｐゴシック" charset="0"/>
              </a:rPr>
              <a:t>Normal Breast Cells in a Milk Duct</a:t>
            </a:r>
          </a:p>
        </p:txBody>
      </p:sp>
      <p:sp>
        <p:nvSpPr>
          <p:cNvPr id="25" name="TextBox 23"/>
          <p:cNvSpPr txBox="1">
            <a:spLocks noChangeArrowheads="1"/>
          </p:cNvSpPr>
          <p:nvPr/>
        </p:nvSpPr>
        <p:spPr bwMode="auto">
          <a:xfrm>
            <a:off x="4824666" y="1417489"/>
            <a:ext cx="48410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82296" indent="-82296" eaLnBrk="0" hangingPunct="0"/>
            <a:r>
              <a:rPr lang="en-US" sz="1000" b="1" dirty="0" smtClean="0">
                <a:solidFill>
                  <a:srgbClr val="000000"/>
                </a:solidFill>
                <a:latin typeface="Arial"/>
                <a:ea typeface="ＭＳ Ｐゴシック" charset="0"/>
              </a:rPr>
              <a:t>•	</a:t>
            </a:r>
            <a:r>
              <a:rPr lang="en-US" sz="1000" b="1" dirty="0" err="1" smtClean="0">
                <a:solidFill>
                  <a:srgbClr val="000000"/>
                </a:solidFill>
                <a:latin typeface="Arial"/>
                <a:ea typeface="ＭＳ Ｐゴシック" charset="0"/>
              </a:rPr>
              <a:t>ER</a:t>
            </a:r>
            <a:r>
              <a:rPr lang="en-US" sz="1000" b="1" dirty="0" err="1" smtClean="0">
                <a:solidFill>
                  <a:srgbClr val="000000"/>
                </a:solidFill>
                <a:latin typeface="Symbol" pitchFamily="18" charset="2"/>
                <a:ea typeface="ＭＳ Ｐゴシック" charset="0"/>
              </a:rPr>
              <a:t>a</a:t>
            </a:r>
            <a:r>
              <a:rPr lang="en-US" sz="1000" b="1" dirty="0">
                <a:solidFill>
                  <a:srgbClr val="000000"/>
                </a:solidFill>
                <a:latin typeface="Symbol" pitchFamily="18" charset="2"/>
                <a:ea typeface="ＭＳ Ｐゴシック" charset="0"/>
              </a:rPr>
              <a:t>++</a:t>
            </a:r>
          </a:p>
        </p:txBody>
      </p:sp>
      <p:sp>
        <p:nvSpPr>
          <p:cNvPr id="26" name="TextBox 24"/>
          <p:cNvSpPr txBox="1">
            <a:spLocks noChangeArrowheads="1"/>
          </p:cNvSpPr>
          <p:nvPr/>
        </p:nvSpPr>
        <p:spPr bwMode="auto">
          <a:xfrm>
            <a:off x="4824666" y="1569889"/>
            <a:ext cx="40876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82296" indent="-82296" eaLnBrk="0" hangingPunct="0"/>
            <a:r>
              <a:rPr lang="en-US" sz="1000" b="1" dirty="0" smtClean="0">
                <a:solidFill>
                  <a:srgbClr val="000000"/>
                </a:solidFill>
                <a:latin typeface="Arial"/>
                <a:ea typeface="ＭＳ Ｐゴシック" charset="0"/>
              </a:rPr>
              <a:t>•	PR</a:t>
            </a:r>
            <a:r>
              <a:rPr lang="en-US" sz="1000" b="1" dirty="0" smtClean="0">
                <a:solidFill>
                  <a:srgbClr val="000000"/>
                </a:solidFill>
                <a:latin typeface="Symbol"/>
                <a:ea typeface="ＭＳ Ｐゴシック" charset="0"/>
              </a:rPr>
              <a:t>++</a:t>
            </a:r>
            <a:endParaRPr lang="en-US" sz="1000" b="1" dirty="0">
              <a:solidFill>
                <a:srgbClr val="000000"/>
              </a:solidFill>
              <a:latin typeface="Symbol"/>
              <a:ea typeface="ＭＳ Ｐゴシック" charset="0"/>
            </a:endParaRPr>
          </a:p>
        </p:txBody>
      </p:sp>
      <p:sp>
        <p:nvSpPr>
          <p:cNvPr id="27" name="TextBox 25"/>
          <p:cNvSpPr txBox="1">
            <a:spLocks noChangeArrowheads="1"/>
          </p:cNvSpPr>
          <p:nvPr/>
        </p:nvSpPr>
        <p:spPr bwMode="auto">
          <a:xfrm>
            <a:off x="4824666" y="1722289"/>
            <a:ext cx="14026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82296" indent="-82296" eaLnBrk="0" hangingPunct="0"/>
            <a:r>
              <a:rPr lang="en-US" sz="1000" b="1" dirty="0" smtClean="0">
                <a:solidFill>
                  <a:srgbClr val="000000"/>
                </a:solidFill>
                <a:latin typeface="Arial"/>
                <a:ea typeface="ＭＳ Ｐゴシック" charset="0"/>
              </a:rPr>
              <a:t>•	HER2</a:t>
            </a:r>
            <a:r>
              <a:rPr lang="en-US" sz="1000" b="1" dirty="0" smtClean="0">
                <a:solidFill>
                  <a:srgbClr val="000000"/>
                </a:solidFill>
                <a:latin typeface="Symbol" pitchFamily="18" charset="2"/>
                <a:ea typeface="ＭＳ Ｐゴシック" charset="0"/>
                <a:sym typeface="Symbol"/>
              </a:rPr>
              <a:t></a:t>
            </a:r>
            <a:r>
              <a:rPr lang="en-US" sz="1000" b="1" dirty="0" smtClean="0">
                <a:solidFill>
                  <a:srgbClr val="000000"/>
                </a:solidFill>
                <a:latin typeface="Arial"/>
                <a:ea typeface="ＭＳ Ｐゴシック" charset="0"/>
              </a:rPr>
              <a:t> </a:t>
            </a:r>
            <a:r>
              <a:rPr lang="en-US" sz="1000" b="1" dirty="0">
                <a:solidFill>
                  <a:srgbClr val="000000"/>
                </a:solidFill>
                <a:latin typeface="Arial"/>
                <a:ea typeface="ＭＳ Ｐゴシック" charset="0"/>
              </a:rPr>
              <a:t>(shown here);</a:t>
            </a:r>
            <a:br>
              <a:rPr lang="en-US" sz="1000" b="1" dirty="0">
                <a:solidFill>
                  <a:srgbClr val="000000"/>
                </a:solidFill>
                <a:latin typeface="Arial"/>
                <a:ea typeface="ＭＳ Ｐゴシック" charset="0"/>
              </a:rPr>
            </a:br>
            <a:r>
              <a:rPr lang="en-US" sz="1000" b="1" dirty="0">
                <a:solidFill>
                  <a:srgbClr val="000000"/>
                </a:solidFill>
                <a:latin typeface="Arial"/>
                <a:ea typeface="ＭＳ Ｐゴシック" charset="0"/>
              </a:rPr>
              <a:t>some </a:t>
            </a:r>
            <a:r>
              <a:rPr lang="en-US" sz="1000" b="1" dirty="0" smtClean="0">
                <a:solidFill>
                  <a:srgbClr val="000000"/>
                </a:solidFill>
                <a:latin typeface="Arial"/>
                <a:ea typeface="ＭＳ Ｐゴシック" charset="0"/>
              </a:rPr>
              <a:t>HER2</a:t>
            </a:r>
            <a:r>
              <a:rPr lang="en-US" sz="1000" b="1" dirty="0" smtClean="0">
                <a:solidFill>
                  <a:srgbClr val="000000"/>
                </a:solidFill>
                <a:latin typeface="Symbol"/>
                <a:ea typeface="ＭＳ Ｐゴシック" charset="0"/>
              </a:rPr>
              <a:t>++</a:t>
            </a:r>
            <a:endParaRPr lang="en-US" sz="1000" b="1" dirty="0">
              <a:solidFill>
                <a:srgbClr val="000000"/>
              </a:solidFill>
              <a:latin typeface="Symbol"/>
              <a:ea typeface="ＭＳ Ｐゴシック" charset="0"/>
            </a:endParaRPr>
          </a:p>
        </p:txBody>
      </p:sp>
      <p:sp>
        <p:nvSpPr>
          <p:cNvPr id="28" name="TextBox 27"/>
          <p:cNvSpPr txBox="1">
            <a:spLocks noChangeArrowheads="1"/>
          </p:cNvSpPr>
          <p:nvPr/>
        </p:nvSpPr>
        <p:spPr bwMode="auto">
          <a:xfrm>
            <a:off x="4824666" y="2027089"/>
            <a:ext cx="164147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82296" indent="-82296" eaLnBrk="0" hangingPunct="0"/>
            <a:r>
              <a:rPr lang="en-US" sz="1000" b="1" dirty="0" smtClean="0">
                <a:solidFill>
                  <a:srgbClr val="000000"/>
                </a:solidFill>
                <a:latin typeface="Arial"/>
                <a:ea typeface="ＭＳ Ｐゴシック" charset="0"/>
              </a:rPr>
              <a:t>•	15–20</a:t>
            </a:r>
            <a:r>
              <a:rPr lang="en-US" sz="1000" b="1" dirty="0">
                <a:solidFill>
                  <a:srgbClr val="000000"/>
                </a:solidFill>
                <a:latin typeface="Arial"/>
                <a:ea typeface="ＭＳ Ｐゴシック" charset="0"/>
              </a:rPr>
              <a:t>% of breast cancers</a:t>
            </a:r>
          </a:p>
        </p:txBody>
      </p:sp>
      <p:sp>
        <p:nvSpPr>
          <p:cNvPr id="29" name="TextBox 28"/>
          <p:cNvSpPr txBox="1">
            <a:spLocks noChangeArrowheads="1"/>
          </p:cNvSpPr>
          <p:nvPr/>
        </p:nvSpPr>
        <p:spPr bwMode="auto">
          <a:xfrm>
            <a:off x="4824666" y="2179489"/>
            <a:ext cx="14523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82296" indent="-82296" eaLnBrk="0" hangingPunct="0"/>
            <a:r>
              <a:rPr lang="en-US" sz="1000" b="1" dirty="0" smtClean="0">
                <a:solidFill>
                  <a:srgbClr val="000000"/>
                </a:solidFill>
                <a:latin typeface="Arial"/>
                <a:ea typeface="ＭＳ Ｐゴシック" charset="0"/>
              </a:rPr>
              <a:t>•	Poorer prognosis than</a:t>
            </a:r>
            <a:br>
              <a:rPr lang="en-US" sz="1000" b="1" dirty="0" smtClean="0">
                <a:solidFill>
                  <a:srgbClr val="000000"/>
                </a:solidFill>
                <a:latin typeface="Arial"/>
                <a:ea typeface="ＭＳ Ｐゴシック" charset="0"/>
              </a:rPr>
            </a:br>
            <a:r>
              <a:rPr lang="en-US" sz="1000" b="1" dirty="0" smtClean="0">
                <a:solidFill>
                  <a:srgbClr val="000000"/>
                </a:solidFill>
                <a:latin typeface="Arial"/>
                <a:ea typeface="ＭＳ Ｐゴシック" charset="0"/>
              </a:rPr>
              <a:t>luminal A subtype</a:t>
            </a:r>
            <a:endParaRPr lang="en-US" sz="1000" b="1" dirty="0">
              <a:solidFill>
                <a:srgbClr val="000000"/>
              </a:solidFill>
              <a:latin typeface="Arial"/>
              <a:ea typeface="ＭＳ Ｐゴシック" charset="0"/>
            </a:endParaRPr>
          </a:p>
        </p:txBody>
      </p:sp>
      <p:sp>
        <p:nvSpPr>
          <p:cNvPr id="30" name="TextBox 30"/>
          <p:cNvSpPr txBox="1">
            <a:spLocks noChangeArrowheads="1"/>
          </p:cNvSpPr>
          <p:nvPr/>
        </p:nvSpPr>
        <p:spPr bwMode="auto">
          <a:xfrm>
            <a:off x="5832728" y="2711301"/>
            <a:ext cx="34144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a:solidFill>
                  <a:srgbClr val="000000"/>
                </a:solidFill>
                <a:latin typeface="Arial"/>
                <a:ea typeface="ＭＳ Ｐゴシック" charset="0"/>
              </a:rPr>
              <a:t>HER2</a:t>
            </a:r>
          </a:p>
        </p:txBody>
      </p:sp>
      <p:sp>
        <p:nvSpPr>
          <p:cNvPr id="31" name="TextBox 31"/>
          <p:cNvSpPr txBox="1">
            <a:spLocks noChangeArrowheads="1"/>
          </p:cNvSpPr>
          <p:nvPr/>
        </p:nvSpPr>
        <p:spPr bwMode="auto">
          <a:xfrm>
            <a:off x="7180516" y="2817664"/>
            <a:ext cx="34144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a:solidFill>
                  <a:srgbClr val="000000"/>
                </a:solidFill>
                <a:latin typeface="Arial"/>
                <a:ea typeface="ＭＳ Ｐゴシック" charset="0"/>
              </a:rPr>
              <a:t>HER2</a:t>
            </a:r>
          </a:p>
        </p:txBody>
      </p:sp>
      <p:sp>
        <p:nvSpPr>
          <p:cNvPr id="32" name="TextBox 32"/>
          <p:cNvSpPr txBox="1">
            <a:spLocks noChangeArrowheads="1"/>
          </p:cNvSpPr>
          <p:nvPr/>
        </p:nvSpPr>
        <p:spPr bwMode="auto">
          <a:xfrm>
            <a:off x="2627566" y="3198664"/>
            <a:ext cx="29783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smtClean="0">
                <a:solidFill>
                  <a:srgbClr val="FFFFFF"/>
                </a:solidFill>
                <a:latin typeface="Arial"/>
                <a:ea typeface="ＭＳ Ｐゴシック" charset="0"/>
              </a:rPr>
              <a:t>In a normal breast cell, the three signal receptors</a:t>
            </a:r>
          </a:p>
          <a:p>
            <a:pPr eaLnBrk="0" hangingPunct="0"/>
            <a:r>
              <a:rPr lang="en-US" sz="1000" b="1" dirty="0" smtClean="0">
                <a:solidFill>
                  <a:srgbClr val="FFFFFF"/>
                </a:solidFill>
                <a:latin typeface="Arial"/>
                <a:ea typeface="ＭＳ Ｐゴシック" charset="0"/>
              </a:rPr>
              <a:t>are at normal levels (indicated by </a:t>
            </a:r>
            <a:r>
              <a:rPr lang="en-US" sz="1000" b="1" dirty="0" smtClean="0">
                <a:solidFill>
                  <a:srgbClr val="FFFFFF"/>
                </a:solidFill>
                <a:latin typeface="Symbol"/>
                <a:ea typeface="ＭＳ Ｐゴシック" charset="0"/>
              </a:rPr>
              <a:t>+</a:t>
            </a:r>
            <a:r>
              <a:rPr lang="en-US" sz="1000" b="1" dirty="0" smtClean="0">
                <a:solidFill>
                  <a:srgbClr val="FFFFFF"/>
                </a:solidFill>
                <a:latin typeface="Arial"/>
                <a:ea typeface="ＭＳ Ｐゴシック" charset="0"/>
              </a:rPr>
              <a:t>):</a:t>
            </a:r>
            <a:endParaRPr lang="en-US" sz="1000" b="1" dirty="0">
              <a:solidFill>
                <a:srgbClr val="FFFFFF"/>
              </a:solidFill>
              <a:latin typeface="Arial"/>
              <a:ea typeface="ＭＳ Ｐゴシック" charset="0"/>
            </a:endParaRPr>
          </a:p>
        </p:txBody>
      </p:sp>
      <p:sp>
        <p:nvSpPr>
          <p:cNvPr id="33" name="TextBox 34"/>
          <p:cNvSpPr txBox="1">
            <a:spLocks noChangeArrowheads="1"/>
          </p:cNvSpPr>
          <p:nvPr/>
        </p:nvSpPr>
        <p:spPr bwMode="auto">
          <a:xfrm>
            <a:off x="2649791" y="3563789"/>
            <a:ext cx="41357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82296" indent="-82296" eaLnBrk="0" hangingPunct="0"/>
            <a:r>
              <a:rPr lang="en-US" sz="1000" b="1" dirty="0" smtClean="0">
                <a:solidFill>
                  <a:srgbClr val="FFFFFF"/>
                </a:solidFill>
                <a:latin typeface="Arial"/>
                <a:ea typeface="ＭＳ Ｐゴシック" charset="0"/>
              </a:rPr>
              <a:t>•	</a:t>
            </a:r>
            <a:r>
              <a:rPr lang="en-US" sz="1000" b="1" dirty="0" err="1" smtClean="0">
                <a:solidFill>
                  <a:srgbClr val="FFFFFF"/>
                </a:solidFill>
                <a:latin typeface="Arial"/>
                <a:ea typeface="ＭＳ Ｐゴシック" charset="0"/>
              </a:rPr>
              <a:t>ER</a:t>
            </a:r>
            <a:r>
              <a:rPr lang="en-US" sz="1000" b="1" dirty="0" err="1" smtClean="0">
                <a:solidFill>
                  <a:srgbClr val="FFFFFF"/>
                </a:solidFill>
                <a:latin typeface="Symbol" pitchFamily="18" charset="2"/>
                <a:ea typeface="ＭＳ Ｐゴシック" charset="0"/>
              </a:rPr>
              <a:t>a</a:t>
            </a:r>
            <a:r>
              <a:rPr lang="en-US" sz="1000" b="1" dirty="0" smtClean="0">
                <a:solidFill>
                  <a:srgbClr val="FFFFFF"/>
                </a:solidFill>
                <a:latin typeface="Symbol" pitchFamily="18" charset="2"/>
                <a:ea typeface="ＭＳ Ｐゴシック" charset="0"/>
              </a:rPr>
              <a:t>+</a:t>
            </a:r>
            <a:endParaRPr lang="en-US" sz="1000" b="1" dirty="0">
              <a:solidFill>
                <a:srgbClr val="FFFFFF"/>
              </a:solidFill>
              <a:latin typeface="Symbol"/>
              <a:ea typeface="ＭＳ Ｐゴシック" charset="0"/>
            </a:endParaRPr>
          </a:p>
        </p:txBody>
      </p:sp>
      <p:sp>
        <p:nvSpPr>
          <p:cNvPr id="34" name="TextBox 35"/>
          <p:cNvSpPr txBox="1">
            <a:spLocks noChangeArrowheads="1"/>
          </p:cNvSpPr>
          <p:nvPr/>
        </p:nvSpPr>
        <p:spPr bwMode="auto">
          <a:xfrm>
            <a:off x="2649791" y="3716189"/>
            <a:ext cx="33182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82296" indent="-82296" eaLnBrk="0" hangingPunct="0"/>
            <a:r>
              <a:rPr lang="en-US" sz="1000" b="1" dirty="0" smtClean="0">
                <a:solidFill>
                  <a:srgbClr val="FFFFFF"/>
                </a:solidFill>
                <a:latin typeface="Arial"/>
                <a:ea typeface="ＭＳ Ｐゴシック" charset="0"/>
              </a:rPr>
              <a:t>•	PR</a:t>
            </a:r>
            <a:r>
              <a:rPr lang="en-US" sz="1000" b="1" dirty="0" smtClean="0">
                <a:solidFill>
                  <a:srgbClr val="FFFFFF"/>
                </a:solidFill>
                <a:latin typeface="Symbol"/>
                <a:ea typeface="ＭＳ Ｐゴシック" charset="0"/>
              </a:rPr>
              <a:t>+</a:t>
            </a:r>
            <a:endParaRPr lang="en-US" sz="1000" b="1" dirty="0">
              <a:solidFill>
                <a:srgbClr val="FFFFFF"/>
              </a:solidFill>
              <a:latin typeface="Symbol"/>
              <a:ea typeface="ＭＳ Ｐゴシック" charset="0"/>
            </a:endParaRPr>
          </a:p>
        </p:txBody>
      </p:sp>
      <p:sp>
        <p:nvSpPr>
          <p:cNvPr id="35" name="TextBox 36"/>
          <p:cNvSpPr txBox="1">
            <a:spLocks noChangeArrowheads="1"/>
          </p:cNvSpPr>
          <p:nvPr/>
        </p:nvSpPr>
        <p:spPr bwMode="auto">
          <a:xfrm>
            <a:off x="2649791" y="3868589"/>
            <a:ext cx="49532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82296" indent="-82296" eaLnBrk="0" hangingPunct="0"/>
            <a:r>
              <a:rPr lang="en-US" sz="1000" b="1" dirty="0" smtClean="0">
                <a:solidFill>
                  <a:srgbClr val="FFFFFF"/>
                </a:solidFill>
                <a:latin typeface="Arial"/>
                <a:ea typeface="ＭＳ Ｐゴシック" charset="0"/>
              </a:rPr>
              <a:t>•	HER2</a:t>
            </a:r>
            <a:r>
              <a:rPr lang="en-US" sz="1000" b="1" dirty="0" smtClean="0">
                <a:solidFill>
                  <a:srgbClr val="FFFFFF"/>
                </a:solidFill>
                <a:latin typeface="Symbol"/>
                <a:ea typeface="ＭＳ Ｐゴシック" charset="0"/>
              </a:rPr>
              <a:t>+</a:t>
            </a:r>
            <a:endParaRPr lang="en-US" sz="1000" b="1" dirty="0">
              <a:solidFill>
                <a:srgbClr val="FFFFFF"/>
              </a:solidFill>
              <a:latin typeface="Symbol"/>
              <a:ea typeface="ＭＳ Ｐゴシック" charset="0"/>
            </a:endParaRPr>
          </a:p>
        </p:txBody>
      </p:sp>
      <p:sp>
        <p:nvSpPr>
          <p:cNvPr id="36" name="TextBox 37"/>
          <p:cNvSpPr txBox="1">
            <a:spLocks noChangeArrowheads="1"/>
          </p:cNvSpPr>
          <p:nvPr/>
        </p:nvSpPr>
        <p:spPr bwMode="auto">
          <a:xfrm>
            <a:off x="543178" y="4155926"/>
            <a:ext cx="2709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smtClean="0">
                <a:solidFill>
                  <a:srgbClr val="000000"/>
                </a:solidFill>
                <a:latin typeface="Arial"/>
                <a:ea typeface="ＭＳ Ｐゴシック" charset="0"/>
              </a:rPr>
              <a:t>Milk</a:t>
            </a:r>
          </a:p>
          <a:p>
            <a:pPr eaLnBrk="0" hangingPunct="0"/>
            <a:r>
              <a:rPr lang="en-US" sz="1000" b="1" dirty="0" smtClean="0">
                <a:solidFill>
                  <a:srgbClr val="000000"/>
                </a:solidFill>
                <a:latin typeface="Arial"/>
                <a:ea typeface="ＭＳ Ｐゴシック" charset="0"/>
              </a:rPr>
              <a:t>duct</a:t>
            </a:r>
            <a:endParaRPr lang="en-US" sz="1000" b="1" dirty="0">
              <a:solidFill>
                <a:srgbClr val="000000"/>
              </a:solidFill>
              <a:latin typeface="Arial"/>
              <a:ea typeface="ＭＳ Ｐゴシック" charset="0"/>
            </a:endParaRPr>
          </a:p>
        </p:txBody>
      </p:sp>
      <p:sp>
        <p:nvSpPr>
          <p:cNvPr id="37" name="TextBox 39"/>
          <p:cNvSpPr txBox="1">
            <a:spLocks noChangeArrowheads="1"/>
          </p:cNvSpPr>
          <p:nvPr/>
        </p:nvSpPr>
        <p:spPr bwMode="auto">
          <a:xfrm>
            <a:off x="4176966" y="3992414"/>
            <a:ext cx="7117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smtClean="0">
                <a:solidFill>
                  <a:srgbClr val="000000"/>
                </a:solidFill>
                <a:latin typeface="Arial"/>
                <a:ea typeface="ＭＳ Ｐゴシック" charset="0"/>
              </a:rPr>
              <a:t>Estrogen</a:t>
            </a:r>
          </a:p>
          <a:p>
            <a:pPr eaLnBrk="0" hangingPunct="0"/>
            <a:r>
              <a:rPr lang="en-US" sz="1000" b="1" dirty="0" smtClean="0">
                <a:solidFill>
                  <a:srgbClr val="000000"/>
                </a:solidFill>
                <a:latin typeface="Arial"/>
                <a:ea typeface="ＭＳ Ｐゴシック" charset="0"/>
              </a:rPr>
              <a:t>receptor</a:t>
            </a:r>
          </a:p>
          <a:p>
            <a:pPr eaLnBrk="0" hangingPunct="0"/>
            <a:r>
              <a:rPr lang="en-US" sz="1000" b="1" dirty="0" smtClean="0">
                <a:solidFill>
                  <a:srgbClr val="000000"/>
                </a:solidFill>
                <a:latin typeface="Arial"/>
                <a:ea typeface="ＭＳ Ｐゴシック" charset="0"/>
              </a:rPr>
              <a:t>alpha (</a:t>
            </a:r>
            <a:r>
              <a:rPr lang="en-US" sz="1000" b="1" dirty="0" err="1" smtClean="0">
                <a:solidFill>
                  <a:srgbClr val="000000"/>
                </a:solidFill>
                <a:latin typeface="Arial"/>
                <a:ea typeface="ＭＳ Ｐゴシック" charset="0"/>
              </a:rPr>
              <a:t>ER</a:t>
            </a:r>
            <a:r>
              <a:rPr lang="en-US" sz="1000" b="1" dirty="0" err="1">
                <a:solidFill>
                  <a:srgbClr val="000000"/>
                </a:solidFill>
                <a:latin typeface="Symbol" pitchFamily="18" charset="2"/>
                <a:ea typeface="ＭＳ Ｐゴシック" charset="0"/>
              </a:rPr>
              <a:t>a</a:t>
            </a:r>
            <a:r>
              <a:rPr lang="el-GR" sz="1000" b="1" dirty="0" smtClean="0">
                <a:solidFill>
                  <a:srgbClr val="000000"/>
                </a:solidFill>
                <a:latin typeface="Arial"/>
                <a:ea typeface="ＭＳ Ｐゴシック" charset="0"/>
              </a:rPr>
              <a:t>)</a:t>
            </a:r>
            <a:endParaRPr lang="en-US" sz="1000" b="1" dirty="0">
              <a:solidFill>
                <a:srgbClr val="000000"/>
              </a:solidFill>
              <a:latin typeface="Arial"/>
              <a:ea typeface="ＭＳ Ｐゴシック" charset="0"/>
            </a:endParaRPr>
          </a:p>
        </p:txBody>
      </p:sp>
      <p:sp>
        <p:nvSpPr>
          <p:cNvPr id="38" name="TextBox 42"/>
          <p:cNvSpPr txBox="1">
            <a:spLocks noChangeArrowheads="1"/>
          </p:cNvSpPr>
          <p:nvPr/>
        </p:nvSpPr>
        <p:spPr bwMode="auto">
          <a:xfrm>
            <a:off x="4480178" y="4571851"/>
            <a:ext cx="8239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smtClean="0">
                <a:solidFill>
                  <a:srgbClr val="000000"/>
                </a:solidFill>
                <a:latin typeface="Arial"/>
                <a:ea typeface="ＭＳ Ｐゴシック" charset="0"/>
              </a:rPr>
              <a:t>Progesterone</a:t>
            </a:r>
          </a:p>
          <a:p>
            <a:pPr eaLnBrk="0" hangingPunct="0"/>
            <a:r>
              <a:rPr lang="en-US" sz="1000" b="1" dirty="0" smtClean="0">
                <a:solidFill>
                  <a:srgbClr val="000000"/>
                </a:solidFill>
                <a:latin typeface="Arial"/>
                <a:ea typeface="ＭＳ Ｐゴシック" charset="0"/>
              </a:rPr>
              <a:t>receptor (PR)</a:t>
            </a:r>
            <a:endParaRPr lang="en-US" sz="1000" b="1" dirty="0">
              <a:solidFill>
                <a:srgbClr val="000000"/>
              </a:solidFill>
              <a:latin typeface="Arial"/>
              <a:ea typeface="ＭＳ Ｐゴシック" charset="0"/>
            </a:endParaRPr>
          </a:p>
        </p:txBody>
      </p:sp>
      <p:sp>
        <p:nvSpPr>
          <p:cNvPr id="39" name="TextBox 44"/>
          <p:cNvSpPr txBox="1">
            <a:spLocks noChangeArrowheads="1"/>
          </p:cNvSpPr>
          <p:nvPr/>
        </p:nvSpPr>
        <p:spPr bwMode="auto">
          <a:xfrm>
            <a:off x="6374859" y="5134620"/>
            <a:ext cx="15388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600" b="1" dirty="0">
                <a:solidFill>
                  <a:srgbClr val="000000"/>
                </a:solidFill>
                <a:latin typeface="Arial"/>
                <a:ea typeface="ＭＳ Ｐゴシック" charset="0"/>
              </a:rPr>
              <a:t>ATP</a:t>
            </a:r>
          </a:p>
        </p:txBody>
      </p:sp>
      <p:sp>
        <p:nvSpPr>
          <p:cNvPr id="40" name="TextBox 45"/>
          <p:cNvSpPr txBox="1">
            <a:spLocks noChangeArrowheads="1"/>
          </p:cNvSpPr>
          <p:nvPr/>
        </p:nvSpPr>
        <p:spPr bwMode="auto">
          <a:xfrm>
            <a:off x="6863016" y="5000476"/>
            <a:ext cx="4328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500" b="1">
                <a:solidFill>
                  <a:srgbClr val="000000"/>
                </a:solidFill>
                <a:latin typeface="Arial"/>
                <a:ea typeface="ＭＳ Ｐゴシック" charset="0"/>
              </a:rPr>
              <a:t>P</a:t>
            </a:r>
          </a:p>
        </p:txBody>
      </p:sp>
      <p:sp>
        <p:nvSpPr>
          <p:cNvPr id="41" name="TextBox 46"/>
          <p:cNvSpPr txBox="1">
            <a:spLocks noChangeArrowheads="1"/>
          </p:cNvSpPr>
          <p:nvPr/>
        </p:nvSpPr>
        <p:spPr bwMode="auto">
          <a:xfrm>
            <a:off x="6863016" y="5048101"/>
            <a:ext cx="4328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500" b="1">
                <a:solidFill>
                  <a:srgbClr val="000000"/>
                </a:solidFill>
                <a:latin typeface="Arial"/>
                <a:ea typeface="ＭＳ Ｐゴシック" charset="0"/>
              </a:rPr>
              <a:t>P</a:t>
            </a:r>
          </a:p>
        </p:txBody>
      </p:sp>
      <p:sp>
        <p:nvSpPr>
          <p:cNvPr id="42" name="TextBox 47"/>
          <p:cNvSpPr txBox="1">
            <a:spLocks noChangeArrowheads="1"/>
          </p:cNvSpPr>
          <p:nvPr/>
        </p:nvSpPr>
        <p:spPr bwMode="auto">
          <a:xfrm>
            <a:off x="6863016" y="5095726"/>
            <a:ext cx="4328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500" b="1">
                <a:solidFill>
                  <a:srgbClr val="000000"/>
                </a:solidFill>
                <a:latin typeface="Arial"/>
                <a:ea typeface="ＭＳ Ｐゴシック" charset="0"/>
              </a:rPr>
              <a:t>P</a:t>
            </a:r>
          </a:p>
        </p:txBody>
      </p:sp>
      <p:sp>
        <p:nvSpPr>
          <p:cNvPr id="43" name="TextBox 48"/>
          <p:cNvSpPr txBox="1">
            <a:spLocks noChangeArrowheads="1"/>
          </p:cNvSpPr>
          <p:nvPr/>
        </p:nvSpPr>
        <p:spPr bwMode="auto">
          <a:xfrm>
            <a:off x="6972553" y="3255814"/>
            <a:ext cx="5113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smtClean="0">
                <a:solidFill>
                  <a:srgbClr val="000000"/>
                </a:solidFill>
                <a:latin typeface="Arial"/>
                <a:ea typeface="ＭＳ Ｐゴシック" charset="0"/>
              </a:rPr>
              <a:t>HER2</a:t>
            </a:r>
          </a:p>
          <a:p>
            <a:pPr eaLnBrk="0" hangingPunct="0"/>
            <a:r>
              <a:rPr lang="en-US" sz="1000" b="1" smtClean="0">
                <a:solidFill>
                  <a:srgbClr val="000000"/>
                </a:solidFill>
                <a:latin typeface="Arial"/>
                <a:ea typeface="ＭＳ Ｐゴシック" charset="0"/>
              </a:rPr>
              <a:t>receptor</a:t>
            </a:r>
            <a:endParaRPr lang="en-US" sz="1000" b="1" dirty="0">
              <a:solidFill>
                <a:srgbClr val="000000"/>
              </a:solidFill>
              <a:latin typeface="Arial"/>
              <a:ea typeface="ＭＳ Ｐゴシック" charset="0"/>
            </a:endParaRPr>
          </a:p>
        </p:txBody>
      </p:sp>
      <p:sp>
        <p:nvSpPr>
          <p:cNvPr id="44" name="TextBox 50"/>
          <p:cNvSpPr txBox="1">
            <a:spLocks noChangeArrowheads="1"/>
          </p:cNvSpPr>
          <p:nvPr/>
        </p:nvSpPr>
        <p:spPr bwMode="auto">
          <a:xfrm>
            <a:off x="6897941" y="3618558"/>
            <a:ext cx="36227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a:solidFill>
                  <a:srgbClr val="000000"/>
                </a:solidFill>
                <a:latin typeface="Arial"/>
                <a:ea typeface="ＭＳ Ｐゴシック" charset="0"/>
              </a:rPr>
              <a:t>Dimer</a:t>
            </a:r>
          </a:p>
        </p:txBody>
      </p:sp>
      <p:sp>
        <p:nvSpPr>
          <p:cNvPr id="45" name="TextBox 51"/>
          <p:cNvSpPr txBox="1">
            <a:spLocks noChangeArrowheads="1"/>
          </p:cNvSpPr>
          <p:nvPr/>
        </p:nvSpPr>
        <p:spPr bwMode="auto">
          <a:xfrm>
            <a:off x="5140578" y="3598714"/>
            <a:ext cx="4408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smtClean="0">
                <a:solidFill>
                  <a:srgbClr val="FFFFFF"/>
                </a:solidFill>
                <a:latin typeface="Arial"/>
                <a:ea typeface="ＭＳ Ｐゴシック" charset="0"/>
              </a:rPr>
              <a:t>Duct</a:t>
            </a:r>
          </a:p>
          <a:p>
            <a:pPr eaLnBrk="0" hangingPunct="0"/>
            <a:r>
              <a:rPr lang="en-US" sz="1000" b="1" smtClean="0">
                <a:solidFill>
                  <a:srgbClr val="FFFFFF"/>
                </a:solidFill>
                <a:latin typeface="Arial"/>
                <a:ea typeface="ＭＳ Ｐゴシック" charset="0"/>
              </a:rPr>
              <a:t>interior</a:t>
            </a:r>
            <a:endParaRPr lang="en-US" sz="1000" b="1">
              <a:solidFill>
                <a:srgbClr val="FFFFFF"/>
              </a:solidFill>
              <a:latin typeface="Arial"/>
              <a:ea typeface="ＭＳ Ｐゴシック" charset="0"/>
            </a:endParaRPr>
          </a:p>
        </p:txBody>
      </p:sp>
      <p:sp>
        <p:nvSpPr>
          <p:cNvPr id="46" name="TextBox 53"/>
          <p:cNvSpPr txBox="1">
            <a:spLocks noChangeArrowheads="1"/>
          </p:cNvSpPr>
          <p:nvPr/>
        </p:nvSpPr>
        <p:spPr bwMode="auto">
          <a:xfrm>
            <a:off x="7650416" y="2860526"/>
            <a:ext cx="41357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82296" indent="-82296" eaLnBrk="0" hangingPunct="0"/>
            <a:r>
              <a:rPr lang="en-US" sz="1000" b="1" dirty="0" smtClean="0">
                <a:solidFill>
                  <a:srgbClr val="000000"/>
                </a:solidFill>
                <a:latin typeface="Arial"/>
                <a:ea typeface="ＭＳ Ｐゴシック" charset="0"/>
              </a:rPr>
              <a:t>•	</a:t>
            </a:r>
            <a:r>
              <a:rPr lang="en-US" sz="1000" b="1" dirty="0" err="1" smtClean="0">
                <a:solidFill>
                  <a:srgbClr val="000000"/>
                </a:solidFill>
                <a:latin typeface="Arial"/>
                <a:ea typeface="ＭＳ Ｐゴシック" charset="0"/>
              </a:rPr>
              <a:t>ER</a:t>
            </a:r>
            <a:r>
              <a:rPr lang="en-US" sz="1000" b="1" dirty="0" err="1" smtClean="0">
                <a:solidFill>
                  <a:srgbClr val="000000"/>
                </a:solidFill>
                <a:latin typeface="Symbol" pitchFamily="18" charset="2"/>
                <a:ea typeface="ＭＳ Ｐゴシック" charset="0"/>
              </a:rPr>
              <a:t>a</a:t>
            </a:r>
            <a:r>
              <a:rPr lang="en-US" sz="1000" b="1" dirty="0">
                <a:solidFill>
                  <a:srgbClr val="000000"/>
                </a:solidFill>
                <a:latin typeface="Symbol" pitchFamily="18" charset="2"/>
                <a:ea typeface="ＭＳ Ｐゴシック" charset="0"/>
                <a:sym typeface="Symbol"/>
              </a:rPr>
              <a:t></a:t>
            </a:r>
            <a:endParaRPr lang="en-US" sz="1000" b="1" dirty="0">
              <a:solidFill>
                <a:srgbClr val="000000"/>
              </a:solidFill>
              <a:latin typeface="Symbol" pitchFamily="18" charset="2"/>
              <a:ea typeface="ＭＳ Ｐゴシック" charset="0"/>
            </a:endParaRPr>
          </a:p>
        </p:txBody>
      </p:sp>
      <p:sp>
        <p:nvSpPr>
          <p:cNvPr id="47" name="TextBox 54"/>
          <p:cNvSpPr txBox="1">
            <a:spLocks noChangeArrowheads="1"/>
          </p:cNvSpPr>
          <p:nvPr/>
        </p:nvSpPr>
        <p:spPr bwMode="auto">
          <a:xfrm>
            <a:off x="7650416" y="3012926"/>
            <a:ext cx="33182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82296" indent="-82296" eaLnBrk="0" hangingPunct="0"/>
            <a:r>
              <a:rPr lang="en-US" sz="1000" b="1" dirty="0" smtClean="0">
                <a:solidFill>
                  <a:srgbClr val="000000"/>
                </a:solidFill>
                <a:latin typeface="Arial"/>
                <a:ea typeface="ＭＳ Ｐゴシック" charset="0"/>
              </a:rPr>
              <a:t>•	PR</a:t>
            </a:r>
            <a:r>
              <a:rPr lang="en-US" sz="1000" b="1" dirty="0" smtClean="0">
                <a:solidFill>
                  <a:srgbClr val="000000"/>
                </a:solidFill>
                <a:latin typeface="Symbol" pitchFamily="18" charset="2"/>
                <a:ea typeface="ＭＳ Ｐゴシック" charset="0"/>
                <a:sym typeface="Symbol"/>
              </a:rPr>
              <a:t></a:t>
            </a:r>
            <a:endParaRPr lang="en-US" sz="1000" b="1" dirty="0">
              <a:solidFill>
                <a:srgbClr val="000000"/>
              </a:solidFill>
              <a:latin typeface="Symbol" pitchFamily="18" charset="2"/>
              <a:ea typeface="ＭＳ Ｐゴシック" charset="0"/>
            </a:endParaRPr>
          </a:p>
        </p:txBody>
      </p:sp>
      <p:sp>
        <p:nvSpPr>
          <p:cNvPr id="48" name="TextBox 55"/>
          <p:cNvSpPr txBox="1">
            <a:spLocks noChangeArrowheads="1"/>
          </p:cNvSpPr>
          <p:nvPr/>
        </p:nvSpPr>
        <p:spPr bwMode="auto">
          <a:xfrm>
            <a:off x="7650416" y="3165326"/>
            <a:ext cx="56586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82296" indent="-82296" eaLnBrk="0" hangingPunct="0"/>
            <a:r>
              <a:rPr lang="en-US" sz="1000" b="1" dirty="0" smtClean="0">
                <a:solidFill>
                  <a:srgbClr val="000000"/>
                </a:solidFill>
                <a:latin typeface="Arial"/>
                <a:ea typeface="ＭＳ Ｐゴシック" charset="0"/>
              </a:rPr>
              <a:t>•	HER2</a:t>
            </a:r>
            <a:r>
              <a:rPr lang="en-US" sz="1000" b="1" dirty="0" smtClean="0">
                <a:solidFill>
                  <a:srgbClr val="000000"/>
                </a:solidFill>
                <a:latin typeface="Symbol"/>
                <a:ea typeface="ＭＳ Ｐゴシック" charset="0"/>
              </a:rPr>
              <a:t>++</a:t>
            </a:r>
            <a:endParaRPr lang="en-US" sz="1000" b="1" dirty="0">
              <a:solidFill>
                <a:srgbClr val="000000"/>
              </a:solidFill>
              <a:latin typeface="Symbol"/>
              <a:ea typeface="ＭＳ Ｐゴシック" charset="0"/>
            </a:endParaRPr>
          </a:p>
        </p:txBody>
      </p:sp>
      <p:sp>
        <p:nvSpPr>
          <p:cNvPr id="49" name="TextBox 56"/>
          <p:cNvSpPr txBox="1">
            <a:spLocks noChangeArrowheads="1"/>
          </p:cNvSpPr>
          <p:nvPr/>
        </p:nvSpPr>
        <p:spPr bwMode="auto">
          <a:xfrm>
            <a:off x="7650416" y="3317726"/>
            <a:ext cx="11336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82296" indent="-82296" eaLnBrk="0" hangingPunct="0"/>
            <a:r>
              <a:rPr lang="en-US" sz="1000" b="1" dirty="0" smtClean="0">
                <a:solidFill>
                  <a:srgbClr val="000000"/>
                </a:solidFill>
                <a:latin typeface="Arial"/>
                <a:ea typeface="ＭＳ Ｐゴシック" charset="0"/>
              </a:rPr>
              <a:t>•	10–15</a:t>
            </a:r>
            <a:r>
              <a:rPr lang="en-US" sz="1000" b="1" dirty="0">
                <a:solidFill>
                  <a:srgbClr val="000000"/>
                </a:solidFill>
                <a:latin typeface="Arial"/>
                <a:ea typeface="ＭＳ Ｐゴシック" charset="0"/>
              </a:rPr>
              <a:t>% of breast</a:t>
            </a:r>
            <a:br>
              <a:rPr lang="en-US" sz="1000" b="1" dirty="0">
                <a:solidFill>
                  <a:srgbClr val="000000"/>
                </a:solidFill>
                <a:latin typeface="Arial"/>
                <a:ea typeface="ＭＳ Ｐゴシック" charset="0"/>
              </a:rPr>
            </a:br>
            <a:r>
              <a:rPr lang="en-US" sz="1000" b="1" dirty="0">
                <a:solidFill>
                  <a:srgbClr val="000000"/>
                </a:solidFill>
                <a:latin typeface="Arial"/>
                <a:ea typeface="ＭＳ Ｐゴシック" charset="0"/>
              </a:rPr>
              <a:t>cancers</a:t>
            </a:r>
          </a:p>
        </p:txBody>
      </p:sp>
      <p:sp>
        <p:nvSpPr>
          <p:cNvPr id="50" name="TextBox 58"/>
          <p:cNvSpPr txBox="1">
            <a:spLocks noChangeArrowheads="1"/>
          </p:cNvSpPr>
          <p:nvPr/>
        </p:nvSpPr>
        <p:spPr bwMode="auto">
          <a:xfrm>
            <a:off x="7650416" y="3622526"/>
            <a:ext cx="11576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82296" indent="-82296" eaLnBrk="0" hangingPunct="0"/>
            <a:r>
              <a:rPr lang="en-US" sz="1000" b="1" dirty="0" smtClean="0">
                <a:solidFill>
                  <a:srgbClr val="000000"/>
                </a:solidFill>
                <a:latin typeface="Arial"/>
                <a:ea typeface="ＭＳ Ｐゴシック" charset="0"/>
              </a:rPr>
              <a:t>•	Poorer </a:t>
            </a:r>
            <a:r>
              <a:rPr lang="en-US" sz="1000" b="1" dirty="0">
                <a:solidFill>
                  <a:srgbClr val="000000"/>
                </a:solidFill>
                <a:latin typeface="Arial"/>
                <a:ea typeface="ＭＳ Ｐゴシック" charset="0"/>
              </a:rPr>
              <a:t>prognosis</a:t>
            </a:r>
            <a:br>
              <a:rPr lang="en-US" sz="1000" b="1" dirty="0">
                <a:solidFill>
                  <a:srgbClr val="000000"/>
                </a:solidFill>
                <a:latin typeface="Arial"/>
                <a:ea typeface="ＭＳ Ｐゴシック" charset="0"/>
              </a:rPr>
            </a:br>
            <a:r>
              <a:rPr lang="en-US" sz="1000" b="1" dirty="0">
                <a:solidFill>
                  <a:srgbClr val="000000"/>
                </a:solidFill>
                <a:latin typeface="Arial"/>
                <a:ea typeface="ＭＳ Ｐゴシック" charset="0"/>
              </a:rPr>
              <a:t>than luminal</a:t>
            </a:r>
          </a:p>
        </p:txBody>
      </p:sp>
      <p:sp>
        <p:nvSpPr>
          <p:cNvPr id="51" name="TextBox 60"/>
          <p:cNvSpPr txBox="1">
            <a:spLocks noChangeArrowheads="1"/>
          </p:cNvSpPr>
          <p:nvPr/>
        </p:nvSpPr>
        <p:spPr bwMode="auto">
          <a:xfrm>
            <a:off x="7740109" y="3927326"/>
            <a:ext cx="61875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a:solidFill>
                  <a:srgbClr val="000000"/>
                </a:solidFill>
                <a:latin typeface="Arial"/>
                <a:ea typeface="ＭＳ Ｐゴシック" charset="0"/>
              </a:rPr>
              <a:t>A subtype</a:t>
            </a:r>
          </a:p>
        </p:txBody>
      </p:sp>
      <p:sp>
        <p:nvSpPr>
          <p:cNvPr id="52" name="TextBox 61"/>
          <p:cNvSpPr txBox="1">
            <a:spLocks noChangeArrowheads="1"/>
          </p:cNvSpPr>
          <p:nvPr/>
        </p:nvSpPr>
        <p:spPr bwMode="auto">
          <a:xfrm>
            <a:off x="5829553" y="4300389"/>
            <a:ext cx="116378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a:solidFill>
                  <a:srgbClr val="000000"/>
                </a:solidFill>
                <a:latin typeface="Arial"/>
                <a:ea typeface="ＭＳ Ｐゴシック" charset="0"/>
              </a:rPr>
              <a:t>Signaling molecule</a:t>
            </a:r>
          </a:p>
        </p:txBody>
      </p:sp>
      <p:sp>
        <p:nvSpPr>
          <p:cNvPr id="53" name="TextBox 62"/>
          <p:cNvSpPr txBox="1">
            <a:spLocks noChangeArrowheads="1"/>
          </p:cNvSpPr>
          <p:nvPr/>
        </p:nvSpPr>
        <p:spPr bwMode="auto">
          <a:xfrm>
            <a:off x="7080503" y="5000476"/>
            <a:ext cx="4328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500" b="1">
                <a:solidFill>
                  <a:srgbClr val="000000"/>
                </a:solidFill>
                <a:latin typeface="Arial"/>
                <a:ea typeface="ＭＳ Ｐゴシック" charset="0"/>
              </a:rPr>
              <a:t>P</a:t>
            </a:r>
          </a:p>
        </p:txBody>
      </p:sp>
      <p:sp>
        <p:nvSpPr>
          <p:cNvPr id="54" name="TextBox 63"/>
          <p:cNvSpPr txBox="1">
            <a:spLocks noChangeArrowheads="1"/>
          </p:cNvSpPr>
          <p:nvPr/>
        </p:nvSpPr>
        <p:spPr bwMode="auto">
          <a:xfrm>
            <a:off x="7080503" y="5048101"/>
            <a:ext cx="4328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500" b="1">
                <a:solidFill>
                  <a:srgbClr val="000000"/>
                </a:solidFill>
                <a:latin typeface="Arial"/>
                <a:ea typeface="ＭＳ Ｐゴシック" charset="0"/>
              </a:rPr>
              <a:t>P</a:t>
            </a:r>
          </a:p>
        </p:txBody>
      </p:sp>
      <p:sp>
        <p:nvSpPr>
          <p:cNvPr id="55" name="TextBox 64"/>
          <p:cNvSpPr txBox="1">
            <a:spLocks noChangeArrowheads="1"/>
          </p:cNvSpPr>
          <p:nvPr/>
        </p:nvSpPr>
        <p:spPr bwMode="auto">
          <a:xfrm>
            <a:off x="7080503" y="5095726"/>
            <a:ext cx="4328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500" b="1">
                <a:solidFill>
                  <a:srgbClr val="000000"/>
                </a:solidFill>
                <a:latin typeface="Arial"/>
                <a:ea typeface="ＭＳ Ｐゴシック" charset="0"/>
              </a:rPr>
              <a:t>P</a:t>
            </a:r>
          </a:p>
        </p:txBody>
      </p:sp>
      <p:sp>
        <p:nvSpPr>
          <p:cNvPr id="56" name="TextBox 65"/>
          <p:cNvSpPr txBox="1">
            <a:spLocks noChangeArrowheads="1"/>
          </p:cNvSpPr>
          <p:nvPr/>
        </p:nvSpPr>
        <p:spPr bwMode="auto">
          <a:xfrm>
            <a:off x="6643147" y="5148114"/>
            <a:ext cx="16350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600" b="1" dirty="0">
                <a:solidFill>
                  <a:srgbClr val="000000"/>
                </a:solidFill>
                <a:latin typeface="Arial"/>
                <a:ea typeface="ＭＳ Ｐゴシック" charset="0"/>
              </a:rPr>
              <a:t>ADP</a:t>
            </a:r>
          </a:p>
        </p:txBody>
      </p:sp>
      <p:sp>
        <p:nvSpPr>
          <p:cNvPr id="57" name="TextBox 66"/>
          <p:cNvSpPr txBox="1">
            <a:spLocks noChangeArrowheads="1"/>
          </p:cNvSpPr>
          <p:nvPr/>
        </p:nvSpPr>
        <p:spPr bwMode="auto">
          <a:xfrm>
            <a:off x="7202160" y="5011589"/>
            <a:ext cx="48891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r>
              <a:rPr lang="en-US" sz="600" b="1" dirty="0" smtClean="0">
                <a:solidFill>
                  <a:srgbClr val="000000"/>
                </a:solidFill>
                <a:latin typeface="Arial"/>
                <a:ea typeface="ＭＳ Ｐゴシック" charset="0"/>
              </a:rPr>
              <a:t>Response</a:t>
            </a:r>
          </a:p>
          <a:p>
            <a:pPr algn="ctr" eaLnBrk="0" hangingPunct="0"/>
            <a:r>
              <a:rPr lang="en-US" sz="600" b="1" dirty="0" smtClean="0">
                <a:solidFill>
                  <a:srgbClr val="000000"/>
                </a:solidFill>
                <a:latin typeface="Arial"/>
                <a:ea typeface="ＭＳ Ｐゴシック" charset="0"/>
              </a:rPr>
              <a:t>(cell division)</a:t>
            </a:r>
            <a:endParaRPr lang="en-US" sz="600" b="1" dirty="0">
              <a:solidFill>
                <a:srgbClr val="000000"/>
              </a:solidFill>
              <a:latin typeface="Arial"/>
              <a:ea typeface="ＭＳ Ｐゴシック" charset="0"/>
            </a:endParaRPr>
          </a:p>
        </p:txBody>
      </p:sp>
      <p:sp>
        <p:nvSpPr>
          <p:cNvPr id="58" name="TextBox 68"/>
          <p:cNvSpPr txBox="1">
            <a:spLocks noChangeArrowheads="1"/>
          </p:cNvSpPr>
          <p:nvPr/>
        </p:nvSpPr>
        <p:spPr bwMode="auto">
          <a:xfrm>
            <a:off x="390778" y="5327501"/>
            <a:ext cx="5963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smtClean="0">
                <a:solidFill>
                  <a:srgbClr val="000000"/>
                </a:solidFill>
                <a:latin typeface="Arial"/>
                <a:ea typeface="ＭＳ Ｐゴシック" charset="0"/>
              </a:rPr>
              <a:t>Mammary</a:t>
            </a:r>
          </a:p>
          <a:p>
            <a:pPr eaLnBrk="0" hangingPunct="0"/>
            <a:r>
              <a:rPr lang="en-US" sz="1000" b="1" dirty="0" smtClean="0">
                <a:solidFill>
                  <a:srgbClr val="000000"/>
                </a:solidFill>
                <a:latin typeface="Arial"/>
                <a:ea typeface="ＭＳ Ｐゴシック" charset="0"/>
              </a:rPr>
              <a:t>gland</a:t>
            </a:r>
          </a:p>
          <a:p>
            <a:pPr eaLnBrk="0" hangingPunct="0"/>
            <a:r>
              <a:rPr lang="en-US" sz="1000" b="1" dirty="0" smtClean="0">
                <a:solidFill>
                  <a:srgbClr val="000000"/>
                </a:solidFill>
                <a:latin typeface="Arial"/>
                <a:ea typeface="ＭＳ Ｐゴシック" charset="0"/>
              </a:rPr>
              <a:t>lobule</a:t>
            </a:r>
            <a:endParaRPr lang="en-US" sz="1000" b="1" dirty="0">
              <a:solidFill>
                <a:srgbClr val="000000"/>
              </a:solidFill>
              <a:latin typeface="Arial"/>
              <a:ea typeface="ＭＳ Ｐゴシック" charset="0"/>
            </a:endParaRPr>
          </a:p>
        </p:txBody>
      </p:sp>
      <p:sp>
        <p:nvSpPr>
          <p:cNvPr id="59" name="TextBox 71"/>
          <p:cNvSpPr txBox="1">
            <a:spLocks noChangeArrowheads="1"/>
          </p:cNvSpPr>
          <p:nvPr/>
        </p:nvSpPr>
        <p:spPr bwMode="auto">
          <a:xfrm>
            <a:off x="2144966" y="5354489"/>
            <a:ext cx="865622"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smtClean="0">
                <a:ln w="38100">
                  <a:solidFill>
                    <a:srgbClr val="FFFFFF"/>
                  </a:solidFill>
                </a:ln>
                <a:solidFill>
                  <a:srgbClr val="000000"/>
                </a:solidFill>
                <a:latin typeface="Arial"/>
                <a:ea typeface="ＭＳ Ｐゴシック" charset="0"/>
              </a:rPr>
              <a:t>Epithelial</a:t>
            </a:r>
          </a:p>
          <a:p>
            <a:pPr eaLnBrk="0" hangingPunct="0"/>
            <a:r>
              <a:rPr lang="en-US" sz="1000" b="1" dirty="0" smtClean="0">
                <a:ln w="38100">
                  <a:solidFill>
                    <a:srgbClr val="FFFFFF"/>
                  </a:solidFill>
                </a:ln>
                <a:solidFill>
                  <a:srgbClr val="000000"/>
                </a:solidFill>
                <a:latin typeface="Arial"/>
                <a:ea typeface="ＭＳ Ｐゴシック" charset="0"/>
              </a:rPr>
              <a:t>milk-secreting</a:t>
            </a:r>
          </a:p>
          <a:p>
            <a:pPr eaLnBrk="0" hangingPunct="0"/>
            <a:r>
              <a:rPr lang="en-US" sz="1000" b="1" dirty="0" smtClean="0">
                <a:ln w="38100">
                  <a:solidFill>
                    <a:srgbClr val="FFFFFF"/>
                  </a:solidFill>
                </a:ln>
                <a:solidFill>
                  <a:srgbClr val="000000"/>
                </a:solidFill>
                <a:latin typeface="Arial"/>
                <a:ea typeface="ＭＳ Ｐゴシック" charset="0"/>
              </a:rPr>
              <a:t>cell</a:t>
            </a:r>
            <a:endParaRPr lang="en-US" sz="1000" b="1" dirty="0">
              <a:ln w="38100">
                <a:solidFill>
                  <a:srgbClr val="FFFFFF"/>
                </a:solidFill>
              </a:ln>
              <a:solidFill>
                <a:srgbClr val="000000"/>
              </a:solidFill>
              <a:latin typeface="Arial"/>
              <a:ea typeface="ＭＳ Ｐゴシック" charset="0"/>
            </a:endParaRPr>
          </a:p>
        </p:txBody>
      </p:sp>
      <p:sp>
        <p:nvSpPr>
          <p:cNvPr id="60" name="TextBox 74"/>
          <p:cNvSpPr txBox="1">
            <a:spLocks noChangeArrowheads="1"/>
          </p:cNvSpPr>
          <p:nvPr/>
        </p:nvSpPr>
        <p:spPr bwMode="auto">
          <a:xfrm>
            <a:off x="3818191" y="5214789"/>
            <a:ext cx="5113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smtClean="0">
                <a:solidFill>
                  <a:srgbClr val="000000"/>
                </a:solidFill>
                <a:latin typeface="Arial"/>
                <a:ea typeface="ＭＳ Ｐゴシック" charset="0"/>
              </a:rPr>
              <a:t>HER2</a:t>
            </a:r>
          </a:p>
          <a:p>
            <a:pPr eaLnBrk="0" hangingPunct="0"/>
            <a:r>
              <a:rPr lang="en-US" sz="1000" b="1" dirty="0" smtClean="0">
                <a:solidFill>
                  <a:srgbClr val="000000"/>
                </a:solidFill>
                <a:latin typeface="Arial"/>
                <a:ea typeface="ＭＳ Ｐゴシック" charset="0"/>
              </a:rPr>
              <a:t>receptor</a:t>
            </a:r>
            <a:endParaRPr lang="en-US" sz="1000" b="1" dirty="0">
              <a:solidFill>
                <a:srgbClr val="000000"/>
              </a:solidFill>
              <a:latin typeface="Arial"/>
              <a:ea typeface="ＭＳ Ｐゴシック" charset="0"/>
            </a:endParaRPr>
          </a:p>
        </p:txBody>
      </p:sp>
      <p:sp>
        <p:nvSpPr>
          <p:cNvPr id="61" name="TextBox 76"/>
          <p:cNvSpPr txBox="1">
            <a:spLocks noChangeArrowheads="1"/>
          </p:cNvSpPr>
          <p:nvPr/>
        </p:nvSpPr>
        <p:spPr bwMode="auto">
          <a:xfrm>
            <a:off x="5827172" y="5412433"/>
            <a:ext cx="287258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smtClean="0">
                <a:solidFill>
                  <a:srgbClr val="000000"/>
                </a:solidFill>
                <a:latin typeface="Arial"/>
                <a:ea typeface="ＭＳ Ｐゴシック" charset="0"/>
              </a:rPr>
              <a:t>Treatment with Herceptin for the HER2 subtype</a:t>
            </a:r>
          </a:p>
          <a:p>
            <a:pPr eaLnBrk="0" hangingPunct="0">
              <a:lnSpc>
                <a:spcPts val="1500"/>
              </a:lnSpc>
            </a:pPr>
            <a:r>
              <a:rPr lang="en-US" sz="1000" b="1" dirty="0" smtClean="0">
                <a:solidFill>
                  <a:srgbClr val="000000"/>
                </a:solidFill>
                <a:latin typeface="Arial"/>
                <a:ea typeface="ＭＳ Ｐゴシック" charset="0"/>
              </a:rPr>
              <a:t>Herceptin molecule</a:t>
            </a:r>
            <a:endParaRPr lang="en-US" sz="1000" b="1" dirty="0">
              <a:solidFill>
                <a:srgbClr val="000000"/>
              </a:solidFill>
              <a:latin typeface="Arial"/>
              <a:ea typeface="ＭＳ Ｐゴシック" charset="0"/>
            </a:endParaRPr>
          </a:p>
        </p:txBody>
      </p:sp>
      <p:sp>
        <p:nvSpPr>
          <p:cNvPr id="62" name="TextBox 78"/>
          <p:cNvSpPr txBox="1">
            <a:spLocks noChangeArrowheads="1"/>
          </p:cNvSpPr>
          <p:nvPr/>
        </p:nvSpPr>
        <p:spPr bwMode="auto">
          <a:xfrm>
            <a:off x="2519616" y="6264126"/>
            <a:ext cx="4921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r>
              <a:rPr lang="en-US" sz="1000" b="1" dirty="0" smtClean="0">
                <a:solidFill>
                  <a:srgbClr val="FFFFFF"/>
                </a:solidFill>
                <a:latin typeface="Arial"/>
                <a:ea typeface="ＭＳ Ｐゴシック" charset="0"/>
              </a:rPr>
              <a:t>Support</a:t>
            </a:r>
          </a:p>
          <a:p>
            <a:pPr algn="ctr" eaLnBrk="0" hangingPunct="0"/>
            <a:r>
              <a:rPr lang="en-US" sz="1000" b="1" dirty="0" smtClean="0">
                <a:solidFill>
                  <a:srgbClr val="FFFFFF"/>
                </a:solidFill>
                <a:latin typeface="Arial"/>
                <a:ea typeface="ＭＳ Ｐゴシック" charset="0"/>
              </a:rPr>
              <a:t>cell</a:t>
            </a:r>
            <a:endParaRPr lang="en-US" sz="1000" b="1" dirty="0">
              <a:solidFill>
                <a:srgbClr val="FFFFFF"/>
              </a:solidFill>
              <a:latin typeface="Arial"/>
              <a:ea typeface="ＭＳ Ｐゴシック" charset="0"/>
            </a:endParaRPr>
          </a:p>
        </p:txBody>
      </p:sp>
      <p:sp>
        <p:nvSpPr>
          <p:cNvPr id="63" name="TextBox 81"/>
          <p:cNvSpPr txBox="1">
            <a:spLocks noChangeArrowheads="1"/>
          </p:cNvSpPr>
          <p:nvPr/>
        </p:nvSpPr>
        <p:spPr bwMode="auto">
          <a:xfrm>
            <a:off x="3343528" y="6264126"/>
            <a:ext cx="7646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smtClean="0">
                <a:solidFill>
                  <a:srgbClr val="FFFFFF"/>
                </a:solidFill>
                <a:latin typeface="Arial"/>
                <a:ea typeface="ＭＳ Ｐゴシック" charset="0"/>
              </a:rPr>
              <a:t>Extracellular</a:t>
            </a:r>
          </a:p>
          <a:p>
            <a:pPr eaLnBrk="0" hangingPunct="0"/>
            <a:r>
              <a:rPr lang="en-US" sz="1000" b="1" dirty="0" smtClean="0">
                <a:solidFill>
                  <a:srgbClr val="FFFFFF"/>
                </a:solidFill>
                <a:latin typeface="Arial"/>
                <a:ea typeface="ＭＳ Ｐゴシック" charset="0"/>
              </a:rPr>
              <a:t>matrix</a:t>
            </a:r>
            <a:endParaRPr lang="en-US" sz="1000" b="1" dirty="0">
              <a:solidFill>
                <a:srgbClr val="FFFFFF"/>
              </a:solidFill>
              <a:latin typeface="Arial"/>
              <a:ea typeface="ＭＳ Ｐゴシック" charset="0"/>
            </a:endParaRPr>
          </a:p>
        </p:txBody>
      </p:sp>
      <p:sp>
        <p:nvSpPr>
          <p:cNvPr id="64" name="TextBox 83"/>
          <p:cNvSpPr txBox="1">
            <a:spLocks noChangeArrowheads="1"/>
          </p:cNvSpPr>
          <p:nvPr/>
        </p:nvSpPr>
        <p:spPr bwMode="auto">
          <a:xfrm>
            <a:off x="6769353" y="6449071"/>
            <a:ext cx="958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a:solidFill>
                  <a:srgbClr val="000000"/>
                </a:solidFill>
                <a:latin typeface="Arial"/>
                <a:ea typeface="ＭＳ Ｐゴシック" charset="0"/>
              </a:rPr>
              <a:t>HER2 receptors</a:t>
            </a:r>
          </a:p>
        </p:txBody>
      </p:sp>
      <p:sp>
        <p:nvSpPr>
          <p:cNvPr id="2" name="Freeform 1"/>
          <p:cNvSpPr/>
          <p:nvPr/>
        </p:nvSpPr>
        <p:spPr>
          <a:xfrm>
            <a:off x="4048125" y="1000125"/>
            <a:ext cx="361950" cy="33338"/>
          </a:xfrm>
          <a:custGeom>
            <a:avLst/>
            <a:gdLst>
              <a:gd name="connsiteX0" fmla="*/ 0 w 361950"/>
              <a:gd name="connsiteY0" fmla="*/ 33338 h 33338"/>
              <a:gd name="connsiteX1" fmla="*/ 361950 w 361950"/>
              <a:gd name="connsiteY1" fmla="*/ 0 h 33338"/>
            </a:gdLst>
            <a:ahLst/>
            <a:cxnLst>
              <a:cxn ang="0">
                <a:pos x="connsiteX0" y="connsiteY0"/>
              </a:cxn>
              <a:cxn ang="0">
                <a:pos x="connsiteX1" y="connsiteY1"/>
              </a:cxn>
            </a:cxnLst>
            <a:rect l="l" t="t" r="r" b="b"/>
            <a:pathLst>
              <a:path w="361950" h="33338">
                <a:moveTo>
                  <a:pt x="0" y="33338"/>
                </a:moveTo>
                <a:lnTo>
                  <a:pt x="361950" y="0"/>
                </a:lnTo>
              </a:path>
            </a:pathLst>
          </a:custGeom>
          <a:ln w="25400">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 name="Freeform 2"/>
          <p:cNvSpPr/>
          <p:nvPr/>
        </p:nvSpPr>
        <p:spPr>
          <a:xfrm>
            <a:off x="3940969" y="821531"/>
            <a:ext cx="461962" cy="97632"/>
          </a:xfrm>
          <a:custGeom>
            <a:avLst/>
            <a:gdLst>
              <a:gd name="connsiteX0" fmla="*/ 0 w 461962"/>
              <a:gd name="connsiteY0" fmla="*/ 97632 h 97632"/>
              <a:gd name="connsiteX1" fmla="*/ 461962 w 461962"/>
              <a:gd name="connsiteY1" fmla="*/ 0 h 97632"/>
            </a:gdLst>
            <a:ahLst/>
            <a:cxnLst>
              <a:cxn ang="0">
                <a:pos x="connsiteX0" y="connsiteY0"/>
              </a:cxn>
              <a:cxn ang="0">
                <a:pos x="connsiteX1" y="connsiteY1"/>
              </a:cxn>
            </a:cxnLst>
            <a:rect l="l" t="t" r="r" b="b"/>
            <a:pathLst>
              <a:path w="461962" h="97632">
                <a:moveTo>
                  <a:pt x="0" y="97632"/>
                </a:moveTo>
                <a:lnTo>
                  <a:pt x="461962" y="0"/>
                </a:lnTo>
              </a:path>
            </a:pathLst>
          </a:custGeom>
          <a:ln w="25400">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65" name="Freeform 64"/>
          <p:cNvSpPr/>
          <p:nvPr/>
        </p:nvSpPr>
        <p:spPr>
          <a:xfrm>
            <a:off x="4710113" y="821531"/>
            <a:ext cx="614362" cy="159544"/>
          </a:xfrm>
          <a:custGeom>
            <a:avLst/>
            <a:gdLst>
              <a:gd name="connsiteX0" fmla="*/ 0 w 614362"/>
              <a:gd name="connsiteY0" fmla="*/ 0 h 159544"/>
              <a:gd name="connsiteX1" fmla="*/ 614362 w 614362"/>
              <a:gd name="connsiteY1" fmla="*/ 159544 h 159544"/>
            </a:gdLst>
            <a:ahLst/>
            <a:cxnLst>
              <a:cxn ang="0">
                <a:pos x="connsiteX0" y="connsiteY0"/>
              </a:cxn>
              <a:cxn ang="0">
                <a:pos x="connsiteX1" y="connsiteY1"/>
              </a:cxn>
            </a:cxnLst>
            <a:rect l="l" t="t" r="r" b="b"/>
            <a:pathLst>
              <a:path w="614362" h="159544">
                <a:moveTo>
                  <a:pt x="0" y="0"/>
                </a:moveTo>
                <a:lnTo>
                  <a:pt x="614362" y="159544"/>
                </a:lnTo>
              </a:path>
            </a:pathLst>
          </a:custGeom>
          <a:ln w="25400">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66" name="Freeform 65"/>
          <p:cNvSpPr/>
          <p:nvPr/>
        </p:nvSpPr>
        <p:spPr>
          <a:xfrm>
            <a:off x="4629150" y="995363"/>
            <a:ext cx="533400" cy="38100"/>
          </a:xfrm>
          <a:custGeom>
            <a:avLst/>
            <a:gdLst>
              <a:gd name="connsiteX0" fmla="*/ 0 w 533400"/>
              <a:gd name="connsiteY0" fmla="*/ 0 h 38100"/>
              <a:gd name="connsiteX1" fmla="*/ 533400 w 533400"/>
              <a:gd name="connsiteY1" fmla="*/ 38100 h 38100"/>
            </a:gdLst>
            <a:ahLst/>
            <a:cxnLst>
              <a:cxn ang="0">
                <a:pos x="connsiteX0" y="connsiteY0"/>
              </a:cxn>
              <a:cxn ang="0">
                <a:pos x="connsiteX1" y="connsiteY1"/>
              </a:cxn>
            </a:cxnLst>
            <a:rect l="l" t="t" r="r" b="b"/>
            <a:pathLst>
              <a:path w="533400" h="38100">
                <a:moveTo>
                  <a:pt x="0" y="0"/>
                </a:moveTo>
                <a:lnTo>
                  <a:pt x="533400" y="38100"/>
                </a:lnTo>
              </a:path>
            </a:pathLst>
          </a:custGeom>
          <a:ln w="25400">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67" name="Freeform 66"/>
          <p:cNvSpPr/>
          <p:nvPr/>
        </p:nvSpPr>
        <p:spPr>
          <a:xfrm>
            <a:off x="536575" y="4454525"/>
            <a:ext cx="101600" cy="457200"/>
          </a:xfrm>
          <a:custGeom>
            <a:avLst/>
            <a:gdLst>
              <a:gd name="connsiteX0" fmla="*/ 0 w 101600"/>
              <a:gd name="connsiteY0" fmla="*/ 457200 h 457200"/>
              <a:gd name="connsiteX1" fmla="*/ 101600 w 101600"/>
              <a:gd name="connsiteY1" fmla="*/ 0 h 457200"/>
            </a:gdLst>
            <a:ahLst/>
            <a:cxnLst>
              <a:cxn ang="0">
                <a:pos x="connsiteX0" y="connsiteY0"/>
              </a:cxn>
              <a:cxn ang="0">
                <a:pos x="connsiteX1" y="connsiteY1"/>
              </a:cxn>
            </a:cxnLst>
            <a:rect l="l" t="t" r="r" b="b"/>
            <a:pathLst>
              <a:path w="101600" h="457200">
                <a:moveTo>
                  <a:pt x="0" y="457200"/>
                </a:moveTo>
                <a:lnTo>
                  <a:pt x="101600" y="0"/>
                </a:lnTo>
              </a:path>
            </a:pathLst>
          </a:custGeom>
          <a:ln w="25400">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68" name="Freeform 67"/>
          <p:cNvSpPr/>
          <p:nvPr/>
        </p:nvSpPr>
        <p:spPr>
          <a:xfrm>
            <a:off x="739775" y="3730625"/>
            <a:ext cx="647700" cy="425450"/>
          </a:xfrm>
          <a:custGeom>
            <a:avLst/>
            <a:gdLst>
              <a:gd name="connsiteX0" fmla="*/ 0 w 647700"/>
              <a:gd name="connsiteY0" fmla="*/ 425450 h 425450"/>
              <a:gd name="connsiteX1" fmla="*/ 647700 w 647700"/>
              <a:gd name="connsiteY1" fmla="*/ 0 h 425450"/>
            </a:gdLst>
            <a:ahLst/>
            <a:cxnLst>
              <a:cxn ang="0">
                <a:pos x="connsiteX0" y="connsiteY0"/>
              </a:cxn>
              <a:cxn ang="0">
                <a:pos x="connsiteX1" y="connsiteY1"/>
              </a:cxn>
            </a:cxnLst>
            <a:rect l="l" t="t" r="r" b="b"/>
            <a:pathLst>
              <a:path w="647700" h="425450">
                <a:moveTo>
                  <a:pt x="0" y="425450"/>
                </a:moveTo>
                <a:lnTo>
                  <a:pt x="647700" y="0"/>
                </a:lnTo>
              </a:path>
            </a:pathLst>
          </a:custGeom>
          <a:ln w="25400">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69" name="Freeform 68"/>
          <p:cNvSpPr/>
          <p:nvPr/>
        </p:nvSpPr>
        <p:spPr>
          <a:xfrm>
            <a:off x="3749675" y="4244975"/>
            <a:ext cx="393700" cy="241300"/>
          </a:xfrm>
          <a:custGeom>
            <a:avLst/>
            <a:gdLst>
              <a:gd name="connsiteX0" fmla="*/ 0 w 393700"/>
              <a:gd name="connsiteY0" fmla="*/ 241300 h 241300"/>
              <a:gd name="connsiteX1" fmla="*/ 393700 w 393700"/>
              <a:gd name="connsiteY1" fmla="*/ 0 h 241300"/>
            </a:gdLst>
            <a:ahLst/>
            <a:cxnLst>
              <a:cxn ang="0">
                <a:pos x="connsiteX0" y="connsiteY0"/>
              </a:cxn>
              <a:cxn ang="0">
                <a:pos x="connsiteX1" y="connsiteY1"/>
              </a:cxn>
            </a:cxnLst>
            <a:rect l="l" t="t" r="r" b="b"/>
            <a:pathLst>
              <a:path w="393700" h="241300">
                <a:moveTo>
                  <a:pt x="0" y="241300"/>
                </a:moveTo>
                <a:lnTo>
                  <a:pt x="393700" y="0"/>
                </a:lnTo>
              </a:path>
            </a:pathLst>
          </a:custGeom>
          <a:ln w="25400">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70" name="Freeform 69"/>
          <p:cNvSpPr/>
          <p:nvPr/>
        </p:nvSpPr>
        <p:spPr>
          <a:xfrm>
            <a:off x="4238625" y="4743450"/>
            <a:ext cx="214313" cy="207169"/>
          </a:xfrm>
          <a:custGeom>
            <a:avLst/>
            <a:gdLst>
              <a:gd name="connsiteX0" fmla="*/ 0 w 214313"/>
              <a:gd name="connsiteY0" fmla="*/ 207169 h 207169"/>
              <a:gd name="connsiteX1" fmla="*/ 214313 w 214313"/>
              <a:gd name="connsiteY1" fmla="*/ 0 h 207169"/>
            </a:gdLst>
            <a:ahLst/>
            <a:cxnLst>
              <a:cxn ang="0">
                <a:pos x="connsiteX0" y="connsiteY0"/>
              </a:cxn>
              <a:cxn ang="0">
                <a:pos x="connsiteX1" y="connsiteY1"/>
              </a:cxn>
            </a:cxnLst>
            <a:rect l="l" t="t" r="r" b="b"/>
            <a:pathLst>
              <a:path w="214313" h="207169">
                <a:moveTo>
                  <a:pt x="0" y="207169"/>
                </a:moveTo>
                <a:lnTo>
                  <a:pt x="214313" y="0"/>
                </a:lnTo>
              </a:path>
            </a:pathLst>
          </a:custGeom>
          <a:ln w="25400">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71" name="Freeform 70"/>
          <p:cNvSpPr/>
          <p:nvPr/>
        </p:nvSpPr>
        <p:spPr>
          <a:xfrm>
            <a:off x="3645694" y="5307807"/>
            <a:ext cx="157162" cy="54769"/>
          </a:xfrm>
          <a:custGeom>
            <a:avLst/>
            <a:gdLst>
              <a:gd name="connsiteX0" fmla="*/ 0 w 157162"/>
              <a:gd name="connsiteY0" fmla="*/ 54769 h 54769"/>
              <a:gd name="connsiteX1" fmla="*/ 157162 w 157162"/>
              <a:gd name="connsiteY1" fmla="*/ 0 h 54769"/>
            </a:gdLst>
            <a:ahLst/>
            <a:cxnLst>
              <a:cxn ang="0">
                <a:pos x="connsiteX0" y="connsiteY0"/>
              </a:cxn>
              <a:cxn ang="0">
                <a:pos x="connsiteX1" y="connsiteY1"/>
              </a:cxn>
            </a:cxnLst>
            <a:rect l="l" t="t" r="r" b="b"/>
            <a:pathLst>
              <a:path w="157162" h="54769">
                <a:moveTo>
                  <a:pt x="0" y="54769"/>
                </a:moveTo>
                <a:lnTo>
                  <a:pt x="157162" y="0"/>
                </a:lnTo>
              </a:path>
            </a:pathLst>
          </a:custGeom>
          <a:ln w="25400">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72" name="Freeform 71"/>
          <p:cNvSpPr/>
          <p:nvPr/>
        </p:nvSpPr>
        <p:spPr>
          <a:xfrm>
            <a:off x="2738438" y="5250656"/>
            <a:ext cx="704850" cy="219075"/>
          </a:xfrm>
          <a:custGeom>
            <a:avLst/>
            <a:gdLst>
              <a:gd name="connsiteX0" fmla="*/ 0 w 704850"/>
              <a:gd name="connsiteY0" fmla="*/ 219075 h 219075"/>
              <a:gd name="connsiteX1" fmla="*/ 704850 w 704850"/>
              <a:gd name="connsiteY1" fmla="*/ 0 h 219075"/>
            </a:gdLst>
            <a:ahLst/>
            <a:cxnLst>
              <a:cxn ang="0">
                <a:pos x="connsiteX0" y="connsiteY0"/>
              </a:cxn>
              <a:cxn ang="0">
                <a:pos x="connsiteX1" y="connsiteY1"/>
              </a:cxn>
            </a:cxnLst>
            <a:rect l="l" t="t" r="r" b="b"/>
            <a:pathLst>
              <a:path w="704850" h="219075">
                <a:moveTo>
                  <a:pt x="0" y="219075"/>
                </a:moveTo>
                <a:lnTo>
                  <a:pt x="704850" y="0"/>
                </a:lnTo>
              </a:path>
            </a:pathLst>
          </a:custGeom>
          <a:ln w="25400">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73" name="Freeform 72"/>
          <p:cNvSpPr/>
          <p:nvPr/>
        </p:nvSpPr>
        <p:spPr>
          <a:xfrm>
            <a:off x="1612900" y="5454650"/>
            <a:ext cx="485775" cy="444500"/>
          </a:xfrm>
          <a:custGeom>
            <a:avLst/>
            <a:gdLst>
              <a:gd name="connsiteX0" fmla="*/ 0 w 485775"/>
              <a:gd name="connsiteY0" fmla="*/ 444500 h 444500"/>
              <a:gd name="connsiteX1" fmla="*/ 485775 w 485775"/>
              <a:gd name="connsiteY1" fmla="*/ 0 h 444500"/>
            </a:gdLst>
            <a:ahLst/>
            <a:cxnLst>
              <a:cxn ang="0">
                <a:pos x="connsiteX0" y="connsiteY0"/>
              </a:cxn>
              <a:cxn ang="0">
                <a:pos x="connsiteX1" y="connsiteY1"/>
              </a:cxn>
            </a:cxnLst>
            <a:rect l="l" t="t" r="r" b="b"/>
            <a:pathLst>
              <a:path w="485775" h="444500">
                <a:moveTo>
                  <a:pt x="0" y="444500"/>
                </a:moveTo>
                <a:lnTo>
                  <a:pt x="485775" y="0"/>
                </a:lnTo>
              </a:path>
            </a:pathLst>
          </a:custGeom>
          <a:ln w="25400">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74" name="Freeform 73"/>
          <p:cNvSpPr/>
          <p:nvPr/>
        </p:nvSpPr>
        <p:spPr>
          <a:xfrm>
            <a:off x="3033713" y="5805488"/>
            <a:ext cx="564356" cy="533400"/>
          </a:xfrm>
          <a:custGeom>
            <a:avLst/>
            <a:gdLst>
              <a:gd name="connsiteX0" fmla="*/ 0 w 564356"/>
              <a:gd name="connsiteY0" fmla="*/ 533400 h 533400"/>
              <a:gd name="connsiteX1" fmla="*/ 564356 w 564356"/>
              <a:gd name="connsiteY1" fmla="*/ 0 h 533400"/>
            </a:gdLst>
            <a:ahLst/>
            <a:cxnLst>
              <a:cxn ang="0">
                <a:pos x="connsiteX0" y="connsiteY0"/>
              </a:cxn>
              <a:cxn ang="0">
                <a:pos x="connsiteX1" y="connsiteY1"/>
              </a:cxn>
            </a:cxnLst>
            <a:rect l="l" t="t" r="r" b="b"/>
            <a:pathLst>
              <a:path w="564356" h="533400">
                <a:moveTo>
                  <a:pt x="0" y="533400"/>
                </a:moveTo>
                <a:lnTo>
                  <a:pt x="564356" y="0"/>
                </a:lnTo>
              </a:path>
            </a:pathLst>
          </a:custGeom>
          <a:ln w="25400">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75" name="Freeform 74"/>
          <p:cNvSpPr/>
          <p:nvPr/>
        </p:nvSpPr>
        <p:spPr>
          <a:xfrm>
            <a:off x="3595688" y="6007894"/>
            <a:ext cx="19050" cy="261937"/>
          </a:xfrm>
          <a:custGeom>
            <a:avLst/>
            <a:gdLst>
              <a:gd name="connsiteX0" fmla="*/ 19050 w 19050"/>
              <a:gd name="connsiteY0" fmla="*/ 0 h 261937"/>
              <a:gd name="connsiteX1" fmla="*/ 0 w 19050"/>
              <a:gd name="connsiteY1" fmla="*/ 261937 h 261937"/>
            </a:gdLst>
            <a:ahLst/>
            <a:cxnLst>
              <a:cxn ang="0">
                <a:pos x="connsiteX0" y="connsiteY0"/>
              </a:cxn>
              <a:cxn ang="0">
                <a:pos x="connsiteX1" y="connsiteY1"/>
              </a:cxn>
            </a:cxnLst>
            <a:rect l="l" t="t" r="r" b="b"/>
            <a:pathLst>
              <a:path w="19050" h="261937">
                <a:moveTo>
                  <a:pt x="19050" y="0"/>
                </a:moveTo>
                <a:lnTo>
                  <a:pt x="0" y="261937"/>
                </a:lnTo>
              </a:path>
            </a:pathLst>
          </a:custGeom>
          <a:ln w="25400">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76" name="Freeform 75"/>
          <p:cNvSpPr/>
          <p:nvPr/>
        </p:nvSpPr>
        <p:spPr>
          <a:xfrm>
            <a:off x="769145" y="5545931"/>
            <a:ext cx="242887" cy="190500"/>
          </a:xfrm>
          <a:custGeom>
            <a:avLst/>
            <a:gdLst>
              <a:gd name="connsiteX0" fmla="*/ 0 w 242887"/>
              <a:gd name="connsiteY0" fmla="*/ 0 h 190500"/>
              <a:gd name="connsiteX1" fmla="*/ 242887 w 242887"/>
              <a:gd name="connsiteY1" fmla="*/ 190500 h 190500"/>
            </a:gdLst>
            <a:ahLst/>
            <a:cxnLst>
              <a:cxn ang="0">
                <a:pos x="connsiteX0" y="connsiteY0"/>
              </a:cxn>
              <a:cxn ang="0">
                <a:pos x="connsiteX1" y="connsiteY1"/>
              </a:cxn>
            </a:cxnLst>
            <a:rect l="l" t="t" r="r" b="b"/>
            <a:pathLst>
              <a:path w="242887" h="190500">
                <a:moveTo>
                  <a:pt x="0" y="0"/>
                </a:moveTo>
                <a:lnTo>
                  <a:pt x="242887" y="190500"/>
                </a:lnTo>
              </a:path>
            </a:pathLst>
          </a:custGeom>
          <a:ln w="25400">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77" name="Freeform 76"/>
          <p:cNvSpPr/>
          <p:nvPr/>
        </p:nvSpPr>
        <p:spPr>
          <a:xfrm>
            <a:off x="1195388" y="6193631"/>
            <a:ext cx="1300162" cy="223838"/>
          </a:xfrm>
          <a:custGeom>
            <a:avLst/>
            <a:gdLst>
              <a:gd name="connsiteX0" fmla="*/ 0 w 1300162"/>
              <a:gd name="connsiteY0" fmla="*/ 0 h 223838"/>
              <a:gd name="connsiteX1" fmla="*/ 1300162 w 1300162"/>
              <a:gd name="connsiteY1" fmla="*/ 223838 h 223838"/>
            </a:gdLst>
            <a:ahLst/>
            <a:cxnLst>
              <a:cxn ang="0">
                <a:pos x="connsiteX0" y="connsiteY0"/>
              </a:cxn>
              <a:cxn ang="0">
                <a:pos x="connsiteX1" y="connsiteY1"/>
              </a:cxn>
            </a:cxnLst>
            <a:rect l="l" t="t" r="r" b="b"/>
            <a:pathLst>
              <a:path w="1300162" h="223838">
                <a:moveTo>
                  <a:pt x="0" y="0"/>
                </a:moveTo>
                <a:lnTo>
                  <a:pt x="1300162" y="223838"/>
                </a:lnTo>
              </a:path>
            </a:pathLst>
          </a:custGeom>
          <a:ln w="25400">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78" name="Freeform 77"/>
          <p:cNvSpPr/>
          <p:nvPr/>
        </p:nvSpPr>
        <p:spPr>
          <a:xfrm>
            <a:off x="6834188" y="2817019"/>
            <a:ext cx="316706" cy="71437"/>
          </a:xfrm>
          <a:custGeom>
            <a:avLst/>
            <a:gdLst>
              <a:gd name="connsiteX0" fmla="*/ 0 w 316706"/>
              <a:gd name="connsiteY0" fmla="*/ 0 h 71437"/>
              <a:gd name="connsiteX1" fmla="*/ 316706 w 316706"/>
              <a:gd name="connsiteY1" fmla="*/ 71437 h 71437"/>
            </a:gdLst>
            <a:ahLst/>
            <a:cxnLst>
              <a:cxn ang="0">
                <a:pos x="connsiteX0" y="connsiteY0"/>
              </a:cxn>
              <a:cxn ang="0">
                <a:pos x="connsiteX1" y="connsiteY1"/>
              </a:cxn>
            </a:cxnLst>
            <a:rect l="l" t="t" r="r" b="b"/>
            <a:pathLst>
              <a:path w="316706" h="71437">
                <a:moveTo>
                  <a:pt x="0" y="0"/>
                </a:moveTo>
                <a:lnTo>
                  <a:pt x="316706" y="71437"/>
                </a:lnTo>
              </a:path>
            </a:pathLst>
          </a:custGeom>
          <a:ln w="25400">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79" name="Freeform 78"/>
          <p:cNvSpPr/>
          <p:nvPr/>
        </p:nvSpPr>
        <p:spPr>
          <a:xfrm>
            <a:off x="5984081" y="3698082"/>
            <a:ext cx="228600" cy="614362"/>
          </a:xfrm>
          <a:custGeom>
            <a:avLst/>
            <a:gdLst>
              <a:gd name="connsiteX0" fmla="*/ 0 w 228600"/>
              <a:gd name="connsiteY0" fmla="*/ 614362 h 614362"/>
              <a:gd name="connsiteX1" fmla="*/ 228600 w 228600"/>
              <a:gd name="connsiteY1" fmla="*/ 0 h 614362"/>
            </a:gdLst>
            <a:ahLst/>
            <a:cxnLst>
              <a:cxn ang="0">
                <a:pos x="connsiteX0" y="connsiteY0"/>
              </a:cxn>
              <a:cxn ang="0">
                <a:pos x="connsiteX1" y="connsiteY1"/>
              </a:cxn>
            </a:cxnLst>
            <a:rect l="l" t="t" r="r" b="b"/>
            <a:pathLst>
              <a:path w="228600" h="614362">
                <a:moveTo>
                  <a:pt x="0" y="614362"/>
                </a:moveTo>
                <a:lnTo>
                  <a:pt x="228600" y="0"/>
                </a:lnTo>
              </a:path>
            </a:pathLst>
          </a:custGeom>
          <a:ln w="25400">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80" name="Freeform 79"/>
          <p:cNvSpPr/>
          <p:nvPr/>
        </p:nvSpPr>
        <p:spPr>
          <a:xfrm>
            <a:off x="6317456" y="3431381"/>
            <a:ext cx="623888" cy="435769"/>
          </a:xfrm>
          <a:custGeom>
            <a:avLst/>
            <a:gdLst>
              <a:gd name="connsiteX0" fmla="*/ 0 w 623888"/>
              <a:gd name="connsiteY0" fmla="*/ 435769 h 435769"/>
              <a:gd name="connsiteX1" fmla="*/ 623888 w 623888"/>
              <a:gd name="connsiteY1" fmla="*/ 0 h 435769"/>
            </a:gdLst>
            <a:ahLst/>
            <a:cxnLst>
              <a:cxn ang="0">
                <a:pos x="connsiteX0" y="connsiteY0"/>
              </a:cxn>
              <a:cxn ang="0">
                <a:pos x="connsiteX1" y="connsiteY1"/>
              </a:cxn>
            </a:cxnLst>
            <a:rect l="l" t="t" r="r" b="b"/>
            <a:pathLst>
              <a:path w="623888" h="435769">
                <a:moveTo>
                  <a:pt x="0" y="435769"/>
                </a:moveTo>
                <a:lnTo>
                  <a:pt x="623888" y="0"/>
                </a:lnTo>
              </a:path>
            </a:pathLst>
          </a:custGeom>
          <a:ln w="25400">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81" name="Freeform 80"/>
          <p:cNvSpPr/>
          <p:nvPr/>
        </p:nvSpPr>
        <p:spPr>
          <a:xfrm>
            <a:off x="6367463" y="6188869"/>
            <a:ext cx="400050" cy="376237"/>
          </a:xfrm>
          <a:custGeom>
            <a:avLst/>
            <a:gdLst>
              <a:gd name="connsiteX0" fmla="*/ 0 w 400050"/>
              <a:gd name="connsiteY0" fmla="*/ 0 h 376237"/>
              <a:gd name="connsiteX1" fmla="*/ 400050 w 400050"/>
              <a:gd name="connsiteY1" fmla="*/ 376237 h 376237"/>
              <a:gd name="connsiteX2" fmla="*/ 150018 w 400050"/>
              <a:gd name="connsiteY2" fmla="*/ 14287 h 376237"/>
            </a:gdLst>
            <a:ahLst/>
            <a:cxnLst>
              <a:cxn ang="0">
                <a:pos x="connsiteX0" y="connsiteY0"/>
              </a:cxn>
              <a:cxn ang="0">
                <a:pos x="connsiteX1" y="connsiteY1"/>
              </a:cxn>
              <a:cxn ang="0">
                <a:pos x="connsiteX2" y="connsiteY2"/>
              </a:cxn>
            </a:cxnLst>
            <a:rect l="l" t="t" r="r" b="b"/>
            <a:pathLst>
              <a:path w="400050" h="376237">
                <a:moveTo>
                  <a:pt x="0" y="0"/>
                </a:moveTo>
                <a:lnTo>
                  <a:pt x="400050" y="376237"/>
                </a:lnTo>
                <a:lnTo>
                  <a:pt x="150018" y="14287"/>
                </a:lnTo>
              </a:path>
            </a:pathLst>
          </a:custGeom>
          <a:ln w="25400">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82" name="Freeform 81"/>
          <p:cNvSpPr/>
          <p:nvPr/>
        </p:nvSpPr>
        <p:spPr>
          <a:xfrm>
            <a:off x="6088856" y="5726906"/>
            <a:ext cx="190500" cy="180975"/>
          </a:xfrm>
          <a:custGeom>
            <a:avLst/>
            <a:gdLst>
              <a:gd name="connsiteX0" fmla="*/ 0 w 190500"/>
              <a:gd name="connsiteY0" fmla="*/ 0 h 180975"/>
              <a:gd name="connsiteX1" fmla="*/ 190500 w 190500"/>
              <a:gd name="connsiteY1" fmla="*/ 180975 h 180975"/>
            </a:gdLst>
            <a:ahLst/>
            <a:cxnLst>
              <a:cxn ang="0">
                <a:pos x="connsiteX0" y="connsiteY0"/>
              </a:cxn>
              <a:cxn ang="0">
                <a:pos x="connsiteX1" y="connsiteY1"/>
              </a:cxn>
            </a:cxnLst>
            <a:rect l="l" t="t" r="r" b="b"/>
            <a:pathLst>
              <a:path w="190500" h="180975">
                <a:moveTo>
                  <a:pt x="0" y="0"/>
                </a:moveTo>
                <a:lnTo>
                  <a:pt x="190500" y="180975"/>
                </a:lnTo>
              </a:path>
            </a:pathLst>
          </a:custGeom>
          <a:ln w="25400">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44" name="Freeform 143"/>
          <p:cNvSpPr/>
          <p:nvPr/>
        </p:nvSpPr>
        <p:spPr>
          <a:xfrm>
            <a:off x="4046537" y="1000919"/>
            <a:ext cx="361950" cy="33338"/>
          </a:xfrm>
          <a:custGeom>
            <a:avLst/>
            <a:gdLst>
              <a:gd name="connsiteX0" fmla="*/ 0 w 361950"/>
              <a:gd name="connsiteY0" fmla="*/ 33338 h 33338"/>
              <a:gd name="connsiteX1" fmla="*/ 361950 w 361950"/>
              <a:gd name="connsiteY1" fmla="*/ 0 h 33338"/>
            </a:gdLst>
            <a:ahLst/>
            <a:cxnLst>
              <a:cxn ang="0">
                <a:pos x="connsiteX0" y="connsiteY0"/>
              </a:cxn>
              <a:cxn ang="0">
                <a:pos x="connsiteX1" y="connsiteY1"/>
              </a:cxn>
            </a:cxnLst>
            <a:rect l="l" t="t" r="r" b="b"/>
            <a:pathLst>
              <a:path w="361950" h="33338">
                <a:moveTo>
                  <a:pt x="0" y="33338"/>
                </a:moveTo>
                <a:lnTo>
                  <a:pt x="361950"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45" name="Freeform 144"/>
          <p:cNvSpPr/>
          <p:nvPr/>
        </p:nvSpPr>
        <p:spPr>
          <a:xfrm>
            <a:off x="3939381" y="822325"/>
            <a:ext cx="461962" cy="97632"/>
          </a:xfrm>
          <a:custGeom>
            <a:avLst/>
            <a:gdLst>
              <a:gd name="connsiteX0" fmla="*/ 0 w 461962"/>
              <a:gd name="connsiteY0" fmla="*/ 97632 h 97632"/>
              <a:gd name="connsiteX1" fmla="*/ 461962 w 461962"/>
              <a:gd name="connsiteY1" fmla="*/ 0 h 97632"/>
            </a:gdLst>
            <a:ahLst/>
            <a:cxnLst>
              <a:cxn ang="0">
                <a:pos x="connsiteX0" y="connsiteY0"/>
              </a:cxn>
              <a:cxn ang="0">
                <a:pos x="connsiteX1" y="connsiteY1"/>
              </a:cxn>
            </a:cxnLst>
            <a:rect l="l" t="t" r="r" b="b"/>
            <a:pathLst>
              <a:path w="461962" h="97632">
                <a:moveTo>
                  <a:pt x="0" y="97632"/>
                </a:moveTo>
                <a:lnTo>
                  <a:pt x="461962"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46" name="Freeform 145"/>
          <p:cNvSpPr/>
          <p:nvPr/>
        </p:nvSpPr>
        <p:spPr>
          <a:xfrm>
            <a:off x="4708525" y="822325"/>
            <a:ext cx="614362" cy="159544"/>
          </a:xfrm>
          <a:custGeom>
            <a:avLst/>
            <a:gdLst>
              <a:gd name="connsiteX0" fmla="*/ 0 w 614362"/>
              <a:gd name="connsiteY0" fmla="*/ 0 h 159544"/>
              <a:gd name="connsiteX1" fmla="*/ 614362 w 614362"/>
              <a:gd name="connsiteY1" fmla="*/ 159544 h 159544"/>
            </a:gdLst>
            <a:ahLst/>
            <a:cxnLst>
              <a:cxn ang="0">
                <a:pos x="connsiteX0" y="connsiteY0"/>
              </a:cxn>
              <a:cxn ang="0">
                <a:pos x="connsiteX1" y="connsiteY1"/>
              </a:cxn>
            </a:cxnLst>
            <a:rect l="l" t="t" r="r" b="b"/>
            <a:pathLst>
              <a:path w="614362" h="159544">
                <a:moveTo>
                  <a:pt x="0" y="0"/>
                </a:moveTo>
                <a:lnTo>
                  <a:pt x="614362" y="159544"/>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47" name="Freeform 146"/>
          <p:cNvSpPr/>
          <p:nvPr/>
        </p:nvSpPr>
        <p:spPr>
          <a:xfrm>
            <a:off x="4627562" y="996157"/>
            <a:ext cx="533400" cy="38100"/>
          </a:xfrm>
          <a:custGeom>
            <a:avLst/>
            <a:gdLst>
              <a:gd name="connsiteX0" fmla="*/ 0 w 533400"/>
              <a:gd name="connsiteY0" fmla="*/ 0 h 38100"/>
              <a:gd name="connsiteX1" fmla="*/ 533400 w 533400"/>
              <a:gd name="connsiteY1" fmla="*/ 38100 h 38100"/>
            </a:gdLst>
            <a:ahLst/>
            <a:cxnLst>
              <a:cxn ang="0">
                <a:pos x="connsiteX0" y="connsiteY0"/>
              </a:cxn>
              <a:cxn ang="0">
                <a:pos x="connsiteX1" y="connsiteY1"/>
              </a:cxn>
            </a:cxnLst>
            <a:rect l="l" t="t" r="r" b="b"/>
            <a:pathLst>
              <a:path w="533400" h="38100">
                <a:moveTo>
                  <a:pt x="0" y="0"/>
                </a:moveTo>
                <a:lnTo>
                  <a:pt x="533400" y="3810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48" name="Freeform 147"/>
          <p:cNvSpPr/>
          <p:nvPr/>
        </p:nvSpPr>
        <p:spPr>
          <a:xfrm>
            <a:off x="534987" y="4455319"/>
            <a:ext cx="101600" cy="457200"/>
          </a:xfrm>
          <a:custGeom>
            <a:avLst/>
            <a:gdLst>
              <a:gd name="connsiteX0" fmla="*/ 0 w 101600"/>
              <a:gd name="connsiteY0" fmla="*/ 457200 h 457200"/>
              <a:gd name="connsiteX1" fmla="*/ 101600 w 101600"/>
              <a:gd name="connsiteY1" fmla="*/ 0 h 457200"/>
            </a:gdLst>
            <a:ahLst/>
            <a:cxnLst>
              <a:cxn ang="0">
                <a:pos x="connsiteX0" y="connsiteY0"/>
              </a:cxn>
              <a:cxn ang="0">
                <a:pos x="connsiteX1" y="connsiteY1"/>
              </a:cxn>
            </a:cxnLst>
            <a:rect l="l" t="t" r="r" b="b"/>
            <a:pathLst>
              <a:path w="101600" h="457200">
                <a:moveTo>
                  <a:pt x="0" y="457200"/>
                </a:moveTo>
                <a:lnTo>
                  <a:pt x="101600"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49" name="Freeform 148"/>
          <p:cNvSpPr/>
          <p:nvPr/>
        </p:nvSpPr>
        <p:spPr>
          <a:xfrm>
            <a:off x="738187" y="3731419"/>
            <a:ext cx="647700" cy="425450"/>
          </a:xfrm>
          <a:custGeom>
            <a:avLst/>
            <a:gdLst>
              <a:gd name="connsiteX0" fmla="*/ 0 w 647700"/>
              <a:gd name="connsiteY0" fmla="*/ 425450 h 425450"/>
              <a:gd name="connsiteX1" fmla="*/ 647700 w 647700"/>
              <a:gd name="connsiteY1" fmla="*/ 0 h 425450"/>
            </a:gdLst>
            <a:ahLst/>
            <a:cxnLst>
              <a:cxn ang="0">
                <a:pos x="connsiteX0" y="connsiteY0"/>
              </a:cxn>
              <a:cxn ang="0">
                <a:pos x="connsiteX1" y="connsiteY1"/>
              </a:cxn>
            </a:cxnLst>
            <a:rect l="l" t="t" r="r" b="b"/>
            <a:pathLst>
              <a:path w="647700" h="425450">
                <a:moveTo>
                  <a:pt x="0" y="425450"/>
                </a:moveTo>
                <a:lnTo>
                  <a:pt x="647700"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50" name="Freeform 149"/>
          <p:cNvSpPr/>
          <p:nvPr/>
        </p:nvSpPr>
        <p:spPr>
          <a:xfrm>
            <a:off x="3748087" y="4245769"/>
            <a:ext cx="393700" cy="241300"/>
          </a:xfrm>
          <a:custGeom>
            <a:avLst/>
            <a:gdLst>
              <a:gd name="connsiteX0" fmla="*/ 0 w 393700"/>
              <a:gd name="connsiteY0" fmla="*/ 241300 h 241300"/>
              <a:gd name="connsiteX1" fmla="*/ 393700 w 393700"/>
              <a:gd name="connsiteY1" fmla="*/ 0 h 241300"/>
            </a:gdLst>
            <a:ahLst/>
            <a:cxnLst>
              <a:cxn ang="0">
                <a:pos x="connsiteX0" y="connsiteY0"/>
              </a:cxn>
              <a:cxn ang="0">
                <a:pos x="connsiteX1" y="connsiteY1"/>
              </a:cxn>
            </a:cxnLst>
            <a:rect l="l" t="t" r="r" b="b"/>
            <a:pathLst>
              <a:path w="393700" h="241300">
                <a:moveTo>
                  <a:pt x="0" y="241300"/>
                </a:moveTo>
                <a:lnTo>
                  <a:pt x="393700"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51" name="Freeform 150"/>
          <p:cNvSpPr/>
          <p:nvPr/>
        </p:nvSpPr>
        <p:spPr>
          <a:xfrm>
            <a:off x="4237037" y="4744244"/>
            <a:ext cx="214313" cy="207169"/>
          </a:xfrm>
          <a:custGeom>
            <a:avLst/>
            <a:gdLst>
              <a:gd name="connsiteX0" fmla="*/ 0 w 214313"/>
              <a:gd name="connsiteY0" fmla="*/ 207169 h 207169"/>
              <a:gd name="connsiteX1" fmla="*/ 214313 w 214313"/>
              <a:gd name="connsiteY1" fmla="*/ 0 h 207169"/>
            </a:gdLst>
            <a:ahLst/>
            <a:cxnLst>
              <a:cxn ang="0">
                <a:pos x="connsiteX0" y="connsiteY0"/>
              </a:cxn>
              <a:cxn ang="0">
                <a:pos x="connsiteX1" y="connsiteY1"/>
              </a:cxn>
            </a:cxnLst>
            <a:rect l="l" t="t" r="r" b="b"/>
            <a:pathLst>
              <a:path w="214313" h="207169">
                <a:moveTo>
                  <a:pt x="0" y="207169"/>
                </a:moveTo>
                <a:lnTo>
                  <a:pt x="214313"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52" name="Freeform 151"/>
          <p:cNvSpPr/>
          <p:nvPr/>
        </p:nvSpPr>
        <p:spPr>
          <a:xfrm>
            <a:off x="3644106" y="5308601"/>
            <a:ext cx="157162" cy="54769"/>
          </a:xfrm>
          <a:custGeom>
            <a:avLst/>
            <a:gdLst>
              <a:gd name="connsiteX0" fmla="*/ 0 w 157162"/>
              <a:gd name="connsiteY0" fmla="*/ 54769 h 54769"/>
              <a:gd name="connsiteX1" fmla="*/ 157162 w 157162"/>
              <a:gd name="connsiteY1" fmla="*/ 0 h 54769"/>
            </a:gdLst>
            <a:ahLst/>
            <a:cxnLst>
              <a:cxn ang="0">
                <a:pos x="connsiteX0" y="connsiteY0"/>
              </a:cxn>
              <a:cxn ang="0">
                <a:pos x="connsiteX1" y="connsiteY1"/>
              </a:cxn>
            </a:cxnLst>
            <a:rect l="l" t="t" r="r" b="b"/>
            <a:pathLst>
              <a:path w="157162" h="54769">
                <a:moveTo>
                  <a:pt x="0" y="54769"/>
                </a:moveTo>
                <a:lnTo>
                  <a:pt x="157162"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53" name="Freeform 152"/>
          <p:cNvSpPr/>
          <p:nvPr/>
        </p:nvSpPr>
        <p:spPr>
          <a:xfrm>
            <a:off x="2736850" y="5251450"/>
            <a:ext cx="704850" cy="219075"/>
          </a:xfrm>
          <a:custGeom>
            <a:avLst/>
            <a:gdLst>
              <a:gd name="connsiteX0" fmla="*/ 0 w 704850"/>
              <a:gd name="connsiteY0" fmla="*/ 219075 h 219075"/>
              <a:gd name="connsiteX1" fmla="*/ 704850 w 704850"/>
              <a:gd name="connsiteY1" fmla="*/ 0 h 219075"/>
            </a:gdLst>
            <a:ahLst/>
            <a:cxnLst>
              <a:cxn ang="0">
                <a:pos x="connsiteX0" y="connsiteY0"/>
              </a:cxn>
              <a:cxn ang="0">
                <a:pos x="connsiteX1" y="connsiteY1"/>
              </a:cxn>
            </a:cxnLst>
            <a:rect l="l" t="t" r="r" b="b"/>
            <a:pathLst>
              <a:path w="704850" h="219075">
                <a:moveTo>
                  <a:pt x="0" y="219075"/>
                </a:moveTo>
                <a:lnTo>
                  <a:pt x="704850"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54" name="Freeform 153"/>
          <p:cNvSpPr/>
          <p:nvPr/>
        </p:nvSpPr>
        <p:spPr>
          <a:xfrm>
            <a:off x="1611312" y="5455444"/>
            <a:ext cx="485775" cy="444500"/>
          </a:xfrm>
          <a:custGeom>
            <a:avLst/>
            <a:gdLst>
              <a:gd name="connsiteX0" fmla="*/ 0 w 485775"/>
              <a:gd name="connsiteY0" fmla="*/ 444500 h 444500"/>
              <a:gd name="connsiteX1" fmla="*/ 485775 w 485775"/>
              <a:gd name="connsiteY1" fmla="*/ 0 h 444500"/>
            </a:gdLst>
            <a:ahLst/>
            <a:cxnLst>
              <a:cxn ang="0">
                <a:pos x="connsiteX0" y="connsiteY0"/>
              </a:cxn>
              <a:cxn ang="0">
                <a:pos x="connsiteX1" y="connsiteY1"/>
              </a:cxn>
            </a:cxnLst>
            <a:rect l="l" t="t" r="r" b="b"/>
            <a:pathLst>
              <a:path w="485775" h="444500">
                <a:moveTo>
                  <a:pt x="0" y="444500"/>
                </a:moveTo>
                <a:lnTo>
                  <a:pt x="485775"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55" name="Freeform 154"/>
          <p:cNvSpPr/>
          <p:nvPr/>
        </p:nvSpPr>
        <p:spPr>
          <a:xfrm>
            <a:off x="3032125" y="5806282"/>
            <a:ext cx="564356" cy="533400"/>
          </a:xfrm>
          <a:custGeom>
            <a:avLst/>
            <a:gdLst>
              <a:gd name="connsiteX0" fmla="*/ 0 w 564356"/>
              <a:gd name="connsiteY0" fmla="*/ 533400 h 533400"/>
              <a:gd name="connsiteX1" fmla="*/ 564356 w 564356"/>
              <a:gd name="connsiteY1" fmla="*/ 0 h 533400"/>
            </a:gdLst>
            <a:ahLst/>
            <a:cxnLst>
              <a:cxn ang="0">
                <a:pos x="connsiteX0" y="connsiteY0"/>
              </a:cxn>
              <a:cxn ang="0">
                <a:pos x="connsiteX1" y="connsiteY1"/>
              </a:cxn>
            </a:cxnLst>
            <a:rect l="l" t="t" r="r" b="b"/>
            <a:pathLst>
              <a:path w="564356" h="533400">
                <a:moveTo>
                  <a:pt x="0" y="533400"/>
                </a:moveTo>
                <a:lnTo>
                  <a:pt x="564356"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56" name="Freeform 155"/>
          <p:cNvSpPr/>
          <p:nvPr/>
        </p:nvSpPr>
        <p:spPr>
          <a:xfrm>
            <a:off x="3594100" y="6008688"/>
            <a:ext cx="19050" cy="261937"/>
          </a:xfrm>
          <a:custGeom>
            <a:avLst/>
            <a:gdLst>
              <a:gd name="connsiteX0" fmla="*/ 19050 w 19050"/>
              <a:gd name="connsiteY0" fmla="*/ 0 h 261937"/>
              <a:gd name="connsiteX1" fmla="*/ 0 w 19050"/>
              <a:gd name="connsiteY1" fmla="*/ 261937 h 261937"/>
            </a:gdLst>
            <a:ahLst/>
            <a:cxnLst>
              <a:cxn ang="0">
                <a:pos x="connsiteX0" y="connsiteY0"/>
              </a:cxn>
              <a:cxn ang="0">
                <a:pos x="connsiteX1" y="connsiteY1"/>
              </a:cxn>
            </a:cxnLst>
            <a:rect l="l" t="t" r="r" b="b"/>
            <a:pathLst>
              <a:path w="19050" h="261937">
                <a:moveTo>
                  <a:pt x="19050" y="0"/>
                </a:moveTo>
                <a:lnTo>
                  <a:pt x="0" y="261937"/>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57" name="Freeform 156"/>
          <p:cNvSpPr/>
          <p:nvPr/>
        </p:nvSpPr>
        <p:spPr>
          <a:xfrm>
            <a:off x="767557" y="5546725"/>
            <a:ext cx="242887" cy="190500"/>
          </a:xfrm>
          <a:custGeom>
            <a:avLst/>
            <a:gdLst>
              <a:gd name="connsiteX0" fmla="*/ 0 w 242887"/>
              <a:gd name="connsiteY0" fmla="*/ 0 h 190500"/>
              <a:gd name="connsiteX1" fmla="*/ 242887 w 242887"/>
              <a:gd name="connsiteY1" fmla="*/ 190500 h 190500"/>
            </a:gdLst>
            <a:ahLst/>
            <a:cxnLst>
              <a:cxn ang="0">
                <a:pos x="connsiteX0" y="connsiteY0"/>
              </a:cxn>
              <a:cxn ang="0">
                <a:pos x="connsiteX1" y="connsiteY1"/>
              </a:cxn>
            </a:cxnLst>
            <a:rect l="l" t="t" r="r" b="b"/>
            <a:pathLst>
              <a:path w="242887" h="190500">
                <a:moveTo>
                  <a:pt x="0" y="0"/>
                </a:moveTo>
                <a:lnTo>
                  <a:pt x="242887" y="19050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58" name="Freeform 157"/>
          <p:cNvSpPr/>
          <p:nvPr/>
        </p:nvSpPr>
        <p:spPr>
          <a:xfrm>
            <a:off x="1193800" y="6194425"/>
            <a:ext cx="1300162" cy="223838"/>
          </a:xfrm>
          <a:custGeom>
            <a:avLst/>
            <a:gdLst>
              <a:gd name="connsiteX0" fmla="*/ 0 w 1300162"/>
              <a:gd name="connsiteY0" fmla="*/ 0 h 223838"/>
              <a:gd name="connsiteX1" fmla="*/ 1300162 w 1300162"/>
              <a:gd name="connsiteY1" fmla="*/ 223838 h 223838"/>
            </a:gdLst>
            <a:ahLst/>
            <a:cxnLst>
              <a:cxn ang="0">
                <a:pos x="connsiteX0" y="connsiteY0"/>
              </a:cxn>
              <a:cxn ang="0">
                <a:pos x="connsiteX1" y="connsiteY1"/>
              </a:cxn>
            </a:cxnLst>
            <a:rect l="l" t="t" r="r" b="b"/>
            <a:pathLst>
              <a:path w="1300162" h="223838">
                <a:moveTo>
                  <a:pt x="0" y="0"/>
                </a:moveTo>
                <a:lnTo>
                  <a:pt x="1300162" y="223838"/>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59" name="Freeform 158"/>
          <p:cNvSpPr/>
          <p:nvPr/>
        </p:nvSpPr>
        <p:spPr>
          <a:xfrm>
            <a:off x="6832600" y="2817813"/>
            <a:ext cx="316706" cy="71437"/>
          </a:xfrm>
          <a:custGeom>
            <a:avLst/>
            <a:gdLst>
              <a:gd name="connsiteX0" fmla="*/ 0 w 316706"/>
              <a:gd name="connsiteY0" fmla="*/ 0 h 71437"/>
              <a:gd name="connsiteX1" fmla="*/ 316706 w 316706"/>
              <a:gd name="connsiteY1" fmla="*/ 71437 h 71437"/>
            </a:gdLst>
            <a:ahLst/>
            <a:cxnLst>
              <a:cxn ang="0">
                <a:pos x="connsiteX0" y="connsiteY0"/>
              </a:cxn>
              <a:cxn ang="0">
                <a:pos x="connsiteX1" y="connsiteY1"/>
              </a:cxn>
            </a:cxnLst>
            <a:rect l="l" t="t" r="r" b="b"/>
            <a:pathLst>
              <a:path w="316706" h="71437">
                <a:moveTo>
                  <a:pt x="0" y="0"/>
                </a:moveTo>
                <a:lnTo>
                  <a:pt x="316706" y="71437"/>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60" name="Freeform 159"/>
          <p:cNvSpPr/>
          <p:nvPr/>
        </p:nvSpPr>
        <p:spPr>
          <a:xfrm>
            <a:off x="5982493" y="3698876"/>
            <a:ext cx="228600" cy="614362"/>
          </a:xfrm>
          <a:custGeom>
            <a:avLst/>
            <a:gdLst>
              <a:gd name="connsiteX0" fmla="*/ 0 w 228600"/>
              <a:gd name="connsiteY0" fmla="*/ 614362 h 614362"/>
              <a:gd name="connsiteX1" fmla="*/ 228600 w 228600"/>
              <a:gd name="connsiteY1" fmla="*/ 0 h 614362"/>
            </a:gdLst>
            <a:ahLst/>
            <a:cxnLst>
              <a:cxn ang="0">
                <a:pos x="connsiteX0" y="connsiteY0"/>
              </a:cxn>
              <a:cxn ang="0">
                <a:pos x="connsiteX1" y="connsiteY1"/>
              </a:cxn>
            </a:cxnLst>
            <a:rect l="l" t="t" r="r" b="b"/>
            <a:pathLst>
              <a:path w="228600" h="614362">
                <a:moveTo>
                  <a:pt x="0" y="614362"/>
                </a:moveTo>
                <a:lnTo>
                  <a:pt x="228600"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61" name="Freeform 160"/>
          <p:cNvSpPr/>
          <p:nvPr/>
        </p:nvSpPr>
        <p:spPr>
          <a:xfrm>
            <a:off x="6315868" y="3432175"/>
            <a:ext cx="623888" cy="435769"/>
          </a:xfrm>
          <a:custGeom>
            <a:avLst/>
            <a:gdLst>
              <a:gd name="connsiteX0" fmla="*/ 0 w 623888"/>
              <a:gd name="connsiteY0" fmla="*/ 435769 h 435769"/>
              <a:gd name="connsiteX1" fmla="*/ 623888 w 623888"/>
              <a:gd name="connsiteY1" fmla="*/ 0 h 435769"/>
            </a:gdLst>
            <a:ahLst/>
            <a:cxnLst>
              <a:cxn ang="0">
                <a:pos x="connsiteX0" y="connsiteY0"/>
              </a:cxn>
              <a:cxn ang="0">
                <a:pos x="connsiteX1" y="connsiteY1"/>
              </a:cxn>
            </a:cxnLst>
            <a:rect l="l" t="t" r="r" b="b"/>
            <a:pathLst>
              <a:path w="623888" h="435769">
                <a:moveTo>
                  <a:pt x="0" y="435769"/>
                </a:moveTo>
                <a:lnTo>
                  <a:pt x="623888"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62" name="Freeform 161"/>
          <p:cNvSpPr/>
          <p:nvPr/>
        </p:nvSpPr>
        <p:spPr>
          <a:xfrm>
            <a:off x="6365875" y="6189663"/>
            <a:ext cx="400050" cy="376237"/>
          </a:xfrm>
          <a:custGeom>
            <a:avLst/>
            <a:gdLst>
              <a:gd name="connsiteX0" fmla="*/ 0 w 400050"/>
              <a:gd name="connsiteY0" fmla="*/ 0 h 376237"/>
              <a:gd name="connsiteX1" fmla="*/ 400050 w 400050"/>
              <a:gd name="connsiteY1" fmla="*/ 376237 h 376237"/>
              <a:gd name="connsiteX2" fmla="*/ 150018 w 400050"/>
              <a:gd name="connsiteY2" fmla="*/ 14287 h 376237"/>
            </a:gdLst>
            <a:ahLst/>
            <a:cxnLst>
              <a:cxn ang="0">
                <a:pos x="connsiteX0" y="connsiteY0"/>
              </a:cxn>
              <a:cxn ang="0">
                <a:pos x="connsiteX1" y="connsiteY1"/>
              </a:cxn>
              <a:cxn ang="0">
                <a:pos x="connsiteX2" y="connsiteY2"/>
              </a:cxn>
            </a:cxnLst>
            <a:rect l="l" t="t" r="r" b="b"/>
            <a:pathLst>
              <a:path w="400050" h="376237">
                <a:moveTo>
                  <a:pt x="0" y="0"/>
                </a:moveTo>
                <a:lnTo>
                  <a:pt x="400050" y="376237"/>
                </a:lnTo>
                <a:lnTo>
                  <a:pt x="150018" y="14287"/>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63" name="Freeform 162"/>
          <p:cNvSpPr/>
          <p:nvPr/>
        </p:nvSpPr>
        <p:spPr>
          <a:xfrm>
            <a:off x="6097294" y="5737225"/>
            <a:ext cx="180474" cy="171450"/>
          </a:xfrm>
          <a:custGeom>
            <a:avLst/>
            <a:gdLst>
              <a:gd name="connsiteX0" fmla="*/ 0 w 190500"/>
              <a:gd name="connsiteY0" fmla="*/ 0 h 180975"/>
              <a:gd name="connsiteX1" fmla="*/ 190500 w 190500"/>
              <a:gd name="connsiteY1" fmla="*/ 180975 h 180975"/>
            </a:gdLst>
            <a:ahLst/>
            <a:cxnLst>
              <a:cxn ang="0">
                <a:pos x="connsiteX0" y="connsiteY0"/>
              </a:cxn>
              <a:cxn ang="0">
                <a:pos x="connsiteX1" y="connsiteY1"/>
              </a:cxn>
            </a:cxnLst>
            <a:rect l="l" t="t" r="r" b="b"/>
            <a:pathLst>
              <a:path w="190500" h="180975">
                <a:moveTo>
                  <a:pt x="0" y="0"/>
                </a:moveTo>
                <a:lnTo>
                  <a:pt x="190500" y="180975"/>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84" name="Right Brace 83"/>
          <p:cNvSpPr/>
          <p:nvPr/>
        </p:nvSpPr>
        <p:spPr bwMode="auto">
          <a:xfrm rot="16200000">
            <a:off x="6954969" y="3690751"/>
            <a:ext cx="82131" cy="213228"/>
          </a:xfrm>
          <a:prstGeom prst="rightBrace">
            <a:avLst>
              <a:gd name="adj1" fmla="val 52190"/>
              <a:gd name="adj2" fmla="val 45317"/>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04" name="TextBox 71"/>
          <p:cNvSpPr txBox="1">
            <a:spLocks noChangeArrowheads="1"/>
          </p:cNvSpPr>
          <p:nvPr/>
        </p:nvSpPr>
        <p:spPr bwMode="auto">
          <a:xfrm>
            <a:off x="2147363" y="5354505"/>
            <a:ext cx="865622"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000" b="1" dirty="0" smtClean="0">
                <a:solidFill>
                  <a:srgbClr val="000000"/>
                </a:solidFill>
                <a:latin typeface="Arial"/>
                <a:ea typeface="ＭＳ Ｐゴシック" charset="0"/>
              </a:rPr>
              <a:t>Epith</a:t>
            </a:r>
            <a:r>
              <a:rPr lang="en-US" sz="1000" b="1" dirty="0" smtClean="0">
                <a:ln w="6350">
                  <a:noFill/>
                </a:ln>
                <a:solidFill>
                  <a:srgbClr val="000000"/>
                </a:solidFill>
                <a:latin typeface="Arial"/>
                <a:ea typeface="ＭＳ Ｐゴシック" charset="0"/>
              </a:rPr>
              <a:t>elial</a:t>
            </a:r>
          </a:p>
          <a:p>
            <a:pPr eaLnBrk="0" hangingPunct="0"/>
            <a:r>
              <a:rPr lang="en-US" sz="1000" b="1" dirty="0" smtClean="0">
                <a:solidFill>
                  <a:srgbClr val="000000"/>
                </a:solidFill>
                <a:latin typeface="Arial"/>
                <a:ea typeface="ＭＳ Ｐゴシック" charset="0"/>
              </a:rPr>
              <a:t>milk-</a:t>
            </a:r>
            <a:r>
              <a:rPr lang="en-US" sz="1000" b="1" dirty="0" smtClean="0">
                <a:ln w="6350">
                  <a:noFill/>
                </a:ln>
                <a:solidFill>
                  <a:srgbClr val="000000"/>
                </a:solidFill>
                <a:latin typeface="Arial"/>
                <a:ea typeface="ＭＳ Ｐゴシック" charset="0"/>
              </a:rPr>
              <a:t>secreting</a:t>
            </a:r>
          </a:p>
          <a:p>
            <a:pPr eaLnBrk="0" hangingPunct="0"/>
            <a:r>
              <a:rPr lang="en-US" sz="1000" b="1" dirty="0" smtClean="0">
                <a:solidFill>
                  <a:srgbClr val="000000"/>
                </a:solidFill>
                <a:latin typeface="Arial"/>
                <a:ea typeface="ＭＳ Ｐゴシック" charset="0"/>
              </a:rPr>
              <a:t>cell</a:t>
            </a:r>
            <a:endParaRPr lang="en-US" sz="1000" b="1" dirty="0">
              <a:solidFill>
                <a:srgbClr val="000000"/>
              </a:solidFill>
              <a:latin typeface="Arial"/>
              <a:ea typeface="ＭＳ Ｐゴシック" charset="0"/>
            </a:endParaRPr>
          </a:p>
        </p:txBody>
      </p:sp>
    </p:spTree>
    <p:extLst>
      <p:ext uri="{BB962C8B-B14F-4D97-AF65-F5344CB8AC3E}">
        <p14:creationId xmlns:p14="http://schemas.microsoft.com/office/powerpoint/2010/main" val="5631696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idx="1"/>
          </p:nvPr>
        </p:nvSpPr>
        <p:spPr/>
        <p:txBody>
          <a:bodyPr/>
          <a:lstStyle/>
          <a:p>
            <a:r>
              <a:rPr lang="en-US" altLang="en-US" smtClean="0"/>
              <a:t>Cell</a:t>
            </a:r>
            <a:r>
              <a:rPr lang="en-US" altLang="en-US" b="1" smtClean="0"/>
              <a:t> differentiation </a:t>
            </a:r>
            <a:r>
              <a:rPr lang="en-US" altLang="en-US" smtClean="0"/>
              <a:t>is the process by which cells become specialized in structure and function</a:t>
            </a:r>
          </a:p>
          <a:p>
            <a:r>
              <a:rPr lang="en-US" altLang="en-US" smtClean="0"/>
              <a:t>The physical processes that give an organism its shape constitute </a:t>
            </a:r>
            <a:r>
              <a:rPr lang="en-US" altLang="en-US" b="1" smtClean="0"/>
              <a:t>morphogenesis</a:t>
            </a:r>
          </a:p>
          <a:p>
            <a:r>
              <a:rPr lang="en-US" altLang="en-US" smtClean="0"/>
              <a:t>Differential gene expression results from genes being regulated differently in each cell type</a:t>
            </a:r>
          </a:p>
          <a:p>
            <a:r>
              <a:rPr lang="en-US" altLang="en-US" smtClean="0"/>
              <a:t>Materials in the egg can set up gene regulation that is carried out as cells divide</a:t>
            </a:r>
          </a:p>
        </p:txBody>
      </p:sp>
      <p:sp>
        <p:nvSpPr>
          <p:cNvPr id="5" name="Footer Placeholder 4"/>
          <p:cNvSpPr>
            <a:spLocks noGrp="1"/>
          </p:cNvSpPr>
          <p:nvPr>
            <p:ph type="ftr" sz="quarter" idx="3"/>
          </p:nvPr>
        </p:nvSpPr>
        <p:spPr/>
        <p:txBody>
          <a:bodyPr/>
          <a:lstStyle/>
          <a:p>
            <a:r>
              <a:rPr lang="en-US" smtClean="0"/>
              <a:t>© 2016 Pearson Education, Inc.</a:t>
            </a:r>
            <a:endParaRPr lang="en-US" dirty="0"/>
          </a:p>
        </p:txBody>
      </p:sp>
    </p:spTree>
    <p:extLst>
      <p:ext uri="{BB962C8B-B14F-4D97-AF65-F5344CB8AC3E}">
        <p14:creationId xmlns:p14="http://schemas.microsoft.com/office/powerpoint/2010/main" val="257937836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0680" y="792480"/>
            <a:ext cx="5882640" cy="5273040"/>
          </a:xfrm>
          <a:prstGeom prst="rect">
            <a:avLst/>
          </a:prstGeom>
        </p:spPr>
      </p:pic>
      <p:sp>
        <p:nvSpPr>
          <p:cNvPr id="6" name="Title 5"/>
          <p:cNvSpPr>
            <a:spLocks noGrp="1"/>
          </p:cNvSpPr>
          <p:nvPr>
            <p:ph type="title"/>
          </p:nvPr>
        </p:nvSpPr>
        <p:spPr/>
        <p:txBody>
          <a:bodyPr/>
          <a:lstStyle/>
          <a:p>
            <a:r>
              <a:rPr lang="en-US" dirty="0" smtClean="0"/>
              <a:t>Figure 16.21-1</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1662430" y="5027374"/>
            <a:ext cx="5285101"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600"/>
              </a:lnSpc>
            </a:pPr>
            <a:r>
              <a:rPr lang="en-US" b="1" dirty="0" smtClean="0">
                <a:solidFill>
                  <a:srgbClr val="000000"/>
                </a:solidFill>
                <a:latin typeface="Arial"/>
                <a:ea typeface="ＭＳ Ｐゴシック" charset="0"/>
              </a:rPr>
              <a:t>A research scientist examines DNA</a:t>
            </a:r>
          </a:p>
          <a:p>
            <a:pPr eaLnBrk="0" hangingPunct="0">
              <a:lnSpc>
                <a:spcPts val="2600"/>
              </a:lnSpc>
            </a:pPr>
            <a:r>
              <a:rPr lang="en-US" b="1" dirty="0" smtClean="0">
                <a:solidFill>
                  <a:srgbClr val="000000"/>
                </a:solidFill>
                <a:latin typeface="Arial"/>
                <a:ea typeface="ＭＳ Ｐゴシック" charset="0"/>
              </a:rPr>
              <a:t>sequencing data from breast cancer</a:t>
            </a:r>
          </a:p>
          <a:p>
            <a:pPr eaLnBrk="0" hangingPunct="0">
              <a:lnSpc>
                <a:spcPts val="2600"/>
              </a:lnSpc>
            </a:pPr>
            <a:r>
              <a:rPr lang="en-US" b="1" dirty="0" smtClean="0">
                <a:solidFill>
                  <a:srgbClr val="000000"/>
                </a:solidFill>
                <a:latin typeface="Arial"/>
                <a:ea typeface="ＭＳ Ｐゴシック" charset="0"/>
              </a:rPr>
              <a:t>samples.</a:t>
            </a:r>
            <a:endParaRPr lang="en-US" b="1" dirty="0">
              <a:solidFill>
                <a:srgbClr val="000000"/>
              </a:solidFill>
              <a:latin typeface="Arial"/>
              <a:ea typeface="ＭＳ Ｐゴシック" charset="0"/>
            </a:endParaRPr>
          </a:p>
        </p:txBody>
      </p:sp>
    </p:spTree>
    <p:extLst>
      <p:ext uri="{BB962C8B-B14F-4D97-AF65-F5344CB8AC3E}">
        <p14:creationId xmlns:p14="http://schemas.microsoft.com/office/powerpoint/2010/main" val="267422438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277368"/>
            <a:ext cx="8546592" cy="6303264"/>
          </a:xfrm>
          <a:prstGeom prst="rect">
            <a:avLst/>
          </a:prstGeom>
        </p:spPr>
      </p:pic>
      <p:sp>
        <p:nvSpPr>
          <p:cNvPr id="6" name="Title 5"/>
          <p:cNvSpPr>
            <a:spLocks noGrp="1"/>
          </p:cNvSpPr>
          <p:nvPr>
            <p:ph type="title"/>
          </p:nvPr>
        </p:nvSpPr>
        <p:spPr/>
        <p:txBody>
          <a:bodyPr/>
          <a:lstStyle/>
          <a:p>
            <a:r>
              <a:rPr lang="en-US" dirty="0" smtClean="0"/>
              <a:t>Figure 16.21-2</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318935" y="279380"/>
            <a:ext cx="7494039" cy="28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225"/>
              </a:lnSpc>
            </a:pPr>
            <a:r>
              <a:rPr lang="en-US" sz="2000" b="1" dirty="0">
                <a:solidFill>
                  <a:srgbClr val="000000"/>
                </a:solidFill>
                <a:latin typeface="Arial"/>
                <a:ea typeface="ＭＳ Ｐゴシック" charset="0"/>
              </a:rPr>
              <a:t>MAKE CONNECTIONS: Genomics, Cell Signaling, and Cancer</a:t>
            </a:r>
          </a:p>
        </p:txBody>
      </p:sp>
      <p:sp>
        <p:nvSpPr>
          <p:cNvPr id="8" name="TextBox 3"/>
          <p:cNvSpPr txBox="1">
            <a:spLocks noChangeArrowheads="1"/>
          </p:cNvSpPr>
          <p:nvPr/>
        </p:nvSpPr>
        <p:spPr bwMode="auto">
          <a:xfrm>
            <a:off x="3722535" y="792938"/>
            <a:ext cx="3544240"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940"/>
              </a:lnSpc>
            </a:pPr>
            <a:r>
              <a:rPr lang="en-US" sz="1700" b="1" dirty="0">
                <a:solidFill>
                  <a:srgbClr val="FFFFFF"/>
                </a:solidFill>
                <a:latin typeface="Arial"/>
                <a:ea typeface="ＭＳ Ｐゴシック" charset="0"/>
              </a:rPr>
              <a:t>Normal Breast Cells in a Milk Duct</a:t>
            </a:r>
          </a:p>
        </p:txBody>
      </p:sp>
      <p:sp>
        <p:nvSpPr>
          <p:cNvPr id="9" name="TextBox 4"/>
          <p:cNvSpPr txBox="1">
            <a:spLocks noChangeArrowheads="1"/>
          </p:cNvSpPr>
          <p:nvPr/>
        </p:nvSpPr>
        <p:spPr bwMode="auto">
          <a:xfrm>
            <a:off x="3722535" y="1173938"/>
            <a:ext cx="5100755" cy="48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940"/>
              </a:lnSpc>
            </a:pPr>
            <a:r>
              <a:rPr lang="en-US" sz="1700" b="1" dirty="0" smtClean="0">
                <a:solidFill>
                  <a:srgbClr val="FFFFFF"/>
                </a:solidFill>
                <a:latin typeface="Arial"/>
                <a:ea typeface="ＭＳ Ｐゴシック" charset="0"/>
              </a:rPr>
              <a:t>In a normal breast cell, the three signal receptors</a:t>
            </a:r>
          </a:p>
          <a:p>
            <a:pPr eaLnBrk="0" hangingPunct="0">
              <a:lnSpc>
                <a:spcPts val="1940"/>
              </a:lnSpc>
            </a:pPr>
            <a:r>
              <a:rPr lang="en-US" sz="1700" b="1" dirty="0" smtClean="0">
                <a:solidFill>
                  <a:srgbClr val="FFFFFF"/>
                </a:solidFill>
                <a:latin typeface="Arial"/>
                <a:ea typeface="ＭＳ Ｐゴシック" charset="0"/>
              </a:rPr>
              <a:t>are at normal levels (indicated by </a:t>
            </a:r>
            <a:r>
              <a:rPr lang="en-US" sz="1700" b="1" dirty="0" smtClean="0">
                <a:solidFill>
                  <a:srgbClr val="FFFFFF"/>
                </a:solidFill>
                <a:latin typeface="Symbol"/>
                <a:ea typeface="ＭＳ Ｐゴシック" charset="0"/>
              </a:rPr>
              <a:t>+</a:t>
            </a:r>
            <a:r>
              <a:rPr lang="en-US" sz="1700" b="1" dirty="0" smtClean="0">
                <a:solidFill>
                  <a:srgbClr val="FFFFFF"/>
                </a:solidFill>
                <a:latin typeface="Arial"/>
                <a:ea typeface="ＭＳ Ｐゴシック" charset="0"/>
              </a:rPr>
              <a:t>):</a:t>
            </a:r>
            <a:endParaRPr lang="en-US" sz="1700" b="1" dirty="0">
              <a:solidFill>
                <a:srgbClr val="FFFFFF"/>
              </a:solidFill>
              <a:latin typeface="Arial"/>
              <a:ea typeface="ＭＳ Ｐゴシック" charset="0"/>
            </a:endParaRPr>
          </a:p>
        </p:txBody>
      </p:sp>
      <p:sp>
        <p:nvSpPr>
          <p:cNvPr id="10" name="TextBox 6"/>
          <p:cNvSpPr txBox="1">
            <a:spLocks noChangeArrowheads="1"/>
          </p:cNvSpPr>
          <p:nvPr/>
        </p:nvSpPr>
        <p:spPr bwMode="auto">
          <a:xfrm>
            <a:off x="3893985" y="1753375"/>
            <a:ext cx="713337"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940"/>
              </a:lnSpc>
            </a:pPr>
            <a:r>
              <a:rPr lang="en-US" sz="1700" b="1" dirty="0">
                <a:solidFill>
                  <a:srgbClr val="FFFFFF"/>
                </a:solidFill>
                <a:latin typeface="Arial"/>
                <a:ea typeface="ＭＳ Ｐゴシック" charset="0"/>
              </a:rPr>
              <a:t>• </a:t>
            </a:r>
            <a:r>
              <a:rPr lang="en-US" sz="1700" b="1" dirty="0" err="1" smtClean="0">
                <a:solidFill>
                  <a:srgbClr val="FFFFFF"/>
                </a:solidFill>
                <a:latin typeface="Arial"/>
                <a:ea typeface="ＭＳ Ｐゴシック" charset="0"/>
              </a:rPr>
              <a:t>ER</a:t>
            </a:r>
            <a:r>
              <a:rPr lang="en-US" sz="1800" b="1" dirty="0" err="1" smtClean="0">
                <a:solidFill>
                  <a:srgbClr val="FFFFFF"/>
                </a:solidFill>
                <a:latin typeface="Symbol" pitchFamily="18" charset="2"/>
                <a:ea typeface="ＭＳ Ｐゴシック" charset="0"/>
              </a:rPr>
              <a:t>a</a:t>
            </a:r>
            <a:r>
              <a:rPr lang="en-US" sz="1800" b="1" dirty="0" smtClean="0">
                <a:solidFill>
                  <a:srgbClr val="FFFFFF"/>
                </a:solidFill>
                <a:latin typeface="Symbol" pitchFamily="18" charset="2"/>
                <a:ea typeface="ＭＳ Ｐゴシック" charset="0"/>
              </a:rPr>
              <a:t>+</a:t>
            </a:r>
            <a:endParaRPr lang="en-US" sz="1700" b="1" dirty="0">
              <a:solidFill>
                <a:srgbClr val="FFFFFF"/>
              </a:solidFill>
              <a:latin typeface="Symbol" pitchFamily="18" charset="2"/>
              <a:ea typeface="ＭＳ Ｐゴシック" charset="0"/>
            </a:endParaRPr>
          </a:p>
        </p:txBody>
      </p:sp>
      <p:sp>
        <p:nvSpPr>
          <p:cNvPr id="11" name="TextBox 7"/>
          <p:cNvSpPr txBox="1">
            <a:spLocks noChangeArrowheads="1"/>
          </p:cNvSpPr>
          <p:nvPr/>
        </p:nvSpPr>
        <p:spPr bwMode="auto">
          <a:xfrm>
            <a:off x="3893985" y="1994675"/>
            <a:ext cx="567463"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940"/>
              </a:lnSpc>
            </a:pPr>
            <a:r>
              <a:rPr lang="en-US" sz="1700" b="1" dirty="0">
                <a:solidFill>
                  <a:srgbClr val="FFFFFF"/>
                </a:solidFill>
                <a:latin typeface="Arial"/>
                <a:ea typeface="ＭＳ Ｐゴシック" charset="0"/>
              </a:rPr>
              <a:t>• </a:t>
            </a:r>
            <a:r>
              <a:rPr lang="en-US" sz="1700" b="1" dirty="0" smtClean="0">
                <a:solidFill>
                  <a:srgbClr val="FFFFFF"/>
                </a:solidFill>
                <a:latin typeface="Arial"/>
                <a:ea typeface="ＭＳ Ｐゴシック" charset="0"/>
              </a:rPr>
              <a:t>PR</a:t>
            </a:r>
            <a:r>
              <a:rPr lang="en-US" sz="1700" b="1" dirty="0" smtClean="0">
                <a:solidFill>
                  <a:srgbClr val="FFFFFF"/>
                </a:solidFill>
                <a:latin typeface="Symbol"/>
                <a:ea typeface="ＭＳ Ｐゴシック" charset="0"/>
              </a:rPr>
              <a:t>+</a:t>
            </a:r>
            <a:endParaRPr lang="en-US" sz="1700" b="1" dirty="0">
              <a:solidFill>
                <a:srgbClr val="FFFFFF"/>
              </a:solidFill>
              <a:latin typeface="Symbol"/>
              <a:ea typeface="ＭＳ Ｐゴシック" charset="0"/>
            </a:endParaRPr>
          </a:p>
        </p:txBody>
      </p:sp>
      <p:sp>
        <p:nvSpPr>
          <p:cNvPr id="12" name="TextBox 8"/>
          <p:cNvSpPr txBox="1">
            <a:spLocks noChangeArrowheads="1"/>
          </p:cNvSpPr>
          <p:nvPr/>
        </p:nvSpPr>
        <p:spPr bwMode="auto">
          <a:xfrm>
            <a:off x="3893985" y="2235975"/>
            <a:ext cx="846386"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940"/>
              </a:lnSpc>
            </a:pPr>
            <a:r>
              <a:rPr lang="en-US" sz="1700" b="1" dirty="0">
                <a:solidFill>
                  <a:srgbClr val="FFFFFF"/>
                </a:solidFill>
                <a:latin typeface="Arial"/>
                <a:ea typeface="ＭＳ Ｐゴシック" charset="0"/>
              </a:rPr>
              <a:t>• </a:t>
            </a:r>
            <a:r>
              <a:rPr lang="en-US" sz="1700" b="1" dirty="0" smtClean="0">
                <a:solidFill>
                  <a:srgbClr val="FFFFFF"/>
                </a:solidFill>
                <a:latin typeface="Arial"/>
                <a:ea typeface="ＭＳ Ｐゴシック" charset="0"/>
              </a:rPr>
              <a:t>HER2</a:t>
            </a:r>
            <a:r>
              <a:rPr lang="en-US" sz="1700" b="1" dirty="0" smtClean="0">
                <a:solidFill>
                  <a:srgbClr val="FFFFFF"/>
                </a:solidFill>
                <a:latin typeface="Symbol"/>
                <a:ea typeface="ＭＳ Ｐゴシック" charset="0"/>
              </a:rPr>
              <a:t>+</a:t>
            </a:r>
            <a:endParaRPr lang="en-US" sz="1700" b="1" dirty="0">
              <a:solidFill>
                <a:srgbClr val="FFFFFF"/>
              </a:solidFill>
              <a:latin typeface="Symbol"/>
              <a:ea typeface="ＭＳ Ｐゴシック" charset="0"/>
            </a:endParaRPr>
          </a:p>
        </p:txBody>
      </p:sp>
      <p:sp>
        <p:nvSpPr>
          <p:cNvPr id="13" name="TextBox 9"/>
          <p:cNvSpPr txBox="1">
            <a:spLocks noChangeArrowheads="1"/>
          </p:cNvSpPr>
          <p:nvPr/>
        </p:nvSpPr>
        <p:spPr bwMode="auto">
          <a:xfrm>
            <a:off x="660248" y="2686825"/>
            <a:ext cx="460062" cy="48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940"/>
              </a:lnSpc>
            </a:pPr>
            <a:r>
              <a:rPr lang="en-US" sz="1700" b="1" dirty="0" smtClean="0">
                <a:solidFill>
                  <a:srgbClr val="000000"/>
                </a:solidFill>
                <a:latin typeface="Arial"/>
                <a:ea typeface="ＭＳ Ｐゴシック" charset="0"/>
              </a:rPr>
              <a:t>Milk</a:t>
            </a:r>
          </a:p>
          <a:p>
            <a:pPr eaLnBrk="0" hangingPunct="0">
              <a:lnSpc>
                <a:spcPts val="1940"/>
              </a:lnSpc>
            </a:pPr>
            <a:r>
              <a:rPr lang="en-US" sz="1700" b="1" dirty="0" smtClean="0">
                <a:solidFill>
                  <a:srgbClr val="000000"/>
                </a:solidFill>
                <a:latin typeface="Arial"/>
                <a:ea typeface="ＭＳ Ｐゴシック" charset="0"/>
              </a:rPr>
              <a:t>duct</a:t>
            </a:r>
            <a:endParaRPr lang="en-US" sz="1700" b="1" dirty="0">
              <a:solidFill>
                <a:srgbClr val="000000"/>
              </a:solidFill>
              <a:latin typeface="Arial"/>
              <a:ea typeface="ＭＳ Ｐゴシック" charset="0"/>
            </a:endParaRPr>
          </a:p>
        </p:txBody>
      </p:sp>
      <p:sp>
        <p:nvSpPr>
          <p:cNvPr id="14" name="TextBox 11"/>
          <p:cNvSpPr txBox="1">
            <a:spLocks noChangeArrowheads="1"/>
          </p:cNvSpPr>
          <p:nvPr/>
        </p:nvSpPr>
        <p:spPr bwMode="auto">
          <a:xfrm>
            <a:off x="5710085" y="2096275"/>
            <a:ext cx="1224694" cy="7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940"/>
              </a:lnSpc>
            </a:pPr>
            <a:r>
              <a:rPr lang="en-US" sz="1700" b="1" dirty="0" smtClean="0">
                <a:solidFill>
                  <a:srgbClr val="000000"/>
                </a:solidFill>
                <a:latin typeface="Arial"/>
                <a:ea typeface="ＭＳ Ｐゴシック" charset="0"/>
              </a:rPr>
              <a:t>Estrogen</a:t>
            </a:r>
          </a:p>
          <a:p>
            <a:pPr eaLnBrk="0" hangingPunct="0">
              <a:lnSpc>
                <a:spcPts val="1940"/>
              </a:lnSpc>
            </a:pPr>
            <a:r>
              <a:rPr lang="en-US" sz="1700" b="1" dirty="0" smtClean="0">
                <a:solidFill>
                  <a:srgbClr val="000000"/>
                </a:solidFill>
                <a:latin typeface="Arial"/>
                <a:ea typeface="ＭＳ Ｐゴシック" charset="0"/>
              </a:rPr>
              <a:t>receptor</a:t>
            </a:r>
          </a:p>
          <a:p>
            <a:pPr eaLnBrk="0" hangingPunct="0">
              <a:lnSpc>
                <a:spcPts val="1940"/>
              </a:lnSpc>
            </a:pPr>
            <a:r>
              <a:rPr lang="en-US" sz="1700" b="1" dirty="0" smtClean="0">
                <a:solidFill>
                  <a:srgbClr val="000000"/>
                </a:solidFill>
                <a:latin typeface="Arial"/>
                <a:ea typeface="ＭＳ Ｐゴシック" charset="0"/>
              </a:rPr>
              <a:t>alpha (</a:t>
            </a:r>
            <a:r>
              <a:rPr lang="en-US" sz="1700" b="1" dirty="0" err="1" smtClean="0">
                <a:solidFill>
                  <a:srgbClr val="000000"/>
                </a:solidFill>
                <a:latin typeface="Arial"/>
                <a:ea typeface="ＭＳ Ｐゴシック" charset="0"/>
              </a:rPr>
              <a:t>ER</a:t>
            </a:r>
            <a:r>
              <a:rPr lang="en-US" sz="1800" b="1" dirty="0" err="1">
                <a:solidFill>
                  <a:srgbClr val="000000"/>
                </a:solidFill>
                <a:latin typeface="Symbol" pitchFamily="18" charset="2"/>
                <a:ea typeface="ＭＳ Ｐゴシック" charset="0"/>
              </a:rPr>
              <a:t>a</a:t>
            </a:r>
            <a:r>
              <a:rPr lang="el-GR" sz="1700" b="1" dirty="0" smtClean="0">
                <a:solidFill>
                  <a:srgbClr val="000000"/>
                </a:solidFill>
                <a:latin typeface="Arial"/>
                <a:ea typeface="ＭＳ Ｐゴシック" charset="0"/>
              </a:rPr>
              <a:t>)</a:t>
            </a:r>
            <a:endParaRPr lang="en-US" sz="1700" b="1" dirty="0">
              <a:solidFill>
                <a:srgbClr val="000000"/>
              </a:solidFill>
              <a:latin typeface="Arial"/>
              <a:ea typeface="ＭＳ Ｐゴシック" charset="0"/>
            </a:endParaRPr>
          </a:p>
        </p:txBody>
      </p:sp>
      <p:sp>
        <p:nvSpPr>
          <p:cNvPr id="15" name="TextBox 14"/>
          <p:cNvSpPr txBox="1">
            <a:spLocks noChangeArrowheads="1"/>
          </p:cNvSpPr>
          <p:nvPr/>
        </p:nvSpPr>
        <p:spPr bwMode="auto">
          <a:xfrm>
            <a:off x="6505423" y="3226575"/>
            <a:ext cx="1407437" cy="48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940"/>
              </a:lnSpc>
            </a:pPr>
            <a:r>
              <a:rPr lang="en-US" sz="1700" b="1" dirty="0" smtClean="0">
                <a:solidFill>
                  <a:srgbClr val="000000"/>
                </a:solidFill>
                <a:latin typeface="Arial"/>
                <a:ea typeface="ＭＳ Ｐゴシック" charset="0"/>
              </a:rPr>
              <a:t>Progesterone</a:t>
            </a:r>
          </a:p>
          <a:p>
            <a:pPr eaLnBrk="0" hangingPunct="0">
              <a:lnSpc>
                <a:spcPts val="1940"/>
              </a:lnSpc>
            </a:pPr>
            <a:r>
              <a:rPr lang="en-US" sz="1700" b="1" dirty="0" smtClean="0">
                <a:solidFill>
                  <a:srgbClr val="000000"/>
                </a:solidFill>
                <a:latin typeface="Arial"/>
                <a:ea typeface="ＭＳ Ｐゴシック" charset="0"/>
              </a:rPr>
              <a:t>receptor (PR)</a:t>
            </a:r>
            <a:endParaRPr lang="en-US" sz="1700" b="1" dirty="0">
              <a:solidFill>
                <a:srgbClr val="000000"/>
              </a:solidFill>
              <a:latin typeface="Arial"/>
              <a:ea typeface="ＭＳ Ｐゴシック" charset="0"/>
            </a:endParaRPr>
          </a:p>
        </p:txBody>
      </p:sp>
      <p:sp>
        <p:nvSpPr>
          <p:cNvPr id="16" name="TextBox 16"/>
          <p:cNvSpPr txBox="1">
            <a:spLocks noChangeArrowheads="1"/>
          </p:cNvSpPr>
          <p:nvPr/>
        </p:nvSpPr>
        <p:spPr bwMode="auto">
          <a:xfrm>
            <a:off x="7899248" y="1767663"/>
            <a:ext cx="751809" cy="48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940"/>
              </a:lnSpc>
            </a:pPr>
            <a:r>
              <a:rPr lang="en-US" sz="1700" b="1" smtClean="0">
                <a:solidFill>
                  <a:srgbClr val="FFFFFF"/>
                </a:solidFill>
                <a:latin typeface="Arial"/>
                <a:ea typeface="ＭＳ Ｐゴシック" charset="0"/>
              </a:rPr>
              <a:t>Duct</a:t>
            </a:r>
          </a:p>
          <a:p>
            <a:pPr eaLnBrk="0" hangingPunct="0">
              <a:lnSpc>
                <a:spcPts val="1940"/>
              </a:lnSpc>
            </a:pPr>
            <a:r>
              <a:rPr lang="en-US" sz="1700" b="1" smtClean="0">
                <a:solidFill>
                  <a:srgbClr val="FFFFFF"/>
                </a:solidFill>
                <a:latin typeface="Arial"/>
                <a:ea typeface="ＭＳ Ｐゴシック" charset="0"/>
              </a:rPr>
              <a:t>interior</a:t>
            </a:r>
            <a:endParaRPr lang="en-US" sz="1700" b="1" dirty="0">
              <a:solidFill>
                <a:srgbClr val="FFFFFF"/>
              </a:solidFill>
              <a:latin typeface="Arial"/>
              <a:ea typeface="ＭＳ Ｐゴシック" charset="0"/>
            </a:endParaRPr>
          </a:p>
        </p:txBody>
      </p:sp>
      <p:sp>
        <p:nvSpPr>
          <p:cNvPr id="17" name="TextBox 18"/>
          <p:cNvSpPr txBox="1">
            <a:spLocks noChangeArrowheads="1"/>
          </p:cNvSpPr>
          <p:nvPr/>
        </p:nvSpPr>
        <p:spPr bwMode="auto">
          <a:xfrm>
            <a:off x="358623" y="4541025"/>
            <a:ext cx="1019510" cy="7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940"/>
              </a:lnSpc>
            </a:pPr>
            <a:r>
              <a:rPr lang="en-US" sz="1700" b="1" dirty="0" smtClean="0">
                <a:solidFill>
                  <a:srgbClr val="000000"/>
                </a:solidFill>
                <a:latin typeface="Arial"/>
                <a:ea typeface="ＭＳ Ｐゴシック" charset="0"/>
              </a:rPr>
              <a:t>Mammary</a:t>
            </a:r>
          </a:p>
          <a:p>
            <a:pPr eaLnBrk="0" hangingPunct="0">
              <a:lnSpc>
                <a:spcPts val="1940"/>
              </a:lnSpc>
            </a:pPr>
            <a:r>
              <a:rPr lang="en-US" sz="1700" b="1" dirty="0" smtClean="0">
                <a:solidFill>
                  <a:srgbClr val="000000"/>
                </a:solidFill>
                <a:latin typeface="Arial"/>
                <a:ea typeface="ＭＳ Ｐゴシック" charset="0"/>
              </a:rPr>
              <a:t>gland</a:t>
            </a:r>
          </a:p>
          <a:p>
            <a:pPr eaLnBrk="0" hangingPunct="0">
              <a:lnSpc>
                <a:spcPts val="1940"/>
              </a:lnSpc>
            </a:pPr>
            <a:r>
              <a:rPr lang="en-US" sz="1700" b="1" dirty="0" smtClean="0">
                <a:solidFill>
                  <a:srgbClr val="000000"/>
                </a:solidFill>
                <a:latin typeface="Arial"/>
                <a:ea typeface="ＭＳ Ｐゴシック" charset="0"/>
              </a:rPr>
              <a:t>lobule</a:t>
            </a:r>
            <a:endParaRPr lang="en-US" sz="1700" b="1" dirty="0">
              <a:solidFill>
                <a:srgbClr val="000000"/>
              </a:solidFill>
              <a:latin typeface="Arial"/>
              <a:ea typeface="ＭＳ Ｐゴシック" charset="0"/>
            </a:endParaRPr>
          </a:p>
        </p:txBody>
      </p:sp>
      <p:sp>
        <p:nvSpPr>
          <p:cNvPr id="18" name="TextBox 21"/>
          <p:cNvSpPr txBox="1">
            <a:spLocks noChangeArrowheads="1"/>
          </p:cNvSpPr>
          <p:nvPr/>
        </p:nvSpPr>
        <p:spPr bwMode="auto">
          <a:xfrm>
            <a:off x="3155798" y="4575950"/>
            <a:ext cx="1481175" cy="7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940"/>
              </a:lnSpc>
            </a:pPr>
            <a:r>
              <a:rPr lang="en-US" sz="1700" b="1" dirty="0" smtClean="0">
                <a:ln w="38100">
                  <a:solidFill>
                    <a:srgbClr val="FFFFFF"/>
                  </a:solidFill>
                </a:ln>
                <a:solidFill>
                  <a:srgbClr val="000000"/>
                </a:solidFill>
                <a:latin typeface="Arial"/>
                <a:ea typeface="ＭＳ Ｐゴシック" charset="0"/>
              </a:rPr>
              <a:t>Epithelial</a:t>
            </a:r>
          </a:p>
          <a:p>
            <a:pPr eaLnBrk="0" hangingPunct="0">
              <a:lnSpc>
                <a:spcPts val="1940"/>
              </a:lnSpc>
            </a:pPr>
            <a:r>
              <a:rPr lang="en-US" sz="1700" b="1" dirty="0" smtClean="0">
                <a:ln w="38100">
                  <a:solidFill>
                    <a:srgbClr val="FFFFFF"/>
                  </a:solidFill>
                </a:ln>
                <a:solidFill>
                  <a:srgbClr val="000000"/>
                </a:solidFill>
                <a:latin typeface="Arial"/>
                <a:ea typeface="ＭＳ Ｐゴシック" charset="0"/>
              </a:rPr>
              <a:t>milk-secreting</a:t>
            </a:r>
          </a:p>
          <a:p>
            <a:pPr eaLnBrk="0" hangingPunct="0">
              <a:lnSpc>
                <a:spcPts val="1940"/>
              </a:lnSpc>
            </a:pPr>
            <a:r>
              <a:rPr lang="en-US" sz="1700" b="1" dirty="0" smtClean="0">
                <a:ln w="38100">
                  <a:solidFill>
                    <a:srgbClr val="FFFFFF"/>
                  </a:solidFill>
                </a:ln>
                <a:solidFill>
                  <a:srgbClr val="000000"/>
                </a:solidFill>
                <a:latin typeface="Arial"/>
                <a:ea typeface="ＭＳ Ｐゴシック" charset="0"/>
              </a:rPr>
              <a:t>cell</a:t>
            </a:r>
            <a:endParaRPr lang="en-US" sz="1700" b="1" dirty="0">
              <a:ln w="38100">
                <a:solidFill>
                  <a:srgbClr val="FFFFFF"/>
                </a:solidFill>
              </a:ln>
              <a:solidFill>
                <a:srgbClr val="000000"/>
              </a:solidFill>
              <a:latin typeface="Arial"/>
              <a:ea typeface="ＭＳ Ｐゴシック" charset="0"/>
            </a:endParaRPr>
          </a:p>
        </p:txBody>
      </p:sp>
      <p:sp>
        <p:nvSpPr>
          <p:cNvPr id="19" name="TextBox 24"/>
          <p:cNvSpPr txBox="1">
            <a:spLocks noChangeArrowheads="1"/>
          </p:cNvSpPr>
          <p:nvPr/>
        </p:nvSpPr>
        <p:spPr bwMode="auto">
          <a:xfrm>
            <a:off x="5856135" y="4353700"/>
            <a:ext cx="873637" cy="48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940"/>
              </a:lnSpc>
            </a:pPr>
            <a:r>
              <a:rPr lang="en-US" sz="1700" b="1" dirty="0" smtClean="0">
                <a:solidFill>
                  <a:srgbClr val="000000"/>
                </a:solidFill>
                <a:latin typeface="Arial"/>
                <a:ea typeface="ＭＳ Ｐゴシック" charset="0"/>
              </a:rPr>
              <a:t>HER2</a:t>
            </a:r>
          </a:p>
          <a:p>
            <a:pPr eaLnBrk="0" hangingPunct="0">
              <a:lnSpc>
                <a:spcPts val="1940"/>
              </a:lnSpc>
            </a:pPr>
            <a:r>
              <a:rPr lang="en-US" sz="1700" b="1" dirty="0" smtClean="0">
                <a:solidFill>
                  <a:srgbClr val="000000"/>
                </a:solidFill>
                <a:latin typeface="Arial"/>
                <a:ea typeface="ＭＳ Ｐゴシック" charset="0"/>
              </a:rPr>
              <a:t>receptor</a:t>
            </a:r>
            <a:endParaRPr lang="en-US" sz="1700" b="1" dirty="0">
              <a:solidFill>
                <a:srgbClr val="000000"/>
              </a:solidFill>
              <a:latin typeface="Arial"/>
              <a:ea typeface="ＭＳ Ｐゴシック" charset="0"/>
            </a:endParaRPr>
          </a:p>
        </p:txBody>
      </p:sp>
      <p:sp>
        <p:nvSpPr>
          <p:cNvPr id="20" name="TextBox 26"/>
          <p:cNvSpPr txBox="1">
            <a:spLocks noChangeArrowheads="1"/>
          </p:cNvSpPr>
          <p:nvPr/>
        </p:nvSpPr>
        <p:spPr bwMode="auto">
          <a:xfrm>
            <a:off x="3741585" y="6006288"/>
            <a:ext cx="835165" cy="48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1940"/>
              </a:lnSpc>
            </a:pPr>
            <a:r>
              <a:rPr lang="en-US" sz="1700" b="1" dirty="0" smtClean="0">
                <a:solidFill>
                  <a:srgbClr val="FFFFFF"/>
                </a:solidFill>
                <a:latin typeface="Arial"/>
                <a:ea typeface="ＭＳ Ｐゴシック" charset="0"/>
              </a:rPr>
              <a:t>Support</a:t>
            </a:r>
          </a:p>
          <a:p>
            <a:pPr algn="ctr" eaLnBrk="0" hangingPunct="0">
              <a:lnSpc>
                <a:spcPts val="1940"/>
              </a:lnSpc>
            </a:pPr>
            <a:r>
              <a:rPr lang="en-US" sz="1700" b="1" dirty="0" smtClean="0">
                <a:solidFill>
                  <a:srgbClr val="FFFFFF"/>
                </a:solidFill>
                <a:latin typeface="Arial"/>
                <a:ea typeface="ＭＳ Ｐゴシック" charset="0"/>
              </a:rPr>
              <a:t>cell</a:t>
            </a:r>
            <a:endParaRPr lang="en-US" sz="1700" b="1" dirty="0">
              <a:solidFill>
                <a:srgbClr val="FFFFFF"/>
              </a:solidFill>
              <a:latin typeface="Arial"/>
              <a:ea typeface="ＭＳ Ｐゴシック" charset="0"/>
            </a:endParaRPr>
          </a:p>
        </p:txBody>
      </p:sp>
      <p:sp>
        <p:nvSpPr>
          <p:cNvPr id="21" name="TextBox 29"/>
          <p:cNvSpPr txBox="1">
            <a:spLocks noChangeArrowheads="1"/>
          </p:cNvSpPr>
          <p:nvPr/>
        </p:nvSpPr>
        <p:spPr bwMode="auto">
          <a:xfrm>
            <a:off x="5070323" y="6006288"/>
            <a:ext cx="1312860" cy="48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940"/>
              </a:lnSpc>
            </a:pPr>
            <a:r>
              <a:rPr lang="en-US" sz="1700" b="1" dirty="0" smtClean="0">
                <a:solidFill>
                  <a:srgbClr val="FFFFFF"/>
                </a:solidFill>
                <a:latin typeface="Arial"/>
                <a:ea typeface="ＭＳ Ｐゴシック" charset="0"/>
              </a:rPr>
              <a:t>Extracellular</a:t>
            </a:r>
          </a:p>
          <a:p>
            <a:pPr eaLnBrk="0" hangingPunct="0">
              <a:lnSpc>
                <a:spcPts val="1940"/>
              </a:lnSpc>
            </a:pPr>
            <a:r>
              <a:rPr lang="en-US" sz="1700" b="1" dirty="0" smtClean="0">
                <a:solidFill>
                  <a:srgbClr val="FFFFFF"/>
                </a:solidFill>
                <a:latin typeface="Arial"/>
                <a:ea typeface="ＭＳ Ｐゴシック" charset="0"/>
              </a:rPr>
              <a:t>matrix</a:t>
            </a:r>
            <a:endParaRPr lang="en-US" sz="1700" b="1" dirty="0">
              <a:solidFill>
                <a:srgbClr val="FFFFFF"/>
              </a:solidFill>
              <a:latin typeface="Arial"/>
              <a:ea typeface="ＭＳ Ｐゴシック" charset="0"/>
            </a:endParaRPr>
          </a:p>
        </p:txBody>
      </p:sp>
      <p:sp>
        <p:nvSpPr>
          <p:cNvPr id="2" name="Freeform 1"/>
          <p:cNvSpPr/>
          <p:nvPr/>
        </p:nvSpPr>
        <p:spPr>
          <a:xfrm>
            <a:off x="966788" y="2009775"/>
            <a:ext cx="1042987" cy="685800"/>
          </a:xfrm>
          <a:custGeom>
            <a:avLst/>
            <a:gdLst>
              <a:gd name="connsiteX0" fmla="*/ 0 w 1042987"/>
              <a:gd name="connsiteY0" fmla="*/ 685800 h 685800"/>
              <a:gd name="connsiteX1" fmla="*/ 1042987 w 1042987"/>
              <a:gd name="connsiteY1" fmla="*/ 0 h 685800"/>
            </a:gdLst>
            <a:ahLst/>
            <a:cxnLst>
              <a:cxn ang="0">
                <a:pos x="connsiteX0" y="connsiteY0"/>
              </a:cxn>
              <a:cxn ang="0">
                <a:pos x="connsiteX1" y="connsiteY1"/>
              </a:cxn>
            </a:cxnLst>
            <a:rect l="l" t="t" r="r" b="b"/>
            <a:pathLst>
              <a:path w="1042987" h="685800">
                <a:moveTo>
                  <a:pt x="0" y="685800"/>
                </a:moveTo>
                <a:lnTo>
                  <a:pt x="1042987" y="0"/>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 name="Freeform 2"/>
          <p:cNvSpPr/>
          <p:nvPr/>
        </p:nvSpPr>
        <p:spPr>
          <a:xfrm>
            <a:off x="647700" y="3157538"/>
            <a:ext cx="157163" cy="733425"/>
          </a:xfrm>
          <a:custGeom>
            <a:avLst/>
            <a:gdLst>
              <a:gd name="connsiteX0" fmla="*/ 0 w 157163"/>
              <a:gd name="connsiteY0" fmla="*/ 733425 h 733425"/>
              <a:gd name="connsiteX1" fmla="*/ 157163 w 157163"/>
              <a:gd name="connsiteY1" fmla="*/ 0 h 733425"/>
            </a:gdLst>
            <a:ahLst/>
            <a:cxnLst>
              <a:cxn ang="0">
                <a:pos x="connsiteX0" y="connsiteY0"/>
              </a:cxn>
              <a:cxn ang="0">
                <a:pos x="connsiteX1" y="connsiteY1"/>
              </a:cxn>
            </a:cxnLst>
            <a:rect l="l" t="t" r="r" b="b"/>
            <a:pathLst>
              <a:path w="157163" h="733425">
                <a:moveTo>
                  <a:pt x="0" y="733425"/>
                </a:moveTo>
                <a:lnTo>
                  <a:pt x="157163" y="0"/>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2" name="Freeform 21"/>
          <p:cNvSpPr/>
          <p:nvPr/>
        </p:nvSpPr>
        <p:spPr>
          <a:xfrm>
            <a:off x="5703094" y="2855119"/>
            <a:ext cx="428625" cy="359569"/>
          </a:xfrm>
          <a:custGeom>
            <a:avLst/>
            <a:gdLst>
              <a:gd name="connsiteX0" fmla="*/ 0 w 428625"/>
              <a:gd name="connsiteY0" fmla="*/ 359569 h 359569"/>
              <a:gd name="connsiteX1" fmla="*/ 428625 w 428625"/>
              <a:gd name="connsiteY1" fmla="*/ 0 h 359569"/>
            </a:gdLst>
            <a:ahLst/>
            <a:cxnLst>
              <a:cxn ang="0">
                <a:pos x="connsiteX0" y="connsiteY0"/>
              </a:cxn>
              <a:cxn ang="0">
                <a:pos x="connsiteX1" y="connsiteY1"/>
              </a:cxn>
            </a:cxnLst>
            <a:rect l="l" t="t" r="r" b="b"/>
            <a:pathLst>
              <a:path w="428625" h="359569">
                <a:moveTo>
                  <a:pt x="0" y="359569"/>
                </a:moveTo>
                <a:lnTo>
                  <a:pt x="428625" y="0"/>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3" name="Freeform 22"/>
          <p:cNvSpPr/>
          <p:nvPr/>
        </p:nvSpPr>
        <p:spPr>
          <a:xfrm>
            <a:off x="5553075" y="4502945"/>
            <a:ext cx="245268" cy="85725"/>
          </a:xfrm>
          <a:custGeom>
            <a:avLst/>
            <a:gdLst>
              <a:gd name="connsiteX0" fmla="*/ 0 w 245268"/>
              <a:gd name="connsiteY0" fmla="*/ 85725 h 85725"/>
              <a:gd name="connsiteX1" fmla="*/ 245268 w 245268"/>
              <a:gd name="connsiteY1" fmla="*/ 0 h 85725"/>
            </a:gdLst>
            <a:ahLst/>
            <a:cxnLst>
              <a:cxn ang="0">
                <a:pos x="connsiteX0" y="connsiteY0"/>
              </a:cxn>
              <a:cxn ang="0">
                <a:pos x="connsiteX1" y="connsiteY1"/>
              </a:cxn>
            </a:cxnLst>
            <a:rect l="l" t="t" r="r" b="b"/>
            <a:pathLst>
              <a:path w="245268" h="85725">
                <a:moveTo>
                  <a:pt x="0" y="85725"/>
                </a:moveTo>
                <a:lnTo>
                  <a:pt x="245268" y="0"/>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4" name="Freeform 23"/>
          <p:cNvSpPr/>
          <p:nvPr/>
        </p:nvSpPr>
        <p:spPr>
          <a:xfrm>
            <a:off x="4174331" y="4421981"/>
            <a:ext cx="992982" cy="228600"/>
          </a:xfrm>
          <a:custGeom>
            <a:avLst/>
            <a:gdLst>
              <a:gd name="connsiteX0" fmla="*/ 0 w 992982"/>
              <a:gd name="connsiteY0" fmla="*/ 228600 h 228600"/>
              <a:gd name="connsiteX1" fmla="*/ 992982 w 992982"/>
              <a:gd name="connsiteY1" fmla="*/ 0 h 228600"/>
            </a:gdLst>
            <a:ahLst/>
            <a:cxnLst>
              <a:cxn ang="0">
                <a:pos x="connsiteX0" y="connsiteY0"/>
              </a:cxn>
              <a:cxn ang="0">
                <a:pos x="connsiteX1" y="connsiteY1"/>
              </a:cxn>
            </a:cxnLst>
            <a:rect l="l" t="t" r="r" b="b"/>
            <a:pathLst>
              <a:path w="992982" h="228600">
                <a:moveTo>
                  <a:pt x="0" y="228600"/>
                </a:moveTo>
                <a:lnTo>
                  <a:pt x="992982" y="0"/>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5" name="Freeform 24"/>
          <p:cNvSpPr/>
          <p:nvPr/>
        </p:nvSpPr>
        <p:spPr>
          <a:xfrm>
            <a:off x="2347913" y="4736306"/>
            <a:ext cx="766762" cy="690563"/>
          </a:xfrm>
          <a:custGeom>
            <a:avLst/>
            <a:gdLst>
              <a:gd name="connsiteX0" fmla="*/ 0 w 766762"/>
              <a:gd name="connsiteY0" fmla="*/ 690563 h 690563"/>
              <a:gd name="connsiteX1" fmla="*/ 766762 w 766762"/>
              <a:gd name="connsiteY1" fmla="*/ 0 h 690563"/>
            </a:gdLst>
            <a:ahLst/>
            <a:cxnLst>
              <a:cxn ang="0">
                <a:pos x="connsiteX0" y="connsiteY0"/>
              </a:cxn>
              <a:cxn ang="0">
                <a:pos x="connsiteX1" y="connsiteY1"/>
              </a:cxn>
            </a:cxnLst>
            <a:rect l="l" t="t" r="r" b="b"/>
            <a:pathLst>
              <a:path w="766762" h="690563">
                <a:moveTo>
                  <a:pt x="0" y="690563"/>
                </a:moveTo>
                <a:lnTo>
                  <a:pt x="766762" y="0"/>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6" name="Freeform 25"/>
          <p:cNvSpPr/>
          <p:nvPr/>
        </p:nvSpPr>
        <p:spPr>
          <a:xfrm>
            <a:off x="971550" y="4917281"/>
            <a:ext cx="438150" cy="257175"/>
          </a:xfrm>
          <a:custGeom>
            <a:avLst/>
            <a:gdLst>
              <a:gd name="connsiteX0" fmla="*/ 0 w 438150"/>
              <a:gd name="connsiteY0" fmla="*/ 0 h 257175"/>
              <a:gd name="connsiteX1" fmla="*/ 438150 w 438150"/>
              <a:gd name="connsiteY1" fmla="*/ 257175 h 257175"/>
            </a:gdLst>
            <a:ahLst/>
            <a:cxnLst>
              <a:cxn ang="0">
                <a:pos x="connsiteX0" y="connsiteY0"/>
              </a:cxn>
              <a:cxn ang="0">
                <a:pos x="connsiteX1" y="connsiteY1"/>
              </a:cxn>
            </a:cxnLst>
            <a:rect l="l" t="t" r="r" b="b"/>
            <a:pathLst>
              <a:path w="438150" h="257175">
                <a:moveTo>
                  <a:pt x="0" y="0"/>
                </a:moveTo>
                <a:lnTo>
                  <a:pt x="438150" y="257175"/>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7" name="Freeform 26"/>
          <p:cNvSpPr/>
          <p:nvPr/>
        </p:nvSpPr>
        <p:spPr>
          <a:xfrm>
            <a:off x="6469856" y="3717131"/>
            <a:ext cx="240507" cy="233363"/>
          </a:xfrm>
          <a:custGeom>
            <a:avLst/>
            <a:gdLst>
              <a:gd name="connsiteX0" fmla="*/ 0 w 240507"/>
              <a:gd name="connsiteY0" fmla="*/ 233363 h 233363"/>
              <a:gd name="connsiteX1" fmla="*/ 240507 w 240507"/>
              <a:gd name="connsiteY1" fmla="*/ 0 h 233363"/>
            </a:gdLst>
            <a:ahLst/>
            <a:cxnLst>
              <a:cxn ang="0">
                <a:pos x="connsiteX0" y="connsiteY0"/>
              </a:cxn>
              <a:cxn ang="0">
                <a:pos x="connsiteX1" y="connsiteY1"/>
              </a:cxn>
            </a:cxnLst>
            <a:rect l="l" t="t" r="r" b="b"/>
            <a:pathLst>
              <a:path w="240507" h="233363">
                <a:moveTo>
                  <a:pt x="0" y="233363"/>
                </a:moveTo>
                <a:lnTo>
                  <a:pt x="240507" y="0"/>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8" name="Freeform 27"/>
          <p:cNvSpPr/>
          <p:nvPr/>
        </p:nvSpPr>
        <p:spPr>
          <a:xfrm>
            <a:off x="4636294" y="5264944"/>
            <a:ext cx="835819" cy="828675"/>
          </a:xfrm>
          <a:custGeom>
            <a:avLst/>
            <a:gdLst>
              <a:gd name="connsiteX0" fmla="*/ 0 w 835819"/>
              <a:gd name="connsiteY0" fmla="*/ 828675 h 828675"/>
              <a:gd name="connsiteX1" fmla="*/ 835819 w 835819"/>
              <a:gd name="connsiteY1" fmla="*/ 0 h 828675"/>
            </a:gdLst>
            <a:ahLst/>
            <a:cxnLst>
              <a:cxn ang="0">
                <a:pos x="connsiteX0" y="connsiteY0"/>
              </a:cxn>
              <a:cxn ang="0">
                <a:pos x="connsiteX1" y="connsiteY1"/>
              </a:cxn>
            </a:cxnLst>
            <a:rect l="l" t="t" r="r" b="b"/>
            <a:pathLst>
              <a:path w="835819" h="828675">
                <a:moveTo>
                  <a:pt x="0" y="828675"/>
                </a:moveTo>
                <a:lnTo>
                  <a:pt x="835819" y="0"/>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9" name="Freeform 28"/>
          <p:cNvSpPr/>
          <p:nvPr/>
        </p:nvSpPr>
        <p:spPr>
          <a:xfrm>
            <a:off x="5417344" y="5531644"/>
            <a:ext cx="47625" cy="478631"/>
          </a:xfrm>
          <a:custGeom>
            <a:avLst/>
            <a:gdLst>
              <a:gd name="connsiteX0" fmla="*/ 0 w 47625"/>
              <a:gd name="connsiteY0" fmla="*/ 0 h 478631"/>
              <a:gd name="connsiteX1" fmla="*/ 47625 w 47625"/>
              <a:gd name="connsiteY1" fmla="*/ 478631 h 478631"/>
            </a:gdLst>
            <a:ahLst/>
            <a:cxnLst>
              <a:cxn ang="0">
                <a:pos x="connsiteX0" y="connsiteY0"/>
              </a:cxn>
              <a:cxn ang="0">
                <a:pos x="connsiteX1" y="connsiteY1"/>
              </a:cxn>
            </a:cxnLst>
            <a:rect l="l" t="t" r="r" b="b"/>
            <a:pathLst>
              <a:path w="47625" h="478631">
                <a:moveTo>
                  <a:pt x="0" y="0"/>
                </a:moveTo>
                <a:lnTo>
                  <a:pt x="47625" y="478631"/>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1" name="Freeform 30"/>
          <p:cNvSpPr/>
          <p:nvPr/>
        </p:nvSpPr>
        <p:spPr>
          <a:xfrm>
            <a:off x="970173" y="2009775"/>
            <a:ext cx="1042987" cy="685800"/>
          </a:xfrm>
          <a:custGeom>
            <a:avLst/>
            <a:gdLst>
              <a:gd name="connsiteX0" fmla="*/ 0 w 1042987"/>
              <a:gd name="connsiteY0" fmla="*/ 685800 h 685800"/>
              <a:gd name="connsiteX1" fmla="*/ 1042987 w 1042987"/>
              <a:gd name="connsiteY1" fmla="*/ 0 h 685800"/>
            </a:gdLst>
            <a:ahLst/>
            <a:cxnLst>
              <a:cxn ang="0">
                <a:pos x="connsiteX0" y="connsiteY0"/>
              </a:cxn>
              <a:cxn ang="0">
                <a:pos x="connsiteX1" y="connsiteY1"/>
              </a:cxn>
            </a:cxnLst>
            <a:rect l="l" t="t" r="r" b="b"/>
            <a:pathLst>
              <a:path w="1042987" h="685800">
                <a:moveTo>
                  <a:pt x="0" y="685800"/>
                </a:moveTo>
                <a:lnTo>
                  <a:pt x="1042987"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2" name="Freeform 31"/>
          <p:cNvSpPr/>
          <p:nvPr/>
        </p:nvSpPr>
        <p:spPr>
          <a:xfrm>
            <a:off x="651085" y="3157538"/>
            <a:ext cx="157163" cy="733425"/>
          </a:xfrm>
          <a:custGeom>
            <a:avLst/>
            <a:gdLst>
              <a:gd name="connsiteX0" fmla="*/ 0 w 157163"/>
              <a:gd name="connsiteY0" fmla="*/ 733425 h 733425"/>
              <a:gd name="connsiteX1" fmla="*/ 157163 w 157163"/>
              <a:gd name="connsiteY1" fmla="*/ 0 h 733425"/>
            </a:gdLst>
            <a:ahLst/>
            <a:cxnLst>
              <a:cxn ang="0">
                <a:pos x="connsiteX0" y="connsiteY0"/>
              </a:cxn>
              <a:cxn ang="0">
                <a:pos x="connsiteX1" y="connsiteY1"/>
              </a:cxn>
            </a:cxnLst>
            <a:rect l="l" t="t" r="r" b="b"/>
            <a:pathLst>
              <a:path w="157163" h="733425">
                <a:moveTo>
                  <a:pt x="0" y="733425"/>
                </a:moveTo>
                <a:lnTo>
                  <a:pt x="157163"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3" name="Freeform 32"/>
          <p:cNvSpPr/>
          <p:nvPr/>
        </p:nvSpPr>
        <p:spPr>
          <a:xfrm>
            <a:off x="5706479" y="2855119"/>
            <a:ext cx="428625" cy="359569"/>
          </a:xfrm>
          <a:custGeom>
            <a:avLst/>
            <a:gdLst>
              <a:gd name="connsiteX0" fmla="*/ 0 w 428625"/>
              <a:gd name="connsiteY0" fmla="*/ 359569 h 359569"/>
              <a:gd name="connsiteX1" fmla="*/ 428625 w 428625"/>
              <a:gd name="connsiteY1" fmla="*/ 0 h 359569"/>
            </a:gdLst>
            <a:ahLst/>
            <a:cxnLst>
              <a:cxn ang="0">
                <a:pos x="connsiteX0" y="connsiteY0"/>
              </a:cxn>
              <a:cxn ang="0">
                <a:pos x="connsiteX1" y="connsiteY1"/>
              </a:cxn>
            </a:cxnLst>
            <a:rect l="l" t="t" r="r" b="b"/>
            <a:pathLst>
              <a:path w="428625" h="359569">
                <a:moveTo>
                  <a:pt x="0" y="359569"/>
                </a:moveTo>
                <a:lnTo>
                  <a:pt x="428625"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4" name="Freeform 33"/>
          <p:cNvSpPr/>
          <p:nvPr/>
        </p:nvSpPr>
        <p:spPr>
          <a:xfrm>
            <a:off x="4177716" y="4421981"/>
            <a:ext cx="992982" cy="228600"/>
          </a:xfrm>
          <a:custGeom>
            <a:avLst/>
            <a:gdLst>
              <a:gd name="connsiteX0" fmla="*/ 0 w 992982"/>
              <a:gd name="connsiteY0" fmla="*/ 228600 h 228600"/>
              <a:gd name="connsiteX1" fmla="*/ 992982 w 992982"/>
              <a:gd name="connsiteY1" fmla="*/ 0 h 228600"/>
            </a:gdLst>
            <a:ahLst/>
            <a:cxnLst>
              <a:cxn ang="0">
                <a:pos x="connsiteX0" y="connsiteY0"/>
              </a:cxn>
              <a:cxn ang="0">
                <a:pos x="connsiteX1" y="connsiteY1"/>
              </a:cxn>
            </a:cxnLst>
            <a:rect l="l" t="t" r="r" b="b"/>
            <a:pathLst>
              <a:path w="992982" h="228600">
                <a:moveTo>
                  <a:pt x="0" y="228600"/>
                </a:moveTo>
                <a:lnTo>
                  <a:pt x="992982"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5" name="Freeform 34"/>
          <p:cNvSpPr/>
          <p:nvPr/>
        </p:nvSpPr>
        <p:spPr>
          <a:xfrm>
            <a:off x="2351298" y="4736306"/>
            <a:ext cx="766762" cy="690563"/>
          </a:xfrm>
          <a:custGeom>
            <a:avLst/>
            <a:gdLst>
              <a:gd name="connsiteX0" fmla="*/ 0 w 766762"/>
              <a:gd name="connsiteY0" fmla="*/ 690563 h 690563"/>
              <a:gd name="connsiteX1" fmla="*/ 766762 w 766762"/>
              <a:gd name="connsiteY1" fmla="*/ 0 h 690563"/>
            </a:gdLst>
            <a:ahLst/>
            <a:cxnLst>
              <a:cxn ang="0">
                <a:pos x="connsiteX0" y="connsiteY0"/>
              </a:cxn>
              <a:cxn ang="0">
                <a:pos x="connsiteX1" y="connsiteY1"/>
              </a:cxn>
            </a:cxnLst>
            <a:rect l="l" t="t" r="r" b="b"/>
            <a:pathLst>
              <a:path w="766762" h="690563">
                <a:moveTo>
                  <a:pt x="0" y="690563"/>
                </a:moveTo>
                <a:lnTo>
                  <a:pt x="766762"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6" name="Freeform 35"/>
          <p:cNvSpPr/>
          <p:nvPr/>
        </p:nvSpPr>
        <p:spPr>
          <a:xfrm>
            <a:off x="974935" y="4917281"/>
            <a:ext cx="438150" cy="257175"/>
          </a:xfrm>
          <a:custGeom>
            <a:avLst/>
            <a:gdLst>
              <a:gd name="connsiteX0" fmla="*/ 0 w 438150"/>
              <a:gd name="connsiteY0" fmla="*/ 0 h 257175"/>
              <a:gd name="connsiteX1" fmla="*/ 438150 w 438150"/>
              <a:gd name="connsiteY1" fmla="*/ 257175 h 257175"/>
            </a:gdLst>
            <a:ahLst/>
            <a:cxnLst>
              <a:cxn ang="0">
                <a:pos x="connsiteX0" y="connsiteY0"/>
              </a:cxn>
              <a:cxn ang="0">
                <a:pos x="connsiteX1" y="connsiteY1"/>
              </a:cxn>
            </a:cxnLst>
            <a:rect l="l" t="t" r="r" b="b"/>
            <a:pathLst>
              <a:path w="438150" h="257175">
                <a:moveTo>
                  <a:pt x="0" y="0"/>
                </a:moveTo>
                <a:lnTo>
                  <a:pt x="438150" y="257175"/>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7" name="Freeform 36"/>
          <p:cNvSpPr/>
          <p:nvPr/>
        </p:nvSpPr>
        <p:spPr>
          <a:xfrm>
            <a:off x="6473241" y="3717131"/>
            <a:ext cx="240507" cy="233363"/>
          </a:xfrm>
          <a:custGeom>
            <a:avLst/>
            <a:gdLst>
              <a:gd name="connsiteX0" fmla="*/ 0 w 240507"/>
              <a:gd name="connsiteY0" fmla="*/ 233363 h 233363"/>
              <a:gd name="connsiteX1" fmla="*/ 240507 w 240507"/>
              <a:gd name="connsiteY1" fmla="*/ 0 h 233363"/>
            </a:gdLst>
            <a:ahLst/>
            <a:cxnLst>
              <a:cxn ang="0">
                <a:pos x="connsiteX0" y="connsiteY0"/>
              </a:cxn>
              <a:cxn ang="0">
                <a:pos x="connsiteX1" y="connsiteY1"/>
              </a:cxn>
            </a:cxnLst>
            <a:rect l="l" t="t" r="r" b="b"/>
            <a:pathLst>
              <a:path w="240507" h="233363">
                <a:moveTo>
                  <a:pt x="0" y="233363"/>
                </a:moveTo>
                <a:lnTo>
                  <a:pt x="240507"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8" name="Freeform 37"/>
          <p:cNvSpPr/>
          <p:nvPr/>
        </p:nvSpPr>
        <p:spPr>
          <a:xfrm>
            <a:off x="4639679" y="5264944"/>
            <a:ext cx="835819" cy="828675"/>
          </a:xfrm>
          <a:custGeom>
            <a:avLst/>
            <a:gdLst>
              <a:gd name="connsiteX0" fmla="*/ 0 w 835819"/>
              <a:gd name="connsiteY0" fmla="*/ 828675 h 828675"/>
              <a:gd name="connsiteX1" fmla="*/ 835819 w 835819"/>
              <a:gd name="connsiteY1" fmla="*/ 0 h 828675"/>
            </a:gdLst>
            <a:ahLst/>
            <a:cxnLst>
              <a:cxn ang="0">
                <a:pos x="connsiteX0" y="connsiteY0"/>
              </a:cxn>
              <a:cxn ang="0">
                <a:pos x="connsiteX1" y="connsiteY1"/>
              </a:cxn>
            </a:cxnLst>
            <a:rect l="l" t="t" r="r" b="b"/>
            <a:pathLst>
              <a:path w="835819" h="828675">
                <a:moveTo>
                  <a:pt x="0" y="828675"/>
                </a:moveTo>
                <a:lnTo>
                  <a:pt x="835819"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9" name="Freeform 38"/>
          <p:cNvSpPr/>
          <p:nvPr/>
        </p:nvSpPr>
        <p:spPr>
          <a:xfrm>
            <a:off x="5420729" y="5531644"/>
            <a:ext cx="47625" cy="478631"/>
          </a:xfrm>
          <a:custGeom>
            <a:avLst/>
            <a:gdLst>
              <a:gd name="connsiteX0" fmla="*/ 0 w 47625"/>
              <a:gd name="connsiteY0" fmla="*/ 0 h 478631"/>
              <a:gd name="connsiteX1" fmla="*/ 47625 w 47625"/>
              <a:gd name="connsiteY1" fmla="*/ 478631 h 478631"/>
            </a:gdLst>
            <a:ahLst/>
            <a:cxnLst>
              <a:cxn ang="0">
                <a:pos x="connsiteX0" y="connsiteY0"/>
              </a:cxn>
              <a:cxn ang="0">
                <a:pos x="connsiteX1" y="connsiteY1"/>
              </a:cxn>
            </a:cxnLst>
            <a:rect l="l" t="t" r="r" b="b"/>
            <a:pathLst>
              <a:path w="47625" h="478631">
                <a:moveTo>
                  <a:pt x="0" y="0"/>
                </a:moveTo>
                <a:lnTo>
                  <a:pt x="47625" y="478631"/>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40" name="Freeform 39"/>
          <p:cNvSpPr/>
          <p:nvPr/>
        </p:nvSpPr>
        <p:spPr>
          <a:xfrm>
            <a:off x="5553075" y="4502944"/>
            <a:ext cx="245268" cy="85725"/>
          </a:xfrm>
          <a:custGeom>
            <a:avLst/>
            <a:gdLst>
              <a:gd name="connsiteX0" fmla="*/ 0 w 245268"/>
              <a:gd name="connsiteY0" fmla="*/ 85725 h 85725"/>
              <a:gd name="connsiteX1" fmla="*/ 245268 w 245268"/>
              <a:gd name="connsiteY1" fmla="*/ 0 h 85725"/>
            </a:gdLst>
            <a:ahLst/>
            <a:cxnLst>
              <a:cxn ang="0">
                <a:pos x="connsiteX0" y="connsiteY0"/>
              </a:cxn>
              <a:cxn ang="0">
                <a:pos x="connsiteX1" y="connsiteY1"/>
              </a:cxn>
            </a:cxnLst>
            <a:rect l="l" t="t" r="r" b="b"/>
            <a:pathLst>
              <a:path w="245268" h="85725">
                <a:moveTo>
                  <a:pt x="0" y="85725"/>
                </a:moveTo>
                <a:lnTo>
                  <a:pt x="245268"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41" name="Freeform 40"/>
          <p:cNvSpPr/>
          <p:nvPr/>
        </p:nvSpPr>
        <p:spPr>
          <a:xfrm>
            <a:off x="1692275" y="5915025"/>
            <a:ext cx="2060575" cy="339725"/>
          </a:xfrm>
          <a:custGeom>
            <a:avLst/>
            <a:gdLst>
              <a:gd name="connsiteX0" fmla="*/ 0 w 2060575"/>
              <a:gd name="connsiteY0" fmla="*/ 0 h 339725"/>
              <a:gd name="connsiteX1" fmla="*/ 2060575 w 2060575"/>
              <a:gd name="connsiteY1" fmla="*/ 339725 h 339725"/>
            </a:gdLst>
            <a:ahLst/>
            <a:cxnLst>
              <a:cxn ang="0">
                <a:pos x="connsiteX0" y="connsiteY0"/>
              </a:cxn>
              <a:cxn ang="0">
                <a:pos x="connsiteX1" y="connsiteY1"/>
              </a:cxn>
            </a:cxnLst>
            <a:rect l="l" t="t" r="r" b="b"/>
            <a:pathLst>
              <a:path w="2060575" h="339725">
                <a:moveTo>
                  <a:pt x="0" y="0"/>
                </a:moveTo>
                <a:lnTo>
                  <a:pt x="2060575" y="339725"/>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43" name="Freeform 42"/>
          <p:cNvSpPr/>
          <p:nvPr/>
        </p:nvSpPr>
        <p:spPr>
          <a:xfrm>
            <a:off x="1685339" y="5914230"/>
            <a:ext cx="2060575" cy="339725"/>
          </a:xfrm>
          <a:custGeom>
            <a:avLst/>
            <a:gdLst>
              <a:gd name="connsiteX0" fmla="*/ 0 w 2060575"/>
              <a:gd name="connsiteY0" fmla="*/ 0 h 339725"/>
              <a:gd name="connsiteX1" fmla="*/ 2060575 w 2060575"/>
              <a:gd name="connsiteY1" fmla="*/ 339725 h 339725"/>
            </a:gdLst>
            <a:ahLst/>
            <a:cxnLst>
              <a:cxn ang="0">
                <a:pos x="connsiteX0" y="connsiteY0"/>
              </a:cxn>
              <a:cxn ang="0">
                <a:pos x="connsiteX1" y="connsiteY1"/>
              </a:cxn>
            </a:cxnLst>
            <a:rect l="l" t="t" r="r" b="b"/>
            <a:pathLst>
              <a:path w="2060575" h="339725">
                <a:moveTo>
                  <a:pt x="0" y="0"/>
                </a:moveTo>
                <a:lnTo>
                  <a:pt x="2060575" y="339725"/>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42" name="TextBox 21"/>
          <p:cNvSpPr txBox="1">
            <a:spLocks noChangeArrowheads="1"/>
          </p:cNvSpPr>
          <p:nvPr/>
        </p:nvSpPr>
        <p:spPr bwMode="auto">
          <a:xfrm>
            <a:off x="3160927" y="4575949"/>
            <a:ext cx="1481175" cy="7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940"/>
              </a:lnSpc>
            </a:pPr>
            <a:r>
              <a:rPr lang="en-US" sz="1700" b="1" dirty="0" smtClean="0">
                <a:solidFill>
                  <a:srgbClr val="000000"/>
                </a:solidFill>
                <a:latin typeface="Arial"/>
                <a:ea typeface="ＭＳ Ｐゴシック" charset="0"/>
              </a:rPr>
              <a:t>Epithelial</a:t>
            </a:r>
          </a:p>
          <a:p>
            <a:pPr eaLnBrk="0" hangingPunct="0">
              <a:lnSpc>
                <a:spcPts val="1940"/>
              </a:lnSpc>
            </a:pPr>
            <a:r>
              <a:rPr lang="en-US" sz="1700" b="1" dirty="0" smtClean="0">
                <a:solidFill>
                  <a:srgbClr val="000000"/>
                </a:solidFill>
                <a:latin typeface="Arial"/>
                <a:ea typeface="ＭＳ Ｐゴシック" charset="0"/>
              </a:rPr>
              <a:t>milk-secreting</a:t>
            </a:r>
          </a:p>
          <a:p>
            <a:pPr eaLnBrk="0" hangingPunct="0">
              <a:lnSpc>
                <a:spcPts val="1940"/>
              </a:lnSpc>
            </a:pPr>
            <a:r>
              <a:rPr lang="en-US" sz="1700" b="1" dirty="0" smtClean="0">
                <a:solidFill>
                  <a:srgbClr val="000000"/>
                </a:solidFill>
                <a:latin typeface="Arial"/>
                <a:ea typeface="ＭＳ Ｐゴシック" charset="0"/>
              </a:rPr>
              <a:t>cell</a:t>
            </a:r>
            <a:endParaRPr lang="en-US" sz="1700" b="1" dirty="0">
              <a:solidFill>
                <a:srgbClr val="000000"/>
              </a:solidFill>
              <a:latin typeface="Arial"/>
              <a:ea typeface="ＭＳ Ｐゴシック" charset="0"/>
            </a:endParaRPr>
          </a:p>
        </p:txBody>
      </p:sp>
    </p:spTree>
    <p:extLst>
      <p:ext uri="{BB962C8B-B14F-4D97-AF65-F5344CB8AC3E}">
        <p14:creationId xmlns:p14="http://schemas.microsoft.com/office/powerpoint/2010/main" val="219087763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9384" y="204216"/>
            <a:ext cx="5285232" cy="6449568"/>
          </a:xfrm>
          <a:prstGeom prst="rect">
            <a:avLst/>
          </a:prstGeom>
        </p:spPr>
      </p:pic>
      <p:sp>
        <p:nvSpPr>
          <p:cNvPr id="6" name="Title 5"/>
          <p:cNvSpPr>
            <a:spLocks noGrp="1"/>
          </p:cNvSpPr>
          <p:nvPr>
            <p:ph type="title"/>
          </p:nvPr>
        </p:nvSpPr>
        <p:spPr/>
        <p:txBody>
          <a:bodyPr/>
          <a:lstStyle/>
          <a:p>
            <a:r>
              <a:rPr lang="en-US" dirty="0" smtClean="0"/>
              <a:t>Figure 16.21-2a</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2337344" y="2232399"/>
            <a:ext cx="487313"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Milk</a:t>
            </a:r>
          </a:p>
          <a:p>
            <a:pPr eaLnBrk="0" hangingPunct="0">
              <a:lnSpc>
                <a:spcPts val="2000"/>
              </a:lnSpc>
            </a:pPr>
            <a:r>
              <a:rPr lang="en-US" sz="1800" b="1" dirty="0" smtClean="0">
                <a:solidFill>
                  <a:srgbClr val="000000"/>
                </a:solidFill>
                <a:latin typeface="Arial"/>
                <a:ea typeface="ＭＳ Ｐゴシック" charset="0"/>
              </a:rPr>
              <a:t>duct</a:t>
            </a:r>
            <a:endParaRPr lang="en-US" sz="1800" b="1" dirty="0">
              <a:solidFill>
                <a:srgbClr val="000000"/>
              </a:solidFill>
              <a:latin typeface="Arial"/>
              <a:ea typeface="ＭＳ Ｐゴシック" charset="0"/>
            </a:endParaRPr>
          </a:p>
        </p:txBody>
      </p:sp>
      <p:sp>
        <p:nvSpPr>
          <p:cNvPr id="8" name="TextBox 4"/>
          <p:cNvSpPr txBox="1">
            <a:spLocks noChangeArrowheads="1"/>
          </p:cNvSpPr>
          <p:nvPr/>
        </p:nvSpPr>
        <p:spPr bwMode="auto">
          <a:xfrm>
            <a:off x="2062707" y="4346949"/>
            <a:ext cx="107721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Mammary</a:t>
            </a:r>
          </a:p>
          <a:p>
            <a:pPr eaLnBrk="0" hangingPunct="0">
              <a:lnSpc>
                <a:spcPts val="2000"/>
              </a:lnSpc>
            </a:pPr>
            <a:r>
              <a:rPr lang="en-US" sz="1800" b="1" dirty="0" smtClean="0">
                <a:solidFill>
                  <a:srgbClr val="000000"/>
                </a:solidFill>
                <a:latin typeface="Arial"/>
                <a:ea typeface="ＭＳ Ｐゴシック" charset="0"/>
              </a:rPr>
              <a:t>gland</a:t>
            </a:r>
          </a:p>
          <a:p>
            <a:pPr eaLnBrk="0" hangingPunct="0">
              <a:lnSpc>
                <a:spcPts val="2000"/>
              </a:lnSpc>
            </a:pPr>
            <a:r>
              <a:rPr lang="en-US" sz="1800" b="1" dirty="0" smtClean="0">
                <a:solidFill>
                  <a:srgbClr val="000000"/>
                </a:solidFill>
                <a:latin typeface="Arial"/>
                <a:ea typeface="ＭＳ Ｐゴシック" charset="0"/>
              </a:rPr>
              <a:t>lobule</a:t>
            </a:r>
            <a:endParaRPr lang="en-US" sz="1800" b="1" dirty="0">
              <a:solidFill>
                <a:srgbClr val="000000"/>
              </a:solidFill>
              <a:latin typeface="Arial"/>
              <a:ea typeface="ＭＳ Ｐゴシック" charset="0"/>
            </a:endParaRPr>
          </a:p>
        </p:txBody>
      </p:sp>
      <p:sp>
        <p:nvSpPr>
          <p:cNvPr id="9" name="TextBox 7"/>
          <p:cNvSpPr txBox="1">
            <a:spLocks noChangeArrowheads="1"/>
          </p:cNvSpPr>
          <p:nvPr/>
        </p:nvSpPr>
        <p:spPr bwMode="auto">
          <a:xfrm>
            <a:off x="5198019" y="4396162"/>
            <a:ext cx="2013372"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Epithelial</a:t>
            </a:r>
          </a:p>
          <a:p>
            <a:pPr eaLnBrk="0" hangingPunct="0">
              <a:lnSpc>
                <a:spcPts val="2000"/>
              </a:lnSpc>
            </a:pPr>
            <a:r>
              <a:rPr lang="en-US" sz="1800" b="1" dirty="0" smtClean="0">
                <a:solidFill>
                  <a:srgbClr val="000000"/>
                </a:solidFill>
                <a:latin typeface="Arial"/>
                <a:ea typeface="ＭＳ Ｐゴシック" charset="0"/>
              </a:rPr>
              <a:t>milk-secreting cell</a:t>
            </a:r>
            <a:endParaRPr lang="en-US" sz="1800" b="1" dirty="0">
              <a:solidFill>
                <a:srgbClr val="000000"/>
              </a:solidFill>
              <a:latin typeface="Arial"/>
              <a:ea typeface="ＭＳ Ｐゴシック" charset="0"/>
            </a:endParaRPr>
          </a:p>
        </p:txBody>
      </p:sp>
      <p:sp>
        <p:nvSpPr>
          <p:cNvPr id="10" name="TextBox 9"/>
          <p:cNvSpPr txBox="1">
            <a:spLocks noChangeArrowheads="1"/>
          </p:cNvSpPr>
          <p:nvPr/>
        </p:nvSpPr>
        <p:spPr bwMode="auto">
          <a:xfrm>
            <a:off x="5907632" y="6150349"/>
            <a:ext cx="884858"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000"/>
              </a:lnSpc>
            </a:pPr>
            <a:r>
              <a:rPr lang="en-US" sz="1800" b="1" dirty="0" smtClean="0">
                <a:solidFill>
                  <a:srgbClr val="000000"/>
                </a:solidFill>
                <a:latin typeface="Arial"/>
                <a:ea typeface="ＭＳ Ｐゴシック" charset="0"/>
              </a:rPr>
              <a:t>Support</a:t>
            </a:r>
          </a:p>
          <a:p>
            <a:pPr algn="ctr" eaLnBrk="0" hangingPunct="0">
              <a:lnSpc>
                <a:spcPts val="2000"/>
              </a:lnSpc>
            </a:pPr>
            <a:r>
              <a:rPr lang="en-US" sz="1800" b="1" dirty="0" smtClean="0">
                <a:solidFill>
                  <a:srgbClr val="000000"/>
                </a:solidFill>
                <a:latin typeface="Arial"/>
                <a:ea typeface="ＭＳ Ｐゴシック" charset="0"/>
              </a:rPr>
              <a:t>cell</a:t>
            </a:r>
            <a:endParaRPr lang="en-US" sz="1800" b="1" dirty="0">
              <a:solidFill>
                <a:srgbClr val="000000"/>
              </a:solidFill>
              <a:latin typeface="Arial"/>
              <a:ea typeface="ＭＳ Ｐゴシック" charset="0"/>
            </a:endParaRPr>
          </a:p>
        </p:txBody>
      </p:sp>
      <p:sp>
        <p:nvSpPr>
          <p:cNvPr id="2" name="Freeform 1"/>
          <p:cNvSpPr/>
          <p:nvPr/>
        </p:nvSpPr>
        <p:spPr>
          <a:xfrm>
            <a:off x="2686050" y="1435100"/>
            <a:ext cx="1193800" cy="787400"/>
          </a:xfrm>
          <a:custGeom>
            <a:avLst/>
            <a:gdLst>
              <a:gd name="connsiteX0" fmla="*/ 0 w 1193800"/>
              <a:gd name="connsiteY0" fmla="*/ 787400 h 787400"/>
              <a:gd name="connsiteX1" fmla="*/ 1193800 w 1193800"/>
              <a:gd name="connsiteY1" fmla="*/ 0 h 787400"/>
            </a:gdLst>
            <a:ahLst/>
            <a:cxnLst>
              <a:cxn ang="0">
                <a:pos x="connsiteX0" y="connsiteY0"/>
              </a:cxn>
              <a:cxn ang="0">
                <a:pos x="connsiteX1" y="connsiteY1"/>
              </a:cxn>
            </a:cxnLst>
            <a:rect l="l" t="t" r="r" b="b"/>
            <a:pathLst>
              <a:path w="1193800" h="787400">
                <a:moveTo>
                  <a:pt x="0" y="787400"/>
                </a:moveTo>
                <a:lnTo>
                  <a:pt x="1193800" y="0"/>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 name="Freeform 2"/>
          <p:cNvSpPr/>
          <p:nvPr/>
        </p:nvSpPr>
        <p:spPr>
          <a:xfrm>
            <a:off x="2319338" y="2738438"/>
            <a:ext cx="190500" cy="852487"/>
          </a:xfrm>
          <a:custGeom>
            <a:avLst/>
            <a:gdLst>
              <a:gd name="connsiteX0" fmla="*/ 0 w 190500"/>
              <a:gd name="connsiteY0" fmla="*/ 852487 h 852487"/>
              <a:gd name="connsiteX1" fmla="*/ 190500 w 190500"/>
              <a:gd name="connsiteY1" fmla="*/ 0 h 852487"/>
            </a:gdLst>
            <a:ahLst/>
            <a:cxnLst>
              <a:cxn ang="0">
                <a:pos x="connsiteX0" y="connsiteY0"/>
              </a:cxn>
              <a:cxn ang="0">
                <a:pos x="connsiteX1" y="connsiteY1"/>
              </a:cxn>
            </a:cxnLst>
            <a:rect l="l" t="t" r="r" b="b"/>
            <a:pathLst>
              <a:path w="190500" h="852487">
                <a:moveTo>
                  <a:pt x="0" y="852487"/>
                </a:moveTo>
                <a:lnTo>
                  <a:pt x="190500" y="0"/>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1" name="Freeform 10"/>
          <p:cNvSpPr/>
          <p:nvPr/>
        </p:nvSpPr>
        <p:spPr>
          <a:xfrm>
            <a:off x="4269581" y="4564856"/>
            <a:ext cx="883444" cy="776288"/>
          </a:xfrm>
          <a:custGeom>
            <a:avLst/>
            <a:gdLst>
              <a:gd name="connsiteX0" fmla="*/ 0 w 883444"/>
              <a:gd name="connsiteY0" fmla="*/ 776288 h 776288"/>
              <a:gd name="connsiteX1" fmla="*/ 883444 w 883444"/>
              <a:gd name="connsiteY1" fmla="*/ 0 h 776288"/>
            </a:gdLst>
            <a:ahLst/>
            <a:cxnLst>
              <a:cxn ang="0">
                <a:pos x="connsiteX0" y="connsiteY0"/>
              </a:cxn>
              <a:cxn ang="0">
                <a:pos x="connsiteX1" y="connsiteY1"/>
              </a:cxn>
            </a:cxnLst>
            <a:rect l="l" t="t" r="r" b="b"/>
            <a:pathLst>
              <a:path w="883444" h="776288">
                <a:moveTo>
                  <a:pt x="0" y="776288"/>
                </a:moveTo>
                <a:lnTo>
                  <a:pt x="883444" y="0"/>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2" name="Freeform 11"/>
          <p:cNvSpPr/>
          <p:nvPr/>
        </p:nvSpPr>
        <p:spPr>
          <a:xfrm>
            <a:off x="2750344" y="4731544"/>
            <a:ext cx="452437" cy="342900"/>
          </a:xfrm>
          <a:custGeom>
            <a:avLst/>
            <a:gdLst>
              <a:gd name="connsiteX0" fmla="*/ 0 w 452437"/>
              <a:gd name="connsiteY0" fmla="*/ 0 h 342900"/>
              <a:gd name="connsiteX1" fmla="*/ 452437 w 452437"/>
              <a:gd name="connsiteY1" fmla="*/ 342900 h 342900"/>
            </a:gdLst>
            <a:ahLst/>
            <a:cxnLst>
              <a:cxn ang="0">
                <a:pos x="connsiteX0" y="connsiteY0"/>
              </a:cxn>
              <a:cxn ang="0">
                <a:pos x="connsiteX1" y="connsiteY1"/>
              </a:cxn>
            </a:cxnLst>
            <a:rect l="l" t="t" r="r" b="b"/>
            <a:pathLst>
              <a:path w="452437" h="342900">
                <a:moveTo>
                  <a:pt x="0" y="0"/>
                </a:moveTo>
                <a:lnTo>
                  <a:pt x="452437" y="342900"/>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3" name="Freeform 12"/>
          <p:cNvSpPr/>
          <p:nvPr/>
        </p:nvSpPr>
        <p:spPr>
          <a:xfrm>
            <a:off x="3524250" y="5905500"/>
            <a:ext cx="2359025" cy="527050"/>
          </a:xfrm>
          <a:custGeom>
            <a:avLst/>
            <a:gdLst>
              <a:gd name="connsiteX0" fmla="*/ 0 w 2359025"/>
              <a:gd name="connsiteY0" fmla="*/ 0 h 527050"/>
              <a:gd name="connsiteX1" fmla="*/ 2359025 w 2359025"/>
              <a:gd name="connsiteY1" fmla="*/ 527050 h 527050"/>
            </a:gdLst>
            <a:ahLst/>
            <a:cxnLst>
              <a:cxn ang="0">
                <a:pos x="connsiteX0" y="connsiteY0"/>
              </a:cxn>
              <a:cxn ang="0">
                <a:pos x="connsiteX1" y="connsiteY1"/>
              </a:cxn>
            </a:cxnLst>
            <a:rect l="l" t="t" r="r" b="b"/>
            <a:pathLst>
              <a:path w="2359025" h="527050">
                <a:moveTo>
                  <a:pt x="0" y="0"/>
                </a:moveTo>
                <a:lnTo>
                  <a:pt x="2359025" y="527050"/>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0" name="Freeform 19"/>
          <p:cNvSpPr/>
          <p:nvPr/>
        </p:nvSpPr>
        <p:spPr>
          <a:xfrm>
            <a:off x="2685652" y="1435100"/>
            <a:ext cx="1193800" cy="787400"/>
          </a:xfrm>
          <a:custGeom>
            <a:avLst/>
            <a:gdLst>
              <a:gd name="connsiteX0" fmla="*/ 0 w 1193800"/>
              <a:gd name="connsiteY0" fmla="*/ 787400 h 787400"/>
              <a:gd name="connsiteX1" fmla="*/ 1193800 w 1193800"/>
              <a:gd name="connsiteY1" fmla="*/ 0 h 787400"/>
            </a:gdLst>
            <a:ahLst/>
            <a:cxnLst>
              <a:cxn ang="0">
                <a:pos x="connsiteX0" y="connsiteY0"/>
              </a:cxn>
              <a:cxn ang="0">
                <a:pos x="connsiteX1" y="connsiteY1"/>
              </a:cxn>
            </a:cxnLst>
            <a:rect l="l" t="t" r="r" b="b"/>
            <a:pathLst>
              <a:path w="1193800" h="787400">
                <a:moveTo>
                  <a:pt x="0" y="787400"/>
                </a:moveTo>
                <a:lnTo>
                  <a:pt x="1193800"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1" name="Freeform 20"/>
          <p:cNvSpPr/>
          <p:nvPr/>
        </p:nvSpPr>
        <p:spPr>
          <a:xfrm>
            <a:off x="2318940" y="2738438"/>
            <a:ext cx="190500" cy="852487"/>
          </a:xfrm>
          <a:custGeom>
            <a:avLst/>
            <a:gdLst>
              <a:gd name="connsiteX0" fmla="*/ 0 w 190500"/>
              <a:gd name="connsiteY0" fmla="*/ 852487 h 852487"/>
              <a:gd name="connsiteX1" fmla="*/ 190500 w 190500"/>
              <a:gd name="connsiteY1" fmla="*/ 0 h 852487"/>
            </a:gdLst>
            <a:ahLst/>
            <a:cxnLst>
              <a:cxn ang="0">
                <a:pos x="connsiteX0" y="connsiteY0"/>
              </a:cxn>
              <a:cxn ang="0">
                <a:pos x="connsiteX1" y="connsiteY1"/>
              </a:cxn>
            </a:cxnLst>
            <a:rect l="l" t="t" r="r" b="b"/>
            <a:pathLst>
              <a:path w="190500" h="852487">
                <a:moveTo>
                  <a:pt x="0" y="852487"/>
                </a:moveTo>
                <a:lnTo>
                  <a:pt x="190500"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2" name="Freeform 21"/>
          <p:cNvSpPr/>
          <p:nvPr/>
        </p:nvSpPr>
        <p:spPr>
          <a:xfrm>
            <a:off x="4269183" y="4564856"/>
            <a:ext cx="883444" cy="776288"/>
          </a:xfrm>
          <a:custGeom>
            <a:avLst/>
            <a:gdLst>
              <a:gd name="connsiteX0" fmla="*/ 0 w 883444"/>
              <a:gd name="connsiteY0" fmla="*/ 776288 h 776288"/>
              <a:gd name="connsiteX1" fmla="*/ 883444 w 883444"/>
              <a:gd name="connsiteY1" fmla="*/ 0 h 776288"/>
            </a:gdLst>
            <a:ahLst/>
            <a:cxnLst>
              <a:cxn ang="0">
                <a:pos x="connsiteX0" y="connsiteY0"/>
              </a:cxn>
              <a:cxn ang="0">
                <a:pos x="connsiteX1" y="connsiteY1"/>
              </a:cxn>
            </a:cxnLst>
            <a:rect l="l" t="t" r="r" b="b"/>
            <a:pathLst>
              <a:path w="883444" h="776288">
                <a:moveTo>
                  <a:pt x="0" y="776288"/>
                </a:moveTo>
                <a:lnTo>
                  <a:pt x="883444"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3" name="Freeform 22"/>
          <p:cNvSpPr/>
          <p:nvPr/>
        </p:nvSpPr>
        <p:spPr>
          <a:xfrm>
            <a:off x="2749946" y="4731544"/>
            <a:ext cx="452437" cy="342900"/>
          </a:xfrm>
          <a:custGeom>
            <a:avLst/>
            <a:gdLst>
              <a:gd name="connsiteX0" fmla="*/ 0 w 452437"/>
              <a:gd name="connsiteY0" fmla="*/ 0 h 342900"/>
              <a:gd name="connsiteX1" fmla="*/ 452437 w 452437"/>
              <a:gd name="connsiteY1" fmla="*/ 342900 h 342900"/>
            </a:gdLst>
            <a:ahLst/>
            <a:cxnLst>
              <a:cxn ang="0">
                <a:pos x="connsiteX0" y="connsiteY0"/>
              </a:cxn>
              <a:cxn ang="0">
                <a:pos x="connsiteX1" y="connsiteY1"/>
              </a:cxn>
            </a:cxnLst>
            <a:rect l="l" t="t" r="r" b="b"/>
            <a:pathLst>
              <a:path w="452437" h="342900">
                <a:moveTo>
                  <a:pt x="0" y="0"/>
                </a:moveTo>
                <a:lnTo>
                  <a:pt x="452437" y="34290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4" name="Freeform 23"/>
          <p:cNvSpPr/>
          <p:nvPr/>
        </p:nvSpPr>
        <p:spPr>
          <a:xfrm>
            <a:off x="3523852" y="5905500"/>
            <a:ext cx="2359025" cy="527050"/>
          </a:xfrm>
          <a:custGeom>
            <a:avLst/>
            <a:gdLst>
              <a:gd name="connsiteX0" fmla="*/ 0 w 2359025"/>
              <a:gd name="connsiteY0" fmla="*/ 0 h 527050"/>
              <a:gd name="connsiteX1" fmla="*/ 2359025 w 2359025"/>
              <a:gd name="connsiteY1" fmla="*/ 527050 h 527050"/>
            </a:gdLst>
            <a:ahLst/>
            <a:cxnLst>
              <a:cxn ang="0">
                <a:pos x="connsiteX0" y="connsiteY0"/>
              </a:cxn>
              <a:cxn ang="0">
                <a:pos x="connsiteX1" y="connsiteY1"/>
              </a:cxn>
            </a:cxnLst>
            <a:rect l="l" t="t" r="r" b="b"/>
            <a:pathLst>
              <a:path w="2359025" h="527050">
                <a:moveTo>
                  <a:pt x="0" y="0"/>
                </a:moveTo>
                <a:lnTo>
                  <a:pt x="2359025" y="52705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355296724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7696" y="204216"/>
            <a:ext cx="6388608" cy="6449568"/>
          </a:xfrm>
          <a:prstGeom prst="rect">
            <a:avLst/>
          </a:prstGeom>
        </p:spPr>
      </p:pic>
      <p:sp>
        <p:nvSpPr>
          <p:cNvPr id="6" name="Title 5"/>
          <p:cNvSpPr>
            <a:spLocks noGrp="1"/>
          </p:cNvSpPr>
          <p:nvPr>
            <p:ph type="title"/>
          </p:nvPr>
        </p:nvSpPr>
        <p:spPr/>
        <p:txBody>
          <a:bodyPr/>
          <a:lstStyle/>
          <a:p>
            <a:r>
              <a:rPr lang="en-US" dirty="0" smtClean="0"/>
              <a:t>Figure 16.21-2b</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1701518" y="374242"/>
            <a:ext cx="3744615"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FFFFFF"/>
                </a:solidFill>
                <a:latin typeface="Arial"/>
                <a:ea typeface="ＭＳ Ｐゴシック" charset="0"/>
              </a:rPr>
              <a:t>Normal Breast Cells in a Milk Duct</a:t>
            </a:r>
          </a:p>
        </p:txBody>
      </p:sp>
      <p:sp>
        <p:nvSpPr>
          <p:cNvPr id="8" name="TextBox 3"/>
          <p:cNvSpPr txBox="1">
            <a:spLocks noChangeArrowheads="1"/>
          </p:cNvSpPr>
          <p:nvPr/>
        </p:nvSpPr>
        <p:spPr bwMode="auto">
          <a:xfrm>
            <a:off x="1701518" y="794930"/>
            <a:ext cx="5386090"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FFFFFF"/>
                </a:solidFill>
                <a:latin typeface="Arial"/>
                <a:ea typeface="ＭＳ Ｐゴシック" charset="0"/>
              </a:rPr>
              <a:t>In a normal breast cell, the three signal receptors</a:t>
            </a:r>
          </a:p>
          <a:p>
            <a:pPr eaLnBrk="0" hangingPunct="0">
              <a:lnSpc>
                <a:spcPts val="2000"/>
              </a:lnSpc>
            </a:pPr>
            <a:r>
              <a:rPr lang="en-US" sz="1800" b="1" dirty="0" smtClean="0">
                <a:solidFill>
                  <a:srgbClr val="FFFFFF"/>
                </a:solidFill>
                <a:latin typeface="Arial"/>
                <a:ea typeface="ＭＳ Ｐゴシック" charset="0"/>
              </a:rPr>
              <a:t>are at normal levels (indicated by </a:t>
            </a:r>
            <a:r>
              <a:rPr lang="en-US" sz="1800" b="1" dirty="0" smtClean="0">
                <a:solidFill>
                  <a:srgbClr val="FFFFFF"/>
                </a:solidFill>
                <a:latin typeface="Symbol"/>
                <a:ea typeface="ＭＳ Ｐゴシック" charset="0"/>
              </a:rPr>
              <a:t>+</a:t>
            </a:r>
            <a:r>
              <a:rPr lang="en-US" sz="1800" b="1" dirty="0" smtClean="0">
                <a:solidFill>
                  <a:srgbClr val="FFFFFF"/>
                </a:solidFill>
                <a:latin typeface="Arial"/>
                <a:ea typeface="ＭＳ Ｐゴシック" charset="0"/>
              </a:rPr>
              <a:t>):</a:t>
            </a:r>
            <a:endParaRPr lang="en-US" sz="1800" b="1" dirty="0">
              <a:solidFill>
                <a:srgbClr val="FFFFFF"/>
              </a:solidFill>
              <a:latin typeface="Arial"/>
              <a:ea typeface="ＭＳ Ｐゴシック" charset="0"/>
            </a:endParaRPr>
          </a:p>
        </p:txBody>
      </p:sp>
      <p:sp>
        <p:nvSpPr>
          <p:cNvPr id="9" name="TextBox 5"/>
          <p:cNvSpPr txBox="1">
            <a:spLocks noChangeArrowheads="1"/>
          </p:cNvSpPr>
          <p:nvPr/>
        </p:nvSpPr>
        <p:spPr bwMode="auto">
          <a:xfrm>
            <a:off x="1699137" y="1412467"/>
            <a:ext cx="737381"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FFFFFF"/>
                </a:solidFill>
                <a:latin typeface="Arial"/>
                <a:ea typeface="ＭＳ Ｐゴシック" charset="0"/>
              </a:rPr>
              <a:t>• </a:t>
            </a:r>
            <a:r>
              <a:rPr lang="en-US" sz="1800" b="1" dirty="0" err="1" smtClean="0">
                <a:solidFill>
                  <a:srgbClr val="FFFFFF"/>
                </a:solidFill>
                <a:latin typeface="Arial"/>
                <a:ea typeface="ＭＳ Ｐゴシック" charset="0"/>
              </a:rPr>
              <a:t>ER</a:t>
            </a:r>
            <a:r>
              <a:rPr lang="en-US" sz="1800" b="1" dirty="0" err="1" smtClean="0">
                <a:solidFill>
                  <a:srgbClr val="FFFFFF"/>
                </a:solidFill>
                <a:latin typeface="Symbol" pitchFamily="18" charset="2"/>
                <a:ea typeface="ＭＳ Ｐゴシック" charset="0"/>
              </a:rPr>
              <a:t>a</a:t>
            </a:r>
            <a:r>
              <a:rPr lang="en-US" sz="1800" b="1" dirty="0" smtClean="0">
                <a:solidFill>
                  <a:srgbClr val="FFFFFF"/>
                </a:solidFill>
                <a:latin typeface="Symbol" pitchFamily="18" charset="2"/>
                <a:ea typeface="ＭＳ Ｐゴシック" charset="0"/>
              </a:rPr>
              <a:t>+</a:t>
            </a:r>
            <a:endParaRPr lang="en-US" sz="1800" b="1" dirty="0">
              <a:solidFill>
                <a:srgbClr val="FFFFFF"/>
              </a:solidFill>
              <a:latin typeface="Symbol"/>
              <a:ea typeface="ＭＳ Ｐゴシック" charset="0"/>
            </a:endParaRPr>
          </a:p>
        </p:txBody>
      </p:sp>
      <p:sp>
        <p:nvSpPr>
          <p:cNvPr id="10" name="TextBox 6"/>
          <p:cNvSpPr txBox="1">
            <a:spLocks noChangeArrowheads="1"/>
          </p:cNvSpPr>
          <p:nvPr/>
        </p:nvSpPr>
        <p:spPr bwMode="auto">
          <a:xfrm>
            <a:off x="1699137" y="1666467"/>
            <a:ext cx="599523"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FFFFFF"/>
                </a:solidFill>
                <a:latin typeface="Arial"/>
                <a:ea typeface="ＭＳ Ｐゴシック" charset="0"/>
              </a:rPr>
              <a:t>• </a:t>
            </a:r>
            <a:r>
              <a:rPr lang="en-US" sz="1800" b="1" dirty="0" smtClean="0">
                <a:solidFill>
                  <a:srgbClr val="FFFFFF"/>
                </a:solidFill>
                <a:latin typeface="Arial"/>
                <a:ea typeface="ＭＳ Ｐゴシック" charset="0"/>
              </a:rPr>
              <a:t>PR</a:t>
            </a:r>
            <a:r>
              <a:rPr lang="en-US" sz="1800" b="1" dirty="0" smtClean="0">
                <a:solidFill>
                  <a:srgbClr val="FFFFFF"/>
                </a:solidFill>
                <a:latin typeface="Symbol"/>
                <a:ea typeface="ＭＳ Ｐゴシック" charset="0"/>
              </a:rPr>
              <a:t>+</a:t>
            </a:r>
            <a:endParaRPr lang="en-US" sz="1800" b="1" dirty="0">
              <a:solidFill>
                <a:srgbClr val="FFFFFF"/>
              </a:solidFill>
              <a:latin typeface="Symbol"/>
              <a:ea typeface="ＭＳ Ｐゴシック" charset="0"/>
            </a:endParaRPr>
          </a:p>
        </p:txBody>
      </p:sp>
      <p:sp>
        <p:nvSpPr>
          <p:cNvPr id="11" name="TextBox 7"/>
          <p:cNvSpPr txBox="1">
            <a:spLocks noChangeArrowheads="1"/>
          </p:cNvSpPr>
          <p:nvPr/>
        </p:nvSpPr>
        <p:spPr bwMode="auto">
          <a:xfrm>
            <a:off x="1699137" y="1920467"/>
            <a:ext cx="894476"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a:solidFill>
                  <a:srgbClr val="FFFFFF"/>
                </a:solidFill>
                <a:latin typeface="Arial"/>
                <a:ea typeface="ＭＳ Ｐゴシック" charset="0"/>
              </a:rPr>
              <a:t>• </a:t>
            </a:r>
            <a:r>
              <a:rPr lang="en-US" sz="1800" b="1" dirty="0" smtClean="0">
                <a:solidFill>
                  <a:srgbClr val="FFFFFF"/>
                </a:solidFill>
                <a:latin typeface="Arial"/>
                <a:ea typeface="ＭＳ Ｐゴシック" charset="0"/>
              </a:rPr>
              <a:t>HER2</a:t>
            </a:r>
            <a:r>
              <a:rPr lang="en-US" sz="1800" b="1" dirty="0" smtClean="0">
                <a:solidFill>
                  <a:srgbClr val="FFFFFF"/>
                </a:solidFill>
                <a:latin typeface="Symbol"/>
                <a:ea typeface="ＭＳ Ｐゴシック" charset="0"/>
              </a:rPr>
              <a:t>+</a:t>
            </a:r>
            <a:endParaRPr lang="en-US" sz="1800" b="1" dirty="0">
              <a:solidFill>
                <a:srgbClr val="FFFFFF"/>
              </a:solidFill>
              <a:latin typeface="Symbol"/>
              <a:ea typeface="ＭＳ Ｐゴシック" charset="0"/>
            </a:endParaRPr>
          </a:p>
        </p:txBody>
      </p:sp>
      <p:sp>
        <p:nvSpPr>
          <p:cNvPr id="12" name="TextBox 8"/>
          <p:cNvSpPr txBox="1">
            <a:spLocks noChangeArrowheads="1"/>
          </p:cNvSpPr>
          <p:nvPr/>
        </p:nvSpPr>
        <p:spPr bwMode="auto">
          <a:xfrm>
            <a:off x="2451612" y="2452280"/>
            <a:ext cx="884858"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000"/>
              </a:lnSpc>
            </a:pPr>
            <a:r>
              <a:rPr lang="en-US" sz="1800" b="1" dirty="0" smtClean="0">
                <a:solidFill>
                  <a:srgbClr val="000000"/>
                </a:solidFill>
                <a:latin typeface="Arial"/>
                <a:ea typeface="ＭＳ Ｐゴシック" charset="0"/>
              </a:rPr>
              <a:t>Support</a:t>
            </a:r>
          </a:p>
          <a:p>
            <a:pPr algn="ctr" eaLnBrk="0" hangingPunct="0">
              <a:lnSpc>
                <a:spcPts val="2000"/>
              </a:lnSpc>
            </a:pPr>
            <a:r>
              <a:rPr lang="en-US" sz="1800" b="1" dirty="0" smtClean="0">
                <a:solidFill>
                  <a:srgbClr val="000000"/>
                </a:solidFill>
                <a:latin typeface="Arial"/>
                <a:ea typeface="ＭＳ Ｐゴシック" charset="0"/>
              </a:rPr>
              <a:t>cell</a:t>
            </a:r>
            <a:endParaRPr lang="en-US" sz="1800" b="1" dirty="0">
              <a:solidFill>
                <a:srgbClr val="000000"/>
              </a:solidFill>
              <a:latin typeface="Arial"/>
              <a:ea typeface="ＭＳ Ｐゴシック" charset="0"/>
            </a:endParaRPr>
          </a:p>
        </p:txBody>
      </p:sp>
      <p:sp>
        <p:nvSpPr>
          <p:cNvPr id="13" name="TextBox 10"/>
          <p:cNvSpPr txBox="1">
            <a:spLocks noChangeArrowheads="1"/>
          </p:cNvSpPr>
          <p:nvPr/>
        </p:nvSpPr>
        <p:spPr bwMode="auto">
          <a:xfrm>
            <a:off x="6717225" y="1472792"/>
            <a:ext cx="795089"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FFFFFF"/>
                </a:solidFill>
                <a:latin typeface="Arial"/>
                <a:ea typeface="ＭＳ Ｐゴシック" charset="0"/>
              </a:rPr>
              <a:t>Duct</a:t>
            </a:r>
          </a:p>
          <a:p>
            <a:pPr eaLnBrk="0" hangingPunct="0">
              <a:lnSpc>
                <a:spcPts val="2000"/>
              </a:lnSpc>
            </a:pPr>
            <a:r>
              <a:rPr lang="en-US" sz="1800" b="1" dirty="0" smtClean="0">
                <a:solidFill>
                  <a:srgbClr val="FFFFFF"/>
                </a:solidFill>
                <a:latin typeface="Arial"/>
                <a:ea typeface="ＭＳ Ｐゴシック" charset="0"/>
              </a:rPr>
              <a:t>interior</a:t>
            </a:r>
            <a:endParaRPr lang="en-US" sz="1800" b="1" dirty="0">
              <a:solidFill>
                <a:srgbClr val="FFFFFF"/>
              </a:solidFill>
              <a:latin typeface="Arial"/>
              <a:ea typeface="ＭＳ Ｐゴシック" charset="0"/>
            </a:endParaRPr>
          </a:p>
        </p:txBody>
      </p:sp>
      <p:sp>
        <p:nvSpPr>
          <p:cNvPr id="14" name="TextBox 12"/>
          <p:cNvSpPr txBox="1">
            <a:spLocks noChangeArrowheads="1"/>
          </p:cNvSpPr>
          <p:nvPr/>
        </p:nvSpPr>
        <p:spPr bwMode="auto">
          <a:xfrm>
            <a:off x="4380425" y="1852205"/>
            <a:ext cx="128721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Estrogen</a:t>
            </a:r>
          </a:p>
          <a:p>
            <a:pPr eaLnBrk="0" hangingPunct="0">
              <a:lnSpc>
                <a:spcPts val="2000"/>
              </a:lnSpc>
            </a:pPr>
            <a:r>
              <a:rPr lang="en-US" sz="1800" b="1" dirty="0" smtClean="0">
                <a:solidFill>
                  <a:srgbClr val="000000"/>
                </a:solidFill>
                <a:latin typeface="Arial"/>
                <a:ea typeface="ＭＳ Ｐゴシック" charset="0"/>
              </a:rPr>
              <a:t>receptor</a:t>
            </a:r>
          </a:p>
          <a:p>
            <a:pPr eaLnBrk="0" hangingPunct="0">
              <a:lnSpc>
                <a:spcPts val="2000"/>
              </a:lnSpc>
            </a:pPr>
            <a:r>
              <a:rPr lang="en-US" sz="1800" b="1" dirty="0" smtClean="0">
                <a:solidFill>
                  <a:srgbClr val="000000"/>
                </a:solidFill>
                <a:latin typeface="Arial"/>
                <a:ea typeface="ＭＳ Ｐゴシック" charset="0"/>
              </a:rPr>
              <a:t>alpha (</a:t>
            </a:r>
            <a:r>
              <a:rPr lang="en-US" sz="1800" b="1" dirty="0" err="1" smtClean="0">
                <a:solidFill>
                  <a:srgbClr val="000000"/>
                </a:solidFill>
                <a:latin typeface="Arial"/>
                <a:ea typeface="ＭＳ Ｐゴシック" charset="0"/>
              </a:rPr>
              <a:t>ER</a:t>
            </a:r>
            <a:r>
              <a:rPr lang="en-US" sz="1800" b="1" dirty="0" err="1">
                <a:solidFill>
                  <a:srgbClr val="000000"/>
                </a:solidFill>
                <a:latin typeface="Symbol" pitchFamily="18" charset="2"/>
                <a:ea typeface="ＭＳ Ｐゴシック" charset="0"/>
              </a:rPr>
              <a:t>a</a:t>
            </a:r>
            <a:r>
              <a:rPr lang="el-GR" sz="1800" b="1" dirty="0" smtClean="0">
                <a:solidFill>
                  <a:srgbClr val="000000"/>
                </a:solidFill>
                <a:latin typeface="Arial"/>
                <a:ea typeface="ＭＳ Ｐゴシック" charset="0"/>
              </a:rPr>
              <a:t>)</a:t>
            </a:r>
            <a:endParaRPr lang="en-US" sz="1800" b="1" dirty="0">
              <a:solidFill>
                <a:srgbClr val="000000"/>
              </a:solidFill>
              <a:latin typeface="Arial"/>
              <a:ea typeface="ＭＳ Ｐゴシック" charset="0"/>
            </a:endParaRPr>
          </a:p>
        </p:txBody>
      </p:sp>
      <p:sp>
        <p:nvSpPr>
          <p:cNvPr id="15" name="TextBox 15"/>
          <p:cNvSpPr txBox="1">
            <a:spLocks noChangeArrowheads="1"/>
          </p:cNvSpPr>
          <p:nvPr/>
        </p:nvSpPr>
        <p:spPr bwMode="auto">
          <a:xfrm>
            <a:off x="5180525" y="3042830"/>
            <a:ext cx="1487587"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Progesterone</a:t>
            </a:r>
          </a:p>
          <a:p>
            <a:pPr eaLnBrk="0" hangingPunct="0">
              <a:lnSpc>
                <a:spcPts val="2000"/>
              </a:lnSpc>
            </a:pPr>
            <a:r>
              <a:rPr lang="en-US" sz="1800" b="1" dirty="0" smtClean="0">
                <a:solidFill>
                  <a:srgbClr val="000000"/>
                </a:solidFill>
                <a:latin typeface="Arial"/>
                <a:ea typeface="ＭＳ Ｐゴシック" charset="0"/>
              </a:rPr>
              <a:t>receptor (PR)</a:t>
            </a:r>
            <a:endParaRPr lang="en-US" sz="1800" b="1" dirty="0">
              <a:solidFill>
                <a:srgbClr val="000000"/>
              </a:solidFill>
              <a:latin typeface="Arial"/>
              <a:ea typeface="ＭＳ Ｐゴシック" charset="0"/>
            </a:endParaRPr>
          </a:p>
        </p:txBody>
      </p:sp>
      <p:sp>
        <p:nvSpPr>
          <p:cNvPr id="16" name="TextBox 17"/>
          <p:cNvSpPr txBox="1">
            <a:spLocks noChangeArrowheads="1"/>
          </p:cNvSpPr>
          <p:nvPr/>
        </p:nvSpPr>
        <p:spPr bwMode="auto">
          <a:xfrm>
            <a:off x="4431225" y="4311242"/>
            <a:ext cx="923330"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smtClean="0">
                <a:solidFill>
                  <a:srgbClr val="000000"/>
                </a:solidFill>
                <a:latin typeface="Arial"/>
                <a:ea typeface="ＭＳ Ｐゴシック" charset="0"/>
              </a:rPr>
              <a:t>HER2</a:t>
            </a:r>
          </a:p>
          <a:p>
            <a:pPr eaLnBrk="0" hangingPunct="0">
              <a:lnSpc>
                <a:spcPts val="2000"/>
              </a:lnSpc>
            </a:pPr>
            <a:r>
              <a:rPr lang="en-US" sz="1800" b="1" smtClean="0">
                <a:solidFill>
                  <a:srgbClr val="000000"/>
                </a:solidFill>
                <a:latin typeface="Arial"/>
                <a:ea typeface="ＭＳ Ｐゴシック" charset="0"/>
              </a:rPr>
              <a:t>receptor</a:t>
            </a:r>
            <a:endParaRPr lang="en-US" sz="1800" b="1">
              <a:solidFill>
                <a:srgbClr val="000000"/>
              </a:solidFill>
              <a:latin typeface="Arial"/>
              <a:ea typeface="ＭＳ Ｐゴシック" charset="0"/>
            </a:endParaRPr>
          </a:p>
        </p:txBody>
      </p:sp>
      <p:sp>
        <p:nvSpPr>
          <p:cNvPr id="17" name="TextBox 19"/>
          <p:cNvSpPr txBox="1">
            <a:spLocks noChangeArrowheads="1"/>
          </p:cNvSpPr>
          <p:nvPr/>
        </p:nvSpPr>
        <p:spPr bwMode="auto">
          <a:xfrm>
            <a:off x="5183700" y="4943067"/>
            <a:ext cx="1384995"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000"/>
              </a:lnSpc>
            </a:pPr>
            <a:r>
              <a:rPr lang="en-US" sz="1800" b="1" dirty="0" smtClean="0">
                <a:solidFill>
                  <a:srgbClr val="000000"/>
                </a:solidFill>
                <a:latin typeface="Arial"/>
                <a:ea typeface="ＭＳ Ｐゴシック" charset="0"/>
              </a:rPr>
              <a:t>Extracellular</a:t>
            </a:r>
          </a:p>
          <a:p>
            <a:pPr eaLnBrk="0" hangingPunct="0">
              <a:lnSpc>
                <a:spcPts val="2000"/>
              </a:lnSpc>
            </a:pPr>
            <a:r>
              <a:rPr lang="en-US" sz="1800" b="1" dirty="0" smtClean="0">
                <a:solidFill>
                  <a:srgbClr val="000000"/>
                </a:solidFill>
                <a:latin typeface="Arial"/>
                <a:ea typeface="ＭＳ Ｐゴシック" charset="0"/>
              </a:rPr>
              <a:t>matrix</a:t>
            </a:r>
            <a:endParaRPr lang="en-US" sz="1800" b="1" dirty="0">
              <a:solidFill>
                <a:srgbClr val="000000"/>
              </a:solidFill>
              <a:latin typeface="Arial"/>
              <a:ea typeface="ＭＳ Ｐゴシック" charset="0"/>
            </a:endParaRPr>
          </a:p>
        </p:txBody>
      </p:sp>
      <p:sp>
        <p:nvSpPr>
          <p:cNvPr id="2" name="Freeform 1"/>
          <p:cNvSpPr/>
          <p:nvPr/>
        </p:nvSpPr>
        <p:spPr>
          <a:xfrm>
            <a:off x="2489200" y="2949575"/>
            <a:ext cx="263525" cy="381000"/>
          </a:xfrm>
          <a:custGeom>
            <a:avLst/>
            <a:gdLst>
              <a:gd name="connsiteX0" fmla="*/ 0 w 263525"/>
              <a:gd name="connsiteY0" fmla="*/ 381000 h 381000"/>
              <a:gd name="connsiteX1" fmla="*/ 263525 w 263525"/>
              <a:gd name="connsiteY1" fmla="*/ 0 h 381000"/>
              <a:gd name="connsiteX2" fmla="*/ 263525 w 263525"/>
              <a:gd name="connsiteY2" fmla="*/ 0 h 381000"/>
              <a:gd name="connsiteX3" fmla="*/ 263525 w 263525"/>
              <a:gd name="connsiteY3" fmla="*/ 0 h 381000"/>
            </a:gdLst>
            <a:ahLst/>
            <a:cxnLst>
              <a:cxn ang="0">
                <a:pos x="connsiteX0" y="connsiteY0"/>
              </a:cxn>
              <a:cxn ang="0">
                <a:pos x="connsiteX1" y="connsiteY1"/>
              </a:cxn>
              <a:cxn ang="0">
                <a:pos x="connsiteX2" y="connsiteY2"/>
              </a:cxn>
              <a:cxn ang="0">
                <a:pos x="connsiteX3" y="connsiteY3"/>
              </a:cxn>
            </a:cxnLst>
            <a:rect l="l" t="t" r="r" b="b"/>
            <a:pathLst>
              <a:path w="263525" h="381000">
                <a:moveTo>
                  <a:pt x="0" y="381000"/>
                </a:moveTo>
                <a:lnTo>
                  <a:pt x="263525" y="0"/>
                </a:lnTo>
                <a:lnTo>
                  <a:pt x="263525" y="0"/>
                </a:lnTo>
                <a:lnTo>
                  <a:pt x="263525" y="0"/>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 name="Freeform 2"/>
          <p:cNvSpPr/>
          <p:nvPr/>
        </p:nvSpPr>
        <p:spPr>
          <a:xfrm>
            <a:off x="4289425" y="2651125"/>
            <a:ext cx="539750" cy="381000"/>
          </a:xfrm>
          <a:custGeom>
            <a:avLst/>
            <a:gdLst>
              <a:gd name="connsiteX0" fmla="*/ 0 w 539750"/>
              <a:gd name="connsiteY0" fmla="*/ 381000 h 381000"/>
              <a:gd name="connsiteX1" fmla="*/ 539750 w 539750"/>
              <a:gd name="connsiteY1" fmla="*/ 0 h 381000"/>
            </a:gdLst>
            <a:ahLst/>
            <a:cxnLst>
              <a:cxn ang="0">
                <a:pos x="connsiteX0" y="connsiteY0"/>
              </a:cxn>
              <a:cxn ang="0">
                <a:pos x="connsiteX1" y="connsiteY1"/>
              </a:cxn>
            </a:cxnLst>
            <a:rect l="l" t="t" r="r" b="b"/>
            <a:pathLst>
              <a:path w="539750" h="381000">
                <a:moveTo>
                  <a:pt x="0" y="381000"/>
                </a:moveTo>
                <a:lnTo>
                  <a:pt x="539750" y="0"/>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8" name="Freeform 17"/>
          <p:cNvSpPr/>
          <p:nvPr/>
        </p:nvSpPr>
        <p:spPr>
          <a:xfrm>
            <a:off x="5143500" y="3581400"/>
            <a:ext cx="377825" cy="257175"/>
          </a:xfrm>
          <a:custGeom>
            <a:avLst/>
            <a:gdLst>
              <a:gd name="connsiteX0" fmla="*/ 0 w 377825"/>
              <a:gd name="connsiteY0" fmla="*/ 257175 h 257175"/>
              <a:gd name="connsiteX1" fmla="*/ 377825 w 377825"/>
              <a:gd name="connsiteY1" fmla="*/ 0 h 257175"/>
            </a:gdLst>
            <a:ahLst/>
            <a:cxnLst>
              <a:cxn ang="0">
                <a:pos x="connsiteX0" y="connsiteY0"/>
              </a:cxn>
              <a:cxn ang="0">
                <a:pos x="connsiteX1" y="connsiteY1"/>
              </a:cxn>
            </a:cxnLst>
            <a:rect l="l" t="t" r="r" b="b"/>
            <a:pathLst>
              <a:path w="377825" h="257175">
                <a:moveTo>
                  <a:pt x="0" y="257175"/>
                </a:moveTo>
                <a:lnTo>
                  <a:pt x="377825" y="0"/>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9" name="Freeform 18"/>
          <p:cNvSpPr/>
          <p:nvPr/>
        </p:nvSpPr>
        <p:spPr>
          <a:xfrm>
            <a:off x="3969544" y="5162550"/>
            <a:ext cx="1152525" cy="447675"/>
          </a:xfrm>
          <a:custGeom>
            <a:avLst/>
            <a:gdLst>
              <a:gd name="connsiteX0" fmla="*/ 0 w 1152525"/>
              <a:gd name="connsiteY0" fmla="*/ 447675 h 447675"/>
              <a:gd name="connsiteX1" fmla="*/ 1152525 w 1152525"/>
              <a:gd name="connsiteY1" fmla="*/ 0 h 447675"/>
            </a:gdLst>
            <a:ahLst/>
            <a:cxnLst>
              <a:cxn ang="0">
                <a:pos x="connsiteX0" y="connsiteY0"/>
              </a:cxn>
              <a:cxn ang="0">
                <a:pos x="connsiteX1" y="connsiteY1"/>
              </a:cxn>
            </a:cxnLst>
            <a:rect l="l" t="t" r="r" b="b"/>
            <a:pathLst>
              <a:path w="1152525" h="447675">
                <a:moveTo>
                  <a:pt x="0" y="447675"/>
                </a:moveTo>
                <a:lnTo>
                  <a:pt x="1152525" y="0"/>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0" name="Freeform 19"/>
          <p:cNvSpPr/>
          <p:nvPr/>
        </p:nvSpPr>
        <p:spPr>
          <a:xfrm>
            <a:off x="4105275" y="4462463"/>
            <a:ext cx="290513" cy="107156"/>
          </a:xfrm>
          <a:custGeom>
            <a:avLst/>
            <a:gdLst>
              <a:gd name="connsiteX0" fmla="*/ 0 w 290513"/>
              <a:gd name="connsiteY0" fmla="*/ 107156 h 107156"/>
              <a:gd name="connsiteX1" fmla="*/ 290513 w 290513"/>
              <a:gd name="connsiteY1" fmla="*/ 0 h 107156"/>
            </a:gdLst>
            <a:ahLst/>
            <a:cxnLst>
              <a:cxn ang="0">
                <a:pos x="connsiteX0" y="connsiteY0"/>
              </a:cxn>
              <a:cxn ang="0">
                <a:pos x="connsiteX1" y="connsiteY1"/>
              </a:cxn>
            </a:cxnLst>
            <a:rect l="l" t="t" r="r" b="b"/>
            <a:pathLst>
              <a:path w="290513" h="107156">
                <a:moveTo>
                  <a:pt x="0" y="107156"/>
                </a:moveTo>
                <a:lnTo>
                  <a:pt x="290513" y="0"/>
                </a:lnTo>
              </a:path>
            </a:pathLst>
          </a:custGeom>
          <a:ln w="28575">
            <a:solidFill>
              <a:schemeClr val="bg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2" name="Freeform 21"/>
          <p:cNvSpPr/>
          <p:nvPr/>
        </p:nvSpPr>
        <p:spPr>
          <a:xfrm>
            <a:off x="2496343" y="2949575"/>
            <a:ext cx="263525" cy="381000"/>
          </a:xfrm>
          <a:custGeom>
            <a:avLst/>
            <a:gdLst>
              <a:gd name="connsiteX0" fmla="*/ 0 w 263525"/>
              <a:gd name="connsiteY0" fmla="*/ 381000 h 381000"/>
              <a:gd name="connsiteX1" fmla="*/ 263525 w 263525"/>
              <a:gd name="connsiteY1" fmla="*/ 0 h 381000"/>
              <a:gd name="connsiteX2" fmla="*/ 263525 w 263525"/>
              <a:gd name="connsiteY2" fmla="*/ 0 h 381000"/>
              <a:gd name="connsiteX3" fmla="*/ 263525 w 263525"/>
              <a:gd name="connsiteY3" fmla="*/ 0 h 381000"/>
            </a:gdLst>
            <a:ahLst/>
            <a:cxnLst>
              <a:cxn ang="0">
                <a:pos x="connsiteX0" y="connsiteY0"/>
              </a:cxn>
              <a:cxn ang="0">
                <a:pos x="connsiteX1" y="connsiteY1"/>
              </a:cxn>
              <a:cxn ang="0">
                <a:pos x="connsiteX2" y="connsiteY2"/>
              </a:cxn>
              <a:cxn ang="0">
                <a:pos x="connsiteX3" y="connsiteY3"/>
              </a:cxn>
            </a:cxnLst>
            <a:rect l="l" t="t" r="r" b="b"/>
            <a:pathLst>
              <a:path w="263525" h="381000">
                <a:moveTo>
                  <a:pt x="0" y="381000"/>
                </a:moveTo>
                <a:lnTo>
                  <a:pt x="263525" y="0"/>
                </a:lnTo>
                <a:lnTo>
                  <a:pt x="263525" y="0"/>
                </a:lnTo>
                <a:lnTo>
                  <a:pt x="263525"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3" name="Freeform 22"/>
          <p:cNvSpPr/>
          <p:nvPr/>
        </p:nvSpPr>
        <p:spPr>
          <a:xfrm>
            <a:off x="4296568" y="2651125"/>
            <a:ext cx="539750" cy="381000"/>
          </a:xfrm>
          <a:custGeom>
            <a:avLst/>
            <a:gdLst>
              <a:gd name="connsiteX0" fmla="*/ 0 w 539750"/>
              <a:gd name="connsiteY0" fmla="*/ 381000 h 381000"/>
              <a:gd name="connsiteX1" fmla="*/ 539750 w 539750"/>
              <a:gd name="connsiteY1" fmla="*/ 0 h 381000"/>
            </a:gdLst>
            <a:ahLst/>
            <a:cxnLst>
              <a:cxn ang="0">
                <a:pos x="connsiteX0" y="connsiteY0"/>
              </a:cxn>
              <a:cxn ang="0">
                <a:pos x="connsiteX1" y="connsiteY1"/>
              </a:cxn>
            </a:cxnLst>
            <a:rect l="l" t="t" r="r" b="b"/>
            <a:pathLst>
              <a:path w="539750" h="381000">
                <a:moveTo>
                  <a:pt x="0" y="381000"/>
                </a:moveTo>
                <a:lnTo>
                  <a:pt x="539750"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4" name="Freeform 23"/>
          <p:cNvSpPr/>
          <p:nvPr/>
        </p:nvSpPr>
        <p:spPr>
          <a:xfrm>
            <a:off x="5150643" y="3581400"/>
            <a:ext cx="377825" cy="257175"/>
          </a:xfrm>
          <a:custGeom>
            <a:avLst/>
            <a:gdLst>
              <a:gd name="connsiteX0" fmla="*/ 0 w 377825"/>
              <a:gd name="connsiteY0" fmla="*/ 257175 h 257175"/>
              <a:gd name="connsiteX1" fmla="*/ 377825 w 377825"/>
              <a:gd name="connsiteY1" fmla="*/ 0 h 257175"/>
            </a:gdLst>
            <a:ahLst/>
            <a:cxnLst>
              <a:cxn ang="0">
                <a:pos x="connsiteX0" y="connsiteY0"/>
              </a:cxn>
              <a:cxn ang="0">
                <a:pos x="connsiteX1" y="connsiteY1"/>
              </a:cxn>
            </a:cxnLst>
            <a:rect l="l" t="t" r="r" b="b"/>
            <a:pathLst>
              <a:path w="377825" h="257175">
                <a:moveTo>
                  <a:pt x="0" y="257175"/>
                </a:moveTo>
                <a:lnTo>
                  <a:pt x="377825"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5" name="Freeform 24"/>
          <p:cNvSpPr/>
          <p:nvPr/>
        </p:nvSpPr>
        <p:spPr>
          <a:xfrm>
            <a:off x="3976687" y="5162550"/>
            <a:ext cx="1152525" cy="447675"/>
          </a:xfrm>
          <a:custGeom>
            <a:avLst/>
            <a:gdLst>
              <a:gd name="connsiteX0" fmla="*/ 0 w 1152525"/>
              <a:gd name="connsiteY0" fmla="*/ 447675 h 447675"/>
              <a:gd name="connsiteX1" fmla="*/ 1152525 w 1152525"/>
              <a:gd name="connsiteY1" fmla="*/ 0 h 447675"/>
            </a:gdLst>
            <a:ahLst/>
            <a:cxnLst>
              <a:cxn ang="0">
                <a:pos x="connsiteX0" y="connsiteY0"/>
              </a:cxn>
              <a:cxn ang="0">
                <a:pos x="connsiteX1" y="connsiteY1"/>
              </a:cxn>
            </a:cxnLst>
            <a:rect l="l" t="t" r="r" b="b"/>
            <a:pathLst>
              <a:path w="1152525" h="447675">
                <a:moveTo>
                  <a:pt x="0" y="447675"/>
                </a:moveTo>
                <a:lnTo>
                  <a:pt x="1152525"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6" name="Freeform 25"/>
          <p:cNvSpPr/>
          <p:nvPr/>
        </p:nvSpPr>
        <p:spPr>
          <a:xfrm>
            <a:off x="4112418" y="4462463"/>
            <a:ext cx="290513" cy="107156"/>
          </a:xfrm>
          <a:custGeom>
            <a:avLst/>
            <a:gdLst>
              <a:gd name="connsiteX0" fmla="*/ 0 w 290513"/>
              <a:gd name="connsiteY0" fmla="*/ 107156 h 107156"/>
              <a:gd name="connsiteX1" fmla="*/ 290513 w 290513"/>
              <a:gd name="connsiteY1" fmla="*/ 0 h 107156"/>
            </a:gdLst>
            <a:ahLst/>
            <a:cxnLst>
              <a:cxn ang="0">
                <a:pos x="connsiteX0" y="connsiteY0"/>
              </a:cxn>
              <a:cxn ang="0">
                <a:pos x="connsiteX1" y="connsiteY1"/>
              </a:cxn>
            </a:cxnLst>
            <a:rect l="l" t="t" r="r" b="b"/>
            <a:pathLst>
              <a:path w="290513" h="107156">
                <a:moveTo>
                  <a:pt x="0" y="107156"/>
                </a:moveTo>
                <a:lnTo>
                  <a:pt x="290513"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0835314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204216"/>
            <a:ext cx="8546592" cy="6449568"/>
          </a:xfrm>
          <a:prstGeom prst="rect">
            <a:avLst/>
          </a:prstGeom>
        </p:spPr>
      </p:pic>
      <p:sp>
        <p:nvSpPr>
          <p:cNvPr id="6" name="Title 5"/>
          <p:cNvSpPr>
            <a:spLocks noGrp="1"/>
          </p:cNvSpPr>
          <p:nvPr>
            <p:ph type="title"/>
          </p:nvPr>
        </p:nvSpPr>
        <p:spPr/>
        <p:txBody>
          <a:bodyPr/>
          <a:lstStyle/>
          <a:p>
            <a:r>
              <a:rPr lang="en-US" dirty="0" smtClean="0"/>
              <a:t>Figure 16.21-3</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308976" y="212925"/>
            <a:ext cx="85119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400"/>
              </a:lnSpc>
            </a:pPr>
            <a:r>
              <a:rPr lang="en-US" sz="2200" b="1" dirty="0">
                <a:solidFill>
                  <a:srgbClr val="000000"/>
                </a:solidFill>
                <a:latin typeface="Arial"/>
                <a:ea typeface="ＭＳ Ｐゴシック" charset="0"/>
              </a:rPr>
              <a:t>MAKE </a:t>
            </a:r>
            <a:r>
              <a:rPr lang="en-US" sz="2200" b="1" dirty="0" smtClean="0">
                <a:solidFill>
                  <a:srgbClr val="000000"/>
                </a:solidFill>
                <a:latin typeface="Arial"/>
                <a:ea typeface="ＭＳ Ｐゴシック" charset="0"/>
              </a:rPr>
              <a:t> CONNECTIONS</a:t>
            </a:r>
            <a:r>
              <a:rPr lang="en-US" sz="2200" b="1" dirty="0">
                <a:solidFill>
                  <a:srgbClr val="000000"/>
                </a:solidFill>
                <a:latin typeface="Arial"/>
                <a:ea typeface="ＭＳ Ｐゴシック" charset="0"/>
              </a:rPr>
              <a:t>: Genomics, Cell Signaling, and Cancer</a:t>
            </a:r>
          </a:p>
        </p:txBody>
      </p:sp>
      <p:sp>
        <p:nvSpPr>
          <p:cNvPr id="8" name="TextBox 3"/>
          <p:cNvSpPr txBox="1">
            <a:spLocks noChangeArrowheads="1"/>
          </p:cNvSpPr>
          <p:nvPr/>
        </p:nvSpPr>
        <p:spPr bwMode="auto">
          <a:xfrm>
            <a:off x="325645" y="733624"/>
            <a:ext cx="98462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820"/>
              </a:lnSpc>
            </a:pPr>
            <a:r>
              <a:rPr lang="en-US" sz="1600" b="1" dirty="0">
                <a:solidFill>
                  <a:srgbClr val="000000"/>
                </a:solidFill>
                <a:latin typeface="Arial"/>
                <a:ea typeface="ＭＳ Ｐゴシック" charset="0"/>
              </a:rPr>
              <a:t>Luminal A</a:t>
            </a:r>
          </a:p>
        </p:txBody>
      </p:sp>
      <p:sp>
        <p:nvSpPr>
          <p:cNvPr id="9" name="TextBox 4"/>
          <p:cNvSpPr txBox="1">
            <a:spLocks noChangeArrowheads="1"/>
          </p:cNvSpPr>
          <p:nvPr/>
        </p:nvSpPr>
        <p:spPr bwMode="auto">
          <a:xfrm>
            <a:off x="2675145" y="733624"/>
            <a:ext cx="99225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820"/>
              </a:lnSpc>
            </a:pPr>
            <a:r>
              <a:rPr lang="en-US" sz="1600" b="1" dirty="0">
                <a:solidFill>
                  <a:srgbClr val="000000"/>
                </a:solidFill>
                <a:latin typeface="Arial"/>
                <a:ea typeface="ＭＳ Ｐゴシック" charset="0"/>
              </a:rPr>
              <a:t>Luminal B</a:t>
            </a:r>
          </a:p>
        </p:txBody>
      </p:sp>
      <p:sp>
        <p:nvSpPr>
          <p:cNvPr id="10" name="TextBox 5"/>
          <p:cNvSpPr txBox="1">
            <a:spLocks noChangeArrowheads="1"/>
          </p:cNvSpPr>
          <p:nvPr/>
        </p:nvSpPr>
        <p:spPr bwMode="auto">
          <a:xfrm>
            <a:off x="2347327" y="1071761"/>
            <a:ext cx="4135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820"/>
              </a:lnSpc>
            </a:pPr>
            <a:r>
              <a:rPr lang="en-US" sz="1600" b="1" dirty="0" err="1" smtClean="0">
                <a:solidFill>
                  <a:srgbClr val="000000"/>
                </a:solidFill>
                <a:latin typeface="Arial"/>
                <a:ea typeface="ＭＳ Ｐゴシック" charset="0"/>
              </a:rPr>
              <a:t>ER</a:t>
            </a:r>
            <a:r>
              <a:rPr lang="en-US" sz="1600" b="1" dirty="0" err="1">
                <a:solidFill>
                  <a:srgbClr val="000000"/>
                </a:solidFill>
                <a:latin typeface="Symbol" pitchFamily="18" charset="2"/>
                <a:ea typeface="ＭＳ Ｐゴシック" charset="0"/>
              </a:rPr>
              <a:t>a</a:t>
            </a:r>
            <a:endParaRPr lang="en-US" sz="1600" b="1" dirty="0">
              <a:solidFill>
                <a:srgbClr val="000000"/>
              </a:solidFill>
              <a:latin typeface="Symbol"/>
              <a:ea typeface="ＭＳ Ｐゴシック" charset="0"/>
            </a:endParaRPr>
          </a:p>
        </p:txBody>
      </p:sp>
      <p:sp>
        <p:nvSpPr>
          <p:cNvPr id="11" name="TextBox 6"/>
          <p:cNvSpPr txBox="1">
            <a:spLocks noChangeArrowheads="1"/>
          </p:cNvSpPr>
          <p:nvPr/>
        </p:nvSpPr>
        <p:spPr bwMode="auto">
          <a:xfrm>
            <a:off x="2366377" y="1340049"/>
            <a:ext cx="283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820"/>
              </a:lnSpc>
            </a:pPr>
            <a:r>
              <a:rPr lang="en-US" sz="1600" b="1">
                <a:solidFill>
                  <a:srgbClr val="000000"/>
                </a:solidFill>
                <a:latin typeface="Arial"/>
                <a:ea typeface="ＭＳ Ｐゴシック" charset="0"/>
              </a:rPr>
              <a:t>PR</a:t>
            </a:r>
          </a:p>
        </p:txBody>
      </p:sp>
      <p:sp>
        <p:nvSpPr>
          <p:cNvPr id="12" name="TextBox 7"/>
          <p:cNvSpPr txBox="1">
            <a:spLocks noChangeArrowheads="1"/>
          </p:cNvSpPr>
          <p:nvPr/>
        </p:nvSpPr>
        <p:spPr bwMode="auto">
          <a:xfrm>
            <a:off x="5701714" y="1909259"/>
            <a:ext cx="66428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37160" indent="-137160" eaLnBrk="0" hangingPunct="0">
              <a:lnSpc>
                <a:spcPts val="1820"/>
              </a:lnSpc>
            </a:pPr>
            <a:r>
              <a:rPr lang="en-US" sz="1600" b="1" dirty="0" smtClean="0">
                <a:solidFill>
                  <a:srgbClr val="000000"/>
                </a:solidFill>
                <a:latin typeface="Arial"/>
                <a:ea typeface="ＭＳ Ｐゴシック" charset="0"/>
              </a:rPr>
              <a:t>•	</a:t>
            </a:r>
            <a:r>
              <a:rPr lang="en-US" sz="1600" b="1" dirty="0" err="1" smtClean="0">
                <a:solidFill>
                  <a:srgbClr val="000000"/>
                </a:solidFill>
                <a:latin typeface="Arial"/>
                <a:ea typeface="ＭＳ Ｐゴシック" charset="0"/>
              </a:rPr>
              <a:t>ER</a:t>
            </a:r>
            <a:r>
              <a:rPr lang="en-US" sz="1600" b="1" dirty="0" err="1" smtClean="0">
                <a:solidFill>
                  <a:srgbClr val="000000"/>
                </a:solidFill>
                <a:latin typeface="Symbol" pitchFamily="18" charset="2"/>
                <a:ea typeface="ＭＳ Ｐゴシック" charset="0"/>
              </a:rPr>
              <a:t>a</a:t>
            </a:r>
            <a:r>
              <a:rPr lang="en-US" sz="1600" b="1" dirty="0" smtClean="0">
                <a:solidFill>
                  <a:srgbClr val="000000"/>
                </a:solidFill>
                <a:latin typeface="Symbol" pitchFamily="18" charset="2"/>
                <a:ea typeface="ＭＳ Ｐゴシック" charset="0"/>
                <a:sym typeface="Symbol"/>
              </a:rPr>
              <a:t></a:t>
            </a:r>
            <a:endParaRPr lang="en-US" sz="1600" b="1" dirty="0">
              <a:solidFill>
                <a:srgbClr val="000000"/>
              </a:solidFill>
              <a:latin typeface="Symbol" pitchFamily="18" charset="2"/>
              <a:ea typeface="ＭＳ Ｐゴシック" charset="0"/>
            </a:endParaRPr>
          </a:p>
        </p:txBody>
      </p:sp>
      <p:sp>
        <p:nvSpPr>
          <p:cNvPr id="13" name="TextBox 8"/>
          <p:cNvSpPr txBox="1">
            <a:spLocks noChangeArrowheads="1"/>
          </p:cNvSpPr>
          <p:nvPr/>
        </p:nvSpPr>
        <p:spPr bwMode="auto">
          <a:xfrm>
            <a:off x="5701714" y="2152849"/>
            <a:ext cx="53444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37160" indent="-137160" eaLnBrk="0" hangingPunct="0">
              <a:lnSpc>
                <a:spcPts val="1820"/>
              </a:lnSpc>
            </a:pPr>
            <a:r>
              <a:rPr lang="en-US" sz="1600" b="1" dirty="0" smtClean="0">
                <a:solidFill>
                  <a:srgbClr val="000000"/>
                </a:solidFill>
                <a:latin typeface="Arial"/>
                <a:ea typeface="ＭＳ Ｐゴシック" charset="0"/>
              </a:rPr>
              <a:t>•	PR</a:t>
            </a:r>
            <a:r>
              <a:rPr lang="en-US" sz="1600" b="1" dirty="0" smtClean="0">
                <a:solidFill>
                  <a:srgbClr val="000000"/>
                </a:solidFill>
                <a:latin typeface="Symbol" pitchFamily="18" charset="2"/>
                <a:ea typeface="ＭＳ Ｐゴシック" charset="0"/>
                <a:sym typeface="Symbol"/>
              </a:rPr>
              <a:t></a:t>
            </a:r>
            <a:endParaRPr lang="en-US" sz="1600" b="1" dirty="0">
              <a:solidFill>
                <a:srgbClr val="000000"/>
              </a:solidFill>
              <a:latin typeface="Symbol" pitchFamily="18" charset="2"/>
              <a:ea typeface="ＭＳ Ｐゴシック" charset="0"/>
            </a:endParaRPr>
          </a:p>
        </p:txBody>
      </p:sp>
      <p:sp>
        <p:nvSpPr>
          <p:cNvPr id="14" name="TextBox 9"/>
          <p:cNvSpPr txBox="1">
            <a:spLocks noChangeArrowheads="1"/>
          </p:cNvSpPr>
          <p:nvPr/>
        </p:nvSpPr>
        <p:spPr bwMode="auto">
          <a:xfrm>
            <a:off x="2937877" y="2206824"/>
            <a:ext cx="77649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37160" indent="-137160" eaLnBrk="0" hangingPunct="0">
              <a:lnSpc>
                <a:spcPts val="1820"/>
              </a:lnSpc>
            </a:pPr>
            <a:r>
              <a:rPr lang="en-US" sz="1600" b="1" dirty="0" smtClean="0">
                <a:solidFill>
                  <a:srgbClr val="000000"/>
                </a:solidFill>
                <a:latin typeface="Arial"/>
                <a:ea typeface="ＭＳ Ｐゴシック" charset="0"/>
              </a:rPr>
              <a:t>•	</a:t>
            </a:r>
            <a:r>
              <a:rPr lang="en-US" sz="1600" b="1" dirty="0" err="1" smtClean="0">
                <a:solidFill>
                  <a:srgbClr val="000000"/>
                </a:solidFill>
                <a:latin typeface="Arial"/>
                <a:ea typeface="ＭＳ Ｐゴシック" charset="0"/>
              </a:rPr>
              <a:t>ER</a:t>
            </a:r>
            <a:r>
              <a:rPr lang="en-US" sz="1600" b="1" dirty="0" err="1" smtClean="0">
                <a:solidFill>
                  <a:srgbClr val="000000"/>
                </a:solidFill>
                <a:latin typeface="Symbol" pitchFamily="18" charset="2"/>
                <a:ea typeface="ＭＳ Ｐゴシック" charset="0"/>
              </a:rPr>
              <a:t>a</a:t>
            </a:r>
            <a:r>
              <a:rPr lang="en-US" sz="1600" b="1" dirty="0" smtClean="0">
                <a:solidFill>
                  <a:srgbClr val="000000"/>
                </a:solidFill>
                <a:latin typeface="Symbol" pitchFamily="18" charset="2"/>
                <a:ea typeface="ＭＳ Ｐゴシック" charset="0"/>
              </a:rPr>
              <a:t>++</a:t>
            </a:r>
            <a:endParaRPr lang="en-US" sz="1600" b="1" dirty="0">
              <a:solidFill>
                <a:srgbClr val="000000"/>
              </a:solidFill>
              <a:latin typeface="Symbol"/>
              <a:ea typeface="ＭＳ Ｐゴシック" charset="0"/>
            </a:endParaRPr>
          </a:p>
        </p:txBody>
      </p:sp>
      <p:sp>
        <p:nvSpPr>
          <p:cNvPr id="15" name="TextBox 10"/>
          <p:cNvSpPr txBox="1">
            <a:spLocks noChangeArrowheads="1"/>
          </p:cNvSpPr>
          <p:nvPr/>
        </p:nvSpPr>
        <p:spPr bwMode="auto">
          <a:xfrm>
            <a:off x="5701714" y="2381449"/>
            <a:ext cx="79573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37160" indent="-137160" eaLnBrk="0" hangingPunct="0">
              <a:lnSpc>
                <a:spcPts val="1820"/>
              </a:lnSpc>
            </a:pPr>
            <a:r>
              <a:rPr lang="en-US" sz="1600" b="1" dirty="0" smtClean="0">
                <a:solidFill>
                  <a:srgbClr val="000000"/>
                </a:solidFill>
                <a:latin typeface="Arial"/>
                <a:ea typeface="ＭＳ Ｐゴシック" charset="0"/>
              </a:rPr>
              <a:t>•	HER2</a:t>
            </a:r>
            <a:r>
              <a:rPr lang="en-US" sz="1600" b="1" dirty="0" smtClean="0">
                <a:solidFill>
                  <a:srgbClr val="000000"/>
                </a:solidFill>
                <a:latin typeface="Symbol" pitchFamily="18" charset="2"/>
                <a:ea typeface="ＭＳ Ｐゴシック" charset="0"/>
                <a:sym typeface="Symbol"/>
              </a:rPr>
              <a:t></a:t>
            </a:r>
            <a:endParaRPr lang="en-US" sz="1600" b="1" dirty="0">
              <a:solidFill>
                <a:srgbClr val="000000"/>
              </a:solidFill>
              <a:latin typeface="Symbol" pitchFamily="18" charset="2"/>
              <a:ea typeface="ＭＳ Ｐゴシック" charset="0"/>
            </a:endParaRPr>
          </a:p>
        </p:txBody>
      </p:sp>
      <p:sp>
        <p:nvSpPr>
          <p:cNvPr id="16" name="TextBox 11"/>
          <p:cNvSpPr txBox="1">
            <a:spLocks noChangeArrowheads="1"/>
          </p:cNvSpPr>
          <p:nvPr/>
        </p:nvSpPr>
        <p:spPr bwMode="auto">
          <a:xfrm>
            <a:off x="2937877" y="2435424"/>
            <a:ext cx="6466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37160" indent="-137160" eaLnBrk="0" hangingPunct="0">
              <a:lnSpc>
                <a:spcPts val="1820"/>
              </a:lnSpc>
            </a:pPr>
            <a:r>
              <a:rPr lang="en-US" sz="1600" b="1" dirty="0" smtClean="0">
                <a:solidFill>
                  <a:srgbClr val="000000"/>
                </a:solidFill>
                <a:latin typeface="Arial"/>
                <a:ea typeface="ＭＳ Ｐゴシック" charset="0"/>
              </a:rPr>
              <a:t>•	PR</a:t>
            </a:r>
            <a:r>
              <a:rPr lang="en-US" sz="1600" b="1" dirty="0" smtClean="0">
                <a:solidFill>
                  <a:srgbClr val="000000"/>
                </a:solidFill>
                <a:latin typeface="Symbol"/>
                <a:ea typeface="ＭＳ Ｐゴシック" charset="0"/>
              </a:rPr>
              <a:t>++</a:t>
            </a:r>
            <a:endParaRPr lang="en-US" sz="1600" b="1" dirty="0">
              <a:solidFill>
                <a:srgbClr val="000000"/>
              </a:solidFill>
              <a:latin typeface="Symbol"/>
              <a:ea typeface="ＭＳ Ｐゴシック" charset="0"/>
            </a:endParaRPr>
          </a:p>
        </p:txBody>
      </p:sp>
      <p:sp>
        <p:nvSpPr>
          <p:cNvPr id="17" name="TextBox 12"/>
          <p:cNvSpPr txBox="1">
            <a:spLocks noChangeArrowheads="1"/>
          </p:cNvSpPr>
          <p:nvPr/>
        </p:nvSpPr>
        <p:spPr bwMode="auto">
          <a:xfrm>
            <a:off x="5701714" y="2610049"/>
            <a:ext cx="26472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37160" indent="-137160" eaLnBrk="0" hangingPunct="0">
              <a:lnSpc>
                <a:spcPts val="1820"/>
              </a:lnSpc>
            </a:pPr>
            <a:r>
              <a:rPr lang="en-US" sz="1600" b="1" dirty="0" smtClean="0">
                <a:solidFill>
                  <a:srgbClr val="000000"/>
                </a:solidFill>
                <a:latin typeface="Arial"/>
                <a:ea typeface="ＭＳ Ｐゴシック" charset="0"/>
              </a:rPr>
              <a:t>•	15–20</a:t>
            </a:r>
            <a:r>
              <a:rPr lang="en-US" sz="1600" b="1" dirty="0">
                <a:solidFill>
                  <a:srgbClr val="000000"/>
                </a:solidFill>
                <a:latin typeface="Arial"/>
                <a:ea typeface="ＭＳ Ｐゴシック" charset="0"/>
              </a:rPr>
              <a:t>% of breast cancers</a:t>
            </a:r>
          </a:p>
        </p:txBody>
      </p:sp>
      <p:sp>
        <p:nvSpPr>
          <p:cNvPr id="18" name="TextBox 13"/>
          <p:cNvSpPr txBox="1">
            <a:spLocks noChangeArrowheads="1"/>
          </p:cNvSpPr>
          <p:nvPr/>
        </p:nvSpPr>
        <p:spPr bwMode="auto">
          <a:xfrm>
            <a:off x="2937877" y="2664024"/>
            <a:ext cx="21909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37160" indent="-137160" eaLnBrk="0" hangingPunct="0">
              <a:lnSpc>
                <a:spcPts val="1820"/>
              </a:lnSpc>
            </a:pPr>
            <a:r>
              <a:rPr lang="en-US" sz="1600" b="1" dirty="0" smtClean="0">
                <a:solidFill>
                  <a:srgbClr val="000000"/>
                </a:solidFill>
                <a:latin typeface="Arial"/>
                <a:ea typeface="ＭＳ Ｐゴシック" charset="0"/>
              </a:rPr>
              <a:t>•	HER2</a:t>
            </a:r>
            <a:r>
              <a:rPr lang="en-US" sz="1600" b="1" dirty="0" smtClean="0">
                <a:solidFill>
                  <a:srgbClr val="000000"/>
                </a:solidFill>
                <a:latin typeface="Symbol" pitchFamily="18" charset="2"/>
                <a:ea typeface="ＭＳ Ｐゴシック" charset="0"/>
                <a:sym typeface="Symbol"/>
              </a:rPr>
              <a:t></a:t>
            </a:r>
            <a:r>
              <a:rPr lang="en-US" sz="1600" b="1" dirty="0" smtClean="0">
                <a:solidFill>
                  <a:srgbClr val="000000"/>
                </a:solidFill>
                <a:latin typeface="Arial"/>
                <a:ea typeface="ＭＳ Ｐゴシック" charset="0"/>
              </a:rPr>
              <a:t> </a:t>
            </a:r>
            <a:r>
              <a:rPr lang="en-US" sz="1600" b="1" dirty="0">
                <a:solidFill>
                  <a:srgbClr val="000000"/>
                </a:solidFill>
                <a:latin typeface="Arial"/>
                <a:ea typeface="ＭＳ Ｐゴシック" charset="0"/>
              </a:rPr>
              <a:t>(shown here);</a:t>
            </a:r>
            <a:br>
              <a:rPr lang="en-US" sz="1600" b="1" dirty="0">
                <a:solidFill>
                  <a:srgbClr val="000000"/>
                </a:solidFill>
                <a:latin typeface="Arial"/>
                <a:ea typeface="ＭＳ Ｐゴシック" charset="0"/>
              </a:rPr>
            </a:br>
            <a:r>
              <a:rPr lang="en-US" sz="1600" b="1" dirty="0">
                <a:solidFill>
                  <a:srgbClr val="000000"/>
                </a:solidFill>
                <a:latin typeface="Arial"/>
                <a:ea typeface="ＭＳ Ｐゴシック" charset="0"/>
              </a:rPr>
              <a:t>some </a:t>
            </a:r>
            <a:r>
              <a:rPr lang="en-US" sz="1600" b="1" dirty="0" smtClean="0">
                <a:solidFill>
                  <a:srgbClr val="000000"/>
                </a:solidFill>
                <a:latin typeface="Arial"/>
                <a:ea typeface="ＭＳ Ｐゴシック" charset="0"/>
              </a:rPr>
              <a:t>HER2</a:t>
            </a:r>
            <a:r>
              <a:rPr lang="en-US" sz="1600" b="1" dirty="0" smtClean="0">
                <a:solidFill>
                  <a:srgbClr val="000000"/>
                </a:solidFill>
                <a:latin typeface="Symbol"/>
                <a:ea typeface="ＭＳ Ｐゴシック" charset="0"/>
              </a:rPr>
              <a:t>++</a:t>
            </a:r>
            <a:endParaRPr lang="en-US" sz="1600" b="1" dirty="0">
              <a:solidFill>
                <a:srgbClr val="000000"/>
              </a:solidFill>
              <a:latin typeface="Symbol"/>
              <a:ea typeface="ＭＳ Ｐゴシック" charset="0"/>
            </a:endParaRPr>
          </a:p>
        </p:txBody>
      </p:sp>
      <p:sp>
        <p:nvSpPr>
          <p:cNvPr id="19" name="TextBox 14"/>
          <p:cNvSpPr txBox="1">
            <a:spLocks noChangeArrowheads="1"/>
          </p:cNvSpPr>
          <p:nvPr/>
        </p:nvSpPr>
        <p:spPr bwMode="auto">
          <a:xfrm>
            <a:off x="5701714" y="2838649"/>
            <a:ext cx="31531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37160" indent="-137160" eaLnBrk="0" hangingPunct="0">
              <a:lnSpc>
                <a:spcPts val="1820"/>
              </a:lnSpc>
            </a:pPr>
            <a:r>
              <a:rPr lang="en-US" sz="1600" b="1" dirty="0" smtClean="0">
                <a:solidFill>
                  <a:srgbClr val="000000"/>
                </a:solidFill>
                <a:latin typeface="Arial"/>
                <a:ea typeface="ＭＳ Ｐゴシック" charset="0"/>
              </a:rPr>
              <a:t>•	More </a:t>
            </a:r>
            <a:r>
              <a:rPr lang="en-US" sz="1600" b="1" dirty="0">
                <a:solidFill>
                  <a:srgbClr val="000000"/>
                </a:solidFill>
                <a:latin typeface="Arial"/>
                <a:ea typeface="ＭＳ Ｐゴシック" charset="0"/>
              </a:rPr>
              <a:t>aggressive; poorer</a:t>
            </a:r>
            <a:br>
              <a:rPr lang="en-US" sz="1600" b="1" dirty="0">
                <a:solidFill>
                  <a:srgbClr val="000000"/>
                </a:solidFill>
                <a:latin typeface="Arial"/>
                <a:ea typeface="ＭＳ Ｐゴシック" charset="0"/>
              </a:rPr>
            </a:br>
            <a:r>
              <a:rPr lang="en-US" sz="1600" b="1" dirty="0">
                <a:solidFill>
                  <a:srgbClr val="000000"/>
                </a:solidFill>
                <a:latin typeface="Arial"/>
                <a:ea typeface="ＭＳ Ｐゴシック" charset="0"/>
              </a:rPr>
              <a:t>prognosis than other subtypes</a:t>
            </a:r>
          </a:p>
        </p:txBody>
      </p:sp>
      <p:sp>
        <p:nvSpPr>
          <p:cNvPr id="20" name="TextBox 16"/>
          <p:cNvSpPr txBox="1">
            <a:spLocks noChangeArrowheads="1"/>
          </p:cNvSpPr>
          <p:nvPr/>
        </p:nvSpPr>
        <p:spPr bwMode="auto">
          <a:xfrm>
            <a:off x="2937877" y="3121224"/>
            <a:ext cx="26472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37160" indent="-137160" eaLnBrk="0" hangingPunct="0">
              <a:lnSpc>
                <a:spcPts val="1820"/>
              </a:lnSpc>
            </a:pPr>
            <a:r>
              <a:rPr lang="en-US" sz="1600" b="1" dirty="0" smtClean="0">
                <a:solidFill>
                  <a:srgbClr val="000000"/>
                </a:solidFill>
                <a:latin typeface="Arial"/>
                <a:ea typeface="ＭＳ Ｐゴシック" charset="0"/>
              </a:rPr>
              <a:t>•	15–20</a:t>
            </a:r>
            <a:r>
              <a:rPr lang="en-US" sz="1600" b="1" dirty="0">
                <a:solidFill>
                  <a:srgbClr val="000000"/>
                </a:solidFill>
                <a:latin typeface="Arial"/>
                <a:ea typeface="ＭＳ Ｐゴシック" charset="0"/>
              </a:rPr>
              <a:t>% of breast </a:t>
            </a:r>
            <a:r>
              <a:rPr lang="en-US" sz="1600" b="1" dirty="0" smtClean="0">
                <a:solidFill>
                  <a:srgbClr val="000000"/>
                </a:solidFill>
                <a:latin typeface="Arial"/>
                <a:ea typeface="ＭＳ Ｐゴシック" charset="0"/>
              </a:rPr>
              <a:t>cancers</a:t>
            </a:r>
            <a:endParaRPr lang="en-US" sz="1600" b="1" dirty="0">
              <a:solidFill>
                <a:srgbClr val="000000"/>
              </a:solidFill>
              <a:latin typeface="Arial"/>
              <a:ea typeface="ＭＳ Ｐゴシック" charset="0"/>
            </a:endParaRPr>
          </a:p>
        </p:txBody>
      </p:sp>
      <p:sp>
        <p:nvSpPr>
          <p:cNvPr id="21" name="TextBox 17"/>
          <p:cNvSpPr txBox="1">
            <a:spLocks noChangeArrowheads="1"/>
          </p:cNvSpPr>
          <p:nvPr/>
        </p:nvSpPr>
        <p:spPr bwMode="auto">
          <a:xfrm>
            <a:off x="2937877" y="3349824"/>
            <a:ext cx="23291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37160" indent="-137160" eaLnBrk="0" hangingPunct="0">
              <a:lnSpc>
                <a:spcPts val="1820"/>
              </a:lnSpc>
            </a:pPr>
            <a:r>
              <a:rPr lang="en-US" sz="1600" b="1" dirty="0" smtClean="0">
                <a:solidFill>
                  <a:srgbClr val="000000"/>
                </a:solidFill>
                <a:latin typeface="Arial"/>
                <a:ea typeface="ＭＳ Ｐゴシック" charset="0"/>
              </a:rPr>
              <a:t>•	Poorer </a:t>
            </a:r>
            <a:r>
              <a:rPr lang="en-US" sz="1600" b="1" dirty="0">
                <a:solidFill>
                  <a:srgbClr val="000000"/>
                </a:solidFill>
                <a:latin typeface="Arial"/>
                <a:ea typeface="ＭＳ Ｐゴシック" charset="0"/>
              </a:rPr>
              <a:t>prognosis </a:t>
            </a:r>
            <a:r>
              <a:rPr lang="en-US" sz="1600" b="1" dirty="0" smtClean="0">
                <a:solidFill>
                  <a:srgbClr val="000000"/>
                </a:solidFill>
                <a:latin typeface="Arial"/>
                <a:ea typeface="ＭＳ Ｐゴシック" charset="0"/>
              </a:rPr>
              <a:t>than</a:t>
            </a:r>
            <a:br>
              <a:rPr lang="en-US" sz="1600" b="1" dirty="0" smtClean="0">
                <a:solidFill>
                  <a:srgbClr val="000000"/>
                </a:solidFill>
                <a:latin typeface="Arial"/>
                <a:ea typeface="ＭＳ Ｐゴシック" charset="0"/>
              </a:rPr>
            </a:br>
            <a:r>
              <a:rPr lang="en-US" sz="1600" b="1" dirty="0" smtClean="0">
                <a:solidFill>
                  <a:srgbClr val="000000"/>
                </a:solidFill>
                <a:latin typeface="Arial"/>
                <a:ea typeface="ＭＳ Ｐゴシック" charset="0"/>
              </a:rPr>
              <a:t>luminal </a:t>
            </a:r>
            <a:r>
              <a:rPr lang="en-US" sz="1600" b="1" dirty="0">
                <a:solidFill>
                  <a:srgbClr val="000000"/>
                </a:solidFill>
                <a:latin typeface="Arial"/>
                <a:ea typeface="ＭＳ Ｐゴシック" charset="0"/>
              </a:rPr>
              <a:t>A subtype</a:t>
            </a:r>
          </a:p>
        </p:txBody>
      </p:sp>
      <p:sp>
        <p:nvSpPr>
          <p:cNvPr id="22" name="TextBox 19"/>
          <p:cNvSpPr txBox="1">
            <a:spLocks noChangeArrowheads="1"/>
          </p:cNvSpPr>
          <p:nvPr/>
        </p:nvSpPr>
        <p:spPr bwMode="auto">
          <a:xfrm>
            <a:off x="4546014" y="4262636"/>
            <a:ext cx="5450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820"/>
              </a:lnSpc>
            </a:pPr>
            <a:r>
              <a:rPr lang="en-US" sz="1600" b="1" dirty="0">
                <a:solidFill>
                  <a:srgbClr val="000000"/>
                </a:solidFill>
                <a:latin typeface="Arial"/>
                <a:ea typeface="ＭＳ Ｐゴシック" charset="0"/>
              </a:rPr>
              <a:t>HER2</a:t>
            </a:r>
          </a:p>
        </p:txBody>
      </p:sp>
      <p:sp>
        <p:nvSpPr>
          <p:cNvPr id="23" name="TextBox 20"/>
          <p:cNvSpPr txBox="1">
            <a:spLocks noChangeArrowheads="1"/>
          </p:cNvSpPr>
          <p:nvPr/>
        </p:nvSpPr>
        <p:spPr bwMode="auto">
          <a:xfrm>
            <a:off x="5667583" y="733624"/>
            <a:ext cx="95859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820"/>
              </a:lnSpc>
            </a:pPr>
            <a:r>
              <a:rPr lang="en-US" sz="1600" b="1">
                <a:solidFill>
                  <a:srgbClr val="000000"/>
                </a:solidFill>
                <a:latin typeface="Arial"/>
                <a:ea typeface="ＭＳ Ｐゴシック" charset="0"/>
              </a:rPr>
              <a:t>Basal-like</a:t>
            </a:r>
          </a:p>
        </p:txBody>
      </p:sp>
      <p:sp>
        <p:nvSpPr>
          <p:cNvPr id="24" name="TextBox 21"/>
          <p:cNvSpPr txBox="1">
            <a:spLocks noChangeArrowheads="1"/>
          </p:cNvSpPr>
          <p:nvPr/>
        </p:nvSpPr>
        <p:spPr bwMode="auto">
          <a:xfrm>
            <a:off x="323264" y="2206824"/>
            <a:ext cx="88870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37160" indent="-137160" eaLnBrk="0" hangingPunct="0">
              <a:lnSpc>
                <a:spcPts val="1820"/>
              </a:lnSpc>
            </a:pPr>
            <a:r>
              <a:rPr lang="en-US" sz="1600" b="1" dirty="0" smtClean="0">
                <a:solidFill>
                  <a:srgbClr val="000000"/>
                </a:solidFill>
                <a:latin typeface="Arial"/>
                <a:ea typeface="ＭＳ Ｐゴシック" charset="0"/>
              </a:rPr>
              <a:t>•	</a:t>
            </a:r>
            <a:r>
              <a:rPr lang="en-US" sz="1600" b="1" dirty="0" err="1" smtClean="0">
                <a:solidFill>
                  <a:srgbClr val="000000"/>
                </a:solidFill>
                <a:latin typeface="Arial"/>
                <a:ea typeface="ＭＳ Ｐゴシック" charset="0"/>
              </a:rPr>
              <a:t>ER</a:t>
            </a:r>
            <a:r>
              <a:rPr lang="en-US" sz="1600" b="1" dirty="0" err="1" smtClean="0">
                <a:solidFill>
                  <a:srgbClr val="000000"/>
                </a:solidFill>
                <a:latin typeface="Symbol" pitchFamily="18" charset="2"/>
                <a:ea typeface="ＭＳ Ｐゴシック" charset="0"/>
              </a:rPr>
              <a:t>a</a:t>
            </a:r>
            <a:r>
              <a:rPr lang="en-US" sz="1600" b="1" dirty="0" smtClean="0">
                <a:solidFill>
                  <a:srgbClr val="000000"/>
                </a:solidFill>
                <a:latin typeface="Symbol" pitchFamily="18" charset="2"/>
                <a:ea typeface="ＭＳ Ｐゴシック" charset="0"/>
              </a:rPr>
              <a:t>+++</a:t>
            </a:r>
            <a:endParaRPr lang="en-US" sz="1600" b="1" dirty="0">
              <a:solidFill>
                <a:srgbClr val="000000"/>
              </a:solidFill>
              <a:latin typeface="Symbol"/>
              <a:ea typeface="ＭＳ Ｐゴシック" charset="0"/>
            </a:endParaRPr>
          </a:p>
        </p:txBody>
      </p:sp>
      <p:sp>
        <p:nvSpPr>
          <p:cNvPr id="25" name="TextBox 22"/>
          <p:cNvSpPr txBox="1">
            <a:spLocks noChangeArrowheads="1"/>
          </p:cNvSpPr>
          <p:nvPr/>
        </p:nvSpPr>
        <p:spPr bwMode="auto">
          <a:xfrm>
            <a:off x="323264" y="2435424"/>
            <a:ext cx="6466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37160" indent="-137160" eaLnBrk="0" hangingPunct="0">
              <a:lnSpc>
                <a:spcPts val="1820"/>
              </a:lnSpc>
            </a:pPr>
            <a:r>
              <a:rPr lang="en-US" sz="1600" b="1" dirty="0" smtClean="0">
                <a:solidFill>
                  <a:srgbClr val="000000"/>
                </a:solidFill>
                <a:latin typeface="Arial"/>
                <a:ea typeface="ＭＳ Ｐゴシック" charset="0"/>
              </a:rPr>
              <a:t>•	PR</a:t>
            </a:r>
            <a:r>
              <a:rPr lang="en-US" sz="1600" b="1" dirty="0" smtClean="0">
                <a:solidFill>
                  <a:srgbClr val="000000"/>
                </a:solidFill>
                <a:latin typeface="Symbol"/>
                <a:ea typeface="ＭＳ Ｐゴシック" charset="0"/>
              </a:rPr>
              <a:t>++</a:t>
            </a:r>
            <a:endParaRPr lang="en-US" sz="1600" b="1" dirty="0">
              <a:solidFill>
                <a:srgbClr val="000000"/>
              </a:solidFill>
              <a:latin typeface="Symbol"/>
              <a:ea typeface="ＭＳ Ｐゴシック" charset="0"/>
            </a:endParaRPr>
          </a:p>
        </p:txBody>
      </p:sp>
      <p:sp>
        <p:nvSpPr>
          <p:cNvPr id="26" name="TextBox 23"/>
          <p:cNvSpPr txBox="1">
            <a:spLocks noChangeArrowheads="1"/>
          </p:cNvSpPr>
          <p:nvPr/>
        </p:nvSpPr>
        <p:spPr bwMode="auto">
          <a:xfrm>
            <a:off x="323264" y="2664024"/>
            <a:ext cx="79573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37160" indent="-137160" eaLnBrk="0" hangingPunct="0">
              <a:lnSpc>
                <a:spcPts val="1820"/>
              </a:lnSpc>
            </a:pPr>
            <a:r>
              <a:rPr lang="en-US" sz="1600" b="1" dirty="0" smtClean="0">
                <a:solidFill>
                  <a:srgbClr val="000000"/>
                </a:solidFill>
                <a:latin typeface="Arial"/>
                <a:ea typeface="ＭＳ Ｐゴシック" charset="0"/>
              </a:rPr>
              <a:t>•	HER2</a:t>
            </a:r>
            <a:r>
              <a:rPr lang="en-US" sz="1600" b="1" dirty="0" smtClean="0">
                <a:solidFill>
                  <a:srgbClr val="000000"/>
                </a:solidFill>
                <a:latin typeface="Symbol" pitchFamily="18" charset="2"/>
                <a:ea typeface="ＭＳ Ｐゴシック" charset="0"/>
                <a:sym typeface="Symbol"/>
              </a:rPr>
              <a:t></a:t>
            </a:r>
            <a:endParaRPr lang="en-US" sz="1600" b="1" dirty="0">
              <a:solidFill>
                <a:srgbClr val="000000"/>
              </a:solidFill>
              <a:latin typeface="Symbol" pitchFamily="18" charset="2"/>
              <a:ea typeface="ＭＳ Ｐゴシック" charset="0"/>
            </a:endParaRPr>
          </a:p>
        </p:txBody>
      </p:sp>
      <p:sp>
        <p:nvSpPr>
          <p:cNvPr id="27" name="TextBox 24"/>
          <p:cNvSpPr txBox="1">
            <a:spLocks noChangeArrowheads="1"/>
          </p:cNvSpPr>
          <p:nvPr/>
        </p:nvSpPr>
        <p:spPr bwMode="auto">
          <a:xfrm>
            <a:off x="323264" y="2892624"/>
            <a:ext cx="230575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37160" indent="-137160" eaLnBrk="0" hangingPunct="0">
              <a:lnSpc>
                <a:spcPts val="1820"/>
              </a:lnSpc>
            </a:pPr>
            <a:r>
              <a:rPr lang="en-US" sz="1600" b="1" dirty="0" smtClean="0">
                <a:solidFill>
                  <a:srgbClr val="000000"/>
                </a:solidFill>
                <a:latin typeface="Arial"/>
                <a:ea typeface="ＭＳ Ｐゴシック" charset="0"/>
              </a:rPr>
              <a:t>•	40</a:t>
            </a:r>
            <a:r>
              <a:rPr lang="en-US" sz="1600" b="1" dirty="0">
                <a:solidFill>
                  <a:srgbClr val="000000"/>
                </a:solidFill>
                <a:latin typeface="Arial"/>
                <a:ea typeface="ＭＳ Ｐゴシック" charset="0"/>
              </a:rPr>
              <a:t>% of breast cancers</a:t>
            </a:r>
          </a:p>
        </p:txBody>
      </p:sp>
      <p:sp>
        <p:nvSpPr>
          <p:cNvPr id="28" name="TextBox 25"/>
          <p:cNvSpPr txBox="1">
            <a:spLocks noChangeArrowheads="1"/>
          </p:cNvSpPr>
          <p:nvPr/>
        </p:nvSpPr>
        <p:spPr bwMode="auto">
          <a:xfrm>
            <a:off x="323264" y="3121224"/>
            <a:ext cx="163089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37160" indent="-137160" eaLnBrk="0" hangingPunct="0">
              <a:lnSpc>
                <a:spcPts val="1820"/>
              </a:lnSpc>
            </a:pPr>
            <a:r>
              <a:rPr lang="en-US" sz="1600" b="1" dirty="0" smtClean="0">
                <a:solidFill>
                  <a:srgbClr val="000000"/>
                </a:solidFill>
                <a:latin typeface="Arial"/>
                <a:ea typeface="ＭＳ Ｐゴシック" charset="0"/>
              </a:rPr>
              <a:t>•	Best </a:t>
            </a:r>
            <a:r>
              <a:rPr lang="en-US" sz="1600" b="1" dirty="0">
                <a:solidFill>
                  <a:srgbClr val="000000"/>
                </a:solidFill>
                <a:latin typeface="Arial"/>
                <a:ea typeface="ＭＳ Ｐゴシック" charset="0"/>
              </a:rPr>
              <a:t>prognosis</a:t>
            </a:r>
          </a:p>
        </p:txBody>
      </p:sp>
      <p:sp>
        <p:nvSpPr>
          <p:cNvPr id="29" name="TextBox 26"/>
          <p:cNvSpPr txBox="1">
            <a:spLocks noChangeArrowheads="1"/>
          </p:cNvSpPr>
          <p:nvPr/>
        </p:nvSpPr>
        <p:spPr bwMode="auto">
          <a:xfrm>
            <a:off x="2550527" y="4105474"/>
            <a:ext cx="5450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820"/>
              </a:lnSpc>
            </a:pPr>
            <a:r>
              <a:rPr lang="en-US" sz="1600" b="1" dirty="0">
                <a:solidFill>
                  <a:srgbClr val="000000"/>
                </a:solidFill>
                <a:latin typeface="Arial"/>
                <a:ea typeface="ＭＳ Ｐゴシック" charset="0"/>
              </a:rPr>
              <a:t>HER2</a:t>
            </a:r>
          </a:p>
        </p:txBody>
      </p:sp>
      <p:sp>
        <p:nvSpPr>
          <p:cNvPr id="30" name="TextBox 27"/>
          <p:cNvSpPr txBox="1">
            <a:spLocks noChangeArrowheads="1"/>
          </p:cNvSpPr>
          <p:nvPr/>
        </p:nvSpPr>
        <p:spPr bwMode="auto">
          <a:xfrm>
            <a:off x="2509252" y="5234186"/>
            <a:ext cx="66428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37160" indent="-137160" eaLnBrk="0" hangingPunct="0">
              <a:lnSpc>
                <a:spcPts val="1820"/>
              </a:lnSpc>
            </a:pPr>
            <a:r>
              <a:rPr lang="en-US" sz="1600" b="1" dirty="0" smtClean="0">
                <a:solidFill>
                  <a:srgbClr val="000000"/>
                </a:solidFill>
                <a:latin typeface="Arial"/>
                <a:ea typeface="ＭＳ Ｐゴシック" charset="0"/>
              </a:rPr>
              <a:t>•	</a:t>
            </a:r>
            <a:r>
              <a:rPr lang="en-US" sz="1600" b="1" dirty="0" err="1" smtClean="0">
                <a:solidFill>
                  <a:srgbClr val="000000"/>
                </a:solidFill>
                <a:latin typeface="Arial"/>
                <a:ea typeface="ＭＳ Ｐゴシック" charset="0"/>
              </a:rPr>
              <a:t>ER</a:t>
            </a:r>
            <a:r>
              <a:rPr lang="en-US" sz="1600" b="1" dirty="0" err="1" smtClean="0">
                <a:solidFill>
                  <a:srgbClr val="000000"/>
                </a:solidFill>
                <a:latin typeface="Symbol" pitchFamily="18" charset="2"/>
                <a:ea typeface="ＭＳ Ｐゴシック" charset="0"/>
              </a:rPr>
              <a:t>a</a:t>
            </a:r>
            <a:r>
              <a:rPr lang="en-US" sz="1600" b="1" dirty="0" smtClean="0">
                <a:solidFill>
                  <a:srgbClr val="000000"/>
                </a:solidFill>
                <a:latin typeface="Symbol" pitchFamily="18" charset="2"/>
                <a:ea typeface="ＭＳ Ｐゴシック" charset="0"/>
                <a:sym typeface="Symbol"/>
              </a:rPr>
              <a:t></a:t>
            </a:r>
            <a:endParaRPr lang="en-US" sz="1600" b="1" dirty="0">
              <a:solidFill>
                <a:srgbClr val="000000"/>
              </a:solidFill>
              <a:latin typeface="Symbol" pitchFamily="18" charset="2"/>
              <a:ea typeface="ＭＳ Ｐゴシック" charset="0"/>
            </a:endParaRPr>
          </a:p>
        </p:txBody>
      </p:sp>
      <p:sp>
        <p:nvSpPr>
          <p:cNvPr id="31" name="TextBox 28"/>
          <p:cNvSpPr txBox="1">
            <a:spLocks noChangeArrowheads="1"/>
          </p:cNvSpPr>
          <p:nvPr/>
        </p:nvSpPr>
        <p:spPr bwMode="auto">
          <a:xfrm>
            <a:off x="2509252" y="5462786"/>
            <a:ext cx="53444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37160" indent="-137160" eaLnBrk="0" hangingPunct="0">
              <a:lnSpc>
                <a:spcPts val="1820"/>
              </a:lnSpc>
            </a:pPr>
            <a:r>
              <a:rPr lang="en-US" sz="1600" b="1" dirty="0" smtClean="0">
                <a:solidFill>
                  <a:srgbClr val="000000"/>
                </a:solidFill>
                <a:latin typeface="Arial"/>
                <a:ea typeface="ＭＳ Ｐゴシック" charset="0"/>
              </a:rPr>
              <a:t>•	PR</a:t>
            </a:r>
            <a:r>
              <a:rPr lang="en-US" sz="1600" b="1" dirty="0" smtClean="0">
                <a:solidFill>
                  <a:srgbClr val="000000"/>
                </a:solidFill>
                <a:latin typeface="Symbol" pitchFamily="18" charset="2"/>
                <a:ea typeface="ＭＳ Ｐゴシック" charset="0"/>
                <a:sym typeface="Symbol"/>
              </a:rPr>
              <a:t></a:t>
            </a:r>
            <a:endParaRPr lang="en-US" sz="1600" b="1" dirty="0">
              <a:solidFill>
                <a:srgbClr val="000000"/>
              </a:solidFill>
              <a:latin typeface="Symbol" pitchFamily="18" charset="2"/>
              <a:ea typeface="ＭＳ Ｐゴシック" charset="0"/>
            </a:endParaRPr>
          </a:p>
        </p:txBody>
      </p:sp>
      <p:sp>
        <p:nvSpPr>
          <p:cNvPr id="32" name="TextBox 29"/>
          <p:cNvSpPr txBox="1">
            <a:spLocks noChangeArrowheads="1"/>
          </p:cNvSpPr>
          <p:nvPr/>
        </p:nvSpPr>
        <p:spPr bwMode="auto">
          <a:xfrm>
            <a:off x="2509252" y="5691386"/>
            <a:ext cx="90794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37160" indent="-137160" eaLnBrk="0" hangingPunct="0">
              <a:lnSpc>
                <a:spcPts val="1820"/>
              </a:lnSpc>
            </a:pPr>
            <a:r>
              <a:rPr lang="en-US" sz="1600" b="1" dirty="0" smtClean="0">
                <a:solidFill>
                  <a:srgbClr val="000000"/>
                </a:solidFill>
                <a:latin typeface="Arial"/>
                <a:ea typeface="ＭＳ Ｐゴシック" charset="0"/>
              </a:rPr>
              <a:t>•	HER2</a:t>
            </a:r>
            <a:r>
              <a:rPr lang="en-US" sz="1600" b="1" dirty="0" smtClean="0">
                <a:solidFill>
                  <a:srgbClr val="000000"/>
                </a:solidFill>
                <a:latin typeface="Symbol"/>
                <a:ea typeface="ＭＳ Ｐゴシック" charset="0"/>
              </a:rPr>
              <a:t>++</a:t>
            </a:r>
            <a:endParaRPr lang="en-US" sz="1600" b="1" dirty="0">
              <a:solidFill>
                <a:srgbClr val="000000"/>
              </a:solidFill>
              <a:latin typeface="Symbol"/>
              <a:ea typeface="ＭＳ Ｐゴシック" charset="0"/>
            </a:endParaRPr>
          </a:p>
        </p:txBody>
      </p:sp>
      <p:sp>
        <p:nvSpPr>
          <p:cNvPr id="33" name="TextBox 30"/>
          <p:cNvSpPr txBox="1">
            <a:spLocks noChangeArrowheads="1"/>
          </p:cNvSpPr>
          <p:nvPr/>
        </p:nvSpPr>
        <p:spPr bwMode="auto">
          <a:xfrm>
            <a:off x="2509252" y="5919986"/>
            <a:ext cx="26472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37160" indent="-137160" eaLnBrk="0" hangingPunct="0">
              <a:lnSpc>
                <a:spcPts val="1820"/>
              </a:lnSpc>
            </a:pPr>
            <a:r>
              <a:rPr lang="en-US" sz="1600" b="1" dirty="0" smtClean="0">
                <a:solidFill>
                  <a:srgbClr val="000000"/>
                </a:solidFill>
                <a:latin typeface="Arial"/>
                <a:ea typeface="ＭＳ Ｐゴシック" charset="0"/>
              </a:rPr>
              <a:t>•	10–15</a:t>
            </a:r>
            <a:r>
              <a:rPr lang="en-US" sz="1600" b="1" dirty="0">
                <a:solidFill>
                  <a:srgbClr val="000000"/>
                </a:solidFill>
                <a:latin typeface="Arial"/>
                <a:ea typeface="ＭＳ Ｐゴシック" charset="0"/>
              </a:rPr>
              <a:t>% of breast cancers</a:t>
            </a:r>
          </a:p>
        </p:txBody>
      </p:sp>
      <p:sp>
        <p:nvSpPr>
          <p:cNvPr id="34" name="TextBox 31"/>
          <p:cNvSpPr txBox="1">
            <a:spLocks noChangeArrowheads="1"/>
          </p:cNvSpPr>
          <p:nvPr/>
        </p:nvSpPr>
        <p:spPr bwMode="auto">
          <a:xfrm>
            <a:off x="2509252" y="6148586"/>
            <a:ext cx="23291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37160" indent="-137160" eaLnBrk="0" hangingPunct="0">
              <a:lnSpc>
                <a:spcPts val="1820"/>
              </a:lnSpc>
            </a:pPr>
            <a:r>
              <a:rPr lang="en-US" sz="1600" b="1" dirty="0" smtClean="0">
                <a:solidFill>
                  <a:srgbClr val="000000"/>
                </a:solidFill>
                <a:latin typeface="Arial"/>
                <a:ea typeface="ＭＳ Ｐゴシック" charset="0"/>
              </a:rPr>
              <a:t>•	Poorer </a:t>
            </a:r>
            <a:r>
              <a:rPr lang="en-US" sz="1600" b="1" dirty="0">
                <a:solidFill>
                  <a:srgbClr val="000000"/>
                </a:solidFill>
                <a:latin typeface="Arial"/>
                <a:ea typeface="ＭＳ Ｐゴシック" charset="0"/>
              </a:rPr>
              <a:t>prognosis than</a:t>
            </a:r>
            <a:br>
              <a:rPr lang="en-US" sz="1600" b="1" dirty="0">
                <a:solidFill>
                  <a:srgbClr val="000000"/>
                </a:solidFill>
                <a:latin typeface="Arial"/>
                <a:ea typeface="ＭＳ Ｐゴシック" charset="0"/>
              </a:rPr>
            </a:br>
            <a:r>
              <a:rPr lang="en-US" sz="1600" b="1" dirty="0">
                <a:solidFill>
                  <a:srgbClr val="000000"/>
                </a:solidFill>
                <a:latin typeface="Arial"/>
                <a:ea typeface="ＭＳ Ｐゴシック" charset="0"/>
              </a:rPr>
              <a:t>luminal A subtype</a:t>
            </a:r>
          </a:p>
        </p:txBody>
      </p:sp>
      <p:sp>
        <p:nvSpPr>
          <p:cNvPr id="2" name="Freeform 1"/>
          <p:cNvSpPr/>
          <p:nvPr/>
        </p:nvSpPr>
        <p:spPr>
          <a:xfrm>
            <a:off x="2795588" y="1200150"/>
            <a:ext cx="892968" cy="245269"/>
          </a:xfrm>
          <a:custGeom>
            <a:avLst/>
            <a:gdLst>
              <a:gd name="connsiteX0" fmla="*/ 0 w 892968"/>
              <a:gd name="connsiteY0" fmla="*/ 0 h 245269"/>
              <a:gd name="connsiteX1" fmla="*/ 892968 w 892968"/>
              <a:gd name="connsiteY1" fmla="*/ 245269 h 245269"/>
            </a:gdLst>
            <a:ahLst/>
            <a:cxnLst>
              <a:cxn ang="0">
                <a:pos x="connsiteX0" y="connsiteY0"/>
              </a:cxn>
              <a:cxn ang="0">
                <a:pos x="connsiteX1" y="connsiteY1"/>
              </a:cxn>
            </a:cxnLst>
            <a:rect l="l" t="t" r="r" b="b"/>
            <a:pathLst>
              <a:path w="892968" h="245269">
                <a:moveTo>
                  <a:pt x="0" y="0"/>
                </a:moveTo>
                <a:lnTo>
                  <a:pt x="892968" y="245269"/>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 name="Freeform 2"/>
          <p:cNvSpPr/>
          <p:nvPr/>
        </p:nvSpPr>
        <p:spPr>
          <a:xfrm>
            <a:off x="1624013" y="1204913"/>
            <a:ext cx="685800" cy="152400"/>
          </a:xfrm>
          <a:custGeom>
            <a:avLst/>
            <a:gdLst>
              <a:gd name="connsiteX0" fmla="*/ 0 w 685800"/>
              <a:gd name="connsiteY0" fmla="*/ 152400 h 152400"/>
              <a:gd name="connsiteX1" fmla="*/ 685800 w 685800"/>
              <a:gd name="connsiteY1" fmla="*/ 0 h 152400"/>
            </a:gdLst>
            <a:ahLst/>
            <a:cxnLst>
              <a:cxn ang="0">
                <a:pos x="connsiteX0" y="connsiteY0"/>
              </a:cxn>
              <a:cxn ang="0">
                <a:pos x="connsiteX1" y="connsiteY1"/>
              </a:cxn>
            </a:cxnLst>
            <a:rect l="l" t="t" r="r" b="b"/>
            <a:pathLst>
              <a:path w="685800" h="152400">
                <a:moveTo>
                  <a:pt x="0" y="152400"/>
                </a:moveTo>
                <a:lnTo>
                  <a:pt x="685800"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5" name="Freeform 34"/>
          <p:cNvSpPr/>
          <p:nvPr/>
        </p:nvSpPr>
        <p:spPr>
          <a:xfrm>
            <a:off x="1788319" y="1457326"/>
            <a:ext cx="542925" cy="57150"/>
          </a:xfrm>
          <a:custGeom>
            <a:avLst/>
            <a:gdLst>
              <a:gd name="connsiteX0" fmla="*/ 0 w 542925"/>
              <a:gd name="connsiteY0" fmla="*/ 57150 h 57150"/>
              <a:gd name="connsiteX1" fmla="*/ 542925 w 542925"/>
              <a:gd name="connsiteY1" fmla="*/ 0 h 57150"/>
            </a:gdLst>
            <a:ahLst/>
            <a:cxnLst>
              <a:cxn ang="0">
                <a:pos x="connsiteX0" y="connsiteY0"/>
              </a:cxn>
              <a:cxn ang="0">
                <a:pos x="connsiteX1" y="connsiteY1"/>
              </a:cxn>
            </a:cxnLst>
            <a:rect l="l" t="t" r="r" b="b"/>
            <a:pathLst>
              <a:path w="542925" h="57150">
                <a:moveTo>
                  <a:pt x="0" y="57150"/>
                </a:moveTo>
                <a:lnTo>
                  <a:pt x="542925"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6" name="Freeform 35"/>
          <p:cNvSpPr/>
          <p:nvPr/>
        </p:nvSpPr>
        <p:spPr>
          <a:xfrm>
            <a:off x="2678906" y="1457325"/>
            <a:ext cx="764382" cy="54769"/>
          </a:xfrm>
          <a:custGeom>
            <a:avLst/>
            <a:gdLst>
              <a:gd name="connsiteX0" fmla="*/ 0 w 764382"/>
              <a:gd name="connsiteY0" fmla="*/ 0 h 54769"/>
              <a:gd name="connsiteX1" fmla="*/ 764382 w 764382"/>
              <a:gd name="connsiteY1" fmla="*/ 54769 h 54769"/>
            </a:gdLst>
            <a:ahLst/>
            <a:cxnLst>
              <a:cxn ang="0">
                <a:pos x="connsiteX0" y="connsiteY0"/>
              </a:cxn>
              <a:cxn ang="0">
                <a:pos x="connsiteX1" y="connsiteY1"/>
              </a:cxn>
            </a:cxnLst>
            <a:rect l="l" t="t" r="r" b="b"/>
            <a:pathLst>
              <a:path w="764382" h="54769">
                <a:moveTo>
                  <a:pt x="0" y="0"/>
                </a:moveTo>
                <a:lnTo>
                  <a:pt x="764382" y="54769"/>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7" name="Freeform 36"/>
          <p:cNvSpPr/>
          <p:nvPr/>
        </p:nvSpPr>
        <p:spPr>
          <a:xfrm>
            <a:off x="4055269" y="4271963"/>
            <a:ext cx="445294" cy="100012"/>
          </a:xfrm>
          <a:custGeom>
            <a:avLst/>
            <a:gdLst>
              <a:gd name="connsiteX0" fmla="*/ 0 w 445294"/>
              <a:gd name="connsiteY0" fmla="*/ 0 h 100012"/>
              <a:gd name="connsiteX1" fmla="*/ 445294 w 445294"/>
              <a:gd name="connsiteY1" fmla="*/ 100012 h 100012"/>
            </a:gdLst>
            <a:ahLst/>
            <a:cxnLst>
              <a:cxn ang="0">
                <a:pos x="connsiteX0" y="connsiteY0"/>
              </a:cxn>
              <a:cxn ang="0">
                <a:pos x="connsiteX1" y="connsiteY1"/>
              </a:cxn>
            </a:cxnLst>
            <a:rect l="l" t="t" r="r" b="b"/>
            <a:pathLst>
              <a:path w="445294" h="100012">
                <a:moveTo>
                  <a:pt x="0" y="0"/>
                </a:moveTo>
                <a:lnTo>
                  <a:pt x="445294" y="100012"/>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26751467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1082040"/>
            <a:ext cx="8546592" cy="4693920"/>
          </a:xfrm>
          <a:prstGeom prst="rect">
            <a:avLst/>
          </a:prstGeom>
        </p:spPr>
      </p:pic>
      <p:sp>
        <p:nvSpPr>
          <p:cNvPr id="6" name="Title 5"/>
          <p:cNvSpPr>
            <a:spLocks noGrp="1"/>
          </p:cNvSpPr>
          <p:nvPr>
            <p:ph type="title"/>
          </p:nvPr>
        </p:nvSpPr>
        <p:spPr/>
        <p:txBody>
          <a:bodyPr/>
          <a:lstStyle/>
          <a:p>
            <a:r>
              <a:rPr lang="en-US" dirty="0" smtClean="0"/>
              <a:t>Figure 16.21-3a</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319227" y="1082663"/>
            <a:ext cx="13553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400"/>
              </a:lnSpc>
            </a:pPr>
            <a:r>
              <a:rPr lang="en-US" sz="2200" b="1">
                <a:solidFill>
                  <a:srgbClr val="000000"/>
                </a:solidFill>
                <a:latin typeface="Arial"/>
                <a:ea typeface="ＭＳ Ｐゴシック" charset="0"/>
              </a:rPr>
              <a:t>Luminal A</a:t>
            </a:r>
          </a:p>
        </p:txBody>
      </p:sp>
      <p:sp>
        <p:nvSpPr>
          <p:cNvPr id="8" name="TextBox 3"/>
          <p:cNvSpPr txBox="1">
            <a:spLocks noChangeArrowheads="1"/>
          </p:cNvSpPr>
          <p:nvPr/>
        </p:nvSpPr>
        <p:spPr bwMode="auto">
          <a:xfrm>
            <a:off x="3910152" y="1082663"/>
            <a:ext cx="13657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400"/>
              </a:lnSpc>
            </a:pPr>
            <a:r>
              <a:rPr lang="en-US" sz="2200" b="1" dirty="0">
                <a:solidFill>
                  <a:srgbClr val="000000"/>
                </a:solidFill>
                <a:latin typeface="Arial"/>
                <a:ea typeface="ＭＳ Ｐゴシック" charset="0"/>
              </a:rPr>
              <a:t>Luminal B</a:t>
            </a:r>
          </a:p>
        </p:txBody>
      </p:sp>
      <p:sp>
        <p:nvSpPr>
          <p:cNvPr id="9" name="TextBox 4"/>
          <p:cNvSpPr txBox="1">
            <a:spLocks noChangeArrowheads="1"/>
          </p:cNvSpPr>
          <p:nvPr/>
        </p:nvSpPr>
        <p:spPr bwMode="auto">
          <a:xfrm>
            <a:off x="3833953" y="1716076"/>
            <a:ext cx="5530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400"/>
              </a:lnSpc>
            </a:pPr>
            <a:r>
              <a:rPr lang="en-US" sz="2200" b="1" dirty="0" err="1" smtClean="0">
                <a:solidFill>
                  <a:srgbClr val="000000"/>
                </a:solidFill>
                <a:latin typeface="Arial"/>
                <a:ea typeface="ＭＳ Ｐゴシック" charset="0"/>
              </a:rPr>
              <a:t>ER</a:t>
            </a:r>
            <a:r>
              <a:rPr lang="en-US" sz="2000" b="1" dirty="0" err="1">
                <a:solidFill>
                  <a:srgbClr val="000000"/>
                </a:solidFill>
                <a:latin typeface="Symbol" pitchFamily="18" charset="2"/>
                <a:ea typeface="ＭＳ Ｐゴシック" charset="0"/>
              </a:rPr>
              <a:t>a</a:t>
            </a:r>
            <a:endParaRPr lang="en-US" sz="2200" b="1" dirty="0">
              <a:solidFill>
                <a:srgbClr val="000000"/>
              </a:solidFill>
              <a:latin typeface="Symbol"/>
              <a:ea typeface="ＭＳ Ｐゴシック" charset="0"/>
            </a:endParaRPr>
          </a:p>
        </p:txBody>
      </p:sp>
      <p:sp>
        <p:nvSpPr>
          <p:cNvPr id="10" name="TextBox 5"/>
          <p:cNvSpPr txBox="1">
            <a:spLocks noChangeArrowheads="1"/>
          </p:cNvSpPr>
          <p:nvPr/>
        </p:nvSpPr>
        <p:spPr bwMode="auto">
          <a:xfrm>
            <a:off x="3867290" y="2222489"/>
            <a:ext cx="3911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400"/>
              </a:lnSpc>
            </a:pPr>
            <a:r>
              <a:rPr lang="en-US" sz="2200" b="1">
                <a:solidFill>
                  <a:srgbClr val="000000"/>
                </a:solidFill>
                <a:latin typeface="Arial"/>
                <a:ea typeface="ＭＳ Ｐゴシック" charset="0"/>
              </a:rPr>
              <a:t>PR</a:t>
            </a:r>
          </a:p>
        </p:txBody>
      </p:sp>
      <p:sp>
        <p:nvSpPr>
          <p:cNvPr id="11" name="TextBox 6"/>
          <p:cNvSpPr txBox="1">
            <a:spLocks noChangeArrowheads="1"/>
          </p:cNvSpPr>
          <p:nvPr/>
        </p:nvSpPr>
        <p:spPr bwMode="auto">
          <a:xfrm>
            <a:off x="316053" y="3895714"/>
            <a:ext cx="11608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82880" indent="-182880" eaLnBrk="0" hangingPunct="0">
              <a:lnSpc>
                <a:spcPts val="2400"/>
              </a:lnSpc>
            </a:pPr>
            <a:r>
              <a:rPr lang="en-US" sz="2200" b="1" dirty="0" smtClean="0">
                <a:solidFill>
                  <a:srgbClr val="000000"/>
                </a:solidFill>
                <a:latin typeface="Arial"/>
                <a:ea typeface="ＭＳ Ｐゴシック" charset="0"/>
              </a:rPr>
              <a:t>•	</a:t>
            </a:r>
            <a:r>
              <a:rPr lang="en-US" sz="2200" b="1" dirty="0" err="1" smtClean="0">
                <a:solidFill>
                  <a:srgbClr val="000000"/>
                </a:solidFill>
                <a:latin typeface="Arial"/>
                <a:ea typeface="ＭＳ Ｐゴシック" charset="0"/>
              </a:rPr>
              <a:t>ER</a:t>
            </a:r>
            <a:r>
              <a:rPr lang="en-US" sz="2000" b="1" dirty="0" err="1" smtClean="0">
                <a:solidFill>
                  <a:srgbClr val="000000"/>
                </a:solidFill>
                <a:latin typeface="Symbol" pitchFamily="18" charset="2"/>
                <a:ea typeface="ＭＳ Ｐゴシック" charset="0"/>
              </a:rPr>
              <a:t>a</a:t>
            </a:r>
            <a:r>
              <a:rPr lang="en-US" sz="2000" b="1" dirty="0" smtClean="0">
                <a:solidFill>
                  <a:srgbClr val="000000"/>
                </a:solidFill>
                <a:latin typeface="Symbol" pitchFamily="18" charset="2"/>
                <a:ea typeface="ＭＳ Ｐゴシック" charset="0"/>
              </a:rPr>
              <a:t>+++</a:t>
            </a:r>
            <a:endParaRPr lang="en-US" sz="2200" b="1" dirty="0">
              <a:solidFill>
                <a:srgbClr val="000000"/>
              </a:solidFill>
              <a:latin typeface="Symbol"/>
              <a:ea typeface="ＭＳ Ｐゴシック" charset="0"/>
            </a:endParaRPr>
          </a:p>
        </p:txBody>
      </p:sp>
      <p:sp>
        <p:nvSpPr>
          <p:cNvPr id="12" name="TextBox 7"/>
          <p:cNvSpPr txBox="1">
            <a:spLocks noChangeArrowheads="1"/>
          </p:cNvSpPr>
          <p:nvPr/>
        </p:nvSpPr>
        <p:spPr bwMode="auto">
          <a:xfrm>
            <a:off x="316053" y="4200514"/>
            <a:ext cx="7312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82880" indent="-182880" eaLnBrk="0" hangingPunct="0">
              <a:lnSpc>
                <a:spcPts val="2400"/>
              </a:lnSpc>
            </a:pPr>
            <a:r>
              <a:rPr lang="en-US" sz="2200" b="1" dirty="0" smtClean="0">
                <a:solidFill>
                  <a:srgbClr val="000000"/>
                </a:solidFill>
                <a:latin typeface="Arial"/>
                <a:ea typeface="ＭＳ Ｐゴシック" charset="0"/>
              </a:rPr>
              <a:t>•	PR</a:t>
            </a:r>
            <a:r>
              <a:rPr lang="en-US" sz="2200" b="1" dirty="0" smtClean="0">
                <a:solidFill>
                  <a:srgbClr val="000000"/>
                </a:solidFill>
                <a:latin typeface="Symbol"/>
                <a:ea typeface="ＭＳ Ｐゴシック" charset="0"/>
              </a:rPr>
              <a:t>+</a:t>
            </a:r>
            <a:endParaRPr lang="en-US" sz="2200" b="1" dirty="0">
              <a:solidFill>
                <a:srgbClr val="000000"/>
              </a:solidFill>
              <a:latin typeface="Symbol"/>
              <a:ea typeface="ＭＳ Ｐゴシック" charset="0"/>
            </a:endParaRPr>
          </a:p>
        </p:txBody>
      </p:sp>
      <p:sp>
        <p:nvSpPr>
          <p:cNvPr id="13" name="TextBox 8"/>
          <p:cNvSpPr txBox="1">
            <a:spLocks noChangeArrowheads="1"/>
          </p:cNvSpPr>
          <p:nvPr/>
        </p:nvSpPr>
        <p:spPr bwMode="auto">
          <a:xfrm>
            <a:off x="316053" y="4505314"/>
            <a:ext cx="10919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82880" indent="-182880" eaLnBrk="0" hangingPunct="0">
              <a:lnSpc>
                <a:spcPts val="2400"/>
              </a:lnSpc>
            </a:pPr>
            <a:r>
              <a:rPr lang="en-US" sz="2200" b="1" dirty="0" smtClean="0">
                <a:solidFill>
                  <a:srgbClr val="000000"/>
                </a:solidFill>
                <a:latin typeface="Arial"/>
                <a:ea typeface="ＭＳ Ｐゴシック" charset="0"/>
              </a:rPr>
              <a:t>•	HER2</a:t>
            </a:r>
            <a:r>
              <a:rPr lang="en-US" sz="2200" b="1" dirty="0" smtClean="0">
                <a:solidFill>
                  <a:srgbClr val="000000"/>
                </a:solidFill>
                <a:latin typeface="Symbol" pitchFamily="18" charset="2"/>
                <a:ea typeface="ＭＳ Ｐゴシック" charset="0"/>
                <a:sym typeface="Symbol"/>
              </a:rPr>
              <a:t></a:t>
            </a:r>
            <a:endParaRPr lang="en-US" sz="2200" b="1" dirty="0">
              <a:solidFill>
                <a:srgbClr val="000000"/>
              </a:solidFill>
              <a:latin typeface="Symbol" pitchFamily="18" charset="2"/>
              <a:ea typeface="ＭＳ Ｐゴシック" charset="0"/>
            </a:endParaRPr>
          </a:p>
        </p:txBody>
      </p:sp>
      <p:sp>
        <p:nvSpPr>
          <p:cNvPr id="14" name="TextBox 9"/>
          <p:cNvSpPr txBox="1">
            <a:spLocks noChangeArrowheads="1"/>
          </p:cNvSpPr>
          <p:nvPr/>
        </p:nvSpPr>
        <p:spPr bwMode="auto">
          <a:xfrm>
            <a:off x="316053" y="4810114"/>
            <a:ext cx="31678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82880" indent="-182880" eaLnBrk="0" hangingPunct="0">
              <a:lnSpc>
                <a:spcPts val="2400"/>
              </a:lnSpc>
            </a:pPr>
            <a:r>
              <a:rPr lang="en-US" sz="2200" b="1" dirty="0" smtClean="0">
                <a:solidFill>
                  <a:srgbClr val="000000"/>
                </a:solidFill>
                <a:latin typeface="Arial"/>
                <a:ea typeface="ＭＳ Ｐゴシック" charset="0"/>
              </a:rPr>
              <a:t>•	40</a:t>
            </a:r>
            <a:r>
              <a:rPr lang="en-US" sz="2200" b="1" dirty="0">
                <a:solidFill>
                  <a:srgbClr val="000000"/>
                </a:solidFill>
                <a:latin typeface="Arial"/>
                <a:ea typeface="ＭＳ Ｐゴシック" charset="0"/>
              </a:rPr>
              <a:t>% of breast cancers</a:t>
            </a:r>
          </a:p>
        </p:txBody>
      </p:sp>
      <p:sp>
        <p:nvSpPr>
          <p:cNvPr id="15" name="TextBox 10"/>
          <p:cNvSpPr txBox="1">
            <a:spLocks noChangeArrowheads="1"/>
          </p:cNvSpPr>
          <p:nvPr/>
        </p:nvSpPr>
        <p:spPr bwMode="auto">
          <a:xfrm>
            <a:off x="316053" y="5114914"/>
            <a:ext cx="2242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82880" indent="-182880" eaLnBrk="0" hangingPunct="0">
              <a:lnSpc>
                <a:spcPts val="2400"/>
              </a:lnSpc>
            </a:pPr>
            <a:r>
              <a:rPr lang="en-US" sz="2200" b="1" dirty="0" smtClean="0">
                <a:solidFill>
                  <a:srgbClr val="000000"/>
                </a:solidFill>
                <a:latin typeface="Arial"/>
                <a:ea typeface="ＭＳ Ｐゴシック" charset="0"/>
              </a:rPr>
              <a:t>•	Best </a:t>
            </a:r>
            <a:r>
              <a:rPr lang="en-US" sz="2200" b="1" dirty="0">
                <a:solidFill>
                  <a:srgbClr val="000000"/>
                </a:solidFill>
                <a:latin typeface="Arial"/>
                <a:ea typeface="ＭＳ Ｐゴシック" charset="0"/>
              </a:rPr>
              <a:t>prognosis</a:t>
            </a:r>
          </a:p>
        </p:txBody>
      </p:sp>
      <p:sp>
        <p:nvSpPr>
          <p:cNvPr id="16" name="TextBox 12"/>
          <p:cNvSpPr txBox="1">
            <a:spLocks noChangeArrowheads="1"/>
          </p:cNvSpPr>
          <p:nvPr/>
        </p:nvSpPr>
        <p:spPr bwMode="auto">
          <a:xfrm>
            <a:off x="3870465" y="3895714"/>
            <a:ext cx="10198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82880" indent="-182880" eaLnBrk="0" hangingPunct="0">
              <a:lnSpc>
                <a:spcPts val="2400"/>
              </a:lnSpc>
            </a:pPr>
            <a:r>
              <a:rPr lang="en-US" sz="2200" b="1" dirty="0" smtClean="0">
                <a:solidFill>
                  <a:srgbClr val="000000"/>
                </a:solidFill>
                <a:latin typeface="Arial"/>
                <a:ea typeface="ＭＳ Ｐゴシック" charset="0"/>
              </a:rPr>
              <a:t>•	</a:t>
            </a:r>
            <a:r>
              <a:rPr lang="en-US" sz="2200" b="1" dirty="0" err="1" smtClean="0">
                <a:solidFill>
                  <a:srgbClr val="000000"/>
                </a:solidFill>
                <a:latin typeface="Arial"/>
                <a:ea typeface="ＭＳ Ｐゴシック" charset="0"/>
              </a:rPr>
              <a:t>ER</a:t>
            </a:r>
            <a:r>
              <a:rPr lang="en-US" sz="2000" b="1" dirty="0" err="1" smtClean="0">
                <a:solidFill>
                  <a:srgbClr val="000000"/>
                </a:solidFill>
                <a:latin typeface="Symbol" pitchFamily="18" charset="2"/>
                <a:ea typeface="ＭＳ Ｐゴシック" charset="0"/>
              </a:rPr>
              <a:t>a</a:t>
            </a:r>
            <a:r>
              <a:rPr lang="en-US" sz="2000" b="1" dirty="0" smtClean="0">
                <a:solidFill>
                  <a:srgbClr val="000000"/>
                </a:solidFill>
                <a:latin typeface="Symbol" pitchFamily="18" charset="2"/>
                <a:ea typeface="ＭＳ Ｐゴシック" charset="0"/>
              </a:rPr>
              <a:t>++</a:t>
            </a:r>
            <a:endParaRPr lang="en-US" sz="2200" b="1" dirty="0">
              <a:solidFill>
                <a:srgbClr val="000000"/>
              </a:solidFill>
              <a:latin typeface="Symbol"/>
              <a:ea typeface="ＭＳ Ｐゴシック" charset="0"/>
            </a:endParaRPr>
          </a:p>
        </p:txBody>
      </p:sp>
      <p:sp>
        <p:nvSpPr>
          <p:cNvPr id="17" name="TextBox 13"/>
          <p:cNvSpPr txBox="1">
            <a:spLocks noChangeArrowheads="1"/>
          </p:cNvSpPr>
          <p:nvPr/>
        </p:nvSpPr>
        <p:spPr bwMode="auto">
          <a:xfrm>
            <a:off x="3870465" y="4200514"/>
            <a:ext cx="8867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82880" indent="-182880" eaLnBrk="0" hangingPunct="0">
              <a:lnSpc>
                <a:spcPts val="2400"/>
              </a:lnSpc>
            </a:pPr>
            <a:r>
              <a:rPr lang="en-US" sz="2200" b="1" dirty="0" smtClean="0">
                <a:solidFill>
                  <a:srgbClr val="000000"/>
                </a:solidFill>
                <a:latin typeface="Arial"/>
                <a:ea typeface="ＭＳ Ｐゴシック" charset="0"/>
              </a:rPr>
              <a:t>•	PR</a:t>
            </a:r>
            <a:r>
              <a:rPr lang="en-US" sz="2200" b="1" dirty="0" smtClean="0">
                <a:solidFill>
                  <a:srgbClr val="000000"/>
                </a:solidFill>
                <a:latin typeface="Symbol"/>
                <a:ea typeface="ＭＳ Ｐゴシック" charset="0"/>
              </a:rPr>
              <a:t>++</a:t>
            </a:r>
            <a:endParaRPr lang="en-US" sz="2200" b="1" dirty="0">
              <a:solidFill>
                <a:srgbClr val="000000"/>
              </a:solidFill>
              <a:latin typeface="Symbol"/>
              <a:ea typeface="ＭＳ Ｐゴシック" charset="0"/>
            </a:endParaRPr>
          </a:p>
        </p:txBody>
      </p:sp>
      <p:sp>
        <p:nvSpPr>
          <p:cNvPr id="18" name="TextBox 14"/>
          <p:cNvSpPr txBox="1">
            <a:spLocks noChangeArrowheads="1"/>
          </p:cNvSpPr>
          <p:nvPr/>
        </p:nvSpPr>
        <p:spPr bwMode="auto">
          <a:xfrm>
            <a:off x="3870465" y="4505314"/>
            <a:ext cx="49824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82880" indent="-182880" eaLnBrk="0" hangingPunct="0">
              <a:lnSpc>
                <a:spcPts val="2400"/>
              </a:lnSpc>
            </a:pPr>
            <a:r>
              <a:rPr lang="en-US" sz="2200" b="1" dirty="0" smtClean="0">
                <a:solidFill>
                  <a:srgbClr val="000000"/>
                </a:solidFill>
                <a:latin typeface="Arial"/>
                <a:ea typeface="ＭＳ Ｐゴシック" charset="0"/>
              </a:rPr>
              <a:t>•	HER2</a:t>
            </a:r>
            <a:r>
              <a:rPr lang="en-US" sz="2200" b="1" dirty="0" smtClean="0">
                <a:solidFill>
                  <a:srgbClr val="000000"/>
                </a:solidFill>
                <a:latin typeface="Symbol" pitchFamily="18" charset="2"/>
                <a:ea typeface="ＭＳ Ｐゴシック" charset="0"/>
                <a:sym typeface="Symbol"/>
              </a:rPr>
              <a:t></a:t>
            </a:r>
            <a:r>
              <a:rPr lang="en-US" sz="2200" b="1" dirty="0" smtClean="0">
                <a:solidFill>
                  <a:srgbClr val="000000"/>
                </a:solidFill>
                <a:latin typeface="Arial"/>
                <a:ea typeface="ＭＳ Ｐゴシック" charset="0"/>
              </a:rPr>
              <a:t> </a:t>
            </a:r>
            <a:r>
              <a:rPr lang="en-US" sz="2200" b="1" dirty="0">
                <a:solidFill>
                  <a:srgbClr val="000000"/>
                </a:solidFill>
                <a:latin typeface="Arial"/>
                <a:ea typeface="ＭＳ Ｐゴシック" charset="0"/>
              </a:rPr>
              <a:t>(shown here); some </a:t>
            </a:r>
            <a:r>
              <a:rPr lang="en-US" sz="2200" b="1" dirty="0" smtClean="0">
                <a:solidFill>
                  <a:srgbClr val="000000"/>
                </a:solidFill>
                <a:latin typeface="Arial"/>
                <a:ea typeface="ＭＳ Ｐゴシック" charset="0"/>
              </a:rPr>
              <a:t>HER2</a:t>
            </a:r>
            <a:r>
              <a:rPr lang="en-US" sz="2200" b="1" dirty="0" smtClean="0">
                <a:solidFill>
                  <a:srgbClr val="000000"/>
                </a:solidFill>
                <a:latin typeface="Symbol"/>
                <a:ea typeface="ＭＳ Ｐゴシック" charset="0"/>
              </a:rPr>
              <a:t>++</a:t>
            </a:r>
            <a:endParaRPr lang="en-US" sz="2200" b="1" dirty="0">
              <a:solidFill>
                <a:srgbClr val="000000"/>
              </a:solidFill>
              <a:latin typeface="Symbol"/>
              <a:ea typeface="ＭＳ Ｐゴシック" charset="0"/>
            </a:endParaRPr>
          </a:p>
        </p:txBody>
      </p:sp>
      <p:sp>
        <p:nvSpPr>
          <p:cNvPr id="19" name="TextBox 15"/>
          <p:cNvSpPr txBox="1">
            <a:spLocks noChangeArrowheads="1"/>
          </p:cNvSpPr>
          <p:nvPr/>
        </p:nvSpPr>
        <p:spPr bwMode="auto">
          <a:xfrm>
            <a:off x="3870465" y="4810114"/>
            <a:ext cx="36324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82880" indent="-182880" eaLnBrk="0" hangingPunct="0">
              <a:lnSpc>
                <a:spcPts val="2400"/>
              </a:lnSpc>
            </a:pPr>
            <a:r>
              <a:rPr lang="en-US" sz="2200" b="1">
                <a:solidFill>
                  <a:srgbClr val="000000"/>
                </a:solidFill>
                <a:latin typeface="Arial"/>
                <a:ea typeface="ＭＳ Ｐゴシック" charset="0"/>
              </a:rPr>
              <a:t>• 15–20% of breast cancers</a:t>
            </a:r>
          </a:p>
        </p:txBody>
      </p:sp>
      <p:sp>
        <p:nvSpPr>
          <p:cNvPr id="20" name="TextBox 16"/>
          <p:cNvSpPr txBox="1">
            <a:spLocks noChangeArrowheads="1"/>
          </p:cNvSpPr>
          <p:nvPr/>
        </p:nvSpPr>
        <p:spPr bwMode="auto">
          <a:xfrm>
            <a:off x="3876815" y="5114914"/>
            <a:ext cx="321594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82880" indent="-182880" eaLnBrk="0" hangingPunct="0">
              <a:lnSpc>
                <a:spcPts val="2400"/>
              </a:lnSpc>
            </a:pPr>
            <a:r>
              <a:rPr lang="en-US" sz="2200" b="1" dirty="0" smtClean="0">
                <a:solidFill>
                  <a:srgbClr val="000000"/>
                </a:solidFill>
                <a:latin typeface="Arial"/>
                <a:ea typeface="ＭＳ Ｐゴシック" charset="0"/>
              </a:rPr>
              <a:t>•	Poorer prognosis than</a:t>
            </a:r>
            <a:br>
              <a:rPr lang="en-US" sz="2200" b="1" dirty="0" smtClean="0">
                <a:solidFill>
                  <a:srgbClr val="000000"/>
                </a:solidFill>
                <a:latin typeface="Arial"/>
                <a:ea typeface="ＭＳ Ｐゴシック" charset="0"/>
              </a:rPr>
            </a:br>
            <a:r>
              <a:rPr lang="en-US" sz="2200" b="1" dirty="0" smtClean="0">
                <a:solidFill>
                  <a:srgbClr val="000000"/>
                </a:solidFill>
                <a:latin typeface="Arial"/>
                <a:ea typeface="ＭＳ Ｐゴシック" charset="0"/>
              </a:rPr>
              <a:t>luminal A subtype</a:t>
            </a:r>
            <a:endParaRPr lang="en-US" sz="2200" b="1" dirty="0">
              <a:solidFill>
                <a:srgbClr val="000000"/>
              </a:solidFill>
              <a:latin typeface="Arial"/>
              <a:ea typeface="ＭＳ Ｐゴシック" charset="0"/>
            </a:endParaRPr>
          </a:p>
        </p:txBody>
      </p:sp>
      <p:sp>
        <p:nvSpPr>
          <p:cNvPr id="2" name="Freeform 1"/>
          <p:cNvSpPr/>
          <p:nvPr/>
        </p:nvSpPr>
        <p:spPr>
          <a:xfrm>
            <a:off x="2486025" y="1857375"/>
            <a:ext cx="1290638" cy="288131"/>
          </a:xfrm>
          <a:custGeom>
            <a:avLst/>
            <a:gdLst>
              <a:gd name="connsiteX0" fmla="*/ 0 w 1290638"/>
              <a:gd name="connsiteY0" fmla="*/ 288131 h 288131"/>
              <a:gd name="connsiteX1" fmla="*/ 1290638 w 1290638"/>
              <a:gd name="connsiteY1" fmla="*/ 0 h 288131"/>
            </a:gdLst>
            <a:ahLst/>
            <a:cxnLst>
              <a:cxn ang="0">
                <a:pos x="connsiteX0" y="connsiteY0"/>
              </a:cxn>
              <a:cxn ang="0">
                <a:pos x="connsiteX1" y="connsiteY1"/>
              </a:cxn>
            </a:cxnLst>
            <a:rect l="l" t="t" r="r" b="b"/>
            <a:pathLst>
              <a:path w="1290638" h="288131">
                <a:moveTo>
                  <a:pt x="0" y="288131"/>
                </a:moveTo>
                <a:lnTo>
                  <a:pt x="1290638"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 name="Freeform 2"/>
          <p:cNvSpPr/>
          <p:nvPr/>
        </p:nvSpPr>
        <p:spPr>
          <a:xfrm>
            <a:off x="2771775" y="2345531"/>
            <a:ext cx="1028700" cy="97632"/>
          </a:xfrm>
          <a:custGeom>
            <a:avLst/>
            <a:gdLst>
              <a:gd name="connsiteX0" fmla="*/ 0 w 1028700"/>
              <a:gd name="connsiteY0" fmla="*/ 97632 h 97632"/>
              <a:gd name="connsiteX1" fmla="*/ 1028700 w 1028700"/>
              <a:gd name="connsiteY1" fmla="*/ 0 h 97632"/>
            </a:gdLst>
            <a:ahLst/>
            <a:cxnLst>
              <a:cxn ang="0">
                <a:pos x="connsiteX0" y="connsiteY0"/>
              </a:cxn>
              <a:cxn ang="0">
                <a:pos x="connsiteX1" y="connsiteY1"/>
              </a:cxn>
            </a:cxnLst>
            <a:rect l="l" t="t" r="r" b="b"/>
            <a:pathLst>
              <a:path w="1028700" h="97632">
                <a:moveTo>
                  <a:pt x="0" y="97632"/>
                </a:moveTo>
                <a:lnTo>
                  <a:pt x="1028700"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1" name="Freeform 20"/>
          <p:cNvSpPr/>
          <p:nvPr/>
        </p:nvSpPr>
        <p:spPr>
          <a:xfrm>
            <a:off x="4314825" y="2350294"/>
            <a:ext cx="1597819" cy="92869"/>
          </a:xfrm>
          <a:custGeom>
            <a:avLst/>
            <a:gdLst>
              <a:gd name="connsiteX0" fmla="*/ 0 w 1597819"/>
              <a:gd name="connsiteY0" fmla="*/ 0 h 92869"/>
              <a:gd name="connsiteX1" fmla="*/ 1597819 w 1597819"/>
              <a:gd name="connsiteY1" fmla="*/ 92869 h 92869"/>
            </a:gdLst>
            <a:ahLst/>
            <a:cxnLst>
              <a:cxn ang="0">
                <a:pos x="connsiteX0" y="connsiteY0"/>
              </a:cxn>
              <a:cxn ang="0">
                <a:pos x="connsiteX1" y="connsiteY1"/>
              </a:cxn>
            </a:cxnLst>
            <a:rect l="l" t="t" r="r" b="b"/>
            <a:pathLst>
              <a:path w="1597819" h="92869">
                <a:moveTo>
                  <a:pt x="0" y="0"/>
                </a:moveTo>
                <a:lnTo>
                  <a:pt x="1597819" y="92869"/>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2" name="Freeform 21"/>
          <p:cNvSpPr/>
          <p:nvPr/>
        </p:nvSpPr>
        <p:spPr>
          <a:xfrm>
            <a:off x="4460081" y="1876425"/>
            <a:ext cx="1909763" cy="428625"/>
          </a:xfrm>
          <a:custGeom>
            <a:avLst/>
            <a:gdLst>
              <a:gd name="connsiteX0" fmla="*/ 0 w 1909763"/>
              <a:gd name="connsiteY0" fmla="*/ 0 h 428625"/>
              <a:gd name="connsiteX1" fmla="*/ 1909763 w 1909763"/>
              <a:gd name="connsiteY1" fmla="*/ 428625 h 428625"/>
            </a:gdLst>
            <a:ahLst/>
            <a:cxnLst>
              <a:cxn ang="0">
                <a:pos x="connsiteX0" y="connsiteY0"/>
              </a:cxn>
              <a:cxn ang="0">
                <a:pos x="connsiteX1" y="connsiteY1"/>
              </a:cxn>
            </a:cxnLst>
            <a:rect l="l" t="t" r="r" b="b"/>
            <a:pathLst>
              <a:path w="1909763" h="428625">
                <a:moveTo>
                  <a:pt x="0" y="0"/>
                </a:moveTo>
                <a:lnTo>
                  <a:pt x="1909763" y="428625"/>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345274816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1469136"/>
            <a:ext cx="8546592" cy="3919728"/>
          </a:xfrm>
          <a:prstGeom prst="rect">
            <a:avLst/>
          </a:prstGeom>
        </p:spPr>
      </p:pic>
      <p:sp>
        <p:nvSpPr>
          <p:cNvPr id="6" name="Title 5"/>
          <p:cNvSpPr>
            <a:spLocks noGrp="1"/>
          </p:cNvSpPr>
          <p:nvPr>
            <p:ph type="title"/>
          </p:nvPr>
        </p:nvSpPr>
        <p:spPr/>
        <p:txBody>
          <a:bodyPr/>
          <a:lstStyle/>
          <a:p>
            <a:r>
              <a:rPr lang="en-US" dirty="0" smtClean="0"/>
              <a:t>Figure 16.21-3b</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320968" y="1472062"/>
            <a:ext cx="13192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400"/>
              </a:lnSpc>
            </a:pPr>
            <a:r>
              <a:rPr lang="en-US" sz="2200" b="1">
                <a:solidFill>
                  <a:srgbClr val="000000"/>
                </a:solidFill>
                <a:latin typeface="Arial"/>
                <a:ea typeface="ＭＳ Ｐゴシック" charset="0"/>
              </a:rPr>
              <a:t>Basal-like</a:t>
            </a:r>
          </a:p>
        </p:txBody>
      </p:sp>
      <p:sp>
        <p:nvSpPr>
          <p:cNvPr id="8" name="TextBox 3"/>
          <p:cNvSpPr txBox="1">
            <a:spLocks noChangeArrowheads="1"/>
          </p:cNvSpPr>
          <p:nvPr/>
        </p:nvSpPr>
        <p:spPr bwMode="auto">
          <a:xfrm>
            <a:off x="5259681" y="1472062"/>
            <a:ext cx="7518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400"/>
              </a:lnSpc>
            </a:pPr>
            <a:r>
              <a:rPr lang="en-US" sz="2200" b="1">
                <a:solidFill>
                  <a:srgbClr val="000000"/>
                </a:solidFill>
                <a:latin typeface="Arial"/>
                <a:ea typeface="ＭＳ Ｐゴシック" charset="0"/>
              </a:rPr>
              <a:t>HER2</a:t>
            </a:r>
          </a:p>
        </p:txBody>
      </p:sp>
      <p:sp>
        <p:nvSpPr>
          <p:cNvPr id="9" name="TextBox 4"/>
          <p:cNvSpPr txBox="1">
            <a:spLocks noChangeArrowheads="1"/>
          </p:cNvSpPr>
          <p:nvPr/>
        </p:nvSpPr>
        <p:spPr bwMode="auto">
          <a:xfrm>
            <a:off x="8020343" y="1854650"/>
            <a:ext cx="7518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400"/>
              </a:lnSpc>
            </a:pPr>
            <a:r>
              <a:rPr lang="en-US" sz="2200" b="1" dirty="0">
                <a:solidFill>
                  <a:srgbClr val="000000"/>
                </a:solidFill>
                <a:latin typeface="Arial"/>
                <a:ea typeface="ＭＳ Ｐゴシック" charset="0"/>
              </a:rPr>
              <a:t>HER2</a:t>
            </a:r>
          </a:p>
        </p:txBody>
      </p:sp>
      <p:sp>
        <p:nvSpPr>
          <p:cNvPr id="10" name="TextBox 5"/>
          <p:cNvSpPr txBox="1">
            <a:spLocks noChangeArrowheads="1"/>
          </p:cNvSpPr>
          <p:nvPr/>
        </p:nvSpPr>
        <p:spPr bwMode="auto">
          <a:xfrm>
            <a:off x="324143" y="3531050"/>
            <a:ext cx="8864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400"/>
              </a:lnSpc>
            </a:pPr>
            <a:r>
              <a:rPr lang="en-US" sz="2200" b="1" dirty="0" smtClean="0">
                <a:solidFill>
                  <a:srgbClr val="000000"/>
                </a:solidFill>
                <a:latin typeface="Arial"/>
                <a:ea typeface="ＭＳ Ｐゴシック" charset="0"/>
              </a:rPr>
              <a:t>• </a:t>
            </a:r>
            <a:r>
              <a:rPr lang="en-US" sz="2200" b="1" dirty="0" err="1" smtClean="0">
                <a:solidFill>
                  <a:srgbClr val="000000"/>
                </a:solidFill>
                <a:latin typeface="Arial"/>
                <a:ea typeface="ＭＳ Ｐゴシック" charset="0"/>
              </a:rPr>
              <a:t>ER</a:t>
            </a:r>
            <a:r>
              <a:rPr lang="en-US" sz="2000" b="1" dirty="0" err="1" smtClean="0">
                <a:solidFill>
                  <a:srgbClr val="000000"/>
                </a:solidFill>
                <a:latin typeface="Symbol" pitchFamily="18" charset="2"/>
                <a:ea typeface="ＭＳ Ｐゴシック" charset="0"/>
              </a:rPr>
              <a:t>a</a:t>
            </a:r>
            <a:r>
              <a:rPr lang="en-US" sz="2200" b="1" dirty="0" smtClean="0">
                <a:solidFill>
                  <a:srgbClr val="000000"/>
                </a:solidFill>
                <a:latin typeface="Symbol" pitchFamily="18" charset="2"/>
                <a:ea typeface="ＭＳ Ｐゴシック" charset="0"/>
                <a:sym typeface="Symbol"/>
              </a:rPr>
              <a:t></a:t>
            </a:r>
            <a:endParaRPr lang="en-US" sz="2200" b="1" dirty="0">
              <a:solidFill>
                <a:srgbClr val="000000"/>
              </a:solidFill>
              <a:latin typeface="Symbol" pitchFamily="18" charset="2"/>
              <a:ea typeface="ＭＳ Ｐゴシック" charset="0"/>
            </a:endParaRPr>
          </a:p>
        </p:txBody>
      </p:sp>
      <p:sp>
        <p:nvSpPr>
          <p:cNvPr id="11" name="TextBox 6"/>
          <p:cNvSpPr txBox="1">
            <a:spLocks noChangeArrowheads="1"/>
          </p:cNvSpPr>
          <p:nvPr/>
        </p:nvSpPr>
        <p:spPr bwMode="auto">
          <a:xfrm>
            <a:off x="324143" y="3835850"/>
            <a:ext cx="7245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400"/>
              </a:lnSpc>
            </a:pPr>
            <a:r>
              <a:rPr lang="en-US" sz="2200" b="1" dirty="0">
                <a:solidFill>
                  <a:srgbClr val="000000"/>
                </a:solidFill>
                <a:latin typeface="Arial"/>
                <a:ea typeface="ＭＳ Ｐゴシック" charset="0"/>
              </a:rPr>
              <a:t>• </a:t>
            </a:r>
            <a:r>
              <a:rPr lang="en-US" sz="2200" b="1" dirty="0" smtClean="0">
                <a:solidFill>
                  <a:srgbClr val="000000"/>
                </a:solidFill>
                <a:latin typeface="Arial"/>
                <a:ea typeface="ＭＳ Ｐゴシック" charset="0"/>
              </a:rPr>
              <a:t>PR</a:t>
            </a:r>
            <a:r>
              <a:rPr lang="en-US" sz="2200" b="1" dirty="0" smtClean="0">
                <a:solidFill>
                  <a:srgbClr val="000000"/>
                </a:solidFill>
                <a:latin typeface="Symbol" pitchFamily="18" charset="2"/>
                <a:ea typeface="ＭＳ Ｐゴシック" charset="0"/>
                <a:sym typeface="Symbol"/>
              </a:rPr>
              <a:t></a:t>
            </a:r>
            <a:endParaRPr lang="en-US" sz="2200" b="1" dirty="0">
              <a:solidFill>
                <a:srgbClr val="000000"/>
              </a:solidFill>
              <a:latin typeface="Symbol" pitchFamily="18" charset="2"/>
              <a:ea typeface="ＭＳ Ｐゴシック" charset="0"/>
            </a:endParaRPr>
          </a:p>
        </p:txBody>
      </p:sp>
      <p:sp>
        <p:nvSpPr>
          <p:cNvPr id="12" name="TextBox 7"/>
          <p:cNvSpPr txBox="1">
            <a:spLocks noChangeArrowheads="1"/>
          </p:cNvSpPr>
          <p:nvPr/>
        </p:nvSpPr>
        <p:spPr bwMode="auto">
          <a:xfrm>
            <a:off x="324143" y="4140650"/>
            <a:ext cx="10852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400"/>
              </a:lnSpc>
            </a:pPr>
            <a:r>
              <a:rPr lang="en-US" sz="2200" b="1" dirty="0" smtClean="0">
                <a:solidFill>
                  <a:srgbClr val="000000"/>
                </a:solidFill>
                <a:latin typeface="Arial"/>
                <a:ea typeface="ＭＳ Ｐゴシック" charset="0"/>
              </a:rPr>
              <a:t>• HER2</a:t>
            </a:r>
            <a:r>
              <a:rPr lang="en-US" sz="2200" b="1" dirty="0" smtClean="0">
                <a:solidFill>
                  <a:srgbClr val="000000"/>
                </a:solidFill>
                <a:latin typeface="Symbol" pitchFamily="18" charset="2"/>
                <a:ea typeface="ＭＳ Ｐゴシック" charset="0"/>
                <a:sym typeface="Symbol"/>
              </a:rPr>
              <a:t></a:t>
            </a:r>
            <a:endParaRPr lang="en-US" sz="2200" b="1" dirty="0">
              <a:solidFill>
                <a:srgbClr val="000000"/>
              </a:solidFill>
              <a:latin typeface="Symbol" pitchFamily="18" charset="2"/>
              <a:ea typeface="ＭＳ Ｐゴシック" charset="0"/>
            </a:endParaRPr>
          </a:p>
        </p:txBody>
      </p:sp>
      <p:sp>
        <p:nvSpPr>
          <p:cNvPr id="13" name="TextBox 8"/>
          <p:cNvSpPr txBox="1">
            <a:spLocks noChangeArrowheads="1"/>
          </p:cNvSpPr>
          <p:nvPr/>
        </p:nvSpPr>
        <p:spPr bwMode="auto">
          <a:xfrm>
            <a:off x="324143" y="4445450"/>
            <a:ext cx="36324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400"/>
              </a:lnSpc>
            </a:pPr>
            <a:r>
              <a:rPr lang="en-US" sz="2200" b="1">
                <a:solidFill>
                  <a:srgbClr val="000000"/>
                </a:solidFill>
                <a:latin typeface="Arial"/>
                <a:ea typeface="ＭＳ Ｐゴシック" charset="0"/>
              </a:rPr>
              <a:t>• 15–20% of breast cancers</a:t>
            </a:r>
          </a:p>
        </p:txBody>
      </p:sp>
      <p:sp>
        <p:nvSpPr>
          <p:cNvPr id="14" name="TextBox 9"/>
          <p:cNvSpPr txBox="1">
            <a:spLocks noChangeArrowheads="1"/>
          </p:cNvSpPr>
          <p:nvPr/>
        </p:nvSpPr>
        <p:spPr bwMode="auto">
          <a:xfrm>
            <a:off x="324143" y="4750250"/>
            <a:ext cx="433484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82880" indent="-182880" eaLnBrk="0" hangingPunct="0">
              <a:lnSpc>
                <a:spcPts val="2400"/>
              </a:lnSpc>
            </a:pPr>
            <a:r>
              <a:rPr lang="en-US" sz="2200" b="1" dirty="0">
                <a:solidFill>
                  <a:srgbClr val="000000"/>
                </a:solidFill>
                <a:latin typeface="Arial"/>
                <a:ea typeface="ＭＳ Ｐゴシック" charset="0"/>
                <a:cs typeface="ＭＳ Ｐゴシック" charset="0"/>
              </a:rPr>
              <a:t>• More aggressive; </a:t>
            </a:r>
            <a:r>
              <a:rPr lang="en-US" sz="2200" b="1" dirty="0" smtClean="0">
                <a:solidFill>
                  <a:srgbClr val="000000"/>
                </a:solidFill>
                <a:latin typeface="Arial"/>
                <a:ea typeface="ＭＳ Ｐゴシック" charset="0"/>
                <a:cs typeface="ＭＳ Ｐゴシック" charset="0"/>
              </a:rPr>
              <a:t>poorer</a:t>
            </a:r>
            <a:br>
              <a:rPr lang="en-US" sz="2200" b="1" dirty="0" smtClean="0">
                <a:solidFill>
                  <a:srgbClr val="000000"/>
                </a:solidFill>
                <a:latin typeface="Arial"/>
                <a:ea typeface="ＭＳ Ｐゴシック" charset="0"/>
                <a:cs typeface="ＭＳ Ｐゴシック" charset="0"/>
              </a:rPr>
            </a:br>
            <a:r>
              <a:rPr lang="en-US" sz="2200" b="1" dirty="0" smtClean="0">
                <a:solidFill>
                  <a:srgbClr val="000000"/>
                </a:solidFill>
                <a:latin typeface="Arial"/>
                <a:ea typeface="ＭＳ Ｐゴシック" charset="0"/>
                <a:cs typeface="ＭＳ Ｐゴシック" charset="0"/>
              </a:rPr>
              <a:t>prognosis </a:t>
            </a:r>
            <a:r>
              <a:rPr lang="en-US" sz="2200" b="1" dirty="0">
                <a:solidFill>
                  <a:srgbClr val="000000"/>
                </a:solidFill>
                <a:latin typeface="Arial"/>
                <a:ea typeface="ＭＳ Ｐゴシック" charset="0"/>
                <a:cs typeface="ＭＳ Ｐゴシック" charset="0"/>
              </a:rPr>
              <a:t>than other subtypes</a:t>
            </a:r>
          </a:p>
        </p:txBody>
      </p:sp>
      <p:sp>
        <p:nvSpPr>
          <p:cNvPr id="15" name="TextBox 12"/>
          <p:cNvSpPr txBox="1">
            <a:spLocks noChangeArrowheads="1"/>
          </p:cNvSpPr>
          <p:nvPr/>
        </p:nvSpPr>
        <p:spPr bwMode="auto">
          <a:xfrm>
            <a:off x="5227931" y="3508825"/>
            <a:ext cx="8864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400"/>
              </a:lnSpc>
            </a:pPr>
            <a:r>
              <a:rPr lang="en-US" sz="2200" b="1" dirty="0">
                <a:solidFill>
                  <a:srgbClr val="000000"/>
                </a:solidFill>
                <a:latin typeface="Arial"/>
                <a:ea typeface="ＭＳ Ｐゴシック" charset="0"/>
              </a:rPr>
              <a:t>• </a:t>
            </a:r>
            <a:r>
              <a:rPr lang="en-US" sz="2200" b="1" dirty="0" err="1" smtClean="0">
                <a:solidFill>
                  <a:srgbClr val="000000"/>
                </a:solidFill>
                <a:latin typeface="Arial"/>
                <a:ea typeface="ＭＳ Ｐゴシック" charset="0"/>
              </a:rPr>
              <a:t>ER</a:t>
            </a:r>
            <a:r>
              <a:rPr lang="en-US" sz="2000" b="1" dirty="0" err="1" smtClean="0">
                <a:solidFill>
                  <a:srgbClr val="000000"/>
                </a:solidFill>
                <a:latin typeface="Symbol" pitchFamily="18" charset="2"/>
                <a:ea typeface="ＭＳ Ｐゴシック" charset="0"/>
              </a:rPr>
              <a:t>a</a:t>
            </a:r>
            <a:r>
              <a:rPr lang="en-US" sz="2200" b="1" dirty="0" smtClean="0">
                <a:solidFill>
                  <a:srgbClr val="000000"/>
                </a:solidFill>
                <a:latin typeface="Symbol" pitchFamily="18" charset="2"/>
                <a:ea typeface="ＭＳ Ｐゴシック" charset="0"/>
                <a:sym typeface="Symbol"/>
              </a:rPr>
              <a:t></a:t>
            </a:r>
            <a:endParaRPr lang="en-US" sz="2200" b="1" dirty="0">
              <a:solidFill>
                <a:srgbClr val="000000"/>
              </a:solidFill>
              <a:latin typeface="Symbol" pitchFamily="18" charset="2"/>
              <a:ea typeface="ＭＳ Ｐゴシック" charset="0"/>
            </a:endParaRPr>
          </a:p>
        </p:txBody>
      </p:sp>
      <p:sp>
        <p:nvSpPr>
          <p:cNvPr id="16" name="TextBox 13"/>
          <p:cNvSpPr txBox="1">
            <a:spLocks noChangeArrowheads="1"/>
          </p:cNvSpPr>
          <p:nvPr/>
        </p:nvSpPr>
        <p:spPr bwMode="auto">
          <a:xfrm>
            <a:off x="5227931" y="3813625"/>
            <a:ext cx="7245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400"/>
              </a:lnSpc>
            </a:pPr>
            <a:r>
              <a:rPr lang="en-US" sz="2200" b="1" dirty="0">
                <a:solidFill>
                  <a:srgbClr val="000000"/>
                </a:solidFill>
                <a:latin typeface="Arial"/>
                <a:ea typeface="ＭＳ Ｐゴシック" charset="0"/>
              </a:rPr>
              <a:t>• </a:t>
            </a:r>
            <a:r>
              <a:rPr lang="en-US" sz="2200" b="1" dirty="0" smtClean="0">
                <a:solidFill>
                  <a:srgbClr val="000000"/>
                </a:solidFill>
                <a:latin typeface="Arial"/>
                <a:ea typeface="ＭＳ Ｐゴシック" charset="0"/>
              </a:rPr>
              <a:t>PR</a:t>
            </a:r>
            <a:r>
              <a:rPr lang="en-US" sz="2200" b="1" dirty="0" smtClean="0">
                <a:solidFill>
                  <a:srgbClr val="000000"/>
                </a:solidFill>
                <a:latin typeface="Symbol" pitchFamily="18" charset="2"/>
                <a:ea typeface="ＭＳ Ｐゴシック" charset="0"/>
                <a:sym typeface="Symbol"/>
              </a:rPr>
              <a:t></a:t>
            </a:r>
            <a:endParaRPr lang="en-US" sz="2200" b="1" dirty="0">
              <a:solidFill>
                <a:srgbClr val="000000"/>
              </a:solidFill>
              <a:latin typeface="Symbol" pitchFamily="18" charset="2"/>
              <a:ea typeface="ＭＳ Ｐゴシック" charset="0"/>
            </a:endParaRPr>
          </a:p>
        </p:txBody>
      </p:sp>
      <p:sp>
        <p:nvSpPr>
          <p:cNvPr id="17" name="TextBox 14"/>
          <p:cNvSpPr txBox="1">
            <a:spLocks noChangeArrowheads="1"/>
          </p:cNvSpPr>
          <p:nvPr/>
        </p:nvSpPr>
        <p:spPr bwMode="auto">
          <a:xfrm>
            <a:off x="5227931" y="4118425"/>
            <a:ext cx="12599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400"/>
              </a:lnSpc>
            </a:pPr>
            <a:r>
              <a:rPr lang="en-US" sz="2200" b="1" dirty="0">
                <a:solidFill>
                  <a:srgbClr val="000000"/>
                </a:solidFill>
                <a:latin typeface="Arial"/>
                <a:ea typeface="ＭＳ Ｐゴシック" charset="0"/>
              </a:rPr>
              <a:t>• </a:t>
            </a:r>
            <a:r>
              <a:rPr lang="en-US" sz="2200" b="1" dirty="0" smtClean="0">
                <a:solidFill>
                  <a:srgbClr val="000000"/>
                </a:solidFill>
                <a:latin typeface="Arial"/>
                <a:ea typeface="ＭＳ Ｐゴシック" charset="0"/>
              </a:rPr>
              <a:t>HER2</a:t>
            </a:r>
            <a:r>
              <a:rPr lang="en-US" sz="2200" b="1" dirty="0" smtClean="0">
                <a:solidFill>
                  <a:srgbClr val="000000"/>
                </a:solidFill>
                <a:latin typeface="Symbol"/>
                <a:ea typeface="ＭＳ Ｐゴシック" charset="0"/>
              </a:rPr>
              <a:t>++</a:t>
            </a:r>
            <a:endParaRPr lang="en-US" sz="2200" b="1" dirty="0">
              <a:solidFill>
                <a:srgbClr val="000000"/>
              </a:solidFill>
              <a:latin typeface="Symbol"/>
              <a:ea typeface="ＭＳ Ｐゴシック" charset="0"/>
            </a:endParaRPr>
          </a:p>
        </p:txBody>
      </p:sp>
      <p:sp>
        <p:nvSpPr>
          <p:cNvPr id="18" name="TextBox 15"/>
          <p:cNvSpPr txBox="1">
            <a:spLocks noChangeArrowheads="1"/>
          </p:cNvSpPr>
          <p:nvPr/>
        </p:nvSpPr>
        <p:spPr bwMode="auto">
          <a:xfrm>
            <a:off x="5227931" y="4423225"/>
            <a:ext cx="36324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400"/>
              </a:lnSpc>
            </a:pPr>
            <a:r>
              <a:rPr lang="en-US" sz="2200" b="1">
                <a:solidFill>
                  <a:srgbClr val="000000"/>
                </a:solidFill>
                <a:latin typeface="Arial"/>
                <a:ea typeface="ＭＳ Ｐゴシック" charset="0"/>
              </a:rPr>
              <a:t>• 10–15% of breast cancers</a:t>
            </a:r>
          </a:p>
        </p:txBody>
      </p:sp>
      <p:sp>
        <p:nvSpPr>
          <p:cNvPr id="19" name="TextBox 16"/>
          <p:cNvSpPr txBox="1">
            <a:spLocks noChangeArrowheads="1"/>
          </p:cNvSpPr>
          <p:nvPr/>
        </p:nvSpPr>
        <p:spPr bwMode="auto">
          <a:xfrm>
            <a:off x="5227931" y="4728025"/>
            <a:ext cx="320921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82880" indent="-182880" eaLnBrk="0" hangingPunct="0">
              <a:lnSpc>
                <a:spcPts val="2400"/>
              </a:lnSpc>
            </a:pPr>
            <a:r>
              <a:rPr lang="en-US" sz="2200" b="1" dirty="0">
                <a:solidFill>
                  <a:srgbClr val="000000"/>
                </a:solidFill>
                <a:latin typeface="Arial"/>
                <a:ea typeface="ＭＳ Ｐゴシック" charset="0"/>
                <a:cs typeface="ＭＳ Ｐゴシック" charset="0"/>
              </a:rPr>
              <a:t>• Poorer prognosis than</a:t>
            </a:r>
            <a:br>
              <a:rPr lang="en-US" sz="2200" b="1" dirty="0">
                <a:solidFill>
                  <a:srgbClr val="000000"/>
                </a:solidFill>
                <a:latin typeface="Arial"/>
                <a:ea typeface="ＭＳ Ｐゴシック" charset="0"/>
                <a:cs typeface="ＭＳ Ｐゴシック" charset="0"/>
              </a:rPr>
            </a:br>
            <a:r>
              <a:rPr lang="en-US" sz="2200" b="1" dirty="0">
                <a:solidFill>
                  <a:srgbClr val="000000"/>
                </a:solidFill>
                <a:latin typeface="Arial"/>
                <a:ea typeface="ＭＳ Ｐゴシック" charset="0"/>
                <a:cs typeface="ＭＳ Ｐゴシック" charset="0"/>
              </a:rPr>
              <a:t>luminal A subtype</a:t>
            </a:r>
          </a:p>
        </p:txBody>
      </p:sp>
      <p:sp>
        <p:nvSpPr>
          <p:cNvPr id="2" name="Freeform 1"/>
          <p:cNvSpPr/>
          <p:nvPr/>
        </p:nvSpPr>
        <p:spPr>
          <a:xfrm>
            <a:off x="7341394" y="1864519"/>
            <a:ext cx="619125" cy="130969"/>
          </a:xfrm>
          <a:custGeom>
            <a:avLst/>
            <a:gdLst>
              <a:gd name="connsiteX0" fmla="*/ 0 w 619125"/>
              <a:gd name="connsiteY0" fmla="*/ 0 h 130969"/>
              <a:gd name="connsiteX1" fmla="*/ 619125 w 619125"/>
              <a:gd name="connsiteY1" fmla="*/ 130969 h 130969"/>
            </a:gdLst>
            <a:ahLst/>
            <a:cxnLst>
              <a:cxn ang="0">
                <a:pos x="connsiteX0" y="connsiteY0"/>
              </a:cxn>
              <a:cxn ang="0">
                <a:pos x="connsiteX1" y="connsiteY1"/>
              </a:cxn>
            </a:cxnLst>
            <a:rect l="l" t="t" r="r" b="b"/>
            <a:pathLst>
              <a:path w="619125" h="130969">
                <a:moveTo>
                  <a:pt x="0" y="0"/>
                </a:moveTo>
                <a:lnTo>
                  <a:pt x="619125" y="130969"/>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369968505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633984"/>
            <a:ext cx="8546592" cy="5590032"/>
          </a:xfrm>
          <a:prstGeom prst="rect">
            <a:avLst/>
          </a:prstGeom>
        </p:spPr>
      </p:pic>
      <p:sp>
        <p:nvSpPr>
          <p:cNvPr id="6" name="Title 5"/>
          <p:cNvSpPr>
            <a:spLocks noGrp="1"/>
          </p:cNvSpPr>
          <p:nvPr>
            <p:ph type="title"/>
          </p:nvPr>
        </p:nvSpPr>
        <p:spPr/>
        <p:txBody>
          <a:bodyPr/>
          <a:lstStyle/>
          <a:p>
            <a:r>
              <a:rPr lang="en-US" dirty="0" smtClean="0"/>
              <a:t>Figure 16.21-4</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318227" y="606682"/>
            <a:ext cx="7736092" cy="317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00" b="1" dirty="0">
                <a:solidFill>
                  <a:srgbClr val="000000"/>
                </a:solidFill>
                <a:latin typeface="Arial"/>
                <a:ea typeface="ＭＳ Ｐゴシック" charset="0"/>
              </a:rPr>
              <a:t>MAKE </a:t>
            </a:r>
            <a:r>
              <a:rPr lang="en-US" sz="2000" b="1" dirty="0" smtClean="0">
                <a:solidFill>
                  <a:srgbClr val="000000"/>
                </a:solidFill>
                <a:latin typeface="Arial"/>
                <a:ea typeface="ＭＳ Ｐゴシック" charset="0"/>
              </a:rPr>
              <a:t> CONNECTIONS</a:t>
            </a:r>
            <a:r>
              <a:rPr lang="en-US" sz="2000" b="1" dirty="0">
                <a:solidFill>
                  <a:srgbClr val="000000"/>
                </a:solidFill>
                <a:latin typeface="Arial"/>
                <a:ea typeface="ＭＳ Ｐゴシック" charset="0"/>
              </a:rPr>
              <a:t>: Genomics</a:t>
            </a:r>
            <a:r>
              <a:rPr lang="en-US" sz="2000" b="1" dirty="0" smtClean="0">
                <a:solidFill>
                  <a:srgbClr val="000000"/>
                </a:solidFill>
                <a:latin typeface="Arial"/>
                <a:ea typeface="ＭＳ Ｐゴシック" charset="0"/>
              </a:rPr>
              <a:t>, Cell </a:t>
            </a:r>
            <a:r>
              <a:rPr lang="en-US" sz="2000" b="1" dirty="0">
                <a:solidFill>
                  <a:srgbClr val="000000"/>
                </a:solidFill>
                <a:latin typeface="Arial"/>
                <a:ea typeface="ＭＳ Ｐゴシック" charset="0"/>
              </a:rPr>
              <a:t>Signaling, and Cancer</a:t>
            </a:r>
          </a:p>
        </p:txBody>
      </p:sp>
      <p:sp>
        <p:nvSpPr>
          <p:cNvPr id="8" name="TextBox 3"/>
          <p:cNvSpPr txBox="1">
            <a:spLocks noChangeArrowheads="1"/>
          </p:cNvSpPr>
          <p:nvPr/>
        </p:nvSpPr>
        <p:spPr bwMode="auto">
          <a:xfrm>
            <a:off x="338865" y="973395"/>
            <a:ext cx="54502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600" b="1">
                <a:solidFill>
                  <a:srgbClr val="000000"/>
                </a:solidFill>
                <a:latin typeface="Arial"/>
                <a:ea typeface="ＭＳ Ｐゴシック" charset="0"/>
              </a:rPr>
              <a:t>HER2</a:t>
            </a:r>
          </a:p>
        </p:txBody>
      </p:sp>
      <p:sp>
        <p:nvSpPr>
          <p:cNvPr id="9" name="TextBox 4"/>
          <p:cNvSpPr txBox="1">
            <a:spLocks noChangeArrowheads="1"/>
          </p:cNvSpPr>
          <p:nvPr/>
        </p:nvSpPr>
        <p:spPr bwMode="auto">
          <a:xfrm>
            <a:off x="2653440" y="1224220"/>
            <a:ext cx="54502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600" b="1" dirty="0">
                <a:solidFill>
                  <a:srgbClr val="000000"/>
                </a:solidFill>
                <a:latin typeface="Arial"/>
                <a:ea typeface="ＭＳ Ｐゴシック" charset="0"/>
              </a:rPr>
              <a:t>HER2</a:t>
            </a:r>
          </a:p>
        </p:txBody>
      </p:sp>
      <p:sp>
        <p:nvSpPr>
          <p:cNvPr id="10" name="TextBox 5"/>
          <p:cNvSpPr txBox="1">
            <a:spLocks noChangeArrowheads="1"/>
          </p:cNvSpPr>
          <p:nvPr/>
        </p:nvSpPr>
        <p:spPr bwMode="auto">
          <a:xfrm>
            <a:off x="2840765" y="1455995"/>
            <a:ext cx="6556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600" b="1" dirty="0">
                <a:solidFill>
                  <a:srgbClr val="000000"/>
                </a:solidFill>
                <a:latin typeface="Arial"/>
                <a:ea typeface="ＭＳ Ｐゴシック" charset="0"/>
              </a:rPr>
              <a:t>• </a:t>
            </a:r>
            <a:r>
              <a:rPr lang="en-US" sz="1600" b="1" dirty="0" err="1" smtClean="0">
                <a:solidFill>
                  <a:srgbClr val="000000"/>
                </a:solidFill>
                <a:latin typeface="Arial"/>
                <a:ea typeface="ＭＳ Ｐゴシック" charset="0"/>
              </a:rPr>
              <a:t>ER</a:t>
            </a:r>
            <a:r>
              <a:rPr lang="en-US" sz="1600" b="1" dirty="0" err="1" smtClean="0">
                <a:solidFill>
                  <a:srgbClr val="000000"/>
                </a:solidFill>
                <a:latin typeface="Symbol" pitchFamily="18" charset="2"/>
                <a:ea typeface="ＭＳ Ｐゴシック" charset="0"/>
              </a:rPr>
              <a:t>a</a:t>
            </a:r>
            <a:r>
              <a:rPr lang="en-US" sz="1600" b="1" dirty="0" smtClean="0">
                <a:solidFill>
                  <a:srgbClr val="000000"/>
                </a:solidFill>
                <a:latin typeface="Symbol" pitchFamily="18" charset="2"/>
                <a:ea typeface="ＭＳ Ｐゴシック" charset="0"/>
                <a:sym typeface="Symbol"/>
              </a:rPr>
              <a:t></a:t>
            </a:r>
            <a:endParaRPr lang="en-US" sz="1600" b="1" dirty="0">
              <a:solidFill>
                <a:srgbClr val="000000"/>
              </a:solidFill>
              <a:latin typeface="Symbol" pitchFamily="18" charset="2"/>
              <a:ea typeface="ＭＳ Ｐゴシック" charset="0"/>
            </a:endParaRPr>
          </a:p>
        </p:txBody>
      </p:sp>
      <p:sp>
        <p:nvSpPr>
          <p:cNvPr id="11" name="TextBox 6"/>
          <p:cNvSpPr txBox="1">
            <a:spLocks noChangeArrowheads="1"/>
          </p:cNvSpPr>
          <p:nvPr/>
        </p:nvSpPr>
        <p:spPr bwMode="auto">
          <a:xfrm>
            <a:off x="2840765" y="1684595"/>
            <a:ext cx="5257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600" b="1" dirty="0">
                <a:solidFill>
                  <a:srgbClr val="000000"/>
                </a:solidFill>
                <a:latin typeface="Arial"/>
                <a:ea typeface="ＭＳ Ｐゴシック" charset="0"/>
              </a:rPr>
              <a:t>• </a:t>
            </a:r>
            <a:r>
              <a:rPr lang="en-US" sz="1600" b="1" dirty="0" smtClean="0">
                <a:solidFill>
                  <a:srgbClr val="000000"/>
                </a:solidFill>
                <a:latin typeface="Arial"/>
                <a:ea typeface="ＭＳ Ｐゴシック" charset="0"/>
              </a:rPr>
              <a:t>PR</a:t>
            </a:r>
            <a:r>
              <a:rPr lang="en-US" sz="1600" b="1" dirty="0" smtClean="0">
                <a:solidFill>
                  <a:srgbClr val="000000"/>
                </a:solidFill>
                <a:latin typeface="Symbol" pitchFamily="18" charset="2"/>
                <a:ea typeface="ＭＳ Ｐゴシック" charset="0"/>
                <a:sym typeface="Symbol"/>
              </a:rPr>
              <a:t></a:t>
            </a:r>
            <a:endParaRPr lang="en-US" sz="1600" b="1" dirty="0">
              <a:solidFill>
                <a:srgbClr val="000000"/>
              </a:solidFill>
              <a:latin typeface="Symbol" pitchFamily="18" charset="2"/>
              <a:ea typeface="ＭＳ Ｐゴシック" charset="0"/>
            </a:endParaRPr>
          </a:p>
        </p:txBody>
      </p:sp>
      <p:sp>
        <p:nvSpPr>
          <p:cNvPr id="12" name="TextBox 7"/>
          <p:cNvSpPr txBox="1">
            <a:spLocks noChangeArrowheads="1"/>
          </p:cNvSpPr>
          <p:nvPr/>
        </p:nvSpPr>
        <p:spPr bwMode="auto">
          <a:xfrm>
            <a:off x="2840765" y="1913195"/>
            <a:ext cx="9153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600" b="1" dirty="0">
                <a:solidFill>
                  <a:srgbClr val="000000"/>
                </a:solidFill>
                <a:latin typeface="Arial"/>
                <a:ea typeface="ＭＳ Ｐゴシック" charset="0"/>
              </a:rPr>
              <a:t>• </a:t>
            </a:r>
            <a:r>
              <a:rPr lang="en-US" sz="1600" b="1" dirty="0" smtClean="0">
                <a:solidFill>
                  <a:srgbClr val="000000"/>
                </a:solidFill>
                <a:latin typeface="Arial"/>
                <a:ea typeface="ＭＳ Ｐゴシック" charset="0"/>
              </a:rPr>
              <a:t>HER2</a:t>
            </a:r>
            <a:r>
              <a:rPr lang="en-US" sz="1600" b="1" dirty="0" smtClean="0">
                <a:solidFill>
                  <a:srgbClr val="000000"/>
                </a:solidFill>
                <a:latin typeface="Symbol"/>
                <a:ea typeface="ＭＳ Ｐゴシック" charset="0"/>
              </a:rPr>
              <a:t>++</a:t>
            </a:r>
            <a:endParaRPr lang="en-US" sz="1600" b="1" dirty="0">
              <a:solidFill>
                <a:srgbClr val="000000"/>
              </a:solidFill>
              <a:latin typeface="Symbol"/>
              <a:ea typeface="ＭＳ Ｐゴシック" charset="0"/>
            </a:endParaRPr>
          </a:p>
        </p:txBody>
      </p:sp>
      <p:sp>
        <p:nvSpPr>
          <p:cNvPr id="13" name="TextBox 8"/>
          <p:cNvSpPr txBox="1">
            <a:spLocks noChangeArrowheads="1"/>
          </p:cNvSpPr>
          <p:nvPr/>
        </p:nvSpPr>
        <p:spPr bwMode="auto">
          <a:xfrm>
            <a:off x="2840765" y="2141795"/>
            <a:ext cx="263854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600" b="1">
                <a:solidFill>
                  <a:srgbClr val="000000"/>
                </a:solidFill>
                <a:latin typeface="Arial"/>
                <a:ea typeface="ＭＳ Ｐゴシック" charset="0"/>
              </a:rPr>
              <a:t>• 10–15% of breast cancers</a:t>
            </a:r>
          </a:p>
        </p:txBody>
      </p:sp>
      <p:sp>
        <p:nvSpPr>
          <p:cNvPr id="14" name="TextBox 9"/>
          <p:cNvSpPr txBox="1">
            <a:spLocks noChangeArrowheads="1"/>
          </p:cNvSpPr>
          <p:nvPr/>
        </p:nvSpPr>
        <p:spPr bwMode="auto">
          <a:xfrm>
            <a:off x="2840765" y="2370395"/>
            <a:ext cx="23291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28016" indent="-128016" eaLnBrk="0" hangingPunct="0"/>
            <a:r>
              <a:rPr lang="en-US" sz="1600" b="1" dirty="0" smtClean="0">
                <a:solidFill>
                  <a:srgbClr val="000000"/>
                </a:solidFill>
                <a:latin typeface="Arial"/>
                <a:ea typeface="ＭＳ Ｐゴシック" charset="0"/>
              </a:rPr>
              <a:t>• Poorer prognosis than</a:t>
            </a:r>
            <a:br>
              <a:rPr lang="en-US" sz="1600" b="1" dirty="0" smtClean="0">
                <a:solidFill>
                  <a:srgbClr val="000000"/>
                </a:solidFill>
                <a:latin typeface="Arial"/>
                <a:ea typeface="ＭＳ Ｐゴシック" charset="0"/>
              </a:rPr>
            </a:br>
            <a:r>
              <a:rPr lang="en-US" sz="1600" b="1" dirty="0" smtClean="0">
                <a:solidFill>
                  <a:srgbClr val="000000"/>
                </a:solidFill>
                <a:latin typeface="Arial"/>
                <a:ea typeface="ＭＳ Ｐゴシック" charset="0"/>
              </a:rPr>
              <a:t>luminal A subtype</a:t>
            </a:r>
            <a:endParaRPr lang="en-US" sz="1600" b="1" dirty="0">
              <a:solidFill>
                <a:srgbClr val="000000"/>
              </a:solidFill>
              <a:latin typeface="Arial"/>
              <a:ea typeface="ＭＳ Ｐゴシック" charset="0"/>
            </a:endParaRPr>
          </a:p>
        </p:txBody>
      </p:sp>
      <p:sp>
        <p:nvSpPr>
          <p:cNvPr id="15" name="TextBox 11"/>
          <p:cNvSpPr txBox="1">
            <a:spLocks noChangeArrowheads="1"/>
          </p:cNvSpPr>
          <p:nvPr/>
        </p:nvSpPr>
        <p:spPr bwMode="auto">
          <a:xfrm>
            <a:off x="351565" y="2943483"/>
            <a:ext cx="6957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200" b="1" dirty="0" smtClean="0">
                <a:solidFill>
                  <a:srgbClr val="000000"/>
                </a:solidFill>
                <a:latin typeface="Arial"/>
                <a:ea typeface="ＭＳ Ｐゴシック" charset="0"/>
              </a:rPr>
              <a:t>Signaling</a:t>
            </a:r>
          </a:p>
          <a:p>
            <a:pPr eaLnBrk="0" hangingPunct="0"/>
            <a:r>
              <a:rPr lang="en-US" sz="1200" b="1" dirty="0" smtClean="0">
                <a:solidFill>
                  <a:srgbClr val="000000"/>
                </a:solidFill>
                <a:latin typeface="Arial"/>
                <a:ea typeface="ＭＳ Ｐゴシック" charset="0"/>
              </a:rPr>
              <a:t>molecule</a:t>
            </a:r>
            <a:endParaRPr lang="en-US" sz="1200" b="1" dirty="0">
              <a:solidFill>
                <a:srgbClr val="000000"/>
              </a:solidFill>
              <a:latin typeface="Arial"/>
              <a:ea typeface="ＭＳ Ｐゴシック" charset="0"/>
            </a:endParaRPr>
          </a:p>
        </p:txBody>
      </p:sp>
      <p:sp>
        <p:nvSpPr>
          <p:cNvPr id="16" name="TextBox 13"/>
          <p:cNvSpPr txBox="1">
            <a:spLocks noChangeArrowheads="1"/>
          </p:cNvSpPr>
          <p:nvPr/>
        </p:nvSpPr>
        <p:spPr bwMode="auto">
          <a:xfrm>
            <a:off x="2348640" y="3127633"/>
            <a:ext cx="43441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200" b="1" dirty="0">
                <a:solidFill>
                  <a:srgbClr val="000000"/>
                </a:solidFill>
                <a:latin typeface="Arial"/>
                <a:ea typeface="ＭＳ Ｐゴシック" charset="0"/>
              </a:rPr>
              <a:t>Dimer</a:t>
            </a:r>
          </a:p>
        </p:txBody>
      </p:sp>
      <p:sp>
        <p:nvSpPr>
          <p:cNvPr id="17" name="TextBox 14"/>
          <p:cNvSpPr txBox="1">
            <a:spLocks noChangeArrowheads="1"/>
          </p:cNvSpPr>
          <p:nvPr/>
        </p:nvSpPr>
        <p:spPr bwMode="auto">
          <a:xfrm>
            <a:off x="4416359" y="4040445"/>
            <a:ext cx="29636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200" b="1" dirty="0">
                <a:solidFill>
                  <a:srgbClr val="000000"/>
                </a:solidFill>
                <a:latin typeface="Arial"/>
                <a:ea typeface="ＭＳ Ｐゴシック" charset="0"/>
              </a:rPr>
              <a:t>ATP</a:t>
            </a:r>
          </a:p>
        </p:txBody>
      </p:sp>
      <p:sp>
        <p:nvSpPr>
          <p:cNvPr id="18" name="TextBox 15"/>
          <p:cNvSpPr txBox="1">
            <a:spLocks noChangeArrowheads="1"/>
          </p:cNvSpPr>
          <p:nvPr/>
        </p:nvSpPr>
        <p:spPr bwMode="auto">
          <a:xfrm>
            <a:off x="5366477" y="3771363"/>
            <a:ext cx="7694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900" b="1" dirty="0">
                <a:solidFill>
                  <a:srgbClr val="000000"/>
                </a:solidFill>
                <a:latin typeface="Arial"/>
                <a:ea typeface="ＭＳ Ｐゴシック" charset="0"/>
              </a:rPr>
              <a:t>P</a:t>
            </a:r>
          </a:p>
        </p:txBody>
      </p:sp>
      <p:sp>
        <p:nvSpPr>
          <p:cNvPr id="19" name="TextBox 16"/>
          <p:cNvSpPr txBox="1">
            <a:spLocks noChangeArrowheads="1"/>
          </p:cNvSpPr>
          <p:nvPr/>
        </p:nvSpPr>
        <p:spPr bwMode="auto">
          <a:xfrm>
            <a:off x="5366477" y="3861851"/>
            <a:ext cx="7694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900" b="1">
                <a:solidFill>
                  <a:srgbClr val="000000"/>
                </a:solidFill>
                <a:latin typeface="Arial"/>
                <a:ea typeface="ＭＳ Ｐゴシック" charset="0"/>
              </a:rPr>
              <a:t>P</a:t>
            </a:r>
          </a:p>
        </p:txBody>
      </p:sp>
      <p:sp>
        <p:nvSpPr>
          <p:cNvPr id="20" name="TextBox 17"/>
          <p:cNvSpPr txBox="1">
            <a:spLocks noChangeArrowheads="1"/>
          </p:cNvSpPr>
          <p:nvPr/>
        </p:nvSpPr>
        <p:spPr bwMode="auto">
          <a:xfrm>
            <a:off x="5366477" y="3953926"/>
            <a:ext cx="7694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900" b="1">
                <a:solidFill>
                  <a:srgbClr val="000000"/>
                </a:solidFill>
                <a:latin typeface="Arial"/>
                <a:ea typeface="ＭＳ Ｐゴシック" charset="0"/>
              </a:rPr>
              <a:t>P</a:t>
            </a:r>
          </a:p>
        </p:txBody>
      </p:sp>
      <p:sp>
        <p:nvSpPr>
          <p:cNvPr id="21" name="TextBox 18"/>
          <p:cNvSpPr txBox="1">
            <a:spLocks noChangeArrowheads="1"/>
          </p:cNvSpPr>
          <p:nvPr/>
        </p:nvSpPr>
        <p:spPr bwMode="auto">
          <a:xfrm>
            <a:off x="5785577" y="3771363"/>
            <a:ext cx="7694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900" b="1">
                <a:solidFill>
                  <a:srgbClr val="000000"/>
                </a:solidFill>
                <a:latin typeface="Arial"/>
                <a:ea typeface="ＭＳ Ｐゴシック" charset="0"/>
              </a:rPr>
              <a:t>P</a:t>
            </a:r>
          </a:p>
        </p:txBody>
      </p:sp>
      <p:sp>
        <p:nvSpPr>
          <p:cNvPr id="22" name="TextBox 19"/>
          <p:cNvSpPr txBox="1">
            <a:spLocks noChangeArrowheads="1"/>
          </p:cNvSpPr>
          <p:nvPr/>
        </p:nvSpPr>
        <p:spPr bwMode="auto">
          <a:xfrm>
            <a:off x="5785577" y="3861851"/>
            <a:ext cx="7694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900" b="1">
                <a:solidFill>
                  <a:srgbClr val="000000"/>
                </a:solidFill>
                <a:latin typeface="Arial"/>
                <a:ea typeface="ＭＳ Ｐゴシック" charset="0"/>
              </a:rPr>
              <a:t>P</a:t>
            </a:r>
          </a:p>
        </p:txBody>
      </p:sp>
      <p:sp>
        <p:nvSpPr>
          <p:cNvPr id="23" name="TextBox 20"/>
          <p:cNvSpPr txBox="1">
            <a:spLocks noChangeArrowheads="1"/>
          </p:cNvSpPr>
          <p:nvPr/>
        </p:nvSpPr>
        <p:spPr bwMode="auto">
          <a:xfrm>
            <a:off x="5785577" y="3953926"/>
            <a:ext cx="7694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900" b="1">
                <a:solidFill>
                  <a:srgbClr val="000000"/>
                </a:solidFill>
                <a:latin typeface="Arial"/>
                <a:ea typeface="ＭＳ Ｐゴシック" charset="0"/>
              </a:rPr>
              <a:t>P</a:t>
            </a:r>
          </a:p>
        </p:txBody>
      </p:sp>
      <p:sp>
        <p:nvSpPr>
          <p:cNvPr id="24" name="TextBox 21"/>
          <p:cNvSpPr txBox="1">
            <a:spLocks noChangeArrowheads="1"/>
          </p:cNvSpPr>
          <p:nvPr/>
        </p:nvSpPr>
        <p:spPr bwMode="auto">
          <a:xfrm>
            <a:off x="4937059" y="4061082"/>
            <a:ext cx="32380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200" b="1">
                <a:solidFill>
                  <a:srgbClr val="000000"/>
                </a:solidFill>
                <a:latin typeface="Arial"/>
                <a:ea typeface="ＭＳ Ｐゴシック" charset="0"/>
              </a:rPr>
              <a:t>ADP</a:t>
            </a:r>
          </a:p>
        </p:txBody>
      </p:sp>
      <p:sp>
        <p:nvSpPr>
          <p:cNvPr id="25" name="TextBox 22"/>
          <p:cNvSpPr txBox="1">
            <a:spLocks noChangeArrowheads="1"/>
          </p:cNvSpPr>
          <p:nvPr/>
        </p:nvSpPr>
        <p:spPr bwMode="auto">
          <a:xfrm>
            <a:off x="5950254" y="3788033"/>
            <a:ext cx="9858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r>
              <a:rPr lang="en-US" sz="1200" b="1" smtClean="0">
                <a:solidFill>
                  <a:srgbClr val="000000"/>
                </a:solidFill>
                <a:latin typeface="Arial"/>
                <a:ea typeface="ＭＳ Ｐゴシック" charset="0"/>
              </a:rPr>
              <a:t>Response</a:t>
            </a:r>
          </a:p>
          <a:p>
            <a:pPr algn="ctr" eaLnBrk="0" hangingPunct="0"/>
            <a:r>
              <a:rPr lang="en-US" sz="1200" b="1" smtClean="0">
                <a:solidFill>
                  <a:srgbClr val="000000"/>
                </a:solidFill>
                <a:latin typeface="Arial"/>
                <a:ea typeface="ＭＳ Ｐゴシック" charset="0"/>
              </a:rPr>
              <a:t>(cell division)</a:t>
            </a:r>
            <a:endParaRPr lang="en-US" sz="1200" b="1" dirty="0">
              <a:solidFill>
                <a:srgbClr val="000000"/>
              </a:solidFill>
              <a:latin typeface="Arial"/>
              <a:ea typeface="ＭＳ Ｐゴシック" charset="0"/>
            </a:endParaRPr>
          </a:p>
        </p:txBody>
      </p:sp>
      <p:sp>
        <p:nvSpPr>
          <p:cNvPr id="26" name="TextBox 24"/>
          <p:cNvSpPr txBox="1">
            <a:spLocks noChangeArrowheads="1"/>
          </p:cNvSpPr>
          <p:nvPr/>
        </p:nvSpPr>
        <p:spPr bwMode="auto">
          <a:xfrm>
            <a:off x="338865" y="4535745"/>
            <a:ext cx="459728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600" b="1">
                <a:solidFill>
                  <a:srgbClr val="000000"/>
                </a:solidFill>
                <a:latin typeface="Arial"/>
                <a:ea typeface="ＭＳ Ｐゴシック" charset="0"/>
              </a:rPr>
              <a:t>Treatment with Herceptin for the HER2 subtype</a:t>
            </a:r>
          </a:p>
        </p:txBody>
      </p:sp>
      <p:sp>
        <p:nvSpPr>
          <p:cNvPr id="27" name="TextBox 25"/>
          <p:cNvSpPr txBox="1">
            <a:spLocks noChangeArrowheads="1"/>
          </p:cNvSpPr>
          <p:nvPr/>
        </p:nvSpPr>
        <p:spPr bwMode="auto">
          <a:xfrm>
            <a:off x="367440" y="4884995"/>
            <a:ext cx="7085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200" b="1" dirty="0" smtClean="0">
                <a:solidFill>
                  <a:srgbClr val="000000"/>
                </a:solidFill>
                <a:latin typeface="Arial"/>
                <a:ea typeface="ＭＳ Ｐゴシック" charset="0"/>
              </a:rPr>
              <a:t>Herceptin</a:t>
            </a:r>
          </a:p>
          <a:p>
            <a:pPr eaLnBrk="0" hangingPunct="0"/>
            <a:r>
              <a:rPr lang="en-US" sz="1200" b="1" dirty="0" smtClean="0">
                <a:solidFill>
                  <a:srgbClr val="000000"/>
                </a:solidFill>
                <a:latin typeface="Arial"/>
                <a:ea typeface="ＭＳ Ｐゴシック" charset="0"/>
              </a:rPr>
              <a:t>molecule</a:t>
            </a:r>
            <a:endParaRPr lang="en-US" sz="1200" b="1" dirty="0">
              <a:solidFill>
                <a:srgbClr val="000000"/>
              </a:solidFill>
              <a:latin typeface="Arial"/>
              <a:ea typeface="ＭＳ Ｐゴシック" charset="0"/>
            </a:endParaRPr>
          </a:p>
        </p:txBody>
      </p:sp>
      <p:sp>
        <p:nvSpPr>
          <p:cNvPr id="28" name="TextBox 27"/>
          <p:cNvSpPr txBox="1">
            <a:spLocks noChangeArrowheads="1"/>
          </p:cNvSpPr>
          <p:nvPr/>
        </p:nvSpPr>
        <p:spPr bwMode="auto">
          <a:xfrm>
            <a:off x="1818415" y="5013583"/>
            <a:ext cx="6989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200" b="1" dirty="0" smtClean="0">
                <a:solidFill>
                  <a:srgbClr val="000000"/>
                </a:solidFill>
                <a:latin typeface="Arial"/>
                <a:ea typeface="ＭＳ Ｐゴシック" charset="0"/>
              </a:rPr>
              <a:t>HER2</a:t>
            </a:r>
          </a:p>
          <a:p>
            <a:pPr eaLnBrk="0" hangingPunct="0"/>
            <a:r>
              <a:rPr lang="en-US" sz="1200" b="1" dirty="0" smtClean="0">
                <a:solidFill>
                  <a:srgbClr val="000000"/>
                </a:solidFill>
                <a:latin typeface="Arial"/>
                <a:ea typeface="ＭＳ Ｐゴシック" charset="0"/>
              </a:rPr>
              <a:t>receptors</a:t>
            </a:r>
            <a:endParaRPr lang="en-US" sz="1200" b="1" dirty="0">
              <a:solidFill>
                <a:srgbClr val="000000"/>
              </a:solidFill>
              <a:latin typeface="Arial"/>
              <a:ea typeface="ＭＳ Ｐゴシック" charset="0"/>
            </a:endParaRPr>
          </a:p>
        </p:txBody>
      </p:sp>
      <p:sp>
        <p:nvSpPr>
          <p:cNvPr id="29" name="TextBox 28"/>
          <p:cNvSpPr txBox="1">
            <a:spLocks noChangeArrowheads="1"/>
          </p:cNvSpPr>
          <p:nvPr/>
        </p:nvSpPr>
        <p:spPr bwMode="auto">
          <a:xfrm>
            <a:off x="1157259" y="2954060"/>
            <a:ext cx="6139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200" b="1" dirty="0" smtClean="0">
                <a:solidFill>
                  <a:srgbClr val="000000"/>
                </a:solidFill>
                <a:latin typeface="Arial"/>
                <a:ea typeface="ＭＳ Ｐゴシック" charset="0"/>
              </a:rPr>
              <a:t>HER2</a:t>
            </a:r>
          </a:p>
          <a:p>
            <a:pPr eaLnBrk="0" hangingPunct="0"/>
            <a:r>
              <a:rPr lang="en-US" sz="1200" b="1" dirty="0" smtClean="0">
                <a:solidFill>
                  <a:srgbClr val="000000"/>
                </a:solidFill>
                <a:latin typeface="Arial"/>
                <a:ea typeface="ＭＳ Ｐゴシック" charset="0"/>
              </a:rPr>
              <a:t>receptor</a:t>
            </a:r>
            <a:endParaRPr lang="en-US" sz="1200" b="1" dirty="0">
              <a:solidFill>
                <a:srgbClr val="000000"/>
              </a:solidFill>
              <a:latin typeface="Arial"/>
              <a:ea typeface="ＭＳ Ｐゴシック" charset="0"/>
            </a:endParaRPr>
          </a:p>
        </p:txBody>
      </p:sp>
      <p:sp>
        <p:nvSpPr>
          <p:cNvPr id="2" name="Freeform 1"/>
          <p:cNvSpPr/>
          <p:nvPr/>
        </p:nvSpPr>
        <p:spPr>
          <a:xfrm>
            <a:off x="2266950" y="1373981"/>
            <a:ext cx="328613" cy="0"/>
          </a:xfrm>
          <a:custGeom>
            <a:avLst/>
            <a:gdLst>
              <a:gd name="connsiteX0" fmla="*/ 0 w 328613"/>
              <a:gd name="connsiteY0" fmla="*/ 0 h 0"/>
              <a:gd name="connsiteX1" fmla="*/ 328613 w 328613"/>
              <a:gd name="connsiteY1" fmla="*/ 0 h 0"/>
            </a:gdLst>
            <a:ahLst/>
            <a:cxnLst>
              <a:cxn ang="0">
                <a:pos x="connsiteX0" y="connsiteY0"/>
              </a:cxn>
              <a:cxn ang="0">
                <a:pos x="connsiteX1" y="connsiteY1"/>
              </a:cxn>
            </a:cxnLst>
            <a:rect l="l" t="t" r="r" b="b"/>
            <a:pathLst>
              <a:path w="328613">
                <a:moveTo>
                  <a:pt x="0" y="0"/>
                </a:moveTo>
                <a:lnTo>
                  <a:pt x="328613"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 name="Freeform 2"/>
          <p:cNvSpPr/>
          <p:nvPr/>
        </p:nvSpPr>
        <p:spPr>
          <a:xfrm>
            <a:off x="1262063" y="3319463"/>
            <a:ext cx="147637" cy="195262"/>
          </a:xfrm>
          <a:custGeom>
            <a:avLst/>
            <a:gdLst>
              <a:gd name="connsiteX0" fmla="*/ 0 w 147637"/>
              <a:gd name="connsiteY0" fmla="*/ 195262 h 195262"/>
              <a:gd name="connsiteX1" fmla="*/ 147637 w 147637"/>
              <a:gd name="connsiteY1" fmla="*/ 0 h 195262"/>
            </a:gdLst>
            <a:ahLst/>
            <a:cxnLst>
              <a:cxn ang="0">
                <a:pos x="connsiteX0" y="connsiteY0"/>
              </a:cxn>
              <a:cxn ang="0">
                <a:pos x="connsiteX1" y="connsiteY1"/>
              </a:cxn>
            </a:cxnLst>
            <a:rect l="l" t="t" r="r" b="b"/>
            <a:pathLst>
              <a:path w="147637" h="195262">
                <a:moveTo>
                  <a:pt x="0" y="195262"/>
                </a:moveTo>
                <a:lnTo>
                  <a:pt x="147637"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0" name="Freeform 29"/>
          <p:cNvSpPr/>
          <p:nvPr/>
        </p:nvSpPr>
        <p:spPr>
          <a:xfrm>
            <a:off x="1016794" y="3128963"/>
            <a:ext cx="76200" cy="57150"/>
          </a:xfrm>
          <a:custGeom>
            <a:avLst/>
            <a:gdLst>
              <a:gd name="connsiteX0" fmla="*/ 0 w 76200"/>
              <a:gd name="connsiteY0" fmla="*/ 57150 h 57150"/>
              <a:gd name="connsiteX1" fmla="*/ 76200 w 76200"/>
              <a:gd name="connsiteY1" fmla="*/ 0 h 57150"/>
            </a:gdLst>
            <a:ahLst/>
            <a:cxnLst>
              <a:cxn ang="0">
                <a:pos x="connsiteX0" y="connsiteY0"/>
              </a:cxn>
              <a:cxn ang="0">
                <a:pos x="connsiteX1" y="connsiteY1"/>
              </a:cxn>
            </a:cxnLst>
            <a:rect l="l" t="t" r="r" b="b"/>
            <a:pathLst>
              <a:path w="76200" h="57150">
                <a:moveTo>
                  <a:pt x="0" y="57150"/>
                </a:moveTo>
                <a:lnTo>
                  <a:pt x="76200"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1" name="Freeform 30"/>
          <p:cNvSpPr/>
          <p:nvPr/>
        </p:nvSpPr>
        <p:spPr>
          <a:xfrm>
            <a:off x="1383506" y="5174456"/>
            <a:ext cx="419100" cy="285750"/>
          </a:xfrm>
          <a:custGeom>
            <a:avLst/>
            <a:gdLst>
              <a:gd name="connsiteX0" fmla="*/ 0 w 419100"/>
              <a:gd name="connsiteY0" fmla="*/ 254794 h 285750"/>
              <a:gd name="connsiteX1" fmla="*/ 419100 w 419100"/>
              <a:gd name="connsiteY1" fmla="*/ 0 h 285750"/>
              <a:gd name="connsiteX2" fmla="*/ 259557 w 419100"/>
              <a:gd name="connsiteY2" fmla="*/ 285750 h 285750"/>
            </a:gdLst>
            <a:ahLst/>
            <a:cxnLst>
              <a:cxn ang="0">
                <a:pos x="connsiteX0" y="connsiteY0"/>
              </a:cxn>
              <a:cxn ang="0">
                <a:pos x="connsiteX1" y="connsiteY1"/>
              </a:cxn>
              <a:cxn ang="0">
                <a:pos x="connsiteX2" y="connsiteY2"/>
              </a:cxn>
            </a:cxnLst>
            <a:rect l="l" t="t" r="r" b="b"/>
            <a:pathLst>
              <a:path w="419100" h="285750">
                <a:moveTo>
                  <a:pt x="0" y="254794"/>
                </a:moveTo>
                <a:lnTo>
                  <a:pt x="419100" y="0"/>
                </a:lnTo>
                <a:lnTo>
                  <a:pt x="259557" y="28575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2" name="Freeform 31"/>
          <p:cNvSpPr/>
          <p:nvPr/>
        </p:nvSpPr>
        <p:spPr>
          <a:xfrm>
            <a:off x="1047750" y="5076825"/>
            <a:ext cx="145256" cy="76200"/>
          </a:xfrm>
          <a:custGeom>
            <a:avLst/>
            <a:gdLst>
              <a:gd name="connsiteX0" fmla="*/ 0 w 145256"/>
              <a:gd name="connsiteY0" fmla="*/ 0 h 76200"/>
              <a:gd name="connsiteX1" fmla="*/ 145256 w 145256"/>
              <a:gd name="connsiteY1" fmla="*/ 76200 h 76200"/>
            </a:gdLst>
            <a:ahLst/>
            <a:cxnLst>
              <a:cxn ang="0">
                <a:pos x="connsiteX0" y="connsiteY0"/>
              </a:cxn>
              <a:cxn ang="0">
                <a:pos x="connsiteX1" y="connsiteY1"/>
              </a:cxn>
            </a:cxnLst>
            <a:rect l="l" t="t" r="r" b="b"/>
            <a:pathLst>
              <a:path w="145256" h="76200">
                <a:moveTo>
                  <a:pt x="0" y="0"/>
                </a:moveTo>
                <a:lnTo>
                  <a:pt x="145256" y="7620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3" name="Right Brace 32"/>
          <p:cNvSpPr/>
          <p:nvPr/>
        </p:nvSpPr>
        <p:spPr bwMode="auto">
          <a:xfrm rot="16200000">
            <a:off x="2499232" y="3161843"/>
            <a:ext cx="126089" cy="427271"/>
          </a:xfrm>
          <a:prstGeom prst="rightBrace">
            <a:avLst>
              <a:gd name="adj1" fmla="val 36729"/>
              <a:gd name="adj2" fmla="val 5176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228171419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966216"/>
            <a:ext cx="8546592" cy="4925568"/>
          </a:xfrm>
          <a:prstGeom prst="rect">
            <a:avLst/>
          </a:prstGeom>
        </p:spPr>
      </p:pic>
      <p:sp>
        <p:nvSpPr>
          <p:cNvPr id="6" name="Title 5"/>
          <p:cNvSpPr>
            <a:spLocks noGrp="1"/>
          </p:cNvSpPr>
          <p:nvPr>
            <p:ph type="title"/>
          </p:nvPr>
        </p:nvSpPr>
        <p:spPr/>
        <p:txBody>
          <a:bodyPr/>
          <a:lstStyle/>
          <a:p>
            <a:r>
              <a:rPr lang="en-US" dirty="0" smtClean="0"/>
              <a:t>Figure 16.21-4a</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2"/>
          <p:cNvSpPr txBox="1">
            <a:spLocks noChangeArrowheads="1"/>
          </p:cNvSpPr>
          <p:nvPr/>
        </p:nvSpPr>
        <p:spPr bwMode="auto">
          <a:xfrm>
            <a:off x="314650" y="930662"/>
            <a:ext cx="8223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latin typeface="Arial"/>
                <a:ea typeface="ＭＳ Ｐゴシック" charset="0"/>
              </a:rPr>
              <a:t>HER2</a:t>
            </a:r>
          </a:p>
        </p:txBody>
      </p:sp>
      <p:sp>
        <p:nvSpPr>
          <p:cNvPr id="8" name="TextBox 3"/>
          <p:cNvSpPr txBox="1">
            <a:spLocks noChangeArrowheads="1"/>
          </p:cNvSpPr>
          <p:nvPr/>
        </p:nvSpPr>
        <p:spPr bwMode="auto">
          <a:xfrm>
            <a:off x="379738" y="1386274"/>
            <a:ext cx="103874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smtClean="0">
                <a:solidFill>
                  <a:srgbClr val="000000"/>
                </a:solidFill>
                <a:latin typeface="Arial"/>
                <a:ea typeface="ＭＳ Ｐゴシック" charset="0"/>
              </a:rPr>
              <a:t>Signaling</a:t>
            </a:r>
          </a:p>
          <a:p>
            <a:pPr eaLnBrk="0" hangingPunct="0">
              <a:lnSpc>
                <a:spcPts val="2000"/>
              </a:lnSpc>
            </a:pPr>
            <a:r>
              <a:rPr lang="en-US" sz="1800" b="1" dirty="0" smtClean="0">
                <a:solidFill>
                  <a:srgbClr val="000000"/>
                </a:solidFill>
                <a:latin typeface="Arial"/>
                <a:ea typeface="ＭＳ Ｐゴシック" charset="0"/>
              </a:rPr>
              <a:t>molecule</a:t>
            </a:r>
            <a:endParaRPr lang="en-US" sz="1800" b="1" dirty="0">
              <a:solidFill>
                <a:srgbClr val="000000"/>
              </a:solidFill>
              <a:latin typeface="Arial"/>
              <a:ea typeface="ＭＳ Ｐゴシック" charset="0"/>
            </a:endParaRPr>
          </a:p>
        </p:txBody>
      </p:sp>
      <p:sp>
        <p:nvSpPr>
          <p:cNvPr id="9" name="TextBox 5"/>
          <p:cNvSpPr txBox="1">
            <a:spLocks noChangeArrowheads="1"/>
          </p:cNvSpPr>
          <p:nvPr/>
        </p:nvSpPr>
        <p:spPr bwMode="auto">
          <a:xfrm>
            <a:off x="3469013" y="1651387"/>
            <a:ext cx="6540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Dimer</a:t>
            </a:r>
          </a:p>
        </p:txBody>
      </p:sp>
      <p:sp>
        <p:nvSpPr>
          <p:cNvPr id="10" name="TextBox 6"/>
          <p:cNvSpPr txBox="1">
            <a:spLocks noChangeArrowheads="1"/>
          </p:cNvSpPr>
          <p:nvPr/>
        </p:nvSpPr>
        <p:spPr bwMode="auto">
          <a:xfrm>
            <a:off x="1979938" y="5339150"/>
            <a:ext cx="4445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a:solidFill>
                  <a:srgbClr val="000000"/>
                </a:solidFill>
                <a:latin typeface="Arial"/>
                <a:ea typeface="ＭＳ Ｐゴシック" charset="0"/>
              </a:rPr>
              <a:t>ATP</a:t>
            </a:r>
          </a:p>
        </p:txBody>
      </p:sp>
      <p:sp>
        <p:nvSpPr>
          <p:cNvPr id="11" name="TextBox 8"/>
          <p:cNvSpPr txBox="1">
            <a:spLocks noChangeArrowheads="1"/>
          </p:cNvSpPr>
          <p:nvPr/>
        </p:nvSpPr>
        <p:spPr bwMode="auto">
          <a:xfrm>
            <a:off x="3454725" y="4935131"/>
            <a:ext cx="10259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200" b="1" dirty="0">
                <a:solidFill>
                  <a:srgbClr val="000000"/>
                </a:solidFill>
                <a:latin typeface="Arial"/>
                <a:ea typeface="ＭＳ Ｐゴシック" charset="0"/>
              </a:rPr>
              <a:t>P</a:t>
            </a:r>
          </a:p>
        </p:txBody>
      </p:sp>
      <p:sp>
        <p:nvSpPr>
          <p:cNvPr id="12" name="TextBox 9"/>
          <p:cNvSpPr txBox="1">
            <a:spLocks noChangeArrowheads="1"/>
          </p:cNvSpPr>
          <p:nvPr/>
        </p:nvSpPr>
        <p:spPr bwMode="auto">
          <a:xfrm>
            <a:off x="3454725" y="5078006"/>
            <a:ext cx="10259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200" b="1" dirty="0">
                <a:solidFill>
                  <a:srgbClr val="000000"/>
                </a:solidFill>
                <a:latin typeface="Arial"/>
                <a:ea typeface="ＭＳ Ｐゴシック" charset="0"/>
              </a:rPr>
              <a:t>P</a:t>
            </a:r>
          </a:p>
        </p:txBody>
      </p:sp>
      <p:sp>
        <p:nvSpPr>
          <p:cNvPr id="13" name="TextBox 10"/>
          <p:cNvSpPr txBox="1">
            <a:spLocks noChangeArrowheads="1"/>
          </p:cNvSpPr>
          <p:nvPr/>
        </p:nvSpPr>
        <p:spPr bwMode="auto">
          <a:xfrm>
            <a:off x="3454725" y="5222468"/>
            <a:ext cx="10259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200" b="1">
                <a:solidFill>
                  <a:srgbClr val="000000"/>
                </a:solidFill>
                <a:latin typeface="Arial"/>
                <a:ea typeface="ＭＳ Ｐゴシック" charset="0"/>
              </a:rPr>
              <a:t>P</a:t>
            </a:r>
          </a:p>
        </p:txBody>
      </p:sp>
      <p:sp>
        <p:nvSpPr>
          <p:cNvPr id="14" name="TextBox 11"/>
          <p:cNvSpPr txBox="1">
            <a:spLocks noChangeArrowheads="1"/>
          </p:cNvSpPr>
          <p:nvPr/>
        </p:nvSpPr>
        <p:spPr bwMode="auto">
          <a:xfrm>
            <a:off x="4108775" y="4935131"/>
            <a:ext cx="10259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200" b="1">
                <a:solidFill>
                  <a:srgbClr val="000000"/>
                </a:solidFill>
                <a:latin typeface="Arial"/>
                <a:ea typeface="ＭＳ Ｐゴシック" charset="0"/>
              </a:rPr>
              <a:t>P</a:t>
            </a:r>
          </a:p>
        </p:txBody>
      </p:sp>
      <p:sp>
        <p:nvSpPr>
          <p:cNvPr id="15" name="TextBox 12"/>
          <p:cNvSpPr txBox="1">
            <a:spLocks noChangeArrowheads="1"/>
          </p:cNvSpPr>
          <p:nvPr/>
        </p:nvSpPr>
        <p:spPr bwMode="auto">
          <a:xfrm>
            <a:off x="4108775" y="5078006"/>
            <a:ext cx="10259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200" b="1">
                <a:solidFill>
                  <a:srgbClr val="000000"/>
                </a:solidFill>
                <a:latin typeface="Arial"/>
                <a:ea typeface="ＭＳ Ｐゴシック" charset="0"/>
              </a:rPr>
              <a:t>P</a:t>
            </a:r>
          </a:p>
        </p:txBody>
      </p:sp>
      <p:sp>
        <p:nvSpPr>
          <p:cNvPr id="16" name="TextBox 13"/>
          <p:cNvSpPr txBox="1">
            <a:spLocks noChangeArrowheads="1"/>
          </p:cNvSpPr>
          <p:nvPr/>
        </p:nvSpPr>
        <p:spPr bwMode="auto">
          <a:xfrm>
            <a:off x="4108775" y="5222468"/>
            <a:ext cx="10259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200" b="1">
                <a:solidFill>
                  <a:srgbClr val="000000"/>
                </a:solidFill>
                <a:latin typeface="Arial"/>
                <a:ea typeface="ＭＳ Ｐゴシック" charset="0"/>
              </a:rPr>
              <a:t>P</a:t>
            </a:r>
          </a:p>
        </p:txBody>
      </p:sp>
      <p:sp>
        <p:nvSpPr>
          <p:cNvPr id="17" name="TextBox 14"/>
          <p:cNvSpPr txBox="1">
            <a:spLocks noChangeArrowheads="1"/>
          </p:cNvSpPr>
          <p:nvPr/>
        </p:nvSpPr>
        <p:spPr bwMode="auto">
          <a:xfrm>
            <a:off x="2791150" y="5370900"/>
            <a:ext cx="4873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ADP</a:t>
            </a:r>
          </a:p>
        </p:txBody>
      </p:sp>
      <p:sp>
        <p:nvSpPr>
          <p:cNvPr id="18" name="TextBox 15"/>
          <p:cNvSpPr txBox="1">
            <a:spLocks noChangeArrowheads="1"/>
          </p:cNvSpPr>
          <p:nvPr/>
        </p:nvSpPr>
        <p:spPr bwMode="auto">
          <a:xfrm>
            <a:off x="4383202" y="4954975"/>
            <a:ext cx="147476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r>
              <a:rPr lang="en-US" sz="1800" b="1" dirty="0" smtClean="0">
                <a:solidFill>
                  <a:srgbClr val="000000"/>
                </a:solidFill>
                <a:latin typeface="Arial"/>
                <a:ea typeface="ＭＳ Ｐゴシック" charset="0"/>
              </a:rPr>
              <a:t>Response</a:t>
            </a:r>
          </a:p>
          <a:p>
            <a:pPr algn="ctr" eaLnBrk="0" hangingPunct="0">
              <a:lnSpc>
                <a:spcPts val="2000"/>
              </a:lnSpc>
            </a:pPr>
            <a:r>
              <a:rPr lang="en-US" sz="1800" b="1" dirty="0" smtClean="0">
                <a:solidFill>
                  <a:srgbClr val="000000"/>
                </a:solidFill>
                <a:latin typeface="Arial"/>
                <a:ea typeface="ＭＳ Ｐゴシック" charset="0"/>
              </a:rPr>
              <a:t>(cell division)</a:t>
            </a:r>
            <a:endParaRPr lang="en-US" sz="1800" b="1" dirty="0">
              <a:solidFill>
                <a:srgbClr val="000000"/>
              </a:solidFill>
              <a:latin typeface="Arial"/>
              <a:ea typeface="ＭＳ Ｐゴシック" charset="0"/>
            </a:endParaRPr>
          </a:p>
        </p:txBody>
      </p:sp>
      <p:sp>
        <p:nvSpPr>
          <p:cNvPr id="19" name="TextBox 3"/>
          <p:cNvSpPr txBox="1">
            <a:spLocks noChangeArrowheads="1"/>
          </p:cNvSpPr>
          <p:nvPr/>
        </p:nvSpPr>
        <p:spPr bwMode="auto">
          <a:xfrm>
            <a:off x="1633166" y="1383329"/>
            <a:ext cx="92333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HER2</a:t>
            </a:r>
          </a:p>
          <a:p>
            <a:pPr eaLnBrk="0" hangingPunct="0">
              <a:lnSpc>
                <a:spcPts val="2000"/>
              </a:lnSpc>
            </a:pPr>
            <a:r>
              <a:rPr lang="en-US" sz="1800" b="1" dirty="0">
                <a:solidFill>
                  <a:srgbClr val="000000"/>
                </a:solidFill>
                <a:latin typeface="Arial"/>
                <a:ea typeface="ＭＳ Ｐゴシック" charset="0"/>
              </a:rPr>
              <a:t>receptor</a:t>
            </a:r>
          </a:p>
        </p:txBody>
      </p:sp>
      <p:sp>
        <p:nvSpPr>
          <p:cNvPr id="2" name="Freeform 1"/>
          <p:cNvSpPr/>
          <p:nvPr/>
        </p:nvSpPr>
        <p:spPr>
          <a:xfrm>
            <a:off x="1787525" y="1946275"/>
            <a:ext cx="225425" cy="292100"/>
          </a:xfrm>
          <a:custGeom>
            <a:avLst/>
            <a:gdLst>
              <a:gd name="connsiteX0" fmla="*/ 0 w 225425"/>
              <a:gd name="connsiteY0" fmla="*/ 292100 h 292100"/>
              <a:gd name="connsiteX1" fmla="*/ 225425 w 225425"/>
              <a:gd name="connsiteY1" fmla="*/ 0 h 292100"/>
            </a:gdLst>
            <a:ahLst/>
            <a:cxnLst>
              <a:cxn ang="0">
                <a:pos x="connsiteX0" y="connsiteY0"/>
              </a:cxn>
              <a:cxn ang="0">
                <a:pos x="connsiteX1" y="connsiteY1"/>
              </a:cxn>
            </a:cxnLst>
            <a:rect l="l" t="t" r="r" b="b"/>
            <a:pathLst>
              <a:path w="225425" h="292100">
                <a:moveTo>
                  <a:pt x="0" y="292100"/>
                </a:moveTo>
                <a:lnTo>
                  <a:pt x="225425"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1" name="Right Brace 20"/>
          <p:cNvSpPr/>
          <p:nvPr/>
        </p:nvSpPr>
        <p:spPr bwMode="auto">
          <a:xfrm rot="16200000">
            <a:off x="3684108" y="1699429"/>
            <a:ext cx="238122" cy="654025"/>
          </a:xfrm>
          <a:prstGeom prst="rightBrace">
            <a:avLst>
              <a:gd name="adj1" fmla="val 36729"/>
              <a:gd name="adj2" fmla="val 51760"/>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0" name="Freeform 19"/>
          <p:cNvSpPr/>
          <p:nvPr/>
        </p:nvSpPr>
        <p:spPr>
          <a:xfrm>
            <a:off x="1402556" y="1702594"/>
            <a:ext cx="80963" cy="59531"/>
          </a:xfrm>
          <a:custGeom>
            <a:avLst/>
            <a:gdLst>
              <a:gd name="connsiteX0" fmla="*/ 0 w 80963"/>
              <a:gd name="connsiteY0" fmla="*/ 59531 h 59531"/>
              <a:gd name="connsiteX1" fmla="*/ 80963 w 80963"/>
              <a:gd name="connsiteY1" fmla="*/ 0 h 59531"/>
            </a:gdLst>
            <a:ahLst/>
            <a:cxnLst>
              <a:cxn ang="0">
                <a:pos x="connsiteX0" y="connsiteY0"/>
              </a:cxn>
              <a:cxn ang="0">
                <a:pos x="connsiteX1" y="connsiteY1"/>
              </a:cxn>
            </a:cxnLst>
            <a:rect l="l" t="t" r="r" b="b"/>
            <a:pathLst>
              <a:path w="80963" h="59531">
                <a:moveTo>
                  <a:pt x="0" y="59531"/>
                </a:moveTo>
                <a:lnTo>
                  <a:pt x="80963"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428497991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816" y="2139696"/>
            <a:ext cx="7516368" cy="2578608"/>
          </a:xfrm>
          <a:prstGeom prst="rect">
            <a:avLst/>
          </a:prstGeom>
        </p:spPr>
      </p:pic>
      <p:sp>
        <p:nvSpPr>
          <p:cNvPr id="6" name="Title 5"/>
          <p:cNvSpPr>
            <a:spLocks noGrp="1"/>
          </p:cNvSpPr>
          <p:nvPr>
            <p:ph type="title"/>
          </p:nvPr>
        </p:nvSpPr>
        <p:spPr/>
        <p:txBody>
          <a:bodyPr/>
          <a:lstStyle/>
          <a:p>
            <a:r>
              <a:rPr lang="en-US" dirty="0" smtClean="0"/>
              <a:t>Figure 16.21-4b</a:t>
            </a:r>
            <a:endParaRPr lang="en-US" dirty="0"/>
          </a:p>
        </p:txBody>
      </p:sp>
      <p:sp>
        <p:nvSpPr>
          <p:cNvPr id="4" name="Footer Placeholder 3"/>
          <p:cNvSpPr>
            <a:spLocks noGrp="1"/>
          </p:cNvSpPr>
          <p:nvPr>
            <p:ph type="ftr" sz="quarter" idx="3"/>
          </p:nvPr>
        </p:nvSpPr>
        <p:spPr/>
        <p:txBody>
          <a:bodyPr/>
          <a:lstStyle/>
          <a:p>
            <a:r>
              <a:rPr lang="en-US" smtClean="0">
                <a:solidFill>
                  <a:srgbClr val="000000"/>
                </a:solidFill>
              </a:rPr>
              <a:t>© 2016 Pearson Education, Inc.</a:t>
            </a:r>
            <a:endParaRPr lang="en-US" dirty="0">
              <a:solidFill>
                <a:srgbClr val="000000"/>
              </a:solidFill>
            </a:endParaRPr>
          </a:p>
        </p:txBody>
      </p:sp>
      <p:sp>
        <p:nvSpPr>
          <p:cNvPr id="7" name="TextBox 3"/>
          <p:cNvSpPr txBox="1">
            <a:spLocks noChangeArrowheads="1"/>
          </p:cNvSpPr>
          <p:nvPr/>
        </p:nvSpPr>
        <p:spPr bwMode="auto">
          <a:xfrm>
            <a:off x="895936" y="2611824"/>
            <a:ext cx="1064394" cy="53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smtClean="0">
                <a:solidFill>
                  <a:srgbClr val="000000"/>
                </a:solidFill>
                <a:latin typeface="Arial"/>
                <a:ea typeface="ＭＳ Ｐゴシック" charset="0"/>
              </a:rPr>
              <a:t>Herceptin</a:t>
            </a:r>
          </a:p>
          <a:p>
            <a:pPr eaLnBrk="0" hangingPunct="0">
              <a:lnSpc>
                <a:spcPts val="2000"/>
              </a:lnSpc>
            </a:pPr>
            <a:r>
              <a:rPr lang="en-US" sz="1800" b="1" dirty="0" smtClean="0">
                <a:solidFill>
                  <a:srgbClr val="000000"/>
                </a:solidFill>
                <a:latin typeface="Arial"/>
                <a:ea typeface="ＭＳ Ｐゴシック" charset="0"/>
              </a:rPr>
              <a:t>molecule</a:t>
            </a:r>
            <a:endParaRPr lang="en-US" sz="1800" b="1" dirty="0">
              <a:solidFill>
                <a:srgbClr val="000000"/>
              </a:solidFill>
              <a:latin typeface="Arial"/>
              <a:ea typeface="ＭＳ Ｐゴシック" charset="0"/>
            </a:endParaRPr>
          </a:p>
        </p:txBody>
      </p:sp>
      <p:sp>
        <p:nvSpPr>
          <p:cNvPr id="8" name="TextBox 3"/>
          <p:cNvSpPr txBox="1">
            <a:spLocks noChangeArrowheads="1"/>
          </p:cNvSpPr>
          <p:nvPr/>
        </p:nvSpPr>
        <p:spPr bwMode="auto">
          <a:xfrm>
            <a:off x="3220131" y="2820014"/>
            <a:ext cx="1051570" cy="53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HER2</a:t>
            </a:r>
          </a:p>
          <a:p>
            <a:pPr eaLnBrk="0" hangingPunct="0">
              <a:lnSpc>
                <a:spcPts val="2000"/>
              </a:lnSpc>
            </a:pPr>
            <a:r>
              <a:rPr lang="en-US" sz="1800" b="1" dirty="0" smtClean="0">
                <a:solidFill>
                  <a:srgbClr val="000000"/>
                </a:solidFill>
                <a:latin typeface="Arial"/>
                <a:ea typeface="ＭＳ Ｐゴシック" charset="0"/>
              </a:rPr>
              <a:t>receptors</a:t>
            </a:r>
            <a:endParaRPr lang="en-US" sz="1800" b="1" dirty="0">
              <a:solidFill>
                <a:srgbClr val="000000"/>
              </a:solidFill>
              <a:latin typeface="Arial"/>
              <a:ea typeface="ＭＳ Ｐゴシック" charset="0"/>
            </a:endParaRPr>
          </a:p>
        </p:txBody>
      </p:sp>
      <p:sp>
        <p:nvSpPr>
          <p:cNvPr id="9" name="TextBox 2"/>
          <p:cNvSpPr txBox="1">
            <a:spLocks noChangeArrowheads="1"/>
          </p:cNvSpPr>
          <p:nvPr/>
        </p:nvSpPr>
        <p:spPr bwMode="auto">
          <a:xfrm>
            <a:off x="848309" y="2106355"/>
            <a:ext cx="68903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latin typeface="Arial"/>
                <a:ea typeface="ＭＳ Ｐゴシック" charset="0"/>
              </a:rPr>
              <a:t>Treatment with Herceptin for the HER2 subtype</a:t>
            </a:r>
          </a:p>
        </p:txBody>
      </p:sp>
      <p:sp>
        <p:nvSpPr>
          <p:cNvPr id="2" name="Freeform 1"/>
          <p:cNvSpPr/>
          <p:nvPr/>
        </p:nvSpPr>
        <p:spPr>
          <a:xfrm>
            <a:off x="2509838" y="3038475"/>
            <a:ext cx="676275" cy="476250"/>
          </a:xfrm>
          <a:custGeom>
            <a:avLst/>
            <a:gdLst>
              <a:gd name="connsiteX0" fmla="*/ 0 w 676275"/>
              <a:gd name="connsiteY0" fmla="*/ 428625 h 476250"/>
              <a:gd name="connsiteX1" fmla="*/ 676275 w 676275"/>
              <a:gd name="connsiteY1" fmla="*/ 0 h 476250"/>
              <a:gd name="connsiteX2" fmla="*/ 438150 w 676275"/>
              <a:gd name="connsiteY2" fmla="*/ 476250 h 476250"/>
            </a:gdLst>
            <a:ahLst/>
            <a:cxnLst>
              <a:cxn ang="0">
                <a:pos x="connsiteX0" y="connsiteY0"/>
              </a:cxn>
              <a:cxn ang="0">
                <a:pos x="connsiteX1" y="connsiteY1"/>
              </a:cxn>
              <a:cxn ang="0">
                <a:pos x="connsiteX2" y="connsiteY2"/>
              </a:cxn>
            </a:cxnLst>
            <a:rect l="l" t="t" r="r" b="b"/>
            <a:pathLst>
              <a:path w="676275" h="476250">
                <a:moveTo>
                  <a:pt x="0" y="428625"/>
                </a:moveTo>
                <a:lnTo>
                  <a:pt x="676275" y="0"/>
                </a:lnTo>
                <a:lnTo>
                  <a:pt x="438150" y="476250"/>
                </a:lnTo>
              </a:path>
            </a:pathLst>
          </a:custGeom>
          <a:ln w="12700">
            <a:solidFill>
              <a:schemeClr val="tx1"/>
            </a:solidFill>
            <a:miter lim="800000"/>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 name="Freeform 2"/>
          <p:cNvSpPr/>
          <p:nvPr/>
        </p:nvSpPr>
        <p:spPr>
          <a:xfrm>
            <a:off x="1990727" y="2890837"/>
            <a:ext cx="257175" cy="133350"/>
          </a:xfrm>
          <a:custGeom>
            <a:avLst/>
            <a:gdLst>
              <a:gd name="connsiteX0" fmla="*/ 0 w 257175"/>
              <a:gd name="connsiteY0" fmla="*/ 0 h 133350"/>
              <a:gd name="connsiteX1" fmla="*/ 257175 w 257175"/>
              <a:gd name="connsiteY1" fmla="*/ 133350 h 133350"/>
            </a:gdLst>
            <a:ahLst/>
            <a:cxnLst>
              <a:cxn ang="0">
                <a:pos x="connsiteX0" y="connsiteY0"/>
              </a:cxn>
              <a:cxn ang="0">
                <a:pos x="connsiteX1" y="connsiteY1"/>
              </a:cxn>
            </a:cxnLst>
            <a:rect l="l" t="t" r="r" b="b"/>
            <a:pathLst>
              <a:path w="257175" h="133350">
                <a:moveTo>
                  <a:pt x="0" y="0"/>
                </a:moveTo>
                <a:lnTo>
                  <a:pt x="257175" y="13335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Tree>
    <p:extLst>
      <p:ext uri="{BB962C8B-B14F-4D97-AF65-F5344CB8AC3E}">
        <p14:creationId xmlns:p14="http://schemas.microsoft.com/office/powerpoint/2010/main" val="138717869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GAMESHOW" val="False"/>
  <p:tag name="PPTVERSION" val="XP"/>
</p:tagLst>
</file>

<file path=ppt/tags/tag2.xml><?xml version="1.0" encoding="utf-8"?>
<p:tagLst xmlns:a="http://schemas.openxmlformats.org/drawingml/2006/main" xmlns:r="http://schemas.openxmlformats.org/officeDocument/2006/relationships" xmlns:p="http://schemas.openxmlformats.org/presentationml/2006/main">
  <p:tag name="TBTEXT" val=""/>
</p:tagLst>
</file>

<file path=ppt/theme/theme1.xml><?xml version="1.0" encoding="utf-8"?>
<a:theme xmlns:a="http://schemas.openxmlformats.org/drawingml/2006/main" name="BIF2e_Lecture_Design">
  <a:themeElements>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fontScheme name="Custom 2">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1_CC4eActiveLectureQuestio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C4eActiveLectureQuestion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C4eActiveLectureQuestion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C4eActiveLectureQuestion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C4eActiveLectureQuestion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C4eActiveLectureQuestion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C4eActiveLectureQuestion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C4eActiveLectureQuestion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C4eActiveLectureQuestion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C4eActiveLectureQuestion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C4eActiveLectureQuestion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C4eActiveLectureQuestions 13">
        <a:dk1>
          <a:srgbClr val="000000"/>
        </a:dk1>
        <a:lt1>
          <a:srgbClr val="FFFFFF"/>
        </a:lt1>
        <a:dk2>
          <a:srgbClr val="005472"/>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4">
        <a:dk1>
          <a:srgbClr val="000000"/>
        </a:dk1>
        <a:lt1>
          <a:srgbClr val="FFFFFF"/>
        </a:lt1>
        <a:dk2>
          <a:srgbClr val="333399"/>
        </a:dk2>
        <a:lt2>
          <a:srgbClr val="000000"/>
        </a:lt2>
        <a:accent1>
          <a:srgbClr val="B7DAB8"/>
        </a:accent1>
        <a:accent2>
          <a:srgbClr val="005472"/>
        </a:accent2>
        <a:accent3>
          <a:srgbClr val="FFFFFF"/>
        </a:accent3>
        <a:accent4>
          <a:srgbClr val="000000"/>
        </a:accent4>
        <a:accent5>
          <a:srgbClr val="D8EAD8"/>
        </a:accent5>
        <a:accent6>
          <a:srgbClr val="004B6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IF2e_Lecture_Design" id="{B0E6D828-9B85-4718-9282-A007272011D2}" vid="{E31D12D0-4DE0-4655-8738-44DE4B3CF91E}"/>
    </a:ext>
  </a:extLst>
</a:theme>
</file>

<file path=ppt/theme/theme10.xml><?xml version="1.0" encoding="utf-8"?>
<a:theme xmlns:a="http://schemas.openxmlformats.org/drawingml/2006/main" name="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0.xml><?xml version="1.0" encoding="utf-8"?>
<a:theme xmlns:a="http://schemas.openxmlformats.org/drawingml/2006/main" name="9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1.xml><?xml version="1.0" encoding="utf-8"?>
<a:theme xmlns:a="http://schemas.openxmlformats.org/drawingml/2006/main" name="10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2.xml><?xml version="1.0" encoding="utf-8"?>
<a:theme xmlns:a="http://schemas.openxmlformats.org/drawingml/2006/main" name="10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3.xml><?xml version="1.0" encoding="utf-8"?>
<a:theme xmlns:a="http://schemas.openxmlformats.org/drawingml/2006/main" name="10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4.xml><?xml version="1.0" encoding="utf-8"?>
<a:theme xmlns:a="http://schemas.openxmlformats.org/drawingml/2006/main" name="10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5.xml><?xml version="1.0" encoding="utf-8"?>
<a:theme xmlns:a="http://schemas.openxmlformats.org/drawingml/2006/main" name="10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6.xml><?xml version="1.0" encoding="utf-8"?>
<a:theme xmlns:a="http://schemas.openxmlformats.org/drawingml/2006/main" name="10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7.xml><?xml version="1.0" encoding="utf-8"?>
<a:theme xmlns:a="http://schemas.openxmlformats.org/drawingml/2006/main" name="10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8.xml><?xml version="1.0" encoding="utf-8"?>
<a:theme xmlns:a="http://schemas.openxmlformats.org/drawingml/2006/main" name="10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9.xml><?xml version="1.0" encoding="utf-8"?>
<a:theme xmlns:a="http://schemas.openxmlformats.org/drawingml/2006/main" name="10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0.xml><?xml version="1.0" encoding="utf-8"?>
<a:theme xmlns:a="http://schemas.openxmlformats.org/drawingml/2006/main" name="10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1.xml><?xml version="1.0" encoding="utf-8"?>
<a:theme xmlns:a="http://schemas.openxmlformats.org/drawingml/2006/main" name="11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2.xml><?xml version="1.0" encoding="utf-8"?>
<a:theme xmlns:a="http://schemas.openxmlformats.org/drawingml/2006/main" name="11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3.xml><?xml version="1.0" encoding="utf-8"?>
<a:theme xmlns:a="http://schemas.openxmlformats.org/drawingml/2006/main" name="11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4.xml><?xml version="1.0" encoding="utf-8"?>
<a:theme xmlns:a="http://schemas.openxmlformats.org/drawingml/2006/main" name="11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5.xml><?xml version="1.0" encoding="utf-8"?>
<a:theme xmlns:a="http://schemas.openxmlformats.org/drawingml/2006/main" name="11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6.xml><?xml version="1.0" encoding="utf-8"?>
<a:theme xmlns:a="http://schemas.openxmlformats.org/drawingml/2006/main" name="11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7.xml><?xml version="1.0" encoding="utf-8"?>
<a:theme xmlns:a="http://schemas.openxmlformats.org/drawingml/2006/main" name="11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8.xml><?xml version="1.0" encoding="utf-8"?>
<a:theme xmlns:a="http://schemas.openxmlformats.org/drawingml/2006/main" name="11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9.xml><?xml version="1.0" encoding="utf-8"?>
<a:theme xmlns:a="http://schemas.openxmlformats.org/drawingml/2006/main" name="11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0.xml><?xml version="1.0" encoding="utf-8"?>
<a:theme xmlns:a="http://schemas.openxmlformats.org/drawingml/2006/main" name="11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1.xml><?xml version="1.0" encoding="utf-8"?>
<a:theme xmlns:a="http://schemas.openxmlformats.org/drawingml/2006/main" name="12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2.xml><?xml version="1.0" encoding="utf-8"?>
<a:theme xmlns:a="http://schemas.openxmlformats.org/drawingml/2006/main" name="12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3.xml><?xml version="1.0" encoding="utf-8"?>
<a:theme xmlns:a="http://schemas.openxmlformats.org/drawingml/2006/main" name="12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4.xml><?xml version="1.0" encoding="utf-8"?>
<a:theme xmlns:a="http://schemas.openxmlformats.org/drawingml/2006/main" name="12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5.xml><?xml version="1.0" encoding="utf-8"?>
<a:theme xmlns:a="http://schemas.openxmlformats.org/drawingml/2006/main" name="12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6.xml><?xml version="1.0" encoding="utf-8"?>
<a:theme xmlns:a="http://schemas.openxmlformats.org/drawingml/2006/main" name="12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7.xml><?xml version="1.0" encoding="utf-8"?>
<a:theme xmlns:a="http://schemas.openxmlformats.org/drawingml/2006/main" name="12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8.xml><?xml version="1.0" encoding="utf-8"?>
<a:theme xmlns:a="http://schemas.openxmlformats.org/drawingml/2006/main" name="12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9.xml><?xml version="1.0" encoding="utf-8"?>
<a:theme xmlns:a="http://schemas.openxmlformats.org/drawingml/2006/main" name="12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0.xml><?xml version="1.0" encoding="utf-8"?>
<a:theme xmlns:a="http://schemas.openxmlformats.org/drawingml/2006/main" name="12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1.xml><?xml version="1.0" encoding="utf-8"?>
<a:theme xmlns:a="http://schemas.openxmlformats.org/drawingml/2006/main" name="13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2.xml><?xml version="1.0" encoding="utf-8"?>
<a:theme xmlns:a="http://schemas.openxmlformats.org/drawingml/2006/main" name="13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3.xml><?xml version="1.0" encoding="utf-8"?>
<a:theme xmlns:a="http://schemas.openxmlformats.org/drawingml/2006/main" name="13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4.xml><?xml version="1.0" encoding="utf-8"?>
<a:theme xmlns:a="http://schemas.openxmlformats.org/drawingml/2006/main" name="13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5.xml><?xml version="1.0" encoding="utf-8"?>
<a:theme xmlns:a="http://schemas.openxmlformats.org/drawingml/2006/main" name="13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6.xml><?xml version="1.0" encoding="utf-8"?>
<a:theme xmlns:a="http://schemas.openxmlformats.org/drawingml/2006/main" name="13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7.xml><?xml version="1.0" encoding="utf-8"?>
<a:theme xmlns:a="http://schemas.openxmlformats.org/drawingml/2006/main" name="13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8.xml><?xml version="1.0" encoding="utf-8"?>
<a:theme xmlns:a="http://schemas.openxmlformats.org/drawingml/2006/main" name="13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9.xml><?xml version="1.0" encoding="utf-8"?>
<a:theme xmlns:a="http://schemas.openxmlformats.org/drawingml/2006/main" name="13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0.xml><?xml version="1.0" encoding="utf-8"?>
<a:theme xmlns:a="http://schemas.openxmlformats.org/drawingml/2006/main" name="13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1.xml><?xml version="1.0" encoding="utf-8"?>
<a:theme xmlns:a="http://schemas.openxmlformats.org/drawingml/2006/main" name="14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2.xml><?xml version="1.0" encoding="utf-8"?>
<a:theme xmlns:a="http://schemas.openxmlformats.org/drawingml/2006/main" name="14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3.xml><?xml version="1.0" encoding="utf-8"?>
<a:theme xmlns:a="http://schemas.openxmlformats.org/drawingml/2006/main" name="14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4.xml><?xml version="1.0" encoding="utf-8"?>
<a:theme xmlns:a="http://schemas.openxmlformats.org/drawingml/2006/main" name="14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5.xml><?xml version="1.0" encoding="utf-8"?>
<a:theme xmlns:a="http://schemas.openxmlformats.org/drawingml/2006/main" name="14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6.xml><?xml version="1.0" encoding="utf-8"?>
<a:theme xmlns:a="http://schemas.openxmlformats.org/drawingml/2006/main" name="14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7.xml><?xml version="1.0" encoding="utf-8"?>
<a:theme xmlns:a="http://schemas.openxmlformats.org/drawingml/2006/main" name="14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8.xml><?xml version="1.0" encoding="utf-8"?>
<a:theme xmlns:a="http://schemas.openxmlformats.org/drawingml/2006/main" name="14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9.xml><?xml version="1.0" encoding="utf-8"?>
<a:theme xmlns:a="http://schemas.openxmlformats.org/drawingml/2006/main" name="14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0.xml><?xml version="1.0" encoding="utf-8"?>
<a:theme xmlns:a="http://schemas.openxmlformats.org/drawingml/2006/main" name="14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1.xml><?xml version="1.0" encoding="utf-8"?>
<a:theme xmlns:a="http://schemas.openxmlformats.org/drawingml/2006/main" name="15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2.xml><?xml version="1.0" encoding="utf-8"?>
<a:theme xmlns:a="http://schemas.openxmlformats.org/drawingml/2006/main" name="15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3.xml><?xml version="1.0" encoding="utf-8"?>
<a:theme xmlns:a="http://schemas.openxmlformats.org/drawingml/2006/main" name="15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4.xml><?xml version="1.0" encoding="utf-8"?>
<a:theme xmlns:a="http://schemas.openxmlformats.org/drawingml/2006/main" name="15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5.xml><?xml version="1.0" encoding="utf-8"?>
<a:theme xmlns:a="http://schemas.openxmlformats.org/drawingml/2006/main" name="15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6.xml><?xml version="1.0" encoding="utf-8"?>
<a:theme xmlns:a="http://schemas.openxmlformats.org/drawingml/2006/main" name="15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7.xml><?xml version="1.0" encoding="utf-8"?>
<a:theme xmlns:a="http://schemas.openxmlformats.org/drawingml/2006/main" name="15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8.xml><?xml version="1.0" encoding="utf-8"?>
<a:theme xmlns:a="http://schemas.openxmlformats.org/drawingml/2006/main" name="15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9.xml><?xml version="1.0" encoding="utf-8"?>
<a:theme xmlns:a="http://schemas.openxmlformats.org/drawingml/2006/main" name="15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0.xml><?xml version="1.0" encoding="utf-8"?>
<a:theme xmlns:a="http://schemas.openxmlformats.org/drawingml/2006/main" name="15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1.xml><?xml version="1.0" encoding="utf-8"?>
<a:theme xmlns:a="http://schemas.openxmlformats.org/drawingml/2006/main" name="16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2.xml><?xml version="1.0" encoding="utf-8"?>
<a:theme xmlns:a="http://schemas.openxmlformats.org/drawingml/2006/main" name="16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3.xml><?xml version="1.0" encoding="utf-8"?>
<a:theme xmlns:a="http://schemas.openxmlformats.org/drawingml/2006/main" name="16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4.xml><?xml version="1.0" encoding="utf-8"?>
<a:theme xmlns:a="http://schemas.openxmlformats.org/drawingml/2006/main" name="16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5.xml><?xml version="1.0" encoding="utf-8"?>
<a:theme xmlns:a="http://schemas.openxmlformats.org/drawingml/2006/main" name="16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6.xml><?xml version="1.0" encoding="utf-8"?>
<a:theme xmlns:a="http://schemas.openxmlformats.org/drawingml/2006/main" name="16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7.xml><?xml version="1.0" encoding="utf-8"?>
<a:theme xmlns:a="http://schemas.openxmlformats.org/drawingml/2006/main" name="16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8.xml><?xml version="1.0" encoding="utf-8"?>
<a:theme xmlns:a="http://schemas.openxmlformats.org/drawingml/2006/main" name="16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9.xml><?xml version="1.0" encoding="utf-8"?>
<a:theme xmlns:a="http://schemas.openxmlformats.org/drawingml/2006/main" name="16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0.xml><?xml version="1.0" encoding="utf-8"?>
<a:theme xmlns:a="http://schemas.openxmlformats.org/drawingml/2006/main" name="16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1.xml><?xml version="1.0" encoding="utf-8"?>
<a:theme xmlns:a="http://schemas.openxmlformats.org/drawingml/2006/main" name="17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2.xml><?xml version="1.0" encoding="utf-8"?>
<a:theme xmlns:a="http://schemas.openxmlformats.org/drawingml/2006/main" name="17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3.xml><?xml version="1.0" encoding="utf-8"?>
<a:theme xmlns:a="http://schemas.openxmlformats.org/drawingml/2006/main" name="17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4.xml><?xml version="1.0" encoding="utf-8"?>
<a:theme xmlns:a="http://schemas.openxmlformats.org/drawingml/2006/main" name="17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5.xml><?xml version="1.0" encoding="utf-8"?>
<a:theme xmlns:a="http://schemas.openxmlformats.org/drawingml/2006/main" name="17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6.xml><?xml version="1.0" encoding="utf-8"?>
<a:theme xmlns:a="http://schemas.openxmlformats.org/drawingml/2006/main" name="17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7.xml><?xml version="1.0" encoding="utf-8"?>
<a:theme xmlns:a="http://schemas.openxmlformats.org/drawingml/2006/main" name="17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8.xml><?xml version="1.0" encoding="utf-8"?>
<a:theme xmlns:a="http://schemas.openxmlformats.org/drawingml/2006/main" name="17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9.xml><?xml version="1.0" encoding="utf-8"?>
<a:theme xmlns:a="http://schemas.openxmlformats.org/drawingml/2006/main" name="17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0.xml><?xml version="1.0" encoding="utf-8"?>
<a:theme xmlns:a="http://schemas.openxmlformats.org/drawingml/2006/main" name="17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1.xml><?xml version="1.0" encoding="utf-8"?>
<a:theme xmlns:a="http://schemas.openxmlformats.org/drawingml/2006/main" name="18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2.xml><?xml version="1.0" encoding="utf-8"?>
<a:theme xmlns:a="http://schemas.openxmlformats.org/drawingml/2006/main" name="18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3.xml><?xml version="1.0" encoding="utf-8"?>
<a:theme xmlns:a="http://schemas.openxmlformats.org/drawingml/2006/main" name="18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4.xml><?xml version="1.0" encoding="utf-8"?>
<a:theme xmlns:a="http://schemas.openxmlformats.org/drawingml/2006/main" name="18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5.xml><?xml version="1.0" encoding="utf-8"?>
<a:theme xmlns:a="http://schemas.openxmlformats.org/drawingml/2006/main" name="18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1"/>
          </a:solidFill>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4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4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5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5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5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5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5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5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5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6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6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6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6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6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6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6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6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6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6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7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7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7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7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7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7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7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7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7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7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8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8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8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8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8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8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8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8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8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8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1.xml><?xml version="1.0" encoding="utf-8"?>
<a:theme xmlns:a="http://schemas.openxmlformats.org/drawingml/2006/main" name="9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2.xml><?xml version="1.0" encoding="utf-8"?>
<a:theme xmlns:a="http://schemas.openxmlformats.org/drawingml/2006/main" name="9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3.xml><?xml version="1.0" encoding="utf-8"?>
<a:theme xmlns:a="http://schemas.openxmlformats.org/drawingml/2006/main" name="9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4.xml><?xml version="1.0" encoding="utf-8"?>
<a:theme xmlns:a="http://schemas.openxmlformats.org/drawingml/2006/main" name="9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5.xml><?xml version="1.0" encoding="utf-8"?>
<a:theme xmlns:a="http://schemas.openxmlformats.org/drawingml/2006/main" name="9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6.xml><?xml version="1.0" encoding="utf-8"?>
<a:theme xmlns:a="http://schemas.openxmlformats.org/drawingml/2006/main" name="9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7.xml><?xml version="1.0" encoding="utf-8"?>
<a:theme xmlns:a="http://schemas.openxmlformats.org/drawingml/2006/main" name="9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8.xml><?xml version="1.0" encoding="utf-8"?>
<a:theme xmlns:a="http://schemas.openxmlformats.org/drawingml/2006/main" name="9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9.xml><?xml version="1.0" encoding="utf-8"?>
<a:theme xmlns:a="http://schemas.openxmlformats.org/drawingml/2006/main" name="9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BIF2e_Lecture_Design</Template>
  <TotalTime>3815</TotalTime>
  <Words>5577</Words>
  <Application>Microsoft Office PowerPoint</Application>
  <PresentationFormat>On-screen Show (4:3)</PresentationFormat>
  <Paragraphs>1296</Paragraphs>
  <Slides>109</Slides>
  <Notes>109</Notes>
  <HiddenSlides>0</HiddenSlides>
  <MMClips>2</MMClips>
  <ScaleCrop>false</ScaleCrop>
  <HeadingPairs>
    <vt:vector size="6" baseType="variant">
      <vt:variant>
        <vt:lpstr>Fonts Used</vt:lpstr>
      </vt:variant>
      <vt:variant>
        <vt:i4>8</vt:i4>
      </vt:variant>
      <vt:variant>
        <vt:lpstr>Theme</vt:lpstr>
      </vt:variant>
      <vt:variant>
        <vt:i4>185</vt:i4>
      </vt:variant>
      <vt:variant>
        <vt:lpstr>Slide Titles</vt:lpstr>
      </vt:variant>
      <vt:variant>
        <vt:i4>109</vt:i4>
      </vt:variant>
    </vt:vector>
  </HeadingPairs>
  <TitlesOfParts>
    <vt:vector size="302" baseType="lpstr">
      <vt:lpstr>ＭＳ Ｐゴシック</vt:lpstr>
      <vt:lpstr>Arial</vt:lpstr>
      <vt:lpstr>Symbol</vt:lpstr>
      <vt:lpstr>Tahoma</vt:lpstr>
      <vt:lpstr>Times</vt:lpstr>
      <vt:lpstr>Times New Roman</vt:lpstr>
      <vt:lpstr>Wingdings</vt:lpstr>
      <vt:lpstr>ヒラギノ角ゴ Pro W3</vt:lpstr>
      <vt:lpstr>BIF2e_Lecture_Design</vt:lpstr>
      <vt:lpstr>1_Blank</vt:lpstr>
      <vt:lpstr>2_Blank</vt:lpstr>
      <vt:lpstr>3_Blank</vt:lpstr>
      <vt:lpstr>4_Blank</vt:lpstr>
      <vt:lpstr>5_Blank</vt:lpstr>
      <vt:lpstr>6_Blank</vt:lpstr>
      <vt:lpstr>7_Blank</vt:lpstr>
      <vt:lpstr>8_Blank</vt:lpstr>
      <vt:lpstr>9_Blank</vt:lpstr>
      <vt:lpstr>10_Blank</vt:lpstr>
      <vt:lpstr>11_Blank</vt:lpstr>
      <vt:lpstr>12_Blank</vt:lpstr>
      <vt:lpstr>13_Blank</vt:lpstr>
      <vt:lpstr>14_Blank</vt:lpstr>
      <vt:lpstr>15_Blank</vt:lpstr>
      <vt:lpstr>16_Blank</vt:lpstr>
      <vt:lpstr>17_Blank</vt:lpstr>
      <vt:lpstr>18_Blank</vt:lpstr>
      <vt:lpstr>19_Blank</vt:lpstr>
      <vt:lpstr>20_Blank</vt:lpstr>
      <vt:lpstr>21_Blank</vt:lpstr>
      <vt:lpstr>22_Blank</vt:lpstr>
      <vt:lpstr>23_Blank</vt:lpstr>
      <vt:lpstr>24_Blank</vt:lpstr>
      <vt:lpstr>25_Blank</vt:lpstr>
      <vt:lpstr>26_Blank</vt:lpstr>
      <vt:lpstr>27_Blank</vt:lpstr>
      <vt:lpstr>28_Blank</vt:lpstr>
      <vt:lpstr>29_Blank</vt:lpstr>
      <vt:lpstr>30_Blank</vt:lpstr>
      <vt:lpstr>31_Blank</vt:lpstr>
      <vt:lpstr>32_Blank</vt:lpstr>
      <vt:lpstr>33_Blank</vt:lpstr>
      <vt:lpstr>34_Blank</vt:lpstr>
      <vt:lpstr>35_Blank</vt:lpstr>
      <vt:lpstr>36_Blank</vt:lpstr>
      <vt:lpstr>37_Blank</vt:lpstr>
      <vt:lpstr>38_Blank</vt:lpstr>
      <vt:lpstr>39_Blank</vt:lpstr>
      <vt:lpstr>40_Blank</vt:lpstr>
      <vt:lpstr>41_Blank</vt:lpstr>
      <vt:lpstr>42_Blank</vt:lpstr>
      <vt:lpstr>43_Blank</vt:lpstr>
      <vt:lpstr>44_Blank</vt:lpstr>
      <vt:lpstr>45_Blank</vt:lpstr>
      <vt:lpstr>46_Blank</vt:lpstr>
      <vt:lpstr>47_Blank</vt:lpstr>
      <vt:lpstr>48_Blank</vt:lpstr>
      <vt:lpstr>49_Blank</vt:lpstr>
      <vt:lpstr>50_Blank</vt:lpstr>
      <vt:lpstr>51_Blank</vt:lpstr>
      <vt:lpstr>52_Blank</vt:lpstr>
      <vt:lpstr>53_Blank</vt:lpstr>
      <vt:lpstr>54_Blank</vt:lpstr>
      <vt:lpstr>55_Blank</vt:lpstr>
      <vt:lpstr>56_Blank</vt:lpstr>
      <vt:lpstr>57_Blank</vt:lpstr>
      <vt:lpstr>58_Blank</vt:lpstr>
      <vt:lpstr>59_Blank</vt:lpstr>
      <vt:lpstr>60_Blank</vt:lpstr>
      <vt:lpstr>61_Blank</vt:lpstr>
      <vt:lpstr>62_Blank</vt:lpstr>
      <vt:lpstr>63_Blank</vt:lpstr>
      <vt:lpstr>64_Blank</vt:lpstr>
      <vt:lpstr>65_Blank</vt:lpstr>
      <vt:lpstr>66_Blank</vt:lpstr>
      <vt:lpstr>67_Blank</vt:lpstr>
      <vt:lpstr>68_Blank</vt:lpstr>
      <vt:lpstr>69_Blank</vt:lpstr>
      <vt:lpstr>70_Blank</vt:lpstr>
      <vt:lpstr>71_Blank</vt:lpstr>
      <vt:lpstr>72_Blank</vt:lpstr>
      <vt:lpstr>73_Blank</vt:lpstr>
      <vt:lpstr>74_Blank</vt:lpstr>
      <vt:lpstr>75_Blank</vt:lpstr>
      <vt:lpstr>76_Blank</vt:lpstr>
      <vt:lpstr>77_Blank</vt:lpstr>
      <vt:lpstr>78_Blank</vt:lpstr>
      <vt:lpstr>79_Blank</vt:lpstr>
      <vt:lpstr>80_Blank</vt:lpstr>
      <vt:lpstr>81_Blank</vt:lpstr>
      <vt:lpstr>82_Blank</vt:lpstr>
      <vt:lpstr>83_Blank</vt:lpstr>
      <vt:lpstr>84_Blank</vt:lpstr>
      <vt:lpstr>85_Blank</vt:lpstr>
      <vt:lpstr>86_Blank</vt:lpstr>
      <vt:lpstr>87_Blank</vt:lpstr>
      <vt:lpstr>88_Blank</vt:lpstr>
      <vt:lpstr>89_Blank</vt:lpstr>
      <vt:lpstr>90_Blank</vt:lpstr>
      <vt:lpstr>91_Blank</vt:lpstr>
      <vt:lpstr>92_Blank</vt:lpstr>
      <vt:lpstr>93_Blank</vt:lpstr>
      <vt:lpstr>94_Blank</vt:lpstr>
      <vt:lpstr>95_Blank</vt:lpstr>
      <vt:lpstr>96_Blank</vt:lpstr>
      <vt:lpstr>97_Blank</vt:lpstr>
      <vt:lpstr>98_Blank</vt:lpstr>
      <vt:lpstr>99_Blank</vt:lpstr>
      <vt:lpstr>100_Blank</vt:lpstr>
      <vt:lpstr>101_Blank</vt:lpstr>
      <vt:lpstr>102_Blank</vt:lpstr>
      <vt:lpstr>103_Blank</vt:lpstr>
      <vt:lpstr>104_Blank</vt:lpstr>
      <vt:lpstr>105_Blank</vt:lpstr>
      <vt:lpstr>106_Blank</vt:lpstr>
      <vt:lpstr>107_Blank</vt:lpstr>
      <vt:lpstr>108_Blank</vt:lpstr>
      <vt:lpstr>109_Blank</vt:lpstr>
      <vt:lpstr>110_Blank</vt:lpstr>
      <vt:lpstr>111_Blank</vt:lpstr>
      <vt:lpstr>112_Blank</vt:lpstr>
      <vt:lpstr>113_Blank</vt:lpstr>
      <vt:lpstr>114_Blank</vt:lpstr>
      <vt:lpstr>115_Blank</vt:lpstr>
      <vt:lpstr>116_Blank</vt:lpstr>
      <vt:lpstr>117_Blank</vt:lpstr>
      <vt:lpstr>118_Blank</vt:lpstr>
      <vt:lpstr>119_Blank</vt:lpstr>
      <vt:lpstr>120_Blank</vt:lpstr>
      <vt:lpstr>121_Blank</vt:lpstr>
      <vt:lpstr>122_Blank</vt:lpstr>
      <vt:lpstr>123_Blank</vt:lpstr>
      <vt:lpstr>124_Blank</vt:lpstr>
      <vt:lpstr>125_Blank</vt:lpstr>
      <vt:lpstr>126_Blank</vt:lpstr>
      <vt:lpstr>127_Blank</vt:lpstr>
      <vt:lpstr>128_Blank</vt:lpstr>
      <vt:lpstr>129_Blank</vt:lpstr>
      <vt:lpstr>130_Blank</vt:lpstr>
      <vt:lpstr>131_Blank</vt:lpstr>
      <vt:lpstr>132_Blank</vt:lpstr>
      <vt:lpstr>133_Blank</vt:lpstr>
      <vt:lpstr>134_Blank</vt:lpstr>
      <vt:lpstr>135_Blank</vt:lpstr>
      <vt:lpstr>136_Blank</vt:lpstr>
      <vt:lpstr>137_Blank</vt:lpstr>
      <vt:lpstr>138_Blank</vt:lpstr>
      <vt:lpstr>139_Blank</vt:lpstr>
      <vt:lpstr>140_Blank</vt:lpstr>
      <vt:lpstr>141_Blank</vt:lpstr>
      <vt:lpstr>142_Blank</vt:lpstr>
      <vt:lpstr>143_Blank</vt:lpstr>
      <vt:lpstr>144_Blank</vt:lpstr>
      <vt:lpstr>145_Blank</vt:lpstr>
      <vt:lpstr>146_Blank</vt:lpstr>
      <vt:lpstr>147_Blank</vt:lpstr>
      <vt:lpstr>148_Blank</vt:lpstr>
      <vt:lpstr>149_Blank</vt:lpstr>
      <vt:lpstr>150_Blank</vt:lpstr>
      <vt:lpstr>151_Blank</vt:lpstr>
      <vt:lpstr>152_Blank</vt:lpstr>
      <vt:lpstr>153_Blank</vt:lpstr>
      <vt:lpstr>154_Blank</vt:lpstr>
      <vt:lpstr>155_Blank</vt:lpstr>
      <vt:lpstr>156_Blank</vt:lpstr>
      <vt:lpstr>157_Blank</vt:lpstr>
      <vt:lpstr>158_Blank</vt:lpstr>
      <vt:lpstr>159_Blank</vt:lpstr>
      <vt:lpstr>160_Blank</vt:lpstr>
      <vt:lpstr>161_Blank</vt:lpstr>
      <vt:lpstr>162_Blank</vt:lpstr>
      <vt:lpstr>163_Blank</vt:lpstr>
      <vt:lpstr>164_Blank</vt:lpstr>
      <vt:lpstr>165_Blank</vt:lpstr>
      <vt:lpstr>166_Blank</vt:lpstr>
      <vt:lpstr>167_Blank</vt:lpstr>
      <vt:lpstr>168_Blank</vt:lpstr>
      <vt:lpstr>169_Blank</vt:lpstr>
      <vt:lpstr>170_Blank</vt:lpstr>
      <vt:lpstr>171_Blank</vt:lpstr>
      <vt:lpstr>172_Blank</vt:lpstr>
      <vt:lpstr>173_Blank</vt:lpstr>
      <vt:lpstr>174_Blank</vt:lpstr>
      <vt:lpstr>175_Blank</vt:lpstr>
      <vt:lpstr>176_Blank</vt:lpstr>
      <vt:lpstr>177_Blank</vt:lpstr>
      <vt:lpstr>178_Blank</vt:lpstr>
      <vt:lpstr>179_Blank</vt:lpstr>
      <vt:lpstr>180_Blank</vt:lpstr>
      <vt:lpstr>181_Blank</vt:lpstr>
      <vt:lpstr>182_Blank</vt:lpstr>
      <vt:lpstr>183_Blank</vt:lpstr>
      <vt:lpstr>184_Blank</vt:lpstr>
      <vt:lpstr>PowerPoint Presentation</vt:lpstr>
      <vt:lpstr>Overview: Orchestrating Life’s Processes</vt:lpstr>
      <vt:lpstr>Figure 16.1</vt:lpstr>
      <vt:lpstr>Concept 16.1: A program of differential gene expression leads to the different cell types in a multicellular organism</vt:lpstr>
      <vt:lpstr>A Genetic Program for Embryonic Development</vt:lpstr>
      <vt:lpstr>Figure 16.2</vt:lpstr>
      <vt:lpstr>Figure 16.2-1</vt:lpstr>
      <vt:lpstr>Figure 16.2-2</vt:lpstr>
      <vt:lpstr>PowerPoint Presentation</vt:lpstr>
      <vt:lpstr>Cytoplasmic Determinants and Inductive Signals</vt:lpstr>
      <vt:lpstr>Animation: Cell Signaling </vt:lpstr>
      <vt:lpstr>Figure 16.3-1</vt:lpstr>
      <vt:lpstr>PowerPoint Presentation</vt:lpstr>
      <vt:lpstr>Figure 16.3-2</vt:lpstr>
      <vt:lpstr>Sequential Regulation of Gene Expression During Cellular Differentiation</vt:lpstr>
      <vt:lpstr>Differentiation of Cell Types</vt:lpstr>
      <vt:lpstr>PowerPoint Presentation</vt:lpstr>
      <vt:lpstr>Figure 16.4-s1</vt:lpstr>
      <vt:lpstr>Figure 16.4-s2</vt:lpstr>
      <vt:lpstr>Figure 16.4-s3</vt:lpstr>
      <vt:lpstr>Apoptosis: A Type of Programmed Cell Death</vt:lpstr>
      <vt:lpstr>PowerPoint Presentation</vt:lpstr>
      <vt:lpstr>Figure 16.5</vt:lpstr>
      <vt:lpstr>PowerPoint Presentation</vt:lpstr>
      <vt:lpstr>Figure 16.6</vt:lpstr>
      <vt:lpstr>Figure 16.6-1</vt:lpstr>
      <vt:lpstr>Figure 16.6-2</vt:lpstr>
      <vt:lpstr>Figure 16.6-3</vt:lpstr>
      <vt:lpstr>Pattern Formation: Setting Up the Body Plan</vt:lpstr>
      <vt:lpstr>PowerPoint Presentation</vt:lpstr>
      <vt:lpstr>The Life Cycle of Drosophila</vt:lpstr>
      <vt:lpstr>Figure 16.7-1</vt:lpstr>
      <vt:lpstr>PowerPoint Presentation</vt:lpstr>
      <vt:lpstr>Figure 16.7-2-s1</vt:lpstr>
      <vt:lpstr>Figure 16.7-2-s2</vt:lpstr>
      <vt:lpstr>Figure 16.7-2-s3</vt:lpstr>
      <vt:lpstr>Figure 16.7-2-s4</vt:lpstr>
      <vt:lpstr>Figure 16.7-2-s5</vt:lpstr>
      <vt:lpstr>Genetic Analysis of Early Development: Scientific Inquiry</vt:lpstr>
      <vt:lpstr>Figure 16.8</vt:lpstr>
      <vt:lpstr>Figure 16.8-1</vt:lpstr>
      <vt:lpstr>Figure 16.8-2</vt:lpstr>
      <vt:lpstr>PowerPoint Presentation</vt:lpstr>
      <vt:lpstr>Axis Establishment</vt:lpstr>
      <vt:lpstr>Bicoid: A Morphogen That Determines Head  Structures </vt:lpstr>
      <vt:lpstr>Figure 16.9</vt:lpstr>
      <vt:lpstr>Figure 16.9-1</vt:lpstr>
      <vt:lpstr>Figure 16.9-2</vt:lpstr>
      <vt:lpstr>PowerPoint Presentation</vt:lpstr>
      <vt:lpstr>PowerPoint Presentation</vt:lpstr>
      <vt:lpstr>Animation: Head and Tail Axis of a Fruit Fly </vt:lpstr>
      <vt:lpstr>Figure 16.10</vt:lpstr>
      <vt:lpstr>Figure 16.10-1</vt:lpstr>
      <vt:lpstr>Figure 16.10-2</vt:lpstr>
      <vt:lpstr>PowerPoint Presentation</vt:lpstr>
      <vt:lpstr>Concept 16.2: Cloning organisms showed that differentiated cells could be reprogrammed and ultimately led to the production of stem cells</vt:lpstr>
      <vt:lpstr>Cloning Plants: Single-Cell Culture</vt:lpstr>
      <vt:lpstr>Cloning Animals: Nuclear Transplantation</vt:lpstr>
      <vt:lpstr>Figure 16.11</vt:lpstr>
      <vt:lpstr>Reproductive Cloning of Mammals</vt:lpstr>
      <vt:lpstr>Figure 16.12</vt:lpstr>
      <vt:lpstr>PowerPoint Presentation</vt:lpstr>
      <vt:lpstr>Figure 16.13</vt:lpstr>
      <vt:lpstr>Faulty Gene Regulation in Cloned Animals</vt:lpstr>
      <vt:lpstr>Stem Cells of Animals</vt:lpstr>
      <vt:lpstr>Figure 16.14</vt:lpstr>
      <vt:lpstr>Embryonic and Adult Stem Cells</vt:lpstr>
      <vt:lpstr>Figure 16.15</vt:lpstr>
      <vt:lpstr>Induced Pluripotent Stem (iPS) Cells </vt:lpstr>
      <vt:lpstr>Figure 16.16</vt:lpstr>
      <vt:lpstr>PowerPoint Presentation</vt:lpstr>
      <vt:lpstr>Concept 16.3: Abnormal regulation of genes that affect the cell cycle can lead to cancer</vt:lpstr>
      <vt:lpstr>Types of Genes Associated with Cancer</vt:lpstr>
      <vt:lpstr>PowerPoint Presentation</vt:lpstr>
      <vt:lpstr>Figure 16.17</vt:lpstr>
      <vt:lpstr>Figure 16.17-1</vt:lpstr>
      <vt:lpstr>Figure 16.17-2</vt:lpstr>
      <vt:lpstr>Figure 16.17-3</vt:lpstr>
      <vt:lpstr>PowerPoint Presentation</vt:lpstr>
      <vt:lpstr>Interference with Cell-Signaling Pathways</vt:lpstr>
      <vt:lpstr>Figure 16.18</vt:lpstr>
      <vt:lpstr>PowerPoint Presentation</vt:lpstr>
      <vt:lpstr>Figure 16.19</vt:lpstr>
      <vt:lpstr>The Multistep Model of Cancer Development</vt:lpstr>
      <vt:lpstr>PowerPoint Presentation</vt:lpstr>
      <vt:lpstr>Figure 16.20</vt:lpstr>
      <vt:lpstr>Figure 16.20-1</vt:lpstr>
      <vt:lpstr>PowerPoint Presentation</vt:lpstr>
      <vt:lpstr>Figure 16.21</vt:lpstr>
      <vt:lpstr>Figure 16.21-1</vt:lpstr>
      <vt:lpstr>Figure 16.21-2</vt:lpstr>
      <vt:lpstr>Figure 16.21-2a</vt:lpstr>
      <vt:lpstr>Figure 16.21-2b</vt:lpstr>
      <vt:lpstr>Figure 16.21-3</vt:lpstr>
      <vt:lpstr>Figure 16.21-3a</vt:lpstr>
      <vt:lpstr>Figure 16.21-3b</vt:lpstr>
      <vt:lpstr>Figure 16.21-4</vt:lpstr>
      <vt:lpstr>Figure 16.21-4a</vt:lpstr>
      <vt:lpstr>Figure 16.21-4b</vt:lpstr>
      <vt:lpstr>Inherited Predisposition and Other Factors Contributing to Cancer</vt:lpstr>
      <vt:lpstr>PowerPoint Presentation</vt:lpstr>
      <vt:lpstr>Figure 16.3</vt:lpstr>
      <vt:lpstr>Figure 16.7</vt:lpstr>
      <vt:lpstr>Figure 16.UN01-1</vt:lpstr>
      <vt:lpstr>Figure 16.UN01-2</vt:lpstr>
      <vt:lpstr>Figure 16.UN02</vt:lpstr>
      <vt:lpstr>Figure 16.UN03</vt:lpstr>
      <vt:lpstr>Figure 16.UN04</vt:lpstr>
      <vt:lpstr>Figure 16.UN05</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Christopher Delgado</dc:creator>
  <cp:lastModifiedBy>Delana W Perry</cp:lastModifiedBy>
  <cp:revision>764</cp:revision>
  <cp:lastPrinted>2005-03-24T12:52:04Z</cp:lastPrinted>
  <dcterms:created xsi:type="dcterms:W3CDTF">2010-10-31T21:38:30Z</dcterms:created>
  <dcterms:modified xsi:type="dcterms:W3CDTF">2018-03-09T15:31:55Z</dcterms:modified>
</cp:coreProperties>
</file>