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56.xml" ContentType="application/vnd.openxmlformats-officedocument.presentationml.slideMaster+xml"/>
  <Override PartName="/ppt/slideMasters/slideMaster57.xml" ContentType="application/vnd.openxmlformats-officedocument.presentationml.slideMaster+xml"/>
  <Override PartName="/ppt/slideMasters/slideMaster58.xml" ContentType="application/vnd.openxmlformats-officedocument.presentationml.slideMaster+xml"/>
  <Override PartName="/ppt/slideMasters/slideMaster59.xml" ContentType="application/vnd.openxmlformats-officedocument.presentationml.slideMaster+xml"/>
  <Override PartName="/ppt/slideMasters/slideMaster60.xml" ContentType="application/vnd.openxmlformats-officedocument.presentationml.slideMaster+xml"/>
  <Override PartName="/ppt/slideMasters/slideMaster61.xml" ContentType="application/vnd.openxmlformats-officedocument.presentationml.slideMaster+xml"/>
  <Override PartName="/ppt/slideMasters/slideMaster62.xml" ContentType="application/vnd.openxmlformats-officedocument.presentationml.slideMaster+xml"/>
  <Override PartName="/ppt/slideMasters/slideMaster63.xml" ContentType="application/vnd.openxmlformats-officedocument.presentationml.slideMaster+xml"/>
  <Override PartName="/ppt/slideMasters/slideMaster64.xml" ContentType="application/vnd.openxmlformats-officedocument.presentationml.slideMaster+xml"/>
  <Override PartName="/ppt/slideMasters/slideMaster65.xml" ContentType="application/vnd.openxmlformats-officedocument.presentationml.slideMaster+xml"/>
  <Override PartName="/ppt/slideMasters/slideMaster66.xml" ContentType="application/vnd.openxmlformats-officedocument.presentationml.slideMaster+xml"/>
  <Override PartName="/ppt/slideMasters/slideMaster67.xml" ContentType="application/vnd.openxmlformats-officedocument.presentationml.slideMaster+xml"/>
  <Override PartName="/ppt/slideMasters/slideMaster68.xml" ContentType="application/vnd.openxmlformats-officedocument.presentationml.slideMaster+xml"/>
  <Override PartName="/ppt/slideMasters/slideMaster69.xml" ContentType="application/vnd.openxmlformats-officedocument.presentationml.slideMaster+xml"/>
  <Override PartName="/ppt/slideMasters/slideMaster70.xml" ContentType="application/vnd.openxmlformats-officedocument.presentationml.slideMaster+xml"/>
  <Override PartName="/ppt/slideMasters/slideMaster71.xml" ContentType="application/vnd.openxmlformats-officedocument.presentationml.slideMaster+xml"/>
  <Override PartName="/ppt/slideMasters/slideMaster72.xml" ContentType="application/vnd.openxmlformats-officedocument.presentationml.slideMaster+xml"/>
  <Override PartName="/ppt/slideMasters/slideMaster73.xml" ContentType="application/vnd.openxmlformats-officedocument.presentationml.slideMaster+xml"/>
  <Override PartName="/ppt/slideMasters/slideMaster74.xml" ContentType="application/vnd.openxmlformats-officedocument.presentationml.slideMaster+xml"/>
  <Override PartName="/ppt/slideMasters/slideMaster75.xml" ContentType="application/vnd.openxmlformats-officedocument.presentationml.slideMaster+xml"/>
  <Override PartName="/ppt/slideMasters/slideMaster76.xml" ContentType="application/vnd.openxmlformats-officedocument.presentationml.slideMaster+xml"/>
  <Override PartName="/ppt/slideMasters/slideMaster77.xml" ContentType="application/vnd.openxmlformats-officedocument.presentationml.slideMaster+xml"/>
  <Override PartName="/ppt/slideMasters/slideMaster78.xml" ContentType="application/vnd.openxmlformats-officedocument.presentationml.slideMaster+xml"/>
  <Override PartName="/ppt/slideMasters/slideMaster79.xml" ContentType="application/vnd.openxmlformats-officedocument.presentationml.slideMaster+xml"/>
  <Override PartName="/ppt/slideMasters/slideMaster80.xml" ContentType="application/vnd.openxmlformats-officedocument.presentationml.slideMaster+xml"/>
  <Override PartName="/ppt/slideMasters/slideMaster81.xml" ContentType="application/vnd.openxmlformats-officedocument.presentationml.slideMaster+xml"/>
  <Override PartName="/ppt/slideMasters/slideMaster82.xml" ContentType="application/vnd.openxmlformats-officedocument.presentationml.slideMaster+xml"/>
  <Override PartName="/ppt/slideMasters/slideMaster83.xml" ContentType="application/vnd.openxmlformats-officedocument.presentationml.slideMaster+xml"/>
  <Override PartName="/ppt/slideMasters/slideMaster84.xml" ContentType="application/vnd.openxmlformats-officedocument.presentationml.slideMaster+xml"/>
  <Override PartName="/ppt/slideMasters/slideMaster85.xml" ContentType="application/vnd.openxmlformats-officedocument.presentationml.slideMaster+xml"/>
  <Override PartName="/ppt/slideMasters/slideMaster86.xml" ContentType="application/vnd.openxmlformats-officedocument.presentationml.slideMaster+xml"/>
  <Override PartName="/ppt/slideMasters/slideMaster87.xml" ContentType="application/vnd.openxmlformats-officedocument.presentationml.slideMaster+xml"/>
  <Override PartName="/ppt/slideMasters/slideMaster88.xml" ContentType="application/vnd.openxmlformats-officedocument.presentationml.slideMaster+xml"/>
  <Override PartName="/ppt/slideMasters/slideMaster89.xml" ContentType="application/vnd.openxmlformats-officedocument.presentationml.slideMaster+xml"/>
  <Override PartName="/ppt/slideMasters/slideMaster90.xml" ContentType="application/vnd.openxmlformats-officedocument.presentationml.slideMaster+xml"/>
  <Override PartName="/ppt/slideMasters/slideMaster91.xml" ContentType="application/vnd.openxmlformats-officedocument.presentationml.slideMaster+xml"/>
  <Override PartName="/ppt/slideMasters/slideMaster92.xml" ContentType="application/vnd.openxmlformats-officedocument.presentationml.slideMaster+xml"/>
  <Override PartName="/ppt/slideMasters/slideMaster93.xml" ContentType="application/vnd.openxmlformats-officedocument.presentationml.slideMaster+xml"/>
  <Override PartName="/ppt/slideMasters/slideMaster94.xml" ContentType="application/vnd.openxmlformats-officedocument.presentationml.slideMaster+xml"/>
  <Override PartName="/ppt/slideMasters/slideMaster95.xml" ContentType="application/vnd.openxmlformats-officedocument.presentationml.slideMaster+xml"/>
  <Override PartName="/ppt/slideMasters/slideMaster96.xml" ContentType="application/vnd.openxmlformats-officedocument.presentationml.slideMaster+xml"/>
  <Override PartName="/ppt/slideMasters/slideMaster97.xml" ContentType="application/vnd.openxmlformats-officedocument.presentationml.slideMaster+xml"/>
  <Override PartName="/ppt/slideMasters/slideMaster98.xml" ContentType="application/vnd.openxmlformats-officedocument.presentationml.slideMaster+xml"/>
  <Override PartName="/ppt/slideMasters/slideMaster99.xml" ContentType="application/vnd.openxmlformats-officedocument.presentationml.slideMaster+xml"/>
  <Override PartName="/ppt/slideMasters/slideMaster100.xml" ContentType="application/vnd.openxmlformats-officedocument.presentationml.slideMaster+xml"/>
  <Override PartName="/ppt/slideMasters/slideMaster101.xml" ContentType="application/vnd.openxmlformats-officedocument.presentationml.slideMaster+xml"/>
  <Override PartName="/ppt/slideMasters/slideMaster102.xml" ContentType="application/vnd.openxmlformats-officedocument.presentationml.slideMaster+xml"/>
  <Override PartName="/ppt/slideMasters/slideMaster103.xml" ContentType="application/vnd.openxmlformats-officedocument.presentationml.slideMaster+xml"/>
  <Override PartName="/ppt/slideMasters/slideMaster104.xml" ContentType="application/vnd.openxmlformats-officedocument.presentationml.slideMaster+xml"/>
  <Override PartName="/ppt/slideMasters/slideMaster105.xml" ContentType="application/vnd.openxmlformats-officedocument.presentationml.slideMaster+xml"/>
  <Override PartName="/ppt/slideMasters/slideMaster106.xml" ContentType="application/vnd.openxmlformats-officedocument.presentationml.slideMaster+xml"/>
  <Override PartName="/ppt/slideMasters/slideMaster107.xml" ContentType="application/vnd.openxmlformats-officedocument.presentationml.slideMaster+xml"/>
  <Override PartName="/ppt/slideMasters/slideMaster108.xml" ContentType="application/vnd.openxmlformats-officedocument.presentationml.slideMaster+xml"/>
  <Override PartName="/ppt/slideMasters/slideMaster109.xml" ContentType="application/vnd.openxmlformats-officedocument.presentationml.slideMaster+xml"/>
  <Override PartName="/ppt/slideMasters/slideMaster110.xml" ContentType="application/vnd.openxmlformats-officedocument.presentationml.slideMaster+xml"/>
  <Override PartName="/ppt/slideMasters/slideMaster111.xml" ContentType="application/vnd.openxmlformats-officedocument.presentationml.slideMaster+xml"/>
  <Override PartName="/ppt/slideMasters/slideMaster112.xml" ContentType="application/vnd.openxmlformats-officedocument.presentationml.slideMaster+xml"/>
  <Override PartName="/ppt/slideMasters/slideMaster113.xml" ContentType="application/vnd.openxmlformats-officedocument.presentationml.slideMaster+xml"/>
  <Override PartName="/ppt/slideMasters/slideMaster114.xml" ContentType="application/vnd.openxmlformats-officedocument.presentationml.slideMaster+xml"/>
  <Override PartName="/ppt/slideMasters/slideMaster115.xml" ContentType="application/vnd.openxmlformats-officedocument.presentationml.slideMaster+xml"/>
  <Override PartName="/ppt/slideMasters/slideMaster116.xml" ContentType="application/vnd.openxmlformats-officedocument.presentationml.slideMaster+xml"/>
  <Override PartName="/ppt/slideMasters/slideMaster117.xml" ContentType="application/vnd.openxmlformats-officedocument.presentationml.slideMaster+xml"/>
  <Override PartName="/ppt/slideMasters/slideMaster118.xml" ContentType="application/vnd.openxmlformats-officedocument.presentationml.slideMaster+xml"/>
  <Override PartName="/ppt/slideMasters/slideMaster119.xml" ContentType="application/vnd.openxmlformats-officedocument.presentationml.slideMaster+xml"/>
  <Override PartName="/ppt/slideMasters/slideMaster120.xml" ContentType="application/vnd.openxmlformats-officedocument.presentationml.slideMaster+xml"/>
  <Override PartName="/ppt/slideMasters/slideMaster121.xml" ContentType="application/vnd.openxmlformats-officedocument.presentationml.slideMaster+xml"/>
  <Override PartName="/ppt/slideMasters/slideMaster122.xml" ContentType="application/vnd.openxmlformats-officedocument.presentationml.slideMaster+xml"/>
  <Override PartName="/ppt/slideMasters/slideMaster123.xml" ContentType="application/vnd.openxmlformats-officedocument.presentationml.slideMaster+xml"/>
  <Override PartName="/ppt/slideMasters/slideMaster124.xml" ContentType="application/vnd.openxmlformats-officedocument.presentationml.slideMaster+xml"/>
  <Override PartName="/ppt/slideMasters/slideMaster125.xml" ContentType="application/vnd.openxmlformats-officedocument.presentationml.slideMaster+xml"/>
  <Override PartName="/ppt/slideMasters/slideMaster126.xml" ContentType="application/vnd.openxmlformats-officedocument.presentationml.slideMaster+xml"/>
  <Override PartName="/ppt/slideMasters/slideMaster127.xml" ContentType="application/vnd.openxmlformats-officedocument.presentationml.slideMaster+xml"/>
  <Override PartName="/ppt/slideMasters/slideMaster128.xml" ContentType="application/vnd.openxmlformats-officedocument.presentationml.slideMaster+xml"/>
  <Override PartName="/ppt/slideMasters/slideMaster129.xml" ContentType="application/vnd.openxmlformats-officedocument.presentationml.slideMaster+xml"/>
  <Override PartName="/ppt/slideMasters/slideMaster130.xml" ContentType="application/vnd.openxmlformats-officedocument.presentationml.slideMaster+xml"/>
  <Override PartName="/ppt/slideMasters/slideMaster131.xml" ContentType="application/vnd.openxmlformats-officedocument.presentationml.slideMaster+xml"/>
  <Override PartName="/ppt/slideMasters/slideMaster132.xml" ContentType="application/vnd.openxmlformats-officedocument.presentationml.slideMaster+xml"/>
  <Override PartName="/ppt/slideMasters/slideMaster133.xml" ContentType="application/vnd.openxmlformats-officedocument.presentationml.slideMaster+xml"/>
  <Override PartName="/ppt/slideMasters/slideMaster134.xml" ContentType="application/vnd.openxmlformats-officedocument.presentationml.slideMaster+xml"/>
  <Override PartName="/ppt/slideMasters/slideMaster135.xml" ContentType="application/vnd.openxmlformats-officedocument.presentationml.slideMaster+xml"/>
  <Override PartName="/ppt/slideMasters/slideMaster136.xml" ContentType="application/vnd.openxmlformats-officedocument.presentationml.slideMaster+xml"/>
  <Override PartName="/ppt/slideMasters/slideMaster137.xml" ContentType="application/vnd.openxmlformats-officedocument.presentationml.slideMaster+xml"/>
  <Override PartName="/ppt/slideMasters/slideMaster138.xml" ContentType="application/vnd.openxmlformats-officedocument.presentationml.slideMaster+xml"/>
  <Override PartName="/ppt/slideMasters/slideMaster139.xml" ContentType="application/vnd.openxmlformats-officedocument.presentationml.slideMaster+xml"/>
  <Override PartName="/ppt/slideMasters/slideMaster140.xml" ContentType="application/vnd.openxmlformats-officedocument.presentationml.slideMaster+xml"/>
  <Override PartName="/ppt/slideMasters/slideMaster141.xml" ContentType="application/vnd.openxmlformats-officedocument.presentationml.slideMaster+xml"/>
  <Override PartName="/ppt/slideMasters/slideMaster142.xml" ContentType="application/vnd.openxmlformats-officedocument.presentationml.slideMaster+xml"/>
  <Override PartName="/ppt/slideMasters/slideMaster143.xml" ContentType="application/vnd.openxmlformats-officedocument.presentationml.slideMaster+xml"/>
  <Override PartName="/ppt/slideMasters/slideMaster144.xml" ContentType="application/vnd.openxmlformats-officedocument.presentationml.slideMaster+xml"/>
  <Override PartName="/ppt/slideMasters/slideMaster145.xml" ContentType="application/vnd.openxmlformats-officedocument.presentationml.slideMaster+xml"/>
  <Override PartName="/ppt/slideMasters/slideMaster146.xml" ContentType="application/vnd.openxmlformats-officedocument.presentationml.slideMaster+xml"/>
  <Override PartName="/ppt/slideMasters/slideMaster147.xml" ContentType="application/vnd.openxmlformats-officedocument.presentationml.slideMaster+xml"/>
  <Override PartName="/ppt/slideMasters/slideMaster148.xml" ContentType="application/vnd.openxmlformats-officedocument.presentationml.slideMaster+xml"/>
  <Override PartName="/ppt/slideMasters/slideMaster149.xml" ContentType="application/vnd.openxmlformats-officedocument.presentationml.slideMaster+xml"/>
  <Override PartName="/ppt/slideMasters/slideMaster150.xml" ContentType="application/vnd.openxmlformats-officedocument.presentationml.slideMaster+xml"/>
  <Override PartName="/ppt/slideMasters/slideMaster151.xml" ContentType="application/vnd.openxmlformats-officedocument.presentationml.slideMaster+xml"/>
  <Override PartName="/ppt/slideMasters/slideMaster152.xml" ContentType="application/vnd.openxmlformats-officedocument.presentationml.slideMaster+xml"/>
  <Override PartName="/ppt/slideMasters/slideMaster153.xml" ContentType="application/vnd.openxmlformats-officedocument.presentationml.slideMaster+xml"/>
  <Override PartName="/ppt/slideMasters/slideMaster154.xml" ContentType="application/vnd.openxmlformats-officedocument.presentationml.slideMaster+xml"/>
  <Override PartName="/ppt/slideMasters/slideMaster155.xml" ContentType="application/vnd.openxmlformats-officedocument.presentationml.slideMaster+xml"/>
  <Override PartName="/ppt/slideMasters/slideMaster156.xml" ContentType="application/vnd.openxmlformats-officedocument.presentationml.slideMaster+xml"/>
  <Override PartName="/ppt/slideMasters/slideMaster157.xml" ContentType="application/vnd.openxmlformats-officedocument.presentationml.slideMaster+xml"/>
  <Override PartName="/ppt/slideMasters/slideMaster158.xml" ContentType="application/vnd.openxmlformats-officedocument.presentationml.slideMaster+xml"/>
  <Override PartName="/ppt/slideMasters/slideMaster159.xml" ContentType="application/vnd.openxmlformats-officedocument.presentationml.slideMaster+xml"/>
  <Override PartName="/ppt/slideMasters/slideMaster160.xml" ContentType="application/vnd.openxmlformats-officedocument.presentationml.slideMaster+xml"/>
  <Override PartName="/ppt/slideMasters/slideMaster161.xml" ContentType="application/vnd.openxmlformats-officedocument.presentationml.slideMaster+xml"/>
  <Override PartName="/ppt/slideMasters/slideMaster162.xml" ContentType="application/vnd.openxmlformats-officedocument.presentationml.slideMaster+xml"/>
  <Override PartName="/ppt/slideMasters/slideMaster163.xml" ContentType="application/vnd.openxmlformats-officedocument.presentationml.slideMaster+xml"/>
  <Override PartName="/ppt/slideMasters/slideMaster164.xml" ContentType="application/vnd.openxmlformats-officedocument.presentationml.slideMaster+xml"/>
  <Override PartName="/ppt/slideMasters/slideMaster165.xml" ContentType="application/vnd.openxmlformats-officedocument.presentationml.slideMaster+xml"/>
  <Override PartName="/ppt/slideMasters/slideMaster166.xml" ContentType="application/vnd.openxmlformats-officedocument.presentationml.slideMaster+xml"/>
  <Override PartName="/ppt/slideMasters/slideMaster167.xml" ContentType="application/vnd.openxmlformats-officedocument.presentationml.slideMaster+xml"/>
  <Override PartName="/ppt/slideMasters/slideMaster168.xml" ContentType="application/vnd.openxmlformats-officedocument.presentationml.slideMaster+xml"/>
  <Override PartName="/ppt/slideMasters/slideMaster169.xml" ContentType="application/vnd.openxmlformats-officedocument.presentationml.slideMaster+xml"/>
  <Override PartName="/ppt/slideMasters/slideMaster170.xml" ContentType="application/vnd.openxmlformats-officedocument.presentationml.slideMaster+xml"/>
  <Override PartName="/ppt/slideMasters/slideMaster171.xml" ContentType="application/vnd.openxmlformats-officedocument.presentationml.slideMaster+xml"/>
  <Override PartName="/ppt/slideMasters/slideMaster172.xml" ContentType="application/vnd.openxmlformats-officedocument.presentationml.slideMaster+xml"/>
  <Override PartName="/ppt/slideMasters/slideMaster173.xml" ContentType="application/vnd.openxmlformats-officedocument.presentationml.slideMaster+xml"/>
  <Override PartName="/ppt/slideMasters/slideMaster174.xml" ContentType="application/vnd.openxmlformats-officedocument.presentationml.slideMaster+xml"/>
  <Override PartName="/ppt/slideMasters/slideMaster17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22.xml" ContentType="application/vnd.openxmlformats-officedocument.theme+xml"/>
  <Override PartName="/ppt/theme/theme23.xml" ContentType="application/vnd.openxmlformats-officedocument.theme+xml"/>
  <Override PartName="/ppt/theme/theme24.xml" ContentType="application/vnd.openxmlformats-officedocument.theme+xml"/>
  <Override PartName="/ppt/theme/theme25.xml" ContentType="application/vnd.openxmlformats-officedocument.theme+xml"/>
  <Override PartName="/ppt/theme/theme26.xml" ContentType="application/vnd.openxmlformats-officedocument.theme+xml"/>
  <Override PartName="/ppt/theme/theme27.xml" ContentType="application/vnd.openxmlformats-officedocument.theme+xml"/>
  <Override PartName="/ppt/theme/theme28.xml" ContentType="application/vnd.openxmlformats-officedocument.theme+xml"/>
  <Override PartName="/ppt/theme/theme29.xml" ContentType="application/vnd.openxmlformats-officedocument.theme+xml"/>
  <Override PartName="/ppt/theme/theme30.xml" ContentType="application/vnd.openxmlformats-officedocument.theme+xml"/>
  <Override PartName="/ppt/theme/theme31.xml" ContentType="application/vnd.openxmlformats-officedocument.theme+xml"/>
  <Override PartName="/ppt/theme/theme32.xml" ContentType="application/vnd.openxmlformats-officedocument.theme+xml"/>
  <Override PartName="/ppt/theme/theme33.xml" ContentType="application/vnd.openxmlformats-officedocument.theme+xml"/>
  <Override PartName="/ppt/theme/theme34.xml" ContentType="application/vnd.openxmlformats-officedocument.theme+xml"/>
  <Override PartName="/ppt/theme/theme35.xml" ContentType="application/vnd.openxmlformats-officedocument.theme+xml"/>
  <Override PartName="/ppt/theme/theme36.xml" ContentType="application/vnd.openxmlformats-officedocument.theme+xml"/>
  <Override PartName="/ppt/theme/theme37.xml" ContentType="application/vnd.openxmlformats-officedocument.theme+xml"/>
  <Override PartName="/ppt/theme/theme38.xml" ContentType="application/vnd.openxmlformats-officedocument.theme+xml"/>
  <Override PartName="/ppt/theme/theme39.xml" ContentType="application/vnd.openxmlformats-officedocument.theme+xml"/>
  <Override PartName="/ppt/theme/theme40.xml" ContentType="application/vnd.openxmlformats-officedocument.theme+xml"/>
  <Override PartName="/ppt/theme/theme41.xml" ContentType="application/vnd.openxmlformats-officedocument.theme+xml"/>
  <Override PartName="/ppt/theme/theme42.xml" ContentType="application/vnd.openxmlformats-officedocument.theme+xml"/>
  <Override PartName="/ppt/theme/theme43.xml" ContentType="application/vnd.openxmlformats-officedocument.theme+xml"/>
  <Override PartName="/ppt/theme/theme44.xml" ContentType="application/vnd.openxmlformats-officedocument.theme+xml"/>
  <Override PartName="/ppt/theme/theme45.xml" ContentType="application/vnd.openxmlformats-officedocument.theme+xml"/>
  <Override PartName="/ppt/theme/theme46.xml" ContentType="application/vnd.openxmlformats-officedocument.theme+xml"/>
  <Override PartName="/ppt/theme/theme47.xml" ContentType="application/vnd.openxmlformats-officedocument.theme+xml"/>
  <Override PartName="/ppt/theme/theme48.xml" ContentType="application/vnd.openxmlformats-officedocument.theme+xml"/>
  <Override PartName="/ppt/theme/theme49.xml" ContentType="application/vnd.openxmlformats-officedocument.theme+xml"/>
  <Override PartName="/ppt/theme/theme50.xml" ContentType="application/vnd.openxmlformats-officedocument.theme+xml"/>
  <Override PartName="/ppt/theme/theme51.xml" ContentType="application/vnd.openxmlformats-officedocument.theme+xml"/>
  <Override PartName="/ppt/theme/theme52.xml" ContentType="application/vnd.openxmlformats-officedocument.theme+xml"/>
  <Override PartName="/ppt/theme/theme53.xml" ContentType="application/vnd.openxmlformats-officedocument.theme+xml"/>
  <Override PartName="/ppt/theme/theme54.xml" ContentType="application/vnd.openxmlformats-officedocument.theme+xml"/>
  <Override PartName="/ppt/theme/theme55.xml" ContentType="application/vnd.openxmlformats-officedocument.theme+xml"/>
  <Override PartName="/ppt/theme/theme56.xml" ContentType="application/vnd.openxmlformats-officedocument.theme+xml"/>
  <Override PartName="/ppt/theme/theme57.xml" ContentType="application/vnd.openxmlformats-officedocument.theme+xml"/>
  <Override PartName="/ppt/theme/theme58.xml" ContentType="application/vnd.openxmlformats-officedocument.theme+xml"/>
  <Override PartName="/ppt/theme/theme59.xml" ContentType="application/vnd.openxmlformats-officedocument.theme+xml"/>
  <Override PartName="/ppt/theme/theme60.xml" ContentType="application/vnd.openxmlformats-officedocument.theme+xml"/>
  <Override PartName="/ppt/theme/theme61.xml" ContentType="application/vnd.openxmlformats-officedocument.theme+xml"/>
  <Override PartName="/ppt/theme/theme62.xml" ContentType="application/vnd.openxmlformats-officedocument.theme+xml"/>
  <Override PartName="/ppt/theme/theme63.xml" ContentType="application/vnd.openxmlformats-officedocument.theme+xml"/>
  <Override PartName="/ppt/theme/theme64.xml" ContentType="application/vnd.openxmlformats-officedocument.theme+xml"/>
  <Override PartName="/ppt/theme/theme65.xml" ContentType="application/vnd.openxmlformats-officedocument.theme+xml"/>
  <Override PartName="/ppt/theme/theme66.xml" ContentType="application/vnd.openxmlformats-officedocument.theme+xml"/>
  <Override PartName="/ppt/theme/theme67.xml" ContentType="application/vnd.openxmlformats-officedocument.theme+xml"/>
  <Override PartName="/ppt/theme/theme68.xml" ContentType="application/vnd.openxmlformats-officedocument.theme+xml"/>
  <Override PartName="/ppt/theme/theme69.xml" ContentType="application/vnd.openxmlformats-officedocument.theme+xml"/>
  <Override PartName="/ppt/theme/theme70.xml" ContentType="application/vnd.openxmlformats-officedocument.theme+xml"/>
  <Override PartName="/ppt/theme/theme71.xml" ContentType="application/vnd.openxmlformats-officedocument.theme+xml"/>
  <Override PartName="/ppt/theme/theme72.xml" ContentType="application/vnd.openxmlformats-officedocument.theme+xml"/>
  <Override PartName="/ppt/theme/theme73.xml" ContentType="application/vnd.openxmlformats-officedocument.theme+xml"/>
  <Override PartName="/ppt/theme/theme74.xml" ContentType="application/vnd.openxmlformats-officedocument.theme+xml"/>
  <Override PartName="/ppt/theme/theme75.xml" ContentType="application/vnd.openxmlformats-officedocument.theme+xml"/>
  <Override PartName="/ppt/theme/theme76.xml" ContentType="application/vnd.openxmlformats-officedocument.theme+xml"/>
  <Override PartName="/ppt/theme/theme77.xml" ContentType="application/vnd.openxmlformats-officedocument.theme+xml"/>
  <Override PartName="/ppt/theme/theme78.xml" ContentType="application/vnd.openxmlformats-officedocument.theme+xml"/>
  <Override PartName="/ppt/theme/theme79.xml" ContentType="application/vnd.openxmlformats-officedocument.theme+xml"/>
  <Override PartName="/ppt/theme/theme80.xml" ContentType="application/vnd.openxmlformats-officedocument.theme+xml"/>
  <Override PartName="/ppt/theme/theme81.xml" ContentType="application/vnd.openxmlformats-officedocument.theme+xml"/>
  <Override PartName="/ppt/theme/theme82.xml" ContentType="application/vnd.openxmlformats-officedocument.theme+xml"/>
  <Override PartName="/ppt/theme/theme83.xml" ContentType="application/vnd.openxmlformats-officedocument.theme+xml"/>
  <Override PartName="/ppt/theme/theme84.xml" ContentType="application/vnd.openxmlformats-officedocument.theme+xml"/>
  <Override PartName="/ppt/theme/theme85.xml" ContentType="application/vnd.openxmlformats-officedocument.theme+xml"/>
  <Override PartName="/ppt/theme/theme86.xml" ContentType="application/vnd.openxmlformats-officedocument.theme+xml"/>
  <Override PartName="/ppt/theme/theme87.xml" ContentType="application/vnd.openxmlformats-officedocument.theme+xml"/>
  <Override PartName="/ppt/theme/theme88.xml" ContentType="application/vnd.openxmlformats-officedocument.theme+xml"/>
  <Override PartName="/ppt/theme/theme89.xml" ContentType="application/vnd.openxmlformats-officedocument.theme+xml"/>
  <Override PartName="/ppt/theme/theme90.xml" ContentType="application/vnd.openxmlformats-officedocument.theme+xml"/>
  <Override PartName="/ppt/theme/theme91.xml" ContentType="application/vnd.openxmlformats-officedocument.theme+xml"/>
  <Override PartName="/ppt/theme/theme92.xml" ContentType="application/vnd.openxmlformats-officedocument.theme+xml"/>
  <Override PartName="/ppt/theme/theme93.xml" ContentType="application/vnd.openxmlformats-officedocument.theme+xml"/>
  <Override PartName="/ppt/theme/theme94.xml" ContentType="application/vnd.openxmlformats-officedocument.theme+xml"/>
  <Override PartName="/ppt/theme/theme95.xml" ContentType="application/vnd.openxmlformats-officedocument.theme+xml"/>
  <Override PartName="/ppt/theme/theme96.xml" ContentType="application/vnd.openxmlformats-officedocument.theme+xml"/>
  <Override PartName="/ppt/theme/theme97.xml" ContentType="application/vnd.openxmlformats-officedocument.theme+xml"/>
  <Override PartName="/ppt/theme/theme98.xml" ContentType="application/vnd.openxmlformats-officedocument.theme+xml"/>
  <Override PartName="/ppt/theme/theme99.xml" ContentType="application/vnd.openxmlformats-officedocument.theme+xml"/>
  <Override PartName="/ppt/theme/theme100.xml" ContentType="application/vnd.openxmlformats-officedocument.theme+xml"/>
  <Override PartName="/ppt/theme/theme101.xml" ContentType="application/vnd.openxmlformats-officedocument.theme+xml"/>
  <Override PartName="/ppt/theme/theme102.xml" ContentType="application/vnd.openxmlformats-officedocument.theme+xml"/>
  <Override PartName="/ppt/theme/theme103.xml" ContentType="application/vnd.openxmlformats-officedocument.theme+xml"/>
  <Override PartName="/ppt/theme/theme104.xml" ContentType="application/vnd.openxmlformats-officedocument.theme+xml"/>
  <Override PartName="/ppt/theme/theme105.xml" ContentType="application/vnd.openxmlformats-officedocument.theme+xml"/>
  <Override PartName="/ppt/theme/theme106.xml" ContentType="application/vnd.openxmlformats-officedocument.theme+xml"/>
  <Override PartName="/ppt/theme/theme107.xml" ContentType="application/vnd.openxmlformats-officedocument.theme+xml"/>
  <Override PartName="/ppt/theme/theme108.xml" ContentType="application/vnd.openxmlformats-officedocument.theme+xml"/>
  <Override PartName="/ppt/theme/theme109.xml" ContentType="application/vnd.openxmlformats-officedocument.theme+xml"/>
  <Override PartName="/ppt/theme/theme110.xml" ContentType="application/vnd.openxmlformats-officedocument.theme+xml"/>
  <Override PartName="/ppt/theme/theme111.xml" ContentType="application/vnd.openxmlformats-officedocument.theme+xml"/>
  <Override PartName="/ppt/theme/theme112.xml" ContentType="application/vnd.openxmlformats-officedocument.theme+xml"/>
  <Override PartName="/ppt/theme/theme113.xml" ContentType="application/vnd.openxmlformats-officedocument.theme+xml"/>
  <Override PartName="/ppt/theme/theme114.xml" ContentType="application/vnd.openxmlformats-officedocument.theme+xml"/>
  <Override PartName="/ppt/theme/theme115.xml" ContentType="application/vnd.openxmlformats-officedocument.theme+xml"/>
  <Override PartName="/ppt/theme/theme116.xml" ContentType="application/vnd.openxmlformats-officedocument.theme+xml"/>
  <Override PartName="/ppt/theme/theme117.xml" ContentType="application/vnd.openxmlformats-officedocument.theme+xml"/>
  <Override PartName="/ppt/theme/theme118.xml" ContentType="application/vnd.openxmlformats-officedocument.theme+xml"/>
  <Override PartName="/ppt/theme/theme119.xml" ContentType="application/vnd.openxmlformats-officedocument.theme+xml"/>
  <Override PartName="/ppt/theme/theme120.xml" ContentType="application/vnd.openxmlformats-officedocument.theme+xml"/>
  <Override PartName="/ppt/theme/theme121.xml" ContentType="application/vnd.openxmlformats-officedocument.theme+xml"/>
  <Override PartName="/ppt/slideLayouts/slideLayout7.xml" ContentType="application/vnd.openxmlformats-officedocument.presentationml.slideLayout+xml"/>
  <Override PartName="/ppt/theme/theme122.xml" ContentType="application/vnd.openxmlformats-officedocument.theme+xml"/>
  <Override PartName="/ppt/slideLayouts/slideLayout8.xml" ContentType="application/vnd.openxmlformats-officedocument.presentationml.slideLayout+xml"/>
  <Override PartName="/ppt/theme/theme123.xml" ContentType="application/vnd.openxmlformats-officedocument.theme+xml"/>
  <Override PartName="/ppt/slideLayouts/slideLayout9.xml" ContentType="application/vnd.openxmlformats-officedocument.presentationml.slideLayout+xml"/>
  <Override PartName="/ppt/theme/theme124.xml" ContentType="application/vnd.openxmlformats-officedocument.theme+xml"/>
  <Override PartName="/ppt/slideLayouts/slideLayout10.xml" ContentType="application/vnd.openxmlformats-officedocument.presentationml.slideLayout+xml"/>
  <Override PartName="/ppt/theme/theme125.xml" ContentType="application/vnd.openxmlformats-officedocument.theme+xml"/>
  <Override PartName="/ppt/slideLayouts/slideLayout11.xml" ContentType="application/vnd.openxmlformats-officedocument.presentationml.slideLayout+xml"/>
  <Override PartName="/ppt/theme/theme126.xml" ContentType="application/vnd.openxmlformats-officedocument.theme+xml"/>
  <Override PartName="/ppt/slideLayouts/slideLayout12.xml" ContentType="application/vnd.openxmlformats-officedocument.presentationml.slideLayout+xml"/>
  <Override PartName="/ppt/theme/theme127.xml" ContentType="application/vnd.openxmlformats-officedocument.theme+xml"/>
  <Override PartName="/ppt/slideLayouts/slideLayout13.xml" ContentType="application/vnd.openxmlformats-officedocument.presentationml.slideLayout+xml"/>
  <Override PartName="/ppt/theme/theme128.xml" ContentType="application/vnd.openxmlformats-officedocument.theme+xml"/>
  <Override PartName="/ppt/slideLayouts/slideLayout14.xml" ContentType="application/vnd.openxmlformats-officedocument.presentationml.slideLayout+xml"/>
  <Override PartName="/ppt/theme/theme129.xml" ContentType="application/vnd.openxmlformats-officedocument.theme+xml"/>
  <Override PartName="/ppt/slideLayouts/slideLayout15.xml" ContentType="application/vnd.openxmlformats-officedocument.presentationml.slideLayout+xml"/>
  <Override PartName="/ppt/theme/theme130.xml" ContentType="application/vnd.openxmlformats-officedocument.theme+xml"/>
  <Override PartName="/ppt/slideLayouts/slideLayout16.xml" ContentType="application/vnd.openxmlformats-officedocument.presentationml.slideLayout+xml"/>
  <Override PartName="/ppt/theme/theme131.xml" ContentType="application/vnd.openxmlformats-officedocument.theme+xml"/>
  <Override PartName="/ppt/slideLayouts/slideLayout17.xml" ContentType="application/vnd.openxmlformats-officedocument.presentationml.slideLayout+xml"/>
  <Override PartName="/ppt/theme/theme132.xml" ContentType="application/vnd.openxmlformats-officedocument.theme+xml"/>
  <Override PartName="/ppt/slideLayouts/slideLayout18.xml" ContentType="application/vnd.openxmlformats-officedocument.presentationml.slideLayout+xml"/>
  <Override PartName="/ppt/theme/theme133.xml" ContentType="application/vnd.openxmlformats-officedocument.theme+xml"/>
  <Override PartName="/ppt/slideLayouts/slideLayout19.xml" ContentType="application/vnd.openxmlformats-officedocument.presentationml.slideLayout+xml"/>
  <Override PartName="/ppt/theme/theme134.xml" ContentType="application/vnd.openxmlformats-officedocument.theme+xml"/>
  <Override PartName="/ppt/slideLayouts/slideLayout20.xml" ContentType="application/vnd.openxmlformats-officedocument.presentationml.slideLayout+xml"/>
  <Override PartName="/ppt/theme/theme135.xml" ContentType="application/vnd.openxmlformats-officedocument.theme+xml"/>
  <Override PartName="/ppt/slideLayouts/slideLayout21.xml" ContentType="application/vnd.openxmlformats-officedocument.presentationml.slideLayout+xml"/>
  <Override PartName="/ppt/theme/theme136.xml" ContentType="application/vnd.openxmlformats-officedocument.theme+xml"/>
  <Override PartName="/ppt/slideLayouts/slideLayout22.xml" ContentType="application/vnd.openxmlformats-officedocument.presentationml.slideLayout+xml"/>
  <Override PartName="/ppt/theme/theme137.xml" ContentType="application/vnd.openxmlformats-officedocument.theme+xml"/>
  <Override PartName="/ppt/slideLayouts/slideLayout23.xml" ContentType="application/vnd.openxmlformats-officedocument.presentationml.slideLayout+xml"/>
  <Override PartName="/ppt/theme/theme138.xml" ContentType="application/vnd.openxmlformats-officedocument.theme+xml"/>
  <Override PartName="/ppt/slideLayouts/slideLayout24.xml" ContentType="application/vnd.openxmlformats-officedocument.presentationml.slideLayout+xml"/>
  <Override PartName="/ppt/theme/theme139.xml" ContentType="application/vnd.openxmlformats-officedocument.theme+xml"/>
  <Override PartName="/ppt/slideLayouts/slideLayout25.xml" ContentType="application/vnd.openxmlformats-officedocument.presentationml.slideLayout+xml"/>
  <Override PartName="/ppt/theme/theme140.xml" ContentType="application/vnd.openxmlformats-officedocument.theme+xml"/>
  <Override PartName="/ppt/slideLayouts/slideLayout26.xml" ContentType="application/vnd.openxmlformats-officedocument.presentationml.slideLayout+xml"/>
  <Override PartName="/ppt/theme/theme141.xml" ContentType="application/vnd.openxmlformats-officedocument.theme+xml"/>
  <Override PartName="/ppt/slideLayouts/slideLayout27.xml" ContentType="application/vnd.openxmlformats-officedocument.presentationml.slideLayout+xml"/>
  <Override PartName="/ppt/theme/theme142.xml" ContentType="application/vnd.openxmlformats-officedocument.theme+xml"/>
  <Override PartName="/ppt/slideLayouts/slideLayout28.xml" ContentType="application/vnd.openxmlformats-officedocument.presentationml.slideLayout+xml"/>
  <Override PartName="/ppt/theme/theme143.xml" ContentType="application/vnd.openxmlformats-officedocument.theme+xml"/>
  <Override PartName="/ppt/slideLayouts/slideLayout29.xml" ContentType="application/vnd.openxmlformats-officedocument.presentationml.slideLayout+xml"/>
  <Override PartName="/ppt/theme/theme144.xml" ContentType="application/vnd.openxmlformats-officedocument.theme+xml"/>
  <Override PartName="/ppt/slideLayouts/slideLayout30.xml" ContentType="application/vnd.openxmlformats-officedocument.presentationml.slideLayout+xml"/>
  <Override PartName="/ppt/theme/theme145.xml" ContentType="application/vnd.openxmlformats-officedocument.theme+xml"/>
  <Override PartName="/ppt/slideLayouts/slideLayout31.xml" ContentType="application/vnd.openxmlformats-officedocument.presentationml.slideLayout+xml"/>
  <Override PartName="/ppt/theme/theme146.xml" ContentType="application/vnd.openxmlformats-officedocument.theme+xml"/>
  <Override PartName="/ppt/slideLayouts/slideLayout32.xml" ContentType="application/vnd.openxmlformats-officedocument.presentationml.slideLayout+xml"/>
  <Override PartName="/ppt/theme/theme147.xml" ContentType="application/vnd.openxmlformats-officedocument.theme+xml"/>
  <Override PartName="/ppt/slideLayouts/slideLayout33.xml" ContentType="application/vnd.openxmlformats-officedocument.presentationml.slideLayout+xml"/>
  <Override PartName="/ppt/theme/theme148.xml" ContentType="application/vnd.openxmlformats-officedocument.theme+xml"/>
  <Override PartName="/ppt/slideLayouts/slideLayout34.xml" ContentType="application/vnd.openxmlformats-officedocument.presentationml.slideLayout+xml"/>
  <Override PartName="/ppt/theme/theme149.xml" ContentType="application/vnd.openxmlformats-officedocument.theme+xml"/>
  <Override PartName="/ppt/slideLayouts/slideLayout35.xml" ContentType="application/vnd.openxmlformats-officedocument.presentationml.slideLayout+xml"/>
  <Override PartName="/ppt/theme/theme150.xml" ContentType="application/vnd.openxmlformats-officedocument.theme+xml"/>
  <Override PartName="/ppt/slideLayouts/slideLayout36.xml" ContentType="application/vnd.openxmlformats-officedocument.presentationml.slideLayout+xml"/>
  <Override PartName="/ppt/theme/theme151.xml" ContentType="application/vnd.openxmlformats-officedocument.theme+xml"/>
  <Override PartName="/ppt/slideLayouts/slideLayout37.xml" ContentType="application/vnd.openxmlformats-officedocument.presentationml.slideLayout+xml"/>
  <Override PartName="/ppt/theme/theme152.xml" ContentType="application/vnd.openxmlformats-officedocument.theme+xml"/>
  <Override PartName="/ppt/slideLayouts/slideLayout38.xml" ContentType="application/vnd.openxmlformats-officedocument.presentationml.slideLayout+xml"/>
  <Override PartName="/ppt/theme/theme153.xml" ContentType="application/vnd.openxmlformats-officedocument.theme+xml"/>
  <Override PartName="/ppt/slideLayouts/slideLayout39.xml" ContentType="application/vnd.openxmlformats-officedocument.presentationml.slideLayout+xml"/>
  <Override PartName="/ppt/theme/theme154.xml" ContentType="application/vnd.openxmlformats-officedocument.theme+xml"/>
  <Override PartName="/ppt/slideLayouts/slideLayout40.xml" ContentType="application/vnd.openxmlformats-officedocument.presentationml.slideLayout+xml"/>
  <Override PartName="/ppt/theme/theme155.xml" ContentType="application/vnd.openxmlformats-officedocument.theme+xml"/>
  <Override PartName="/ppt/slideLayouts/slideLayout41.xml" ContentType="application/vnd.openxmlformats-officedocument.presentationml.slideLayout+xml"/>
  <Override PartName="/ppt/theme/theme156.xml" ContentType="application/vnd.openxmlformats-officedocument.theme+xml"/>
  <Override PartName="/ppt/slideLayouts/slideLayout42.xml" ContentType="application/vnd.openxmlformats-officedocument.presentationml.slideLayout+xml"/>
  <Override PartName="/ppt/theme/theme157.xml" ContentType="application/vnd.openxmlformats-officedocument.theme+xml"/>
  <Override PartName="/ppt/slideLayouts/slideLayout43.xml" ContentType="application/vnd.openxmlformats-officedocument.presentationml.slideLayout+xml"/>
  <Override PartName="/ppt/theme/theme158.xml" ContentType="application/vnd.openxmlformats-officedocument.theme+xml"/>
  <Override PartName="/ppt/slideLayouts/slideLayout44.xml" ContentType="application/vnd.openxmlformats-officedocument.presentationml.slideLayout+xml"/>
  <Override PartName="/ppt/theme/theme159.xml" ContentType="application/vnd.openxmlformats-officedocument.theme+xml"/>
  <Override PartName="/ppt/slideLayouts/slideLayout45.xml" ContentType="application/vnd.openxmlformats-officedocument.presentationml.slideLayout+xml"/>
  <Override PartName="/ppt/theme/theme160.xml" ContentType="application/vnd.openxmlformats-officedocument.theme+xml"/>
  <Override PartName="/ppt/slideLayouts/slideLayout46.xml" ContentType="application/vnd.openxmlformats-officedocument.presentationml.slideLayout+xml"/>
  <Override PartName="/ppt/theme/theme161.xml" ContentType="application/vnd.openxmlformats-officedocument.theme+xml"/>
  <Override PartName="/ppt/slideLayouts/slideLayout47.xml" ContentType="application/vnd.openxmlformats-officedocument.presentationml.slideLayout+xml"/>
  <Override PartName="/ppt/theme/theme162.xml" ContentType="application/vnd.openxmlformats-officedocument.theme+xml"/>
  <Override PartName="/ppt/slideLayouts/slideLayout48.xml" ContentType="application/vnd.openxmlformats-officedocument.presentationml.slideLayout+xml"/>
  <Override PartName="/ppt/theme/theme163.xml" ContentType="application/vnd.openxmlformats-officedocument.theme+xml"/>
  <Override PartName="/ppt/slideLayouts/slideLayout49.xml" ContentType="application/vnd.openxmlformats-officedocument.presentationml.slideLayout+xml"/>
  <Override PartName="/ppt/theme/theme164.xml" ContentType="application/vnd.openxmlformats-officedocument.theme+xml"/>
  <Override PartName="/ppt/slideLayouts/slideLayout50.xml" ContentType="application/vnd.openxmlformats-officedocument.presentationml.slideLayout+xml"/>
  <Override PartName="/ppt/theme/theme165.xml" ContentType="application/vnd.openxmlformats-officedocument.theme+xml"/>
  <Override PartName="/ppt/slideLayouts/slideLayout51.xml" ContentType="application/vnd.openxmlformats-officedocument.presentationml.slideLayout+xml"/>
  <Override PartName="/ppt/theme/theme166.xml" ContentType="application/vnd.openxmlformats-officedocument.theme+xml"/>
  <Override PartName="/ppt/slideLayouts/slideLayout52.xml" ContentType="application/vnd.openxmlformats-officedocument.presentationml.slideLayout+xml"/>
  <Override PartName="/ppt/theme/theme167.xml" ContentType="application/vnd.openxmlformats-officedocument.theme+xml"/>
  <Override PartName="/ppt/slideLayouts/slideLayout53.xml" ContentType="application/vnd.openxmlformats-officedocument.presentationml.slideLayout+xml"/>
  <Override PartName="/ppt/theme/theme168.xml" ContentType="application/vnd.openxmlformats-officedocument.theme+xml"/>
  <Override PartName="/ppt/slideLayouts/slideLayout54.xml" ContentType="application/vnd.openxmlformats-officedocument.presentationml.slideLayout+xml"/>
  <Override PartName="/ppt/theme/theme169.xml" ContentType="application/vnd.openxmlformats-officedocument.theme+xml"/>
  <Override PartName="/ppt/slideLayouts/slideLayout55.xml" ContentType="application/vnd.openxmlformats-officedocument.presentationml.slideLayout+xml"/>
  <Override PartName="/ppt/theme/theme170.xml" ContentType="application/vnd.openxmlformats-officedocument.theme+xml"/>
  <Override PartName="/ppt/slideLayouts/slideLayout56.xml" ContentType="application/vnd.openxmlformats-officedocument.presentationml.slideLayout+xml"/>
  <Override PartName="/ppt/theme/theme171.xml" ContentType="application/vnd.openxmlformats-officedocument.theme+xml"/>
  <Override PartName="/ppt/slideLayouts/slideLayout57.xml" ContentType="application/vnd.openxmlformats-officedocument.presentationml.slideLayout+xml"/>
  <Override PartName="/ppt/theme/theme172.xml" ContentType="application/vnd.openxmlformats-officedocument.theme+xml"/>
  <Override PartName="/ppt/slideLayouts/slideLayout58.xml" ContentType="application/vnd.openxmlformats-officedocument.presentationml.slideLayout+xml"/>
  <Override PartName="/ppt/theme/theme173.xml" ContentType="application/vnd.openxmlformats-officedocument.theme+xml"/>
  <Override PartName="/ppt/slideLayouts/slideLayout59.xml" ContentType="application/vnd.openxmlformats-officedocument.presentationml.slideLayout+xml"/>
  <Override PartName="/ppt/theme/theme174.xml" ContentType="application/vnd.openxmlformats-officedocument.theme+xml"/>
  <Override PartName="/ppt/slideLayouts/slideLayout60.xml" ContentType="application/vnd.openxmlformats-officedocument.presentationml.slideLayout+xml"/>
  <Override PartName="/ppt/theme/theme175.xml" ContentType="application/vnd.openxmlformats-officedocument.theme+xml"/>
  <Override PartName="/ppt/theme/theme176.xml" ContentType="application/vnd.openxmlformats-officedocument.theme+xml"/>
  <Override PartName="/ppt/theme/theme177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80" r:id="rId1"/>
    <p:sldMasterId id="2147483787" r:id="rId2"/>
    <p:sldMasterId id="2147483789" r:id="rId3"/>
    <p:sldMasterId id="2147483791" r:id="rId4"/>
    <p:sldMasterId id="2147483793" r:id="rId5"/>
    <p:sldMasterId id="2147483795" r:id="rId6"/>
    <p:sldMasterId id="2147483797" r:id="rId7"/>
    <p:sldMasterId id="2147483799" r:id="rId8"/>
    <p:sldMasterId id="2147483801" r:id="rId9"/>
    <p:sldMasterId id="2147483803" r:id="rId10"/>
    <p:sldMasterId id="2147483805" r:id="rId11"/>
    <p:sldMasterId id="2147483807" r:id="rId12"/>
    <p:sldMasterId id="2147483809" r:id="rId13"/>
    <p:sldMasterId id="2147483811" r:id="rId14"/>
    <p:sldMasterId id="2147483813" r:id="rId15"/>
    <p:sldMasterId id="2147483815" r:id="rId16"/>
    <p:sldMasterId id="2147483817" r:id="rId17"/>
    <p:sldMasterId id="2147483819" r:id="rId18"/>
    <p:sldMasterId id="2147483821" r:id="rId19"/>
    <p:sldMasterId id="2147483823" r:id="rId20"/>
    <p:sldMasterId id="2147483825" r:id="rId21"/>
    <p:sldMasterId id="2147483827" r:id="rId22"/>
    <p:sldMasterId id="2147483829" r:id="rId23"/>
    <p:sldMasterId id="2147483831" r:id="rId24"/>
    <p:sldMasterId id="2147483833" r:id="rId25"/>
    <p:sldMasterId id="2147483835" r:id="rId26"/>
    <p:sldMasterId id="2147483837" r:id="rId27"/>
    <p:sldMasterId id="2147483839" r:id="rId28"/>
    <p:sldMasterId id="2147483841" r:id="rId29"/>
    <p:sldMasterId id="2147483843" r:id="rId30"/>
    <p:sldMasterId id="2147483845" r:id="rId31"/>
    <p:sldMasterId id="2147483847" r:id="rId32"/>
    <p:sldMasterId id="2147483849" r:id="rId33"/>
    <p:sldMasterId id="2147483851" r:id="rId34"/>
    <p:sldMasterId id="2147483853" r:id="rId35"/>
    <p:sldMasterId id="2147483855" r:id="rId36"/>
    <p:sldMasterId id="2147483857" r:id="rId37"/>
    <p:sldMasterId id="2147483859" r:id="rId38"/>
    <p:sldMasterId id="2147483861" r:id="rId39"/>
    <p:sldMasterId id="2147483863" r:id="rId40"/>
    <p:sldMasterId id="2147483865" r:id="rId41"/>
    <p:sldMasterId id="2147483867" r:id="rId42"/>
    <p:sldMasterId id="2147483869" r:id="rId43"/>
    <p:sldMasterId id="2147483871" r:id="rId44"/>
    <p:sldMasterId id="2147483873" r:id="rId45"/>
    <p:sldMasterId id="2147483875" r:id="rId46"/>
    <p:sldMasterId id="2147483877" r:id="rId47"/>
    <p:sldMasterId id="2147483879" r:id="rId48"/>
    <p:sldMasterId id="2147483881" r:id="rId49"/>
    <p:sldMasterId id="2147483883" r:id="rId50"/>
    <p:sldMasterId id="2147483885" r:id="rId51"/>
    <p:sldMasterId id="2147483887" r:id="rId52"/>
    <p:sldMasterId id="2147483889" r:id="rId53"/>
    <p:sldMasterId id="2147483891" r:id="rId54"/>
    <p:sldMasterId id="2147483893" r:id="rId55"/>
    <p:sldMasterId id="2147483895" r:id="rId56"/>
    <p:sldMasterId id="2147483897" r:id="rId57"/>
    <p:sldMasterId id="2147483899" r:id="rId58"/>
    <p:sldMasterId id="2147483901" r:id="rId59"/>
    <p:sldMasterId id="2147483903" r:id="rId60"/>
    <p:sldMasterId id="2147483905" r:id="rId61"/>
    <p:sldMasterId id="2147483907" r:id="rId62"/>
    <p:sldMasterId id="2147483909" r:id="rId63"/>
    <p:sldMasterId id="2147483911" r:id="rId64"/>
    <p:sldMasterId id="2147483913" r:id="rId65"/>
    <p:sldMasterId id="2147483915" r:id="rId66"/>
    <p:sldMasterId id="2147483917" r:id="rId67"/>
    <p:sldMasterId id="2147483919" r:id="rId68"/>
    <p:sldMasterId id="2147483921" r:id="rId69"/>
    <p:sldMasterId id="2147483923" r:id="rId70"/>
    <p:sldMasterId id="2147483925" r:id="rId71"/>
    <p:sldMasterId id="2147483927" r:id="rId72"/>
    <p:sldMasterId id="2147483929" r:id="rId73"/>
    <p:sldMasterId id="2147483931" r:id="rId74"/>
    <p:sldMasterId id="2147483933" r:id="rId75"/>
    <p:sldMasterId id="2147483935" r:id="rId76"/>
    <p:sldMasterId id="2147483937" r:id="rId77"/>
    <p:sldMasterId id="2147483939" r:id="rId78"/>
    <p:sldMasterId id="2147483941" r:id="rId79"/>
    <p:sldMasterId id="2147483943" r:id="rId80"/>
    <p:sldMasterId id="2147483945" r:id="rId81"/>
    <p:sldMasterId id="2147483947" r:id="rId82"/>
    <p:sldMasterId id="2147483949" r:id="rId83"/>
    <p:sldMasterId id="2147483951" r:id="rId84"/>
    <p:sldMasterId id="2147483953" r:id="rId85"/>
    <p:sldMasterId id="2147483955" r:id="rId86"/>
    <p:sldMasterId id="2147483957" r:id="rId87"/>
    <p:sldMasterId id="2147483959" r:id="rId88"/>
    <p:sldMasterId id="2147483961" r:id="rId89"/>
    <p:sldMasterId id="2147483963" r:id="rId90"/>
    <p:sldMasterId id="2147483964" r:id="rId91"/>
    <p:sldMasterId id="2147483966" r:id="rId92"/>
    <p:sldMasterId id="2147483968" r:id="rId93"/>
    <p:sldMasterId id="2147483970" r:id="rId94"/>
    <p:sldMasterId id="2147483972" r:id="rId95"/>
    <p:sldMasterId id="2147483974" r:id="rId96"/>
    <p:sldMasterId id="2147483976" r:id="rId97"/>
    <p:sldMasterId id="2147483978" r:id="rId98"/>
    <p:sldMasterId id="2147483980" r:id="rId99"/>
    <p:sldMasterId id="2147483982" r:id="rId100"/>
    <p:sldMasterId id="2147483984" r:id="rId101"/>
    <p:sldMasterId id="2147483986" r:id="rId102"/>
    <p:sldMasterId id="2147483988" r:id="rId103"/>
    <p:sldMasterId id="2147483990" r:id="rId104"/>
    <p:sldMasterId id="2147483992" r:id="rId105"/>
    <p:sldMasterId id="2147483994" r:id="rId106"/>
    <p:sldMasterId id="2147483996" r:id="rId107"/>
    <p:sldMasterId id="2147483998" r:id="rId108"/>
    <p:sldMasterId id="2147484000" r:id="rId109"/>
    <p:sldMasterId id="2147484001" r:id="rId110"/>
    <p:sldMasterId id="2147484003" r:id="rId111"/>
    <p:sldMasterId id="2147484005" r:id="rId112"/>
    <p:sldMasterId id="2147484007" r:id="rId113"/>
    <p:sldMasterId id="2147484008" r:id="rId114"/>
    <p:sldMasterId id="2147484010" r:id="rId115"/>
    <p:sldMasterId id="2147484012" r:id="rId116"/>
    <p:sldMasterId id="2147484014" r:id="rId117"/>
    <p:sldMasterId id="2147484016" r:id="rId118"/>
    <p:sldMasterId id="2147484018" r:id="rId119"/>
    <p:sldMasterId id="2147484020" r:id="rId120"/>
    <p:sldMasterId id="2147484022" r:id="rId121"/>
    <p:sldMasterId id="2147484023" r:id="rId122"/>
    <p:sldMasterId id="2147484025" r:id="rId123"/>
    <p:sldMasterId id="2147484027" r:id="rId124"/>
    <p:sldMasterId id="2147484029" r:id="rId125"/>
    <p:sldMasterId id="2147484031" r:id="rId126"/>
    <p:sldMasterId id="2147484033" r:id="rId127"/>
    <p:sldMasterId id="2147484035" r:id="rId128"/>
    <p:sldMasterId id="2147484037" r:id="rId129"/>
    <p:sldMasterId id="2147484039" r:id="rId130"/>
    <p:sldMasterId id="2147484041" r:id="rId131"/>
    <p:sldMasterId id="2147484043" r:id="rId132"/>
    <p:sldMasterId id="2147484045" r:id="rId133"/>
    <p:sldMasterId id="2147484047" r:id="rId134"/>
    <p:sldMasterId id="2147484049" r:id="rId135"/>
    <p:sldMasterId id="2147484051" r:id="rId136"/>
    <p:sldMasterId id="2147484053" r:id="rId137"/>
    <p:sldMasterId id="2147484055" r:id="rId138"/>
    <p:sldMasterId id="2147484057" r:id="rId139"/>
    <p:sldMasterId id="2147484059" r:id="rId140"/>
    <p:sldMasterId id="2147484061" r:id="rId141"/>
    <p:sldMasterId id="2147484063" r:id="rId142"/>
    <p:sldMasterId id="2147484065" r:id="rId143"/>
    <p:sldMasterId id="2147484067" r:id="rId144"/>
    <p:sldMasterId id="2147484069" r:id="rId145"/>
    <p:sldMasterId id="2147484071" r:id="rId146"/>
    <p:sldMasterId id="2147484073" r:id="rId147"/>
    <p:sldMasterId id="2147484075" r:id="rId148"/>
    <p:sldMasterId id="2147484077" r:id="rId149"/>
    <p:sldMasterId id="2147484079" r:id="rId150"/>
    <p:sldMasterId id="2147484081" r:id="rId151"/>
    <p:sldMasterId id="2147484083" r:id="rId152"/>
    <p:sldMasterId id="2147484085" r:id="rId153"/>
    <p:sldMasterId id="2147484087" r:id="rId154"/>
    <p:sldMasterId id="2147484089" r:id="rId155"/>
    <p:sldMasterId id="2147484091" r:id="rId156"/>
    <p:sldMasterId id="2147484093" r:id="rId157"/>
    <p:sldMasterId id="2147484095" r:id="rId158"/>
    <p:sldMasterId id="2147484097" r:id="rId159"/>
    <p:sldMasterId id="2147484099" r:id="rId160"/>
    <p:sldMasterId id="2147484101" r:id="rId161"/>
    <p:sldMasterId id="2147484103" r:id="rId162"/>
    <p:sldMasterId id="2147484105" r:id="rId163"/>
    <p:sldMasterId id="2147484107" r:id="rId164"/>
    <p:sldMasterId id="2147484109" r:id="rId165"/>
    <p:sldMasterId id="2147484111" r:id="rId166"/>
    <p:sldMasterId id="2147484113" r:id="rId167"/>
    <p:sldMasterId id="2147484115" r:id="rId168"/>
    <p:sldMasterId id="2147484117" r:id="rId169"/>
    <p:sldMasterId id="2147484119" r:id="rId170"/>
    <p:sldMasterId id="2147484121" r:id="rId171"/>
    <p:sldMasterId id="2147484123" r:id="rId172"/>
    <p:sldMasterId id="2147484125" r:id="rId173"/>
    <p:sldMasterId id="2147484127" r:id="rId174"/>
    <p:sldMasterId id="2147484129" r:id="rId175"/>
  </p:sldMasterIdLst>
  <p:notesMasterIdLst>
    <p:notesMasterId r:id="rId285"/>
  </p:notesMasterIdLst>
  <p:handoutMasterIdLst>
    <p:handoutMasterId r:id="rId286"/>
  </p:handoutMasterIdLst>
  <p:sldIdLst>
    <p:sldId id="256" r:id="rId176"/>
    <p:sldId id="257" r:id="rId177"/>
    <p:sldId id="345" r:id="rId178"/>
    <p:sldId id="259" r:id="rId179"/>
    <p:sldId id="346" r:id="rId180"/>
    <p:sldId id="261" r:id="rId181"/>
    <p:sldId id="262" r:id="rId182"/>
    <p:sldId id="263" r:id="rId183"/>
    <p:sldId id="264" r:id="rId184"/>
    <p:sldId id="347" r:id="rId185"/>
    <p:sldId id="348" r:id="rId186"/>
    <p:sldId id="349" r:id="rId187"/>
    <p:sldId id="266" r:id="rId188"/>
    <p:sldId id="267" r:id="rId189"/>
    <p:sldId id="268" r:id="rId190"/>
    <p:sldId id="324" r:id="rId191"/>
    <p:sldId id="350" r:id="rId192"/>
    <p:sldId id="351" r:id="rId193"/>
    <p:sldId id="352" r:id="rId194"/>
    <p:sldId id="270" r:id="rId195"/>
    <p:sldId id="271" r:id="rId196"/>
    <p:sldId id="272" r:id="rId197"/>
    <p:sldId id="353" r:id="rId198"/>
    <p:sldId id="354" r:id="rId199"/>
    <p:sldId id="355" r:id="rId200"/>
    <p:sldId id="274" r:id="rId201"/>
    <p:sldId id="275" r:id="rId202"/>
    <p:sldId id="356" r:id="rId203"/>
    <p:sldId id="357" r:id="rId204"/>
    <p:sldId id="358" r:id="rId205"/>
    <p:sldId id="277" r:id="rId206"/>
    <p:sldId id="278" r:id="rId207"/>
    <p:sldId id="279" r:id="rId208"/>
    <p:sldId id="280" r:id="rId209"/>
    <p:sldId id="359" r:id="rId210"/>
    <p:sldId id="282" r:id="rId211"/>
    <p:sldId id="283" r:id="rId212"/>
    <p:sldId id="284" r:id="rId213"/>
    <p:sldId id="285" r:id="rId214"/>
    <p:sldId id="325" r:id="rId215"/>
    <p:sldId id="360" r:id="rId216"/>
    <p:sldId id="361" r:id="rId217"/>
    <p:sldId id="362" r:id="rId218"/>
    <p:sldId id="363" r:id="rId219"/>
    <p:sldId id="364" r:id="rId220"/>
    <p:sldId id="287" r:id="rId221"/>
    <p:sldId id="288" r:id="rId222"/>
    <p:sldId id="289" r:id="rId223"/>
    <p:sldId id="290" r:id="rId224"/>
    <p:sldId id="365" r:id="rId225"/>
    <p:sldId id="292" r:id="rId226"/>
    <p:sldId id="326" r:id="rId227"/>
    <p:sldId id="366" r:id="rId228"/>
    <p:sldId id="367" r:id="rId229"/>
    <p:sldId id="368" r:id="rId230"/>
    <p:sldId id="294" r:id="rId231"/>
    <p:sldId id="295" r:id="rId232"/>
    <p:sldId id="369" r:id="rId233"/>
    <p:sldId id="370" r:id="rId234"/>
    <p:sldId id="371" r:id="rId235"/>
    <p:sldId id="372" r:id="rId236"/>
    <p:sldId id="297" r:id="rId237"/>
    <p:sldId id="298" r:id="rId238"/>
    <p:sldId id="299" r:id="rId239"/>
    <p:sldId id="327" r:id="rId240"/>
    <p:sldId id="373" r:id="rId241"/>
    <p:sldId id="301" r:id="rId242"/>
    <p:sldId id="302" r:id="rId243"/>
    <p:sldId id="303" r:id="rId244"/>
    <p:sldId id="304" r:id="rId245"/>
    <p:sldId id="305" r:id="rId246"/>
    <p:sldId id="374" r:id="rId247"/>
    <p:sldId id="307" r:id="rId248"/>
    <p:sldId id="308" r:id="rId249"/>
    <p:sldId id="309" r:id="rId250"/>
    <p:sldId id="310" r:id="rId251"/>
    <p:sldId id="311" r:id="rId252"/>
    <p:sldId id="312" r:id="rId253"/>
    <p:sldId id="375" r:id="rId254"/>
    <p:sldId id="376" r:id="rId255"/>
    <p:sldId id="377" r:id="rId256"/>
    <p:sldId id="314" r:id="rId257"/>
    <p:sldId id="378" r:id="rId258"/>
    <p:sldId id="379" r:id="rId259"/>
    <p:sldId id="380" r:id="rId260"/>
    <p:sldId id="381" r:id="rId261"/>
    <p:sldId id="382" r:id="rId262"/>
    <p:sldId id="316" r:id="rId263"/>
    <p:sldId id="383" r:id="rId264"/>
    <p:sldId id="318" r:id="rId265"/>
    <p:sldId id="319" r:id="rId266"/>
    <p:sldId id="320" r:id="rId267"/>
    <p:sldId id="384" r:id="rId268"/>
    <p:sldId id="322" r:id="rId269"/>
    <p:sldId id="323" r:id="rId270"/>
    <p:sldId id="385" r:id="rId271"/>
    <p:sldId id="386" r:id="rId272"/>
    <p:sldId id="387" r:id="rId273"/>
    <p:sldId id="388" r:id="rId274"/>
    <p:sldId id="389" r:id="rId275"/>
    <p:sldId id="390" r:id="rId276"/>
    <p:sldId id="391" r:id="rId277"/>
    <p:sldId id="392" r:id="rId278"/>
    <p:sldId id="393" r:id="rId279"/>
    <p:sldId id="394" r:id="rId280"/>
    <p:sldId id="395" r:id="rId281"/>
    <p:sldId id="396" r:id="rId282"/>
    <p:sldId id="397" r:id="rId283"/>
    <p:sldId id="398" r:id="rId284"/>
  </p:sldIdLst>
  <p:sldSz cx="9144000" cy="6858000" type="screen4x3"/>
  <p:notesSz cx="6858000" cy="9144000"/>
  <p:custDataLst>
    <p:tags r:id="rId287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58">
          <p15:clr>
            <a:srgbClr val="A4A3A4"/>
          </p15:clr>
        </p15:guide>
        <p15:guide id="8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5" clrIdx="0"/>
  <p:cmAuthor id="2" name="Kathleen Fitzpatrick" initials="" lastIdx="1" clrIdx="1"/>
  <p:cmAuthor id="3" name="Sylvia Rebert" initials="SR" lastIdx="1" clrIdx="2"/>
  <p:cmAuthor id="4" name="manjubharkavi" initials="m" lastIdx="1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D209"/>
    <a:srgbClr val="990066"/>
    <a:srgbClr val="0051A2"/>
    <a:srgbClr val="9D0016"/>
    <a:srgbClr val="F9E33B"/>
    <a:srgbClr val="ABA49A"/>
    <a:srgbClr val="F6C932"/>
    <a:srgbClr val="4747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01" autoAdjust="0"/>
    <p:restoredTop sz="92176" autoAdjust="0"/>
  </p:normalViewPr>
  <p:slideViewPr>
    <p:cSldViewPr snapToGrid="0" showGuides="1">
      <p:cViewPr varScale="1">
        <p:scale>
          <a:sx n="82" d="100"/>
          <a:sy n="82" d="100"/>
        </p:scale>
        <p:origin x="856" y="160"/>
      </p:cViewPr>
      <p:guideLst>
        <p:guide orient="horz" pos="2158"/>
        <p:guide pos="2880"/>
      </p:guideLst>
    </p:cSldViewPr>
  </p:slideViewPr>
  <p:outlineViewPr>
    <p:cViewPr>
      <p:scale>
        <a:sx n="33" d="100"/>
        <a:sy n="33" d="100"/>
      </p:scale>
      <p:origin x="0" y="616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>
        <p:scale>
          <a:sx n="75" d="100"/>
          <a:sy n="75" d="100"/>
        </p:scale>
        <p:origin x="-3048" y="14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06" Type="http://schemas.openxmlformats.org/officeDocument/2006/relationships/slideMaster" Target="slideMasters/slideMaster106.xml"/><Relationship Id="rId107" Type="http://schemas.openxmlformats.org/officeDocument/2006/relationships/slideMaster" Target="slideMasters/slideMaster107.xml"/><Relationship Id="rId108" Type="http://schemas.openxmlformats.org/officeDocument/2006/relationships/slideMaster" Target="slideMasters/slideMaster108.xml"/><Relationship Id="rId109" Type="http://schemas.openxmlformats.org/officeDocument/2006/relationships/slideMaster" Target="slideMasters/slideMaster109.xml"/><Relationship Id="rId70" Type="http://schemas.openxmlformats.org/officeDocument/2006/relationships/slideMaster" Target="slideMasters/slideMaster70.xml"/><Relationship Id="rId71" Type="http://schemas.openxmlformats.org/officeDocument/2006/relationships/slideMaster" Target="slideMasters/slideMaster71.xml"/><Relationship Id="rId72" Type="http://schemas.openxmlformats.org/officeDocument/2006/relationships/slideMaster" Target="slideMasters/slideMaster72.xml"/><Relationship Id="rId73" Type="http://schemas.openxmlformats.org/officeDocument/2006/relationships/slideMaster" Target="slideMasters/slideMaster73.xml"/><Relationship Id="rId74" Type="http://schemas.openxmlformats.org/officeDocument/2006/relationships/slideMaster" Target="slideMasters/slideMaster74.xml"/><Relationship Id="rId75" Type="http://schemas.openxmlformats.org/officeDocument/2006/relationships/slideMaster" Target="slideMasters/slideMaster75.xml"/><Relationship Id="rId76" Type="http://schemas.openxmlformats.org/officeDocument/2006/relationships/slideMaster" Target="slideMasters/slideMaster76.xml"/><Relationship Id="rId77" Type="http://schemas.openxmlformats.org/officeDocument/2006/relationships/slideMaster" Target="slideMasters/slideMaster77.xml"/><Relationship Id="rId78" Type="http://schemas.openxmlformats.org/officeDocument/2006/relationships/slideMaster" Target="slideMasters/slideMaster78.xml"/><Relationship Id="rId79" Type="http://schemas.openxmlformats.org/officeDocument/2006/relationships/slideMaster" Target="slideMasters/slideMaster79.xml"/><Relationship Id="rId170" Type="http://schemas.openxmlformats.org/officeDocument/2006/relationships/slideMaster" Target="slideMasters/slideMaster170.xml"/><Relationship Id="rId171" Type="http://schemas.openxmlformats.org/officeDocument/2006/relationships/slideMaster" Target="slideMasters/slideMaster171.xml"/><Relationship Id="rId172" Type="http://schemas.openxmlformats.org/officeDocument/2006/relationships/slideMaster" Target="slideMasters/slideMaster172.xml"/><Relationship Id="rId173" Type="http://schemas.openxmlformats.org/officeDocument/2006/relationships/slideMaster" Target="slideMasters/slideMaster173.xml"/><Relationship Id="rId174" Type="http://schemas.openxmlformats.org/officeDocument/2006/relationships/slideMaster" Target="slideMasters/slideMaster174.xml"/><Relationship Id="rId175" Type="http://schemas.openxmlformats.org/officeDocument/2006/relationships/slideMaster" Target="slideMasters/slideMaster175.xml"/><Relationship Id="rId176" Type="http://schemas.openxmlformats.org/officeDocument/2006/relationships/slide" Target="slides/slide1.xml"/><Relationship Id="rId177" Type="http://schemas.openxmlformats.org/officeDocument/2006/relationships/slide" Target="slides/slide2.xml"/><Relationship Id="rId178" Type="http://schemas.openxmlformats.org/officeDocument/2006/relationships/slide" Target="slides/slide3.xml"/><Relationship Id="rId179" Type="http://schemas.openxmlformats.org/officeDocument/2006/relationships/slide" Target="slides/slide4.xml"/><Relationship Id="rId260" Type="http://schemas.openxmlformats.org/officeDocument/2006/relationships/slide" Target="slides/slide85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261" Type="http://schemas.openxmlformats.org/officeDocument/2006/relationships/slide" Target="slides/slide86.xml"/><Relationship Id="rId262" Type="http://schemas.openxmlformats.org/officeDocument/2006/relationships/slide" Target="slides/slide87.xml"/><Relationship Id="rId263" Type="http://schemas.openxmlformats.org/officeDocument/2006/relationships/slide" Target="slides/slide88.xml"/><Relationship Id="rId264" Type="http://schemas.openxmlformats.org/officeDocument/2006/relationships/slide" Target="slides/slide89.xml"/><Relationship Id="rId110" Type="http://schemas.openxmlformats.org/officeDocument/2006/relationships/slideMaster" Target="slideMasters/slideMaster110.xml"/><Relationship Id="rId111" Type="http://schemas.openxmlformats.org/officeDocument/2006/relationships/slideMaster" Target="slideMasters/slideMaster111.xml"/><Relationship Id="rId112" Type="http://schemas.openxmlformats.org/officeDocument/2006/relationships/slideMaster" Target="slideMasters/slideMaster112.xml"/><Relationship Id="rId113" Type="http://schemas.openxmlformats.org/officeDocument/2006/relationships/slideMaster" Target="slideMasters/slideMaster113.xml"/><Relationship Id="rId114" Type="http://schemas.openxmlformats.org/officeDocument/2006/relationships/slideMaster" Target="slideMasters/slideMaster114.xml"/><Relationship Id="rId115" Type="http://schemas.openxmlformats.org/officeDocument/2006/relationships/slideMaster" Target="slideMasters/slideMaster115.xml"/><Relationship Id="rId116" Type="http://schemas.openxmlformats.org/officeDocument/2006/relationships/slideMaster" Target="slideMasters/slideMaster116.xml"/><Relationship Id="rId117" Type="http://schemas.openxmlformats.org/officeDocument/2006/relationships/slideMaster" Target="slideMasters/slideMaster117.xml"/><Relationship Id="rId118" Type="http://schemas.openxmlformats.org/officeDocument/2006/relationships/slideMaster" Target="slideMasters/slideMaster118.xml"/><Relationship Id="rId119" Type="http://schemas.openxmlformats.org/officeDocument/2006/relationships/slideMaster" Target="slideMasters/slideMaster119.xml"/><Relationship Id="rId200" Type="http://schemas.openxmlformats.org/officeDocument/2006/relationships/slide" Target="slides/slide25.xml"/><Relationship Id="rId201" Type="http://schemas.openxmlformats.org/officeDocument/2006/relationships/slide" Target="slides/slide26.xml"/><Relationship Id="rId202" Type="http://schemas.openxmlformats.org/officeDocument/2006/relationships/slide" Target="slides/slide27.xml"/><Relationship Id="rId203" Type="http://schemas.openxmlformats.org/officeDocument/2006/relationships/slide" Target="slides/slide28.xml"/><Relationship Id="rId204" Type="http://schemas.openxmlformats.org/officeDocument/2006/relationships/slide" Target="slides/slide29.xml"/><Relationship Id="rId205" Type="http://schemas.openxmlformats.org/officeDocument/2006/relationships/slide" Target="slides/slide30.xml"/><Relationship Id="rId206" Type="http://schemas.openxmlformats.org/officeDocument/2006/relationships/slide" Target="slides/slide31.xml"/><Relationship Id="rId207" Type="http://schemas.openxmlformats.org/officeDocument/2006/relationships/slide" Target="slides/slide32.xml"/><Relationship Id="rId208" Type="http://schemas.openxmlformats.org/officeDocument/2006/relationships/slide" Target="slides/slide33.xml"/><Relationship Id="rId209" Type="http://schemas.openxmlformats.org/officeDocument/2006/relationships/slide" Target="slides/slide34.xml"/><Relationship Id="rId265" Type="http://schemas.openxmlformats.org/officeDocument/2006/relationships/slide" Target="slides/slide90.xml"/><Relationship Id="rId266" Type="http://schemas.openxmlformats.org/officeDocument/2006/relationships/slide" Target="slides/slide91.xml"/><Relationship Id="rId267" Type="http://schemas.openxmlformats.org/officeDocument/2006/relationships/slide" Target="slides/slide92.xml"/><Relationship Id="rId268" Type="http://schemas.openxmlformats.org/officeDocument/2006/relationships/slide" Target="slides/slide93.xml"/><Relationship Id="rId269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80" Type="http://schemas.openxmlformats.org/officeDocument/2006/relationships/slideMaster" Target="slideMasters/slideMaster80.xml"/><Relationship Id="rId81" Type="http://schemas.openxmlformats.org/officeDocument/2006/relationships/slideMaster" Target="slideMasters/slideMaster81.xml"/><Relationship Id="rId82" Type="http://schemas.openxmlformats.org/officeDocument/2006/relationships/slideMaster" Target="slideMasters/slideMaster82.xml"/><Relationship Id="rId83" Type="http://schemas.openxmlformats.org/officeDocument/2006/relationships/slideMaster" Target="slideMasters/slideMaster83.xml"/><Relationship Id="rId84" Type="http://schemas.openxmlformats.org/officeDocument/2006/relationships/slideMaster" Target="slideMasters/slideMaster84.xml"/><Relationship Id="rId85" Type="http://schemas.openxmlformats.org/officeDocument/2006/relationships/slideMaster" Target="slideMasters/slideMaster85.xml"/><Relationship Id="rId86" Type="http://schemas.openxmlformats.org/officeDocument/2006/relationships/slideMaster" Target="slideMasters/slideMaster86.xml"/><Relationship Id="rId87" Type="http://schemas.openxmlformats.org/officeDocument/2006/relationships/slideMaster" Target="slideMasters/slideMaster87.xml"/><Relationship Id="rId88" Type="http://schemas.openxmlformats.org/officeDocument/2006/relationships/slideMaster" Target="slideMasters/slideMaster88.xml"/><Relationship Id="rId89" Type="http://schemas.openxmlformats.org/officeDocument/2006/relationships/slideMaster" Target="slideMasters/slideMaster89.xml"/><Relationship Id="rId180" Type="http://schemas.openxmlformats.org/officeDocument/2006/relationships/slide" Target="slides/slide5.xml"/><Relationship Id="rId181" Type="http://schemas.openxmlformats.org/officeDocument/2006/relationships/slide" Target="slides/slide6.xml"/><Relationship Id="rId182" Type="http://schemas.openxmlformats.org/officeDocument/2006/relationships/slide" Target="slides/slide7.xml"/><Relationship Id="rId183" Type="http://schemas.openxmlformats.org/officeDocument/2006/relationships/slide" Target="slides/slide8.xml"/><Relationship Id="rId184" Type="http://schemas.openxmlformats.org/officeDocument/2006/relationships/slide" Target="slides/slide9.xml"/><Relationship Id="rId185" Type="http://schemas.openxmlformats.org/officeDocument/2006/relationships/slide" Target="slides/slide10.xml"/><Relationship Id="rId186" Type="http://schemas.openxmlformats.org/officeDocument/2006/relationships/slide" Target="slides/slide11.xml"/><Relationship Id="rId187" Type="http://schemas.openxmlformats.org/officeDocument/2006/relationships/slide" Target="slides/slide12.xml"/><Relationship Id="rId188" Type="http://schemas.openxmlformats.org/officeDocument/2006/relationships/slide" Target="slides/slide13.xml"/><Relationship Id="rId189" Type="http://schemas.openxmlformats.org/officeDocument/2006/relationships/slide" Target="slides/slide14.xml"/><Relationship Id="rId270" Type="http://schemas.openxmlformats.org/officeDocument/2006/relationships/slide" Target="slides/slide95.xml"/><Relationship Id="rId20" Type="http://schemas.openxmlformats.org/officeDocument/2006/relationships/slideMaster" Target="slideMasters/slideMaster20.xml"/><Relationship Id="rId21" Type="http://schemas.openxmlformats.org/officeDocument/2006/relationships/slideMaster" Target="slideMasters/slideMaster21.xml"/><Relationship Id="rId22" Type="http://schemas.openxmlformats.org/officeDocument/2006/relationships/slideMaster" Target="slideMasters/slideMaster22.xml"/><Relationship Id="rId23" Type="http://schemas.openxmlformats.org/officeDocument/2006/relationships/slideMaster" Target="slideMasters/slideMaster23.xml"/><Relationship Id="rId24" Type="http://schemas.openxmlformats.org/officeDocument/2006/relationships/slideMaster" Target="slideMasters/slideMaster24.xml"/><Relationship Id="rId25" Type="http://schemas.openxmlformats.org/officeDocument/2006/relationships/slideMaster" Target="slideMasters/slideMaster25.xml"/><Relationship Id="rId26" Type="http://schemas.openxmlformats.org/officeDocument/2006/relationships/slideMaster" Target="slideMasters/slideMaster26.xml"/><Relationship Id="rId27" Type="http://schemas.openxmlformats.org/officeDocument/2006/relationships/slideMaster" Target="slideMasters/slideMaster27.xml"/><Relationship Id="rId28" Type="http://schemas.openxmlformats.org/officeDocument/2006/relationships/slideMaster" Target="slideMasters/slideMaster28.xml"/><Relationship Id="rId29" Type="http://schemas.openxmlformats.org/officeDocument/2006/relationships/slideMaster" Target="slideMasters/slideMaster29.xml"/><Relationship Id="rId271" Type="http://schemas.openxmlformats.org/officeDocument/2006/relationships/slide" Target="slides/slide96.xml"/><Relationship Id="rId272" Type="http://schemas.openxmlformats.org/officeDocument/2006/relationships/slide" Target="slides/slide97.xml"/><Relationship Id="rId273" Type="http://schemas.openxmlformats.org/officeDocument/2006/relationships/slide" Target="slides/slide98.xml"/><Relationship Id="rId274" Type="http://schemas.openxmlformats.org/officeDocument/2006/relationships/slide" Target="slides/slide99.xml"/><Relationship Id="rId120" Type="http://schemas.openxmlformats.org/officeDocument/2006/relationships/slideMaster" Target="slideMasters/slideMaster120.xml"/><Relationship Id="rId121" Type="http://schemas.openxmlformats.org/officeDocument/2006/relationships/slideMaster" Target="slideMasters/slideMaster121.xml"/><Relationship Id="rId122" Type="http://schemas.openxmlformats.org/officeDocument/2006/relationships/slideMaster" Target="slideMasters/slideMaster122.xml"/><Relationship Id="rId123" Type="http://schemas.openxmlformats.org/officeDocument/2006/relationships/slideMaster" Target="slideMasters/slideMaster123.xml"/><Relationship Id="rId124" Type="http://schemas.openxmlformats.org/officeDocument/2006/relationships/slideMaster" Target="slideMasters/slideMaster124.xml"/><Relationship Id="rId125" Type="http://schemas.openxmlformats.org/officeDocument/2006/relationships/slideMaster" Target="slideMasters/slideMaster125.xml"/><Relationship Id="rId126" Type="http://schemas.openxmlformats.org/officeDocument/2006/relationships/slideMaster" Target="slideMasters/slideMaster126.xml"/><Relationship Id="rId127" Type="http://schemas.openxmlformats.org/officeDocument/2006/relationships/slideMaster" Target="slideMasters/slideMaster127.xml"/><Relationship Id="rId128" Type="http://schemas.openxmlformats.org/officeDocument/2006/relationships/slideMaster" Target="slideMasters/slideMaster128.xml"/><Relationship Id="rId129" Type="http://schemas.openxmlformats.org/officeDocument/2006/relationships/slideMaster" Target="slideMasters/slideMaster129.xml"/><Relationship Id="rId210" Type="http://schemas.openxmlformats.org/officeDocument/2006/relationships/slide" Target="slides/slide35.xml"/><Relationship Id="rId211" Type="http://schemas.openxmlformats.org/officeDocument/2006/relationships/slide" Target="slides/slide36.xml"/><Relationship Id="rId212" Type="http://schemas.openxmlformats.org/officeDocument/2006/relationships/slide" Target="slides/slide37.xml"/><Relationship Id="rId213" Type="http://schemas.openxmlformats.org/officeDocument/2006/relationships/slide" Target="slides/slide38.xml"/><Relationship Id="rId214" Type="http://schemas.openxmlformats.org/officeDocument/2006/relationships/slide" Target="slides/slide39.xml"/><Relationship Id="rId215" Type="http://schemas.openxmlformats.org/officeDocument/2006/relationships/slide" Target="slides/slide40.xml"/><Relationship Id="rId216" Type="http://schemas.openxmlformats.org/officeDocument/2006/relationships/slide" Target="slides/slide41.xml"/><Relationship Id="rId217" Type="http://schemas.openxmlformats.org/officeDocument/2006/relationships/slide" Target="slides/slide42.xml"/><Relationship Id="rId218" Type="http://schemas.openxmlformats.org/officeDocument/2006/relationships/slide" Target="slides/slide43.xml"/><Relationship Id="rId219" Type="http://schemas.openxmlformats.org/officeDocument/2006/relationships/slide" Target="slides/slide44.xml"/><Relationship Id="rId275" Type="http://schemas.openxmlformats.org/officeDocument/2006/relationships/slide" Target="slides/slide100.xml"/><Relationship Id="rId276" Type="http://schemas.openxmlformats.org/officeDocument/2006/relationships/slide" Target="slides/slide101.xml"/><Relationship Id="rId277" Type="http://schemas.openxmlformats.org/officeDocument/2006/relationships/slide" Target="slides/slide102.xml"/><Relationship Id="rId278" Type="http://schemas.openxmlformats.org/officeDocument/2006/relationships/slide" Target="slides/slide103.xml"/><Relationship Id="rId279" Type="http://schemas.openxmlformats.org/officeDocument/2006/relationships/slide" Target="slides/slide104.xml"/><Relationship Id="rId90" Type="http://schemas.openxmlformats.org/officeDocument/2006/relationships/slideMaster" Target="slideMasters/slideMaster90.xml"/><Relationship Id="rId91" Type="http://schemas.openxmlformats.org/officeDocument/2006/relationships/slideMaster" Target="slideMasters/slideMaster91.xml"/><Relationship Id="rId92" Type="http://schemas.openxmlformats.org/officeDocument/2006/relationships/slideMaster" Target="slideMasters/slideMaster92.xml"/><Relationship Id="rId93" Type="http://schemas.openxmlformats.org/officeDocument/2006/relationships/slideMaster" Target="slideMasters/slideMaster93.xml"/><Relationship Id="rId94" Type="http://schemas.openxmlformats.org/officeDocument/2006/relationships/slideMaster" Target="slideMasters/slideMaster94.xml"/><Relationship Id="rId95" Type="http://schemas.openxmlformats.org/officeDocument/2006/relationships/slideMaster" Target="slideMasters/slideMaster95.xml"/><Relationship Id="rId96" Type="http://schemas.openxmlformats.org/officeDocument/2006/relationships/slideMaster" Target="slideMasters/slideMaster96.xml"/><Relationship Id="rId97" Type="http://schemas.openxmlformats.org/officeDocument/2006/relationships/slideMaster" Target="slideMasters/slideMaster97.xml"/><Relationship Id="rId98" Type="http://schemas.openxmlformats.org/officeDocument/2006/relationships/slideMaster" Target="slideMasters/slideMaster98.xml"/><Relationship Id="rId99" Type="http://schemas.openxmlformats.org/officeDocument/2006/relationships/slideMaster" Target="slideMasters/slideMaster99.xml"/><Relationship Id="rId190" Type="http://schemas.openxmlformats.org/officeDocument/2006/relationships/slide" Target="slides/slide15.xml"/><Relationship Id="rId191" Type="http://schemas.openxmlformats.org/officeDocument/2006/relationships/slide" Target="slides/slide16.xml"/><Relationship Id="rId192" Type="http://schemas.openxmlformats.org/officeDocument/2006/relationships/slide" Target="slides/slide17.xml"/><Relationship Id="rId193" Type="http://schemas.openxmlformats.org/officeDocument/2006/relationships/slide" Target="slides/slide18.xml"/><Relationship Id="rId194" Type="http://schemas.openxmlformats.org/officeDocument/2006/relationships/slide" Target="slides/slide19.xml"/><Relationship Id="rId195" Type="http://schemas.openxmlformats.org/officeDocument/2006/relationships/slide" Target="slides/slide20.xml"/><Relationship Id="rId196" Type="http://schemas.openxmlformats.org/officeDocument/2006/relationships/slide" Target="slides/slide21.xml"/><Relationship Id="rId197" Type="http://schemas.openxmlformats.org/officeDocument/2006/relationships/slide" Target="slides/slide22.xml"/><Relationship Id="rId198" Type="http://schemas.openxmlformats.org/officeDocument/2006/relationships/slide" Target="slides/slide23.xml"/><Relationship Id="rId199" Type="http://schemas.openxmlformats.org/officeDocument/2006/relationships/slide" Target="slides/slide24.xml"/><Relationship Id="rId280" Type="http://schemas.openxmlformats.org/officeDocument/2006/relationships/slide" Target="slides/slide105.xml"/><Relationship Id="rId30" Type="http://schemas.openxmlformats.org/officeDocument/2006/relationships/slideMaster" Target="slideMasters/slideMaster30.xml"/><Relationship Id="rId31" Type="http://schemas.openxmlformats.org/officeDocument/2006/relationships/slideMaster" Target="slideMasters/slideMaster31.xml"/><Relationship Id="rId32" Type="http://schemas.openxmlformats.org/officeDocument/2006/relationships/slideMaster" Target="slideMasters/slideMaster32.xml"/><Relationship Id="rId33" Type="http://schemas.openxmlformats.org/officeDocument/2006/relationships/slideMaster" Target="slideMasters/slideMaster33.xml"/><Relationship Id="rId34" Type="http://schemas.openxmlformats.org/officeDocument/2006/relationships/slideMaster" Target="slideMasters/slideMaster34.xml"/><Relationship Id="rId35" Type="http://schemas.openxmlformats.org/officeDocument/2006/relationships/slideMaster" Target="slideMasters/slideMaster35.xml"/><Relationship Id="rId36" Type="http://schemas.openxmlformats.org/officeDocument/2006/relationships/slideMaster" Target="slideMasters/slideMaster36.xml"/><Relationship Id="rId37" Type="http://schemas.openxmlformats.org/officeDocument/2006/relationships/slideMaster" Target="slideMasters/slideMaster37.xml"/><Relationship Id="rId38" Type="http://schemas.openxmlformats.org/officeDocument/2006/relationships/slideMaster" Target="slideMasters/slideMaster38.xml"/><Relationship Id="rId39" Type="http://schemas.openxmlformats.org/officeDocument/2006/relationships/slideMaster" Target="slideMasters/slideMaster39.xml"/><Relationship Id="rId281" Type="http://schemas.openxmlformats.org/officeDocument/2006/relationships/slide" Target="slides/slide106.xml"/><Relationship Id="rId282" Type="http://schemas.openxmlformats.org/officeDocument/2006/relationships/slide" Target="slides/slide107.xml"/><Relationship Id="rId283" Type="http://schemas.openxmlformats.org/officeDocument/2006/relationships/slide" Target="slides/slide108.xml"/><Relationship Id="rId284" Type="http://schemas.openxmlformats.org/officeDocument/2006/relationships/slide" Target="slides/slide109.xml"/><Relationship Id="rId130" Type="http://schemas.openxmlformats.org/officeDocument/2006/relationships/slideMaster" Target="slideMasters/slideMaster130.xml"/><Relationship Id="rId131" Type="http://schemas.openxmlformats.org/officeDocument/2006/relationships/slideMaster" Target="slideMasters/slideMaster131.xml"/><Relationship Id="rId132" Type="http://schemas.openxmlformats.org/officeDocument/2006/relationships/slideMaster" Target="slideMasters/slideMaster132.xml"/><Relationship Id="rId133" Type="http://schemas.openxmlformats.org/officeDocument/2006/relationships/slideMaster" Target="slideMasters/slideMaster133.xml"/><Relationship Id="rId220" Type="http://schemas.openxmlformats.org/officeDocument/2006/relationships/slide" Target="slides/slide45.xml"/><Relationship Id="rId221" Type="http://schemas.openxmlformats.org/officeDocument/2006/relationships/slide" Target="slides/slide46.xml"/><Relationship Id="rId222" Type="http://schemas.openxmlformats.org/officeDocument/2006/relationships/slide" Target="slides/slide47.xml"/><Relationship Id="rId223" Type="http://schemas.openxmlformats.org/officeDocument/2006/relationships/slide" Target="slides/slide48.xml"/><Relationship Id="rId224" Type="http://schemas.openxmlformats.org/officeDocument/2006/relationships/slide" Target="slides/slide49.xml"/><Relationship Id="rId225" Type="http://schemas.openxmlformats.org/officeDocument/2006/relationships/slide" Target="slides/slide50.xml"/><Relationship Id="rId226" Type="http://schemas.openxmlformats.org/officeDocument/2006/relationships/slide" Target="slides/slide51.xml"/><Relationship Id="rId227" Type="http://schemas.openxmlformats.org/officeDocument/2006/relationships/slide" Target="slides/slide52.xml"/><Relationship Id="rId228" Type="http://schemas.openxmlformats.org/officeDocument/2006/relationships/slide" Target="slides/slide53.xml"/><Relationship Id="rId229" Type="http://schemas.openxmlformats.org/officeDocument/2006/relationships/slide" Target="slides/slide54.xml"/><Relationship Id="rId134" Type="http://schemas.openxmlformats.org/officeDocument/2006/relationships/slideMaster" Target="slideMasters/slideMaster134.xml"/><Relationship Id="rId135" Type="http://schemas.openxmlformats.org/officeDocument/2006/relationships/slideMaster" Target="slideMasters/slideMaster135.xml"/><Relationship Id="rId136" Type="http://schemas.openxmlformats.org/officeDocument/2006/relationships/slideMaster" Target="slideMasters/slideMaster136.xml"/><Relationship Id="rId137" Type="http://schemas.openxmlformats.org/officeDocument/2006/relationships/slideMaster" Target="slideMasters/slideMaster137.xml"/><Relationship Id="rId138" Type="http://schemas.openxmlformats.org/officeDocument/2006/relationships/slideMaster" Target="slideMasters/slideMaster138.xml"/><Relationship Id="rId139" Type="http://schemas.openxmlformats.org/officeDocument/2006/relationships/slideMaster" Target="slideMasters/slideMaster139.xml"/><Relationship Id="rId285" Type="http://schemas.openxmlformats.org/officeDocument/2006/relationships/notesMaster" Target="notesMasters/notesMaster1.xml"/><Relationship Id="rId286" Type="http://schemas.openxmlformats.org/officeDocument/2006/relationships/handoutMaster" Target="handoutMasters/handoutMaster1.xml"/><Relationship Id="rId287" Type="http://schemas.openxmlformats.org/officeDocument/2006/relationships/tags" Target="tags/tag1.xml"/><Relationship Id="rId288" Type="http://schemas.openxmlformats.org/officeDocument/2006/relationships/commentAuthors" Target="commentAuthors.xml"/><Relationship Id="rId289" Type="http://schemas.openxmlformats.org/officeDocument/2006/relationships/presProps" Target="presProps.xml"/><Relationship Id="rId290" Type="http://schemas.openxmlformats.org/officeDocument/2006/relationships/viewProps" Target="viewProps.xml"/><Relationship Id="rId291" Type="http://schemas.openxmlformats.org/officeDocument/2006/relationships/theme" Target="theme/theme1.xml"/><Relationship Id="rId292" Type="http://schemas.openxmlformats.org/officeDocument/2006/relationships/tableStyles" Target="tableStyles.xml"/><Relationship Id="rId40" Type="http://schemas.openxmlformats.org/officeDocument/2006/relationships/slideMaster" Target="slideMasters/slideMaster40.xml"/><Relationship Id="rId41" Type="http://schemas.openxmlformats.org/officeDocument/2006/relationships/slideMaster" Target="slideMasters/slideMaster41.xml"/><Relationship Id="rId42" Type="http://schemas.openxmlformats.org/officeDocument/2006/relationships/slideMaster" Target="slideMasters/slideMaster42.xml"/><Relationship Id="rId43" Type="http://schemas.openxmlformats.org/officeDocument/2006/relationships/slideMaster" Target="slideMasters/slideMaster43.xml"/><Relationship Id="rId44" Type="http://schemas.openxmlformats.org/officeDocument/2006/relationships/slideMaster" Target="slideMasters/slideMaster44.xml"/><Relationship Id="rId45" Type="http://schemas.openxmlformats.org/officeDocument/2006/relationships/slideMaster" Target="slideMasters/slideMaster45.xml"/><Relationship Id="rId46" Type="http://schemas.openxmlformats.org/officeDocument/2006/relationships/slideMaster" Target="slideMasters/slideMaster46.xml"/><Relationship Id="rId47" Type="http://schemas.openxmlformats.org/officeDocument/2006/relationships/slideMaster" Target="slideMasters/slideMaster47.xml"/><Relationship Id="rId48" Type="http://schemas.openxmlformats.org/officeDocument/2006/relationships/slideMaster" Target="slideMasters/slideMaster48.xml"/><Relationship Id="rId49" Type="http://schemas.openxmlformats.org/officeDocument/2006/relationships/slideMaster" Target="slideMasters/slideMaster49.xml"/><Relationship Id="rId140" Type="http://schemas.openxmlformats.org/officeDocument/2006/relationships/slideMaster" Target="slideMasters/slideMaster140.xml"/><Relationship Id="rId141" Type="http://schemas.openxmlformats.org/officeDocument/2006/relationships/slideMaster" Target="slideMasters/slideMaster141.xml"/><Relationship Id="rId142" Type="http://schemas.openxmlformats.org/officeDocument/2006/relationships/slideMaster" Target="slideMasters/slideMaster142.xml"/><Relationship Id="rId143" Type="http://schemas.openxmlformats.org/officeDocument/2006/relationships/slideMaster" Target="slideMasters/slideMaster143.xml"/><Relationship Id="rId144" Type="http://schemas.openxmlformats.org/officeDocument/2006/relationships/slideMaster" Target="slideMasters/slideMaster144.xml"/><Relationship Id="rId145" Type="http://schemas.openxmlformats.org/officeDocument/2006/relationships/slideMaster" Target="slideMasters/slideMaster145.xml"/><Relationship Id="rId146" Type="http://schemas.openxmlformats.org/officeDocument/2006/relationships/slideMaster" Target="slideMasters/slideMaster146.xml"/><Relationship Id="rId147" Type="http://schemas.openxmlformats.org/officeDocument/2006/relationships/slideMaster" Target="slideMasters/slideMaster147.xml"/><Relationship Id="rId148" Type="http://schemas.openxmlformats.org/officeDocument/2006/relationships/slideMaster" Target="slideMasters/slideMaster148.xml"/><Relationship Id="rId149" Type="http://schemas.openxmlformats.org/officeDocument/2006/relationships/slideMaster" Target="slideMasters/slideMaster149.xml"/><Relationship Id="rId230" Type="http://schemas.openxmlformats.org/officeDocument/2006/relationships/slide" Target="slides/slide55.xml"/><Relationship Id="rId231" Type="http://schemas.openxmlformats.org/officeDocument/2006/relationships/slide" Target="slides/slide56.xml"/><Relationship Id="rId232" Type="http://schemas.openxmlformats.org/officeDocument/2006/relationships/slide" Target="slides/slide57.xml"/><Relationship Id="rId233" Type="http://schemas.openxmlformats.org/officeDocument/2006/relationships/slide" Target="slides/slide58.xml"/><Relationship Id="rId234" Type="http://schemas.openxmlformats.org/officeDocument/2006/relationships/slide" Target="slides/slide59.xml"/><Relationship Id="rId235" Type="http://schemas.openxmlformats.org/officeDocument/2006/relationships/slide" Target="slides/slide60.xml"/><Relationship Id="rId236" Type="http://schemas.openxmlformats.org/officeDocument/2006/relationships/slide" Target="slides/slide61.xml"/><Relationship Id="rId237" Type="http://schemas.openxmlformats.org/officeDocument/2006/relationships/slide" Target="slides/slide62.xml"/><Relationship Id="rId238" Type="http://schemas.openxmlformats.org/officeDocument/2006/relationships/slide" Target="slides/slide63.xml"/><Relationship Id="rId239" Type="http://schemas.openxmlformats.org/officeDocument/2006/relationships/slide" Target="slides/slide64.xml"/><Relationship Id="rId50" Type="http://schemas.openxmlformats.org/officeDocument/2006/relationships/slideMaster" Target="slideMasters/slideMaster50.xml"/><Relationship Id="rId51" Type="http://schemas.openxmlformats.org/officeDocument/2006/relationships/slideMaster" Target="slideMasters/slideMaster51.xml"/><Relationship Id="rId52" Type="http://schemas.openxmlformats.org/officeDocument/2006/relationships/slideMaster" Target="slideMasters/slideMaster52.xml"/><Relationship Id="rId53" Type="http://schemas.openxmlformats.org/officeDocument/2006/relationships/slideMaster" Target="slideMasters/slideMaster53.xml"/><Relationship Id="rId54" Type="http://schemas.openxmlformats.org/officeDocument/2006/relationships/slideMaster" Target="slideMasters/slideMaster54.xml"/><Relationship Id="rId55" Type="http://schemas.openxmlformats.org/officeDocument/2006/relationships/slideMaster" Target="slideMasters/slideMaster55.xml"/><Relationship Id="rId56" Type="http://schemas.openxmlformats.org/officeDocument/2006/relationships/slideMaster" Target="slideMasters/slideMaster56.xml"/><Relationship Id="rId57" Type="http://schemas.openxmlformats.org/officeDocument/2006/relationships/slideMaster" Target="slideMasters/slideMaster57.xml"/><Relationship Id="rId58" Type="http://schemas.openxmlformats.org/officeDocument/2006/relationships/slideMaster" Target="slideMasters/slideMaster58.xml"/><Relationship Id="rId59" Type="http://schemas.openxmlformats.org/officeDocument/2006/relationships/slideMaster" Target="slideMasters/slideMaster59.xml"/><Relationship Id="rId150" Type="http://schemas.openxmlformats.org/officeDocument/2006/relationships/slideMaster" Target="slideMasters/slideMaster150.xml"/><Relationship Id="rId151" Type="http://schemas.openxmlformats.org/officeDocument/2006/relationships/slideMaster" Target="slideMasters/slideMaster151.xml"/><Relationship Id="rId152" Type="http://schemas.openxmlformats.org/officeDocument/2006/relationships/slideMaster" Target="slideMasters/slideMaster152.xml"/><Relationship Id="rId153" Type="http://schemas.openxmlformats.org/officeDocument/2006/relationships/slideMaster" Target="slideMasters/slideMaster153.xml"/><Relationship Id="rId154" Type="http://schemas.openxmlformats.org/officeDocument/2006/relationships/slideMaster" Target="slideMasters/slideMaster154.xml"/><Relationship Id="rId155" Type="http://schemas.openxmlformats.org/officeDocument/2006/relationships/slideMaster" Target="slideMasters/slideMaster155.xml"/><Relationship Id="rId156" Type="http://schemas.openxmlformats.org/officeDocument/2006/relationships/slideMaster" Target="slideMasters/slideMaster156.xml"/><Relationship Id="rId157" Type="http://schemas.openxmlformats.org/officeDocument/2006/relationships/slideMaster" Target="slideMasters/slideMaster157.xml"/><Relationship Id="rId158" Type="http://schemas.openxmlformats.org/officeDocument/2006/relationships/slideMaster" Target="slideMasters/slideMaster158.xml"/><Relationship Id="rId159" Type="http://schemas.openxmlformats.org/officeDocument/2006/relationships/slideMaster" Target="slideMasters/slideMaster159.xml"/><Relationship Id="rId240" Type="http://schemas.openxmlformats.org/officeDocument/2006/relationships/slide" Target="slides/slide65.xml"/><Relationship Id="rId241" Type="http://schemas.openxmlformats.org/officeDocument/2006/relationships/slide" Target="slides/slide66.xml"/><Relationship Id="rId242" Type="http://schemas.openxmlformats.org/officeDocument/2006/relationships/slide" Target="slides/slide67.xml"/><Relationship Id="rId243" Type="http://schemas.openxmlformats.org/officeDocument/2006/relationships/slide" Target="slides/slide68.xml"/><Relationship Id="rId244" Type="http://schemas.openxmlformats.org/officeDocument/2006/relationships/slide" Target="slides/slide69.xml"/><Relationship Id="rId245" Type="http://schemas.openxmlformats.org/officeDocument/2006/relationships/slide" Target="slides/slide70.xml"/><Relationship Id="rId246" Type="http://schemas.openxmlformats.org/officeDocument/2006/relationships/slide" Target="slides/slide71.xml"/><Relationship Id="rId247" Type="http://schemas.openxmlformats.org/officeDocument/2006/relationships/slide" Target="slides/slide72.xml"/><Relationship Id="rId248" Type="http://schemas.openxmlformats.org/officeDocument/2006/relationships/slide" Target="slides/slide73.xml"/><Relationship Id="rId249" Type="http://schemas.openxmlformats.org/officeDocument/2006/relationships/slide" Target="slides/slide74.xml"/><Relationship Id="rId60" Type="http://schemas.openxmlformats.org/officeDocument/2006/relationships/slideMaster" Target="slideMasters/slideMaster60.xml"/><Relationship Id="rId61" Type="http://schemas.openxmlformats.org/officeDocument/2006/relationships/slideMaster" Target="slideMasters/slideMaster61.xml"/><Relationship Id="rId62" Type="http://schemas.openxmlformats.org/officeDocument/2006/relationships/slideMaster" Target="slideMasters/slideMaster62.xml"/><Relationship Id="rId63" Type="http://schemas.openxmlformats.org/officeDocument/2006/relationships/slideMaster" Target="slideMasters/slideMaster63.xml"/><Relationship Id="rId64" Type="http://schemas.openxmlformats.org/officeDocument/2006/relationships/slideMaster" Target="slideMasters/slideMaster64.xml"/><Relationship Id="rId65" Type="http://schemas.openxmlformats.org/officeDocument/2006/relationships/slideMaster" Target="slideMasters/slideMaster65.xml"/><Relationship Id="rId66" Type="http://schemas.openxmlformats.org/officeDocument/2006/relationships/slideMaster" Target="slideMasters/slideMaster66.xml"/><Relationship Id="rId67" Type="http://schemas.openxmlformats.org/officeDocument/2006/relationships/slideMaster" Target="slideMasters/slideMaster67.xml"/><Relationship Id="rId68" Type="http://schemas.openxmlformats.org/officeDocument/2006/relationships/slideMaster" Target="slideMasters/slideMaster68.xml"/><Relationship Id="rId69" Type="http://schemas.openxmlformats.org/officeDocument/2006/relationships/slideMaster" Target="slideMasters/slideMaster69.xml"/><Relationship Id="rId160" Type="http://schemas.openxmlformats.org/officeDocument/2006/relationships/slideMaster" Target="slideMasters/slideMaster160.xml"/><Relationship Id="rId161" Type="http://schemas.openxmlformats.org/officeDocument/2006/relationships/slideMaster" Target="slideMasters/slideMaster161.xml"/><Relationship Id="rId162" Type="http://schemas.openxmlformats.org/officeDocument/2006/relationships/slideMaster" Target="slideMasters/slideMaster162.xml"/><Relationship Id="rId163" Type="http://schemas.openxmlformats.org/officeDocument/2006/relationships/slideMaster" Target="slideMasters/slideMaster163.xml"/><Relationship Id="rId164" Type="http://schemas.openxmlformats.org/officeDocument/2006/relationships/slideMaster" Target="slideMasters/slideMaster164.xml"/><Relationship Id="rId165" Type="http://schemas.openxmlformats.org/officeDocument/2006/relationships/slideMaster" Target="slideMasters/slideMaster165.xml"/><Relationship Id="rId166" Type="http://schemas.openxmlformats.org/officeDocument/2006/relationships/slideMaster" Target="slideMasters/slideMaster166.xml"/><Relationship Id="rId167" Type="http://schemas.openxmlformats.org/officeDocument/2006/relationships/slideMaster" Target="slideMasters/slideMaster167.xml"/><Relationship Id="rId168" Type="http://schemas.openxmlformats.org/officeDocument/2006/relationships/slideMaster" Target="slideMasters/slideMaster168.xml"/><Relationship Id="rId169" Type="http://schemas.openxmlformats.org/officeDocument/2006/relationships/slideMaster" Target="slideMasters/slideMaster169.xml"/><Relationship Id="rId250" Type="http://schemas.openxmlformats.org/officeDocument/2006/relationships/slide" Target="slides/slide75.xml"/><Relationship Id="rId251" Type="http://schemas.openxmlformats.org/officeDocument/2006/relationships/slide" Target="slides/slide76.xml"/><Relationship Id="rId252" Type="http://schemas.openxmlformats.org/officeDocument/2006/relationships/slide" Target="slides/slide77.xml"/><Relationship Id="rId253" Type="http://schemas.openxmlformats.org/officeDocument/2006/relationships/slide" Target="slides/slide78.xml"/><Relationship Id="rId254" Type="http://schemas.openxmlformats.org/officeDocument/2006/relationships/slide" Target="slides/slide79.xml"/><Relationship Id="rId255" Type="http://schemas.openxmlformats.org/officeDocument/2006/relationships/slide" Target="slides/slide80.xml"/><Relationship Id="rId256" Type="http://schemas.openxmlformats.org/officeDocument/2006/relationships/slide" Target="slides/slide81.xml"/><Relationship Id="rId257" Type="http://schemas.openxmlformats.org/officeDocument/2006/relationships/slide" Target="slides/slide82.xml"/><Relationship Id="rId258" Type="http://schemas.openxmlformats.org/officeDocument/2006/relationships/slide" Target="slides/slide83.xml"/><Relationship Id="rId259" Type="http://schemas.openxmlformats.org/officeDocument/2006/relationships/slide" Target="slides/slide84.xml"/><Relationship Id="rId100" Type="http://schemas.openxmlformats.org/officeDocument/2006/relationships/slideMaster" Target="slideMasters/slideMaster100.xml"/><Relationship Id="rId101" Type="http://schemas.openxmlformats.org/officeDocument/2006/relationships/slideMaster" Target="slideMasters/slideMaster101.xml"/><Relationship Id="rId102" Type="http://schemas.openxmlformats.org/officeDocument/2006/relationships/slideMaster" Target="slideMasters/slideMaster102.xml"/><Relationship Id="rId103" Type="http://schemas.openxmlformats.org/officeDocument/2006/relationships/slideMaster" Target="slideMasters/slideMaster103.xml"/><Relationship Id="rId104" Type="http://schemas.openxmlformats.org/officeDocument/2006/relationships/slideMaster" Target="slideMasters/slideMaster104.xml"/><Relationship Id="rId105" Type="http://schemas.openxmlformats.org/officeDocument/2006/relationships/slideMaster" Target="slideMasters/slideMaster10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84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628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84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628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84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628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anose="02020603050405020304" pitchFamily="18" charset="0"/>
              </a:defRPr>
            </a:lvl1pPr>
          </a:lstStyle>
          <a:p>
            <a:fld id="{6B27680A-1385-42FB-B94C-D6E1298EFA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56948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8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dirty="0" smtClean="0"/>
              <a:t>Click to edit Master text styles</a:t>
            </a:r>
          </a:p>
          <a:p>
            <a:pPr lvl="1"/>
            <a:r>
              <a:rPr lang="en-US" altLang="en-US" noProof="0" dirty="0" smtClean="0"/>
              <a:t>Second level</a:t>
            </a:r>
          </a:p>
          <a:p>
            <a:pPr lvl="2"/>
            <a:r>
              <a:rPr lang="en-US" altLang="en-US" noProof="0" dirty="0" smtClean="0"/>
              <a:t>Third level</a:t>
            </a:r>
          </a:p>
          <a:p>
            <a:pPr lvl="3"/>
            <a:r>
              <a:rPr lang="en-US" altLang="en-US" noProof="0" dirty="0" smtClean="0"/>
              <a:t>Fourth level</a:t>
            </a:r>
          </a:p>
          <a:p>
            <a:pPr lvl="4"/>
            <a:r>
              <a:rPr lang="en-US" altLang="en-US" noProof="0" dirty="0" smtClean="0"/>
              <a:t>Fifth level</a:t>
            </a:r>
          </a:p>
        </p:txBody>
      </p:sp>
      <p:sp>
        <p:nvSpPr>
          <p:cNvPr id="518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84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18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anose="02020603050405020304" pitchFamily="18" charset="0"/>
              </a:defRPr>
            </a:lvl1pPr>
          </a:lstStyle>
          <a:p>
            <a:fld id="{3910639B-1C0C-4ED5-866F-6F6178310B32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6FC291-21D2-4848-A8DA-D9C70FDA709D}" type="datetimeFigureOut">
              <a:rPr lang="en-IN" smtClean="0"/>
              <a:t>09/03/17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920470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0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10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10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10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10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10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10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10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10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8.xml"/></Relationships>
</file>

<file path=ppt/notesSlides/_rels/notesSlide10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8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9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9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9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9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9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9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9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9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9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fld id="{2328A50D-3BD4-4D2D-B99C-E2C2E3B9A8BB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CA" altLang="en-US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358040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15.3 The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trp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 operon in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E. coli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: regulated synthesis of repressible enzymes</a:t>
            </a:r>
            <a:endParaRPr lang="en-US" sz="1200" kern="1200" dirty="0">
              <a:solidFill>
                <a:schemeClr val="tx1"/>
              </a:solidFill>
              <a:effectLst/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227551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15.UN04 In-text figure, regulation at the level of RNA processing, p. 314</a:t>
            </a:r>
            <a:endParaRPr lang="en-US" sz="1200" kern="1200" dirty="0">
              <a:solidFill>
                <a:schemeClr val="tx1"/>
              </a:solidFill>
              <a:effectLst/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100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48128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15.UN05 In-text figure, regulation at the level of translation, p. 315</a:t>
            </a:r>
            <a:endParaRPr lang="en-US" sz="1200" kern="1200" dirty="0">
              <a:solidFill>
                <a:schemeClr val="tx1"/>
              </a:solidFill>
              <a:effectLst/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101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184536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15.UN06 In-text figure, synthesis of a DNA probe,  p. 317</a:t>
            </a:r>
            <a:endParaRPr lang="en-US" sz="1200" kern="1200" dirty="0">
              <a:solidFill>
                <a:schemeClr val="tx1"/>
              </a:solidFill>
              <a:effectLst/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102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436130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15.UN07 Summary of key concepts: transcription regulation</a:t>
            </a:r>
            <a:endParaRPr lang="en-US" sz="1200" kern="1200" dirty="0">
              <a:solidFill>
                <a:schemeClr val="tx1"/>
              </a:solidFill>
              <a:effectLst/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103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529047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15.UN08 Summary of key concepts: eukaryotic regulation of gene expression</a:t>
            </a:r>
            <a:endParaRPr lang="en-US" sz="1200" kern="1200" dirty="0">
              <a:solidFill>
                <a:schemeClr val="tx1"/>
              </a:solidFill>
              <a:effectLst/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104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385360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15.UN08-1 Summary of key concepts: eukaryotic regulation of gene expression (part 1)</a:t>
            </a:r>
            <a:endParaRPr lang="en-US" sz="1200" kern="1200" dirty="0">
              <a:solidFill>
                <a:schemeClr val="tx1"/>
              </a:solidFill>
              <a:effectLst/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105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270592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15.UN08-2 Summary of key concepts: eukaryotic regulation of gene expression (part 2)</a:t>
            </a:r>
            <a:endParaRPr lang="en-US" sz="1200" kern="1200" dirty="0">
              <a:solidFill>
                <a:schemeClr val="tx1"/>
              </a:solidFill>
              <a:effectLst/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106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832305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15.UN08-3 Summary of key concepts: eukaryotic regulation of gene expression (part 3)</a:t>
            </a:r>
            <a:endParaRPr lang="en-US" sz="1200" kern="1200" dirty="0">
              <a:solidFill>
                <a:schemeClr val="tx1"/>
              </a:solidFill>
              <a:effectLst/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107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910406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15.UN09 Test your understanding, question 7 (activator proteins)</a:t>
            </a:r>
            <a:endParaRPr lang="en-US" sz="1200" kern="1200" dirty="0">
              <a:solidFill>
                <a:schemeClr val="tx1"/>
              </a:solidFill>
              <a:effectLst/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108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950682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15.UN10 Test your understanding, question 11 (flashlight fish)</a:t>
            </a:r>
            <a:endParaRPr lang="en-US" sz="1200" kern="1200" dirty="0">
              <a:solidFill>
                <a:schemeClr val="tx1"/>
              </a:solidFill>
              <a:effectLst/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109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2388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15.3-1 The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trp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 operon in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E. coli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: regulated synthesis of repressible enzymes (part 1: tryptophan absent)</a:t>
            </a:r>
            <a:endParaRPr lang="en-US" sz="1200" kern="1200" dirty="0">
              <a:solidFill>
                <a:schemeClr val="tx1"/>
              </a:solidFill>
              <a:effectLst/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11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406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15.3-2 The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trp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 operon in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E. coli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: regulated synthesis of repressible enzymes (part 2: tryptophan present)</a:t>
            </a:r>
            <a:endParaRPr lang="en-US" sz="1200" kern="1200" dirty="0">
              <a:solidFill>
                <a:schemeClr val="tx1"/>
              </a:solidFill>
              <a:effectLst/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12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9182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r" eaLnBrk="0" hangingPunct="0"/>
            <a:fld id="{66CC2EAA-39B3-4874-B747-E4EB19D68670}" type="slidenum">
              <a:rPr lang="en-US" altLang="en-US">
                <a:latin typeface="Arial" pitchFamily="34" charset="0"/>
                <a:ea typeface="ヒラギノ角ゴ Pro W3" charset="-128"/>
                <a:cs typeface="Arial" pitchFamily="34" charset="0"/>
              </a:rPr>
              <a:pPr algn="r" eaLnBrk="0" hangingPunct="0"/>
              <a:t>13</a:t>
            </a:fld>
            <a:endParaRPr lang="en-US" altLang="en-US">
              <a:latin typeface="Arial" pitchFamily="34" charset="0"/>
              <a:ea typeface="ヒラギノ角ゴ Pro W3" charset="-128"/>
              <a:cs typeface="Arial" pitchFamily="34" charset="0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8499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r" eaLnBrk="0" hangingPunct="0"/>
            <a:fld id="{35F54C46-B855-4BCC-B890-841DE570875E}" type="slidenum">
              <a:rPr lang="en-US" altLang="en-US">
                <a:latin typeface="Arial" pitchFamily="34" charset="0"/>
                <a:ea typeface="ヒラギノ角ゴ Pro W3" charset="-128"/>
                <a:cs typeface="Arial" pitchFamily="34" charset="0"/>
              </a:rPr>
              <a:pPr algn="r" eaLnBrk="0" hangingPunct="0"/>
              <a:t>14</a:t>
            </a:fld>
            <a:endParaRPr lang="en-US" altLang="en-US">
              <a:latin typeface="Arial" pitchFamily="34" charset="0"/>
              <a:ea typeface="ヒラギノ角ゴ Pro W3" charset="-128"/>
              <a:cs typeface="Arial" pitchFamily="34" charset="0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0472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r" eaLnBrk="0" hangingPunct="0"/>
            <a:fld id="{36E486E6-5418-4C34-984C-71B815D7DE7E}" type="slidenum">
              <a:rPr lang="en-US" altLang="en-US">
                <a:latin typeface="Arial" pitchFamily="34" charset="0"/>
                <a:ea typeface="ヒラギノ角ゴ Pro W3" charset="-128"/>
                <a:cs typeface="Arial" pitchFamily="34" charset="0"/>
              </a:rPr>
              <a:pPr algn="r" eaLnBrk="0" hangingPunct="0"/>
              <a:t>15</a:t>
            </a:fld>
            <a:endParaRPr lang="en-US" altLang="en-US">
              <a:latin typeface="Arial" pitchFamily="34" charset="0"/>
              <a:ea typeface="ヒラギノ角ゴ Pro W3" charset="-128"/>
              <a:cs typeface="Arial" pitchFamily="34" charset="0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1874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0639B-1C0C-4ED5-866F-6F6178310B32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6648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15.4 The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lac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 operon in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E. coli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: regulated synthesis of inducible enzymes</a:t>
            </a:r>
            <a:endParaRPr lang="en-US" sz="1200" kern="1200" dirty="0">
              <a:solidFill>
                <a:schemeClr val="tx1"/>
              </a:solidFill>
              <a:effectLst/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2363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15.4-1 The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lac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 operon in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E. coli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: regulated synthesis of inducible enzymes (part 1: lactose absent)</a:t>
            </a:r>
            <a:endParaRPr lang="en-US" sz="1200" kern="1200" dirty="0">
              <a:solidFill>
                <a:schemeClr val="tx1"/>
              </a:solidFill>
              <a:effectLst/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18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6106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15.4-2 The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lac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 operon in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E. coli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: regulated synthesis of inducible enzymes (part 2: lactose present)</a:t>
            </a:r>
            <a:endParaRPr lang="en-US" sz="1200" kern="1200" dirty="0">
              <a:solidFill>
                <a:schemeClr val="tx1"/>
              </a:solidFill>
              <a:effectLst/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19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766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r" eaLnBrk="0" hangingPunct="0"/>
            <a:fld id="{F75A0802-9103-4D09-8F97-97AC433FD9B8}" type="slidenum">
              <a:rPr lang="en-US" altLang="en-US">
                <a:latin typeface="Arial" pitchFamily="34" charset="0"/>
                <a:ea typeface="ヒラギノ角ゴ Pro W3" charset="-128"/>
                <a:cs typeface="Arial" pitchFamily="34" charset="0"/>
              </a:rPr>
              <a:pPr algn="r" eaLnBrk="0" hangingPunct="0"/>
              <a:t>2</a:t>
            </a:fld>
            <a:endParaRPr lang="en-US" altLang="en-US">
              <a:latin typeface="Arial" pitchFamily="34" charset="0"/>
              <a:ea typeface="ヒラギノ角ゴ Pro W3" charset="-128"/>
              <a:cs typeface="Arial" pitchFamily="34" charset="0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9263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r" eaLnBrk="0" hangingPunct="0"/>
            <a:fld id="{41D1F92C-4769-40B3-B92E-2150C43CC97C}" type="slidenum">
              <a:rPr lang="en-US" altLang="en-US">
                <a:latin typeface="Arial" pitchFamily="34" charset="0"/>
                <a:ea typeface="ヒラギノ角ゴ Pro W3" charset="-128"/>
                <a:cs typeface="Arial" pitchFamily="34" charset="0"/>
              </a:rPr>
              <a:pPr algn="r" eaLnBrk="0" hangingPunct="0"/>
              <a:t>20</a:t>
            </a:fld>
            <a:endParaRPr lang="en-US" altLang="en-US">
              <a:latin typeface="Arial" pitchFamily="34" charset="0"/>
              <a:ea typeface="ヒラギノ角ゴ Pro W3" charset="-128"/>
              <a:cs typeface="Arial" pitchFamily="34" charset="0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1883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r" eaLnBrk="0" hangingPunct="0"/>
            <a:fld id="{3C7F772E-1B84-43EE-8627-4B180C098404}" type="slidenum">
              <a:rPr lang="en-US" altLang="en-US">
                <a:latin typeface="Arial" pitchFamily="34" charset="0"/>
                <a:ea typeface="ヒラギノ角ゴ Pro W3" charset="-128"/>
                <a:cs typeface="Arial" pitchFamily="34" charset="0"/>
              </a:rPr>
              <a:pPr algn="r" eaLnBrk="0" hangingPunct="0"/>
              <a:t>21</a:t>
            </a:fld>
            <a:endParaRPr lang="en-US" altLang="en-US">
              <a:latin typeface="Arial" pitchFamily="34" charset="0"/>
              <a:ea typeface="ヒラギノ角ゴ Pro W3" charset="-128"/>
              <a:cs typeface="Arial" pitchFamily="34" charset="0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8519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r" eaLnBrk="0" hangingPunct="0"/>
            <a:fld id="{6AE9792F-F81A-44A0-BBE8-CAB5F2EDAC34}" type="slidenum">
              <a:rPr lang="en-US" altLang="en-US">
                <a:latin typeface="Arial" pitchFamily="34" charset="0"/>
                <a:ea typeface="ヒラギノ角ゴ Pro W3" charset="-128"/>
                <a:cs typeface="Arial" pitchFamily="34" charset="0"/>
              </a:rPr>
              <a:pPr algn="r" eaLnBrk="0" hangingPunct="0"/>
              <a:t>22</a:t>
            </a:fld>
            <a:endParaRPr lang="en-US" altLang="en-US">
              <a:latin typeface="Arial" pitchFamily="34" charset="0"/>
              <a:ea typeface="ヒラギノ角ゴ Pro W3" charset="-128"/>
              <a:cs typeface="Arial" pitchFamily="34" charset="0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3262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15.5 Positive control of the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lac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 operon by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cAMP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 receptor protein (CRP)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23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4696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15.5-1 Positive control of the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lac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 operon by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cAMP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 receptor protein (CRP) (part 1: glucose scarce)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24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7657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15.5-2 Positive control of the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lac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 operon by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cAMP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 receptor protein (CRP) (part 2: glucose present)</a:t>
            </a:r>
            <a:endParaRPr lang="en-US" sz="1200" kern="1200" dirty="0">
              <a:solidFill>
                <a:schemeClr val="tx1"/>
              </a:solidFill>
              <a:effectLst/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25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9552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r" eaLnBrk="0" hangingPunct="0"/>
            <a:fld id="{FA1720F6-3E16-414F-93F7-418F2887B83F}" type="slidenum">
              <a:rPr lang="en-US" altLang="en-US">
                <a:latin typeface="Arial" pitchFamily="34" charset="0"/>
                <a:ea typeface="ヒラギノ角ゴ Pro W3" charset="-128"/>
                <a:cs typeface="Arial" pitchFamily="34" charset="0"/>
              </a:rPr>
              <a:pPr algn="r" eaLnBrk="0" hangingPunct="0"/>
              <a:t>26</a:t>
            </a:fld>
            <a:endParaRPr lang="en-US" altLang="en-US">
              <a:latin typeface="Arial" pitchFamily="34" charset="0"/>
              <a:ea typeface="ヒラギノ角ゴ Pro W3" charset="-128"/>
              <a:cs typeface="Arial" pitchFamily="34" charset="0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3400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r" eaLnBrk="0" hangingPunct="0"/>
            <a:fld id="{D0633734-52DB-4E77-A619-3BDBADFDCFBB}" type="slidenum">
              <a:rPr lang="en-US" altLang="en-US">
                <a:latin typeface="Arial" pitchFamily="34" charset="0"/>
                <a:ea typeface="ヒラギノ角ゴ Pro W3" charset="-128"/>
                <a:cs typeface="Arial" pitchFamily="34" charset="0"/>
              </a:rPr>
              <a:pPr algn="r" eaLnBrk="0" hangingPunct="0"/>
              <a:t>27</a:t>
            </a:fld>
            <a:endParaRPr lang="en-US" altLang="en-US">
              <a:latin typeface="Arial" pitchFamily="34" charset="0"/>
              <a:ea typeface="ヒラギノ角ゴ Pro W3" charset="-128"/>
              <a:cs typeface="Arial" pitchFamily="34" charset="0"/>
            </a:endParaRPr>
          </a:p>
        </p:txBody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CA" altLang="en-US" dirty="0" smtClean="0"/>
          </a:p>
        </p:txBody>
      </p:sp>
      <p:sp>
        <p:nvSpPr>
          <p:cNvPr id="3" name="Slide Image Placeholder 2"/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13997415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15.6 Stages in gene expression that can be regulated in eukaryotic cells</a:t>
            </a:r>
            <a:endParaRPr lang="en-US" sz="1200" kern="1200" dirty="0">
              <a:solidFill>
                <a:schemeClr val="tx1"/>
              </a:solidFill>
              <a:effectLst/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28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7456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15.6-1 Stages in gene expression that can be regulated in eukaryotic cells (part 1: nucleus)</a:t>
            </a:r>
            <a:endParaRPr lang="en-US" sz="1200" kern="1200" dirty="0">
              <a:solidFill>
                <a:schemeClr val="tx1"/>
              </a:solidFill>
              <a:effectLst/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29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7058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15.1 How can this fish’s eyes see equally well in both air and water?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6228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15.6-2 Stages in gene expression that can be regulated in eukaryotic cells (part 2: cytoplasm)</a:t>
            </a:r>
            <a:endParaRPr lang="en-US" sz="1200" kern="1200" dirty="0">
              <a:solidFill>
                <a:schemeClr val="tx1"/>
              </a:solidFill>
              <a:effectLst/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30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7277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r" eaLnBrk="0" hangingPunct="0"/>
            <a:fld id="{3554A519-1736-40BA-B2F3-95DADB7001DF}" type="slidenum">
              <a:rPr lang="en-US" altLang="en-US">
                <a:latin typeface="Arial" pitchFamily="34" charset="0"/>
                <a:ea typeface="ヒラギノ角ゴ Pro W3" charset="-128"/>
                <a:cs typeface="Arial" pitchFamily="34" charset="0"/>
              </a:rPr>
              <a:pPr algn="r" eaLnBrk="0" hangingPunct="0"/>
              <a:t>31</a:t>
            </a:fld>
            <a:endParaRPr lang="en-US" altLang="en-US">
              <a:latin typeface="Arial" pitchFamily="34" charset="0"/>
              <a:ea typeface="ヒラギノ角ゴ Pro W3" charset="-128"/>
              <a:cs typeface="Arial" pitchFamily="34" charset="0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2106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r" eaLnBrk="0" hangingPunct="0"/>
            <a:fld id="{268B1727-FC0E-4FCB-BC26-17E8B01783E5}" type="slidenum">
              <a:rPr lang="en-US" altLang="en-US">
                <a:latin typeface="Arial" pitchFamily="34" charset="0"/>
                <a:ea typeface="ヒラギノ角ゴ Pro W3" charset="-128"/>
                <a:cs typeface="Arial" pitchFamily="34" charset="0"/>
              </a:rPr>
              <a:pPr algn="r" eaLnBrk="0" hangingPunct="0"/>
              <a:t>32</a:t>
            </a:fld>
            <a:endParaRPr lang="en-US" altLang="en-US">
              <a:latin typeface="Arial" pitchFamily="34" charset="0"/>
              <a:ea typeface="ヒラギノ角ゴ Pro W3" charset="-128"/>
              <a:cs typeface="Arial" pitchFamily="34" charset="0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41439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r" eaLnBrk="0" hangingPunct="0"/>
            <a:fld id="{843F52AD-179E-43C3-AE4F-B230FC2D4F54}" type="slidenum">
              <a:rPr lang="en-US" altLang="en-US">
                <a:latin typeface="Arial" pitchFamily="34" charset="0"/>
                <a:ea typeface="ヒラギノ角ゴ Pro W3" charset="-128"/>
                <a:cs typeface="Arial" pitchFamily="34" charset="0"/>
              </a:rPr>
              <a:pPr algn="r" eaLnBrk="0" hangingPunct="0"/>
              <a:t>33</a:t>
            </a:fld>
            <a:endParaRPr lang="en-US" altLang="en-US">
              <a:latin typeface="Arial" pitchFamily="34" charset="0"/>
              <a:ea typeface="ヒラギノ角ゴ Pro W3" charset="-128"/>
              <a:cs typeface="Arial" pitchFamily="34" charset="0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04552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r" eaLnBrk="0" hangingPunct="0"/>
            <a:fld id="{D5656CC1-B6DD-415F-B18A-A267189F84E7}" type="slidenum">
              <a:rPr lang="en-US" altLang="en-US">
                <a:latin typeface="Arial" pitchFamily="34" charset="0"/>
                <a:ea typeface="ヒラギノ角ゴ Pro W3" charset="-128"/>
                <a:cs typeface="Arial" pitchFamily="34" charset="0"/>
              </a:rPr>
              <a:pPr algn="r" eaLnBrk="0" hangingPunct="0"/>
              <a:t>34</a:t>
            </a:fld>
            <a:endParaRPr lang="en-US" altLang="en-US">
              <a:latin typeface="Arial" pitchFamily="34" charset="0"/>
              <a:ea typeface="ヒラギノ角ゴ Pro W3" charset="-128"/>
              <a:cs typeface="Arial" pitchFamily="34" charset="0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38352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15.7 A simple model of the effect of histone acetylation</a:t>
            </a:r>
            <a:endParaRPr lang="en-US" sz="1200" kern="1200" dirty="0">
              <a:solidFill>
                <a:schemeClr val="tx1"/>
              </a:solidFill>
              <a:effectLst/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35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09552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r" eaLnBrk="0" hangingPunct="0"/>
            <a:fld id="{A73BD1F5-F2C3-470B-BF46-4C18C883E61F}" type="slidenum">
              <a:rPr lang="en-US" altLang="en-US">
                <a:latin typeface="Arial" pitchFamily="34" charset="0"/>
                <a:ea typeface="ヒラギノ角ゴ Pro W3" charset="-128"/>
                <a:cs typeface="Arial" pitchFamily="34" charset="0"/>
              </a:rPr>
              <a:pPr algn="r" eaLnBrk="0" hangingPunct="0"/>
              <a:t>36</a:t>
            </a:fld>
            <a:endParaRPr lang="en-US" altLang="en-US">
              <a:latin typeface="Arial" pitchFamily="34" charset="0"/>
              <a:ea typeface="ヒラギノ角ゴ Pro W3" charset="-128"/>
              <a:cs typeface="Arial" pitchFamily="34" charset="0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75441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r" eaLnBrk="0" hangingPunct="0"/>
            <a:fld id="{740769AA-2B01-4204-A20C-2A7C20171A69}" type="slidenum">
              <a:rPr lang="en-US" altLang="en-US">
                <a:latin typeface="Arial" pitchFamily="34" charset="0"/>
                <a:ea typeface="ヒラギノ角ゴ Pro W3" charset="-128"/>
                <a:cs typeface="Arial" pitchFamily="34" charset="0"/>
              </a:rPr>
              <a:pPr algn="r" eaLnBrk="0" hangingPunct="0"/>
              <a:t>37</a:t>
            </a:fld>
            <a:endParaRPr lang="en-US" altLang="en-US">
              <a:latin typeface="Arial" pitchFamily="34" charset="0"/>
              <a:ea typeface="ヒラギノ角ゴ Pro W3" charset="-128"/>
              <a:cs typeface="Arial" pitchFamily="34" charset="0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1244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r" eaLnBrk="0" hangingPunct="0"/>
            <a:fld id="{5A09A2EC-24A0-4E8D-88B2-167576480F6C}" type="slidenum">
              <a:rPr lang="en-US" altLang="en-US">
                <a:latin typeface="Arial" pitchFamily="34" charset="0"/>
                <a:ea typeface="ヒラギノ角ゴ Pro W3" charset="-128"/>
                <a:cs typeface="Arial" pitchFamily="34" charset="0"/>
              </a:rPr>
              <a:pPr algn="r" eaLnBrk="0" hangingPunct="0"/>
              <a:t>38</a:t>
            </a:fld>
            <a:endParaRPr lang="en-US" altLang="en-US">
              <a:latin typeface="Arial" pitchFamily="34" charset="0"/>
              <a:ea typeface="ヒラギノ角ゴ Pro W3" charset="-128"/>
              <a:cs typeface="Arial" pitchFamily="34" charset="0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34322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r" eaLnBrk="0" hangingPunct="0"/>
            <a:fld id="{258E2199-6376-4676-82C8-3D8C296C8F8B}" type="slidenum">
              <a:rPr lang="en-US" altLang="en-US">
                <a:latin typeface="Arial" pitchFamily="34" charset="0"/>
                <a:ea typeface="ヒラギノ角ゴ Pro W3" charset="-128"/>
                <a:cs typeface="Arial" pitchFamily="34" charset="0"/>
              </a:rPr>
              <a:pPr algn="r" eaLnBrk="0" hangingPunct="0"/>
              <a:t>39</a:t>
            </a:fld>
            <a:endParaRPr lang="en-US" altLang="en-US">
              <a:latin typeface="Arial" pitchFamily="34" charset="0"/>
              <a:ea typeface="ヒラギノ角ゴ Pro W3" charset="-128"/>
              <a:cs typeface="Arial" pitchFamily="34" charset="0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534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r" eaLnBrk="0" hangingPunct="0"/>
            <a:fld id="{C1CE9011-D153-4EAF-A936-1F836BF663CD}" type="slidenum">
              <a:rPr lang="en-US" altLang="en-US">
                <a:latin typeface="Arial" pitchFamily="34" charset="0"/>
                <a:ea typeface="ヒラギノ角ゴ Pro W3" charset="-128"/>
                <a:cs typeface="Arial" pitchFamily="34" charset="0"/>
              </a:rPr>
              <a:pPr algn="r" eaLnBrk="0" hangingPunct="0"/>
              <a:t>4</a:t>
            </a:fld>
            <a:endParaRPr lang="en-US" altLang="en-US">
              <a:latin typeface="Arial" pitchFamily="34" charset="0"/>
              <a:ea typeface="ヒラギノ角ゴ Pro W3" charset="-128"/>
              <a:cs typeface="Arial" pitchFamily="34" charset="0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96249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0639B-1C0C-4ED5-866F-6F6178310B32}" type="slidenum">
              <a:rPr lang="en-US" altLang="en-US" smtClean="0"/>
              <a:pPr/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505411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15.8 A eukaryotic gene and its transcript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41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5443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15.8-1 A eukaryotic gene and its transcript (part 1)</a:t>
            </a:r>
            <a:endParaRPr lang="en-US" sz="1200" kern="1200" dirty="0">
              <a:solidFill>
                <a:schemeClr val="tx1"/>
              </a:solidFill>
              <a:effectLst/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42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35118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15.8-2-s1 A eukaryotic gene and its transcript (part 2, step 1)</a:t>
            </a:r>
            <a:endParaRPr lang="en-US" sz="1200" kern="1200" dirty="0">
              <a:solidFill>
                <a:schemeClr val="tx1"/>
              </a:solidFill>
              <a:effectLst/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43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09911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15.8-2-s2 A eukaryotic gene and its transcript (part 2, step 2)</a:t>
            </a:r>
            <a:endParaRPr lang="en-US" sz="1200" kern="1200" dirty="0">
              <a:solidFill>
                <a:schemeClr val="tx1"/>
              </a:solidFill>
              <a:effectLst/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44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1391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15.8-2-s3 A eukaryotic gene and its transcript (part 2, step 3)</a:t>
            </a:r>
            <a:endParaRPr lang="en-US" sz="1200" kern="1200" dirty="0">
              <a:solidFill>
                <a:schemeClr val="tx1"/>
              </a:solidFill>
              <a:effectLst/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45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82085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r" eaLnBrk="0" hangingPunct="0"/>
            <a:fld id="{8A43F053-3EC1-4E51-BAF4-B692C5DC3AEE}" type="slidenum">
              <a:rPr lang="en-US" altLang="en-US">
                <a:latin typeface="Arial" pitchFamily="34" charset="0"/>
                <a:ea typeface="ヒラギノ角ゴ Pro W3" charset="-128"/>
                <a:cs typeface="Arial" pitchFamily="34" charset="0"/>
              </a:rPr>
              <a:pPr algn="r" eaLnBrk="0" hangingPunct="0"/>
              <a:t>46</a:t>
            </a:fld>
            <a:endParaRPr lang="en-US" altLang="en-US">
              <a:latin typeface="Arial" pitchFamily="34" charset="0"/>
              <a:ea typeface="ヒラギノ角ゴ Pro W3" charset="-128"/>
              <a:cs typeface="Arial" pitchFamily="34" charset="0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72168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r" eaLnBrk="0" hangingPunct="0"/>
            <a:fld id="{0FB31459-D00D-4693-8BF4-5891D7061C3E}" type="slidenum">
              <a:rPr lang="en-US" altLang="en-US">
                <a:latin typeface="Arial" pitchFamily="34" charset="0"/>
                <a:ea typeface="ヒラギノ角ゴ Pro W3" charset="-128"/>
                <a:cs typeface="Arial" pitchFamily="34" charset="0"/>
              </a:rPr>
              <a:pPr algn="r" eaLnBrk="0" hangingPunct="0"/>
              <a:t>47</a:t>
            </a:fld>
            <a:endParaRPr lang="en-US" altLang="en-US">
              <a:latin typeface="Arial" pitchFamily="34" charset="0"/>
              <a:ea typeface="ヒラギノ角ゴ Pro W3" charset="-128"/>
              <a:cs typeface="Arial" pitchFamily="34" charset="0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31031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r" eaLnBrk="0" hangingPunct="0"/>
            <a:fld id="{CDB2BE35-3788-424F-A736-624AB9E2D7C6}" type="slidenum">
              <a:rPr lang="en-US" altLang="en-US">
                <a:latin typeface="Arial" pitchFamily="34" charset="0"/>
                <a:ea typeface="ヒラギノ角ゴ Pro W3" charset="-128"/>
                <a:cs typeface="Arial" pitchFamily="34" charset="0"/>
              </a:rPr>
              <a:pPr algn="r" eaLnBrk="0" hangingPunct="0"/>
              <a:t>48</a:t>
            </a:fld>
            <a:endParaRPr lang="en-US" altLang="en-US">
              <a:latin typeface="Arial" pitchFamily="34" charset="0"/>
              <a:ea typeface="ヒラギノ角ゴ Pro W3" charset="-128"/>
              <a:cs typeface="Arial" pitchFamily="34" charset="0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4595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r" eaLnBrk="0" hangingPunct="0"/>
            <a:fld id="{B0D85B97-6086-4E4F-85EA-066F99684254}" type="slidenum">
              <a:rPr lang="en-US" altLang="en-US">
                <a:latin typeface="Arial" pitchFamily="34" charset="0"/>
                <a:ea typeface="ヒラギノ角ゴ Pro W3" charset="-128"/>
                <a:cs typeface="Arial" pitchFamily="34" charset="0"/>
              </a:rPr>
              <a:pPr algn="r" eaLnBrk="0" hangingPunct="0"/>
              <a:t>49</a:t>
            </a:fld>
            <a:endParaRPr lang="en-US" altLang="en-US">
              <a:latin typeface="Arial" pitchFamily="34" charset="0"/>
              <a:ea typeface="ヒラギノ角ゴ Pro W3" charset="-128"/>
              <a:cs typeface="Arial" pitchFamily="34" charset="0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3888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15.2 Regulation of a metabolic pathway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08037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15.9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MyoD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, a transcription activator</a:t>
            </a:r>
            <a:endParaRPr lang="en-US" sz="1200" kern="1200" dirty="0">
              <a:solidFill>
                <a:schemeClr val="tx1"/>
              </a:solidFill>
              <a:effectLst/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50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29325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r" eaLnBrk="0" hangingPunct="0"/>
            <a:fld id="{94A597E4-20E9-4403-888E-D4A7ED262525}" type="slidenum">
              <a:rPr lang="en-US" altLang="en-US">
                <a:latin typeface="Arial" pitchFamily="34" charset="0"/>
                <a:ea typeface="ヒラギノ角ゴ Pro W3" charset="-128"/>
                <a:cs typeface="Arial" pitchFamily="34" charset="0"/>
              </a:rPr>
              <a:pPr algn="r" eaLnBrk="0" hangingPunct="0"/>
              <a:t>51</a:t>
            </a:fld>
            <a:endParaRPr lang="en-US" altLang="en-US">
              <a:latin typeface="Arial" pitchFamily="34" charset="0"/>
              <a:ea typeface="ヒラギノ角ゴ Pro W3" charset="-128"/>
              <a:cs typeface="Arial" pitchFamily="34" charset="0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55636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0639B-1C0C-4ED5-866F-6F6178310B32}" type="slidenum">
              <a:rPr lang="en-US" altLang="en-US" smtClean="0"/>
              <a:pPr/>
              <a:t>52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109480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15.10-s1 A model for the action of enhancers and transcription activators (step 1)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53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4046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15.10-s2 A model for the action of enhancers and transcription activators (step 2)</a:t>
            </a:r>
            <a:endParaRPr lang="en-US" sz="1200" kern="1200" dirty="0">
              <a:solidFill>
                <a:schemeClr val="tx1"/>
              </a:solidFill>
              <a:effectLst/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54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89957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15.10-s3 A model for the action of enhancers and transcription activators (step 3)</a:t>
            </a:r>
            <a:endParaRPr lang="en-US" sz="1200" kern="1200" dirty="0">
              <a:solidFill>
                <a:schemeClr val="tx1"/>
              </a:solidFill>
              <a:effectLst/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55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25485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r" eaLnBrk="0" hangingPunct="0"/>
            <a:fld id="{54BD96C7-2BF1-4089-8D95-BEDDB7E11510}" type="slidenum">
              <a:rPr lang="en-US" altLang="en-US">
                <a:latin typeface="Arial" pitchFamily="34" charset="0"/>
                <a:ea typeface="ヒラギノ角ゴ Pro W3" charset="-128"/>
                <a:cs typeface="Arial" pitchFamily="34" charset="0"/>
              </a:rPr>
              <a:pPr algn="r" eaLnBrk="0" hangingPunct="0"/>
              <a:t>56</a:t>
            </a:fld>
            <a:endParaRPr lang="en-US" altLang="en-US">
              <a:latin typeface="Arial" pitchFamily="34" charset="0"/>
              <a:ea typeface="ヒラギノ角ゴ Pro W3" charset="-128"/>
              <a:cs typeface="Arial" pitchFamily="34" charset="0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69670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r" eaLnBrk="0" hangingPunct="0"/>
            <a:fld id="{351B8B3A-680F-4935-9807-BA704A058CB4}" type="slidenum">
              <a:rPr lang="en-US" altLang="en-US">
                <a:latin typeface="Arial" pitchFamily="34" charset="0"/>
                <a:ea typeface="ヒラギノ角ゴ Pro W3" charset="-128"/>
                <a:cs typeface="Arial" pitchFamily="34" charset="0"/>
              </a:rPr>
              <a:pPr algn="r" eaLnBrk="0" hangingPunct="0"/>
              <a:t>57</a:t>
            </a:fld>
            <a:endParaRPr lang="en-US" altLang="en-US">
              <a:latin typeface="Arial" pitchFamily="34" charset="0"/>
              <a:ea typeface="ヒラギノ角ゴ Pro W3" charset="-128"/>
              <a:cs typeface="Arial" pitchFamily="34" charset="0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8563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15.11 Cell type–specific transcription</a:t>
            </a:r>
            <a:endParaRPr lang="en-US" sz="1200" kern="1200" dirty="0">
              <a:solidFill>
                <a:schemeClr val="tx1"/>
              </a:solidFill>
              <a:effectLst/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58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13830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15.11-1 Cell type–specific transcription (part 1: control elements)</a:t>
            </a:r>
            <a:endParaRPr lang="en-US" sz="1200" kern="1200" dirty="0">
              <a:solidFill>
                <a:schemeClr val="tx1"/>
              </a:solidFill>
              <a:effectLst/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59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5541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r" eaLnBrk="0" hangingPunct="0"/>
            <a:fld id="{9BFA74EA-71DB-4365-801E-F9D3A71921CD}" type="slidenum">
              <a:rPr lang="en-US" altLang="en-US">
                <a:latin typeface="Arial" pitchFamily="34" charset="0"/>
                <a:ea typeface="ヒラギノ角ゴ Pro W3" charset="-128"/>
                <a:cs typeface="Arial" pitchFamily="34" charset="0"/>
              </a:rPr>
              <a:pPr algn="r" eaLnBrk="0" hangingPunct="0"/>
              <a:t>6</a:t>
            </a:fld>
            <a:endParaRPr lang="en-US" altLang="en-US">
              <a:latin typeface="Arial" pitchFamily="34" charset="0"/>
              <a:ea typeface="ヒラギノ角ゴ Pro W3" charset="-128"/>
              <a:cs typeface="Arial" pitchFamily="34" charset="0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34779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15.11-2 Cell type–specific transcription (part 2: liver cell)</a:t>
            </a:r>
            <a:endParaRPr lang="en-US" sz="1200" kern="1200" dirty="0">
              <a:solidFill>
                <a:schemeClr val="tx1"/>
              </a:solidFill>
              <a:effectLst/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60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33394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15.11-3 Cell type–specific transcription (part 3: lens cell)</a:t>
            </a:r>
            <a:endParaRPr lang="en-US" sz="1200" kern="1200" dirty="0">
              <a:solidFill>
                <a:schemeClr val="tx1"/>
              </a:solidFill>
              <a:effectLst/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61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09950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r" eaLnBrk="0" hangingPunct="0"/>
            <a:fld id="{42DEEC71-C54A-4623-9A86-5A8BCA15EE70}" type="slidenum">
              <a:rPr lang="en-US" altLang="en-US">
                <a:latin typeface="Arial" pitchFamily="34" charset="0"/>
                <a:ea typeface="ヒラギノ角ゴ Pro W3" charset="-128"/>
                <a:cs typeface="Arial" pitchFamily="34" charset="0"/>
              </a:rPr>
              <a:pPr algn="r" eaLnBrk="0" hangingPunct="0"/>
              <a:t>62</a:t>
            </a:fld>
            <a:endParaRPr lang="en-US" altLang="en-US">
              <a:latin typeface="Arial" pitchFamily="34" charset="0"/>
              <a:ea typeface="ヒラギノ角ゴ Pro W3" charset="-128"/>
              <a:cs typeface="Arial" pitchFamily="34" charset="0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39956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r" eaLnBrk="0" hangingPunct="0"/>
            <a:fld id="{80FCE53C-E25B-46A7-B938-EF10E3760BAB}" type="slidenum">
              <a:rPr lang="en-US" altLang="en-US">
                <a:latin typeface="Arial" pitchFamily="34" charset="0"/>
                <a:ea typeface="ヒラギノ角ゴ Pro W3" charset="-128"/>
                <a:cs typeface="Arial" pitchFamily="34" charset="0"/>
              </a:rPr>
              <a:pPr algn="r" eaLnBrk="0" hangingPunct="0"/>
              <a:t>63</a:t>
            </a:fld>
            <a:endParaRPr lang="en-US" altLang="en-US">
              <a:latin typeface="Arial" pitchFamily="34" charset="0"/>
              <a:ea typeface="ヒラギノ角ゴ Pro W3" charset="-128"/>
              <a:cs typeface="Arial" pitchFamily="34" charset="0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88281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r" eaLnBrk="0" hangingPunct="0"/>
            <a:fld id="{FCA3476B-B821-4B4A-A0D6-8AB0F73EAC18}" type="slidenum">
              <a:rPr lang="en-US" altLang="en-US">
                <a:latin typeface="Arial" pitchFamily="34" charset="0"/>
                <a:ea typeface="ヒラギノ角ゴ Pro W3" charset="-128"/>
                <a:cs typeface="Arial" pitchFamily="34" charset="0"/>
              </a:rPr>
              <a:pPr algn="r" eaLnBrk="0" hangingPunct="0"/>
              <a:t>64</a:t>
            </a:fld>
            <a:endParaRPr lang="en-US" altLang="en-US">
              <a:latin typeface="Arial" pitchFamily="34" charset="0"/>
              <a:ea typeface="ヒラギノ角ゴ Pro W3" charset="-128"/>
              <a:cs typeface="Arial" pitchFamily="34" charset="0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02243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0639B-1C0C-4ED5-866F-6F6178310B32}" type="slidenum">
              <a:rPr lang="en-US" altLang="en-US" smtClean="0"/>
              <a:pPr/>
              <a:t>65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211209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15.12 Alternative RNA splicing of the troponin T gene</a:t>
            </a:r>
            <a:endParaRPr lang="en-US" sz="1200" kern="1200" dirty="0">
              <a:solidFill>
                <a:schemeClr val="tx1"/>
              </a:solidFill>
              <a:effectLst/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66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90666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r" eaLnBrk="0" hangingPunct="0"/>
            <a:fld id="{4D23EE7E-9EB3-43F3-B92C-9938E215FB56}" type="slidenum">
              <a:rPr lang="en-US" altLang="en-US">
                <a:latin typeface="Arial" pitchFamily="34" charset="0"/>
                <a:ea typeface="ヒラギノ角ゴ Pro W3" charset="-128"/>
                <a:cs typeface="Arial" pitchFamily="34" charset="0"/>
              </a:rPr>
              <a:pPr algn="r" eaLnBrk="0" hangingPunct="0"/>
              <a:t>67</a:t>
            </a:fld>
            <a:endParaRPr lang="en-US" altLang="en-US">
              <a:latin typeface="Arial" pitchFamily="34" charset="0"/>
              <a:ea typeface="ヒラギノ角ゴ Pro W3" charset="-128"/>
              <a:cs typeface="Arial" pitchFamily="34" charset="0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73403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r" eaLnBrk="0" hangingPunct="0"/>
            <a:fld id="{965CE757-358C-4BC2-8890-BC28A745F8A4}" type="slidenum">
              <a:rPr lang="en-US" altLang="en-US">
                <a:latin typeface="Arial" pitchFamily="34" charset="0"/>
                <a:ea typeface="ヒラギノ角ゴ Pro W3" charset="-128"/>
                <a:cs typeface="Arial" pitchFamily="34" charset="0"/>
              </a:rPr>
              <a:pPr algn="r" eaLnBrk="0" hangingPunct="0"/>
              <a:t>68</a:t>
            </a:fld>
            <a:endParaRPr lang="en-US" altLang="en-US">
              <a:latin typeface="Arial" pitchFamily="34" charset="0"/>
              <a:ea typeface="ヒラギノ角ゴ Pro W3" charset="-128"/>
              <a:cs typeface="Arial" pitchFamily="34" charset="0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42976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r" eaLnBrk="0" hangingPunct="0"/>
            <a:fld id="{583D4560-6D37-4611-AB21-8EC8CC023897}" type="slidenum">
              <a:rPr lang="en-US" altLang="en-US">
                <a:latin typeface="Arial" pitchFamily="34" charset="0"/>
                <a:ea typeface="ヒラギノ角ゴ Pro W3" charset="-128"/>
                <a:cs typeface="Arial" pitchFamily="34" charset="0"/>
              </a:rPr>
              <a:pPr algn="r" eaLnBrk="0" hangingPunct="0"/>
              <a:t>69</a:t>
            </a:fld>
            <a:endParaRPr lang="en-US" altLang="en-US">
              <a:latin typeface="Arial" pitchFamily="34" charset="0"/>
              <a:ea typeface="ヒラギノ角ゴ Pro W3" charset="-128"/>
              <a:cs typeface="Arial" pitchFamily="34" charset="0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0171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r" eaLnBrk="0" hangingPunct="0"/>
            <a:fld id="{6EB9AA79-6D1E-4BE5-BF6A-C51FBCBBEC75}" type="slidenum">
              <a:rPr lang="en-US" altLang="en-US">
                <a:latin typeface="Arial" pitchFamily="34" charset="0"/>
                <a:ea typeface="ヒラギノ角ゴ Pro W3" charset="-128"/>
                <a:cs typeface="Arial" pitchFamily="34" charset="0"/>
              </a:rPr>
              <a:pPr algn="r" eaLnBrk="0" hangingPunct="0"/>
              <a:t>7</a:t>
            </a:fld>
            <a:endParaRPr lang="en-US" altLang="en-US">
              <a:latin typeface="Arial" pitchFamily="34" charset="0"/>
              <a:ea typeface="ヒラギノ角ゴ Pro W3" charset="-128"/>
              <a:cs typeface="Arial" pitchFamily="34" charset="0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76236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r" eaLnBrk="0" hangingPunct="0"/>
            <a:fld id="{21A3B693-7B63-4FB7-999C-40D89DA26885}" type="slidenum">
              <a:rPr lang="en-US" altLang="en-US">
                <a:latin typeface="Arial" pitchFamily="34" charset="0"/>
                <a:ea typeface="ヒラギノ角ゴ Pro W3" charset="-128"/>
                <a:cs typeface="Arial" pitchFamily="34" charset="0"/>
              </a:rPr>
              <a:pPr algn="r" eaLnBrk="0" hangingPunct="0"/>
              <a:t>70</a:t>
            </a:fld>
            <a:endParaRPr lang="en-US" altLang="en-US">
              <a:latin typeface="Arial" pitchFamily="34" charset="0"/>
              <a:ea typeface="ヒラギノ角ゴ Pro W3" charset="-128"/>
              <a:cs typeface="Arial" pitchFamily="34" charset="0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61010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r" eaLnBrk="0" hangingPunct="0"/>
            <a:fld id="{D29EA6BD-C146-4A0E-994C-6ABBBA9A953C}" type="slidenum">
              <a:rPr lang="en-US" altLang="en-US">
                <a:latin typeface="Arial" pitchFamily="34" charset="0"/>
                <a:ea typeface="ヒラギノ角ゴ Pro W3" charset="-128"/>
                <a:cs typeface="Arial" pitchFamily="34" charset="0"/>
              </a:rPr>
              <a:pPr algn="r" eaLnBrk="0" hangingPunct="0"/>
              <a:t>71</a:t>
            </a:fld>
            <a:endParaRPr lang="en-US" altLang="en-US">
              <a:latin typeface="Arial" pitchFamily="34" charset="0"/>
              <a:ea typeface="ヒラギノ角ゴ Pro W3" charset="-128"/>
              <a:cs typeface="Arial" pitchFamily="34" charset="0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39777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15.13 Regulation of gene expression by microRNAs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miRNAs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)</a:t>
            </a:r>
            <a:endParaRPr lang="en-US" sz="1200" kern="1200" dirty="0">
              <a:solidFill>
                <a:schemeClr val="tx1"/>
              </a:solidFill>
              <a:effectLst/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72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78605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r" eaLnBrk="0" hangingPunct="0"/>
            <a:fld id="{0AB2C5C1-29AA-4882-849D-01F69E2EB163}" type="slidenum">
              <a:rPr lang="en-US" altLang="en-US">
                <a:latin typeface="Arial" pitchFamily="34" charset="0"/>
                <a:ea typeface="ヒラギノ角ゴ Pro W3" charset="-128"/>
                <a:cs typeface="Arial" pitchFamily="34" charset="0"/>
              </a:rPr>
              <a:pPr algn="r" eaLnBrk="0" hangingPunct="0"/>
              <a:t>73</a:t>
            </a:fld>
            <a:endParaRPr lang="en-US" altLang="en-US">
              <a:latin typeface="Arial" pitchFamily="34" charset="0"/>
              <a:ea typeface="ヒラギノ角ゴ Pro W3" charset="-128"/>
              <a:cs typeface="Arial" pitchFamily="34" charset="0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39267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r" eaLnBrk="0" hangingPunct="0"/>
            <a:fld id="{B6FC5F8B-6FDD-406A-9F40-6F656203FA3D}" type="slidenum">
              <a:rPr lang="en-US" altLang="en-US">
                <a:latin typeface="Arial" pitchFamily="34" charset="0"/>
                <a:ea typeface="ヒラギノ角ゴ Pro W3" charset="-128"/>
                <a:cs typeface="Arial" pitchFamily="34" charset="0"/>
              </a:rPr>
              <a:pPr algn="r" eaLnBrk="0" hangingPunct="0"/>
              <a:t>74</a:t>
            </a:fld>
            <a:endParaRPr lang="en-US" altLang="en-US">
              <a:latin typeface="Arial" pitchFamily="34" charset="0"/>
              <a:ea typeface="ヒラギノ角ゴ Pro W3" charset="-128"/>
              <a:cs typeface="Arial" pitchFamily="34" charset="0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29441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r" eaLnBrk="0" hangingPunct="0"/>
            <a:fld id="{63AEDD1C-DEA2-4692-9A30-675EA30E9240}" type="slidenum">
              <a:rPr lang="en-US" altLang="en-US">
                <a:latin typeface="Arial" pitchFamily="34" charset="0"/>
                <a:ea typeface="ヒラギノ角ゴ Pro W3" charset="-128"/>
                <a:cs typeface="Arial" pitchFamily="34" charset="0"/>
              </a:rPr>
              <a:pPr algn="r" eaLnBrk="0" hangingPunct="0"/>
              <a:t>75</a:t>
            </a:fld>
            <a:endParaRPr lang="en-US" altLang="en-US">
              <a:latin typeface="Arial" pitchFamily="34" charset="0"/>
              <a:ea typeface="ヒラギノ角ゴ Pro W3" charset="-128"/>
              <a:cs typeface="Arial" pitchFamily="34" charset="0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59742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r" eaLnBrk="0" hangingPunct="0"/>
            <a:fld id="{8E5BCD86-14BC-4F50-9955-16ED91949F9A}" type="slidenum">
              <a:rPr lang="en-US" altLang="en-US">
                <a:latin typeface="Arial" pitchFamily="34" charset="0"/>
                <a:ea typeface="ヒラギノ角ゴ Pro W3" charset="-128"/>
                <a:cs typeface="Arial" pitchFamily="34" charset="0"/>
              </a:rPr>
              <a:pPr algn="r" eaLnBrk="0" hangingPunct="0"/>
              <a:t>76</a:t>
            </a:fld>
            <a:endParaRPr lang="en-US" altLang="en-US">
              <a:latin typeface="Arial" pitchFamily="34" charset="0"/>
              <a:ea typeface="ヒラギノ角ゴ Pro W3" charset="-128"/>
              <a:cs typeface="Arial" pitchFamily="34" charset="0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55751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r" eaLnBrk="0" hangingPunct="0"/>
            <a:fld id="{ADEC172C-2B51-4FB1-83E2-CF33D1A3E71D}" type="slidenum">
              <a:rPr lang="en-US" altLang="en-US">
                <a:latin typeface="Arial" pitchFamily="34" charset="0"/>
                <a:ea typeface="ヒラギノ角ゴ Pro W3" charset="-128"/>
                <a:cs typeface="Arial" pitchFamily="34" charset="0"/>
              </a:rPr>
              <a:pPr algn="r" eaLnBrk="0" hangingPunct="0"/>
              <a:t>77</a:t>
            </a:fld>
            <a:endParaRPr lang="en-US" altLang="en-US">
              <a:latin typeface="Arial" pitchFamily="34" charset="0"/>
              <a:ea typeface="ヒラギノ角ゴ Pro W3" charset="-128"/>
              <a:cs typeface="Arial" pitchFamily="34" charset="0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5187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r" eaLnBrk="0" hangingPunct="0"/>
            <a:fld id="{12168BA4-1C16-42DE-99A3-192B52BE2FEC}" type="slidenum">
              <a:rPr lang="en-US" altLang="en-US">
                <a:latin typeface="Arial" pitchFamily="34" charset="0"/>
                <a:ea typeface="ヒラギノ角ゴ Pro W3" charset="-128"/>
                <a:cs typeface="Arial" pitchFamily="34" charset="0"/>
              </a:rPr>
              <a:pPr algn="r" eaLnBrk="0" hangingPunct="0"/>
              <a:t>78</a:t>
            </a:fld>
            <a:endParaRPr lang="en-US" altLang="en-US">
              <a:latin typeface="Arial" pitchFamily="34" charset="0"/>
              <a:ea typeface="ヒラギノ角ゴ Pro W3" charset="-128"/>
              <a:cs typeface="Arial" pitchFamily="34" charset="0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193923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15.14 Determining where genes are expressed by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in situ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 hybridization analysis</a:t>
            </a:r>
            <a:endParaRPr lang="en-US" sz="1200" kern="1200" dirty="0">
              <a:solidFill>
                <a:schemeClr val="tx1"/>
              </a:solidFill>
              <a:effectLst/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79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6720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r" eaLnBrk="0" hangingPunct="0"/>
            <a:fld id="{C4C390AC-2620-4237-BCFE-56BE34179E92}" type="slidenum">
              <a:rPr lang="en-US" altLang="en-US">
                <a:latin typeface="Arial" pitchFamily="34" charset="0"/>
                <a:ea typeface="ヒラギノ角ゴ Pro W3" charset="-128"/>
                <a:cs typeface="Arial" pitchFamily="34" charset="0"/>
              </a:rPr>
              <a:pPr algn="r" eaLnBrk="0" hangingPunct="0"/>
              <a:t>8</a:t>
            </a:fld>
            <a:endParaRPr lang="en-US" altLang="en-US">
              <a:latin typeface="Arial" pitchFamily="34" charset="0"/>
              <a:ea typeface="ヒラギノ角ゴ Pro W3" charset="-128"/>
              <a:cs typeface="Arial" pitchFamily="34" charset="0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447883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15.14-1 Determining where genes are expressed by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in situ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 hybridization analysis (part 1: art)</a:t>
            </a:r>
            <a:endParaRPr lang="en-US" sz="1200" kern="1200" dirty="0">
              <a:solidFill>
                <a:schemeClr val="tx1"/>
              </a:solidFill>
              <a:effectLst/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80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07146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15.14-2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Determining where genes are expressed by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in situ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 hybridization analysis (part 2: micrograph)</a:t>
            </a:r>
            <a:endParaRPr lang="en-US" sz="1200" kern="1200" dirty="0">
              <a:solidFill>
                <a:schemeClr val="tx1"/>
              </a:solidFill>
              <a:effectLst/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81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218458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r" eaLnBrk="0" hangingPunct="0"/>
            <a:fld id="{80394C2D-2FEE-4D7A-A2FC-6CCDFAF4F198}" type="slidenum">
              <a:rPr lang="en-US" altLang="en-US">
                <a:latin typeface="Arial" pitchFamily="34" charset="0"/>
                <a:ea typeface="ヒラギノ角ゴ Pro W3" charset="-128"/>
                <a:cs typeface="Arial" pitchFamily="34" charset="0"/>
              </a:rPr>
              <a:pPr algn="r" eaLnBrk="0" hangingPunct="0"/>
              <a:t>82</a:t>
            </a:fld>
            <a:endParaRPr lang="en-US" altLang="en-US">
              <a:latin typeface="Arial" pitchFamily="34" charset="0"/>
              <a:ea typeface="ヒラギノ角ゴ Pro W3" charset="-128"/>
              <a:cs typeface="Arial" pitchFamily="34" charset="0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77975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15.15-s1 Making complementary DNA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cDNA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) from eukaryotic genes (step 1)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83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13006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15.15-s2 Making complementary DNA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cDNA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) from eukaryotic genes (step 2)</a:t>
            </a:r>
            <a:endParaRPr lang="en-US" sz="1200" kern="1200" dirty="0">
              <a:solidFill>
                <a:schemeClr val="tx1"/>
              </a:solidFill>
              <a:effectLst/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84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162162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15.15-s3 Making complementary DNA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cDNA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) from eukaryotic genes (step 3)</a:t>
            </a:r>
            <a:endParaRPr lang="en-US" sz="1200" kern="1200" dirty="0">
              <a:solidFill>
                <a:schemeClr val="tx1"/>
              </a:solidFill>
              <a:effectLst/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85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976216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15.15-s4 Making complementary DNA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cDNA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) from eukaryotic genes (step 4)</a:t>
            </a:r>
            <a:endParaRPr lang="en-US" sz="1200" kern="1200" dirty="0">
              <a:solidFill>
                <a:schemeClr val="tx1"/>
              </a:solidFill>
              <a:effectLst/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86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217927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15.15-s5 Making complementary DNA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cDNA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) from eukaryotic genes (step 5)</a:t>
            </a:r>
            <a:endParaRPr lang="en-US" sz="1200" kern="1200" dirty="0">
              <a:solidFill>
                <a:schemeClr val="tx1"/>
              </a:solidFill>
              <a:effectLst/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87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442407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r" eaLnBrk="0" hangingPunct="0"/>
            <a:fld id="{323D2CE7-96E8-4FBC-A2CE-DFF1D5DB1F72}" type="slidenum">
              <a:rPr lang="en-US" altLang="en-US">
                <a:latin typeface="Arial" pitchFamily="34" charset="0"/>
                <a:ea typeface="ヒラギノ角ゴ Pro W3" charset="-128"/>
                <a:cs typeface="Arial" pitchFamily="34" charset="0"/>
              </a:rPr>
              <a:pPr algn="r" eaLnBrk="0" hangingPunct="0"/>
              <a:t>88</a:t>
            </a:fld>
            <a:endParaRPr lang="en-US" altLang="en-US">
              <a:latin typeface="Arial" pitchFamily="34" charset="0"/>
              <a:ea typeface="ヒラギノ角ゴ Pro W3" charset="-128"/>
              <a:cs typeface="Arial" pitchFamily="34" charset="0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367818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15.16 Research method: RT-PCR analysis of the expression of single genes</a:t>
            </a:r>
            <a:endParaRPr lang="en-US" sz="1200" kern="1200" dirty="0">
              <a:solidFill>
                <a:schemeClr val="tx1"/>
              </a:solidFill>
              <a:effectLst/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89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0732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r" eaLnBrk="0" hangingPunct="0"/>
            <a:fld id="{18D379CE-4C2A-4FF5-A8AE-05CDD1D695C4}" type="slidenum">
              <a:rPr lang="en-US" altLang="en-US">
                <a:latin typeface="Arial" pitchFamily="34" charset="0"/>
                <a:ea typeface="ヒラギノ角ゴ Pro W3" charset="-128"/>
                <a:cs typeface="Arial" pitchFamily="34" charset="0"/>
              </a:rPr>
              <a:pPr algn="r" eaLnBrk="0" hangingPunct="0"/>
              <a:t>9</a:t>
            </a:fld>
            <a:endParaRPr lang="en-US" altLang="en-US">
              <a:latin typeface="Arial" pitchFamily="34" charset="0"/>
              <a:ea typeface="ヒラギノ角ゴ Pro W3" charset="-128"/>
              <a:cs typeface="Arial" pitchFamily="34" charset="0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228241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r" eaLnBrk="0" hangingPunct="0"/>
            <a:fld id="{887AF1EE-2E6E-4199-BC88-7CD14E115FB0}" type="slidenum">
              <a:rPr lang="en-US" altLang="en-US">
                <a:latin typeface="Arial" pitchFamily="34" charset="0"/>
                <a:ea typeface="ヒラギノ角ゴ Pro W3" charset="-128"/>
                <a:cs typeface="Arial" pitchFamily="34" charset="0"/>
              </a:rPr>
              <a:pPr algn="r" eaLnBrk="0" hangingPunct="0"/>
              <a:t>90</a:t>
            </a:fld>
            <a:endParaRPr lang="en-US" altLang="en-US">
              <a:latin typeface="Arial" pitchFamily="34" charset="0"/>
              <a:ea typeface="ヒラギノ角ゴ Pro W3" charset="-128"/>
              <a:cs typeface="Arial" pitchFamily="34" charset="0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98869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r" eaLnBrk="0" hangingPunct="0"/>
            <a:fld id="{56B395EE-1A3A-4425-A5C5-3B2203AF010F}" type="slidenum">
              <a:rPr lang="en-US" altLang="en-US">
                <a:latin typeface="Arial" pitchFamily="34" charset="0"/>
                <a:ea typeface="ヒラギノ角ゴ Pro W3" charset="-128"/>
                <a:cs typeface="Arial" pitchFamily="34" charset="0"/>
              </a:rPr>
              <a:pPr algn="r" eaLnBrk="0" hangingPunct="0"/>
              <a:t>91</a:t>
            </a:fld>
            <a:endParaRPr lang="en-US" altLang="en-US">
              <a:latin typeface="Arial" pitchFamily="34" charset="0"/>
              <a:ea typeface="ヒラギノ角ゴ Pro W3" charset="-128"/>
              <a:cs typeface="Arial" pitchFamily="34" charset="0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3917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r" eaLnBrk="0" hangingPunct="0"/>
            <a:fld id="{F0E5BBB4-F76D-4CA6-A37F-A675749367C5}" type="slidenum">
              <a:rPr lang="en-US" altLang="en-US">
                <a:latin typeface="Arial" pitchFamily="34" charset="0"/>
                <a:ea typeface="ヒラギノ角ゴ Pro W3" charset="-128"/>
                <a:cs typeface="Arial" pitchFamily="34" charset="0"/>
              </a:rPr>
              <a:pPr algn="r" eaLnBrk="0" hangingPunct="0"/>
              <a:t>92</a:t>
            </a:fld>
            <a:endParaRPr lang="en-US" altLang="en-US">
              <a:latin typeface="Arial" pitchFamily="34" charset="0"/>
              <a:ea typeface="ヒラギノ角ゴ Pro W3" charset="-128"/>
              <a:cs typeface="Arial" pitchFamily="34" charset="0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951098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15.17 DNA microarray assay of gene expression levels</a:t>
            </a:r>
            <a:endParaRPr lang="en-US" sz="1200" kern="1200" dirty="0">
              <a:solidFill>
                <a:schemeClr val="tx1"/>
              </a:solidFill>
              <a:effectLst/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93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90064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r" eaLnBrk="0" hangingPunct="0"/>
            <a:fld id="{9AF7F3A5-93E7-4555-B203-51788A3D6944}" type="slidenum">
              <a:rPr lang="en-US" altLang="en-US">
                <a:latin typeface="Arial" pitchFamily="34" charset="0"/>
                <a:ea typeface="ヒラギノ角ゴ Pro W3" charset="-128"/>
                <a:cs typeface="Arial" pitchFamily="34" charset="0"/>
              </a:rPr>
              <a:pPr algn="r" eaLnBrk="0" hangingPunct="0"/>
              <a:t>94</a:t>
            </a:fld>
            <a:endParaRPr lang="en-US" altLang="en-US">
              <a:latin typeface="Arial" pitchFamily="34" charset="0"/>
              <a:ea typeface="ヒラギノ角ゴ Pro W3" charset="-128"/>
              <a:cs typeface="Arial" pitchFamily="34" charset="0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266847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r" eaLnBrk="0" hangingPunct="0"/>
            <a:fld id="{FF1008AB-4410-4895-B5B5-EB3C4B5D3EDE}" type="slidenum">
              <a:rPr lang="en-US" altLang="en-US">
                <a:latin typeface="Arial" pitchFamily="34" charset="0"/>
                <a:ea typeface="ヒラギノ角ゴ Pro W3" charset="-128"/>
                <a:cs typeface="Arial" pitchFamily="34" charset="0"/>
              </a:rPr>
              <a:pPr algn="r" eaLnBrk="0" hangingPunct="0"/>
              <a:t>95</a:t>
            </a:fld>
            <a:endParaRPr lang="en-US" altLang="en-US">
              <a:latin typeface="Arial" pitchFamily="34" charset="0"/>
              <a:ea typeface="ヒラギノ角ゴ Pro W3" charset="-128"/>
              <a:cs typeface="Arial" pitchFamily="34" charset="0"/>
            </a:endParaRPr>
          </a:p>
        </p:txBody>
      </p:sp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451016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15.UN01 In-text figure, regulation at the levels of transcription and RNA processing, p. 310</a:t>
            </a:r>
            <a:endParaRPr lang="en-US" sz="1200" kern="1200" dirty="0">
              <a:solidFill>
                <a:schemeClr val="tx1"/>
              </a:solidFill>
              <a:effectLst/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96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081020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15.UN02 In-text figure, regulation at the level of transcription, p. 311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97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721543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15.UN03-1 Skills exercise: analyzing DNA deletion experiments (part 1)</a:t>
            </a:r>
            <a:endParaRPr lang="en-US" sz="1200" kern="1200" dirty="0">
              <a:solidFill>
                <a:schemeClr val="tx1"/>
              </a:solidFill>
              <a:effectLst/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98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612472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Arial" pitchFamily="34" charset="0"/>
              </a:rPr>
              <a:t>Figure 15.UN03-2 Skills exercise: analyzing DNA deletion experiments (part 2)</a:t>
            </a:r>
            <a:endParaRPr lang="en-US" sz="1200" kern="1200" dirty="0">
              <a:solidFill>
                <a:schemeClr val="tx1"/>
              </a:solidFill>
              <a:effectLst/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33B75E-551A-C34B-8A90-916D06393212}" type="slidenum">
              <a:rPr lang="en-US">
                <a:solidFill>
                  <a:srgbClr val="000000"/>
                </a:solidFill>
              </a:rPr>
              <a:pPr>
                <a:defRPr/>
              </a:pPr>
              <a:t>99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327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0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0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9966"/>
          <a:stretch/>
        </p:blipFill>
        <p:spPr>
          <a:xfrm>
            <a:off x="0" y="1006891"/>
            <a:ext cx="9144000" cy="5308183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0"/>
            <a:ext cx="9144000" cy="61555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F6C93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spcAft>
                <a:spcPct val="20000"/>
              </a:spcAft>
              <a:defRPr/>
            </a:pPr>
            <a:r>
              <a:rPr lang="en-US" sz="3000" b="0" dirty="0" smtClean="0">
                <a:solidFill>
                  <a:srgbClr val="ABA49A"/>
                </a:solidFill>
                <a:latin typeface="Times New Roman" pitchFamily="84" charset="0"/>
                <a:cs typeface="Times New Roman" pitchFamily="84" charset="0"/>
              </a:rPr>
              <a:t>CAMPBELL</a:t>
            </a:r>
            <a:r>
              <a:rPr lang="en-US" sz="3200" b="1" dirty="0" smtClean="0">
                <a:solidFill>
                  <a:srgbClr val="ABA49A"/>
                </a:solidFill>
                <a:latin typeface="Times New Roman" pitchFamily="84" charset="0"/>
                <a:cs typeface="Times New Roman" pitchFamily="84" charset="0"/>
              </a:rPr>
              <a:t> </a:t>
            </a:r>
            <a:r>
              <a:rPr lang="en-US" sz="2800" b="1" dirty="0" smtClean="0">
                <a:solidFill>
                  <a:srgbClr val="ABA49A"/>
                </a:solidFill>
                <a:latin typeface="Times New Roman" pitchFamily="84" charset="0"/>
                <a:cs typeface="Times New Roman" pitchFamily="84" charset="0"/>
              </a:rPr>
              <a:t> </a:t>
            </a:r>
            <a:r>
              <a:rPr lang="en-US" sz="3400" b="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Times New Roman" pitchFamily="84" charset="0"/>
                <a:cs typeface="Times New Roman" pitchFamily="84" charset="0"/>
              </a:rPr>
              <a:t>BIOLOGY IN FOCUS</a:t>
            </a:r>
            <a:endParaRPr lang="en-US" sz="1200" b="0" dirty="0" smtClean="0">
              <a:solidFill>
                <a:schemeClr val="tx2">
                  <a:lumMod val="40000"/>
                  <a:lumOff val="60000"/>
                </a:schemeClr>
              </a:solidFill>
              <a:latin typeface="Times New Roman" pitchFamily="84" charset="0"/>
              <a:cs typeface="Times New Roman" pitchFamily="84" charset="0"/>
            </a:endParaRP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0" y="6315075"/>
            <a:ext cx="9144000" cy="5397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spcBef>
                <a:spcPct val="50000"/>
              </a:spcBef>
              <a:defRPr/>
            </a:pPr>
            <a:r>
              <a:rPr lang="en-US" sz="900" dirty="0" smtClean="0">
                <a:solidFill>
                  <a:schemeClr val="bg1"/>
                </a:solidFill>
              </a:rPr>
              <a:t>     © 2016 Pearson Education, Inc.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7" name="Text Box 35"/>
          <p:cNvSpPr txBox="1">
            <a:spLocks noChangeArrowheads="1"/>
          </p:cNvSpPr>
          <p:nvPr/>
        </p:nvSpPr>
        <p:spPr bwMode="auto">
          <a:xfrm>
            <a:off x="0" y="614363"/>
            <a:ext cx="9144000" cy="33855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spcAft>
                <a:spcPct val="20000"/>
              </a:spcAft>
              <a:defRPr/>
            </a:pPr>
            <a:r>
              <a:rPr lang="en-US" sz="1600" cap="all" baseline="0" dirty="0" err="1" smtClean="0">
                <a:solidFill>
                  <a:srgbClr val="ABA49A"/>
                </a:solidFill>
                <a:latin typeface="Times New Roman" pitchFamily="84" charset="0"/>
                <a:cs typeface="Times New Roman" pitchFamily="84" charset="0"/>
              </a:rPr>
              <a:t>Urry</a:t>
            </a:r>
            <a:r>
              <a:rPr lang="en-US" sz="1600" cap="all" baseline="0" dirty="0" smtClean="0">
                <a:solidFill>
                  <a:srgbClr val="ABA49A"/>
                </a:solidFill>
                <a:latin typeface="Times New Roman" pitchFamily="84" charset="0"/>
                <a:cs typeface="Times New Roman" pitchFamily="84" charset="0"/>
              </a:rPr>
              <a:t>  •  Cain  •  Wasserman  •  </a:t>
            </a:r>
            <a:r>
              <a:rPr lang="en-US" sz="1600" cap="all" baseline="0" dirty="0" err="1" smtClean="0">
                <a:solidFill>
                  <a:srgbClr val="ABA49A"/>
                </a:solidFill>
                <a:latin typeface="Times New Roman" pitchFamily="84" charset="0"/>
                <a:cs typeface="Times New Roman" pitchFamily="84" charset="0"/>
              </a:rPr>
              <a:t>Minorsky</a:t>
            </a:r>
            <a:r>
              <a:rPr lang="en-US" sz="1600" cap="all" baseline="0" dirty="0" smtClean="0">
                <a:solidFill>
                  <a:srgbClr val="ABA49A"/>
                </a:solidFill>
                <a:latin typeface="Times New Roman" pitchFamily="84" charset="0"/>
                <a:cs typeface="Times New Roman" pitchFamily="84" charset="0"/>
              </a:rPr>
              <a:t>   •  Reece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49047" y="5370991"/>
            <a:ext cx="5381625" cy="869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r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defRPr/>
            </a:pP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Lecture Presentations by </a:t>
            </a:r>
            <a:b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Kathleen Fitzpatrick and </a:t>
            </a:r>
          </a:p>
          <a:p>
            <a:pPr algn="l">
              <a:defRPr/>
            </a:pP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Nicole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Tunbridge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pPr algn="l">
              <a:defRPr/>
            </a:pP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Simon Fraser University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953250" y="6400284"/>
            <a:ext cx="2101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SECOND EDITION</a:t>
            </a:r>
            <a:endParaRPr lang="en-US" sz="1800" dirty="0">
              <a:solidFill>
                <a:schemeClr val="tx2">
                  <a:lumMod val="40000"/>
                  <a:lumOff val="6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03233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156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835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184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1067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069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5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189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2533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0765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0322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© 2016 Pearson Education, Inc.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6489700"/>
            <a:ext cx="9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2779280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491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213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42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7718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633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696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505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116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0873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673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line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63" y="182563"/>
            <a:ext cx="8775700" cy="13160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463" y="1600200"/>
            <a:ext cx="8775700" cy="475297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© 2016 Pearson Education, Inc.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6489700"/>
            <a:ext cx="9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1174032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913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790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5269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8105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473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97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4119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283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331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9464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© 2016 Pearson Education, Inc.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6489700"/>
            <a:ext cx="9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0288745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8644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189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808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968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732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542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4305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692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8353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157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© 2016 Pearson Education, Inc.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0" y="6489700"/>
            <a:ext cx="9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690136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316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1330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95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8616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828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3467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1370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8919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4375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1050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© 2016 Pearson Education, Inc.</a:t>
            </a:r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0" y="6489700"/>
            <a:ext cx="9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7086470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932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7972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69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8"/>
            <a:ext cx="2651760" cy="374586"/>
          </a:xfrm>
          <a:prstGeom prst="rect">
            <a:avLst/>
          </a:prstGeom>
        </p:spPr>
        <p:txBody>
          <a:bodyPr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682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10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slideMasters/_rels/slideMaster100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0.xml"/></Relationships>
</file>

<file path=ppt/slideMasters/_rels/slideMaster10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1.xml"/></Relationships>
</file>

<file path=ppt/slideMasters/_rels/slideMaster102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2.xml"/></Relationships>
</file>

<file path=ppt/slideMasters/_rels/slideMaster103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3.xml"/></Relationships>
</file>

<file path=ppt/slideMasters/_rels/slideMaster104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4.xml"/></Relationships>
</file>

<file path=ppt/slideMasters/_rels/slideMaster105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5.xml"/></Relationships>
</file>

<file path=ppt/slideMasters/_rels/slideMaster106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6.xml"/></Relationships>
</file>

<file path=ppt/slideMasters/_rels/slideMaster107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7.xml"/></Relationships>
</file>

<file path=ppt/slideMasters/_rels/slideMaster108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8.xml"/></Relationships>
</file>

<file path=ppt/slideMasters/_rels/slideMaster109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9.xml"/></Relationships>
</file>

<file path=ppt/slideMasters/_rels/slideMaster1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slideMasters/_rels/slideMaster110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0.xml"/></Relationships>
</file>

<file path=ppt/slideMasters/_rels/slideMaster11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1.xml"/></Relationships>
</file>

<file path=ppt/slideMasters/_rels/slideMaster112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2.xml"/></Relationships>
</file>

<file path=ppt/slideMasters/_rels/slideMaster113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3.xml"/></Relationships>
</file>

<file path=ppt/slideMasters/_rels/slideMaster114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4.xml"/></Relationships>
</file>

<file path=ppt/slideMasters/_rels/slideMaster115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5.xml"/></Relationships>
</file>

<file path=ppt/slideMasters/_rels/slideMaster116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6.xml"/></Relationships>
</file>

<file path=ppt/slideMasters/_rels/slideMaster117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7.xml"/></Relationships>
</file>

<file path=ppt/slideMasters/_rels/slideMaster118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8.xml"/></Relationships>
</file>

<file path=ppt/slideMasters/_rels/slideMaster119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9.xml"/></Relationships>
</file>

<file path=ppt/slideMasters/_rels/slideMaster12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slideMasters/_rels/slideMaster120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0.xml"/></Relationships>
</file>

<file path=ppt/slideMasters/_rels/slideMaster12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1.xml"/></Relationships>
</file>

<file path=ppt/slideMasters/_rels/slideMaster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theme" Target="../theme/theme122.xml"/></Relationships>
</file>

<file path=ppt/slideMasters/_rels/slideMaster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theme" Target="../theme/theme123.xml"/></Relationships>
</file>

<file path=ppt/slideMasters/_rels/slideMaster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theme" Target="../theme/theme124.xml"/></Relationships>
</file>

<file path=ppt/slideMasters/_rels/slideMaster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theme" Target="../theme/theme125.xml"/></Relationships>
</file>

<file path=ppt/slideMasters/_rels/slideMaster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theme" Target="../theme/theme126.xml"/></Relationships>
</file>

<file path=ppt/slideMasters/_rels/slideMaster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theme" Target="../theme/theme127.xml"/></Relationships>
</file>

<file path=ppt/slideMasters/_rels/slideMaster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theme" Target="../theme/theme128.xml"/></Relationships>
</file>

<file path=ppt/slideMasters/_rels/slideMaster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theme" Target="../theme/theme129.xml"/></Relationships>
</file>

<file path=ppt/slideMasters/_rels/slideMaster13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slideMasters/_rels/slideMaster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theme" Target="../theme/theme130.xml"/></Relationships>
</file>

<file path=ppt/slideMasters/_rels/slideMaster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theme" Target="../theme/theme131.xml"/></Relationships>
</file>

<file path=ppt/slideMasters/_rels/slideMaster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theme" Target="../theme/theme132.xml"/></Relationships>
</file>

<file path=ppt/slideMasters/_rels/slideMaster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theme" Target="../theme/theme133.xml"/></Relationships>
</file>

<file path=ppt/slideMasters/_rels/slideMaster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theme" Target="../theme/theme134.xml"/></Relationships>
</file>

<file path=ppt/slideMasters/_rels/slideMaster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theme" Target="../theme/theme135.xml"/></Relationships>
</file>

<file path=ppt/slideMasters/_rels/slideMaster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theme" Target="../theme/theme136.xml"/></Relationships>
</file>

<file path=ppt/slideMasters/_rels/slideMaster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theme" Target="../theme/theme137.xml"/></Relationships>
</file>

<file path=ppt/slideMasters/_rels/slideMaster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theme" Target="../theme/theme138.xml"/></Relationships>
</file>

<file path=ppt/slideMasters/_rels/slideMaster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theme" Target="../theme/theme139.xml"/></Relationships>
</file>

<file path=ppt/slideMasters/_rels/slideMaster14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slideMasters/_rels/slideMaster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theme" Target="../theme/theme140.xml"/></Relationships>
</file>

<file path=ppt/slideMasters/_rels/slideMaster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theme" Target="../theme/theme141.xml"/></Relationships>
</file>

<file path=ppt/slideMasters/_rels/slideMaster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theme" Target="../theme/theme142.xml"/></Relationships>
</file>

<file path=ppt/slideMasters/_rels/slideMaster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theme" Target="../theme/theme143.xml"/></Relationships>
</file>

<file path=ppt/slideMasters/_rels/slideMaster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theme" Target="../theme/theme144.xml"/></Relationships>
</file>

<file path=ppt/slideMasters/_rels/slideMaster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theme" Target="../theme/theme145.xml"/></Relationships>
</file>

<file path=ppt/slideMasters/_rels/slideMaster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theme" Target="../theme/theme146.xml"/></Relationships>
</file>

<file path=ppt/slideMasters/_rels/slideMaster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theme" Target="../theme/theme147.xml"/></Relationships>
</file>

<file path=ppt/slideMasters/_rels/slideMaster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theme" Target="../theme/theme148.xml"/></Relationships>
</file>

<file path=ppt/slideMasters/_rels/slideMaster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theme" Target="../theme/theme149.xml"/></Relationships>
</file>

<file path=ppt/slideMasters/_rels/slideMaster15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slideMasters/_rels/slideMaster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theme" Target="../theme/theme150.xml"/></Relationships>
</file>

<file path=ppt/slideMasters/_rels/slideMaster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theme" Target="../theme/theme151.xml"/></Relationships>
</file>

<file path=ppt/slideMasters/_rels/slideMaster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theme" Target="../theme/theme152.xml"/></Relationships>
</file>

<file path=ppt/slideMasters/_rels/slideMaster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theme" Target="../theme/theme153.xml"/></Relationships>
</file>

<file path=ppt/slideMasters/_rels/slideMaster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theme" Target="../theme/theme154.xml"/></Relationships>
</file>

<file path=ppt/slideMasters/_rels/slideMaster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theme" Target="../theme/theme155.xml"/></Relationships>
</file>

<file path=ppt/slideMasters/_rels/slideMaster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theme" Target="../theme/theme156.xml"/></Relationships>
</file>

<file path=ppt/slideMasters/_rels/slideMaster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theme" Target="../theme/theme157.xml"/></Relationships>
</file>

<file path=ppt/slideMasters/_rels/slideMaster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theme" Target="../theme/theme158.xml"/></Relationships>
</file>

<file path=ppt/slideMasters/_rels/slideMaster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theme" Target="../theme/theme159.xml"/></Relationships>
</file>

<file path=ppt/slideMasters/_rels/slideMaster16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slideMasters/_rels/slideMaster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theme" Target="../theme/theme160.xml"/></Relationships>
</file>

<file path=ppt/slideMasters/_rels/slideMaster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theme" Target="../theme/theme161.xml"/></Relationships>
</file>

<file path=ppt/slideMasters/_rels/slideMaster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theme" Target="../theme/theme162.xml"/></Relationships>
</file>

<file path=ppt/slideMasters/_rels/slideMaster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theme" Target="../theme/theme163.xml"/></Relationships>
</file>

<file path=ppt/slideMasters/_rels/slideMaster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theme" Target="../theme/theme164.xml"/></Relationships>
</file>

<file path=ppt/slideMasters/_rels/slideMaster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theme" Target="../theme/theme165.xml"/></Relationships>
</file>

<file path=ppt/slideMasters/_rels/slideMaster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theme" Target="../theme/theme166.xml"/></Relationships>
</file>

<file path=ppt/slideMasters/_rels/slideMaster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theme" Target="../theme/theme167.xml"/></Relationships>
</file>

<file path=ppt/slideMasters/_rels/slideMaster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theme" Target="../theme/theme168.xml"/></Relationships>
</file>

<file path=ppt/slideMasters/_rels/slideMaster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theme" Target="../theme/theme169.xml"/></Relationships>
</file>

<file path=ppt/slideMasters/_rels/slideMaster17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slideMasters/_rels/slideMaster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theme" Target="../theme/theme170.xml"/></Relationships>
</file>

<file path=ppt/slideMasters/_rels/slideMaster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theme" Target="../theme/theme171.xml"/></Relationships>
</file>

<file path=ppt/slideMasters/_rels/slideMaster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theme" Target="../theme/theme172.xml"/></Relationships>
</file>

<file path=ppt/slideMasters/_rels/slideMaster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theme" Target="../theme/theme173.xml"/></Relationships>
</file>

<file path=ppt/slideMasters/_rels/slideMaster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theme" Target="../theme/theme174.xml"/></Relationships>
</file>

<file path=ppt/slideMasters/_rels/slideMaster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Relationship Id="rId2" Type="http://schemas.openxmlformats.org/officeDocument/2006/relationships/theme" Target="../theme/theme175.xml"/></Relationships>
</file>

<file path=ppt/slideMasters/_rels/slideMaster18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slideMasters/_rels/slideMaster2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slideMasters/_rels/slideMaster2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slideMasters/_rels/slideMaster23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slideMasters/_rels/slideMaster24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slideMasters/_rels/slideMaster25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slideMasters/_rels/slideMaster26.xml.rels><?xml version="1.0" encoding="UTF-8" standalone="yes"?>
<Relationships xmlns="http://schemas.openxmlformats.org/package/2006/relationships"><Relationship Id="rId1" Type="http://schemas.openxmlformats.org/officeDocument/2006/relationships/theme" Target="../theme/theme26.xml"/></Relationships>
</file>

<file path=ppt/slideMasters/_rels/slideMaster27.xml.rels><?xml version="1.0" encoding="UTF-8" standalone="yes"?>
<Relationships xmlns="http://schemas.openxmlformats.org/package/2006/relationships"><Relationship Id="rId1" Type="http://schemas.openxmlformats.org/officeDocument/2006/relationships/theme" Target="../theme/theme27.xml"/></Relationships>
</file>

<file path=ppt/slideMasters/_rels/slideMaster28.xml.rels><?xml version="1.0" encoding="UTF-8" standalone="yes"?>
<Relationships xmlns="http://schemas.openxmlformats.org/package/2006/relationships"><Relationship Id="rId1" Type="http://schemas.openxmlformats.org/officeDocument/2006/relationships/theme" Target="../theme/theme28.xml"/></Relationships>
</file>

<file path=ppt/slideMasters/_rels/slideMaster29.xml.rels><?xml version="1.0" encoding="UTF-8" standalone="yes"?>
<Relationships xmlns="http://schemas.openxmlformats.org/package/2006/relationships"><Relationship Id="rId1" Type="http://schemas.openxmlformats.org/officeDocument/2006/relationships/theme" Target="../theme/theme29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slideMasters/_rels/slideMaster30.xml.rels><?xml version="1.0" encoding="UTF-8" standalone="yes"?>
<Relationships xmlns="http://schemas.openxmlformats.org/package/2006/relationships"><Relationship Id="rId1" Type="http://schemas.openxmlformats.org/officeDocument/2006/relationships/theme" Target="../theme/theme30.xml"/></Relationships>
</file>

<file path=ppt/slideMasters/_rels/slideMaster3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1.xml"/></Relationships>
</file>

<file path=ppt/slideMasters/_rels/slideMaster32.xml.rels><?xml version="1.0" encoding="UTF-8" standalone="yes"?>
<Relationships xmlns="http://schemas.openxmlformats.org/package/2006/relationships"><Relationship Id="rId1" Type="http://schemas.openxmlformats.org/officeDocument/2006/relationships/theme" Target="../theme/theme32.xml"/></Relationships>
</file>

<file path=ppt/slideMasters/_rels/slideMaster33.xml.rels><?xml version="1.0" encoding="UTF-8" standalone="yes"?>
<Relationships xmlns="http://schemas.openxmlformats.org/package/2006/relationships"><Relationship Id="rId1" Type="http://schemas.openxmlformats.org/officeDocument/2006/relationships/theme" Target="../theme/theme33.xml"/></Relationships>
</file>

<file path=ppt/slideMasters/_rels/slideMaster34.xml.rels><?xml version="1.0" encoding="UTF-8" standalone="yes"?>
<Relationships xmlns="http://schemas.openxmlformats.org/package/2006/relationships"><Relationship Id="rId1" Type="http://schemas.openxmlformats.org/officeDocument/2006/relationships/theme" Target="../theme/theme34.xml"/></Relationships>
</file>

<file path=ppt/slideMasters/_rels/slideMaster35.xml.rels><?xml version="1.0" encoding="UTF-8" standalone="yes"?>
<Relationships xmlns="http://schemas.openxmlformats.org/package/2006/relationships"><Relationship Id="rId1" Type="http://schemas.openxmlformats.org/officeDocument/2006/relationships/theme" Target="../theme/theme35.xml"/></Relationships>
</file>

<file path=ppt/slideMasters/_rels/slideMaster36.xml.rels><?xml version="1.0" encoding="UTF-8" standalone="yes"?>
<Relationships xmlns="http://schemas.openxmlformats.org/package/2006/relationships"><Relationship Id="rId1" Type="http://schemas.openxmlformats.org/officeDocument/2006/relationships/theme" Target="../theme/theme36.xml"/></Relationships>
</file>

<file path=ppt/slideMasters/_rels/slideMaster37.xml.rels><?xml version="1.0" encoding="UTF-8" standalone="yes"?>
<Relationships xmlns="http://schemas.openxmlformats.org/package/2006/relationships"><Relationship Id="rId1" Type="http://schemas.openxmlformats.org/officeDocument/2006/relationships/theme" Target="../theme/theme37.xml"/></Relationships>
</file>

<file path=ppt/slideMasters/_rels/slideMaster38.xml.rels><?xml version="1.0" encoding="UTF-8" standalone="yes"?>
<Relationships xmlns="http://schemas.openxmlformats.org/package/2006/relationships"><Relationship Id="rId1" Type="http://schemas.openxmlformats.org/officeDocument/2006/relationships/theme" Target="../theme/theme38.xml"/></Relationships>
</file>

<file path=ppt/slideMasters/_rels/slideMaster39.xml.rels><?xml version="1.0" encoding="UTF-8" standalone="yes"?>
<Relationships xmlns="http://schemas.openxmlformats.org/package/2006/relationships"><Relationship Id="rId1" Type="http://schemas.openxmlformats.org/officeDocument/2006/relationships/theme" Target="../theme/theme39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slideMasters/_rels/slideMaster40.xml.rels><?xml version="1.0" encoding="UTF-8" standalone="yes"?>
<Relationships xmlns="http://schemas.openxmlformats.org/package/2006/relationships"><Relationship Id="rId1" Type="http://schemas.openxmlformats.org/officeDocument/2006/relationships/theme" Target="../theme/theme40.xml"/></Relationships>
</file>

<file path=ppt/slideMasters/_rels/slideMaster4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1.xml"/></Relationships>
</file>

<file path=ppt/slideMasters/_rels/slideMaster42.xml.rels><?xml version="1.0" encoding="UTF-8" standalone="yes"?>
<Relationships xmlns="http://schemas.openxmlformats.org/package/2006/relationships"><Relationship Id="rId1" Type="http://schemas.openxmlformats.org/officeDocument/2006/relationships/theme" Target="../theme/theme42.xml"/></Relationships>
</file>

<file path=ppt/slideMasters/_rels/slideMaster43.xml.rels><?xml version="1.0" encoding="UTF-8" standalone="yes"?>
<Relationships xmlns="http://schemas.openxmlformats.org/package/2006/relationships"><Relationship Id="rId1" Type="http://schemas.openxmlformats.org/officeDocument/2006/relationships/theme" Target="../theme/theme43.xml"/></Relationships>
</file>

<file path=ppt/slideMasters/_rels/slideMaster44.xml.rels><?xml version="1.0" encoding="UTF-8" standalone="yes"?>
<Relationships xmlns="http://schemas.openxmlformats.org/package/2006/relationships"><Relationship Id="rId1" Type="http://schemas.openxmlformats.org/officeDocument/2006/relationships/theme" Target="../theme/theme44.xml"/></Relationships>
</file>

<file path=ppt/slideMasters/_rels/slideMaster45.xml.rels><?xml version="1.0" encoding="UTF-8" standalone="yes"?>
<Relationships xmlns="http://schemas.openxmlformats.org/package/2006/relationships"><Relationship Id="rId1" Type="http://schemas.openxmlformats.org/officeDocument/2006/relationships/theme" Target="../theme/theme45.xml"/></Relationships>
</file>

<file path=ppt/slideMasters/_rels/slideMaster46.xml.rels><?xml version="1.0" encoding="UTF-8" standalone="yes"?>
<Relationships xmlns="http://schemas.openxmlformats.org/package/2006/relationships"><Relationship Id="rId1" Type="http://schemas.openxmlformats.org/officeDocument/2006/relationships/theme" Target="../theme/theme46.xml"/></Relationships>
</file>

<file path=ppt/slideMasters/_rels/slideMaster47.xml.rels><?xml version="1.0" encoding="UTF-8" standalone="yes"?>
<Relationships xmlns="http://schemas.openxmlformats.org/package/2006/relationships"><Relationship Id="rId1" Type="http://schemas.openxmlformats.org/officeDocument/2006/relationships/theme" Target="../theme/theme47.xml"/></Relationships>
</file>

<file path=ppt/slideMasters/_rels/slideMaster48.xml.rels><?xml version="1.0" encoding="UTF-8" standalone="yes"?>
<Relationships xmlns="http://schemas.openxmlformats.org/package/2006/relationships"><Relationship Id="rId1" Type="http://schemas.openxmlformats.org/officeDocument/2006/relationships/theme" Target="../theme/theme48.xml"/></Relationships>
</file>

<file path=ppt/slideMasters/_rels/slideMaster49.xml.rels><?xml version="1.0" encoding="UTF-8" standalone="yes"?>
<Relationships xmlns="http://schemas.openxmlformats.org/package/2006/relationships"><Relationship Id="rId1" Type="http://schemas.openxmlformats.org/officeDocument/2006/relationships/theme" Target="../theme/theme49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slideMasters/_rels/slideMaster50.xml.rels><?xml version="1.0" encoding="UTF-8" standalone="yes"?>
<Relationships xmlns="http://schemas.openxmlformats.org/package/2006/relationships"><Relationship Id="rId1" Type="http://schemas.openxmlformats.org/officeDocument/2006/relationships/theme" Target="../theme/theme50.xml"/></Relationships>
</file>

<file path=ppt/slideMasters/_rels/slideMaster5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1.xml"/></Relationships>
</file>

<file path=ppt/slideMasters/_rels/slideMaster52.xml.rels><?xml version="1.0" encoding="UTF-8" standalone="yes"?>
<Relationships xmlns="http://schemas.openxmlformats.org/package/2006/relationships"><Relationship Id="rId1" Type="http://schemas.openxmlformats.org/officeDocument/2006/relationships/theme" Target="../theme/theme52.xml"/></Relationships>
</file>

<file path=ppt/slideMasters/_rels/slideMaster53.xml.rels><?xml version="1.0" encoding="UTF-8" standalone="yes"?>
<Relationships xmlns="http://schemas.openxmlformats.org/package/2006/relationships"><Relationship Id="rId1" Type="http://schemas.openxmlformats.org/officeDocument/2006/relationships/theme" Target="../theme/theme53.xml"/></Relationships>
</file>

<file path=ppt/slideMasters/_rels/slideMaster54.xml.rels><?xml version="1.0" encoding="UTF-8" standalone="yes"?>
<Relationships xmlns="http://schemas.openxmlformats.org/package/2006/relationships"><Relationship Id="rId1" Type="http://schemas.openxmlformats.org/officeDocument/2006/relationships/theme" Target="../theme/theme54.xml"/></Relationships>
</file>

<file path=ppt/slideMasters/_rels/slideMaster55.xml.rels><?xml version="1.0" encoding="UTF-8" standalone="yes"?>
<Relationships xmlns="http://schemas.openxmlformats.org/package/2006/relationships"><Relationship Id="rId1" Type="http://schemas.openxmlformats.org/officeDocument/2006/relationships/theme" Target="../theme/theme55.xml"/></Relationships>
</file>

<file path=ppt/slideMasters/_rels/slideMaster56.xml.rels><?xml version="1.0" encoding="UTF-8" standalone="yes"?>
<Relationships xmlns="http://schemas.openxmlformats.org/package/2006/relationships"><Relationship Id="rId1" Type="http://schemas.openxmlformats.org/officeDocument/2006/relationships/theme" Target="../theme/theme56.xml"/></Relationships>
</file>

<file path=ppt/slideMasters/_rels/slideMaster57.xml.rels><?xml version="1.0" encoding="UTF-8" standalone="yes"?>
<Relationships xmlns="http://schemas.openxmlformats.org/package/2006/relationships"><Relationship Id="rId1" Type="http://schemas.openxmlformats.org/officeDocument/2006/relationships/theme" Target="../theme/theme57.xml"/></Relationships>
</file>

<file path=ppt/slideMasters/_rels/slideMaster58.xml.rels><?xml version="1.0" encoding="UTF-8" standalone="yes"?>
<Relationships xmlns="http://schemas.openxmlformats.org/package/2006/relationships"><Relationship Id="rId1" Type="http://schemas.openxmlformats.org/officeDocument/2006/relationships/theme" Target="../theme/theme58.xml"/></Relationships>
</file>

<file path=ppt/slideMasters/_rels/slideMaster59.xml.rels><?xml version="1.0" encoding="UTF-8" standalone="yes"?>
<Relationships xmlns="http://schemas.openxmlformats.org/package/2006/relationships"><Relationship Id="rId1" Type="http://schemas.openxmlformats.org/officeDocument/2006/relationships/theme" Target="../theme/theme59.xml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slideMasters/_rels/slideMaster60.xml.rels><?xml version="1.0" encoding="UTF-8" standalone="yes"?>
<Relationships xmlns="http://schemas.openxmlformats.org/package/2006/relationships"><Relationship Id="rId1" Type="http://schemas.openxmlformats.org/officeDocument/2006/relationships/theme" Target="../theme/theme60.xml"/></Relationships>
</file>

<file path=ppt/slideMasters/_rels/slideMaster6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1.xml"/></Relationships>
</file>

<file path=ppt/slideMasters/_rels/slideMaster62.xml.rels><?xml version="1.0" encoding="UTF-8" standalone="yes"?>
<Relationships xmlns="http://schemas.openxmlformats.org/package/2006/relationships"><Relationship Id="rId1" Type="http://schemas.openxmlformats.org/officeDocument/2006/relationships/theme" Target="../theme/theme62.xml"/></Relationships>
</file>

<file path=ppt/slideMasters/_rels/slideMaster63.xml.rels><?xml version="1.0" encoding="UTF-8" standalone="yes"?>
<Relationships xmlns="http://schemas.openxmlformats.org/package/2006/relationships"><Relationship Id="rId1" Type="http://schemas.openxmlformats.org/officeDocument/2006/relationships/theme" Target="../theme/theme63.xml"/></Relationships>
</file>

<file path=ppt/slideMasters/_rels/slideMaster64.xml.rels><?xml version="1.0" encoding="UTF-8" standalone="yes"?>
<Relationships xmlns="http://schemas.openxmlformats.org/package/2006/relationships"><Relationship Id="rId1" Type="http://schemas.openxmlformats.org/officeDocument/2006/relationships/theme" Target="../theme/theme64.xml"/></Relationships>
</file>

<file path=ppt/slideMasters/_rels/slideMaster65.xml.rels><?xml version="1.0" encoding="UTF-8" standalone="yes"?>
<Relationships xmlns="http://schemas.openxmlformats.org/package/2006/relationships"><Relationship Id="rId1" Type="http://schemas.openxmlformats.org/officeDocument/2006/relationships/theme" Target="../theme/theme65.xml"/></Relationships>
</file>

<file path=ppt/slideMasters/_rels/slideMaster66.xml.rels><?xml version="1.0" encoding="UTF-8" standalone="yes"?>
<Relationships xmlns="http://schemas.openxmlformats.org/package/2006/relationships"><Relationship Id="rId1" Type="http://schemas.openxmlformats.org/officeDocument/2006/relationships/theme" Target="../theme/theme66.xml"/></Relationships>
</file>

<file path=ppt/slideMasters/_rels/slideMaster67.xml.rels><?xml version="1.0" encoding="UTF-8" standalone="yes"?>
<Relationships xmlns="http://schemas.openxmlformats.org/package/2006/relationships"><Relationship Id="rId1" Type="http://schemas.openxmlformats.org/officeDocument/2006/relationships/theme" Target="../theme/theme67.xml"/></Relationships>
</file>

<file path=ppt/slideMasters/_rels/slideMaster68.xml.rels><?xml version="1.0" encoding="UTF-8" standalone="yes"?>
<Relationships xmlns="http://schemas.openxmlformats.org/package/2006/relationships"><Relationship Id="rId1" Type="http://schemas.openxmlformats.org/officeDocument/2006/relationships/theme" Target="../theme/theme68.xml"/></Relationships>
</file>

<file path=ppt/slideMasters/_rels/slideMaster69.xml.rels><?xml version="1.0" encoding="UTF-8" standalone="yes"?>
<Relationships xmlns="http://schemas.openxmlformats.org/package/2006/relationships"><Relationship Id="rId1" Type="http://schemas.openxmlformats.org/officeDocument/2006/relationships/theme" Target="../theme/theme69.xml"/></Relationships>
</file>

<file path=ppt/slideMasters/_rels/slideMaster7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slideMasters/_rels/slideMaster70.xml.rels><?xml version="1.0" encoding="UTF-8" standalone="yes"?>
<Relationships xmlns="http://schemas.openxmlformats.org/package/2006/relationships"><Relationship Id="rId1" Type="http://schemas.openxmlformats.org/officeDocument/2006/relationships/theme" Target="../theme/theme70.xml"/></Relationships>
</file>

<file path=ppt/slideMasters/_rels/slideMaster7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1.xml"/></Relationships>
</file>

<file path=ppt/slideMasters/_rels/slideMaster72.xml.rels><?xml version="1.0" encoding="UTF-8" standalone="yes"?>
<Relationships xmlns="http://schemas.openxmlformats.org/package/2006/relationships"><Relationship Id="rId1" Type="http://schemas.openxmlformats.org/officeDocument/2006/relationships/theme" Target="../theme/theme72.xml"/></Relationships>
</file>

<file path=ppt/slideMasters/_rels/slideMaster73.xml.rels><?xml version="1.0" encoding="UTF-8" standalone="yes"?>
<Relationships xmlns="http://schemas.openxmlformats.org/package/2006/relationships"><Relationship Id="rId1" Type="http://schemas.openxmlformats.org/officeDocument/2006/relationships/theme" Target="../theme/theme73.xml"/></Relationships>
</file>

<file path=ppt/slideMasters/_rels/slideMaster74.xml.rels><?xml version="1.0" encoding="UTF-8" standalone="yes"?>
<Relationships xmlns="http://schemas.openxmlformats.org/package/2006/relationships"><Relationship Id="rId1" Type="http://schemas.openxmlformats.org/officeDocument/2006/relationships/theme" Target="../theme/theme74.xml"/></Relationships>
</file>

<file path=ppt/slideMasters/_rels/slideMaster75.xml.rels><?xml version="1.0" encoding="UTF-8" standalone="yes"?>
<Relationships xmlns="http://schemas.openxmlformats.org/package/2006/relationships"><Relationship Id="rId1" Type="http://schemas.openxmlformats.org/officeDocument/2006/relationships/theme" Target="../theme/theme75.xml"/></Relationships>
</file>

<file path=ppt/slideMasters/_rels/slideMaster76.xml.rels><?xml version="1.0" encoding="UTF-8" standalone="yes"?>
<Relationships xmlns="http://schemas.openxmlformats.org/package/2006/relationships"><Relationship Id="rId1" Type="http://schemas.openxmlformats.org/officeDocument/2006/relationships/theme" Target="../theme/theme76.xml"/></Relationships>
</file>

<file path=ppt/slideMasters/_rels/slideMaster77.xml.rels><?xml version="1.0" encoding="UTF-8" standalone="yes"?>
<Relationships xmlns="http://schemas.openxmlformats.org/package/2006/relationships"><Relationship Id="rId1" Type="http://schemas.openxmlformats.org/officeDocument/2006/relationships/theme" Target="../theme/theme77.xml"/></Relationships>
</file>

<file path=ppt/slideMasters/_rels/slideMaster78.xml.rels><?xml version="1.0" encoding="UTF-8" standalone="yes"?>
<Relationships xmlns="http://schemas.openxmlformats.org/package/2006/relationships"><Relationship Id="rId1" Type="http://schemas.openxmlformats.org/officeDocument/2006/relationships/theme" Target="../theme/theme78.xml"/></Relationships>
</file>

<file path=ppt/slideMasters/_rels/slideMaster79.xml.rels><?xml version="1.0" encoding="UTF-8" standalone="yes"?>
<Relationships xmlns="http://schemas.openxmlformats.org/package/2006/relationships"><Relationship Id="rId1" Type="http://schemas.openxmlformats.org/officeDocument/2006/relationships/theme" Target="../theme/theme79.xml"/></Relationships>
</file>

<file path=ppt/slideMasters/_rels/slideMaster8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slideMasters/_rels/slideMaster80.xml.rels><?xml version="1.0" encoding="UTF-8" standalone="yes"?>
<Relationships xmlns="http://schemas.openxmlformats.org/package/2006/relationships"><Relationship Id="rId1" Type="http://schemas.openxmlformats.org/officeDocument/2006/relationships/theme" Target="../theme/theme80.xml"/></Relationships>
</file>

<file path=ppt/slideMasters/_rels/slideMaster8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1.xml"/></Relationships>
</file>

<file path=ppt/slideMasters/_rels/slideMaster82.xml.rels><?xml version="1.0" encoding="UTF-8" standalone="yes"?>
<Relationships xmlns="http://schemas.openxmlformats.org/package/2006/relationships"><Relationship Id="rId1" Type="http://schemas.openxmlformats.org/officeDocument/2006/relationships/theme" Target="../theme/theme82.xml"/></Relationships>
</file>

<file path=ppt/slideMasters/_rels/slideMaster83.xml.rels><?xml version="1.0" encoding="UTF-8" standalone="yes"?>
<Relationships xmlns="http://schemas.openxmlformats.org/package/2006/relationships"><Relationship Id="rId1" Type="http://schemas.openxmlformats.org/officeDocument/2006/relationships/theme" Target="../theme/theme83.xml"/></Relationships>
</file>

<file path=ppt/slideMasters/_rels/slideMaster84.xml.rels><?xml version="1.0" encoding="UTF-8" standalone="yes"?>
<Relationships xmlns="http://schemas.openxmlformats.org/package/2006/relationships"><Relationship Id="rId1" Type="http://schemas.openxmlformats.org/officeDocument/2006/relationships/theme" Target="../theme/theme84.xml"/></Relationships>
</file>

<file path=ppt/slideMasters/_rels/slideMaster85.xml.rels><?xml version="1.0" encoding="UTF-8" standalone="yes"?>
<Relationships xmlns="http://schemas.openxmlformats.org/package/2006/relationships"><Relationship Id="rId1" Type="http://schemas.openxmlformats.org/officeDocument/2006/relationships/theme" Target="../theme/theme85.xml"/></Relationships>
</file>

<file path=ppt/slideMasters/_rels/slideMaster86.xml.rels><?xml version="1.0" encoding="UTF-8" standalone="yes"?>
<Relationships xmlns="http://schemas.openxmlformats.org/package/2006/relationships"><Relationship Id="rId1" Type="http://schemas.openxmlformats.org/officeDocument/2006/relationships/theme" Target="../theme/theme86.xml"/></Relationships>
</file>

<file path=ppt/slideMasters/_rels/slideMaster87.xml.rels><?xml version="1.0" encoding="UTF-8" standalone="yes"?>
<Relationships xmlns="http://schemas.openxmlformats.org/package/2006/relationships"><Relationship Id="rId1" Type="http://schemas.openxmlformats.org/officeDocument/2006/relationships/theme" Target="../theme/theme87.xml"/></Relationships>
</file>

<file path=ppt/slideMasters/_rels/slideMaster88.xml.rels><?xml version="1.0" encoding="UTF-8" standalone="yes"?>
<Relationships xmlns="http://schemas.openxmlformats.org/package/2006/relationships"><Relationship Id="rId1" Type="http://schemas.openxmlformats.org/officeDocument/2006/relationships/theme" Target="../theme/theme88.xml"/></Relationships>
</file>

<file path=ppt/slideMasters/_rels/slideMaster89.xml.rels><?xml version="1.0" encoding="UTF-8" standalone="yes"?>
<Relationships xmlns="http://schemas.openxmlformats.org/package/2006/relationships"><Relationship Id="rId1" Type="http://schemas.openxmlformats.org/officeDocument/2006/relationships/theme" Target="../theme/theme89.xml"/></Relationships>
</file>

<file path=ppt/slideMasters/_rels/slideMaster9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slideMasters/_rels/slideMaster90.xml.rels><?xml version="1.0" encoding="UTF-8" standalone="yes"?>
<Relationships xmlns="http://schemas.openxmlformats.org/package/2006/relationships"><Relationship Id="rId1" Type="http://schemas.openxmlformats.org/officeDocument/2006/relationships/theme" Target="../theme/theme90.xml"/></Relationships>
</file>

<file path=ppt/slideMasters/_rels/slideMaster9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1.xml"/></Relationships>
</file>

<file path=ppt/slideMasters/_rels/slideMaster92.xml.rels><?xml version="1.0" encoding="UTF-8" standalone="yes"?>
<Relationships xmlns="http://schemas.openxmlformats.org/package/2006/relationships"><Relationship Id="rId1" Type="http://schemas.openxmlformats.org/officeDocument/2006/relationships/theme" Target="../theme/theme92.xml"/></Relationships>
</file>

<file path=ppt/slideMasters/_rels/slideMaster93.xml.rels><?xml version="1.0" encoding="UTF-8" standalone="yes"?>
<Relationships xmlns="http://schemas.openxmlformats.org/package/2006/relationships"><Relationship Id="rId1" Type="http://schemas.openxmlformats.org/officeDocument/2006/relationships/theme" Target="../theme/theme93.xml"/></Relationships>
</file>

<file path=ppt/slideMasters/_rels/slideMaster94.xml.rels><?xml version="1.0" encoding="UTF-8" standalone="yes"?>
<Relationships xmlns="http://schemas.openxmlformats.org/package/2006/relationships"><Relationship Id="rId1" Type="http://schemas.openxmlformats.org/officeDocument/2006/relationships/theme" Target="../theme/theme94.xml"/></Relationships>
</file>

<file path=ppt/slideMasters/_rels/slideMaster95.xml.rels><?xml version="1.0" encoding="UTF-8" standalone="yes"?>
<Relationships xmlns="http://schemas.openxmlformats.org/package/2006/relationships"><Relationship Id="rId1" Type="http://schemas.openxmlformats.org/officeDocument/2006/relationships/theme" Target="../theme/theme95.xml"/></Relationships>
</file>

<file path=ppt/slideMasters/_rels/slideMaster96.xml.rels><?xml version="1.0" encoding="UTF-8" standalone="yes"?>
<Relationships xmlns="http://schemas.openxmlformats.org/package/2006/relationships"><Relationship Id="rId1" Type="http://schemas.openxmlformats.org/officeDocument/2006/relationships/theme" Target="../theme/theme96.xml"/></Relationships>
</file>

<file path=ppt/slideMasters/_rels/slideMaster97.xml.rels><?xml version="1.0" encoding="UTF-8" standalone="yes"?>
<Relationships xmlns="http://schemas.openxmlformats.org/package/2006/relationships"><Relationship Id="rId1" Type="http://schemas.openxmlformats.org/officeDocument/2006/relationships/theme" Target="../theme/theme97.xml"/></Relationships>
</file>

<file path=ppt/slideMasters/_rels/slideMaster98.xml.rels><?xml version="1.0" encoding="UTF-8" standalone="yes"?>
<Relationships xmlns="http://schemas.openxmlformats.org/package/2006/relationships"><Relationship Id="rId1" Type="http://schemas.openxmlformats.org/officeDocument/2006/relationships/theme" Target="../theme/theme98.xml"/></Relationships>
</file>

<file path=ppt/slideMasters/_rels/slideMaster99.xml.rels><?xml version="1.0" encoding="UTF-8" standalone="yes"?>
<Relationships xmlns="http://schemas.openxmlformats.org/package/2006/relationships"><Relationship Id="rId1" Type="http://schemas.openxmlformats.org/officeDocument/2006/relationships/theme" Target="../theme/theme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82563" y="182563"/>
            <a:ext cx="87757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US" altLang="en-US" dirty="0" smtClean="0"/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4463" y="1123950"/>
            <a:ext cx="8775700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13716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US" alt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923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6" r:id="rId3"/>
    <p:sldLayoutId id="2147483785" r:id="rId4"/>
    <p:sldLayoutId id="2147483783" r:id="rId5"/>
    <p:sldLayoutId id="2147483784" r:id="rId6"/>
  </p:sldLayoutIdLst>
  <p:timing>
    <p:tnLst>
      <p:par>
        <p:cTn id="1" dur="indefinite" restart="never" nodeType="tmRoot"/>
      </p:par>
    </p:tnLst>
  </p:timing>
  <p:hf sldNum="0" hdr="0" dt="0"/>
  <p:txStyles>
    <p:titleStyle>
      <a:lvl1pPr marL="0" indent="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marL="4508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imes New Roman" charset="0"/>
          <a:ea typeface="Arial" charset="0"/>
          <a:cs typeface="Arial" charset="0"/>
        </a:defRPr>
      </a:lvl2pPr>
      <a:lvl3pPr marL="4508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imes New Roman" charset="0"/>
          <a:ea typeface="Arial" charset="0"/>
          <a:cs typeface="Arial" charset="0"/>
        </a:defRPr>
      </a:lvl3pPr>
      <a:lvl4pPr marL="4508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imes New Roman" charset="0"/>
          <a:ea typeface="Arial" charset="0"/>
          <a:cs typeface="Arial" charset="0"/>
        </a:defRPr>
      </a:lvl4pPr>
      <a:lvl5pPr marL="4508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imes New Roman" charset="0"/>
          <a:ea typeface="Arial" charset="0"/>
          <a:cs typeface="Arial" charset="0"/>
        </a:defRPr>
      </a:lvl5pPr>
      <a:lvl6pPr marL="9080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6pPr>
      <a:lvl7pPr marL="13652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7pPr>
      <a:lvl8pPr marL="18224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8pPr>
      <a:lvl9pPr marL="2279650" indent="-4508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Times New Roman" charset="0"/>
          <a:ea typeface="Arial" charset="0"/>
          <a:cs typeface="Arial" charset="0"/>
        </a:defRPr>
      </a:lvl9pPr>
    </p:titleStyle>
    <p:bodyStyle>
      <a:lvl1pPr marL="400050" indent="-342900" algn="l" rtl="0" eaLnBrk="1" fontAlgn="base" hangingPunct="1">
        <a:spcBef>
          <a:spcPts val="0"/>
        </a:spcBef>
        <a:spcAft>
          <a:spcPct val="20000"/>
        </a:spcAft>
        <a:buClr>
          <a:schemeClr val="tx2"/>
        </a:buClr>
        <a:buFont typeface="Wingdings" panose="05000000000000000000" pitchFamily="2" charset="2"/>
        <a:buChar char="§"/>
        <a:defRPr sz="2800">
          <a:solidFill>
            <a:schemeClr val="tx1"/>
          </a:solidFill>
          <a:latin typeface="Arial" charset="0"/>
          <a:ea typeface="+mn-ea"/>
          <a:cs typeface="+mn-cs"/>
        </a:defRPr>
      </a:lvl1pPr>
      <a:lvl2pPr marL="800100" indent="-341313" algn="l" rtl="0" eaLnBrk="1" fontAlgn="base" hangingPunct="1">
        <a:spcBef>
          <a:spcPts val="0"/>
        </a:spcBef>
        <a:spcAft>
          <a:spcPct val="20000"/>
        </a:spcAft>
        <a:buClr>
          <a:schemeClr val="tx2"/>
        </a:buClr>
        <a:buFont typeface="Wingdings" panose="05000000000000000000" pitchFamily="2" charset="2"/>
        <a:buChar char="§"/>
        <a:defRPr sz="2600">
          <a:solidFill>
            <a:schemeClr val="tx1"/>
          </a:solidFill>
          <a:latin typeface="Arial" charset="0"/>
          <a:ea typeface="+mn-ea"/>
          <a:cs typeface="+mn-cs"/>
        </a:defRPr>
      </a:lvl2pPr>
      <a:lvl3pPr marL="1257300" indent="-339725" algn="l" rtl="0" eaLnBrk="1" fontAlgn="base" hangingPunct="1">
        <a:spcBef>
          <a:spcPts val="0"/>
        </a:spcBef>
        <a:spcAft>
          <a:spcPct val="20000"/>
        </a:spcAft>
        <a:buClr>
          <a:schemeClr val="tx2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latin typeface="Arial" charset="0"/>
          <a:ea typeface="+mn-ea"/>
          <a:cs typeface="+mn-cs"/>
        </a:defRPr>
      </a:lvl3pPr>
      <a:lvl4pPr marL="1714500" indent="-347663" algn="l" rtl="0" eaLnBrk="1" fontAlgn="base" hangingPunct="1">
        <a:spcBef>
          <a:spcPts val="0"/>
        </a:spcBef>
        <a:spcAft>
          <a:spcPct val="20000"/>
        </a:spcAft>
        <a:buClr>
          <a:schemeClr val="tx2"/>
        </a:buClr>
        <a:buFont typeface="Wingdings" panose="05000000000000000000" pitchFamily="2" charset="2"/>
        <a:buChar char="§"/>
        <a:tabLst/>
        <a:defRPr sz="2200">
          <a:solidFill>
            <a:schemeClr val="tx1"/>
          </a:solidFill>
          <a:latin typeface="Arial" charset="0"/>
          <a:ea typeface="+mn-ea"/>
          <a:cs typeface="+mn-cs"/>
        </a:defRPr>
      </a:lvl4pPr>
      <a:lvl5pPr marL="2171700" indent="-347663" algn="l" rtl="0" eaLnBrk="1" fontAlgn="base" hangingPunct="1">
        <a:spcBef>
          <a:spcPts val="0"/>
        </a:spcBef>
        <a:spcAft>
          <a:spcPct val="20000"/>
        </a:spcAft>
        <a:buClr>
          <a:schemeClr val="tx2"/>
        </a:buClr>
        <a:buFont typeface="Wingdings" panose="05000000000000000000" pitchFamily="2" charset="2"/>
        <a:buChar char="§"/>
        <a:defRPr sz="2200">
          <a:solidFill>
            <a:schemeClr val="tx1"/>
          </a:solidFill>
          <a:latin typeface="Arial" charset="0"/>
          <a:ea typeface="+mn-ea"/>
          <a:cs typeface="+mn-cs"/>
        </a:defRPr>
      </a:lvl5pPr>
      <a:lvl6pPr marL="3316288" indent="-347663" algn="l" rtl="0" eaLnBrk="1" fontAlgn="base" hangingPunct="1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3773488" indent="-347663" algn="l" rtl="0" eaLnBrk="1" fontAlgn="base" hangingPunct="1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4230688" indent="-347663" algn="l" rtl="0" eaLnBrk="1" fontAlgn="base" hangingPunct="1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4687888" indent="-347663" algn="l" rtl="0" eaLnBrk="1" fontAlgn="base" hangingPunct="1">
        <a:spcBef>
          <a:spcPct val="45000"/>
        </a:spcBef>
        <a:spcAft>
          <a:spcPct val="20000"/>
        </a:spcAft>
        <a:buClr>
          <a:schemeClr val="tx2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874224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084267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251759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653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4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605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910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8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36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0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024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2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835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4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77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6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344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8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488094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662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338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160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4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525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6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590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8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333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0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306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2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4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680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6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070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8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228226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764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217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2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469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4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875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6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842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8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137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0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385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2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295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4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737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770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8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762974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470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0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399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2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678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4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710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022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4949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0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048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2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397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4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924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6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392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8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857180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16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0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028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990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4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681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6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680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8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7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0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415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2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691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4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316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6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55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8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387799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565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0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838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2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378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4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842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6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626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8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666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0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157368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860832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819988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805627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015212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664799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212886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826320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494960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47168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4291914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102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5834248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583779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077367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619984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992137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208983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282120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053237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64222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416782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68129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799630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92612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000287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869355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955133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865117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190795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72757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642840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057050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92549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069815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09708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017360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734748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25338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922170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819954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349080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124818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smtClean="0">
                <a:solidFill>
                  <a:srgbClr val="000000"/>
                </a:solidFill>
                <a:ea typeface="ＭＳ Ｐゴシック" charset="0"/>
              </a:rPr>
              <a:t>© 2016 Pearson Education, Inc.</a:t>
            </a:r>
            <a:endParaRPr lang="en-US" dirty="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499702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0" y="648373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eaLnBrk="0" hangingPunct="0"/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2005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hyperlink" Target="http://www.mediaresource.org/instruct.htm" TargetMode="External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jp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100.xml"/><Relationship Id="rId3" Type="http://schemas.openxmlformats.org/officeDocument/2006/relationships/image" Target="../media/image50.jp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101.xml"/><Relationship Id="rId3" Type="http://schemas.openxmlformats.org/officeDocument/2006/relationships/image" Target="../media/image51.jp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102.xml"/><Relationship Id="rId3" Type="http://schemas.openxmlformats.org/officeDocument/2006/relationships/image" Target="../media/image52.jp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103.xml"/><Relationship Id="rId3" Type="http://schemas.openxmlformats.org/officeDocument/2006/relationships/image" Target="../media/image53.jp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notesSlide" Target="../notesSlides/notesSlide104.xml"/><Relationship Id="rId3" Type="http://schemas.openxmlformats.org/officeDocument/2006/relationships/image" Target="../media/image54.jp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105.xml"/><Relationship Id="rId3" Type="http://schemas.openxmlformats.org/officeDocument/2006/relationships/image" Target="../media/image55.jp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106.xml"/><Relationship Id="rId3" Type="http://schemas.openxmlformats.org/officeDocument/2006/relationships/image" Target="../media/image56.jp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107.xml"/><Relationship Id="rId3" Type="http://schemas.openxmlformats.org/officeDocument/2006/relationships/image" Target="../media/image57.jp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108.xml"/><Relationship Id="rId3" Type="http://schemas.openxmlformats.org/officeDocument/2006/relationships/image" Target="../media/image58.jp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file:///C:\Documents%20and%20Settings\rajesh.ACEPRO\Desktop\22082015\Labeled\54-15_UN10Test_Q11-L.jpg" TargetMode="External"/><Relationship Id="rId1" Type="http://schemas.openxmlformats.org/officeDocument/2006/relationships/slideLayout" Target="../slideLayouts/slideLayout60.xml"/><Relationship Id="rId2" Type="http://schemas.openxmlformats.org/officeDocument/2006/relationships/notesSlide" Target="../notesSlides/notesSlide10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notesSlide" Target="../notesSlides/notesSlide16.xml"/><Relationship Id="rId5" Type="http://schemas.openxmlformats.org/officeDocument/2006/relationships/image" Target="../media/image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1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2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3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4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file:///C:\Documents%20and%20Settings\rajesh.ACEPRO\Desktop\22082015\Labeled\01-15_01CuatroOjos-L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6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7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notesSlide" Target="../notesSlides/notesSlide40.xml"/><Relationship Id="rId5" Type="http://schemas.openxmlformats.org/officeDocument/2006/relationships/image" Target="../media/image18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9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0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1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22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23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24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notesSlide" Target="../notesSlides/notesSlide52.xml"/><Relationship Id="rId5" Type="http://schemas.openxmlformats.org/officeDocument/2006/relationships/image" Target="../media/image25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26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27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28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29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30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31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32.jp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notesSlide" Target="../notesSlides/notesSlide65.xml"/><Relationship Id="rId5" Type="http://schemas.openxmlformats.org/officeDocument/2006/relationships/image" Target="../media/image33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34.jp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35.jp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3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37.jp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38.jp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39.jp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40.jp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41.jp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42.jp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43.jp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8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44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0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45.jp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5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46.jp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47.jp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48.jp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file:///C:\Documents%20and%20Settings\rajesh.ACEPRO\Desktop\22082015\Labeled\44-15_UN03bSkillsExercise-L.jpg" TargetMode="External"/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9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FlagCount" hidden="1">
            <a:hlinkClick r:id="rId4" action="ppaction://hlinkfile"/>
          </p:cNvPr>
          <p:cNvSpPr>
            <a:spLocks noChangeArrowheads="1"/>
          </p:cNvSpPr>
          <p:nvPr/>
        </p:nvSpPr>
        <p:spPr bwMode="auto">
          <a:xfrm>
            <a:off x="8255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altLang="en-US" sz="1400" b="1">
                <a:latin typeface="Tahoma" pitchFamily="34" charset="0"/>
              </a:rPr>
              <a:t>0</a:t>
            </a: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196952" y="1098550"/>
            <a:ext cx="2144712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D001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47474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ＭＳ Ｐゴシック" charset="0"/>
              </a:rPr>
              <a:t>15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96952" y="3080781"/>
            <a:ext cx="4572000" cy="1604963"/>
          </a:xfrm>
          <a:extLst>
            <a:ext uri="{909E8E84-426E-40DD-AFC4-6F175D3DCCD1}">
              <a14:hiddenFill xmlns:a14="http://schemas.microsoft.com/office/drawing/2010/main">
                <a:solidFill>
                  <a:srgbClr val="9D0016">
                    <a:alpha val="2509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51A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52400" indent="0" eaLnBrk="1" hangingPunct="1">
              <a:spcBef>
                <a:spcPct val="45000"/>
              </a:spcBef>
              <a:buFont typeface="Wingdings" pitchFamily="2" charset="2"/>
              <a:buNone/>
            </a:pPr>
            <a:r>
              <a:rPr lang="en-US" alt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Ｐゴシック" pitchFamily="34" charset="-128"/>
              </a:rPr>
              <a:t>Regulation of </a:t>
            </a:r>
            <a:br>
              <a:rPr lang="en-US" alt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Ｐゴシック" pitchFamily="34" charset="-128"/>
              </a:rPr>
            </a:br>
            <a:r>
              <a:rPr lang="en-US" alt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ＭＳ Ｐゴシック" pitchFamily="34" charset="-128"/>
              </a:rPr>
              <a:t>Gene Expression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2727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96" y="268224"/>
            <a:ext cx="7912608" cy="6321552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Figure 15.3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5012341" y="195389"/>
            <a:ext cx="89447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 i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trp</a:t>
            </a: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operon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647501" y="454495"/>
            <a:ext cx="38953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DNA</a:t>
            </a: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645120" y="661665"/>
            <a:ext cx="79829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Promoter</a:t>
            </a: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1610321" y="661665"/>
            <a:ext cx="140102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Regulatory gene</a:t>
            </a: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1461890" y="1053778"/>
            <a:ext cx="36869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 i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trpR</a:t>
            </a:r>
            <a:endParaRPr lang="en-US" sz="1400" b="1" i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1973860" y="1663379"/>
            <a:ext cx="14427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400" b="1" dirty="0" smtClean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Symbol" pitchFamily="18" charset="2"/>
              <a:ea typeface="ＭＳ Ｐゴシック" charset="0"/>
            </a:endParaRPr>
          </a:p>
        </p:txBody>
      </p:sp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3248626" y="530696"/>
            <a:ext cx="107561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 i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trp</a:t>
            </a: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promoter</a:t>
            </a:r>
          </a:p>
        </p:txBody>
      </p:sp>
      <p:sp>
        <p:nvSpPr>
          <p:cNvPr id="14" name="TextBox 9"/>
          <p:cNvSpPr txBox="1">
            <a:spLocks noChangeArrowheads="1"/>
          </p:cNvSpPr>
          <p:nvPr/>
        </p:nvSpPr>
        <p:spPr bwMode="auto">
          <a:xfrm>
            <a:off x="5207605" y="788665"/>
            <a:ext cx="142026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Genes of operon</a:t>
            </a:r>
          </a:p>
        </p:txBody>
      </p:sp>
      <p:sp>
        <p:nvSpPr>
          <p:cNvPr id="15" name="TextBox 10"/>
          <p:cNvSpPr txBox="1">
            <a:spLocks noChangeArrowheads="1"/>
          </p:cNvSpPr>
          <p:nvPr/>
        </p:nvSpPr>
        <p:spPr bwMode="auto">
          <a:xfrm>
            <a:off x="6593494" y="1051397"/>
            <a:ext cx="36869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 i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trpB</a:t>
            </a:r>
            <a:endParaRPr lang="en-US" sz="1400" b="1" i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6" name="TextBox 11"/>
          <p:cNvSpPr txBox="1">
            <a:spLocks noChangeArrowheads="1"/>
          </p:cNvSpPr>
          <p:nvPr/>
        </p:nvSpPr>
        <p:spPr bwMode="auto">
          <a:xfrm>
            <a:off x="7323746" y="1051397"/>
            <a:ext cx="36869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 i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trpA</a:t>
            </a:r>
            <a:endParaRPr lang="en-US" sz="1400" b="1" i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7" name="TextBox 12"/>
          <p:cNvSpPr txBox="1">
            <a:spLocks noChangeArrowheads="1"/>
          </p:cNvSpPr>
          <p:nvPr/>
        </p:nvSpPr>
        <p:spPr bwMode="auto">
          <a:xfrm>
            <a:off x="642739" y="1789586"/>
            <a:ext cx="54983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mRNA</a:t>
            </a:r>
          </a:p>
        </p:txBody>
      </p:sp>
      <p:sp>
        <p:nvSpPr>
          <p:cNvPr id="18" name="TextBox 13"/>
          <p:cNvSpPr txBox="1">
            <a:spLocks noChangeArrowheads="1"/>
          </p:cNvSpPr>
          <p:nvPr/>
        </p:nvSpPr>
        <p:spPr bwMode="auto">
          <a:xfrm>
            <a:off x="1124546" y="1977705"/>
            <a:ext cx="14427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400" b="1" dirty="0" smtClean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Symbol" pitchFamily="18" charset="2"/>
              <a:ea typeface="ＭＳ Ｐゴシック" charset="0"/>
            </a:endParaRPr>
          </a:p>
        </p:txBody>
      </p:sp>
      <p:sp>
        <p:nvSpPr>
          <p:cNvPr id="19" name="TextBox 14"/>
          <p:cNvSpPr txBox="1">
            <a:spLocks noChangeArrowheads="1"/>
          </p:cNvSpPr>
          <p:nvPr/>
        </p:nvSpPr>
        <p:spPr bwMode="auto">
          <a:xfrm>
            <a:off x="4615465" y="1053778"/>
            <a:ext cx="35907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 i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trpE</a:t>
            </a:r>
            <a:endParaRPr lang="en-US" sz="1400" b="1" i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0" name="TextBox 15"/>
          <p:cNvSpPr txBox="1">
            <a:spLocks noChangeArrowheads="1"/>
          </p:cNvSpPr>
          <p:nvPr/>
        </p:nvSpPr>
        <p:spPr bwMode="auto">
          <a:xfrm>
            <a:off x="5311585" y="1049016"/>
            <a:ext cx="36869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 i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trpD</a:t>
            </a:r>
            <a:endParaRPr lang="en-US" sz="1400" b="1" i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1" name="TextBox 16"/>
          <p:cNvSpPr txBox="1">
            <a:spLocks noChangeArrowheads="1"/>
          </p:cNvSpPr>
          <p:nvPr/>
        </p:nvSpPr>
        <p:spPr bwMode="auto">
          <a:xfrm>
            <a:off x="5966430" y="1051397"/>
            <a:ext cx="36869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 i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trpC</a:t>
            </a:r>
            <a:endParaRPr lang="en-US" sz="1400" b="1" i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2" name="TextBox 17"/>
          <p:cNvSpPr txBox="1">
            <a:spLocks noChangeArrowheads="1"/>
          </p:cNvSpPr>
          <p:nvPr/>
        </p:nvSpPr>
        <p:spPr bwMode="auto">
          <a:xfrm>
            <a:off x="3689157" y="1283173"/>
            <a:ext cx="101470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 i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trp</a:t>
            </a: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operator</a:t>
            </a:r>
          </a:p>
        </p:txBody>
      </p:sp>
      <p:sp>
        <p:nvSpPr>
          <p:cNvPr id="23" name="TextBox 18"/>
          <p:cNvSpPr txBox="1">
            <a:spLocks noChangeArrowheads="1"/>
          </p:cNvSpPr>
          <p:nvPr/>
        </p:nvSpPr>
        <p:spPr bwMode="auto">
          <a:xfrm>
            <a:off x="2631087" y="1376833"/>
            <a:ext cx="995465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60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RNA</a:t>
            </a:r>
          </a:p>
          <a:p>
            <a:pPr eaLnBrk="0" hangingPunct="0">
              <a:lnSpc>
                <a:spcPts val="160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polymerase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4" name="TextBox 19"/>
          <p:cNvSpPr txBox="1">
            <a:spLocks noChangeArrowheads="1"/>
          </p:cNvSpPr>
          <p:nvPr/>
        </p:nvSpPr>
        <p:spPr bwMode="auto">
          <a:xfrm>
            <a:off x="3829691" y="1501474"/>
            <a:ext cx="99386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Start codon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5" name="TextBox 20"/>
          <p:cNvSpPr txBox="1">
            <a:spLocks noChangeArrowheads="1"/>
          </p:cNvSpPr>
          <p:nvPr/>
        </p:nvSpPr>
        <p:spPr bwMode="auto">
          <a:xfrm>
            <a:off x="3644708" y="1816573"/>
            <a:ext cx="73712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mRNA </a:t>
            </a: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400" b="1" dirty="0" smtClean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Symbol" pitchFamily="18" charset="2"/>
              <a:ea typeface="ＭＳ Ｐゴシック" charset="0"/>
            </a:endParaRPr>
          </a:p>
        </p:txBody>
      </p:sp>
      <p:sp>
        <p:nvSpPr>
          <p:cNvPr id="26" name="TextBox 21"/>
          <p:cNvSpPr txBox="1">
            <a:spLocks noChangeArrowheads="1"/>
          </p:cNvSpPr>
          <p:nvPr/>
        </p:nvSpPr>
        <p:spPr bwMode="auto">
          <a:xfrm>
            <a:off x="645137" y="2658746"/>
            <a:ext cx="61715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Protein</a:t>
            </a:r>
          </a:p>
        </p:txBody>
      </p:sp>
      <p:sp>
        <p:nvSpPr>
          <p:cNvPr id="27" name="TextBox 22"/>
          <p:cNvSpPr txBox="1">
            <a:spLocks noChangeArrowheads="1"/>
          </p:cNvSpPr>
          <p:nvPr/>
        </p:nvSpPr>
        <p:spPr bwMode="auto">
          <a:xfrm>
            <a:off x="2065152" y="2588896"/>
            <a:ext cx="953787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60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Inactive </a:t>
            </a:r>
            <a:r>
              <a:rPr lang="en-US" sz="1400" b="1" i="1" dirty="0" err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trp</a:t>
            </a:r>
            <a:endParaRPr lang="en-US" sz="1400" b="1" i="1" dirty="0" smtClean="0">
              <a:solidFill>
                <a:srgbClr val="000000"/>
              </a:solidFill>
              <a:latin typeface="Arial"/>
              <a:ea typeface="ＭＳ Ｐゴシック" charset="0"/>
            </a:endParaRPr>
          </a:p>
          <a:p>
            <a:pPr eaLnBrk="0" hangingPunct="0">
              <a:lnSpc>
                <a:spcPts val="160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repressor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8" name="TextBox 24"/>
          <p:cNvSpPr txBox="1">
            <a:spLocks noChangeArrowheads="1"/>
          </p:cNvSpPr>
          <p:nvPr/>
        </p:nvSpPr>
        <p:spPr bwMode="auto">
          <a:xfrm>
            <a:off x="4540059" y="2582544"/>
            <a:ext cx="12022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E</a:t>
            </a:r>
          </a:p>
        </p:txBody>
      </p:sp>
      <p:sp>
        <p:nvSpPr>
          <p:cNvPr id="29" name="TextBox 25"/>
          <p:cNvSpPr txBox="1">
            <a:spLocks noChangeArrowheads="1"/>
          </p:cNvSpPr>
          <p:nvPr/>
        </p:nvSpPr>
        <p:spPr bwMode="auto">
          <a:xfrm>
            <a:off x="5325079" y="2582544"/>
            <a:ext cx="12984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D</a:t>
            </a:r>
          </a:p>
        </p:txBody>
      </p:sp>
      <p:sp>
        <p:nvSpPr>
          <p:cNvPr id="30" name="TextBox 26"/>
          <p:cNvSpPr txBox="1">
            <a:spLocks noChangeArrowheads="1"/>
          </p:cNvSpPr>
          <p:nvPr/>
        </p:nvSpPr>
        <p:spPr bwMode="auto">
          <a:xfrm>
            <a:off x="6068825" y="2580163"/>
            <a:ext cx="12984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31" name="TextBox 27"/>
          <p:cNvSpPr txBox="1">
            <a:spLocks noChangeArrowheads="1"/>
          </p:cNvSpPr>
          <p:nvPr/>
        </p:nvSpPr>
        <p:spPr bwMode="auto">
          <a:xfrm>
            <a:off x="6864958" y="2582544"/>
            <a:ext cx="12984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B</a:t>
            </a:r>
          </a:p>
        </p:txBody>
      </p:sp>
      <p:sp>
        <p:nvSpPr>
          <p:cNvPr id="32" name="TextBox 28"/>
          <p:cNvSpPr txBox="1">
            <a:spLocks noChangeArrowheads="1"/>
          </p:cNvSpPr>
          <p:nvPr/>
        </p:nvSpPr>
        <p:spPr bwMode="auto">
          <a:xfrm>
            <a:off x="7584891" y="2582544"/>
            <a:ext cx="12984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33" name="TextBox 29"/>
          <p:cNvSpPr txBox="1">
            <a:spLocks noChangeArrowheads="1"/>
          </p:cNvSpPr>
          <p:nvPr/>
        </p:nvSpPr>
        <p:spPr bwMode="auto">
          <a:xfrm>
            <a:off x="647501" y="3063556"/>
            <a:ext cx="31020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20040" indent="-457200" eaLnBrk="0" hangingPunct="0">
              <a:lnSpc>
                <a:spcPts val="1800"/>
              </a:lnSpc>
            </a:pPr>
            <a:r>
              <a:rPr lang="en-US" sz="152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(a) Tryptophan absent, repressor</a:t>
            </a:r>
            <a:br>
              <a:rPr lang="en-US" sz="152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</a:br>
            <a:r>
              <a:rPr lang="en-US" sz="152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inactive, operon on</a:t>
            </a:r>
            <a:endParaRPr lang="en-US" sz="152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34" name="TextBox 31"/>
          <p:cNvSpPr txBox="1">
            <a:spLocks noChangeArrowheads="1"/>
          </p:cNvSpPr>
          <p:nvPr/>
        </p:nvSpPr>
        <p:spPr bwMode="auto">
          <a:xfrm>
            <a:off x="645120" y="3681096"/>
            <a:ext cx="38953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DNA</a:t>
            </a:r>
          </a:p>
        </p:txBody>
      </p:sp>
      <p:sp>
        <p:nvSpPr>
          <p:cNvPr id="35" name="TextBox 32"/>
          <p:cNvSpPr txBox="1">
            <a:spLocks noChangeArrowheads="1"/>
          </p:cNvSpPr>
          <p:nvPr/>
        </p:nvSpPr>
        <p:spPr bwMode="auto">
          <a:xfrm>
            <a:off x="1457922" y="3931921"/>
            <a:ext cx="36869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 i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trpR</a:t>
            </a:r>
            <a:endParaRPr lang="en-US" sz="1400" b="1" i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36" name="TextBox 33"/>
          <p:cNvSpPr txBox="1">
            <a:spLocks noChangeArrowheads="1"/>
          </p:cNvSpPr>
          <p:nvPr/>
        </p:nvSpPr>
        <p:spPr bwMode="auto">
          <a:xfrm>
            <a:off x="1976241" y="4451829"/>
            <a:ext cx="14427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400" b="1" dirty="0" smtClean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Symbol" pitchFamily="18" charset="2"/>
              <a:ea typeface="ＭＳ Ｐゴシック" charset="0"/>
            </a:endParaRPr>
          </a:p>
        </p:txBody>
      </p:sp>
      <p:sp>
        <p:nvSpPr>
          <p:cNvPr id="37" name="TextBox 34"/>
          <p:cNvSpPr txBox="1">
            <a:spLocks noChangeArrowheads="1"/>
          </p:cNvSpPr>
          <p:nvPr/>
        </p:nvSpPr>
        <p:spPr bwMode="auto">
          <a:xfrm>
            <a:off x="4409091" y="3065145"/>
            <a:ext cx="33983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Polypeptide subunits that make up</a:t>
            </a:r>
          </a:p>
          <a:p>
            <a:pPr eaLnBrk="0" hangingPunct="0"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enzymes for tryptophan synthesis</a:t>
            </a:r>
            <a:endParaRPr lang="en-US" sz="16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38" name="TextBox 36"/>
          <p:cNvSpPr txBox="1">
            <a:spLocks noChangeArrowheads="1"/>
          </p:cNvSpPr>
          <p:nvPr/>
        </p:nvSpPr>
        <p:spPr bwMode="auto">
          <a:xfrm>
            <a:off x="4498784" y="3932715"/>
            <a:ext cx="35907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 i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trpE</a:t>
            </a:r>
            <a:endParaRPr lang="en-US" sz="1400" b="1" i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39" name="TextBox 37"/>
          <p:cNvSpPr txBox="1">
            <a:spLocks noChangeArrowheads="1"/>
          </p:cNvSpPr>
          <p:nvPr/>
        </p:nvSpPr>
        <p:spPr bwMode="auto">
          <a:xfrm>
            <a:off x="4536091" y="4174809"/>
            <a:ext cx="46807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8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No</a:t>
            </a:r>
          </a:p>
          <a:p>
            <a:pPr eaLnBrk="0" hangingPunct="0">
              <a:lnSpc>
                <a:spcPts val="158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RNA</a:t>
            </a:r>
          </a:p>
          <a:p>
            <a:pPr eaLnBrk="0" hangingPunct="0">
              <a:lnSpc>
                <a:spcPts val="158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made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42" name="TextBox 40"/>
          <p:cNvSpPr txBox="1">
            <a:spLocks noChangeArrowheads="1"/>
          </p:cNvSpPr>
          <p:nvPr/>
        </p:nvSpPr>
        <p:spPr bwMode="auto">
          <a:xfrm>
            <a:off x="642739" y="4578036"/>
            <a:ext cx="54983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mRNA</a:t>
            </a:r>
          </a:p>
        </p:txBody>
      </p:sp>
      <p:sp>
        <p:nvSpPr>
          <p:cNvPr id="43" name="TextBox 41"/>
          <p:cNvSpPr txBox="1">
            <a:spLocks noChangeArrowheads="1"/>
          </p:cNvSpPr>
          <p:nvPr/>
        </p:nvSpPr>
        <p:spPr bwMode="auto">
          <a:xfrm>
            <a:off x="1122165" y="4775679"/>
            <a:ext cx="14427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400" b="1" dirty="0" smtClean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Symbol" pitchFamily="18" charset="2"/>
              <a:ea typeface="ＭＳ Ｐゴシック" charset="0"/>
            </a:endParaRPr>
          </a:p>
        </p:txBody>
      </p:sp>
      <p:sp>
        <p:nvSpPr>
          <p:cNvPr id="44" name="TextBox 42"/>
          <p:cNvSpPr txBox="1">
            <a:spLocks noChangeArrowheads="1"/>
          </p:cNvSpPr>
          <p:nvPr/>
        </p:nvSpPr>
        <p:spPr bwMode="auto">
          <a:xfrm>
            <a:off x="645120" y="5358294"/>
            <a:ext cx="61715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Protein</a:t>
            </a:r>
          </a:p>
        </p:txBody>
      </p:sp>
      <p:sp>
        <p:nvSpPr>
          <p:cNvPr id="45" name="TextBox 43"/>
          <p:cNvSpPr txBox="1">
            <a:spLocks noChangeArrowheads="1"/>
          </p:cNvSpPr>
          <p:nvPr/>
        </p:nvSpPr>
        <p:spPr bwMode="auto">
          <a:xfrm>
            <a:off x="4028089" y="5369405"/>
            <a:ext cx="827150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60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Active </a:t>
            </a:r>
            <a:r>
              <a:rPr lang="en-US" sz="1400" b="1" i="1" dirty="0" err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trp</a:t>
            </a:r>
            <a:endParaRPr lang="en-US" sz="1400" b="1" i="1" dirty="0" smtClean="0">
              <a:solidFill>
                <a:srgbClr val="000000"/>
              </a:solidFill>
              <a:latin typeface="Arial"/>
              <a:ea typeface="ＭＳ Ｐゴシック" charset="0"/>
            </a:endParaRPr>
          </a:p>
          <a:p>
            <a:pPr eaLnBrk="0" hangingPunct="0">
              <a:lnSpc>
                <a:spcPts val="160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repressor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1751610" y="5837719"/>
            <a:ext cx="1136530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38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Tryptophan</a:t>
            </a:r>
          </a:p>
          <a:p>
            <a:pPr eaLnBrk="0" hangingPunct="0">
              <a:lnSpc>
                <a:spcPts val="1550"/>
              </a:lnSpc>
            </a:pPr>
            <a:r>
              <a:rPr lang="en-US" sz="138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(</a:t>
            </a:r>
            <a:r>
              <a:rPr lang="en-US" sz="1380" b="1" dirty="0" err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corepressor</a:t>
            </a:r>
            <a:r>
              <a:rPr lang="en-US" sz="138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)</a:t>
            </a:r>
            <a:endParaRPr lang="en-US" sz="138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47" name="TextBox 47"/>
          <p:cNvSpPr txBox="1">
            <a:spLocks noChangeArrowheads="1"/>
          </p:cNvSpPr>
          <p:nvPr/>
        </p:nvSpPr>
        <p:spPr bwMode="auto">
          <a:xfrm>
            <a:off x="649883" y="6306031"/>
            <a:ext cx="474226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(b) Tryptophan present, repressor active, operon off</a:t>
            </a:r>
          </a:p>
        </p:txBody>
      </p:sp>
      <p:sp>
        <p:nvSpPr>
          <p:cNvPr id="48" name="TextBox 19"/>
          <p:cNvSpPr txBox="1">
            <a:spLocks noChangeArrowheads="1"/>
          </p:cNvSpPr>
          <p:nvPr/>
        </p:nvSpPr>
        <p:spPr bwMode="auto">
          <a:xfrm>
            <a:off x="4982092" y="1508320"/>
            <a:ext cx="98264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Stop codon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1235862" y="907250"/>
            <a:ext cx="78581" cy="226218"/>
          </a:xfrm>
          <a:custGeom>
            <a:avLst/>
            <a:gdLst>
              <a:gd name="connsiteX0" fmla="*/ 78581 w 78581"/>
              <a:gd name="connsiteY0" fmla="*/ 226218 h 226218"/>
              <a:gd name="connsiteX1" fmla="*/ 0 w 78581"/>
              <a:gd name="connsiteY1" fmla="*/ 0 h 22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8581" h="226218">
                <a:moveTo>
                  <a:pt x="78581" y="226218"/>
                </a:moveTo>
                <a:lnTo>
                  <a:pt x="0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1919282" y="897726"/>
            <a:ext cx="76200" cy="221456"/>
          </a:xfrm>
          <a:custGeom>
            <a:avLst/>
            <a:gdLst>
              <a:gd name="connsiteX0" fmla="*/ 0 w 76200"/>
              <a:gd name="connsiteY0" fmla="*/ 221456 h 221456"/>
              <a:gd name="connsiteX1" fmla="*/ 76200 w 76200"/>
              <a:gd name="connsiteY1" fmla="*/ 0 h 221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6200" h="221456">
                <a:moveTo>
                  <a:pt x="0" y="221456"/>
                </a:moveTo>
                <a:lnTo>
                  <a:pt x="76200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40" name="Freeform 39"/>
          <p:cNvSpPr/>
          <p:nvPr/>
        </p:nvSpPr>
        <p:spPr>
          <a:xfrm>
            <a:off x="3343273" y="1350165"/>
            <a:ext cx="147637" cy="233362"/>
          </a:xfrm>
          <a:custGeom>
            <a:avLst/>
            <a:gdLst>
              <a:gd name="connsiteX0" fmla="*/ 147637 w 147637"/>
              <a:gd name="connsiteY0" fmla="*/ 0 h 233362"/>
              <a:gd name="connsiteX1" fmla="*/ 0 w 147637"/>
              <a:gd name="connsiteY1" fmla="*/ 233362 h 23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7637" h="233362">
                <a:moveTo>
                  <a:pt x="147637" y="0"/>
                </a:moveTo>
                <a:lnTo>
                  <a:pt x="0" y="233362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41" name="Freeform 40"/>
          <p:cNvSpPr/>
          <p:nvPr/>
        </p:nvSpPr>
        <p:spPr>
          <a:xfrm>
            <a:off x="4276725" y="1700210"/>
            <a:ext cx="195263" cy="188118"/>
          </a:xfrm>
          <a:custGeom>
            <a:avLst/>
            <a:gdLst>
              <a:gd name="connsiteX0" fmla="*/ 0 w 195263"/>
              <a:gd name="connsiteY0" fmla="*/ 0 h 188118"/>
              <a:gd name="connsiteX1" fmla="*/ 195263 w 195263"/>
              <a:gd name="connsiteY1" fmla="*/ 188118 h 188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5263" h="188118">
                <a:moveTo>
                  <a:pt x="0" y="0"/>
                </a:moveTo>
                <a:lnTo>
                  <a:pt x="195263" y="188118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49" name="Freeform 48"/>
          <p:cNvSpPr/>
          <p:nvPr/>
        </p:nvSpPr>
        <p:spPr>
          <a:xfrm>
            <a:off x="5133976" y="1707352"/>
            <a:ext cx="0" cy="154782"/>
          </a:xfrm>
          <a:custGeom>
            <a:avLst/>
            <a:gdLst>
              <a:gd name="connsiteX0" fmla="*/ 0 w 0"/>
              <a:gd name="connsiteY0" fmla="*/ 0 h 154782"/>
              <a:gd name="connsiteX1" fmla="*/ 0 w 0"/>
              <a:gd name="connsiteY1" fmla="*/ 154782 h 154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54782">
                <a:moveTo>
                  <a:pt x="0" y="0"/>
                </a:moveTo>
                <a:lnTo>
                  <a:pt x="0" y="154782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50" name="Freeform 49"/>
          <p:cNvSpPr/>
          <p:nvPr/>
        </p:nvSpPr>
        <p:spPr>
          <a:xfrm>
            <a:off x="1485894" y="6076955"/>
            <a:ext cx="230981" cy="0"/>
          </a:xfrm>
          <a:custGeom>
            <a:avLst/>
            <a:gdLst>
              <a:gd name="connsiteX0" fmla="*/ 0 w 230981"/>
              <a:gd name="connsiteY0" fmla="*/ 0 h 0"/>
              <a:gd name="connsiteX1" fmla="*/ 230981 w 23098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0981">
                <a:moveTo>
                  <a:pt x="0" y="0"/>
                </a:moveTo>
                <a:lnTo>
                  <a:pt x="230981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53" name="Left Brace 52"/>
          <p:cNvSpPr/>
          <p:nvPr/>
        </p:nvSpPr>
        <p:spPr bwMode="auto">
          <a:xfrm rot="5400000">
            <a:off x="5371645" y="-1829121"/>
            <a:ext cx="148936" cy="4722692"/>
          </a:xfrm>
          <a:prstGeom prst="leftBrace">
            <a:avLst>
              <a:gd name="adj1" fmla="val 33020"/>
              <a:gd name="adj2" fmla="val 49693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54" name="Left Brace 53"/>
          <p:cNvSpPr/>
          <p:nvPr/>
        </p:nvSpPr>
        <p:spPr bwMode="auto">
          <a:xfrm rot="5400000">
            <a:off x="3681698" y="146093"/>
            <a:ext cx="156504" cy="1363428"/>
          </a:xfrm>
          <a:prstGeom prst="leftBrace">
            <a:avLst>
              <a:gd name="adj1" fmla="val 33020"/>
              <a:gd name="adj2" fmla="val 49693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11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424" y="204216"/>
            <a:ext cx="5407152" cy="644956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Figure 15.UN04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3042723" y="1153131"/>
            <a:ext cx="3133294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CHROMATIN MODIFICATION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3653911" y="2118331"/>
            <a:ext cx="1897955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TRANSCRIPTION</a:t>
            </a: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3557073" y="3085119"/>
            <a:ext cx="20945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RNA PROCESSING</a:t>
            </a: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2665702" y="4473864"/>
            <a:ext cx="1701299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mRNA</a:t>
            </a:r>
          </a:p>
          <a:p>
            <a:pPr algn="ctr"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DEGRADATION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4685786" y="4458624"/>
            <a:ext cx="1637179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TRANSLATION</a:t>
            </a:r>
          </a:p>
        </p:txBody>
      </p:sp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4187628" y="5413346"/>
            <a:ext cx="2628925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PROTEIN PROCESSING</a:t>
            </a:r>
          </a:p>
          <a:p>
            <a:pPr algn="ctr"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AND DEGRADATION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907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424" y="204216"/>
            <a:ext cx="5407152" cy="644956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Figure 15.UN05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3042723" y="1153131"/>
            <a:ext cx="3133294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CHROMATIN MODIFICATION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3653911" y="2118331"/>
            <a:ext cx="1897955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TRANSCRIPTION</a:t>
            </a: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3557073" y="3085119"/>
            <a:ext cx="20945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RNA PROCESSING</a:t>
            </a: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2673322" y="4473864"/>
            <a:ext cx="1701299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mRNA</a:t>
            </a:r>
          </a:p>
          <a:p>
            <a:pPr algn="ctr"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DEGRADATION</a:t>
            </a:r>
            <a:endParaRPr lang="en-US" sz="1800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4685786" y="4458624"/>
            <a:ext cx="1637179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TRANSLATION</a:t>
            </a:r>
          </a:p>
        </p:txBody>
      </p:sp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4187628" y="5413346"/>
            <a:ext cx="2628925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PROTEIN PROCESSING</a:t>
            </a:r>
          </a:p>
          <a:p>
            <a:pPr algn="ctr"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AND DEGRADATION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08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808" y="2795016"/>
            <a:ext cx="4596384" cy="126796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Figure 15.UN06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2300287" y="2814066"/>
            <a:ext cx="2484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</a:rPr>
              <a:t>5</a:t>
            </a:r>
            <a:r>
              <a:rPr lang="en-US" b="1" dirty="0" smtClean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¢</a:t>
            </a:r>
            <a:endParaRPr lang="en-US" b="1" dirty="0">
              <a:solidFill>
                <a:srgbClr val="000000"/>
              </a:solidFill>
              <a:latin typeface="Symbol" pitchFamily="18" charset="2"/>
              <a:ea typeface="ＭＳ Ｐゴシック" charset="0"/>
            </a:endParaRPr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2857501" y="2849981"/>
            <a:ext cx="3451266" cy="356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730"/>
              </a:lnSpc>
            </a:pPr>
            <a:r>
              <a:rPr lang="en-US" sz="3400" b="1" baseline="20000" dirty="0" smtClean="0">
                <a:solidFill>
                  <a:srgbClr val="FFFFFF"/>
                </a:solidFill>
                <a:latin typeface="Arial" pitchFamily="34" charset="0"/>
                <a:ea typeface="ＭＳ Ｐゴシック" charset="0"/>
              </a:rPr>
              <a:t>…</a:t>
            </a:r>
            <a:r>
              <a:rPr lang="en-US" sz="1000" b="1" baseline="30000" dirty="0" smtClean="0">
                <a:solidFill>
                  <a:srgbClr val="FFFFFF"/>
                </a:solidFill>
                <a:latin typeface="Arial" pitchFamily="34" charset="0"/>
                <a:ea typeface="ＭＳ Ｐゴシック" charset="0"/>
              </a:rPr>
              <a:t> </a:t>
            </a:r>
            <a:r>
              <a:rPr lang="en-US" sz="2530" b="1" dirty="0" smtClean="0">
                <a:solidFill>
                  <a:srgbClr val="FFFFFF"/>
                </a:solidFill>
                <a:latin typeface="Arial" pitchFamily="34" charset="0"/>
                <a:ea typeface="ＭＳ Ｐゴシック" charset="0"/>
              </a:rPr>
              <a:t>CUCAUCACCGGC</a:t>
            </a:r>
            <a:r>
              <a:rPr lang="en-US" sz="300" b="1" dirty="0" smtClean="0">
                <a:solidFill>
                  <a:srgbClr val="FFFFFF"/>
                </a:solidFill>
                <a:latin typeface="Arial" pitchFamily="34" charset="0"/>
                <a:ea typeface="ＭＳ Ｐゴシック" charset="0"/>
              </a:rPr>
              <a:t> </a:t>
            </a:r>
            <a:r>
              <a:rPr lang="en-US" sz="3300" b="1" baseline="20000" dirty="0">
                <a:solidFill>
                  <a:srgbClr val="FFFFFF"/>
                </a:solidFill>
                <a:latin typeface="Arial" pitchFamily="34" charset="0"/>
                <a:ea typeface="ＭＳ Ｐゴシック" charset="0"/>
              </a:rPr>
              <a:t>…</a:t>
            </a:r>
            <a:endParaRPr lang="en-US" sz="3300" b="1" dirty="0">
              <a:solidFill>
                <a:srgbClr val="FFFFFF"/>
              </a:solidFill>
              <a:latin typeface="Arial" pitchFamily="34" charset="0"/>
              <a:ea typeface="ＭＳ Ｐゴシック" charset="0"/>
            </a:endParaRPr>
          </a:p>
        </p:txBody>
      </p:sp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6593182" y="2820484"/>
            <a:ext cx="2484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</a:rPr>
              <a:t>3</a:t>
            </a:r>
            <a:r>
              <a:rPr lang="en-US" b="1" dirty="0" smtClean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¢</a:t>
            </a:r>
            <a:endParaRPr lang="en-US" b="1" dirty="0">
              <a:solidFill>
                <a:srgbClr val="000000"/>
              </a:solidFill>
              <a:latin typeface="Symbol" pitchFamily="18" charset="2"/>
              <a:ea typeface="ＭＳ Ｐゴシック" charset="0"/>
            </a:endParaRPr>
          </a:p>
        </p:txBody>
      </p:sp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2736047" y="3506216"/>
            <a:ext cx="2484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</a:rPr>
              <a:t>3</a:t>
            </a:r>
            <a:r>
              <a:rPr lang="en-US" b="1" dirty="0" smtClean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¢</a:t>
            </a:r>
            <a:endParaRPr lang="en-US" b="1" dirty="0">
              <a:solidFill>
                <a:srgbClr val="000000"/>
              </a:solidFill>
              <a:latin typeface="Symbol" pitchFamily="18" charset="2"/>
              <a:ea typeface="ＭＳ Ｐゴシック" charset="0"/>
            </a:endParaRPr>
          </a:p>
        </p:txBody>
      </p:sp>
      <p:sp>
        <p:nvSpPr>
          <p:cNvPr id="12" name="TextBox 2"/>
          <p:cNvSpPr txBox="1">
            <a:spLocks noChangeArrowheads="1"/>
          </p:cNvSpPr>
          <p:nvPr/>
        </p:nvSpPr>
        <p:spPr bwMode="auto">
          <a:xfrm>
            <a:off x="6210274" y="3501898"/>
            <a:ext cx="2484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</a:rPr>
              <a:t>5</a:t>
            </a:r>
            <a:r>
              <a:rPr lang="en-US" b="1" dirty="0" smtClean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¢</a:t>
            </a:r>
            <a:endParaRPr lang="en-US" b="1" dirty="0">
              <a:solidFill>
                <a:srgbClr val="000000"/>
              </a:solidFill>
              <a:latin typeface="Symbol" pitchFamily="18" charset="2"/>
              <a:ea typeface="ＭＳ Ｐゴシック" charset="0"/>
            </a:endParaRPr>
          </a:p>
        </p:txBody>
      </p:sp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3133830" y="3478086"/>
            <a:ext cx="290233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2625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</a:rPr>
              <a:t>GAGTAGTGGCCG</a:t>
            </a:r>
            <a:endParaRPr lang="en-US" sz="2625" b="1" dirty="0">
              <a:solidFill>
                <a:srgbClr val="000000"/>
              </a:solidFill>
              <a:latin typeface="Arial" pitchFamily="3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575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1941576"/>
            <a:ext cx="8546592" cy="297484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Figure 15.UN07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70624" y="1946537"/>
            <a:ext cx="223138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Repressible operon: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1473899" y="2516450"/>
            <a:ext cx="1910779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Genes expressed</a:t>
            </a: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819849" y="2889513"/>
            <a:ext cx="1025922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Promoter</a:t>
            </a: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2664524" y="3172088"/>
            <a:ext cx="70532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Genes</a:t>
            </a: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1358011" y="3816613"/>
            <a:ext cx="974626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Operator</a:t>
            </a:r>
          </a:p>
        </p:txBody>
      </p:sp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1665986" y="4361125"/>
            <a:ext cx="2577629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pt-BR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Inactive repressor:</a:t>
            </a:r>
          </a:p>
          <a:p>
            <a:pPr eaLnBrk="0" hangingPunct="0">
              <a:lnSpc>
                <a:spcPts val="2000"/>
              </a:lnSpc>
            </a:pPr>
            <a:r>
              <a:rPr lang="pt-BR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no corepressor present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5544249" y="2516450"/>
            <a:ext cx="2333972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Genes not expressed</a:t>
            </a:r>
          </a:p>
        </p:txBody>
      </p:sp>
      <p:sp>
        <p:nvSpPr>
          <p:cNvPr id="14" name="TextBox 11"/>
          <p:cNvSpPr txBox="1">
            <a:spLocks noChangeArrowheads="1"/>
          </p:cNvSpPr>
          <p:nvPr/>
        </p:nvSpPr>
        <p:spPr bwMode="auto">
          <a:xfrm>
            <a:off x="6585649" y="3886463"/>
            <a:ext cx="2103140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Active repressor: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corepressor bound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5" name="TextBox 13"/>
          <p:cNvSpPr txBox="1">
            <a:spLocks noChangeArrowheads="1"/>
          </p:cNvSpPr>
          <p:nvPr/>
        </p:nvSpPr>
        <p:spPr bwMode="auto">
          <a:xfrm>
            <a:off x="5436299" y="4524638"/>
            <a:ext cx="137217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Corepressor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1781175" y="3700463"/>
            <a:ext cx="0" cy="133350"/>
          </a:xfrm>
          <a:custGeom>
            <a:avLst/>
            <a:gdLst>
              <a:gd name="connsiteX0" fmla="*/ 0 w 0"/>
              <a:gd name="connsiteY0" fmla="*/ 0 h 133350"/>
              <a:gd name="connsiteX1" fmla="*/ 0 w 0"/>
              <a:gd name="connsiteY1" fmla="*/ 13335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33350">
                <a:moveTo>
                  <a:pt x="0" y="0"/>
                </a:moveTo>
                <a:lnTo>
                  <a:pt x="0" y="13335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5895975" y="4021931"/>
            <a:ext cx="180975" cy="526257"/>
          </a:xfrm>
          <a:custGeom>
            <a:avLst/>
            <a:gdLst>
              <a:gd name="connsiteX0" fmla="*/ 180975 w 180975"/>
              <a:gd name="connsiteY0" fmla="*/ 0 h 526257"/>
              <a:gd name="connsiteX1" fmla="*/ 0 w 180975"/>
              <a:gd name="connsiteY1" fmla="*/ 526257 h 526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0975" h="526257">
                <a:moveTo>
                  <a:pt x="180975" y="0"/>
                </a:moveTo>
                <a:lnTo>
                  <a:pt x="0" y="526257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6" name="Left Brace 15"/>
          <p:cNvSpPr/>
          <p:nvPr/>
        </p:nvSpPr>
        <p:spPr bwMode="auto">
          <a:xfrm rot="5400000">
            <a:off x="1245072" y="2503878"/>
            <a:ext cx="160687" cy="1425868"/>
          </a:xfrm>
          <a:prstGeom prst="leftBrace">
            <a:avLst>
              <a:gd name="adj1" fmla="val 41739"/>
              <a:gd name="adj2" fmla="val 50891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092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584" y="268224"/>
            <a:ext cx="5894832" cy="6321552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Figure 15.UN08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49"/>
          <p:cNvSpPr txBox="1">
            <a:spLocks noChangeArrowheads="1"/>
          </p:cNvSpPr>
          <p:nvPr/>
        </p:nvSpPr>
        <p:spPr bwMode="auto">
          <a:xfrm>
            <a:off x="4278130" y="5242723"/>
            <a:ext cx="30809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0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• Initiation of translation can be controlled</a:t>
            </a:r>
          </a:p>
          <a:p>
            <a:pPr eaLnBrk="0" hangingPunct="0">
              <a:lnSpc>
                <a:spcPts val="140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via regulation of initiation factors.</a:t>
            </a:r>
            <a:endParaRPr lang="en-US" sz="1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8" name="TextBox 39"/>
          <p:cNvSpPr txBox="1">
            <a:spLocks noChangeArrowheads="1"/>
          </p:cNvSpPr>
          <p:nvPr/>
        </p:nvSpPr>
        <p:spPr bwMode="auto">
          <a:xfrm>
            <a:off x="2763838" y="4754900"/>
            <a:ext cx="101951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900"/>
              </a:lnSpc>
            </a:pPr>
            <a:r>
              <a:rPr lang="en-US" sz="7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PROTEIN PROCESSING</a:t>
            </a:r>
          </a:p>
          <a:p>
            <a:pPr algn="ctr" eaLnBrk="0" hangingPunct="0">
              <a:lnSpc>
                <a:spcPts val="900"/>
              </a:lnSpc>
            </a:pPr>
            <a:r>
              <a:rPr lang="en-US" sz="7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AND DEGRADATION</a:t>
            </a:r>
            <a:endParaRPr lang="en-US" sz="700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1753326" y="312234"/>
            <a:ext cx="2008563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Chromatin modification</a:t>
            </a:r>
          </a:p>
        </p:txBody>
      </p:sp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1717607" y="540043"/>
            <a:ext cx="2101537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• Genes in highly compacted</a:t>
            </a:r>
          </a:p>
          <a:p>
            <a:pPr eaLnBrk="0" hangingPunct="0"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chromatin are generally not</a:t>
            </a:r>
          </a:p>
          <a:p>
            <a:pPr eaLnBrk="0" hangingPunct="0"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transcribed.</a:t>
            </a:r>
            <a:endParaRPr lang="en-US" sz="1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1707289" y="1133769"/>
            <a:ext cx="1798569" cy="718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• Histone acetylation</a:t>
            </a:r>
          </a:p>
          <a:p>
            <a:pPr eaLnBrk="0" hangingPunct="0"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seems to loosen</a:t>
            </a:r>
          </a:p>
          <a:p>
            <a:pPr eaLnBrk="0" hangingPunct="0"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chromatin structure,</a:t>
            </a:r>
          </a:p>
          <a:p>
            <a:pPr eaLnBrk="0" hangingPunct="0"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enhancing transcription.</a:t>
            </a:r>
            <a:endParaRPr lang="en-US" sz="1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1710464" y="1912439"/>
            <a:ext cx="2049344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2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• DNA methylation </a:t>
            </a: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generally</a:t>
            </a:r>
          </a:p>
          <a:p>
            <a:pPr eaLnBrk="0" hangingPunct="0">
              <a:lnSpc>
                <a:spcPts val="142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reduces transcription</a:t>
            </a: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.</a:t>
            </a:r>
            <a:endParaRPr lang="en-US" sz="1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4" name="TextBox 12"/>
          <p:cNvSpPr txBox="1">
            <a:spLocks noChangeArrowheads="1"/>
          </p:cNvSpPr>
          <p:nvPr/>
        </p:nvSpPr>
        <p:spPr bwMode="auto">
          <a:xfrm>
            <a:off x="5298221" y="309853"/>
            <a:ext cx="1133067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Transcription</a:t>
            </a:r>
          </a:p>
        </p:txBody>
      </p:sp>
      <p:sp>
        <p:nvSpPr>
          <p:cNvPr id="15" name="TextBox 13"/>
          <p:cNvSpPr txBox="1">
            <a:spLocks noChangeArrowheads="1"/>
          </p:cNvSpPr>
          <p:nvPr/>
        </p:nvSpPr>
        <p:spPr bwMode="auto">
          <a:xfrm>
            <a:off x="4276663" y="563060"/>
            <a:ext cx="2806859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2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• Regulation of transcription initiation:</a:t>
            </a:r>
          </a:p>
        </p:txBody>
      </p:sp>
      <p:sp>
        <p:nvSpPr>
          <p:cNvPr id="16" name="TextBox 14"/>
          <p:cNvSpPr txBox="1">
            <a:spLocks noChangeArrowheads="1"/>
          </p:cNvSpPr>
          <p:nvPr/>
        </p:nvSpPr>
        <p:spPr bwMode="auto">
          <a:xfrm>
            <a:off x="4283806" y="733717"/>
            <a:ext cx="1248740" cy="897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DNA control</a:t>
            </a:r>
          </a:p>
          <a:p>
            <a:pPr eaLnBrk="0" hangingPunct="0"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elements in</a:t>
            </a:r>
          </a:p>
          <a:p>
            <a:pPr eaLnBrk="0" hangingPunct="0"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enhancers bind</a:t>
            </a:r>
          </a:p>
          <a:p>
            <a:pPr eaLnBrk="0" hangingPunct="0"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specific </a:t>
            </a:r>
            <a:r>
              <a:rPr lang="en-US" sz="1200" b="1" dirty="0" err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tran</a:t>
            </a: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-</a:t>
            </a:r>
          </a:p>
          <a:p>
            <a:pPr eaLnBrk="0" hangingPunct="0"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scription factors.</a:t>
            </a:r>
            <a:endParaRPr lang="en-US" sz="1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7" name="TextBox 19"/>
          <p:cNvSpPr txBox="1">
            <a:spLocks noChangeArrowheads="1"/>
          </p:cNvSpPr>
          <p:nvPr/>
        </p:nvSpPr>
        <p:spPr bwMode="auto">
          <a:xfrm>
            <a:off x="4281425" y="1635394"/>
            <a:ext cx="283321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Bending of the DNA enables activators</a:t>
            </a:r>
          </a:p>
          <a:p>
            <a:pPr eaLnBrk="0" hangingPunct="0"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to contact proteins at the promoter,</a:t>
            </a:r>
          </a:p>
          <a:p>
            <a:pPr eaLnBrk="0" hangingPunct="0"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initiating transcription.</a:t>
            </a:r>
            <a:endParaRPr lang="en-US" sz="1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8" name="TextBox 22"/>
          <p:cNvSpPr txBox="1">
            <a:spLocks noChangeArrowheads="1"/>
          </p:cNvSpPr>
          <p:nvPr/>
        </p:nvSpPr>
        <p:spPr bwMode="auto">
          <a:xfrm>
            <a:off x="4281425" y="2239464"/>
            <a:ext cx="1750479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2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• Coordinate regulation:</a:t>
            </a:r>
          </a:p>
        </p:txBody>
      </p:sp>
      <p:sp>
        <p:nvSpPr>
          <p:cNvPr id="19" name="TextBox 23"/>
          <p:cNvSpPr txBox="1">
            <a:spLocks noChangeArrowheads="1"/>
          </p:cNvSpPr>
          <p:nvPr/>
        </p:nvSpPr>
        <p:spPr bwMode="auto">
          <a:xfrm>
            <a:off x="4393589" y="2483940"/>
            <a:ext cx="1426673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Enhancer for</a:t>
            </a:r>
          </a:p>
          <a:p>
            <a:pPr algn="ctr" eaLnBrk="0" hangingPunct="0"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liver-specific genes</a:t>
            </a:r>
            <a:endParaRPr lang="en-US" sz="1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0" name="TextBox 25"/>
          <p:cNvSpPr txBox="1">
            <a:spLocks noChangeArrowheads="1"/>
          </p:cNvSpPr>
          <p:nvPr/>
        </p:nvSpPr>
        <p:spPr bwMode="auto">
          <a:xfrm>
            <a:off x="5934091" y="2479178"/>
            <a:ext cx="1461940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Enhancer for</a:t>
            </a:r>
          </a:p>
          <a:p>
            <a:pPr algn="ctr" eaLnBrk="0" hangingPunct="0"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lens-specific genes</a:t>
            </a:r>
            <a:endParaRPr lang="en-US" sz="1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1" name="TextBox 27"/>
          <p:cNvSpPr txBox="1">
            <a:spLocks noChangeArrowheads="1"/>
          </p:cNvSpPr>
          <p:nvPr/>
        </p:nvSpPr>
        <p:spPr bwMode="auto">
          <a:xfrm>
            <a:off x="2249422" y="2845098"/>
            <a:ext cx="1231106" cy="107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900"/>
              </a:lnSpc>
            </a:pPr>
            <a:r>
              <a:rPr lang="en-US" sz="7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CHROMATIN MODIFICATION</a:t>
            </a:r>
          </a:p>
        </p:txBody>
      </p:sp>
      <p:sp>
        <p:nvSpPr>
          <p:cNvPr id="22" name="TextBox 28"/>
          <p:cNvSpPr txBox="1">
            <a:spLocks noChangeArrowheads="1"/>
          </p:cNvSpPr>
          <p:nvPr/>
        </p:nvSpPr>
        <p:spPr bwMode="auto">
          <a:xfrm>
            <a:off x="2487547" y="3283248"/>
            <a:ext cx="734175" cy="107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900"/>
              </a:lnSpc>
            </a:pPr>
            <a:r>
              <a:rPr lang="en-US" sz="7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TRANSCRIPTION</a:t>
            </a:r>
          </a:p>
        </p:txBody>
      </p:sp>
      <p:sp>
        <p:nvSpPr>
          <p:cNvPr id="23" name="TextBox 29"/>
          <p:cNvSpPr txBox="1">
            <a:spLocks noChangeArrowheads="1"/>
          </p:cNvSpPr>
          <p:nvPr/>
        </p:nvSpPr>
        <p:spPr bwMode="auto">
          <a:xfrm>
            <a:off x="5177571" y="3448348"/>
            <a:ext cx="1386342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RNA processing</a:t>
            </a:r>
          </a:p>
        </p:txBody>
      </p:sp>
      <p:sp>
        <p:nvSpPr>
          <p:cNvPr id="24" name="TextBox 30"/>
          <p:cNvSpPr txBox="1">
            <a:spLocks noChangeArrowheads="1"/>
          </p:cNvSpPr>
          <p:nvPr/>
        </p:nvSpPr>
        <p:spPr bwMode="auto">
          <a:xfrm>
            <a:off x="2454209" y="3721399"/>
            <a:ext cx="814325" cy="107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900"/>
              </a:lnSpc>
            </a:pPr>
            <a:r>
              <a:rPr lang="en-US" sz="7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RNA PROCESSING</a:t>
            </a:r>
          </a:p>
        </p:txBody>
      </p:sp>
      <p:sp>
        <p:nvSpPr>
          <p:cNvPr id="25" name="TextBox 31"/>
          <p:cNvSpPr txBox="1">
            <a:spLocks noChangeArrowheads="1"/>
          </p:cNvSpPr>
          <p:nvPr/>
        </p:nvSpPr>
        <p:spPr bwMode="auto">
          <a:xfrm>
            <a:off x="4292538" y="3697586"/>
            <a:ext cx="1933030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2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• Alternative RNA splicing:</a:t>
            </a:r>
          </a:p>
        </p:txBody>
      </p:sp>
      <p:sp>
        <p:nvSpPr>
          <p:cNvPr id="26" name="TextBox 32"/>
          <p:cNvSpPr txBox="1">
            <a:spLocks noChangeArrowheads="1"/>
          </p:cNvSpPr>
          <p:nvPr/>
        </p:nvSpPr>
        <p:spPr bwMode="auto">
          <a:xfrm>
            <a:off x="4313969" y="4015087"/>
            <a:ext cx="945772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Primary RNA</a:t>
            </a:r>
          </a:p>
          <a:p>
            <a:pPr eaLnBrk="0" hangingPunct="0"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transcript</a:t>
            </a:r>
            <a:endParaRPr lang="en-US" sz="1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7" name="TextBox 34"/>
          <p:cNvSpPr txBox="1">
            <a:spLocks noChangeArrowheads="1"/>
          </p:cNvSpPr>
          <p:nvPr/>
        </p:nvSpPr>
        <p:spPr bwMode="auto">
          <a:xfrm>
            <a:off x="4311588" y="4538963"/>
            <a:ext cx="468077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2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mRNA</a:t>
            </a:r>
          </a:p>
        </p:txBody>
      </p:sp>
      <p:sp>
        <p:nvSpPr>
          <p:cNvPr id="28" name="TextBox 35"/>
          <p:cNvSpPr txBox="1">
            <a:spLocks noChangeArrowheads="1"/>
          </p:cNvSpPr>
          <p:nvPr/>
        </p:nvSpPr>
        <p:spPr bwMode="auto">
          <a:xfrm>
            <a:off x="5791934" y="4561981"/>
            <a:ext cx="230832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2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OR</a:t>
            </a:r>
          </a:p>
        </p:txBody>
      </p:sp>
      <p:sp>
        <p:nvSpPr>
          <p:cNvPr id="29" name="TextBox 36"/>
          <p:cNvSpPr txBox="1">
            <a:spLocks noChangeArrowheads="1"/>
          </p:cNvSpPr>
          <p:nvPr/>
        </p:nvSpPr>
        <p:spPr bwMode="auto">
          <a:xfrm>
            <a:off x="2034797" y="4338144"/>
            <a:ext cx="66524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900"/>
              </a:lnSpc>
            </a:pPr>
            <a:r>
              <a:rPr lang="en-US" sz="7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mRNA</a:t>
            </a:r>
          </a:p>
          <a:p>
            <a:pPr algn="ctr" eaLnBrk="0" hangingPunct="0">
              <a:lnSpc>
                <a:spcPts val="900"/>
              </a:lnSpc>
            </a:pPr>
            <a:r>
              <a:rPr lang="en-US" sz="7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DEGRADATION</a:t>
            </a:r>
            <a:endParaRPr lang="en-US" sz="700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30" name="TextBox 38"/>
          <p:cNvSpPr txBox="1">
            <a:spLocks noChangeArrowheads="1"/>
          </p:cNvSpPr>
          <p:nvPr/>
        </p:nvSpPr>
        <p:spPr bwMode="auto">
          <a:xfrm>
            <a:off x="2948716" y="4338144"/>
            <a:ext cx="639599" cy="107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900"/>
              </a:lnSpc>
            </a:pPr>
            <a:r>
              <a:rPr lang="en-US" sz="7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TRANSLATION</a:t>
            </a:r>
          </a:p>
        </p:txBody>
      </p:sp>
      <p:sp>
        <p:nvSpPr>
          <p:cNvPr id="31" name="TextBox 41"/>
          <p:cNvSpPr txBox="1">
            <a:spLocks noChangeArrowheads="1"/>
          </p:cNvSpPr>
          <p:nvPr/>
        </p:nvSpPr>
        <p:spPr bwMode="auto">
          <a:xfrm>
            <a:off x="5389502" y="5002513"/>
            <a:ext cx="953531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Translation</a:t>
            </a:r>
          </a:p>
        </p:txBody>
      </p:sp>
      <p:sp>
        <p:nvSpPr>
          <p:cNvPr id="32" name="TextBox 42"/>
          <p:cNvSpPr txBox="1">
            <a:spLocks noChangeArrowheads="1"/>
          </p:cNvSpPr>
          <p:nvPr/>
        </p:nvSpPr>
        <p:spPr bwMode="auto">
          <a:xfrm>
            <a:off x="2019238" y="5350173"/>
            <a:ext cx="161557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mRNA degradation</a:t>
            </a:r>
          </a:p>
        </p:txBody>
      </p:sp>
      <p:sp>
        <p:nvSpPr>
          <p:cNvPr id="33" name="TextBox 43"/>
          <p:cNvSpPr txBox="1">
            <a:spLocks noChangeArrowheads="1"/>
          </p:cNvSpPr>
          <p:nvPr/>
        </p:nvSpPr>
        <p:spPr bwMode="auto">
          <a:xfrm>
            <a:off x="1829526" y="5585128"/>
            <a:ext cx="1899559" cy="897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• Each mRNA has a</a:t>
            </a:r>
          </a:p>
          <a:p>
            <a:pPr eaLnBrk="0" hangingPunct="0"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characteristic life span,</a:t>
            </a:r>
          </a:p>
          <a:p>
            <a:pPr eaLnBrk="0" hangingPunct="0"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determined in part by</a:t>
            </a:r>
          </a:p>
          <a:p>
            <a:pPr eaLnBrk="0" hangingPunct="0"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sequences in the 5</a:t>
            </a:r>
            <a:r>
              <a:rPr lang="en-US" sz="1200" b="1" dirty="0" smtClean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¢</a:t>
            </a: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and 3</a:t>
            </a:r>
            <a:r>
              <a:rPr lang="en-US" sz="1200" b="1" dirty="0" smtClean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¢</a:t>
            </a:r>
          </a:p>
          <a:p>
            <a:pPr eaLnBrk="0" hangingPunct="0"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UTRs.</a:t>
            </a:r>
            <a:endParaRPr lang="en-US" sz="1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34" name="TextBox 51"/>
          <p:cNvSpPr txBox="1">
            <a:spLocks noChangeArrowheads="1"/>
          </p:cNvSpPr>
          <p:nvPr/>
        </p:nvSpPr>
        <p:spPr bwMode="auto">
          <a:xfrm>
            <a:off x="4362388" y="5858971"/>
            <a:ext cx="3060133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Protein processing and degradation</a:t>
            </a:r>
          </a:p>
        </p:txBody>
      </p:sp>
      <p:sp>
        <p:nvSpPr>
          <p:cNvPr id="35" name="TextBox 52"/>
          <p:cNvSpPr txBox="1">
            <a:spLocks noChangeArrowheads="1"/>
          </p:cNvSpPr>
          <p:nvPr/>
        </p:nvSpPr>
        <p:spPr bwMode="auto">
          <a:xfrm>
            <a:off x="4279044" y="6114560"/>
            <a:ext cx="3007233" cy="35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• Protein processing and degradation are</a:t>
            </a:r>
          </a:p>
          <a:p>
            <a:pPr eaLnBrk="0" hangingPunct="0">
              <a:lnSpc>
                <a:spcPts val="142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subject to regulation.</a:t>
            </a:r>
            <a:endParaRPr lang="en-US" sz="1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3581400" y="3550444"/>
            <a:ext cx="626269" cy="214312"/>
          </a:xfrm>
          <a:custGeom>
            <a:avLst/>
            <a:gdLst>
              <a:gd name="connsiteX0" fmla="*/ 626269 w 626269"/>
              <a:gd name="connsiteY0" fmla="*/ 0 h 214312"/>
              <a:gd name="connsiteX1" fmla="*/ 0 w 626269"/>
              <a:gd name="connsiteY1" fmla="*/ 214312 h 214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26269" h="214312">
                <a:moveTo>
                  <a:pt x="626269" y="0"/>
                </a:moveTo>
                <a:lnTo>
                  <a:pt x="0" y="214312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2850356" y="2362200"/>
            <a:ext cx="416719" cy="447675"/>
          </a:xfrm>
          <a:custGeom>
            <a:avLst/>
            <a:gdLst>
              <a:gd name="connsiteX0" fmla="*/ 416719 w 416719"/>
              <a:gd name="connsiteY0" fmla="*/ 0 h 447675"/>
              <a:gd name="connsiteX1" fmla="*/ 0 w 416719"/>
              <a:gd name="connsiteY1" fmla="*/ 447675 h 44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16719" h="447675">
                <a:moveTo>
                  <a:pt x="416719" y="0"/>
                </a:moveTo>
                <a:lnTo>
                  <a:pt x="0" y="447675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6" name="Freeform 35"/>
          <p:cNvSpPr/>
          <p:nvPr/>
        </p:nvSpPr>
        <p:spPr>
          <a:xfrm>
            <a:off x="3433763" y="2752725"/>
            <a:ext cx="778668" cy="492919"/>
          </a:xfrm>
          <a:custGeom>
            <a:avLst/>
            <a:gdLst>
              <a:gd name="connsiteX0" fmla="*/ 778668 w 778668"/>
              <a:gd name="connsiteY0" fmla="*/ 0 h 492919"/>
              <a:gd name="connsiteX1" fmla="*/ 0 w 778668"/>
              <a:gd name="connsiteY1" fmla="*/ 492919 h 492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78668" h="492919">
                <a:moveTo>
                  <a:pt x="778668" y="0"/>
                </a:moveTo>
                <a:lnTo>
                  <a:pt x="0" y="492919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7" name="Freeform 36"/>
          <p:cNvSpPr/>
          <p:nvPr/>
        </p:nvSpPr>
        <p:spPr>
          <a:xfrm>
            <a:off x="3652838" y="4381500"/>
            <a:ext cx="564356" cy="726281"/>
          </a:xfrm>
          <a:custGeom>
            <a:avLst/>
            <a:gdLst>
              <a:gd name="connsiteX0" fmla="*/ 0 w 564356"/>
              <a:gd name="connsiteY0" fmla="*/ 0 h 726281"/>
              <a:gd name="connsiteX1" fmla="*/ 564356 w 564356"/>
              <a:gd name="connsiteY1" fmla="*/ 726281 h 726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64356" h="726281">
                <a:moveTo>
                  <a:pt x="0" y="0"/>
                </a:moveTo>
                <a:lnTo>
                  <a:pt x="564356" y="726281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8" name="Freeform 37"/>
          <p:cNvSpPr/>
          <p:nvPr/>
        </p:nvSpPr>
        <p:spPr>
          <a:xfrm>
            <a:off x="2352675" y="4595813"/>
            <a:ext cx="433388" cy="750093"/>
          </a:xfrm>
          <a:custGeom>
            <a:avLst/>
            <a:gdLst>
              <a:gd name="connsiteX0" fmla="*/ 0 w 433388"/>
              <a:gd name="connsiteY0" fmla="*/ 0 h 750093"/>
              <a:gd name="connsiteX1" fmla="*/ 433388 w 433388"/>
              <a:gd name="connsiteY1" fmla="*/ 750093 h 750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3388" h="750093">
                <a:moveTo>
                  <a:pt x="0" y="0"/>
                </a:moveTo>
                <a:lnTo>
                  <a:pt x="433388" y="750093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9" name="Freeform 38"/>
          <p:cNvSpPr/>
          <p:nvPr/>
        </p:nvSpPr>
        <p:spPr>
          <a:xfrm>
            <a:off x="3831431" y="4879181"/>
            <a:ext cx="383382" cy="1092994"/>
          </a:xfrm>
          <a:custGeom>
            <a:avLst/>
            <a:gdLst>
              <a:gd name="connsiteX0" fmla="*/ 0 w 383382"/>
              <a:gd name="connsiteY0" fmla="*/ 0 h 1092994"/>
              <a:gd name="connsiteX1" fmla="*/ 383382 w 383382"/>
              <a:gd name="connsiteY1" fmla="*/ 1092994 h 1092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83382" h="1092994">
                <a:moveTo>
                  <a:pt x="0" y="0"/>
                </a:moveTo>
                <a:lnTo>
                  <a:pt x="383382" y="1092994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40" name="Left Brace 39"/>
          <p:cNvSpPr/>
          <p:nvPr/>
        </p:nvSpPr>
        <p:spPr bwMode="auto">
          <a:xfrm rot="5400000">
            <a:off x="4893566" y="2612333"/>
            <a:ext cx="70441" cy="605631"/>
          </a:xfrm>
          <a:prstGeom prst="leftBrace">
            <a:avLst>
              <a:gd name="adj1" fmla="val 94750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41" name="Left Brace 40"/>
          <p:cNvSpPr/>
          <p:nvPr/>
        </p:nvSpPr>
        <p:spPr bwMode="auto">
          <a:xfrm rot="5400000">
            <a:off x="6534647" y="2717503"/>
            <a:ext cx="70441" cy="400051"/>
          </a:xfrm>
          <a:prstGeom prst="leftBrace">
            <a:avLst>
              <a:gd name="adj1" fmla="val 60946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33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424" y="204216"/>
            <a:ext cx="5407152" cy="644956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Figure 15.UN08-1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3042723" y="1153131"/>
            <a:ext cx="3133294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CHROMATIN MODIFICATION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3653911" y="2118331"/>
            <a:ext cx="1897955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FFFFFF"/>
                </a:solidFill>
                <a:latin typeface="Arial"/>
                <a:ea typeface="ＭＳ Ｐゴシック" charset="0"/>
              </a:rPr>
              <a:t>TRANSCRIPTION</a:t>
            </a: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3557073" y="3085119"/>
            <a:ext cx="20945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FFFFFF"/>
                </a:solidFill>
                <a:latin typeface="Arial"/>
                <a:ea typeface="ＭＳ Ｐゴシック" charset="0"/>
              </a:rPr>
              <a:t>RNA PROCESSING</a:t>
            </a: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2673322" y="4475770"/>
            <a:ext cx="1701299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mRNA</a:t>
            </a:r>
          </a:p>
          <a:p>
            <a:pPr algn="ctr"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DEGRADATION</a:t>
            </a:r>
            <a:endParaRPr lang="en-US" sz="1800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4681023" y="4461481"/>
            <a:ext cx="1637179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TRANSLATION</a:t>
            </a:r>
          </a:p>
        </p:txBody>
      </p:sp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4190485" y="5412395"/>
            <a:ext cx="2628925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PROTEIN PROCESSING</a:t>
            </a:r>
          </a:p>
          <a:p>
            <a:pPr algn="ctr"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AND DEGRADATION</a:t>
            </a:r>
            <a:endParaRPr lang="en-US" sz="1800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337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981456"/>
            <a:ext cx="8546592" cy="489508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Figure 15.UN08-2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2" name="TextBox 3"/>
          <p:cNvSpPr txBox="1">
            <a:spLocks noChangeArrowheads="1"/>
          </p:cNvSpPr>
          <p:nvPr/>
        </p:nvSpPr>
        <p:spPr bwMode="auto">
          <a:xfrm>
            <a:off x="423863" y="1376164"/>
            <a:ext cx="298479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• </a:t>
            </a:r>
            <a:r>
              <a:rPr lang="en-US" sz="17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Genes in highly compacted</a:t>
            </a:r>
          </a:p>
          <a:p>
            <a:pPr eaLnBrk="0" hangingPunct="0">
              <a:lnSpc>
                <a:spcPts val="2000"/>
              </a:lnSpc>
            </a:pPr>
            <a:r>
              <a:rPr lang="en-US" sz="17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chromatin are generally not</a:t>
            </a:r>
          </a:p>
          <a:p>
            <a:pPr eaLnBrk="0" hangingPunct="0">
              <a:lnSpc>
                <a:spcPts val="2000"/>
              </a:lnSpc>
            </a:pPr>
            <a:r>
              <a:rPr lang="en-US" sz="17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transcribed.</a:t>
            </a:r>
            <a:endParaRPr lang="en-US" sz="17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3" name="TextBox 6"/>
          <p:cNvSpPr txBox="1">
            <a:spLocks noChangeArrowheads="1"/>
          </p:cNvSpPr>
          <p:nvPr/>
        </p:nvSpPr>
        <p:spPr bwMode="auto">
          <a:xfrm>
            <a:off x="420688" y="2236589"/>
            <a:ext cx="2693045" cy="1025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• </a:t>
            </a:r>
            <a:r>
              <a:rPr lang="en-US" sz="17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Histone acetylation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seems to loosen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chromatin structure,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enhancing transcription.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4" name="TextBox 10"/>
          <p:cNvSpPr txBox="1">
            <a:spLocks noChangeArrowheads="1"/>
          </p:cNvSpPr>
          <p:nvPr/>
        </p:nvSpPr>
        <p:spPr bwMode="auto">
          <a:xfrm>
            <a:off x="420688" y="3363714"/>
            <a:ext cx="2914196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• </a:t>
            </a:r>
            <a:r>
              <a:rPr lang="en-US" sz="17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DNA methylation generally</a:t>
            </a:r>
          </a:p>
          <a:p>
            <a:pPr eaLnBrk="0" hangingPunct="0">
              <a:lnSpc>
                <a:spcPts val="2000"/>
              </a:lnSpc>
            </a:pPr>
            <a:r>
              <a:rPr lang="en-US" sz="17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reduces transcription.</a:t>
            </a:r>
            <a:endParaRPr lang="en-US" sz="17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5" name="TextBox 13"/>
          <p:cNvSpPr txBox="1">
            <a:spLocks noChangeArrowheads="1"/>
          </p:cNvSpPr>
          <p:nvPr/>
        </p:nvSpPr>
        <p:spPr bwMode="auto">
          <a:xfrm>
            <a:off x="4171950" y="1393627"/>
            <a:ext cx="2897075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• Alternative RNA splicing:</a:t>
            </a:r>
          </a:p>
        </p:txBody>
      </p:sp>
      <p:sp>
        <p:nvSpPr>
          <p:cNvPr id="26" name="TextBox 14"/>
          <p:cNvSpPr txBox="1">
            <a:spLocks noChangeArrowheads="1"/>
          </p:cNvSpPr>
          <p:nvPr/>
        </p:nvSpPr>
        <p:spPr bwMode="auto">
          <a:xfrm>
            <a:off x="4191000" y="1854002"/>
            <a:ext cx="1423467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Primary RNA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transcript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7" name="TextBox 16"/>
          <p:cNvSpPr txBox="1">
            <a:spLocks noChangeArrowheads="1"/>
          </p:cNvSpPr>
          <p:nvPr/>
        </p:nvSpPr>
        <p:spPr bwMode="auto">
          <a:xfrm>
            <a:off x="4191000" y="2620764"/>
            <a:ext cx="70532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mRNA</a:t>
            </a:r>
          </a:p>
        </p:txBody>
      </p:sp>
      <p:sp>
        <p:nvSpPr>
          <p:cNvPr id="28" name="TextBox 17"/>
          <p:cNvSpPr txBox="1">
            <a:spLocks noChangeArrowheads="1"/>
          </p:cNvSpPr>
          <p:nvPr/>
        </p:nvSpPr>
        <p:spPr bwMode="auto">
          <a:xfrm>
            <a:off x="6332538" y="2642989"/>
            <a:ext cx="346249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OR</a:t>
            </a:r>
          </a:p>
        </p:txBody>
      </p:sp>
      <p:sp>
        <p:nvSpPr>
          <p:cNvPr id="29" name="TextBox 19"/>
          <p:cNvSpPr txBox="1">
            <a:spLocks noChangeArrowheads="1"/>
          </p:cNvSpPr>
          <p:nvPr/>
        </p:nvSpPr>
        <p:spPr bwMode="auto">
          <a:xfrm>
            <a:off x="4149725" y="3755827"/>
            <a:ext cx="4607030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• Initiation of translation can be controlled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via regulation of initiation factors.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30" name="TextBox 22"/>
          <p:cNvSpPr txBox="1">
            <a:spLocks noChangeArrowheads="1"/>
          </p:cNvSpPr>
          <p:nvPr/>
        </p:nvSpPr>
        <p:spPr bwMode="auto">
          <a:xfrm>
            <a:off x="496888" y="4455914"/>
            <a:ext cx="2846933" cy="1282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• Each mRNA has a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characteristic life span,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determined in part by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sequences in the 5</a:t>
            </a:r>
            <a:r>
              <a:rPr lang="en-US" sz="1800" b="1" dirty="0" smtClean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¢</a:t>
            </a: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and 3</a:t>
            </a:r>
            <a:r>
              <a:rPr lang="en-US" sz="1800" b="1" dirty="0" smtClean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¢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UTRs.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31" name="TextBox 29"/>
          <p:cNvSpPr txBox="1">
            <a:spLocks noChangeArrowheads="1"/>
          </p:cNvSpPr>
          <p:nvPr/>
        </p:nvSpPr>
        <p:spPr bwMode="auto">
          <a:xfrm>
            <a:off x="4149725" y="5229027"/>
            <a:ext cx="4504438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• Protein processing and degradation are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subject to regulation.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32" name="TextBox 2"/>
          <p:cNvSpPr txBox="1">
            <a:spLocks noChangeArrowheads="1"/>
          </p:cNvSpPr>
          <p:nvPr/>
        </p:nvSpPr>
        <p:spPr bwMode="auto">
          <a:xfrm>
            <a:off x="474817" y="1039814"/>
            <a:ext cx="2875787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Chromatin modification</a:t>
            </a:r>
          </a:p>
        </p:txBody>
      </p:sp>
      <p:sp>
        <p:nvSpPr>
          <p:cNvPr id="33" name="TextBox 12"/>
          <p:cNvSpPr txBox="1">
            <a:spLocks noChangeArrowheads="1"/>
          </p:cNvSpPr>
          <p:nvPr/>
        </p:nvSpPr>
        <p:spPr bwMode="auto">
          <a:xfrm>
            <a:off x="5456392" y="1039814"/>
            <a:ext cx="1987852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FFFFFF"/>
                </a:solidFill>
                <a:latin typeface="Arial"/>
                <a:ea typeface="ＭＳ Ｐゴシック" charset="0"/>
              </a:rPr>
              <a:t>RNA processing</a:t>
            </a:r>
          </a:p>
        </p:txBody>
      </p:sp>
      <p:sp>
        <p:nvSpPr>
          <p:cNvPr id="34" name="TextBox 18"/>
          <p:cNvSpPr txBox="1">
            <a:spLocks noChangeArrowheads="1"/>
          </p:cNvSpPr>
          <p:nvPr/>
        </p:nvSpPr>
        <p:spPr bwMode="auto">
          <a:xfrm>
            <a:off x="5762779" y="3392490"/>
            <a:ext cx="136761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FFFFFF"/>
                </a:solidFill>
                <a:latin typeface="Arial"/>
                <a:ea typeface="ＭＳ Ｐゴシック" charset="0"/>
              </a:rPr>
              <a:t>Translation</a:t>
            </a:r>
          </a:p>
        </p:txBody>
      </p:sp>
      <p:sp>
        <p:nvSpPr>
          <p:cNvPr id="35" name="TextBox 21"/>
          <p:cNvSpPr txBox="1">
            <a:spLocks noChangeArrowheads="1"/>
          </p:cNvSpPr>
          <p:nvPr/>
        </p:nvSpPr>
        <p:spPr bwMode="auto">
          <a:xfrm>
            <a:off x="779617" y="4105277"/>
            <a:ext cx="2314864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FFFFFF"/>
                </a:solidFill>
                <a:latin typeface="Arial"/>
                <a:ea typeface="ＭＳ Ｐゴシック" charset="0"/>
              </a:rPr>
              <a:t>mRNA degradation</a:t>
            </a:r>
          </a:p>
        </p:txBody>
      </p:sp>
      <p:sp>
        <p:nvSpPr>
          <p:cNvPr id="36" name="TextBox 28"/>
          <p:cNvSpPr txBox="1">
            <a:spLocks noChangeArrowheads="1"/>
          </p:cNvSpPr>
          <p:nvPr/>
        </p:nvSpPr>
        <p:spPr bwMode="auto">
          <a:xfrm>
            <a:off x="4265767" y="4843465"/>
            <a:ext cx="4389022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FFFFFF"/>
                </a:solidFill>
                <a:latin typeface="Arial"/>
                <a:ea typeface="ＭＳ Ｐゴシック" charset="0"/>
              </a:rPr>
              <a:t>Protein processing and degradation</a:t>
            </a:r>
          </a:p>
        </p:txBody>
      </p:sp>
    </p:spTree>
    <p:extLst>
      <p:ext uri="{BB962C8B-B14F-4D97-AF65-F5344CB8AC3E}">
        <p14:creationId xmlns:p14="http://schemas.microsoft.com/office/powerpoint/2010/main" val="281249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64" y="795528"/>
            <a:ext cx="5833872" cy="5266944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Figure 15.UN08-3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3608950" y="865575"/>
            <a:ext cx="1948290" cy="3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600"/>
              </a:lnSpc>
            </a:pPr>
            <a:r>
              <a:rPr lang="en-US" b="1" dirty="0">
                <a:solidFill>
                  <a:srgbClr val="FFFFFF"/>
                </a:solidFill>
                <a:latin typeface="Arial" pitchFamily="34" charset="0"/>
                <a:ea typeface="ＭＳ Ｐゴシック" charset="0"/>
              </a:rPr>
              <a:t>Transcription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1816664" y="1305312"/>
            <a:ext cx="4656724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</a:rPr>
              <a:t>• Regulation of transcription initiation:</a:t>
            </a: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1816664" y="1584712"/>
            <a:ext cx="2077492" cy="1410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</a:rPr>
              <a:t>DNA control</a:t>
            </a:r>
          </a:p>
          <a:p>
            <a:pPr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</a:rPr>
              <a:t>elements in</a:t>
            </a:r>
          </a:p>
          <a:p>
            <a:pPr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</a:rPr>
              <a:t>enhancers bind</a:t>
            </a:r>
          </a:p>
          <a:p>
            <a:pPr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</a:rPr>
              <a:t>specific </a:t>
            </a:r>
            <a:r>
              <a:rPr lang="en-US" sz="2000" b="1" dirty="0" err="1" smtClean="0">
                <a:solidFill>
                  <a:srgbClr val="000000"/>
                </a:solidFill>
                <a:latin typeface="Arial" pitchFamily="34" charset="0"/>
                <a:ea typeface="ＭＳ Ｐゴシック" charset="0"/>
              </a:rPr>
              <a:t>tran</a:t>
            </a:r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</a:rPr>
              <a:t>-</a:t>
            </a:r>
          </a:p>
          <a:p>
            <a:pPr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</a:rPr>
              <a:t>scription factors.</a:t>
            </a:r>
            <a:endParaRPr lang="en-US" sz="2000" b="1" dirty="0">
              <a:solidFill>
                <a:srgbClr val="000000"/>
              </a:solidFill>
              <a:latin typeface="Arial" pitchFamily="34" charset="0"/>
              <a:ea typeface="ＭＳ Ｐゴシック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816664" y="2981712"/>
            <a:ext cx="3531416" cy="1128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</a:rPr>
              <a:t>Bending of the DNA</a:t>
            </a:r>
          </a:p>
          <a:p>
            <a:pPr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</a:rPr>
              <a:t>enables activators to contact</a:t>
            </a:r>
          </a:p>
          <a:p>
            <a:pPr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</a:rPr>
              <a:t>proteins at the promoter,</a:t>
            </a:r>
          </a:p>
          <a:p>
            <a:pPr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</a:rPr>
              <a:t>initiating transcription.</a:t>
            </a:r>
            <a:endParaRPr lang="en-US" sz="2000" b="1" dirty="0">
              <a:solidFill>
                <a:srgbClr val="000000"/>
              </a:solidFill>
              <a:latin typeface="Arial" pitchFamily="34" charset="0"/>
              <a:ea typeface="ＭＳ Ｐゴシック" charset="0"/>
            </a:endParaRPr>
          </a:p>
        </p:txBody>
      </p:sp>
      <p:sp>
        <p:nvSpPr>
          <p:cNvPr id="11" name="TextBox 13"/>
          <p:cNvSpPr txBox="1">
            <a:spLocks noChangeArrowheads="1"/>
          </p:cNvSpPr>
          <p:nvPr/>
        </p:nvSpPr>
        <p:spPr bwMode="auto">
          <a:xfrm>
            <a:off x="1816664" y="4267587"/>
            <a:ext cx="2909451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</a:rPr>
              <a:t>• Coordinate regulation:</a:t>
            </a:r>
          </a:p>
        </p:txBody>
      </p:sp>
      <p:sp>
        <p:nvSpPr>
          <p:cNvPr id="12" name="TextBox 14"/>
          <p:cNvSpPr txBox="1">
            <a:spLocks noChangeArrowheads="1"/>
          </p:cNvSpPr>
          <p:nvPr/>
        </p:nvSpPr>
        <p:spPr bwMode="auto">
          <a:xfrm>
            <a:off x="1990565" y="4707325"/>
            <a:ext cx="2447786" cy="56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</a:rPr>
              <a:t> Enhancer for</a:t>
            </a:r>
          </a:p>
          <a:p>
            <a:pPr algn="ctr"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</a:rPr>
              <a:t> liver-specific genes</a:t>
            </a:r>
            <a:endParaRPr lang="en-US" sz="2000" b="1" dirty="0">
              <a:solidFill>
                <a:srgbClr val="000000"/>
              </a:solidFill>
              <a:latin typeface="Arial" pitchFamily="34" charset="0"/>
              <a:ea typeface="ＭＳ Ｐゴシック" charset="0"/>
            </a:endParaRPr>
          </a:p>
        </p:txBody>
      </p:sp>
      <p:sp>
        <p:nvSpPr>
          <p:cNvPr id="13" name="TextBox 16"/>
          <p:cNvSpPr txBox="1">
            <a:spLocks noChangeArrowheads="1"/>
          </p:cNvSpPr>
          <p:nvPr/>
        </p:nvSpPr>
        <p:spPr bwMode="auto">
          <a:xfrm>
            <a:off x="4784625" y="4707325"/>
            <a:ext cx="2434962" cy="56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</a:rPr>
              <a:t>Enhancer for</a:t>
            </a:r>
          </a:p>
          <a:p>
            <a:pPr algn="ctr"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</a:rPr>
              <a:t> lens-specific genes</a:t>
            </a:r>
            <a:endParaRPr lang="en-US" sz="2000" b="1" dirty="0">
              <a:solidFill>
                <a:srgbClr val="000000"/>
              </a:solidFill>
              <a:latin typeface="Arial" pitchFamily="34" charset="0"/>
              <a:ea typeface="ＭＳ Ｐゴシック" charset="0"/>
            </a:endParaRPr>
          </a:p>
        </p:txBody>
      </p:sp>
      <p:sp>
        <p:nvSpPr>
          <p:cNvPr id="14" name="Left Brace 13"/>
          <p:cNvSpPr/>
          <p:nvPr/>
        </p:nvSpPr>
        <p:spPr bwMode="auto">
          <a:xfrm rot="5400000">
            <a:off x="2867643" y="4901556"/>
            <a:ext cx="160687" cy="1085851"/>
          </a:xfrm>
          <a:prstGeom prst="leftBrace">
            <a:avLst>
              <a:gd name="adj1" fmla="val 41739"/>
              <a:gd name="adj2" fmla="val 49575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5" name="Left Brace 14"/>
          <p:cNvSpPr/>
          <p:nvPr/>
        </p:nvSpPr>
        <p:spPr bwMode="auto">
          <a:xfrm rot="5400000">
            <a:off x="5778517" y="5080815"/>
            <a:ext cx="137281" cy="721518"/>
          </a:xfrm>
          <a:prstGeom prst="leftBrace">
            <a:avLst>
              <a:gd name="adj1" fmla="val 41739"/>
              <a:gd name="adj2" fmla="val 49575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09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52" y="344424"/>
            <a:ext cx="7473696" cy="6169152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Figure 15.UN09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807802" y="309007"/>
            <a:ext cx="14026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Enhancer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4577989" y="309007"/>
            <a:ext cx="13689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Promoter</a:t>
            </a: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6400439" y="1226582"/>
            <a:ext cx="10259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Gene 1</a:t>
            </a: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6400439" y="2393395"/>
            <a:ext cx="10259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Gene 2</a:t>
            </a: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6400439" y="3576082"/>
            <a:ext cx="10259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Gene 3</a:t>
            </a:r>
          </a:p>
        </p:txBody>
      </p:sp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6400439" y="4750832"/>
            <a:ext cx="10259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Gene 4</a:t>
            </a:r>
          </a:p>
        </p:txBody>
      </p:sp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6400439" y="5925582"/>
            <a:ext cx="10259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b="1">
                <a:solidFill>
                  <a:srgbClr val="000000"/>
                </a:solidFill>
                <a:latin typeface="Arial"/>
                <a:ea typeface="ＭＳ Ｐゴシック" charset="0"/>
              </a:rPr>
              <a:t>Gene 5</a:t>
            </a:r>
          </a:p>
        </p:txBody>
      </p:sp>
      <p:sp>
        <p:nvSpPr>
          <p:cNvPr id="2" name="Freeform 1"/>
          <p:cNvSpPr/>
          <p:nvPr/>
        </p:nvSpPr>
        <p:spPr>
          <a:xfrm>
            <a:off x="5295900" y="640080"/>
            <a:ext cx="0" cy="746760"/>
          </a:xfrm>
          <a:custGeom>
            <a:avLst/>
            <a:gdLst>
              <a:gd name="connsiteX0" fmla="*/ 0 w 0"/>
              <a:gd name="connsiteY0" fmla="*/ 0 h 746760"/>
              <a:gd name="connsiteX1" fmla="*/ 0 w 0"/>
              <a:gd name="connsiteY1" fmla="*/ 746760 h 74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746760">
                <a:moveTo>
                  <a:pt x="0" y="0"/>
                </a:moveTo>
                <a:lnTo>
                  <a:pt x="0" y="74676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4" name="Left Brace 13"/>
          <p:cNvSpPr/>
          <p:nvPr/>
        </p:nvSpPr>
        <p:spPr bwMode="auto">
          <a:xfrm rot="5400000">
            <a:off x="2304887" y="-33495"/>
            <a:ext cx="376559" cy="1800225"/>
          </a:xfrm>
          <a:prstGeom prst="leftBrace">
            <a:avLst>
              <a:gd name="adj1" fmla="val 41739"/>
              <a:gd name="adj2" fmla="val 49575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4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Figure 15.UN10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584" y="2081784"/>
            <a:ext cx="5132832" cy="269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277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1527048"/>
            <a:ext cx="8546592" cy="3803904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Figure 15.3-1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6" name="TextBox 2"/>
          <p:cNvSpPr txBox="1">
            <a:spLocks noChangeArrowheads="1"/>
          </p:cNvSpPr>
          <p:nvPr/>
        </p:nvSpPr>
        <p:spPr bwMode="auto">
          <a:xfrm>
            <a:off x="4992941" y="1499115"/>
            <a:ext cx="11541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 i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trp</a:t>
            </a: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operon</a:t>
            </a:r>
          </a:p>
        </p:txBody>
      </p:sp>
      <p:sp>
        <p:nvSpPr>
          <p:cNvPr id="67" name="TextBox 3"/>
          <p:cNvSpPr txBox="1">
            <a:spLocks noChangeArrowheads="1"/>
          </p:cNvSpPr>
          <p:nvPr/>
        </p:nvSpPr>
        <p:spPr bwMode="auto">
          <a:xfrm>
            <a:off x="324104" y="1891228"/>
            <a:ext cx="5001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DNA</a:t>
            </a:r>
          </a:p>
        </p:txBody>
      </p:sp>
      <p:sp>
        <p:nvSpPr>
          <p:cNvPr id="68" name="TextBox 4"/>
          <p:cNvSpPr txBox="1">
            <a:spLocks noChangeArrowheads="1"/>
          </p:cNvSpPr>
          <p:nvPr/>
        </p:nvSpPr>
        <p:spPr bwMode="auto">
          <a:xfrm>
            <a:off x="1397254" y="1975366"/>
            <a:ext cx="1205458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Regulatory</a:t>
            </a:r>
          </a:p>
          <a:p>
            <a:pPr algn="ctr"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gene</a:t>
            </a:r>
          </a:p>
        </p:txBody>
      </p:sp>
      <p:sp>
        <p:nvSpPr>
          <p:cNvPr id="69" name="TextBox 5"/>
          <p:cNvSpPr txBox="1">
            <a:spLocks noChangeArrowheads="1"/>
          </p:cNvSpPr>
          <p:nvPr/>
        </p:nvSpPr>
        <p:spPr bwMode="auto">
          <a:xfrm>
            <a:off x="309816" y="2188091"/>
            <a:ext cx="102592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Promoter</a:t>
            </a:r>
          </a:p>
        </p:txBody>
      </p:sp>
      <p:sp>
        <p:nvSpPr>
          <p:cNvPr id="70" name="TextBox 8"/>
          <p:cNvSpPr txBox="1">
            <a:spLocks noChangeArrowheads="1"/>
          </p:cNvSpPr>
          <p:nvPr/>
        </p:nvSpPr>
        <p:spPr bwMode="auto">
          <a:xfrm>
            <a:off x="3110166" y="1945203"/>
            <a:ext cx="138499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 i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trp</a:t>
            </a: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promoter</a:t>
            </a:r>
          </a:p>
        </p:txBody>
      </p:sp>
      <p:sp>
        <p:nvSpPr>
          <p:cNvPr id="71" name="TextBox 9"/>
          <p:cNvSpPr txBox="1">
            <a:spLocks noChangeArrowheads="1"/>
          </p:cNvSpPr>
          <p:nvPr/>
        </p:nvSpPr>
        <p:spPr bwMode="auto">
          <a:xfrm>
            <a:off x="5085016" y="2353191"/>
            <a:ext cx="183383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Genes of operon</a:t>
            </a:r>
          </a:p>
        </p:txBody>
      </p:sp>
      <p:sp>
        <p:nvSpPr>
          <p:cNvPr id="72" name="TextBox 15"/>
          <p:cNvSpPr txBox="1">
            <a:spLocks noChangeArrowheads="1"/>
          </p:cNvSpPr>
          <p:nvPr/>
        </p:nvSpPr>
        <p:spPr bwMode="auto">
          <a:xfrm>
            <a:off x="324104" y="3388241"/>
            <a:ext cx="70532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mRNA</a:t>
            </a:r>
          </a:p>
        </p:txBody>
      </p:sp>
      <p:sp>
        <p:nvSpPr>
          <p:cNvPr id="73" name="TextBox 17"/>
          <p:cNvSpPr txBox="1">
            <a:spLocks noChangeArrowheads="1"/>
          </p:cNvSpPr>
          <p:nvPr/>
        </p:nvSpPr>
        <p:spPr bwMode="auto">
          <a:xfrm>
            <a:off x="324104" y="4307403"/>
            <a:ext cx="7950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Protein</a:t>
            </a:r>
          </a:p>
        </p:txBody>
      </p:sp>
      <p:sp>
        <p:nvSpPr>
          <p:cNvPr id="74" name="TextBox 18"/>
          <p:cNvSpPr txBox="1">
            <a:spLocks noChangeArrowheads="1"/>
          </p:cNvSpPr>
          <p:nvPr/>
        </p:nvSpPr>
        <p:spPr bwMode="auto">
          <a:xfrm>
            <a:off x="3713416" y="2851666"/>
            <a:ext cx="13080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 i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trp</a:t>
            </a: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operator</a:t>
            </a:r>
          </a:p>
        </p:txBody>
      </p:sp>
      <p:sp>
        <p:nvSpPr>
          <p:cNvPr id="75" name="TextBox 19"/>
          <p:cNvSpPr txBox="1">
            <a:spLocks noChangeArrowheads="1"/>
          </p:cNvSpPr>
          <p:nvPr/>
        </p:nvSpPr>
        <p:spPr bwMode="auto">
          <a:xfrm>
            <a:off x="2189416" y="2958026"/>
            <a:ext cx="1282402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RNA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polymerase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76" name="TextBox 20"/>
          <p:cNvSpPr txBox="1">
            <a:spLocks noChangeArrowheads="1"/>
          </p:cNvSpPr>
          <p:nvPr/>
        </p:nvSpPr>
        <p:spPr bwMode="auto">
          <a:xfrm>
            <a:off x="1867154" y="3247747"/>
            <a:ext cx="18594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800" b="1" dirty="0" smtClean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 pitchFamily="18" charset="2"/>
              <a:ea typeface="ＭＳ Ｐゴシック" charset="0"/>
            </a:endParaRPr>
          </a:p>
        </p:txBody>
      </p:sp>
      <p:sp>
        <p:nvSpPr>
          <p:cNvPr id="77" name="TextBox 21"/>
          <p:cNvSpPr txBox="1">
            <a:spLocks noChangeArrowheads="1"/>
          </p:cNvSpPr>
          <p:nvPr/>
        </p:nvSpPr>
        <p:spPr bwMode="auto">
          <a:xfrm>
            <a:off x="3453066" y="3440628"/>
            <a:ext cx="94679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mRNA </a:t>
            </a: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800" b="1" dirty="0" smtClean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 pitchFamily="18" charset="2"/>
              <a:ea typeface="ＭＳ Ｐゴシック" charset="0"/>
            </a:endParaRPr>
          </a:p>
        </p:txBody>
      </p:sp>
      <p:sp>
        <p:nvSpPr>
          <p:cNvPr id="78" name="TextBox 22"/>
          <p:cNvSpPr txBox="1">
            <a:spLocks noChangeArrowheads="1"/>
          </p:cNvSpPr>
          <p:nvPr/>
        </p:nvSpPr>
        <p:spPr bwMode="auto">
          <a:xfrm>
            <a:off x="4594479" y="4231203"/>
            <a:ext cx="1538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E</a:t>
            </a:r>
          </a:p>
        </p:txBody>
      </p:sp>
      <p:sp>
        <p:nvSpPr>
          <p:cNvPr id="79" name="TextBox 23"/>
          <p:cNvSpPr txBox="1">
            <a:spLocks noChangeArrowheads="1"/>
          </p:cNvSpPr>
          <p:nvPr/>
        </p:nvSpPr>
        <p:spPr bwMode="auto">
          <a:xfrm>
            <a:off x="5421566" y="4231203"/>
            <a:ext cx="16671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>
                <a:solidFill>
                  <a:srgbClr val="FFFFFF"/>
                </a:solidFill>
                <a:latin typeface="Arial"/>
                <a:ea typeface="ＭＳ Ｐゴシック" charset="0"/>
              </a:rPr>
              <a:t>D</a:t>
            </a:r>
          </a:p>
        </p:txBody>
      </p:sp>
      <p:sp>
        <p:nvSpPr>
          <p:cNvPr id="80" name="TextBox 24"/>
          <p:cNvSpPr txBox="1">
            <a:spLocks noChangeArrowheads="1"/>
          </p:cNvSpPr>
          <p:nvPr/>
        </p:nvSpPr>
        <p:spPr bwMode="auto">
          <a:xfrm>
            <a:off x="6215316" y="4231203"/>
            <a:ext cx="16671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>
                <a:solidFill>
                  <a:srgbClr val="FFFFFF"/>
                </a:solidFill>
                <a:latin typeface="Arial"/>
                <a:ea typeface="ＭＳ Ｐゴシック" charset="0"/>
              </a:rPr>
              <a:t>C</a:t>
            </a:r>
          </a:p>
        </p:txBody>
      </p:sp>
      <p:sp>
        <p:nvSpPr>
          <p:cNvPr id="81" name="TextBox 25"/>
          <p:cNvSpPr txBox="1">
            <a:spLocks noChangeArrowheads="1"/>
          </p:cNvSpPr>
          <p:nvPr/>
        </p:nvSpPr>
        <p:spPr bwMode="auto">
          <a:xfrm>
            <a:off x="7061454" y="4231203"/>
            <a:ext cx="16671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>
                <a:solidFill>
                  <a:srgbClr val="FFFFFF"/>
                </a:solidFill>
                <a:latin typeface="Arial"/>
                <a:ea typeface="ＭＳ Ｐゴシック" charset="0"/>
              </a:rPr>
              <a:t>B</a:t>
            </a:r>
          </a:p>
        </p:txBody>
      </p:sp>
      <p:sp>
        <p:nvSpPr>
          <p:cNvPr id="82" name="TextBox 26"/>
          <p:cNvSpPr txBox="1">
            <a:spLocks noChangeArrowheads="1"/>
          </p:cNvSpPr>
          <p:nvPr/>
        </p:nvSpPr>
        <p:spPr bwMode="auto">
          <a:xfrm>
            <a:off x="7828216" y="4231203"/>
            <a:ext cx="16671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>
                <a:solidFill>
                  <a:srgbClr val="FFFFFF"/>
                </a:solidFill>
                <a:latin typeface="Arial"/>
                <a:ea typeface="ＭＳ Ｐゴシック" charset="0"/>
              </a:rPr>
              <a:t>A</a:t>
            </a:r>
          </a:p>
        </p:txBody>
      </p:sp>
      <p:sp>
        <p:nvSpPr>
          <p:cNvPr id="83" name="TextBox 27"/>
          <p:cNvSpPr txBox="1">
            <a:spLocks noChangeArrowheads="1"/>
          </p:cNvSpPr>
          <p:nvPr/>
        </p:nvSpPr>
        <p:spPr bwMode="auto">
          <a:xfrm>
            <a:off x="1976691" y="4208182"/>
            <a:ext cx="1231106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Inactive </a:t>
            </a:r>
            <a:r>
              <a:rPr lang="en-US" sz="1800" b="1" i="1" dirty="0" err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trp</a:t>
            </a:r>
            <a:endParaRPr lang="en-US" sz="1800" b="1" i="1" dirty="0" smtClean="0">
              <a:solidFill>
                <a:srgbClr val="000000"/>
              </a:solidFill>
              <a:latin typeface="Arial"/>
              <a:ea typeface="ＭＳ Ｐゴシック" charset="0"/>
            </a:endParaRP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repressor</a:t>
            </a:r>
            <a:endParaRPr lang="en-US" sz="1800" b="1" i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84" name="TextBox 29"/>
          <p:cNvSpPr txBox="1">
            <a:spLocks noChangeArrowheads="1"/>
          </p:cNvSpPr>
          <p:nvPr/>
        </p:nvSpPr>
        <p:spPr bwMode="auto">
          <a:xfrm>
            <a:off x="326485" y="4769364"/>
            <a:ext cx="3475823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7472" indent="-457200" eaLnBrk="0" hangingPunct="0">
              <a:lnSpc>
                <a:spcPts val="2000"/>
              </a:lnSpc>
            </a:pPr>
            <a:r>
              <a:rPr lang="en-US" sz="174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(a) Tryptophan absent, </a:t>
            </a:r>
            <a:r>
              <a:rPr lang="en-US" sz="174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repressor</a:t>
            </a:r>
            <a:br>
              <a:rPr lang="en-US" sz="174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</a:br>
            <a:r>
              <a:rPr lang="en-US" sz="174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inactive</a:t>
            </a:r>
            <a:r>
              <a:rPr lang="en-US" sz="174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, operon on</a:t>
            </a:r>
          </a:p>
        </p:txBody>
      </p:sp>
      <p:sp>
        <p:nvSpPr>
          <p:cNvPr id="85" name="TextBox 32"/>
          <p:cNvSpPr txBox="1">
            <a:spLocks noChangeArrowheads="1"/>
          </p:cNvSpPr>
          <p:nvPr/>
        </p:nvSpPr>
        <p:spPr bwMode="auto">
          <a:xfrm>
            <a:off x="4473035" y="4769364"/>
            <a:ext cx="3821559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Polypeptide subunits that make up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enzymes for tryptophan synthesis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86" name="TextBox 18"/>
          <p:cNvSpPr txBox="1">
            <a:spLocks noChangeArrowheads="1"/>
          </p:cNvSpPr>
          <p:nvPr/>
        </p:nvSpPr>
        <p:spPr bwMode="auto">
          <a:xfrm>
            <a:off x="3700716" y="3157110"/>
            <a:ext cx="128240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Start codon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87" name="TextBox 18"/>
          <p:cNvSpPr txBox="1">
            <a:spLocks noChangeArrowheads="1"/>
          </p:cNvSpPr>
          <p:nvPr/>
        </p:nvSpPr>
        <p:spPr bwMode="auto">
          <a:xfrm>
            <a:off x="5153278" y="3137438"/>
            <a:ext cx="12695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Stop codon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88" name="TextBox 7"/>
          <p:cNvSpPr txBox="1">
            <a:spLocks noChangeArrowheads="1"/>
          </p:cNvSpPr>
          <p:nvPr/>
        </p:nvSpPr>
        <p:spPr bwMode="auto">
          <a:xfrm>
            <a:off x="1333605" y="2636858"/>
            <a:ext cx="39594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 i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trpR</a:t>
            </a:r>
            <a:endParaRPr lang="en-US" sz="1500" b="1" i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89" name="TextBox 10"/>
          <p:cNvSpPr txBox="1">
            <a:spLocks noChangeArrowheads="1"/>
          </p:cNvSpPr>
          <p:nvPr/>
        </p:nvSpPr>
        <p:spPr bwMode="auto">
          <a:xfrm>
            <a:off x="4680055" y="2636858"/>
            <a:ext cx="38472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 i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trpE</a:t>
            </a:r>
            <a:endParaRPr lang="en-US" sz="1500" b="1" i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90" name="TextBox 11"/>
          <p:cNvSpPr txBox="1">
            <a:spLocks noChangeArrowheads="1"/>
          </p:cNvSpPr>
          <p:nvPr/>
        </p:nvSpPr>
        <p:spPr bwMode="auto">
          <a:xfrm>
            <a:off x="5423005" y="2636858"/>
            <a:ext cx="39594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 i="1">
                <a:solidFill>
                  <a:srgbClr val="000000"/>
                </a:solidFill>
                <a:latin typeface="Arial"/>
                <a:ea typeface="ＭＳ Ｐゴシック" charset="0"/>
              </a:rPr>
              <a:t>trpD</a:t>
            </a:r>
          </a:p>
        </p:txBody>
      </p:sp>
      <p:sp>
        <p:nvSpPr>
          <p:cNvPr id="91" name="TextBox 12"/>
          <p:cNvSpPr txBox="1">
            <a:spLocks noChangeArrowheads="1"/>
          </p:cNvSpPr>
          <p:nvPr/>
        </p:nvSpPr>
        <p:spPr bwMode="auto">
          <a:xfrm>
            <a:off x="6116742" y="2636858"/>
            <a:ext cx="39594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 i="1">
                <a:solidFill>
                  <a:srgbClr val="000000"/>
                </a:solidFill>
                <a:latin typeface="Arial"/>
                <a:ea typeface="ＭＳ Ｐゴシック" charset="0"/>
              </a:rPr>
              <a:t>trpC</a:t>
            </a:r>
          </a:p>
        </p:txBody>
      </p:sp>
      <p:sp>
        <p:nvSpPr>
          <p:cNvPr id="92" name="TextBox 13"/>
          <p:cNvSpPr txBox="1">
            <a:spLocks noChangeArrowheads="1"/>
          </p:cNvSpPr>
          <p:nvPr/>
        </p:nvSpPr>
        <p:spPr bwMode="auto">
          <a:xfrm>
            <a:off x="6785080" y="2636858"/>
            <a:ext cx="39594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 i="1">
                <a:solidFill>
                  <a:srgbClr val="000000"/>
                </a:solidFill>
                <a:latin typeface="Arial"/>
                <a:ea typeface="ＭＳ Ｐゴシック" charset="0"/>
              </a:rPr>
              <a:t>trpB</a:t>
            </a:r>
          </a:p>
        </p:txBody>
      </p:sp>
      <p:sp>
        <p:nvSpPr>
          <p:cNvPr id="93" name="TextBox 14"/>
          <p:cNvSpPr txBox="1">
            <a:spLocks noChangeArrowheads="1"/>
          </p:cNvSpPr>
          <p:nvPr/>
        </p:nvSpPr>
        <p:spPr bwMode="auto">
          <a:xfrm>
            <a:off x="7559780" y="2636858"/>
            <a:ext cx="39594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500" b="1" i="1">
                <a:solidFill>
                  <a:srgbClr val="000000"/>
                </a:solidFill>
                <a:latin typeface="Arial"/>
                <a:ea typeface="ＭＳ Ｐゴシック" charset="0"/>
              </a:rPr>
              <a:t>trpA</a:t>
            </a:r>
          </a:p>
        </p:txBody>
      </p:sp>
      <p:sp>
        <p:nvSpPr>
          <p:cNvPr id="94" name="TextBox 16"/>
          <p:cNvSpPr txBox="1">
            <a:spLocks noChangeArrowheads="1"/>
          </p:cNvSpPr>
          <p:nvPr/>
        </p:nvSpPr>
        <p:spPr bwMode="auto">
          <a:xfrm>
            <a:off x="941492" y="3584596"/>
            <a:ext cx="18594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800" b="1" dirty="0" smtClean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 pitchFamily="18" charset="2"/>
              <a:ea typeface="ＭＳ Ｐゴシック" charset="0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1092994" y="2474119"/>
            <a:ext cx="80962" cy="233362"/>
          </a:xfrm>
          <a:custGeom>
            <a:avLst/>
            <a:gdLst>
              <a:gd name="connsiteX0" fmla="*/ 0 w 80962"/>
              <a:gd name="connsiteY0" fmla="*/ 0 h 233362"/>
              <a:gd name="connsiteX1" fmla="*/ 80962 w 80962"/>
              <a:gd name="connsiteY1" fmla="*/ 233362 h 23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0962" h="233362">
                <a:moveTo>
                  <a:pt x="0" y="0"/>
                </a:moveTo>
                <a:lnTo>
                  <a:pt x="80962" y="233362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1826419" y="2471738"/>
            <a:ext cx="83344" cy="242887"/>
          </a:xfrm>
          <a:custGeom>
            <a:avLst/>
            <a:gdLst>
              <a:gd name="connsiteX0" fmla="*/ 83344 w 83344"/>
              <a:gd name="connsiteY0" fmla="*/ 0 h 242887"/>
              <a:gd name="connsiteX1" fmla="*/ 0 w 83344"/>
              <a:gd name="connsiteY1" fmla="*/ 242887 h 242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344" h="242887">
                <a:moveTo>
                  <a:pt x="83344" y="0"/>
                </a:moveTo>
                <a:lnTo>
                  <a:pt x="0" y="242887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4386263" y="3402806"/>
            <a:ext cx="145256" cy="126207"/>
          </a:xfrm>
          <a:custGeom>
            <a:avLst/>
            <a:gdLst>
              <a:gd name="connsiteX0" fmla="*/ 145256 w 145256"/>
              <a:gd name="connsiteY0" fmla="*/ 126207 h 126207"/>
              <a:gd name="connsiteX1" fmla="*/ 0 w 145256"/>
              <a:gd name="connsiteY1" fmla="*/ 0 h 126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5256" h="126207">
                <a:moveTo>
                  <a:pt x="145256" y="126207"/>
                </a:moveTo>
                <a:lnTo>
                  <a:pt x="0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5236369" y="3388519"/>
            <a:ext cx="0" cy="102394"/>
          </a:xfrm>
          <a:custGeom>
            <a:avLst/>
            <a:gdLst>
              <a:gd name="connsiteX0" fmla="*/ 0 w 0"/>
              <a:gd name="connsiteY0" fmla="*/ 0 h 102394"/>
              <a:gd name="connsiteX1" fmla="*/ 0 w 0"/>
              <a:gd name="connsiteY1" fmla="*/ 102394 h 102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02394">
                <a:moveTo>
                  <a:pt x="0" y="0"/>
                </a:moveTo>
                <a:lnTo>
                  <a:pt x="0" y="102394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3128963" y="2955131"/>
            <a:ext cx="364331" cy="250032"/>
          </a:xfrm>
          <a:custGeom>
            <a:avLst/>
            <a:gdLst>
              <a:gd name="connsiteX0" fmla="*/ 364331 w 364331"/>
              <a:gd name="connsiteY0" fmla="*/ 0 h 250032"/>
              <a:gd name="connsiteX1" fmla="*/ 0 w 364331"/>
              <a:gd name="connsiteY1" fmla="*/ 250032 h 250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64331" h="250032">
                <a:moveTo>
                  <a:pt x="364331" y="0"/>
                </a:moveTo>
                <a:lnTo>
                  <a:pt x="0" y="250032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40" name="Left Brace 39"/>
          <p:cNvSpPr/>
          <p:nvPr/>
        </p:nvSpPr>
        <p:spPr bwMode="auto">
          <a:xfrm rot="5400000">
            <a:off x="5500165" y="-619132"/>
            <a:ext cx="148935" cy="4979734"/>
          </a:xfrm>
          <a:prstGeom prst="leftBrace">
            <a:avLst>
              <a:gd name="adj1" fmla="val 33020"/>
              <a:gd name="adj2" fmla="val 49693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41" name="Left Brace 40"/>
          <p:cNvSpPr/>
          <p:nvPr/>
        </p:nvSpPr>
        <p:spPr bwMode="auto">
          <a:xfrm rot="5400000">
            <a:off x="3707617" y="1638157"/>
            <a:ext cx="156501" cy="1437636"/>
          </a:xfrm>
          <a:prstGeom prst="leftBrace">
            <a:avLst>
              <a:gd name="adj1" fmla="val 33020"/>
              <a:gd name="adj2" fmla="val 49693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086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008" y="1456944"/>
            <a:ext cx="5967984" cy="3944112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Figure 15.3-2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605471" y="1447407"/>
            <a:ext cx="5001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DNA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2716721" y="1809357"/>
            <a:ext cx="4744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 i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trpR</a:t>
            </a:r>
            <a:endParaRPr lang="en-US" sz="1800" b="1" i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3421571" y="2539607"/>
            <a:ext cx="19236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800" b="1" dirty="0" smtClean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 pitchFamily="18" charset="2"/>
              <a:ea typeface="ＭＳ Ｐゴシック" charset="0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6882321" y="1812532"/>
            <a:ext cx="46166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 i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trpE</a:t>
            </a:r>
            <a:endParaRPr lang="en-US" sz="1800" b="1" i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6929946" y="2161782"/>
            <a:ext cx="60272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No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RNA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made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1605471" y="2718995"/>
            <a:ext cx="70532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mRNA</a:t>
            </a:r>
          </a:p>
        </p:txBody>
      </p:sp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2259521" y="2974582"/>
            <a:ext cx="19236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8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¢</a:t>
            </a:r>
          </a:p>
        </p:txBody>
      </p:sp>
      <p:sp>
        <p:nvSpPr>
          <p:cNvPr id="14" name="TextBox 11"/>
          <p:cNvSpPr txBox="1">
            <a:spLocks noChangeArrowheads="1"/>
          </p:cNvSpPr>
          <p:nvPr/>
        </p:nvSpPr>
        <p:spPr bwMode="auto">
          <a:xfrm>
            <a:off x="1605471" y="3782620"/>
            <a:ext cx="7950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Protein</a:t>
            </a:r>
          </a:p>
        </p:txBody>
      </p:sp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6228271" y="3795320"/>
            <a:ext cx="1064394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Active </a:t>
            </a:r>
            <a:r>
              <a:rPr lang="en-US" sz="1800" b="1" i="1" dirty="0" err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trp</a:t>
            </a:r>
            <a:endParaRPr lang="en-US" sz="1800" b="1" i="1" dirty="0" smtClean="0">
              <a:solidFill>
                <a:srgbClr val="000000"/>
              </a:solidFill>
              <a:latin typeface="Arial"/>
              <a:ea typeface="ＭＳ Ｐゴシック" charset="0"/>
            </a:endParaRP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repressor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6" name="TextBox 14"/>
          <p:cNvSpPr txBox="1">
            <a:spLocks noChangeArrowheads="1"/>
          </p:cNvSpPr>
          <p:nvPr/>
        </p:nvSpPr>
        <p:spPr bwMode="auto">
          <a:xfrm>
            <a:off x="3113596" y="4492232"/>
            <a:ext cx="1487587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Tryptophan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(</a:t>
            </a:r>
            <a:r>
              <a:rPr lang="en-US" sz="1800" b="1" dirty="0" err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corepressor</a:t>
            </a: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)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611821" y="5081195"/>
            <a:ext cx="5553251" cy="26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74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(b) Tryptophan present, repressor active, operon off</a:t>
            </a:r>
          </a:p>
        </p:txBody>
      </p:sp>
      <p:sp>
        <p:nvSpPr>
          <p:cNvPr id="2" name="Freeform 1"/>
          <p:cNvSpPr/>
          <p:nvPr/>
        </p:nvSpPr>
        <p:spPr>
          <a:xfrm>
            <a:off x="2752725" y="4743450"/>
            <a:ext cx="304800" cy="0"/>
          </a:xfrm>
          <a:custGeom>
            <a:avLst/>
            <a:gdLst>
              <a:gd name="connsiteX0" fmla="*/ 0 w 304800"/>
              <a:gd name="connsiteY0" fmla="*/ 0 h 0"/>
              <a:gd name="connsiteX1" fmla="*/ 304800 w 3048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4800">
                <a:moveTo>
                  <a:pt x="0" y="0"/>
                </a:moveTo>
                <a:lnTo>
                  <a:pt x="304800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522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Repressible and Inducible Operons: Two Types of Negative Gene Regulation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A repressible operon is one that is usually on; binding of a repressor to the operator shuts off transcription</a:t>
            </a:r>
          </a:p>
          <a:p>
            <a:r>
              <a:rPr lang="en-US" altLang="en-US" dirty="0" smtClean="0"/>
              <a:t>The </a:t>
            </a:r>
            <a:r>
              <a:rPr lang="en-US" altLang="en-US" i="1" dirty="0" err="1" smtClean="0"/>
              <a:t>trp</a:t>
            </a:r>
            <a:r>
              <a:rPr lang="en-US" altLang="en-US" dirty="0" smtClean="0"/>
              <a:t> operon is a repressible operon</a:t>
            </a:r>
          </a:p>
          <a:p>
            <a:r>
              <a:rPr lang="en-US" altLang="en-US" dirty="0" smtClean="0"/>
              <a:t>An inducible operon is one that is usually off; a molecule called an inducer inactivates the repressor and turns on transcription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035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The </a:t>
            </a:r>
            <a:r>
              <a:rPr lang="en-US" altLang="en-US" i="1" dirty="0" smtClean="0"/>
              <a:t>lac</a:t>
            </a:r>
            <a:r>
              <a:rPr lang="en-US" altLang="en-US" dirty="0" smtClean="0"/>
              <a:t> operon is an inducible operon and contains genes that code for enzymes that function in the use of lactose</a:t>
            </a:r>
          </a:p>
          <a:p>
            <a:r>
              <a:rPr lang="en-US" altLang="en-US" dirty="0" smtClean="0"/>
              <a:t>By itself, the </a:t>
            </a:r>
            <a:r>
              <a:rPr lang="en-US" altLang="en-US" i="1" dirty="0" smtClean="0"/>
              <a:t>lac</a:t>
            </a:r>
            <a:r>
              <a:rPr lang="en-US" altLang="en-US" dirty="0" smtClean="0"/>
              <a:t> repressor is active and switches the </a:t>
            </a:r>
            <a:r>
              <a:rPr lang="en-US" altLang="en-US" i="1" dirty="0" smtClean="0"/>
              <a:t>lac</a:t>
            </a:r>
            <a:r>
              <a:rPr lang="en-US" altLang="en-US" dirty="0" smtClean="0"/>
              <a:t> operon off</a:t>
            </a:r>
          </a:p>
          <a:p>
            <a:r>
              <a:rPr lang="en-US" altLang="en-US" dirty="0" smtClean="0"/>
              <a:t>A molecule called an </a:t>
            </a:r>
            <a:r>
              <a:rPr lang="en-US" altLang="en-US" b="1" dirty="0" smtClean="0"/>
              <a:t>inducer</a:t>
            </a:r>
            <a:r>
              <a:rPr lang="en-US" altLang="en-US" dirty="0" smtClean="0"/>
              <a:t> inactivates the repressor to turn the </a:t>
            </a:r>
            <a:r>
              <a:rPr lang="en-US" altLang="en-US" i="1" dirty="0" smtClean="0"/>
              <a:t>lac</a:t>
            </a:r>
            <a:r>
              <a:rPr lang="en-US" altLang="en-US" dirty="0" smtClean="0"/>
              <a:t> operon on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00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For the </a:t>
            </a:r>
            <a:r>
              <a:rPr lang="en-US" altLang="en-US" i="1" dirty="0" smtClean="0"/>
              <a:t>lac</a:t>
            </a:r>
            <a:r>
              <a:rPr lang="en-US" altLang="en-US" dirty="0" smtClean="0"/>
              <a:t> operon, the inducer is </a:t>
            </a:r>
            <a:r>
              <a:rPr lang="en-US" altLang="en-US" dirty="0" err="1" smtClean="0"/>
              <a:t>allolactose</a:t>
            </a:r>
            <a:r>
              <a:rPr lang="en-US" altLang="en-US" dirty="0" smtClean="0"/>
              <a:t>, formed from lactose that enters the cell</a:t>
            </a:r>
          </a:p>
          <a:p>
            <a:r>
              <a:rPr lang="en-US" altLang="en-US" dirty="0" smtClean="0"/>
              <a:t>Enzymes of the lactose pathway are called inducible enzymes</a:t>
            </a:r>
          </a:p>
          <a:p>
            <a:r>
              <a:rPr lang="en-US" altLang="en-US" dirty="0" smtClean="0"/>
              <a:t>Analogously, the enzymes for tryptophan synthesis are said to be repressible enzymes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403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Video: </a:t>
            </a:r>
            <a:r>
              <a:rPr lang="en-US" i="1" dirty="0" smtClean="0"/>
              <a:t>lac </a:t>
            </a:r>
            <a:r>
              <a:rPr lang="en-US" dirty="0" smtClean="0"/>
              <a:t>Repressor Model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© 2016 Pearson Education, Inc.</a:t>
            </a:r>
            <a:endParaRPr lang="en-US" dirty="0"/>
          </a:p>
        </p:txBody>
      </p:sp>
      <p:pic>
        <p:nvPicPr>
          <p:cNvPr id="4" name="18_04LacRepressorMode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894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64" y="204216"/>
            <a:ext cx="7205472" cy="644956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Figure 15.4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515814" y="183557"/>
            <a:ext cx="93455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Regulatory</a:t>
            </a:r>
          </a:p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gene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1007019" y="467720"/>
            <a:ext cx="38953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DNA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2030170" y="742363"/>
            <a:ext cx="31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 i="1" dirty="0" err="1" smtClean="0">
                <a:solidFill>
                  <a:srgbClr val="FFFFFF"/>
                </a:solidFill>
                <a:latin typeface="Arial"/>
                <a:ea typeface="ＭＳ Ｐゴシック" charset="0"/>
              </a:rPr>
              <a:t>lac</a:t>
            </a:r>
            <a:r>
              <a:rPr lang="en-US" sz="1400" b="1" i="1" dirty="0" err="1" smtClean="0">
                <a:solidFill>
                  <a:srgbClr val="FFFFFF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I</a:t>
            </a:r>
            <a:endParaRPr lang="en-US" sz="1400" b="1" i="1" dirty="0">
              <a:solidFill>
                <a:srgbClr val="FFFFFF"/>
              </a:solidFill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2519914" y="1340849"/>
            <a:ext cx="15388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4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1665046" y="1651206"/>
            <a:ext cx="15388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4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2693742" y="195462"/>
            <a:ext cx="108523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 i="1" dirty="0">
                <a:solidFill>
                  <a:srgbClr val="000000"/>
                </a:solidFill>
                <a:latin typeface="Arial"/>
                <a:ea typeface="ＭＳ Ｐゴシック" charset="0"/>
              </a:rPr>
              <a:t>lac</a:t>
            </a: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promoter</a:t>
            </a:r>
          </a:p>
        </p:txBody>
      </p:sp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3956600" y="435175"/>
            <a:ext cx="102431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 i="1" dirty="0">
                <a:solidFill>
                  <a:srgbClr val="000000"/>
                </a:solidFill>
                <a:latin typeface="Arial"/>
                <a:ea typeface="ＭＳ Ｐゴシック" charset="0"/>
              </a:rPr>
              <a:t>lac</a:t>
            </a: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operator</a:t>
            </a:r>
          </a:p>
        </p:txBody>
      </p:sp>
      <p:sp>
        <p:nvSpPr>
          <p:cNvPr id="14" name="TextBox 9"/>
          <p:cNvSpPr txBox="1">
            <a:spLocks noChangeArrowheads="1"/>
          </p:cNvSpPr>
          <p:nvPr/>
        </p:nvSpPr>
        <p:spPr bwMode="auto">
          <a:xfrm>
            <a:off x="4630495" y="751094"/>
            <a:ext cx="35747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 i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lacZ</a:t>
            </a:r>
            <a:endParaRPr lang="en-US" sz="1400" b="1" i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5" name="TextBox 10"/>
          <p:cNvSpPr txBox="1">
            <a:spLocks noChangeArrowheads="1"/>
          </p:cNvSpPr>
          <p:nvPr/>
        </p:nvSpPr>
        <p:spPr bwMode="auto">
          <a:xfrm>
            <a:off x="4691614" y="989218"/>
            <a:ext cx="46807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60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No</a:t>
            </a:r>
          </a:p>
          <a:p>
            <a:pPr eaLnBrk="0" hangingPunct="0">
              <a:lnSpc>
                <a:spcPts val="160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RNA</a:t>
            </a:r>
          </a:p>
          <a:p>
            <a:pPr eaLnBrk="0" hangingPunct="0">
              <a:lnSpc>
                <a:spcPts val="160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made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6" name="TextBox 13"/>
          <p:cNvSpPr txBox="1">
            <a:spLocks noChangeArrowheads="1"/>
          </p:cNvSpPr>
          <p:nvPr/>
        </p:nvSpPr>
        <p:spPr bwMode="auto">
          <a:xfrm>
            <a:off x="1002264" y="1463881"/>
            <a:ext cx="54983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mRNA</a:t>
            </a:r>
          </a:p>
        </p:txBody>
      </p:sp>
      <p:sp>
        <p:nvSpPr>
          <p:cNvPr id="17" name="TextBox 14"/>
          <p:cNvSpPr txBox="1">
            <a:spLocks noChangeArrowheads="1"/>
          </p:cNvSpPr>
          <p:nvPr/>
        </p:nvSpPr>
        <p:spPr bwMode="auto">
          <a:xfrm>
            <a:off x="2629452" y="1698832"/>
            <a:ext cx="99546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RNA</a:t>
            </a:r>
          </a:p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polymerase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8" name="TextBox 16"/>
          <p:cNvSpPr txBox="1">
            <a:spLocks noChangeArrowheads="1"/>
          </p:cNvSpPr>
          <p:nvPr/>
        </p:nvSpPr>
        <p:spPr bwMode="auto">
          <a:xfrm>
            <a:off x="2791377" y="2213180"/>
            <a:ext cx="835165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60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Active </a:t>
            </a:r>
            <a:r>
              <a:rPr lang="en-US" sz="1400" b="1" i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lac</a:t>
            </a:r>
          </a:p>
          <a:p>
            <a:pPr eaLnBrk="0" hangingPunct="0">
              <a:lnSpc>
                <a:spcPts val="160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repressor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002264" y="2271125"/>
            <a:ext cx="61715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Protein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1004645" y="2756900"/>
            <a:ext cx="403315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37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(a) Lactose absent, </a:t>
            </a:r>
            <a:r>
              <a:rPr lang="en-US" sz="137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repressor </a:t>
            </a:r>
            <a:r>
              <a:rPr lang="en-US" sz="137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active, operon off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4570965" y="3101387"/>
            <a:ext cx="90409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 i="1" dirty="0">
                <a:solidFill>
                  <a:srgbClr val="000000"/>
                </a:solidFill>
                <a:latin typeface="Arial"/>
                <a:ea typeface="ＭＳ Ｐゴシック" charset="0"/>
              </a:rPr>
              <a:t>lac </a:t>
            </a: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operon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2034133" y="3668919"/>
            <a:ext cx="3189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 i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lac</a:t>
            </a:r>
            <a:r>
              <a:rPr lang="en-US" sz="1400" b="1" i="1" dirty="0" err="1">
                <a:solidFill>
                  <a:srgbClr val="FFFFFF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I</a:t>
            </a:r>
            <a:endParaRPr lang="en-US" sz="1400" b="1" i="1" dirty="0">
              <a:solidFill>
                <a:srgbClr val="FFFFFF"/>
              </a:solidFill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4714634" y="3673682"/>
            <a:ext cx="35747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 i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lacZ</a:t>
            </a:r>
            <a:endParaRPr lang="en-US" sz="1400" b="1" i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2392911" y="4121364"/>
            <a:ext cx="142802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RNA </a:t>
            </a: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polymerase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2517535" y="4326949"/>
            <a:ext cx="15388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4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¢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3242228" y="4533318"/>
            <a:ext cx="74379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mRNA </a:t>
            </a: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4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5737779" y="3673682"/>
            <a:ext cx="36869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 i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lacY</a:t>
            </a:r>
            <a:endParaRPr lang="en-US" sz="1400" b="1" i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5116274" y="4180833"/>
            <a:ext cx="98264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Stop codon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7018100" y="3671301"/>
            <a:ext cx="37830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 i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lacA</a:t>
            </a:r>
            <a:endParaRPr lang="en-US" sz="1400" b="1" i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1011775" y="3406188"/>
            <a:ext cx="38953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DNA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1007013" y="4416637"/>
            <a:ext cx="54983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mRNA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1665048" y="4603175"/>
            <a:ext cx="15388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4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1002815" y="5285796"/>
            <a:ext cx="61715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Protein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3165227" y="5684262"/>
            <a:ext cx="96340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Inactive </a:t>
            </a:r>
            <a:r>
              <a:rPr lang="en-US" sz="1400" b="1" i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lac</a:t>
            </a:r>
          </a:p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repressor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35" name="TextBox 35"/>
          <p:cNvSpPr txBox="1">
            <a:spLocks noChangeArrowheads="1"/>
          </p:cNvSpPr>
          <p:nvPr/>
        </p:nvSpPr>
        <p:spPr bwMode="auto">
          <a:xfrm>
            <a:off x="4426501" y="5380253"/>
            <a:ext cx="1006686" cy="156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20" b="1" dirty="0" smtClean="0">
                <a:solidFill>
                  <a:srgbClr val="FFFFFF"/>
                </a:solidFill>
                <a:latin typeface="Symbol" pitchFamily="18" charset="2"/>
                <a:ea typeface="ＭＳ Ｐゴシック" charset="0"/>
              </a:rPr>
              <a:t>b</a:t>
            </a:r>
            <a:r>
              <a:rPr lang="en-US" sz="102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-</a:t>
            </a:r>
            <a:r>
              <a:rPr lang="en-US" sz="1020" b="1" dirty="0" err="1" smtClean="0">
                <a:solidFill>
                  <a:srgbClr val="FFFFFF"/>
                </a:solidFill>
                <a:latin typeface="Arial"/>
                <a:ea typeface="ＭＳ Ｐゴシック" charset="0"/>
              </a:rPr>
              <a:t>Galactosidase</a:t>
            </a:r>
            <a:endParaRPr lang="en-US" sz="1020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36" name="TextBox 36"/>
          <p:cNvSpPr txBox="1">
            <a:spLocks noChangeArrowheads="1"/>
          </p:cNvSpPr>
          <p:nvPr/>
        </p:nvSpPr>
        <p:spPr bwMode="auto">
          <a:xfrm>
            <a:off x="5822707" y="5384221"/>
            <a:ext cx="666849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100" b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Permease</a:t>
            </a:r>
            <a:endParaRPr lang="en-US" sz="1100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37" name="TextBox 37"/>
          <p:cNvSpPr txBox="1">
            <a:spLocks noChangeArrowheads="1"/>
          </p:cNvSpPr>
          <p:nvPr/>
        </p:nvSpPr>
        <p:spPr bwMode="auto">
          <a:xfrm>
            <a:off x="6838713" y="5384222"/>
            <a:ext cx="955390" cy="158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030" b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Transacetylase</a:t>
            </a:r>
            <a:endParaRPr lang="en-US" sz="1030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38" name="TextBox 38"/>
          <p:cNvSpPr txBox="1">
            <a:spLocks noChangeArrowheads="1"/>
          </p:cNvSpPr>
          <p:nvPr/>
        </p:nvSpPr>
        <p:spPr bwMode="auto">
          <a:xfrm>
            <a:off x="4996416" y="5911274"/>
            <a:ext cx="225702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37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Enzymes for using lactose</a:t>
            </a:r>
          </a:p>
        </p:txBody>
      </p:sp>
      <p:sp>
        <p:nvSpPr>
          <p:cNvPr id="39" name="TextBox 39"/>
          <p:cNvSpPr txBox="1">
            <a:spLocks noChangeArrowheads="1"/>
          </p:cNvSpPr>
          <p:nvPr/>
        </p:nvSpPr>
        <p:spPr bwMode="auto">
          <a:xfrm>
            <a:off x="1200704" y="5936673"/>
            <a:ext cx="953787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600"/>
              </a:lnSpc>
            </a:pPr>
            <a:r>
              <a:rPr lang="en-US" sz="1400" b="1" dirty="0" err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Allolactose</a:t>
            </a:r>
            <a:endParaRPr lang="en-US" sz="1400" b="1" dirty="0" smtClean="0">
              <a:solidFill>
                <a:srgbClr val="000000"/>
              </a:solidFill>
              <a:latin typeface="Arial"/>
              <a:ea typeface="ＭＳ Ｐゴシック" charset="0"/>
            </a:endParaRPr>
          </a:p>
          <a:p>
            <a:pPr eaLnBrk="0" hangingPunct="0">
              <a:lnSpc>
                <a:spcPts val="160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(inducer)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40" name="TextBox 41"/>
          <p:cNvSpPr txBox="1">
            <a:spLocks noChangeArrowheads="1"/>
          </p:cNvSpPr>
          <p:nvPr/>
        </p:nvSpPr>
        <p:spPr bwMode="auto">
          <a:xfrm>
            <a:off x="1007028" y="6393081"/>
            <a:ext cx="426238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37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(b) Lactose present, repressor inactive, operon on</a:t>
            </a: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3920630" y="4193004"/>
            <a:ext cx="99386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Start </a:t>
            </a: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codon</a:t>
            </a:r>
          </a:p>
        </p:txBody>
      </p:sp>
      <p:sp>
        <p:nvSpPr>
          <p:cNvPr id="3" name="Freeform 2"/>
          <p:cNvSpPr/>
          <p:nvPr/>
        </p:nvSpPr>
        <p:spPr>
          <a:xfrm>
            <a:off x="1981205" y="488162"/>
            <a:ext cx="209550" cy="276225"/>
          </a:xfrm>
          <a:custGeom>
            <a:avLst/>
            <a:gdLst>
              <a:gd name="connsiteX0" fmla="*/ 0 w 209550"/>
              <a:gd name="connsiteY0" fmla="*/ 0 h 276225"/>
              <a:gd name="connsiteX1" fmla="*/ 209550 w 209550"/>
              <a:gd name="connsiteY1" fmla="*/ 276225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9550" h="276225">
                <a:moveTo>
                  <a:pt x="0" y="0"/>
                </a:moveTo>
                <a:lnTo>
                  <a:pt x="209550" y="276225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42" name="Freeform 41"/>
          <p:cNvSpPr/>
          <p:nvPr/>
        </p:nvSpPr>
        <p:spPr>
          <a:xfrm>
            <a:off x="4186238" y="659612"/>
            <a:ext cx="59531" cy="107156"/>
          </a:xfrm>
          <a:custGeom>
            <a:avLst/>
            <a:gdLst>
              <a:gd name="connsiteX0" fmla="*/ 59531 w 59531"/>
              <a:gd name="connsiteY0" fmla="*/ 0 h 107156"/>
              <a:gd name="connsiteX1" fmla="*/ 0 w 59531"/>
              <a:gd name="connsiteY1" fmla="*/ 107156 h 107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9531" h="107156">
                <a:moveTo>
                  <a:pt x="59531" y="0"/>
                </a:moveTo>
                <a:lnTo>
                  <a:pt x="0" y="107156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43" name="Freeform 42"/>
          <p:cNvSpPr/>
          <p:nvPr/>
        </p:nvSpPr>
        <p:spPr>
          <a:xfrm>
            <a:off x="3088481" y="1512094"/>
            <a:ext cx="140494" cy="292894"/>
          </a:xfrm>
          <a:custGeom>
            <a:avLst/>
            <a:gdLst>
              <a:gd name="connsiteX0" fmla="*/ 140494 w 140494"/>
              <a:gd name="connsiteY0" fmla="*/ 0 h 292894"/>
              <a:gd name="connsiteX1" fmla="*/ 0 w 140494"/>
              <a:gd name="connsiteY1" fmla="*/ 292894 h 292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0494" h="292894">
                <a:moveTo>
                  <a:pt x="140494" y="0"/>
                </a:moveTo>
                <a:lnTo>
                  <a:pt x="0" y="292894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3198813" y="3994944"/>
            <a:ext cx="69056" cy="114300"/>
          </a:xfrm>
          <a:custGeom>
            <a:avLst/>
            <a:gdLst>
              <a:gd name="connsiteX0" fmla="*/ 69056 w 69056"/>
              <a:gd name="connsiteY0" fmla="*/ 0 h 114300"/>
              <a:gd name="connsiteX1" fmla="*/ 0 w 69056"/>
              <a:gd name="connsiteY1" fmla="*/ 114300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9056" h="114300">
                <a:moveTo>
                  <a:pt x="69056" y="0"/>
                </a:moveTo>
                <a:lnTo>
                  <a:pt x="0" y="11430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45" name="Freeform 44"/>
          <p:cNvSpPr/>
          <p:nvPr/>
        </p:nvSpPr>
        <p:spPr>
          <a:xfrm>
            <a:off x="4424364" y="4431512"/>
            <a:ext cx="0" cy="166688"/>
          </a:xfrm>
          <a:custGeom>
            <a:avLst/>
            <a:gdLst>
              <a:gd name="connsiteX0" fmla="*/ 0 w 0"/>
              <a:gd name="connsiteY0" fmla="*/ 0 h 166688"/>
              <a:gd name="connsiteX1" fmla="*/ 0 w 0"/>
              <a:gd name="connsiteY1" fmla="*/ 166688 h 16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66688">
                <a:moveTo>
                  <a:pt x="0" y="0"/>
                </a:moveTo>
                <a:lnTo>
                  <a:pt x="0" y="166688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46" name="Freeform 45"/>
          <p:cNvSpPr/>
          <p:nvPr/>
        </p:nvSpPr>
        <p:spPr>
          <a:xfrm>
            <a:off x="5369720" y="4402940"/>
            <a:ext cx="0" cy="164592"/>
          </a:xfrm>
          <a:custGeom>
            <a:avLst/>
            <a:gdLst>
              <a:gd name="connsiteX0" fmla="*/ 0 w 0"/>
              <a:gd name="connsiteY0" fmla="*/ 0 h 138113"/>
              <a:gd name="connsiteX1" fmla="*/ 0 w 0"/>
              <a:gd name="connsiteY1" fmla="*/ 138113 h 138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38113">
                <a:moveTo>
                  <a:pt x="0" y="0"/>
                </a:moveTo>
                <a:lnTo>
                  <a:pt x="0" y="138113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47" name="Left Brace 46"/>
          <p:cNvSpPr/>
          <p:nvPr/>
        </p:nvSpPr>
        <p:spPr bwMode="auto">
          <a:xfrm rot="5400000">
            <a:off x="4963218" y="949721"/>
            <a:ext cx="156319" cy="4966739"/>
          </a:xfrm>
          <a:prstGeom prst="leftBrace">
            <a:avLst>
              <a:gd name="adj1" fmla="val 33020"/>
              <a:gd name="adj2" fmla="val 502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48" name="Left Brace 47"/>
          <p:cNvSpPr/>
          <p:nvPr/>
        </p:nvSpPr>
        <p:spPr bwMode="auto">
          <a:xfrm rot="5400000">
            <a:off x="3147909" y="-181902"/>
            <a:ext cx="157366" cy="1314448"/>
          </a:xfrm>
          <a:prstGeom prst="leftBrace">
            <a:avLst>
              <a:gd name="adj1" fmla="val 33020"/>
              <a:gd name="adj2" fmla="val 49689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49" name="Left Brace 48"/>
          <p:cNvSpPr/>
          <p:nvPr/>
        </p:nvSpPr>
        <p:spPr bwMode="auto">
          <a:xfrm rot="16200000">
            <a:off x="6017715" y="4166106"/>
            <a:ext cx="139119" cy="3402018"/>
          </a:xfrm>
          <a:prstGeom prst="leftBrace">
            <a:avLst>
              <a:gd name="adj1" fmla="val 33020"/>
              <a:gd name="adj2" fmla="val 502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17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624" y="1752600"/>
            <a:ext cx="5254752" cy="33528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Figure 15.4-1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2543115" y="1766137"/>
            <a:ext cx="1205458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Regulatory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gene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5467290" y="2048713"/>
            <a:ext cx="1320874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i="1" dirty="0">
                <a:solidFill>
                  <a:srgbClr val="000000"/>
                </a:solidFill>
                <a:latin typeface="Arial"/>
                <a:ea typeface="ＭＳ Ｐゴシック" charset="0"/>
              </a:rPr>
              <a:t>lac</a:t>
            </a: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operator</a:t>
            </a: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1973202" y="2096338"/>
            <a:ext cx="500137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DNA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3171765" y="2420188"/>
            <a:ext cx="410369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i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lac</a:t>
            </a:r>
            <a:r>
              <a:rPr lang="en-US" sz="1800" b="1" i="1" dirty="0" err="1">
                <a:solidFill>
                  <a:srgbClr val="FFFFFF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I</a:t>
            </a:r>
            <a:endParaRPr lang="en-US" sz="1800" b="1" i="1" dirty="0">
              <a:solidFill>
                <a:srgbClr val="FFFFFF"/>
              </a:solidFill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6248340" y="2426538"/>
            <a:ext cx="461665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i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lacZ</a:t>
            </a:r>
            <a:endParaRPr lang="en-US" sz="1800" b="1" i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6340415" y="2698000"/>
            <a:ext cx="60272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No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RNA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made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3" name="TextBox 9"/>
          <p:cNvSpPr txBox="1">
            <a:spLocks noChangeArrowheads="1"/>
          </p:cNvSpPr>
          <p:nvPr/>
        </p:nvSpPr>
        <p:spPr bwMode="auto">
          <a:xfrm>
            <a:off x="3762315" y="3117100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800" b="1" dirty="0" smtClean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 pitchFamily="18" charset="2"/>
              <a:ea typeface="ＭＳ Ｐゴシック" charset="0"/>
            </a:endParaRPr>
          </a:p>
        </p:txBody>
      </p:sp>
      <p:sp>
        <p:nvSpPr>
          <p:cNvPr id="14" name="TextBox 11"/>
          <p:cNvSpPr txBox="1">
            <a:spLocks noChangeArrowheads="1"/>
          </p:cNvSpPr>
          <p:nvPr/>
        </p:nvSpPr>
        <p:spPr bwMode="auto">
          <a:xfrm>
            <a:off x="1973202" y="3271088"/>
            <a:ext cx="70532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mRNA</a:t>
            </a:r>
          </a:p>
        </p:txBody>
      </p:sp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2746315" y="3491750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800" b="1" dirty="0" smtClean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 pitchFamily="18" charset="2"/>
              <a:ea typeface="ＭＳ Ｐゴシック" charset="0"/>
            </a:endParaRPr>
          </a:p>
        </p:txBody>
      </p:sp>
      <p:sp>
        <p:nvSpPr>
          <p:cNvPr id="16" name="TextBox 13"/>
          <p:cNvSpPr txBox="1">
            <a:spLocks noChangeArrowheads="1"/>
          </p:cNvSpPr>
          <p:nvPr/>
        </p:nvSpPr>
        <p:spPr bwMode="auto">
          <a:xfrm>
            <a:off x="3863915" y="3518738"/>
            <a:ext cx="1282402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RNA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polymerase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7" name="TextBox 15"/>
          <p:cNvSpPr txBox="1">
            <a:spLocks noChangeArrowheads="1"/>
          </p:cNvSpPr>
          <p:nvPr/>
        </p:nvSpPr>
        <p:spPr bwMode="auto">
          <a:xfrm>
            <a:off x="4036952" y="4104525"/>
            <a:ext cx="1077218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Active </a:t>
            </a:r>
            <a:r>
              <a:rPr lang="en-US" sz="1800" b="1" i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lac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repressor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8" name="TextBox 16"/>
          <p:cNvSpPr txBox="1">
            <a:spLocks noChangeArrowheads="1"/>
          </p:cNvSpPr>
          <p:nvPr/>
        </p:nvSpPr>
        <p:spPr bwMode="auto">
          <a:xfrm>
            <a:off x="1973202" y="4228350"/>
            <a:ext cx="795089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Protein</a:t>
            </a:r>
          </a:p>
        </p:txBody>
      </p:sp>
      <p:sp>
        <p:nvSpPr>
          <p:cNvPr id="19" name="TextBox 20"/>
          <p:cNvSpPr txBox="1">
            <a:spLocks noChangeArrowheads="1"/>
          </p:cNvSpPr>
          <p:nvPr/>
        </p:nvSpPr>
        <p:spPr bwMode="auto">
          <a:xfrm>
            <a:off x="1973202" y="4799850"/>
            <a:ext cx="5206554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(a) Lactose absent, repressor active, operon off</a:t>
            </a:r>
          </a:p>
        </p:txBody>
      </p:sp>
      <p:sp>
        <p:nvSpPr>
          <p:cNvPr id="20" name="TextBox 2"/>
          <p:cNvSpPr txBox="1">
            <a:spLocks noChangeArrowheads="1"/>
          </p:cNvSpPr>
          <p:nvPr/>
        </p:nvSpPr>
        <p:spPr bwMode="auto">
          <a:xfrm>
            <a:off x="3916338" y="1766042"/>
            <a:ext cx="1397819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i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lac</a:t>
            </a: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promoter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4412456" y="3276600"/>
            <a:ext cx="169069" cy="357188"/>
          </a:xfrm>
          <a:custGeom>
            <a:avLst/>
            <a:gdLst>
              <a:gd name="connsiteX0" fmla="*/ 169069 w 169069"/>
              <a:gd name="connsiteY0" fmla="*/ 0 h 357188"/>
              <a:gd name="connsiteX1" fmla="*/ 0 w 169069"/>
              <a:gd name="connsiteY1" fmla="*/ 357188 h 357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9069" h="357188">
                <a:moveTo>
                  <a:pt x="169069" y="0"/>
                </a:moveTo>
                <a:lnTo>
                  <a:pt x="0" y="357188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5736432" y="2307431"/>
            <a:ext cx="83343" cy="135731"/>
          </a:xfrm>
          <a:custGeom>
            <a:avLst/>
            <a:gdLst>
              <a:gd name="connsiteX0" fmla="*/ 0 w 83343"/>
              <a:gd name="connsiteY0" fmla="*/ 135731 h 135731"/>
              <a:gd name="connsiteX1" fmla="*/ 83343 w 83343"/>
              <a:gd name="connsiteY1" fmla="*/ 0 h 135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3343" h="135731">
                <a:moveTo>
                  <a:pt x="0" y="135731"/>
                </a:moveTo>
                <a:lnTo>
                  <a:pt x="83343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3131344" y="2105025"/>
            <a:ext cx="252412" cy="333375"/>
          </a:xfrm>
          <a:custGeom>
            <a:avLst/>
            <a:gdLst>
              <a:gd name="connsiteX0" fmla="*/ 0 w 252412"/>
              <a:gd name="connsiteY0" fmla="*/ 0 h 333375"/>
              <a:gd name="connsiteX1" fmla="*/ 252412 w 252412"/>
              <a:gd name="connsiteY1" fmla="*/ 333375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2412" h="333375">
                <a:moveTo>
                  <a:pt x="0" y="0"/>
                </a:moveTo>
                <a:lnTo>
                  <a:pt x="252412" y="333375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2" name="Left Brace 21"/>
          <p:cNvSpPr/>
          <p:nvPr/>
        </p:nvSpPr>
        <p:spPr bwMode="auto">
          <a:xfrm rot="5400000">
            <a:off x="4512019" y="1304175"/>
            <a:ext cx="170760" cy="1574800"/>
          </a:xfrm>
          <a:prstGeom prst="leftBrace">
            <a:avLst>
              <a:gd name="adj1" fmla="val 33020"/>
              <a:gd name="adj2" fmla="val 49689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77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1359408"/>
            <a:ext cx="8546592" cy="4139184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Figure 15.4-2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6" name="TextBox 14"/>
          <p:cNvSpPr txBox="1">
            <a:spLocks noChangeArrowheads="1"/>
          </p:cNvSpPr>
          <p:nvPr/>
        </p:nvSpPr>
        <p:spPr bwMode="auto">
          <a:xfrm>
            <a:off x="2891144" y="4358242"/>
            <a:ext cx="1243930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Inactive </a:t>
            </a:r>
            <a:r>
              <a:rPr lang="en-US" sz="1800" b="1" i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lac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repressor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7" name="TextBox 19"/>
          <p:cNvSpPr txBox="1">
            <a:spLocks noChangeArrowheads="1"/>
          </p:cNvSpPr>
          <p:nvPr/>
        </p:nvSpPr>
        <p:spPr bwMode="auto">
          <a:xfrm>
            <a:off x="4940606" y="4613830"/>
            <a:ext cx="2911053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Enzymes for using lactose</a:t>
            </a:r>
          </a:p>
        </p:txBody>
      </p:sp>
      <p:sp>
        <p:nvSpPr>
          <p:cNvPr id="28" name="TextBox 20"/>
          <p:cNvSpPr txBox="1">
            <a:spLocks noChangeArrowheads="1"/>
          </p:cNvSpPr>
          <p:nvPr/>
        </p:nvSpPr>
        <p:spPr bwMode="auto">
          <a:xfrm>
            <a:off x="568631" y="4634467"/>
            <a:ext cx="1231106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 err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Allolactose</a:t>
            </a:r>
            <a:endParaRPr lang="en-US" sz="1800" b="1" dirty="0" smtClean="0">
              <a:solidFill>
                <a:srgbClr val="000000"/>
              </a:solidFill>
              <a:latin typeface="Arial"/>
              <a:ea typeface="ＭＳ Ｐゴシック" charset="0"/>
            </a:endParaRP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(inducer)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9" name="TextBox 22"/>
          <p:cNvSpPr txBox="1">
            <a:spLocks noChangeArrowheads="1"/>
          </p:cNvSpPr>
          <p:nvPr/>
        </p:nvSpPr>
        <p:spPr bwMode="auto">
          <a:xfrm>
            <a:off x="324104" y="5196075"/>
            <a:ext cx="5501506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(b) Lactose present, repressor inactive, operon on</a:t>
            </a:r>
          </a:p>
        </p:txBody>
      </p:sp>
      <p:sp>
        <p:nvSpPr>
          <p:cNvPr id="30" name="TextBox 16"/>
          <p:cNvSpPr txBox="1">
            <a:spLocks noChangeArrowheads="1"/>
          </p:cNvSpPr>
          <p:nvPr/>
        </p:nvSpPr>
        <p:spPr bwMode="auto">
          <a:xfrm>
            <a:off x="4363396" y="3990976"/>
            <a:ext cx="1239122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600"/>
              </a:lnSpc>
            </a:pPr>
            <a:r>
              <a:rPr lang="en-US" sz="1260" b="1" dirty="0" smtClean="0">
                <a:solidFill>
                  <a:srgbClr val="FFFFFF"/>
                </a:solidFill>
                <a:latin typeface="Symbol" pitchFamily="18" charset="2"/>
                <a:ea typeface="ＭＳ Ｐゴシック" charset="0"/>
                <a:sym typeface="Symbol"/>
              </a:rPr>
              <a:t>b</a:t>
            </a:r>
            <a:r>
              <a:rPr lang="en-US" sz="126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-</a:t>
            </a:r>
            <a:r>
              <a:rPr lang="en-US" sz="1260" b="1" dirty="0" err="1" smtClean="0">
                <a:solidFill>
                  <a:srgbClr val="FFFFFF"/>
                </a:solidFill>
                <a:latin typeface="Arial"/>
                <a:ea typeface="ＭＳ Ｐゴシック" charset="0"/>
              </a:rPr>
              <a:t>Galactosidase</a:t>
            </a:r>
            <a:endParaRPr lang="en-US" sz="1260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31" name="TextBox 17"/>
          <p:cNvSpPr txBox="1">
            <a:spLocks noChangeArrowheads="1"/>
          </p:cNvSpPr>
          <p:nvPr/>
        </p:nvSpPr>
        <p:spPr bwMode="auto">
          <a:xfrm>
            <a:off x="5998521" y="3992566"/>
            <a:ext cx="847989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600"/>
              </a:lnSpc>
            </a:pPr>
            <a:r>
              <a:rPr lang="en-US" sz="1400" b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Permease</a:t>
            </a:r>
            <a:endParaRPr lang="en-US" sz="1400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32" name="TextBox 18"/>
          <p:cNvSpPr txBox="1">
            <a:spLocks noChangeArrowheads="1"/>
          </p:cNvSpPr>
          <p:nvPr/>
        </p:nvSpPr>
        <p:spPr bwMode="auto">
          <a:xfrm>
            <a:off x="7179621" y="3992566"/>
            <a:ext cx="1240789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600"/>
              </a:lnSpc>
            </a:pPr>
            <a:r>
              <a:rPr lang="en-US" sz="1350" b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Transacetylase</a:t>
            </a:r>
            <a:endParaRPr lang="en-US" sz="1350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33" name="TextBox 2"/>
          <p:cNvSpPr txBox="1">
            <a:spLocks noChangeArrowheads="1"/>
          </p:cNvSpPr>
          <p:nvPr/>
        </p:nvSpPr>
        <p:spPr bwMode="auto">
          <a:xfrm>
            <a:off x="4512954" y="1299745"/>
            <a:ext cx="1166986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i="1" dirty="0">
                <a:solidFill>
                  <a:srgbClr val="000000"/>
                </a:solidFill>
                <a:latin typeface="Arial"/>
                <a:ea typeface="ＭＳ Ｐゴシック" charset="0"/>
              </a:rPr>
              <a:t>lac</a:t>
            </a: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operon</a:t>
            </a:r>
          </a:p>
        </p:txBody>
      </p:sp>
      <p:sp>
        <p:nvSpPr>
          <p:cNvPr id="34" name="TextBox 3"/>
          <p:cNvSpPr txBox="1">
            <a:spLocks noChangeArrowheads="1"/>
          </p:cNvSpPr>
          <p:nvPr/>
        </p:nvSpPr>
        <p:spPr bwMode="auto">
          <a:xfrm>
            <a:off x="328304" y="1660743"/>
            <a:ext cx="500137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DNA</a:t>
            </a:r>
          </a:p>
        </p:txBody>
      </p:sp>
      <p:sp>
        <p:nvSpPr>
          <p:cNvPr id="35" name="TextBox 4"/>
          <p:cNvSpPr txBox="1">
            <a:spLocks noChangeArrowheads="1"/>
          </p:cNvSpPr>
          <p:nvPr/>
        </p:nvSpPr>
        <p:spPr bwMode="auto">
          <a:xfrm>
            <a:off x="1526867" y="1968718"/>
            <a:ext cx="410369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i="1" dirty="0" err="1" smtClean="0">
                <a:solidFill>
                  <a:srgbClr val="FFFFFF"/>
                </a:solidFill>
                <a:latin typeface="Arial"/>
                <a:ea typeface="ＭＳ Ｐゴシック" charset="0"/>
              </a:rPr>
              <a:t>lac</a:t>
            </a:r>
            <a:r>
              <a:rPr lang="en-US" sz="1800" b="1" i="1" dirty="0" err="1" smtClean="0">
                <a:solidFill>
                  <a:srgbClr val="FFFFFF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I</a:t>
            </a:r>
            <a:endParaRPr lang="en-US" sz="1800" b="1" i="1" dirty="0">
              <a:solidFill>
                <a:srgbClr val="FFFFFF"/>
              </a:solidFill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36" name="TextBox 5"/>
          <p:cNvSpPr txBox="1">
            <a:spLocks noChangeArrowheads="1"/>
          </p:cNvSpPr>
          <p:nvPr/>
        </p:nvSpPr>
        <p:spPr bwMode="auto">
          <a:xfrm>
            <a:off x="4712979" y="1986181"/>
            <a:ext cx="461665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i="1">
                <a:solidFill>
                  <a:srgbClr val="000000"/>
                </a:solidFill>
                <a:latin typeface="Arial"/>
                <a:ea typeface="ＭＳ Ｐゴシック" charset="0"/>
              </a:rPr>
              <a:t>lacZ</a:t>
            </a:r>
          </a:p>
        </p:txBody>
      </p:sp>
      <p:sp>
        <p:nvSpPr>
          <p:cNvPr id="37" name="TextBox 6"/>
          <p:cNvSpPr txBox="1">
            <a:spLocks noChangeArrowheads="1"/>
          </p:cNvSpPr>
          <p:nvPr/>
        </p:nvSpPr>
        <p:spPr bwMode="auto">
          <a:xfrm>
            <a:off x="5941704" y="1986181"/>
            <a:ext cx="474489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i="1">
                <a:solidFill>
                  <a:srgbClr val="000000"/>
                </a:solidFill>
                <a:latin typeface="Arial"/>
                <a:ea typeface="ＭＳ Ｐゴシック" charset="0"/>
              </a:rPr>
              <a:t>lacY</a:t>
            </a:r>
          </a:p>
        </p:txBody>
      </p:sp>
      <p:sp>
        <p:nvSpPr>
          <p:cNvPr id="38" name="TextBox 7"/>
          <p:cNvSpPr txBox="1">
            <a:spLocks noChangeArrowheads="1"/>
          </p:cNvSpPr>
          <p:nvPr/>
        </p:nvSpPr>
        <p:spPr bwMode="auto">
          <a:xfrm>
            <a:off x="7424429" y="1971893"/>
            <a:ext cx="487313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i="1">
                <a:solidFill>
                  <a:srgbClr val="000000"/>
                </a:solidFill>
                <a:latin typeface="Arial"/>
                <a:ea typeface="ＭＳ Ｐゴシック" charset="0"/>
              </a:rPr>
              <a:t>lacA</a:t>
            </a:r>
          </a:p>
        </p:txBody>
      </p:sp>
      <p:sp>
        <p:nvSpPr>
          <p:cNvPr id="39" name="TextBox 8"/>
          <p:cNvSpPr txBox="1">
            <a:spLocks noChangeArrowheads="1"/>
          </p:cNvSpPr>
          <p:nvPr/>
        </p:nvSpPr>
        <p:spPr bwMode="auto">
          <a:xfrm>
            <a:off x="328304" y="2848193"/>
            <a:ext cx="70532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mRNA</a:t>
            </a:r>
          </a:p>
        </p:txBody>
      </p:sp>
      <p:sp>
        <p:nvSpPr>
          <p:cNvPr id="40" name="TextBox 9"/>
          <p:cNvSpPr txBox="1">
            <a:spLocks noChangeArrowheads="1"/>
          </p:cNvSpPr>
          <p:nvPr/>
        </p:nvSpPr>
        <p:spPr bwMode="auto">
          <a:xfrm>
            <a:off x="1101417" y="3076793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800" b="1" dirty="0" smtClean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 pitchFamily="18" charset="2"/>
              <a:ea typeface="ＭＳ Ｐゴシック" charset="0"/>
            </a:endParaRPr>
          </a:p>
        </p:txBody>
      </p:sp>
      <p:sp>
        <p:nvSpPr>
          <p:cNvPr id="41" name="TextBox 12"/>
          <p:cNvSpPr txBox="1">
            <a:spLocks noChangeArrowheads="1"/>
          </p:cNvSpPr>
          <p:nvPr/>
        </p:nvSpPr>
        <p:spPr bwMode="auto">
          <a:xfrm>
            <a:off x="2906404" y="2992656"/>
            <a:ext cx="94679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mRNA </a:t>
            </a: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800" b="1" dirty="0" smtClean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 pitchFamily="18" charset="2"/>
              <a:ea typeface="ＭＳ Ｐゴシック" charset="0"/>
            </a:endParaRPr>
          </a:p>
        </p:txBody>
      </p:sp>
      <p:sp>
        <p:nvSpPr>
          <p:cNvPr id="42" name="TextBox 13"/>
          <p:cNvSpPr txBox="1">
            <a:spLocks noChangeArrowheads="1"/>
          </p:cNvSpPr>
          <p:nvPr/>
        </p:nvSpPr>
        <p:spPr bwMode="auto">
          <a:xfrm>
            <a:off x="328304" y="3878481"/>
            <a:ext cx="795089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Protein</a:t>
            </a:r>
          </a:p>
        </p:txBody>
      </p:sp>
      <p:sp>
        <p:nvSpPr>
          <p:cNvPr id="43" name="TextBox 11"/>
          <p:cNvSpPr txBox="1">
            <a:spLocks noChangeArrowheads="1"/>
          </p:cNvSpPr>
          <p:nvPr/>
        </p:nvSpPr>
        <p:spPr bwMode="auto">
          <a:xfrm>
            <a:off x="2118833" y="2743763"/>
            <a:ext cx="1859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800" b="1" dirty="0" smtClean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¢</a:t>
            </a:r>
            <a:endParaRPr lang="en-US" sz="1800" b="1" dirty="0">
              <a:solidFill>
                <a:srgbClr val="000000"/>
              </a:solidFill>
              <a:latin typeface="Symbol" pitchFamily="18" charset="2"/>
              <a:ea typeface="ＭＳ Ｐゴシック" charset="0"/>
            </a:endParaRPr>
          </a:p>
        </p:txBody>
      </p:sp>
      <p:sp>
        <p:nvSpPr>
          <p:cNvPr id="44" name="TextBox 10"/>
          <p:cNvSpPr txBox="1">
            <a:spLocks noChangeArrowheads="1"/>
          </p:cNvSpPr>
          <p:nvPr/>
        </p:nvSpPr>
        <p:spPr bwMode="auto">
          <a:xfrm>
            <a:off x="1893746" y="2480140"/>
            <a:ext cx="1838067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RNA </a:t>
            </a: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polymerase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45" name="TextBox 10"/>
          <p:cNvSpPr txBox="1">
            <a:spLocks noChangeArrowheads="1"/>
          </p:cNvSpPr>
          <p:nvPr/>
        </p:nvSpPr>
        <p:spPr bwMode="auto">
          <a:xfrm>
            <a:off x="3731813" y="2585520"/>
            <a:ext cx="1282402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Start codon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46" name="TextBox 10"/>
          <p:cNvSpPr txBox="1">
            <a:spLocks noChangeArrowheads="1"/>
          </p:cNvSpPr>
          <p:nvPr/>
        </p:nvSpPr>
        <p:spPr bwMode="auto">
          <a:xfrm>
            <a:off x="5144072" y="2544433"/>
            <a:ext cx="126957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Stop codon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2930525" y="2362200"/>
            <a:ext cx="79375" cy="136525"/>
          </a:xfrm>
          <a:custGeom>
            <a:avLst/>
            <a:gdLst>
              <a:gd name="connsiteX0" fmla="*/ 79375 w 79375"/>
              <a:gd name="connsiteY0" fmla="*/ 0 h 136525"/>
              <a:gd name="connsiteX1" fmla="*/ 0 w 79375"/>
              <a:gd name="connsiteY1" fmla="*/ 136525 h 136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9375" h="136525">
                <a:moveTo>
                  <a:pt x="79375" y="0"/>
                </a:moveTo>
                <a:lnTo>
                  <a:pt x="0" y="136525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47" name="Left Brace 46"/>
          <p:cNvSpPr/>
          <p:nvPr/>
        </p:nvSpPr>
        <p:spPr bwMode="auto">
          <a:xfrm rot="5400000">
            <a:off x="5018845" y="-1315840"/>
            <a:ext cx="143619" cy="5972221"/>
          </a:xfrm>
          <a:prstGeom prst="leftBrace">
            <a:avLst>
              <a:gd name="adj1" fmla="val 33020"/>
              <a:gd name="adj2" fmla="val 49689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48" name="Left Brace 47"/>
          <p:cNvSpPr/>
          <p:nvPr/>
        </p:nvSpPr>
        <p:spPr bwMode="auto">
          <a:xfrm rot="16200000">
            <a:off x="6306470" y="2506238"/>
            <a:ext cx="139120" cy="4057014"/>
          </a:xfrm>
          <a:prstGeom prst="leftBrace">
            <a:avLst>
              <a:gd name="adj1" fmla="val 33020"/>
              <a:gd name="adj2" fmla="val 502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4356100" y="2832100"/>
            <a:ext cx="0" cy="190500"/>
          </a:xfrm>
          <a:custGeom>
            <a:avLst/>
            <a:gdLst>
              <a:gd name="connsiteX0" fmla="*/ 0 w 0"/>
              <a:gd name="connsiteY0" fmla="*/ 190500 h 190500"/>
              <a:gd name="connsiteX1" fmla="*/ 0 w 0"/>
              <a:gd name="connsiteY1" fmla="*/ 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49" name="Freeform 48"/>
          <p:cNvSpPr/>
          <p:nvPr/>
        </p:nvSpPr>
        <p:spPr>
          <a:xfrm>
            <a:off x="5518150" y="2810093"/>
            <a:ext cx="0" cy="190500"/>
          </a:xfrm>
          <a:custGeom>
            <a:avLst/>
            <a:gdLst>
              <a:gd name="connsiteX0" fmla="*/ 0 w 0"/>
              <a:gd name="connsiteY0" fmla="*/ 190500 h 190500"/>
              <a:gd name="connsiteX1" fmla="*/ 0 w 0"/>
              <a:gd name="connsiteY1" fmla="*/ 0 h 19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80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Overview: Beauty in the Eye of the Beholder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Prokaryotes and eukaryotes alter gene expression in response to their changing environment</a:t>
            </a:r>
          </a:p>
          <a:p>
            <a:r>
              <a:rPr lang="en-US" altLang="en-US" dirty="0" smtClean="0"/>
              <a:t>Multicellular eukaryotes also develop and maintain multiple cell types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73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Inducible enzymes usually function in catabolic pathways; their synthesis is induced by a chemical signal</a:t>
            </a:r>
          </a:p>
          <a:p>
            <a:r>
              <a:rPr lang="en-US" altLang="en-US" dirty="0" smtClean="0"/>
              <a:t>Repressible enzymes usually function in anabolic pathways; their synthesis is repressed by high levels of the end product</a:t>
            </a:r>
          </a:p>
          <a:p>
            <a:r>
              <a:rPr lang="en-US" altLang="en-US" dirty="0" smtClean="0"/>
              <a:t>Regulation of the </a:t>
            </a:r>
            <a:r>
              <a:rPr lang="en-US" altLang="en-US" i="1" dirty="0" err="1" smtClean="0"/>
              <a:t>trp</a:t>
            </a:r>
            <a:r>
              <a:rPr lang="en-US" altLang="en-US" dirty="0" smtClean="0"/>
              <a:t> and </a:t>
            </a:r>
            <a:r>
              <a:rPr lang="en-US" altLang="en-US" i="1" dirty="0" smtClean="0"/>
              <a:t>lac</a:t>
            </a:r>
            <a:r>
              <a:rPr lang="en-US" altLang="en-US" dirty="0" smtClean="0"/>
              <a:t> operons involves negative control of genes because operons are switched off by the active form of the repressor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36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Positive Gene Regulation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i="1" dirty="0" smtClean="0"/>
              <a:t>E. coli</a:t>
            </a:r>
            <a:r>
              <a:rPr lang="en-US" altLang="en-US" dirty="0" smtClean="0"/>
              <a:t> will preferentially use glucose when it is present in the environment</a:t>
            </a:r>
          </a:p>
          <a:p>
            <a:r>
              <a:rPr lang="en-US" altLang="en-US" dirty="0" smtClean="0"/>
              <a:t>When glucose is scarce, CRP (</a:t>
            </a:r>
            <a:r>
              <a:rPr lang="en-US" altLang="en-US" dirty="0" err="1" smtClean="0"/>
              <a:t>cAMP</a:t>
            </a:r>
            <a:r>
              <a:rPr lang="en-US" altLang="en-US" dirty="0" smtClean="0"/>
              <a:t> receptor protein) acts as an </a:t>
            </a:r>
            <a:r>
              <a:rPr lang="en-US" altLang="en-US" b="1" dirty="0" smtClean="0"/>
              <a:t>activator</a:t>
            </a:r>
            <a:r>
              <a:rPr lang="en-US" altLang="en-US" dirty="0" smtClean="0"/>
              <a:t> of transcription</a:t>
            </a:r>
          </a:p>
          <a:p>
            <a:r>
              <a:rPr lang="en-US" altLang="en-US" dirty="0" smtClean="0"/>
              <a:t>CRP is activated by binding with </a:t>
            </a:r>
            <a:r>
              <a:rPr lang="en-US" altLang="en-US" b="1" dirty="0" smtClean="0"/>
              <a:t>cyclic AMP</a:t>
            </a:r>
            <a:r>
              <a:rPr lang="en-US" altLang="en-US" dirty="0" smtClean="0"/>
              <a:t> (</a:t>
            </a:r>
            <a:r>
              <a:rPr lang="en-US" altLang="en-US" b="1" dirty="0" err="1" smtClean="0"/>
              <a:t>cAMP</a:t>
            </a:r>
            <a:r>
              <a:rPr lang="en-US" altLang="en-US" dirty="0" smtClean="0"/>
              <a:t>)</a:t>
            </a:r>
          </a:p>
          <a:p>
            <a:r>
              <a:rPr lang="en-US" altLang="en-US" dirty="0" smtClean="0"/>
              <a:t>Activated CRP attaches to the promoter of the </a:t>
            </a:r>
            <a:r>
              <a:rPr lang="en-US" altLang="en-US" i="1" dirty="0" smtClean="0"/>
              <a:t>lac</a:t>
            </a:r>
            <a:r>
              <a:rPr lang="en-US" altLang="en-US" dirty="0" smtClean="0"/>
              <a:t> operon and increases the affinity of RNA polymerase, thus accelerating transcription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97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When glucose levels increase, CRP detaches from the</a:t>
            </a:r>
            <a:r>
              <a:rPr lang="en-US" altLang="en-US" i="1" dirty="0" smtClean="0"/>
              <a:t> lac</a:t>
            </a:r>
            <a:r>
              <a:rPr lang="en-US" altLang="en-US" dirty="0" smtClean="0"/>
              <a:t> operon, and transcription proceeds at a very low rate, even if lactose is present</a:t>
            </a:r>
          </a:p>
          <a:p>
            <a:r>
              <a:rPr lang="en-US" altLang="en-US" dirty="0" smtClean="0"/>
              <a:t>CRP helps regulate other operons that encode enzymes used in catabolic pathways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13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136" y="204216"/>
            <a:ext cx="4681728" cy="644956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Figure 15.5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3953442" y="210499"/>
            <a:ext cx="1085233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i="1" dirty="0">
                <a:solidFill>
                  <a:srgbClr val="000000"/>
                </a:solidFill>
                <a:latin typeface="Arial"/>
                <a:ea typeface="ＭＳ Ｐゴシック" charset="0"/>
              </a:rPr>
              <a:t>lac </a:t>
            </a: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promoter</a:t>
            </a: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2267517" y="655000"/>
            <a:ext cx="38953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DNA</a:t>
            </a: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3159692" y="943925"/>
            <a:ext cx="318998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i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lac</a:t>
            </a:r>
            <a:r>
              <a:rPr lang="en-US" sz="1400" b="1" i="1" dirty="0" err="1">
                <a:solidFill>
                  <a:srgbClr val="FFFFFF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I</a:t>
            </a:r>
            <a:endParaRPr lang="en-US" sz="1400" b="1" i="1" dirty="0">
              <a:solidFill>
                <a:srgbClr val="FFFFFF"/>
              </a:solidFill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2415155" y="1351912"/>
            <a:ext cx="144110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CRP-binding site</a:t>
            </a:r>
          </a:p>
        </p:txBody>
      </p:sp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2267517" y="1907537"/>
            <a:ext cx="498534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cAMP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032942" y="1280475"/>
            <a:ext cx="995465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RNA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polymerase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binds and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transcribes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4" name="TextBox 9"/>
          <p:cNvSpPr txBox="1">
            <a:spLocks noChangeArrowheads="1"/>
          </p:cNvSpPr>
          <p:nvPr/>
        </p:nvSpPr>
        <p:spPr bwMode="auto">
          <a:xfrm>
            <a:off x="4455092" y="1724975"/>
            <a:ext cx="537006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Active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CRP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5866380" y="2371087"/>
            <a:ext cx="963405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Inactive </a:t>
            </a:r>
            <a:r>
              <a:rPr lang="en-US" sz="1400" b="1" i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lac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repressor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6" name="TextBox 13"/>
          <p:cNvSpPr txBox="1">
            <a:spLocks noChangeArrowheads="1"/>
          </p:cNvSpPr>
          <p:nvPr/>
        </p:nvSpPr>
        <p:spPr bwMode="auto">
          <a:xfrm>
            <a:off x="5383780" y="550225"/>
            <a:ext cx="1024319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i="1" dirty="0">
                <a:solidFill>
                  <a:srgbClr val="000000"/>
                </a:solidFill>
                <a:latin typeface="Arial"/>
                <a:ea typeface="ＭＳ Ｐゴシック" charset="0"/>
              </a:rPr>
              <a:t>lac</a:t>
            </a: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operator</a:t>
            </a:r>
          </a:p>
        </p:txBody>
      </p:sp>
      <p:sp>
        <p:nvSpPr>
          <p:cNvPr id="17" name="TextBox 14"/>
          <p:cNvSpPr txBox="1">
            <a:spLocks noChangeArrowheads="1"/>
          </p:cNvSpPr>
          <p:nvPr/>
        </p:nvSpPr>
        <p:spPr bwMode="auto">
          <a:xfrm>
            <a:off x="6139430" y="950275"/>
            <a:ext cx="35747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i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lacZ</a:t>
            </a:r>
            <a:endParaRPr lang="en-US" sz="1400" b="1" i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8" name="TextBox 15"/>
          <p:cNvSpPr txBox="1">
            <a:spLocks noChangeArrowheads="1"/>
          </p:cNvSpPr>
          <p:nvPr/>
        </p:nvSpPr>
        <p:spPr bwMode="auto">
          <a:xfrm>
            <a:off x="3594667" y="2531425"/>
            <a:ext cx="665247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Inactive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CRP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9" name="TextBox 17"/>
          <p:cNvSpPr txBox="1">
            <a:spLocks noChangeArrowheads="1"/>
          </p:cNvSpPr>
          <p:nvPr/>
        </p:nvSpPr>
        <p:spPr bwMode="auto">
          <a:xfrm>
            <a:off x="4112192" y="2885437"/>
            <a:ext cx="953787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Allolactose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0" name="TextBox 18"/>
          <p:cNvSpPr txBox="1">
            <a:spLocks noChangeArrowheads="1"/>
          </p:cNvSpPr>
          <p:nvPr/>
        </p:nvSpPr>
        <p:spPr bwMode="auto">
          <a:xfrm>
            <a:off x="2267517" y="3155312"/>
            <a:ext cx="4626203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274320" indent="-457200"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(a) Lactose present, glucose scarce (</a:t>
            </a:r>
            <a:r>
              <a:rPr lang="en-US" sz="1400" b="1" dirty="0" err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cAMP</a:t>
            </a: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level high):</a:t>
            </a:r>
            <a:b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</a:b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abundant </a:t>
            </a:r>
            <a:r>
              <a:rPr lang="en-US" sz="1400" b="1" i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lac</a:t>
            </a: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mRNA synthesized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953442" y="3883975"/>
            <a:ext cx="1085233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i="1" dirty="0">
                <a:solidFill>
                  <a:srgbClr val="000000"/>
                </a:solidFill>
                <a:latin typeface="Arial"/>
                <a:ea typeface="ＭＳ Ｐゴシック" charset="0"/>
              </a:rPr>
              <a:t>lac</a:t>
            </a: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promoter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3159692" y="4311012"/>
            <a:ext cx="318998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i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lac</a:t>
            </a:r>
            <a:r>
              <a:rPr lang="en-US" sz="1400" b="1" i="1" dirty="0" err="1">
                <a:solidFill>
                  <a:srgbClr val="FFFFFF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I</a:t>
            </a:r>
            <a:endParaRPr lang="en-US" sz="1400" b="1" i="1" dirty="0">
              <a:solidFill>
                <a:srgbClr val="FFFFFF"/>
              </a:solidFill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2543742" y="4672962"/>
            <a:ext cx="144110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CRP-binding site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5374255" y="4968237"/>
            <a:ext cx="1489190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RNA polymerase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less likely to bind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5" name="TextBox 25"/>
          <p:cNvSpPr txBox="1">
            <a:spLocks noChangeArrowheads="1"/>
          </p:cNvSpPr>
          <p:nvPr/>
        </p:nvSpPr>
        <p:spPr bwMode="auto">
          <a:xfrm>
            <a:off x="2575492" y="5455600"/>
            <a:ext cx="665247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Inactive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CRP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6" name="TextBox 27"/>
          <p:cNvSpPr txBox="1">
            <a:spLocks noChangeArrowheads="1"/>
          </p:cNvSpPr>
          <p:nvPr/>
        </p:nvSpPr>
        <p:spPr bwMode="auto">
          <a:xfrm>
            <a:off x="5791767" y="5546087"/>
            <a:ext cx="963405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Inactive </a:t>
            </a:r>
            <a:r>
              <a:rPr lang="en-US" sz="1400" b="1" i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lac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repressor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7" name="TextBox 29"/>
          <p:cNvSpPr txBox="1">
            <a:spLocks noChangeArrowheads="1"/>
          </p:cNvSpPr>
          <p:nvPr/>
        </p:nvSpPr>
        <p:spPr bwMode="auto">
          <a:xfrm>
            <a:off x="5402830" y="3945887"/>
            <a:ext cx="1024319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i="1" dirty="0">
                <a:solidFill>
                  <a:srgbClr val="000000"/>
                </a:solidFill>
                <a:latin typeface="Arial"/>
                <a:ea typeface="ＭＳ Ｐゴシック" charset="0"/>
              </a:rPr>
              <a:t>lac</a:t>
            </a: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operator</a:t>
            </a:r>
          </a:p>
        </p:txBody>
      </p:sp>
      <p:sp>
        <p:nvSpPr>
          <p:cNvPr id="28" name="TextBox 30"/>
          <p:cNvSpPr txBox="1">
            <a:spLocks noChangeArrowheads="1"/>
          </p:cNvSpPr>
          <p:nvPr/>
        </p:nvSpPr>
        <p:spPr bwMode="auto">
          <a:xfrm>
            <a:off x="6139430" y="4309425"/>
            <a:ext cx="35747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i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lacZ</a:t>
            </a:r>
            <a:endParaRPr lang="en-US" sz="1400" b="1" i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9" name="TextBox 31"/>
          <p:cNvSpPr txBox="1">
            <a:spLocks noChangeArrowheads="1"/>
          </p:cNvSpPr>
          <p:nvPr/>
        </p:nvSpPr>
        <p:spPr bwMode="auto">
          <a:xfrm>
            <a:off x="2267517" y="4017325"/>
            <a:ext cx="38953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DNA</a:t>
            </a:r>
          </a:p>
        </p:txBody>
      </p:sp>
      <p:sp>
        <p:nvSpPr>
          <p:cNvPr id="30" name="TextBox 32"/>
          <p:cNvSpPr txBox="1">
            <a:spLocks noChangeArrowheads="1"/>
          </p:cNvSpPr>
          <p:nvPr/>
        </p:nvSpPr>
        <p:spPr bwMode="auto">
          <a:xfrm>
            <a:off x="2267517" y="6198550"/>
            <a:ext cx="4635821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292608" indent="-457200"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(b) Lactose present, glucose present (</a:t>
            </a:r>
            <a:r>
              <a:rPr lang="en-US" sz="1400" b="1" dirty="0" err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cAMP</a:t>
            </a: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level low):</a:t>
            </a:r>
            <a:b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</a:b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little </a:t>
            </a:r>
            <a:r>
              <a:rPr lang="en-US" sz="1400" b="1" i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lac</a:t>
            </a: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mRNA synthesized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3683794" y="1083469"/>
            <a:ext cx="264319" cy="233362"/>
          </a:xfrm>
          <a:custGeom>
            <a:avLst/>
            <a:gdLst>
              <a:gd name="connsiteX0" fmla="*/ 264319 w 264319"/>
              <a:gd name="connsiteY0" fmla="*/ 0 h 233362"/>
              <a:gd name="connsiteX1" fmla="*/ 0 w 264319"/>
              <a:gd name="connsiteY1" fmla="*/ 233362 h 23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4319" h="233362">
                <a:moveTo>
                  <a:pt x="264319" y="0"/>
                </a:moveTo>
                <a:lnTo>
                  <a:pt x="0" y="233362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4743450" y="1245394"/>
            <a:ext cx="254794" cy="150019"/>
          </a:xfrm>
          <a:custGeom>
            <a:avLst/>
            <a:gdLst>
              <a:gd name="connsiteX0" fmla="*/ 0 w 254794"/>
              <a:gd name="connsiteY0" fmla="*/ 0 h 150019"/>
              <a:gd name="connsiteX1" fmla="*/ 254794 w 254794"/>
              <a:gd name="connsiteY1" fmla="*/ 150019 h 150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4794" h="150019">
                <a:moveTo>
                  <a:pt x="0" y="0"/>
                </a:moveTo>
                <a:lnTo>
                  <a:pt x="254794" y="150019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5757863" y="747713"/>
            <a:ext cx="104775" cy="252412"/>
          </a:xfrm>
          <a:custGeom>
            <a:avLst/>
            <a:gdLst>
              <a:gd name="connsiteX0" fmla="*/ 104775 w 104775"/>
              <a:gd name="connsiteY0" fmla="*/ 0 h 252412"/>
              <a:gd name="connsiteX1" fmla="*/ 0 w 104775"/>
              <a:gd name="connsiteY1" fmla="*/ 252412 h 252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775" h="252412">
                <a:moveTo>
                  <a:pt x="104775" y="0"/>
                </a:moveTo>
                <a:lnTo>
                  <a:pt x="0" y="252412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5119688" y="2826544"/>
            <a:ext cx="192881" cy="147637"/>
          </a:xfrm>
          <a:custGeom>
            <a:avLst/>
            <a:gdLst>
              <a:gd name="connsiteX0" fmla="*/ 192881 w 192881"/>
              <a:gd name="connsiteY0" fmla="*/ 0 h 147637"/>
              <a:gd name="connsiteX1" fmla="*/ 0 w 192881"/>
              <a:gd name="connsiteY1" fmla="*/ 147637 h 147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2881" h="147637">
                <a:moveTo>
                  <a:pt x="192881" y="0"/>
                </a:moveTo>
                <a:lnTo>
                  <a:pt x="0" y="147637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5772150" y="4145756"/>
            <a:ext cx="109538" cy="211932"/>
          </a:xfrm>
          <a:custGeom>
            <a:avLst/>
            <a:gdLst>
              <a:gd name="connsiteX0" fmla="*/ 0 w 109538"/>
              <a:gd name="connsiteY0" fmla="*/ 211932 h 211932"/>
              <a:gd name="connsiteX1" fmla="*/ 109538 w 109538"/>
              <a:gd name="connsiteY1" fmla="*/ 0 h 211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9538" h="211932">
                <a:moveTo>
                  <a:pt x="0" y="211932"/>
                </a:moveTo>
                <a:lnTo>
                  <a:pt x="109538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3" name="Freeform 32"/>
          <p:cNvSpPr/>
          <p:nvPr/>
        </p:nvSpPr>
        <p:spPr>
          <a:xfrm>
            <a:off x="3681413" y="4448175"/>
            <a:ext cx="273843" cy="230981"/>
          </a:xfrm>
          <a:custGeom>
            <a:avLst/>
            <a:gdLst>
              <a:gd name="connsiteX0" fmla="*/ 273843 w 273843"/>
              <a:gd name="connsiteY0" fmla="*/ 0 h 230981"/>
              <a:gd name="connsiteX1" fmla="*/ 0 w 273843"/>
              <a:gd name="connsiteY1" fmla="*/ 230981 h 230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73843" h="230981">
                <a:moveTo>
                  <a:pt x="273843" y="0"/>
                </a:moveTo>
                <a:lnTo>
                  <a:pt x="0" y="230981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4" name="Left Brace 33"/>
          <p:cNvSpPr/>
          <p:nvPr/>
        </p:nvSpPr>
        <p:spPr bwMode="auto">
          <a:xfrm rot="5400000">
            <a:off x="4411485" y="3391121"/>
            <a:ext cx="143617" cy="1532335"/>
          </a:xfrm>
          <a:prstGeom prst="leftBrace">
            <a:avLst>
              <a:gd name="adj1" fmla="val 33020"/>
              <a:gd name="adj2" fmla="val 49689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5" name="Left Brace 34"/>
          <p:cNvSpPr/>
          <p:nvPr/>
        </p:nvSpPr>
        <p:spPr bwMode="auto">
          <a:xfrm rot="5400000">
            <a:off x="4400313" y="-291927"/>
            <a:ext cx="165958" cy="1532335"/>
          </a:xfrm>
          <a:prstGeom prst="leftBrace">
            <a:avLst>
              <a:gd name="adj1" fmla="val 33020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835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640" y="1054608"/>
            <a:ext cx="6522720" cy="4748784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Figure 15.5-1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3808371" y="1066251"/>
            <a:ext cx="1397819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i="1" dirty="0">
                <a:solidFill>
                  <a:srgbClr val="000000"/>
                </a:solidFill>
                <a:latin typeface="Arial"/>
                <a:ea typeface="ＭＳ Ｐゴシック" charset="0"/>
              </a:rPr>
              <a:t>lac</a:t>
            </a: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promoter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1342984" y="1694902"/>
            <a:ext cx="500137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DNA</a:t>
            </a: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2632034" y="2107652"/>
            <a:ext cx="410369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i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lac</a:t>
            </a:r>
            <a:r>
              <a:rPr lang="en-US" sz="1800" b="1" i="1" dirty="0" err="1">
                <a:solidFill>
                  <a:srgbClr val="FFFFFF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I</a:t>
            </a:r>
            <a:endParaRPr lang="en-US" sz="1800" b="1" i="1" dirty="0">
              <a:solidFill>
                <a:srgbClr val="FFFFFF"/>
              </a:solidFill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1554121" y="2685502"/>
            <a:ext cx="1859483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CRP-binding site</a:t>
            </a: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5268871" y="2585489"/>
            <a:ext cx="1282402" cy="1025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RNA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polymerase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binds and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transcribes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4448134" y="3214139"/>
            <a:ext cx="692497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Active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CRP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451559" y="4131714"/>
            <a:ext cx="1243930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Inactive </a:t>
            </a:r>
            <a:r>
              <a:rPr lang="en-US" sz="1800" b="1" i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lac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repressor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4" name="TextBox 14"/>
          <p:cNvSpPr txBox="1">
            <a:spLocks noChangeArrowheads="1"/>
          </p:cNvSpPr>
          <p:nvPr/>
        </p:nvSpPr>
        <p:spPr bwMode="auto">
          <a:xfrm>
            <a:off x="5765759" y="1547264"/>
            <a:ext cx="1320874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i="1" dirty="0">
                <a:solidFill>
                  <a:srgbClr val="000000"/>
                </a:solidFill>
                <a:latin typeface="Arial"/>
                <a:ea typeface="ＭＳ Ｐゴシック" charset="0"/>
              </a:rPr>
              <a:t>lac</a:t>
            </a: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operator</a:t>
            </a:r>
          </a:p>
        </p:txBody>
      </p:sp>
      <p:sp>
        <p:nvSpPr>
          <p:cNvPr id="15" name="TextBox 15"/>
          <p:cNvSpPr txBox="1">
            <a:spLocks noChangeArrowheads="1"/>
          </p:cNvSpPr>
          <p:nvPr/>
        </p:nvSpPr>
        <p:spPr bwMode="auto">
          <a:xfrm>
            <a:off x="6861134" y="2115589"/>
            <a:ext cx="461665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i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lacZ</a:t>
            </a:r>
            <a:endParaRPr lang="en-US" sz="1800" b="1" i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6" name="TextBox 16"/>
          <p:cNvSpPr txBox="1">
            <a:spLocks noChangeArrowheads="1"/>
          </p:cNvSpPr>
          <p:nvPr/>
        </p:nvSpPr>
        <p:spPr bwMode="auto">
          <a:xfrm>
            <a:off x="1342984" y="3474489"/>
            <a:ext cx="64120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cAMP</a:t>
            </a:r>
          </a:p>
        </p:txBody>
      </p:sp>
      <p:sp>
        <p:nvSpPr>
          <p:cNvPr id="17" name="TextBox 17"/>
          <p:cNvSpPr txBox="1">
            <a:spLocks noChangeArrowheads="1"/>
          </p:cNvSpPr>
          <p:nvPr/>
        </p:nvSpPr>
        <p:spPr bwMode="auto">
          <a:xfrm>
            <a:off x="3227346" y="4358727"/>
            <a:ext cx="859210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Inactive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CRP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8" name="TextBox 19"/>
          <p:cNvSpPr txBox="1">
            <a:spLocks noChangeArrowheads="1"/>
          </p:cNvSpPr>
          <p:nvPr/>
        </p:nvSpPr>
        <p:spPr bwMode="auto">
          <a:xfrm>
            <a:off x="3962359" y="4860377"/>
            <a:ext cx="1231106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Allolactose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9" name="TextBox 20"/>
          <p:cNvSpPr txBox="1">
            <a:spLocks noChangeArrowheads="1"/>
          </p:cNvSpPr>
          <p:nvPr/>
        </p:nvSpPr>
        <p:spPr bwMode="auto">
          <a:xfrm>
            <a:off x="1342984" y="5246139"/>
            <a:ext cx="5971828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38328" indent="-457200"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(a) Lactose present, glucose scarce (</a:t>
            </a:r>
            <a:r>
              <a:rPr lang="en-US" sz="1800" b="1" dirty="0" err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cAMP</a:t>
            </a: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level high):</a:t>
            </a:r>
            <a:b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</a:b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abundant </a:t>
            </a:r>
            <a:r>
              <a:rPr lang="en-US" sz="1800" b="1" i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lac</a:t>
            </a: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mRNA synthesized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6305550" y="1790700"/>
            <a:ext cx="138113" cy="361950"/>
          </a:xfrm>
          <a:custGeom>
            <a:avLst/>
            <a:gdLst>
              <a:gd name="connsiteX0" fmla="*/ 0 w 138113"/>
              <a:gd name="connsiteY0" fmla="*/ 361950 h 361950"/>
              <a:gd name="connsiteX1" fmla="*/ 138113 w 138113"/>
              <a:gd name="connsiteY1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8113" h="361950">
                <a:moveTo>
                  <a:pt x="0" y="361950"/>
                </a:moveTo>
                <a:lnTo>
                  <a:pt x="138113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4857750" y="2501900"/>
            <a:ext cx="361950" cy="215900"/>
          </a:xfrm>
          <a:custGeom>
            <a:avLst/>
            <a:gdLst>
              <a:gd name="connsiteX0" fmla="*/ 0 w 361950"/>
              <a:gd name="connsiteY0" fmla="*/ 0 h 215900"/>
              <a:gd name="connsiteX1" fmla="*/ 361950 w 361950"/>
              <a:gd name="connsiteY1" fmla="*/ 215900 h 21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61950" h="215900">
                <a:moveTo>
                  <a:pt x="0" y="0"/>
                </a:moveTo>
                <a:lnTo>
                  <a:pt x="361950" y="21590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3350419" y="2278856"/>
            <a:ext cx="378619" cy="330994"/>
          </a:xfrm>
          <a:custGeom>
            <a:avLst/>
            <a:gdLst>
              <a:gd name="connsiteX0" fmla="*/ 378619 w 378619"/>
              <a:gd name="connsiteY0" fmla="*/ 0 h 330994"/>
              <a:gd name="connsiteX1" fmla="*/ 0 w 378619"/>
              <a:gd name="connsiteY1" fmla="*/ 330994 h 330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78619" h="330994">
                <a:moveTo>
                  <a:pt x="378619" y="0"/>
                </a:moveTo>
                <a:lnTo>
                  <a:pt x="0" y="330994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5393531" y="4752975"/>
            <a:ext cx="269082" cy="214313"/>
          </a:xfrm>
          <a:custGeom>
            <a:avLst/>
            <a:gdLst>
              <a:gd name="connsiteX0" fmla="*/ 269082 w 269082"/>
              <a:gd name="connsiteY0" fmla="*/ 0 h 214313"/>
              <a:gd name="connsiteX1" fmla="*/ 0 w 269082"/>
              <a:gd name="connsiteY1" fmla="*/ 214313 h 214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69082" h="214313">
                <a:moveTo>
                  <a:pt x="269082" y="0"/>
                </a:moveTo>
                <a:lnTo>
                  <a:pt x="0" y="214313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3" name="Left Brace 22"/>
          <p:cNvSpPr/>
          <p:nvPr/>
        </p:nvSpPr>
        <p:spPr bwMode="auto">
          <a:xfrm rot="5400000">
            <a:off x="4363821" y="345492"/>
            <a:ext cx="244364" cy="2156868"/>
          </a:xfrm>
          <a:prstGeom prst="leftBrace">
            <a:avLst>
              <a:gd name="adj1" fmla="val 33020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961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640" y="1505712"/>
            <a:ext cx="6522720" cy="3846576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Figure 15.5-2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343981" y="1672227"/>
            <a:ext cx="5001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DNA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2633031" y="2089740"/>
            <a:ext cx="41036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 i="1" dirty="0" err="1">
                <a:solidFill>
                  <a:srgbClr val="FFFFFF"/>
                </a:solidFill>
                <a:latin typeface="Arial"/>
                <a:ea typeface="ＭＳ Ｐゴシック" charset="0"/>
              </a:rPr>
              <a:t>lac</a:t>
            </a:r>
            <a:r>
              <a:rPr lang="en-US" sz="1800" b="1" i="1" dirty="0" err="1">
                <a:solidFill>
                  <a:srgbClr val="FFFFFF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I</a:t>
            </a:r>
            <a:endParaRPr lang="en-US" sz="1800" b="1" i="1" dirty="0">
              <a:solidFill>
                <a:srgbClr val="FFFFFF"/>
              </a:solidFill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1737681" y="2602502"/>
            <a:ext cx="185948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CRP-binding site</a:t>
            </a: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3809368" y="1483314"/>
            <a:ext cx="139781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 i="1" dirty="0">
                <a:solidFill>
                  <a:srgbClr val="000000"/>
                </a:solidFill>
                <a:latin typeface="Arial"/>
                <a:ea typeface="ＭＳ Ｐゴシック" charset="0"/>
              </a:rPr>
              <a:t>lac</a:t>
            </a: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promoter</a:t>
            </a: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5793743" y="1572215"/>
            <a:ext cx="132087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 i="1" dirty="0">
                <a:solidFill>
                  <a:srgbClr val="000000"/>
                </a:solidFill>
                <a:latin typeface="Arial"/>
                <a:ea typeface="ＭＳ Ｐゴシック" charset="0"/>
              </a:rPr>
              <a:t>lac</a:t>
            </a: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operator</a:t>
            </a:r>
          </a:p>
        </p:txBody>
      </p:sp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6862131" y="2088152"/>
            <a:ext cx="46166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 i="1">
                <a:solidFill>
                  <a:srgbClr val="000000"/>
                </a:solidFill>
                <a:latin typeface="Arial"/>
                <a:ea typeface="ＭＳ Ｐゴシック" charset="0"/>
              </a:rPr>
              <a:t>lacZ</a:t>
            </a:r>
          </a:p>
        </p:txBody>
      </p:sp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5754056" y="3021602"/>
            <a:ext cx="1923604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RNA polymerase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less likely to bind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1782131" y="3713752"/>
            <a:ext cx="85921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Inactive</a:t>
            </a:r>
          </a:p>
          <a:p>
            <a:pPr eaLnBrk="0" hangingPunct="0"/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CRP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6346193" y="3842340"/>
            <a:ext cx="1243930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Inactive </a:t>
            </a:r>
            <a:r>
              <a:rPr lang="en-US" sz="1800" b="1" i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lac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repressor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6" name="TextBox 14"/>
          <p:cNvSpPr txBox="1">
            <a:spLocks noChangeArrowheads="1"/>
          </p:cNvSpPr>
          <p:nvPr/>
        </p:nvSpPr>
        <p:spPr bwMode="auto">
          <a:xfrm>
            <a:off x="1343981" y="4767852"/>
            <a:ext cx="5984652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7472" indent="-457200"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(b) Lactose present, glucose present (</a:t>
            </a:r>
            <a:r>
              <a:rPr lang="en-US" sz="1800" b="1" dirty="0" err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cAMP</a:t>
            </a: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level low):</a:t>
            </a:r>
            <a:b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</a:b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little </a:t>
            </a:r>
            <a:r>
              <a:rPr lang="en-US" sz="1800" b="1" i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lac</a:t>
            </a: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mRNA synthesized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6315075" y="1860550"/>
            <a:ext cx="152400" cy="304800"/>
          </a:xfrm>
          <a:custGeom>
            <a:avLst/>
            <a:gdLst>
              <a:gd name="connsiteX0" fmla="*/ 152400 w 152400"/>
              <a:gd name="connsiteY0" fmla="*/ 0 h 304800"/>
              <a:gd name="connsiteX1" fmla="*/ 0 w 152400"/>
              <a:gd name="connsiteY1" fmla="*/ 30480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2400" h="304800">
                <a:moveTo>
                  <a:pt x="152400" y="0"/>
                </a:moveTo>
                <a:lnTo>
                  <a:pt x="0" y="30480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3352800" y="2289175"/>
            <a:ext cx="377825" cy="323850"/>
          </a:xfrm>
          <a:custGeom>
            <a:avLst/>
            <a:gdLst>
              <a:gd name="connsiteX0" fmla="*/ 377825 w 377825"/>
              <a:gd name="connsiteY0" fmla="*/ 0 h 323850"/>
              <a:gd name="connsiteX1" fmla="*/ 0 w 377825"/>
              <a:gd name="connsiteY1" fmla="*/ 323850 h 32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77825" h="323850">
                <a:moveTo>
                  <a:pt x="377825" y="0"/>
                </a:moveTo>
                <a:lnTo>
                  <a:pt x="0" y="32385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8" name="Left Brace 17"/>
          <p:cNvSpPr/>
          <p:nvPr/>
        </p:nvSpPr>
        <p:spPr bwMode="auto">
          <a:xfrm rot="5400000">
            <a:off x="4365159" y="792017"/>
            <a:ext cx="244364" cy="2156868"/>
          </a:xfrm>
          <a:prstGeom prst="leftBrace">
            <a:avLst>
              <a:gd name="adj1" fmla="val 33020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12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Concept 15.2: Eukaryotic gene expression is regulated at many stages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All organisms must regulate which genes are expressed at any given time</a:t>
            </a:r>
          </a:p>
          <a:p>
            <a:r>
              <a:rPr lang="en-US" altLang="en-US" dirty="0" smtClean="0"/>
              <a:t>In multicellular organisms, regulation of gene expression is essential for cell specialization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80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Differential Gene Expression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Almost all the cells in an organism contain an identical organism</a:t>
            </a:r>
          </a:p>
          <a:p>
            <a:r>
              <a:rPr lang="en-US" altLang="en-US" dirty="0" smtClean="0"/>
              <a:t>Differences between cell types result from </a:t>
            </a:r>
            <a:r>
              <a:rPr lang="en-US" altLang="en-US" b="1" dirty="0" smtClean="0"/>
              <a:t>differential gene expression</a:t>
            </a:r>
            <a:r>
              <a:rPr lang="en-US" altLang="en-US" dirty="0" smtClean="0"/>
              <a:t>, the expression of different genes by cells with the same genome</a:t>
            </a:r>
          </a:p>
          <a:p>
            <a:r>
              <a:rPr lang="en-US" altLang="en-US" dirty="0" smtClean="0"/>
              <a:t>Abnormalities in gene expression can lead to imbalances and diseases, including cancer</a:t>
            </a:r>
          </a:p>
          <a:p>
            <a:r>
              <a:rPr lang="en-US" altLang="en-US" dirty="0" smtClean="0"/>
              <a:t>Gene expression is regulated at many stages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755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968" y="204216"/>
            <a:ext cx="2798064" cy="644956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Figure 15.6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3878257" y="222379"/>
            <a:ext cx="346249" cy="132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100"/>
              </a:lnSpc>
            </a:pPr>
            <a:r>
              <a:rPr lang="en-US" sz="900" b="1">
                <a:solidFill>
                  <a:srgbClr val="000000"/>
                </a:solidFill>
                <a:latin typeface="Arial"/>
                <a:ea typeface="ＭＳ Ｐゴシック" charset="0"/>
              </a:rPr>
              <a:t>Signal</a:t>
            </a: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4827582" y="746254"/>
            <a:ext cx="577081" cy="132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100"/>
              </a:lnSpc>
            </a:pPr>
            <a:r>
              <a:rPr lang="en-US" sz="900" b="1">
                <a:solidFill>
                  <a:srgbClr val="000000"/>
                </a:solidFill>
                <a:latin typeface="Arial"/>
                <a:ea typeface="ＭＳ Ｐゴシック" charset="0"/>
              </a:rPr>
              <a:t>Chromatin</a:t>
            </a:r>
          </a:p>
        </p:txBody>
      </p:sp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4496018" y="1017717"/>
            <a:ext cx="859210" cy="423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1100"/>
              </a:lnSpc>
            </a:pPr>
            <a:r>
              <a:rPr lang="en-US" sz="9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Chromatin</a:t>
            </a:r>
          </a:p>
          <a:p>
            <a:pPr algn="ctr" eaLnBrk="0" hangingPunct="0">
              <a:lnSpc>
                <a:spcPts val="1100"/>
              </a:lnSpc>
            </a:pPr>
            <a:r>
              <a:rPr lang="en-US" sz="9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modification:</a:t>
            </a:r>
          </a:p>
          <a:p>
            <a:pPr algn="ctr" eaLnBrk="0" hangingPunct="0">
              <a:lnSpc>
                <a:spcPts val="1100"/>
              </a:lnSpc>
            </a:pPr>
            <a:r>
              <a:rPr lang="en-US" sz="9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DNA unpacking</a:t>
            </a:r>
            <a:endParaRPr lang="en-US" sz="900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14" name="TextBox 7"/>
          <p:cNvSpPr txBox="1">
            <a:spLocks noChangeArrowheads="1"/>
          </p:cNvSpPr>
          <p:nvPr/>
        </p:nvSpPr>
        <p:spPr bwMode="auto">
          <a:xfrm>
            <a:off x="3784594" y="1438404"/>
            <a:ext cx="250068" cy="132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100"/>
              </a:lnSpc>
            </a:pPr>
            <a:r>
              <a:rPr lang="en-US" sz="900" b="1">
                <a:solidFill>
                  <a:srgbClr val="000000"/>
                </a:solidFill>
                <a:latin typeface="Arial"/>
                <a:ea typeface="ＭＳ Ｐゴシック" charset="0"/>
              </a:rPr>
              <a:t>DNA</a:t>
            </a:r>
          </a:p>
        </p:txBody>
      </p:sp>
      <p:sp>
        <p:nvSpPr>
          <p:cNvPr id="15" name="TextBox 8"/>
          <p:cNvSpPr txBox="1">
            <a:spLocks noChangeArrowheads="1"/>
          </p:cNvSpPr>
          <p:nvPr/>
        </p:nvSpPr>
        <p:spPr bwMode="auto">
          <a:xfrm>
            <a:off x="3546469" y="1793210"/>
            <a:ext cx="1731243" cy="132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100"/>
              </a:lnSpc>
            </a:pPr>
            <a:r>
              <a:rPr lang="en-US" sz="9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Gene available for transcription</a:t>
            </a:r>
          </a:p>
        </p:txBody>
      </p:sp>
      <p:sp>
        <p:nvSpPr>
          <p:cNvPr id="16" name="TextBox 9"/>
          <p:cNvSpPr txBox="1">
            <a:spLocks noChangeArrowheads="1"/>
          </p:cNvSpPr>
          <p:nvPr/>
        </p:nvSpPr>
        <p:spPr bwMode="auto">
          <a:xfrm>
            <a:off x="4576757" y="1974185"/>
            <a:ext cx="737381" cy="132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100"/>
              </a:lnSpc>
            </a:pPr>
            <a:r>
              <a:rPr lang="en-US" sz="9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Transcription</a:t>
            </a:r>
          </a:p>
        </p:txBody>
      </p:sp>
      <p:sp>
        <p:nvSpPr>
          <p:cNvPr id="17" name="TextBox 10"/>
          <p:cNvSpPr txBox="1">
            <a:spLocks noChangeArrowheads="1"/>
          </p:cNvSpPr>
          <p:nvPr/>
        </p:nvSpPr>
        <p:spPr bwMode="auto">
          <a:xfrm>
            <a:off x="3881432" y="2154367"/>
            <a:ext cx="250068" cy="132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100"/>
              </a:lnSpc>
            </a:pPr>
            <a:r>
              <a:rPr lang="en-US" sz="900" b="1">
                <a:solidFill>
                  <a:srgbClr val="000000"/>
                </a:solidFill>
                <a:latin typeface="Arial"/>
                <a:ea typeface="ＭＳ Ｐゴシック" charset="0"/>
              </a:rPr>
              <a:t>RNA</a:t>
            </a:r>
          </a:p>
        </p:txBody>
      </p:sp>
      <p:sp>
        <p:nvSpPr>
          <p:cNvPr id="18" name="TextBox 11"/>
          <p:cNvSpPr txBox="1">
            <a:spLocks noChangeArrowheads="1"/>
          </p:cNvSpPr>
          <p:nvPr/>
        </p:nvSpPr>
        <p:spPr bwMode="auto">
          <a:xfrm>
            <a:off x="4565644" y="2152779"/>
            <a:ext cx="282129" cy="132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100"/>
              </a:lnSpc>
            </a:pPr>
            <a:r>
              <a:rPr lang="en-US" sz="9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Exon</a:t>
            </a:r>
          </a:p>
        </p:txBody>
      </p:sp>
      <p:sp>
        <p:nvSpPr>
          <p:cNvPr id="19" name="TextBox 12"/>
          <p:cNvSpPr txBox="1">
            <a:spLocks noChangeArrowheads="1"/>
          </p:cNvSpPr>
          <p:nvPr/>
        </p:nvSpPr>
        <p:spPr bwMode="auto">
          <a:xfrm>
            <a:off x="4864094" y="2244854"/>
            <a:ext cx="532197" cy="2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100"/>
              </a:lnSpc>
            </a:pPr>
            <a:r>
              <a:rPr lang="en-US" sz="9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Primary</a:t>
            </a:r>
          </a:p>
          <a:p>
            <a:pPr eaLnBrk="0" hangingPunct="0">
              <a:lnSpc>
                <a:spcPts val="1100"/>
              </a:lnSpc>
            </a:pPr>
            <a:r>
              <a:rPr lang="en-US" sz="9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transcript</a:t>
            </a:r>
            <a:endParaRPr lang="en-US" sz="9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0" name="TextBox 14"/>
          <p:cNvSpPr txBox="1">
            <a:spLocks noChangeArrowheads="1"/>
          </p:cNvSpPr>
          <p:nvPr/>
        </p:nvSpPr>
        <p:spPr bwMode="auto">
          <a:xfrm>
            <a:off x="4427532" y="2471867"/>
            <a:ext cx="327013" cy="132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100"/>
              </a:lnSpc>
            </a:pPr>
            <a:r>
              <a:rPr lang="en-US" sz="9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Intron</a:t>
            </a:r>
          </a:p>
        </p:txBody>
      </p:sp>
      <p:sp>
        <p:nvSpPr>
          <p:cNvPr id="21" name="TextBox 15"/>
          <p:cNvSpPr txBox="1">
            <a:spLocks noChangeArrowheads="1"/>
          </p:cNvSpPr>
          <p:nvPr/>
        </p:nvSpPr>
        <p:spPr bwMode="auto">
          <a:xfrm>
            <a:off x="4495794" y="2615535"/>
            <a:ext cx="897682" cy="132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100"/>
              </a:lnSpc>
            </a:pPr>
            <a:r>
              <a:rPr lang="en-US" sz="9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RNA processing</a:t>
            </a:r>
          </a:p>
        </p:txBody>
      </p:sp>
      <p:sp>
        <p:nvSpPr>
          <p:cNvPr id="22" name="TextBox 16"/>
          <p:cNvSpPr txBox="1">
            <a:spLocks noChangeArrowheads="1"/>
          </p:cNvSpPr>
          <p:nvPr/>
        </p:nvSpPr>
        <p:spPr bwMode="auto">
          <a:xfrm>
            <a:off x="4646607" y="2763967"/>
            <a:ext cx="198772" cy="132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100"/>
              </a:lnSpc>
            </a:pPr>
            <a:r>
              <a:rPr lang="en-US" sz="9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Tail</a:t>
            </a:r>
          </a:p>
        </p:txBody>
      </p:sp>
      <p:sp>
        <p:nvSpPr>
          <p:cNvPr id="23" name="TextBox 17"/>
          <p:cNvSpPr txBox="1">
            <a:spLocks noChangeArrowheads="1"/>
          </p:cNvSpPr>
          <p:nvPr/>
        </p:nvSpPr>
        <p:spPr bwMode="auto">
          <a:xfrm>
            <a:off x="3697282" y="2971929"/>
            <a:ext cx="218008" cy="132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100"/>
              </a:lnSpc>
            </a:pPr>
            <a:r>
              <a:rPr lang="en-US" sz="9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Cap</a:t>
            </a:r>
          </a:p>
        </p:txBody>
      </p:sp>
      <p:sp>
        <p:nvSpPr>
          <p:cNvPr id="24" name="TextBox 18"/>
          <p:cNvSpPr txBox="1">
            <a:spLocks noChangeArrowheads="1"/>
          </p:cNvSpPr>
          <p:nvPr/>
        </p:nvSpPr>
        <p:spPr bwMode="auto">
          <a:xfrm>
            <a:off x="3595682" y="3276729"/>
            <a:ext cx="557845" cy="132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100"/>
              </a:lnSpc>
            </a:pPr>
            <a:r>
              <a:rPr lang="en-US" sz="900" b="1">
                <a:solidFill>
                  <a:srgbClr val="000000"/>
                </a:solidFill>
                <a:latin typeface="Arial"/>
                <a:ea typeface="ＭＳ Ｐゴシック" charset="0"/>
              </a:rPr>
              <a:t>NUCLEUS</a:t>
            </a:r>
          </a:p>
        </p:txBody>
      </p:sp>
      <p:sp>
        <p:nvSpPr>
          <p:cNvPr id="25" name="TextBox 19"/>
          <p:cNvSpPr txBox="1">
            <a:spLocks noChangeArrowheads="1"/>
          </p:cNvSpPr>
          <p:nvPr/>
        </p:nvSpPr>
        <p:spPr bwMode="auto">
          <a:xfrm>
            <a:off x="3436932" y="3545017"/>
            <a:ext cx="724557" cy="132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100"/>
              </a:lnSpc>
            </a:pPr>
            <a:r>
              <a:rPr lang="en-US" sz="900" b="1">
                <a:solidFill>
                  <a:srgbClr val="000000"/>
                </a:solidFill>
                <a:latin typeface="Arial"/>
                <a:ea typeface="ＭＳ Ｐゴシック" charset="0"/>
              </a:rPr>
              <a:t>CYTOPLASM</a:t>
            </a:r>
          </a:p>
        </p:txBody>
      </p:sp>
      <p:sp>
        <p:nvSpPr>
          <p:cNvPr id="26" name="TextBox 20"/>
          <p:cNvSpPr txBox="1">
            <a:spLocks noChangeArrowheads="1"/>
          </p:cNvSpPr>
          <p:nvPr/>
        </p:nvSpPr>
        <p:spPr bwMode="auto">
          <a:xfrm>
            <a:off x="4683119" y="2971929"/>
            <a:ext cx="955390" cy="132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100"/>
              </a:lnSpc>
            </a:pPr>
            <a:r>
              <a:rPr lang="en-US" sz="9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mRNA in nucleus</a:t>
            </a:r>
          </a:p>
        </p:txBody>
      </p:sp>
      <p:sp>
        <p:nvSpPr>
          <p:cNvPr id="27" name="TextBox 21"/>
          <p:cNvSpPr txBox="1">
            <a:spLocks noChangeArrowheads="1"/>
          </p:cNvSpPr>
          <p:nvPr/>
        </p:nvSpPr>
        <p:spPr bwMode="auto">
          <a:xfrm>
            <a:off x="4589457" y="3137029"/>
            <a:ext cx="679673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1100"/>
              </a:lnSpc>
            </a:pPr>
            <a:r>
              <a:rPr lang="en-US" sz="9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Transport to</a:t>
            </a:r>
          </a:p>
          <a:p>
            <a:pPr algn="ctr" eaLnBrk="0" hangingPunct="0">
              <a:lnSpc>
                <a:spcPts val="1100"/>
              </a:lnSpc>
            </a:pPr>
            <a:r>
              <a:rPr lang="en-US" sz="9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cytoplasm</a:t>
            </a:r>
            <a:endParaRPr lang="en-US" sz="900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28" name="TextBox 23"/>
          <p:cNvSpPr txBox="1">
            <a:spLocks noChangeArrowheads="1"/>
          </p:cNvSpPr>
          <p:nvPr/>
        </p:nvSpPr>
        <p:spPr bwMode="auto">
          <a:xfrm>
            <a:off x="4625969" y="3684717"/>
            <a:ext cx="1090042" cy="132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100"/>
              </a:lnSpc>
            </a:pPr>
            <a:r>
              <a:rPr lang="en-US" sz="9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mRNA in cytoplasm</a:t>
            </a:r>
          </a:p>
        </p:txBody>
      </p:sp>
      <p:sp>
        <p:nvSpPr>
          <p:cNvPr id="29" name="TextBox 24"/>
          <p:cNvSpPr txBox="1">
            <a:spLocks noChangeArrowheads="1"/>
          </p:cNvSpPr>
          <p:nvPr/>
        </p:nvSpPr>
        <p:spPr bwMode="auto">
          <a:xfrm>
            <a:off x="3425819" y="3970467"/>
            <a:ext cx="673261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1100"/>
              </a:lnSpc>
            </a:pPr>
            <a:r>
              <a:rPr lang="en-US" sz="9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Degradation</a:t>
            </a:r>
          </a:p>
          <a:p>
            <a:pPr algn="ctr" eaLnBrk="0" hangingPunct="0">
              <a:lnSpc>
                <a:spcPts val="1100"/>
              </a:lnSpc>
            </a:pPr>
            <a:r>
              <a:rPr lang="en-US" sz="9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of mRNA</a:t>
            </a:r>
            <a:endParaRPr lang="en-US" sz="900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30" name="TextBox 26"/>
          <p:cNvSpPr txBox="1">
            <a:spLocks noChangeArrowheads="1"/>
          </p:cNvSpPr>
          <p:nvPr/>
        </p:nvSpPr>
        <p:spPr bwMode="auto">
          <a:xfrm>
            <a:off x="4633907" y="3959354"/>
            <a:ext cx="621965" cy="14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100"/>
              </a:lnSpc>
            </a:pPr>
            <a:r>
              <a:rPr lang="en-US" sz="9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Translation</a:t>
            </a:r>
          </a:p>
        </p:txBody>
      </p:sp>
      <p:sp>
        <p:nvSpPr>
          <p:cNvPr id="31" name="TextBox 27"/>
          <p:cNvSpPr txBox="1">
            <a:spLocks noChangeArrowheads="1"/>
          </p:cNvSpPr>
          <p:nvPr/>
        </p:nvSpPr>
        <p:spPr bwMode="auto">
          <a:xfrm>
            <a:off x="4810119" y="4491167"/>
            <a:ext cx="654025" cy="132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100"/>
              </a:lnSpc>
            </a:pPr>
            <a:r>
              <a:rPr lang="en-US" sz="900" b="1">
                <a:solidFill>
                  <a:srgbClr val="000000"/>
                </a:solidFill>
                <a:latin typeface="Arial"/>
                <a:ea typeface="ＭＳ Ｐゴシック" charset="0"/>
              </a:rPr>
              <a:t>Polypeptide</a:t>
            </a:r>
          </a:p>
        </p:txBody>
      </p:sp>
      <p:sp>
        <p:nvSpPr>
          <p:cNvPr id="32" name="TextBox 28"/>
          <p:cNvSpPr txBox="1">
            <a:spLocks noChangeArrowheads="1"/>
          </p:cNvSpPr>
          <p:nvPr/>
        </p:nvSpPr>
        <p:spPr bwMode="auto">
          <a:xfrm>
            <a:off x="4468013" y="4758659"/>
            <a:ext cx="1045158" cy="132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100"/>
              </a:lnSpc>
            </a:pPr>
            <a:r>
              <a:rPr lang="en-US" sz="9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Protein processing</a:t>
            </a:r>
          </a:p>
        </p:txBody>
      </p:sp>
      <p:sp>
        <p:nvSpPr>
          <p:cNvPr id="33" name="TextBox 29"/>
          <p:cNvSpPr txBox="1">
            <a:spLocks noChangeArrowheads="1"/>
          </p:cNvSpPr>
          <p:nvPr/>
        </p:nvSpPr>
        <p:spPr bwMode="auto">
          <a:xfrm>
            <a:off x="3419469" y="5319842"/>
            <a:ext cx="673261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1100"/>
              </a:lnSpc>
            </a:pPr>
            <a:r>
              <a:rPr lang="en-US" sz="9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Degradation</a:t>
            </a:r>
          </a:p>
          <a:p>
            <a:pPr algn="ctr" eaLnBrk="0" hangingPunct="0">
              <a:lnSpc>
                <a:spcPts val="1100"/>
              </a:lnSpc>
            </a:pPr>
            <a:r>
              <a:rPr lang="en-US" sz="9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of protein</a:t>
            </a:r>
            <a:endParaRPr lang="en-US" sz="900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34" name="TextBox 31"/>
          <p:cNvSpPr txBox="1">
            <a:spLocks noChangeArrowheads="1"/>
          </p:cNvSpPr>
          <p:nvPr/>
        </p:nvSpPr>
        <p:spPr bwMode="auto">
          <a:xfrm>
            <a:off x="4575169" y="5243642"/>
            <a:ext cx="769441" cy="132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100"/>
              </a:lnSpc>
            </a:pPr>
            <a:r>
              <a:rPr lang="en-US" sz="900" b="1">
                <a:solidFill>
                  <a:srgbClr val="000000"/>
                </a:solidFill>
                <a:latin typeface="Arial"/>
                <a:ea typeface="ＭＳ Ｐゴシック" charset="0"/>
              </a:rPr>
              <a:t>Active protein</a:t>
            </a:r>
          </a:p>
        </p:txBody>
      </p:sp>
      <p:sp>
        <p:nvSpPr>
          <p:cNvPr id="35" name="TextBox 32"/>
          <p:cNvSpPr txBox="1">
            <a:spLocks noChangeArrowheads="1"/>
          </p:cNvSpPr>
          <p:nvPr/>
        </p:nvSpPr>
        <p:spPr bwMode="auto">
          <a:xfrm>
            <a:off x="4468807" y="5508754"/>
            <a:ext cx="1115690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1100"/>
              </a:lnSpc>
            </a:pPr>
            <a:r>
              <a:rPr lang="en-US" sz="9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Transport to cellular</a:t>
            </a:r>
          </a:p>
          <a:p>
            <a:pPr algn="ctr" eaLnBrk="0" hangingPunct="0">
              <a:lnSpc>
                <a:spcPts val="1100"/>
              </a:lnSpc>
            </a:pPr>
            <a:r>
              <a:rPr lang="en-US" sz="9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destination</a:t>
            </a:r>
            <a:endParaRPr lang="en-US" sz="900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36" name="TextBox 34"/>
          <p:cNvSpPr txBox="1">
            <a:spLocks noChangeArrowheads="1"/>
          </p:cNvSpPr>
          <p:nvPr/>
        </p:nvSpPr>
        <p:spPr bwMode="auto">
          <a:xfrm>
            <a:off x="4586282" y="5773867"/>
            <a:ext cx="1109278" cy="555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100"/>
              </a:lnSpc>
            </a:pPr>
            <a:r>
              <a:rPr lang="en-US" sz="9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Cellular function</a:t>
            </a:r>
          </a:p>
          <a:p>
            <a:pPr eaLnBrk="0" hangingPunct="0">
              <a:lnSpc>
                <a:spcPts val="1100"/>
              </a:lnSpc>
            </a:pPr>
            <a:r>
              <a:rPr lang="en-US" sz="9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(such as enzymatic</a:t>
            </a:r>
          </a:p>
          <a:p>
            <a:pPr eaLnBrk="0" hangingPunct="0">
              <a:lnSpc>
                <a:spcPts val="1100"/>
              </a:lnSpc>
            </a:pPr>
            <a:r>
              <a:rPr lang="en-US" sz="9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activity or structural</a:t>
            </a:r>
          </a:p>
          <a:p>
            <a:pPr eaLnBrk="0" hangingPunct="0">
              <a:lnSpc>
                <a:spcPts val="1100"/>
              </a:lnSpc>
            </a:pPr>
            <a:r>
              <a:rPr lang="en-US" sz="9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support)</a:t>
            </a:r>
            <a:endParaRPr lang="en-US" sz="9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3926681" y="3055144"/>
            <a:ext cx="78582" cy="0"/>
          </a:xfrm>
          <a:custGeom>
            <a:avLst/>
            <a:gdLst>
              <a:gd name="connsiteX0" fmla="*/ 0 w 78582"/>
              <a:gd name="connsiteY0" fmla="*/ 0 h 0"/>
              <a:gd name="connsiteX1" fmla="*/ 78582 w 78582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8582">
                <a:moveTo>
                  <a:pt x="0" y="0"/>
                </a:moveTo>
                <a:lnTo>
                  <a:pt x="78582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4686300" y="2888456"/>
            <a:ext cx="42863" cy="64294"/>
          </a:xfrm>
          <a:custGeom>
            <a:avLst/>
            <a:gdLst>
              <a:gd name="connsiteX0" fmla="*/ 0 w 42863"/>
              <a:gd name="connsiteY0" fmla="*/ 64294 h 64294"/>
              <a:gd name="connsiteX1" fmla="*/ 42863 w 42863"/>
              <a:gd name="connsiteY1" fmla="*/ 0 h 6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863" h="64294">
                <a:moveTo>
                  <a:pt x="0" y="64294"/>
                </a:moveTo>
                <a:lnTo>
                  <a:pt x="42863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4707731" y="2293144"/>
            <a:ext cx="0" cy="150019"/>
          </a:xfrm>
          <a:custGeom>
            <a:avLst/>
            <a:gdLst>
              <a:gd name="connsiteX0" fmla="*/ 0 w 0"/>
              <a:gd name="connsiteY0" fmla="*/ 0 h 150019"/>
              <a:gd name="connsiteX1" fmla="*/ 0 w 0"/>
              <a:gd name="connsiteY1" fmla="*/ 150019 h 150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50019">
                <a:moveTo>
                  <a:pt x="0" y="0"/>
                </a:moveTo>
                <a:lnTo>
                  <a:pt x="0" y="150019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4588669" y="2338388"/>
            <a:ext cx="0" cy="126206"/>
          </a:xfrm>
          <a:custGeom>
            <a:avLst/>
            <a:gdLst>
              <a:gd name="connsiteX0" fmla="*/ 0 w 0"/>
              <a:gd name="connsiteY0" fmla="*/ 0 h 126206"/>
              <a:gd name="connsiteX1" fmla="*/ 0 w 0"/>
              <a:gd name="connsiteY1" fmla="*/ 126206 h 126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26206">
                <a:moveTo>
                  <a:pt x="0" y="0"/>
                </a:moveTo>
                <a:lnTo>
                  <a:pt x="0" y="126206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7" name="Left Brace 36"/>
          <p:cNvSpPr/>
          <p:nvPr/>
        </p:nvSpPr>
        <p:spPr bwMode="auto">
          <a:xfrm rot="16200000">
            <a:off x="4336266" y="1334814"/>
            <a:ext cx="79750" cy="858432"/>
          </a:xfrm>
          <a:prstGeom prst="leftBrace">
            <a:avLst>
              <a:gd name="adj1" fmla="val 33020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844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944" y="204216"/>
            <a:ext cx="5468112" cy="644956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Figure 15.6-1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2" name="TextBox 2"/>
          <p:cNvSpPr txBox="1">
            <a:spLocks noChangeArrowheads="1"/>
          </p:cNvSpPr>
          <p:nvPr/>
        </p:nvSpPr>
        <p:spPr bwMode="auto">
          <a:xfrm>
            <a:off x="3005927" y="205134"/>
            <a:ext cx="692497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Signal</a:t>
            </a:r>
          </a:p>
        </p:txBody>
      </p:sp>
      <p:sp>
        <p:nvSpPr>
          <p:cNvPr id="23" name="TextBox 3"/>
          <p:cNvSpPr txBox="1">
            <a:spLocks noChangeArrowheads="1"/>
          </p:cNvSpPr>
          <p:nvPr/>
        </p:nvSpPr>
        <p:spPr bwMode="auto">
          <a:xfrm>
            <a:off x="5080790" y="1200497"/>
            <a:ext cx="1154162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Chromatin</a:t>
            </a:r>
          </a:p>
        </p:txBody>
      </p:sp>
      <p:sp>
        <p:nvSpPr>
          <p:cNvPr id="24" name="TextBox 4"/>
          <p:cNvSpPr txBox="1">
            <a:spLocks noChangeArrowheads="1"/>
          </p:cNvSpPr>
          <p:nvPr/>
        </p:nvSpPr>
        <p:spPr bwMode="auto">
          <a:xfrm>
            <a:off x="4389898" y="1738660"/>
            <a:ext cx="177394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Chromatin</a:t>
            </a:r>
          </a:p>
          <a:p>
            <a:pPr algn="ctr"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 modification:</a:t>
            </a:r>
          </a:p>
          <a:p>
            <a:pPr algn="ctr"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 DNA unpacking</a:t>
            </a:r>
            <a:endParaRPr lang="en-US" sz="1800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25" name="TextBox 7"/>
          <p:cNvSpPr txBox="1">
            <a:spLocks noChangeArrowheads="1"/>
          </p:cNvSpPr>
          <p:nvPr/>
        </p:nvSpPr>
        <p:spPr bwMode="auto">
          <a:xfrm>
            <a:off x="3015452" y="2572097"/>
            <a:ext cx="500137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DNA</a:t>
            </a:r>
          </a:p>
        </p:txBody>
      </p:sp>
      <p:sp>
        <p:nvSpPr>
          <p:cNvPr id="26" name="TextBox 8"/>
          <p:cNvSpPr txBox="1">
            <a:spLocks noChangeArrowheads="1"/>
          </p:cNvSpPr>
          <p:nvPr/>
        </p:nvSpPr>
        <p:spPr bwMode="auto">
          <a:xfrm>
            <a:off x="2518565" y="3272185"/>
            <a:ext cx="3462486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Gene available for transcription</a:t>
            </a:r>
          </a:p>
        </p:txBody>
      </p:sp>
      <p:sp>
        <p:nvSpPr>
          <p:cNvPr id="27" name="TextBox 9"/>
          <p:cNvSpPr txBox="1">
            <a:spLocks noChangeArrowheads="1"/>
          </p:cNvSpPr>
          <p:nvPr/>
        </p:nvSpPr>
        <p:spPr bwMode="auto">
          <a:xfrm>
            <a:off x="4577552" y="3635722"/>
            <a:ext cx="1462003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Transcription</a:t>
            </a:r>
          </a:p>
        </p:txBody>
      </p:sp>
      <p:sp>
        <p:nvSpPr>
          <p:cNvPr id="28" name="TextBox 10"/>
          <p:cNvSpPr txBox="1">
            <a:spLocks noChangeArrowheads="1"/>
          </p:cNvSpPr>
          <p:nvPr/>
        </p:nvSpPr>
        <p:spPr bwMode="auto">
          <a:xfrm>
            <a:off x="3205952" y="3991322"/>
            <a:ext cx="500137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RNA</a:t>
            </a:r>
          </a:p>
        </p:txBody>
      </p:sp>
      <p:sp>
        <p:nvSpPr>
          <p:cNvPr id="29" name="TextBox 11"/>
          <p:cNvSpPr txBox="1">
            <a:spLocks noChangeArrowheads="1"/>
          </p:cNvSpPr>
          <p:nvPr/>
        </p:nvSpPr>
        <p:spPr bwMode="auto">
          <a:xfrm>
            <a:off x="4558502" y="3988147"/>
            <a:ext cx="564257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Exon</a:t>
            </a:r>
          </a:p>
        </p:txBody>
      </p:sp>
      <p:sp>
        <p:nvSpPr>
          <p:cNvPr id="30" name="TextBox 12"/>
          <p:cNvSpPr txBox="1">
            <a:spLocks noChangeArrowheads="1"/>
          </p:cNvSpPr>
          <p:nvPr/>
        </p:nvSpPr>
        <p:spPr bwMode="auto">
          <a:xfrm>
            <a:off x="5152227" y="4167535"/>
            <a:ext cx="1064394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Primary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transcript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31" name="TextBox 14"/>
          <p:cNvSpPr txBox="1">
            <a:spLocks noChangeArrowheads="1"/>
          </p:cNvSpPr>
          <p:nvPr/>
        </p:nvSpPr>
        <p:spPr bwMode="auto">
          <a:xfrm>
            <a:off x="4287040" y="4616797"/>
            <a:ext cx="654025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Intron</a:t>
            </a:r>
          </a:p>
        </p:txBody>
      </p:sp>
      <p:sp>
        <p:nvSpPr>
          <p:cNvPr id="32" name="TextBox 15"/>
          <p:cNvSpPr txBox="1">
            <a:spLocks noChangeArrowheads="1"/>
          </p:cNvSpPr>
          <p:nvPr/>
        </p:nvSpPr>
        <p:spPr bwMode="auto">
          <a:xfrm>
            <a:off x="4415627" y="4904135"/>
            <a:ext cx="178677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RNA processing</a:t>
            </a:r>
            <a:endParaRPr lang="en-US" sz="1800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33" name="TextBox 17"/>
          <p:cNvSpPr txBox="1">
            <a:spLocks noChangeArrowheads="1"/>
          </p:cNvSpPr>
          <p:nvPr/>
        </p:nvSpPr>
        <p:spPr bwMode="auto">
          <a:xfrm>
            <a:off x="2837652" y="5608985"/>
            <a:ext cx="436017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Cap</a:t>
            </a:r>
          </a:p>
        </p:txBody>
      </p:sp>
      <p:sp>
        <p:nvSpPr>
          <p:cNvPr id="34" name="TextBox 18"/>
          <p:cNvSpPr txBox="1">
            <a:spLocks noChangeArrowheads="1"/>
          </p:cNvSpPr>
          <p:nvPr/>
        </p:nvSpPr>
        <p:spPr bwMode="auto">
          <a:xfrm>
            <a:off x="2640802" y="6213822"/>
            <a:ext cx="111569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NUCLEUS</a:t>
            </a:r>
          </a:p>
        </p:txBody>
      </p:sp>
      <p:sp>
        <p:nvSpPr>
          <p:cNvPr id="35" name="TextBox 21"/>
          <p:cNvSpPr txBox="1">
            <a:spLocks noChangeArrowheads="1"/>
          </p:cNvSpPr>
          <p:nvPr/>
        </p:nvSpPr>
        <p:spPr bwMode="auto">
          <a:xfrm>
            <a:off x="4602952" y="5912197"/>
            <a:ext cx="1346586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Transport to</a:t>
            </a:r>
          </a:p>
          <a:p>
            <a:pPr algn="ctr"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cytoplasm</a:t>
            </a:r>
            <a:endParaRPr lang="en-US" sz="1800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36" name="TextBox 15"/>
          <p:cNvSpPr txBox="1">
            <a:spLocks noChangeArrowheads="1"/>
          </p:cNvSpPr>
          <p:nvPr/>
        </p:nvSpPr>
        <p:spPr bwMode="auto">
          <a:xfrm>
            <a:off x="4723286" y="5200204"/>
            <a:ext cx="380425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Tail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37" name="TextBox 20"/>
          <p:cNvSpPr txBox="1">
            <a:spLocks noChangeArrowheads="1"/>
          </p:cNvSpPr>
          <p:nvPr/>
        </p:nvSpPr>
        <p:spPr bwMode="auto">
          <a:xfrm>
            <a:off x="4647386" y="5650411"/>
            <a:ext cx="168995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mRNA in nucleus</a:t>
            </a:r>
          </a:p>
        </p:txBody>
      </p:sp>
      <p:sp>
        <p:nvSpPr>
          <p:cNvPr id="3" name="Freeform 2"/>
          <p:cNvSpPr/>
          <p:nvPr/>
        </p:nvSpPr>
        <p:spPr>
          <a:xfrm>
            <a:off x="4841081" y="4274344"/>
            <a:ext cx="0" cy="290512"/>
          </a:xfrm>
          <a:custGeom>
            <a:avLst/>
            <a:gdLst>
              <a:gd name="connsiteX0" fmla="*/ 0 w 0"/>
              <a:gd name="connsiteY0" fmla="*/ 0 h 290512"/>
              <a:gd name="connsiteX1" fmla="*/ 0 w 0"/>
              <a:gd name="connsiteY1" fmla="*/ 290512 h 290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90512">
                <a:moveTo>
                  <a:pt x="0" y="0"/>
                </a:moveTo>
                <a:lnTo>
                  <a:pt x="0" y="290512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4605338" y="4350544"/>
            <a:ext cx="0" cy="235744"/>
          </a:xfrm>
          <a:custGeom>
            <a:avLst/>
            <a:gdLst>
              <a:gd name="connsiteX0" fmla="*/ 0 w 0"/>
              <a:gd name="connsiteY0" fmla="*/ 0 h 235744"/>
              <a:gd name="connsiteX1" fmla="*/ 0 w 0"/>
              <a:gd name="connsiteY1" fmla="*/ 235744 h 235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35744">
                <a:moveTo>
                  <a:pt x="0" y="0"/>
                </a:moveTo>
                <a:lnTo>
                  <a:pt x="0" y="235744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4798219" y="5441156"/>
            <a:ext cx="92869" cy="121444"/>
          </a:xfrm>
          <a:custGeom>
            <a:avLst/>
            <a:gdLst>
              <a:gd name="connsiteX0" fmla="*/ 0 w 92869"/>
              <a:gd name="connsiteY0" fmla="*/ 121444 h 121444"/>
              <a:gd name="connsiteX1" fmla="*/ 92869 w 92869"/>
              <a:gd name="connsiteY1" fmla="*/ 0 h 121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2869" h="121444">
                <a:moveTo>
                  <a:pt x="0" y="121444"/>
                </a:moveTo>
                <a:lnTo>
                  <a:pt x="92869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3305175" y="5768975"/>
            <a:ext cx="155575" cy="0"/>
          </a:xfrm>
          <a:custGeom>
            <a:avLst/>
            <a:gdLst>
              <a:gd name="connsiteX0" fmla="*/ 0 w 155575"/>
              <a:gd name="connsiteY0" fmla="*/ 0 h 0"/>
              <a:gd name="connsiteX1" fmla="*/ 155575 w 15557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5575">
                <a:moveTo>
                  <a:pt x="0" y="0"/>
                </a:moveTo>
                <a:lnTo>
                  <a:pt x="155575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8" name="Left Brace 37"/>
          <p:cNvSpPr/>
          <p:nvPr/>
        </p:nvSpPr>
        <p:spPr bwMode="auto">
          <a:xfrm rot="16200000">
            <a:off x="4103513" y="2365547"/>
            <a:ext cx="170210" cy="1687513"/>
          </a:xfrm>
          <a:prstGeom prst="leftBrace">
            <a:avLst>
              <a:gd name="adj1" fmla="val 33020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76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Figure 15.1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399288"/>
            <a:ext cx="8546592" cy="605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14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944" y="204216"/>
            <a:ext cx="5468112" cy="644956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Figure 15.6-2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2328764" y="534502"/>
            <a:ext cx="1444947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CYTOPLASM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4681439" y="844064"/>
            <a:ext cx="2171492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mRNA in cytoplasm</a:t>
            </a: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2284314" y="1358414"/>
            <a:ext cx="1346522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Degradation</a:t>
            </a:r>
          </a:p>
          <a:p>
            <a:pPr algn="ctr"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of mRNA</a:t>
            </a:r>
            <a:endParaRPr lang="en-US" sz="1800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4692551" y="1358414"/>
            <a:ext cx="123117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Translation</a:t>
            </a:r>
          </a:p>
        </p:txBody>
      </p:sp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5046564" y="2409339"/>
            <a:ext cx="130805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Polypeptide</a:t>
            </a:r>
          </a:p>
        </p:txBody>
      </p:sp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4387751" y="2930041"/>
            <a:ext cx="2090316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Protein processing</a:t>
            </a:r>
          </a:p>
        </p:txBody>
      </p:sp>
      <p:sp>
        <p:nvSpPr>
          <p:cNvPr id="13" name="TextBox 9"/>
          <p:cNvSpPr txBox="1">
            <a:spLocks noChangeArrowheads="1"/>
          </p:cNvSpPr>
          <p:nvPr/>
        </p:nvSpPr>
        <p:spPr bwMode="auto">
          <a:xfrm>
            <a:off x="2289076" y="4047639"/>
            <a:ext cx="1346522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Degradation</a:t>
            </a:r>
          </a:p>
          <a:p>
            <a:pPr algn="ctr"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of protein</a:t>
            </a:r>
            <a:endParaRPr lang="en-US" sz="1800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14" name="TextBox 11"/>
          <p:cNvSpPr txBox="1">
            <a:spLocks noChangeArrowheads="1"/>
          </p:cNvSpPr>
          <p:nvPr/>
        </p:nvSpPr>
        <p:spPr bwMode="auto">
          <a:xfrm>
            <a:off x="4583014" y="3896827"/>
            <a:ext cx="1538883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Active protein</a:t>
            </a:r>
          </a:p>
        </p:txBody>
      </p:sp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4384576" y="4481027"/>
            <a:ext cx="2218621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Transport to cellular</a:t>
            </a:r>
          </a:p>
          <a:p>
            <a:pPr algn="ctr"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destination</a:t>
            </a:r>
            <a:endParaRPr lang="en-US" sz="1800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16" name="TextBox 14"/>
          <p:cNvSpPr txBox="1">
            <a:spLocks noChangeArrowheads="1"/>
          </p:cNvSpPr>
          <p:nvPr/>
        </p:nvSpPr>
        <p:spPr bwMode="auto">
          <a:xfrm>
            <a:off x="4603651" y="5031889"/>
            <a:ext cx="2218556" cy="1025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Cellular function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(such as enzymatic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activity or structural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support)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79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In all organisms, gene expression is commonly controlled at transcription</a:t>
            </a:r>
          </a:p>
          <a:p>
            <a:r>
              <a:rPr lang="en-US" altLang="en-US" dirty="0" smtClean="0"/>
              <a:t>The greater complexity of eukaryotic cell structure and function provides opportunities for regulating gene expression at many additional stages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46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Regulation of Chromatin Structure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The structural organization of chromatin packs DNA into a compact form and helps regulate gene expression in several ways</a:t>
            </a:r>
          </a:p>
          <a:p>
            <a:r>
              <a:rPr lang="en-US" altLang="en-US" dirty="0" smtClean="0"/>
              <a:t>The location of a gene promoter relative to nucleosomes and scaffold attachment sites can influence gene transcription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73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Genes within highly condensed heterochromatin are usually not expressed</a:t>
            </a:r>
          </a:p>
          <a:p>
            <a:r>
              <a:rPr lang="en-US" altLang="en-US" dirty="0" smtClean="0"/>
              <a:t>Chemical modifications to histone proteins and DNA can influence chromatin structure and gene expression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44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i="1" dirty="0" smtClean="0"/>
              <a:t>Histone Modifications and DNA Methylation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In </a:t>
            </a:r>
            <a:r>
              <a:rPr lang="en-US" altLang="en-US" b="1" dirty="0" smtClean="0"/>
              <a:t>histone acetylation</a:t>
            </a:r>
            <a:r>
              <a:rPr lang="en-US" altLang="en-US" dirty="0" smtClean="0"/>
              <a:t>, acetyl groups are attached to positively charged </a:t>
            </a:r>
            <a:r>
              <a:rPr lang="en-US" altLang="en-US" dirty="0" err="1" smtClean="0"/>
              <a:t>lysines</a:t>
            </a:r>
            <a:r>
              <a:rPr lang="en-US" altLang="en-US" dirty="0" smtClean="0"/>
              <a:t> in histone tails</a:t>
            </a:r>
          </a:p>
          <a:p>
            <a:r>
              <a:rPr lang="en-US" altLang="en-US" dirty="0" smtClean="0"/>
              <a:t>This generally loosens chromatin structure, promoting the initiation of transcription</a:t>
            </a:r>
          </a:p>
          <a:p>
            <a:r>
              <a:rPr lang="en-US" altLang="en-US" dirty="0" smtClean="0"/>
              <a:t>The addition of methyl groups (methylation) can condense chromatin and lead to reduced transcription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811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1322832"/>
            <a:ext cx="8546592" cy="4212336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Figure 15.7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328050" y="1320752"/>
            <a:ext cx="348332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400"/>
              </a:lnSpc>
            </a:pPr>
            <a:r>
              <a:rPr lang="en-US" sz="2200" b="1" dirty="0" err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Unacetylated</a:t>
            </a:r>
            <a:r>
              <a:rPr lang="en-US" sz="2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2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histone tails</a:t>
            </a: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6066863" y="1320752"/>
            <a:ext cx="1651093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400"/>
              </a:lnSpc>
            </a:pPr>
            <a:r>
              <a:rPr lang="en-US" sz="2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Acetylated</a:t>
            </a:r>
          </a:p>
          <a:p>
            <a:pPr algn="ctr" eaLnBrk="0" hangingPunct="0">
              <a:lnSpc>
                <a:spcPts val="2400"/>
              </a:lnSpc>
            </a:pPr>
            <a:r>
              <a:rPr lang="en-US" sz="2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histone </a:t>
            </a:r>
            <a:r>
              <a:rPr lang="en-US" sz="2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tails</a:t>
            </a: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4155513" y="1708103"/>
            <a:ext cx="167994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400"/>
              </a:lnSpc>
            </a:pPr>
            <a:r>
              <a:rPr lang="en-US" sz="2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Nucleosome</a:t>
            </a:r>
            <a:endParaRPr lang="en-US" sz="2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8195700" y="2147840"/>
            <a:ext cx="6107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400"/>
              </a:lnSpc>
            </a:pPr>
            <a:r>
              <a:rPr lang="en-US" sz="2200" b="1">
                <a:solidFill>
                  <a:srgbClr val="000000"/>
                </a:solidFill>
                <a:latin typeface="Arial"/>
                <a:ea typeface="ＭＳ Ｐゴシック" charset="0"/>
              </a:rPr>
              <a:t>DNA</a:t>
            </a:r>
          </a:p>
        </p:txBody>
      </p:sp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3206188" y="2738390"/>
            <a:ext cx="152445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400"/>
              </a:lnSpc>
            </a:pPr>
            <a:r>
              <a:rPr lang="en-US" sz="2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Acetylation</a:t>
            </a: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3158563" y="3995690"/>
            <a:ext cx="6107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400"/>
              </a:lnSpc>
            </a:pPr>
            <a:r>
              <a:rPr lang="en-US" sz="2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DNA</a:t>
            </a:r>
          </a:p>
        </p:txBody>
      </p:sp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313944" y="4878340"/>
            <a:ext cx="3691715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400"/>
              </a:lnSpc>
            </a:pPr>
            <a:r>
              <a:rPr lang="en-US" sz="2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Compact: DNA not</a:t>
            </a:r>
          </a:p>
          <a:p>
            <a:pPr algn="ctr" eaLnBrk="0" hangingPunct="0">
              <a:lnSpc>
                <a:spcPts val="2400"/>
              </a:lnSpc>
            </a:pPr>
            <a:r>
              <a:rPr lang="en-US" sz="2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accessible for transcription</a:t>
            </a:r>
            <a:endParaRPr lang="en-US" sz="2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5014350" y="4878340"/>
            <a:ext cx="3224409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400"/>
              </a:lnSpc>
            </a:pPr>
            <a:r>
              <a:rPr lang="en-US" sz="2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Looser: DNA accessible</a:t>
            </a:r>
          </a:p>
          <a:p>
            <a:pPr algn="ctr" eaLnBrk="0" hangingPunct="0">
              <a:lnSpc>
                <a:spcPts val="2400"/>
              </a:lnSpc>
            </a:pPr>
            <a:r>
              <a:rPr lang="en-US" sz="2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for transcription</a:t>
            </a:r>
            <a:endParaRPr lang="en-US" sz="2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1131094" y="1647825"/>
            <a:ext cx="1102519" cy="759619"/>
          </a:xfrm>
          <a:custGeom>
            <a:avLst/>
            <a:gdLst>
              <a:gd name="connsiteX0" fmla="*/ 0 w 1102519"/>
              <a:gd name="connsiteY0" fmla="*/ 671513 h 759619"/>
              <a:gd name="connsiteX1" fmla="*/ 633412 w 1102519"/>
              <a:gd name="connsiteY1" fmla="*/ 0 h 759619"/>
              <a:gd name="connsiteX2" fmla="*/ 1102519 w 1102519"/>
              <a:gd name="connsiteY2" fmla="*/ 759619 h 759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02519" h="759619">
                <a:moveTo>
                  <a:pt x="0" y="671513"/>
                </a:moveTo>
                <a:lnTo>
                  <a:pt x="633412" y="0"/>
                </a:lnTo>
                <a:lnTo>
                  <a:pt x="1102519" y="759619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6264275" y="1927225"/>
            <a:ext cx="1028700" cy="1304925"/>
          </a:xfrm>
          <a:custGeom>
            <a:avLst/>
            <a:gdLst>
              <a:gd name="connsiteX0" fmla="*/ 0 w 1028700"/>
              <a:gd name="connsiteY0" fmla="*/ 1304925 h 1304925"/>
              <a:gd name="connsiteX1" fmla="*/ 657225 w 1028700"/>
              <a:gd name="connsiteY1" fmla="*/ 0 h 1304925"/>
              <a:gd name="connsiteX2" fmla="*/ 1028700 w 1028700"/>
              <a:gd name="connsiteY2" fmla="*/ 631825 h 1304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28700" h="1304925">
                <a:moveTo>
                  <a:pt x="0" y="1304925"/>
                </a:moveTo>
                <a:lnTo>
                  <a:pt x="657225" y="0"/>
                </a:lnTo>
                <a:lnTo>
                  <a:pt x="1028700" y="631825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8191500" y="2471738"/>
            <a:ext cx="285750" cy="1031081"/>
          </a:xfrm>
          <a:custGeom>
            <a:avLst/>
            <a:gdLst>
              <a:gd name="connsiteX0" fmla="*/ 285750 w 285750"/>
              <a:gd name="connsiteY0" fmla="*/ 0 h 1031081"/>
              <a:gd name="connsiteX1" fmla="*/ 0 w 285750"/>
              <a:gd name="connsiteY1" fmla="*/ 1031081 h 1031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85750" h="1031081">
                <a:moveTo>
                  <a:pt x="285750" y="0"/>
                </a:moveTo>
                <a:lnTo>
                  <a:pt x="0" y="1031081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2695575" y="3405188"/>
            <a:ext cx="428625" cy="742950"/>
          </a:xfrm>
          <a:custGeom>
            <a:avLst/>
            <a:gdLst>
              <a:gd name="connsiteX0" fmla="*/ 0 w 428625"/>
              <a:gd name="connsiteY0" fmla="*/ 0 h 742950"/>
              <a:gd name="connsiteX1" fmla="*/ 428625 w 428625"/>
              <a:gd name="connsiteY1" fmla="*/ 742950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28625" h="742950">
                <a:moveTo>
                  <a:pt x="0" y="0"/>
                </a:moveTo>
                <a:lnTo>
                  <a:pt x="428625" y="74295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4938713" y="2014538"/>
            <a:ext cx="1081087" cy="1838325"/>
            <a:chOff x="4938713" y="2014538"/>
            <a:chExt cx="1081087" cy="1838325"/>
          </a:xfrm>
        </p:grpSpPr>
        <p:sp>
          <p:nvSpPr>
            <p:cNvPr id="7" name="Freeform 6"/>
            <p:cNvSpPr/>
            <p:nvPr/>
          </p:nvSpPr>
          <p:spPr>
            <a:xfrm>
              <a:off x="5050631" y="2014538"/>
              <a:ext cx="314325" cy="457200"/>
            </a:xfrm>
            <a:custGeom>
              <a:avLst/>
              <a:gdLst>
                <a:gd name="connsiteX0" fmla="*/ 0 w 314325"/>
                <a:gd name="connsiteY0" fmla="*/ 0 h 457200"/>
                <a:gd name="connsiteX1" fmla="*/ 314325 w 314325"/>
                <a:gd name="connsiteY1" fmla="*/ 45720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4325" h="457200">
                  <a:moveTo>
                    <a:pt x="0" y="0"/>
                  </a:moveTo>
                  <a:lnTo>
                    <a:pt x="314325" y="457200"/>
                  </a:ln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4938713" y="2471738"/>
              <a:ext cx="1081087" cy="1381125"/>
            </a:xfrm>
            <a:custGeom>
              <a:avLst/>
              <a:gdLst>
                <a:gd name="connsiteX0" fmla="*/ 4762 w 1081087"/>
                <a:gd name="connsiteY0" fmla="*/ 0 h 1381125"/>
                <a:gd name="connsiteX1" fmla="*/ 1081087 w 1081087"/>
                <a:gd name="connsiteY1" fmla="*/ 0 h 1381125"/>
                <a:gd name="connsiteX2" fmla="*/ 1081087 w 1081087"/>
                <a:gd name="connsiteY2" fmla="*/ 1381125 h 1381125"/>
                <a:gd name="connsiteX3" fmla="*/ 0 w 1081087"/>
                <a:gd name="connsiteY3" fmla="*/ 1381125 h 1381125"/>
                <a:gd name="connsiteX4" fmla="*/ 4762 w 1081087"/>
                <a:gd name="connsiteY4" fmla="*/ 0 h 138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1087" h="1381125">
                  <a:moveTo>
                    <a:pt x="4762" y="0"/>
                  </a:moveTo>
                  <a:lnTo>
                    <a:pt x="1081087" y="0"/>
                  </a:lnTo>
                  <a:lnTo>
                    <a:pt x="1081087" y="1381125"/>
                  </a:lnTo>
                  <a:lnTo>
                    <a:pt x="0" y="1381125"/>
                  </a:lnTo>
                  <a:cubicBezTo>
                    <a:pt x="1587" y="920750"/>
                    <a:pt x="3175" y="460375"/>
                    <a:pt x="4762" y="0"/>
                  </a:cubicBez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35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b="1" dirty="0" smtClean="0"/>
              <a:t>DNA methylation</a:t>
            </a:r>
            <a:r>
              <a:rPr lang="en-US" altLang="en-US" dirty="0" smtClean="0"/>
              <a:t> is the addition of methyl groups to certain bases in DNA, usually cytosine</a:t>
            </a:r>
          </a:p>
          <a:p>
            <a:r>
              <a:rPr lang="en-US" altLang="en-US" dirty="0" smtClean="0"/>
              <a:t>Individual genes are usually more heavily methylated in cells where they are not expressed</a:t>
            </a:r>
          </a:p>
          <a:p>
            <a:r>
              <a:rPr lang="en-US" altLang="en-US" dirty="0" smtClean="0"/>
              <a:t>Once methylated, genes usually remain so through successive cell divisions</a:t>
            </a:r>
          </a:p>
          <a:p>
            <a:r>
              <a:rPr lang="en-US" altLang="en-US" dirty="0" smtClean="0"/>
              <a:t>After replication, enzymes methylate the correct daughter strand so that the methylation pattern is inherited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77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i="1" dirty="0" smtClean="0"/>
              <a:t>Epigenetic Inheritance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Though chromatin modifications do not alter DNA sequence, they may be passed to future generations of cells</a:t>
            </a:r>
          </a:p>
          <a:p>
            <a:r>
              <a:rPr lang="en-US" altLang="en-US" dirty="0" smtClean="0"/>
              <a:t>The inheritance of traits transmitted by mechanisms not directly involving the nucleotide sequence is called </a:t>
            </a:r>
            <a:r>
              <a:rPr lang="en-US" altLang="en-US" b="1" dirty="0" smtClean="0"/>
              <a:t>epigenetic inheritance</a:t>
            </a:r>
          </a:p>
          <a:p>
            <a:r>
              <a:rPr lang="en-US" altLang="en-US" dirty="0" smtClean="0"/>
              <a:t>Epigenetic modifications can be reversed, unlike mutations in DNA sequence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26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Regulation of Transcription Initiation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Chromatin-modifying enzymes provide initial control of gene expression by making a region of DNA either more or less able to bind the transcription machinery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32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i="1" dirty="0" smtClean="0"/>
              <a:t>Organization of a Typical Eukaryotic Gene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Associated with most eukaryotic genes are multiple </a:t>
            </a:r>
            <a:r>
              <a:rPr lang="en-US" altLang="en-US" b="1" dirty="0" smtClean="0"/>
              <a:t>control elements</a:t>
            </a:r>
            <a:r>
              <a:rPr lang="en-US" altLang="en-US" dirty="0" smtClean="0"/>
              <a:t>, segments of noncoding DNA that serve as binding sites for transcription factors that help regulate transcription</a:t>
            </a:r>
          </a:p>
          <a:p>
            <a:r>
              <a:rPr lang="en-US" altLang="en-US" dirty="0" smtClean="0"/>
              <a:t>Control elements and the transcription factors they bind are critical for precise regulation of gene expression in different cell types</a:t>
            </a: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89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Concept 15.1: Bacteria often respond to environmental change by regulating transcription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Natural selection has favored bacteria that produce only the gene products needed by the cell</a:t>
            </a:r>
          </a:p>
          <a:p>
            <a:r>
              <a:rPr lang="en-US" altLang="en-US" dirty="0" smtClean="0"/>
              <a:t>A cell can regulate the production of enzymes by feedback inhibition or by gene regulation</a:t>
            </a:r>
          </a:p>
          <a:p>
            <a:r>
              <a:rPr lang="en-US" altLang="en-US" dirty="0" smtClean="0"/>
              <a:t>Gene expression in bacteria is controlled by a mechanism described as the operon model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61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Animation: mRNA </a:t>
            </a:r>
            <a:r>
              <a:rPr lang="en-US" dirty="0" smtClean="0"/>
              <a:t>Degradation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2016 Pearson Education, Inc.</a:t>
            </a:r>
            <a:endParaRPr lang="en-US" dirty="0"/>
          </a:p>
        </p:txBody>
      </p:sp>
      <p:pic>
        <p:nvPicPr>
          <p:cNvPr id="4" name="18_14mRNADegradation_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66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1301496"/>
            <a:ext cx="8546592" cy="425500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Figure 15.8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790829" y="1316626"/>
            <a:ext cx="164949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Enhancer (group of</a:t>
            </a:r>
          </a:p>
          <a:p>
            <a:pPr algn="ctr"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distal control</a:t>
            </a:r>
          </a:p>
          <a:p>
            <a:pPr algn="ctr"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elements)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336804" y="2150064"/>
            <a:ext cx="38953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DNA</a:t>
            </a: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916242" y="2365964"/>
            <a:ext cx="82715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Upstream</a:t>
            </a: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2734638" y="1316626"/>
            <a:ext cx="775853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Proximal</a:t>
            </a:r>
          </a:p>
          <a:p>
            <a:pPr algn="ctr"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control</a:t>
            </a:r>
          </a:p>
          <a:p>
            <a:pPr algn="ctr"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elements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1" name="TextBox 11"/>
          <p:cNvSpPr txBox="1">
            <a:spLocks noChangeArrowheads="1"/>
          </p:cNvSpPr>
          <p:nvPr/>
        </p:nvSpPr>
        <p:spPr bwMode="auto">
          <a:xfrm>
            <a:off x="4386517" y="1967501"/>
            <a:ext cx="43762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Exon</a:t>
            </a:r>
          </a:p>
        </p:txBody>
      </p:sp>
      <p:sp>
        <p:nvSpPr>
          <p:cNvPr id="12" name="TextBox 12"/>
          <p:cNvSpPr txBox="1">
            <a:spLocks noChangeArrowheads="1"/>
          </p:cNvSpPr>
          <p:nvPr/>
        </p:nvSpPr>
        <p:spPr bwMode="auto">
          <a:xfrm>
            <a:off x="3432429" y="2473914"/>
            <a:ext cx="798295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Promoter</a:t>
            </a:r>
          </a:p>
        </p:txBody>
      </p:sp>
      <p:sp>
        <p:nvSpPr>
          <p:cNvPr id="13" name="TextBox 13"/>
          <p:cNvSpPr txBox="1">
            <a:spLocks noChangeArrowheads="1"/>
          </p:cNvSpPr>
          <p:nvPr/>
        </p:nvSpPr>
        <p:spPr bwMode="auto">
          <a:xfrm>
            <a:off x="6342317" y="1315038"/>
            <a:ext cx="1126654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Poly-A signal</a:t>
            </a:r>
          </a:p>
          <a:p>
            <a:pPr algn="ctr"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sequence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4" name="TextBox 15"/>
          <p:cNvSpPr txBox="1">
            <a:spLocks noChangeArrowheads="1"/>
          </p:cNvSpPr>
          <p:nvPr/>
        </p:nvSpPr>
        <p:spPr bwMode="auto">
          <a:xfrm>
            <a:off x="5094542" y="1967501"/>
            <a:ext cx="1093248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Intron</a:t>
            </a:r>
            <a:r>
              <a:rPr lang="en-US" sz="5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 </a:t>
            </a: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Exon</a:t>
            </a:r>
          </a:p>
        </p:txBody>
      </p:sp>
      <p:sp>
        <p:nvSpPr>
          <p:cNvPr id="15" name="TextBox 16"/>
          <p:cNvSpPr txBox="1">
            <a:spLocks noChangeArrowheads="1"/>
          </p:cNvSpPr>
          <p:nvPr/>
        </p:nvSpPr>
        <p:spPr bwMode="auto">
          <a:xfrm>
            <a:off x="6395500" y="1967501"/>
            <a:ext cx="1043555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Intron  </a:t>
            </a: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Exon</a:t>
            </a:r>
          </a:p>
        </p:txBody>
      </p:sp>
      <p:sp>
        <p:nvSpPr>
          <p:cNvPr id="16" name="TextBox 17"/>
          <p:cNvSpPr txBox="1">
            <a:spLocks noChangeArrowheads="1"/>
          </p:cNvSpPr>
          <p:nvPr/>
        </p:nvSpPr>
        <p:spPr bwMode="auto">
          <a:xfrm>
            <a:off x="7640892" y="1316626"/>
            <a:ext cx="1133066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1550"/>
              </a:lnSpc>
            </a:pPr>
            <a:r>
              <a:rPr lang="en-US" sz="14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Transcription</a:t>
            </a:r>
          </a:p>
          <a:p>
            <a:pPr algn="ctr" eaLnBrk="0" hangingPunct="0">
              <a:lnSpc>
                <a:spcPts val="1550"/>
              </a:lnSpc>
            </a:pPr>
            <a:r>
              <a:rPr lang="en-US" sz="14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termination</a:t>
            </a:r>
          </a:p>
          <a:p>
            <a:pPr algn="ctr" eaLnBrk="0" hangingPunct="0">
              <a:lnSpc>
                <a:spcPts val="1550"/>
              </a:lnSpc>
            </a:pPr>
            <a:r>
              <a:rPr lang="en-US" sz="14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region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7" name="TextBox 20"/>
          <p:cNvSpPr txBox="1">
            <a:spLocks noChangeArrowheads="1"/>
          </p:cNvSpPr>
          <p:nvPr/>
        </p:nvSpPr>
        <p:spPr bwMode="auto">
          <a:xfrm>
            <a:off x="5977192" y="2629489"/>
            <a:ext cx="1133067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>
                <a:solidFill>
                  <a:srgbClr val="000000"/>
                </a:solidFill>
                <a:latin typeface="Arial"/>
                <a:ea typeface="ＭＳ Ｐゴシック" charset="0"/>
              </a:rPr>
              <a:t>Transcription</a:t>
            </a:r>
          </a:p>
        </p:txBody>
      </p:sp>
      <p:sp>
        <p:nvSpPr>
          <p:cNvPr id="18" name="TextBox 21"/>
          <p:cNvSpPr txBox="1">
            <a:spLocks noChangeArrowheads="1"/>
          </p:cNvSpPr>
          <p:nvPr/>
        </p:nvSpPr>
        <p:spPr bwMode="auto">
          <a:xfrm>
            <a:off x="4381754" y="3181939"/>
            <a:ext cx="43762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Exon</a:t>
            </a:r>
          </a:p>
        </p:txBody>
      </p:sp>
      <p:sp>
        <p:nvSpPr>
          <p:cNvPr id="19" name="TextBox 22"/>
          <p:cNvSpPr txBox="1">
            <a:spLocks noChangeArrowheads="1"/>
          </p:cNvSpPr>
          <p:nvPr/>
        </p:nvSpPr>
        <p:spPr bwMode="auto">
          <a:xfrm>
            <a:off x="5075492" y="3181939"/>
            <a:ext cx="1093248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Intron  </a:t>
            </a: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Exon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0" name="TextBox 23"/>
          <p:cNvSpPr txBox="1">
            <a:spLocks noChangeArrowheads="1"/>
          </p:cNvSpPr>
          <p:nvPr/>
        </p:nvSpPr>
        <p:spPr bwMode="auto">
          <a:xfrm>
            <a:off x="8013954" y="2473914"/>
            <a:ext cx="588303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Down-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stream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1" name="TextBox 24"/>
          <p:cNvSpPr txBox="1">
            <a:spLocks noChangeArrowheads="1"/>
          </p:cNvSpPr>
          <p:nvPr/>
        </p:nvSpPr>
        <p:spPr bwMode="auto">
          <a:xfrm>
            <a:off x="7348792" y="2672351"/>
            <a:ext cx="567463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Poly-A</a:t>
            </a:r>
          </a:p>
          <a:p>
            <a:pPr algn="ctr"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signal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2" name="TextBox 26"/>
          <p:cNvSpPr txBox="1">
            <a:spLocks noChangeArrowheads="1"/>
          </p:cNvSpPr>
          <p:nvPr/>
        </p:nvSpPr>
        <p:spPr bwMode="auto">
          <a:xfrm>
            <a:off x="7775829" y="3174001"/>
            <a:ext cx="880049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Cleaved 3</a:t>
            </a:r>
            <a:r>
              <a:rPr lang="en-US" sz="1400" b="1" dirty="0" smtClean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¢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end of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primary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transcript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3" name="TextBox 30"/>
          <p:cNvSpPr txBox="1">
            <a:spLocks noChangeArrowheads="1"/>
          </p:cNvSpPr>
          <p:nvPr/>
        </p:nvSpPr>
        <p:spPr bwMode="auto">
          <a:xfrm>
            <a:off x="2748217" y="3189876"/>
            <a:ext cx="1109278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Primary RNA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transcript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(pre-mRNA)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4" name="TextBox 31"/>
          <p:cNvSpPr txBox="1">
            <a:spLocks noChangeArrowheads="1"/>
          </p:cNvSpPr>
          <p:nvPr/>
        </p:nvSpPr>
        <p:spPr bwMode="auto">
          <a:xfrm>
            <a:off x="3949954" y="3316876"/>
            <a:ext cx="14427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400" b="1" dirty="0" smtClean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Symbol" pitchFamily="18" charset="2"/>
              <a:ea typeface="ＭＳ Ｐゴシック" charset="0"/>
            </a:endParaRPr>
          </a:p>
        </p:txBody>
      </p:sp>
      <p:sp>
        <p:nvSpPr>
          <p:cNvPr id="25" name="TextBox 34"/>
          <p:cNvSpPr txBox="1">
            <a:spLocks noChangeArrowheads="1"/>
          </p:cNvSpPr>
          <p:nvPr/>
        </p:nvSpPr>
        <p:spPr bwMode="auto">
          <a:xfrm>
            <a:off x="6407404" y="3181939"/>
            <a:ext cx="1043555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Intron  Exon</a:t>
            </a:r>
          </a:p>
        </p:txBody>
      </p:sp>
      <p:sp>
        <p:nvSpPr>
          <p:cNvPr id="26" name="TextBox 35"/>
          <p:cNvSpPr txBox="1">
            <a:spLocks noChangeArrowheads="1"/>
          </p:cNvSpPr>
          <p:nvPr/>
        </p:nvSpPr>
        <p:spPr bwMode="auto">
          <a:xfrm>
            <a:off x="5983542" y="3607389"/>
            <a:ext cx="1386342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RNA processing</a:t>
            </a:r>
          </a:p>
        </p:txBody>
      </p:sp>
      <p:sp>
        <p:nvSpPr>
          <p:cNvPr id="27" name="TextBox 36"/>
          <p:cNvSpPr txBox="1">
            <a:spLocks noChangeArrowheads="1"/>
          </p:cNvSpPr>
          <p:nvPr/>
        </p:nvSpPr>
        <p:spPr bwMode="auto">
          <a:xfrm>
            <a:off x="3551492" y="3991564"/>
            <a:ext cx="945772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Intron RNA</a:t>
            </a:r>
          </a:p>
        </p:txBody>
      </p:sp>
      <p:sp>
        <p:nvSpPr>
          <p:cNvPr id="28" name="TextBox 37"/>
          <p:cNvSpPr txBox="1">
            <a:spLocks noChangeArrowheads="1"/>
          </p:cNvSpPr>
          <p:nvPr/>
        </p:nvSpPr>
        <p:spPr bwMode="auto">
          <a:xfrm>
            <a:off x="5026279" y="4493214"/>
            <a:ext cx="1401025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Coding segment</a:t>
            </a:r>
          </a:p>
        </p:txBody>
      </p:sp>
      <p:sp>
        <p:nvSpPr>
          <p:cNvPr id="29" name="TextBox 38"/>
          <p:cNvSpPr txBox="1">
            <a:spLocks noChangeArrowheads="1"/>
          </p:cNvSpPr>
          <p:nvPr/>
        </p:nvSpPr>
        <p:spPr bwMode="auto">
          <a:xfrm>
            <a:off x="2746629" y="4787696"/>
            <a:ext cx="549831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mRNA</a:t>
            </a:r>
          </a:p>
        </p:txBody>
      </p:sp>
      <p:sp>
        <p:nvSpPr>
          <p:cNvPr id="30" name="TextBox 39"/>
          <p:cNvSpPr txBox="1">
            <a:spLocks noChangeArrowheads="1"/>
          </p:cNvSpPr>
          <p:nvPr/>
        </p:nvSpPr>
        <p:spPr bwMode="auto">
          <a:xfrm>
            <a:off x="3649916" y="4843259"/>
            <a:ext cx="89768" cy="132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100"/>
              </a:lnSpc>
            </a:pPr>
            <a:r>
              <a:rPr lang="en-US" sz="9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31" name="TextBox 40"/>
          <p:cNvSpPr txBox="1">
            <a:spLocks noChangeArrowheads="1"/>
          </p:cNvSpPr>
          <p:nvPr/>
        </p:nvSpPr>
        <p:spPr bwMode="auto">
          <a:xfrm>
            <a:off x="3876929" y="4844846"/>
            <a:ext cx="76944" cy="132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100"/>
              </a:lnSpc>
            </a:pPr>
            <a:r>
              <a:rPr lang="en-US" sz="900" b="1">
                <a:solidFill>
                  <a:srgbClr val="000000"/>
                </a:solidFill>
                <a:latin typeface="Arial"/>
                <a:ea typeface="ＭＳ Ｐゴシック" charset="0"/>
              </a:rPr>
              <a:t>P</a:t>
            </a:r>
          </a:p>
        </p:txBody>
      </p:sp>
      <p:sp>
        <p:nvSpPr>
          <p:cNvPr id="32" name="TextBox 41"/>
          <p:cNvSpPr txBox="1">
            <a:spLocks noChangeArrowheads="1"/>
          </p:cNvSpPr>
          <p:nvPr/>
        </p:nvSpPr>
        <p:spPr bwMode="auto">
          <a:xfrm>
            <a:off x="4089654" y="4844846"/>
            <a:ext cx="76944" cy="132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100"/>
              </a:lnSpc>
            </a:pPr>
            <a:r>
              <a:rPr lang="en-US" sz="900" b="1">
                <a:solidFill>
                  <a:srgbClr val="000000"/>
                </a:solidFill>
                <a:latin typeface="Arial"/>
                <a:ea typeface="ＭＳ Ｐゴシック" charset="0"/>
              </a:rPr>
              <a:t>P</a:t>
            </a:r>
          </a:p>
        </p:txBody>
      </p:sp>
      <p:sp>
        <p:nvSpPr>
          <p:cNvPr id="33" name="TextBox 42"/>
          <p:cNvSpPr txBox="1">
            <a:spLocks noChangeArrowheads="1"/>
          </p:cNvSpPr>
          <p:nvPr/>
        </p:nvSpPr>
        <p:spPr bwMode="auto">
          <a:xfrm>
            <a:off x="4300791" y="4844846"/>
            <a:ext cx="76944" cy="132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100"/>
              </a:lnSpc>
            </a:pPr>
            <a:r>
              <a:rPr lang="en-US" sz="900" b="1">
                <a:solidFill>
                  <a:srgbClr val="000000"/>
                </a:solidFill>
                <a:latin typeface="Arial"/>
                <a:ea typeface="ＭＳ Ｐゴシック" charset="0"/>
              </a:rPr>
              <a:t>P</a:t>
            </a:r>
          </a:p>
        </p:txBody>
      </p:sp>
      <p:sp>
        <p:nvSpPr>
          <p:cNvPr id="34" name="TextBox 43"/>
          <p:cNvSpPr txBox="1">
            <a:spLocks noChangeArrowheads="1"/>
          </p:cNvSpPr>
          <p:nvPr/>
        </p:nvSpPr>
        <p:spPr bwMode="auto">
          <a:xfrm>
            <a:off x="7250365" y="4853577"/>
            <a:ext cx="597921" cy="132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100"/>
              </a:lnSpc>
            </a:pPr>
            <a:r>
              <a:rPr lang="en-US" sz="9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AAA</a:t>
            </a:r>
            <a:r>
              <a:rPr lang="en-US" sz="900" b="1" baseline="30000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… </a:t>
            </a:r>
            <a:r>
              <a:rPr lang="en-US" sz="9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AAA</a:t>
            </a:r>
            <a:endParaRPr lang="en-US" sz="9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35" name="TextBox 44"/>
          <p:cNvSpPr txBox="1">
            <a:spLocks noChangeArrowheads="1"/>
          </p:cNvSpPr>
          <p:nvPr/>
        </p:nvSpPr>
        <p:spPr bwMode="auto">
          <a:xfrm>
            <a:off x="7896479" y="4802776"/>
            <a:ext cx="14427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400" b="1" dirty="0" smtClean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Symbol" pitchFamily="18" charset="2"/>
              <a:ea typeface="ＭＳ Ｐゴシック" charset="0"/>
            </a:endParaRPr>
          </a:p>
        </p:txBody>
      </p:sp>
      <p:sp>
        <p:nvSpPr>
          <p:cNvPr id="36" name="TextBox 45"/>
          <p:cNvSpPr txBox="1">
            <a:spLocks noChangeArrowheads="1"/>
          </p:cNvSpPr>
          <p:nvPr/>
        </p:nvSpPr>
        <p:spPr bwMode="auto">
          <a:xfrm>
            <a:off x="3745167" y="5131389"/>
            <a:ext cx="532197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400" b="1" dirty="0" smtClean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¢</a:t>
            </a: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Cap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37" name="TextBox 47"/>
          <p:cNvSpPr txBox="1">
            <a:spLocks noChangeArrowheads="1"/>
          </p:cNvSpPr>
          <p:nvPr/>
        </p:nvSpPr>
        <p:spPr bwMode="auto">
          <a:xfrm>
            <a:off x="5202381" y="4988514"/>
            <a:ext cx="535403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Start</a:t>
            </a:r>
          </a:p>
          <a:p>
            <a:pPr algn="ctr"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codon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38" name="TextBox 49"/>
          <p:cNvSpPr txBox="1">
            <a:spLocks noChangeArrowheads="1"/>
          </p:cNvSpPr>
          <p:nvPr/>
        </p:nvSpPr>
        <p:spPr bwMode="auto">
          <a:xfrm>
            <a:off x="6633623" y="5131389"/>
            <a:ext cx="562655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400" b="1" dirty="0" smtClean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¢</a:t>
            </a: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UTR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39" name="TextBox 9"/>
          <p:cNvSpPr txBox="1">
            <a:spLocks noChangeArrowheads="1"/>
          </p:cNvSpPr>
          <p:nvPr/>
        </p:nvSpPr>
        <p:spPr bwMode="auto">
          <a:xfrm>
            <a:off x="3625623" y="1513932"/>
            <a:ext cx="1133067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Transcription</a:t>
            </a:r>
          </a:p>
          <a:p>
            <a:pPr algn="ctr"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start site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40" name="TextBox 49"/>
          <p:cNvSpPr txBox="1">
            <a:spLocks noChangeArrowheads="1"/>
          </p:cNvSpPr>
          <p:nvPr/>
        </p:nvSpPr>
        <p:spPr bwMode="auto">
          <a:xfrm>
            <a:off x="7279577" y="5128963"/>
            <a:ext cx="567463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Poly-A</a:t>
            </a:r>
          </a:p>
          <a:p>
            <a:pPr algn="ctr"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tail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42" name="TextBox 47"/>
          <p:cNvSpPr txBox="1">
            <a:spLocks noChangeArrowheads="1"/>
          </p:cNvSpPr>
          <p:nvPr/>
        </p:nvSpPr>
        <p:spPr bwMode="auto">
          <a:xfrm>
            <a:off x="5841821" y="4995462"/>
            <a:ext cx="535403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Stop</a:t>
            </a:r>
          </a:p>
          <a:p>
            <a:pPr algn="ctr"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codon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43" name="TextBox 45"/>
          <p:cNvSpPr txBox="1">
            <a:spLocks noChangeArrowheads="1"/>
          </p:cNvSpPr>
          <p:nvPr/>
        </p:nvSpPr>
        <p:spPr bwMode="auto">
          <a:xfrm>
            <a:off x="4403387" y="5133770"/>
            <a:ext cx="562655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400" b="1" dirty="0" smtClean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¢</a:t>
            </a: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UTR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1273969" y="1933575"/>
            <a:ext cx="835819" cy="283369"/>
            <a:chOff x="1273969" y="1933575"/>
            <a:chExt cx="835819" cy="283369"/>
          </a:xfrm>
        </p:grpSpPr>
        <p:sp>
          <p:nvSpPr>
            <p:cNvPr id="2" name="Freeform 1"/>
            <p:cNvSpPr/>
            <p:nvPr/>
          </p:nvSpPr>
          <p:spPr>
            <a:xfrm>
              <a:off x="1273969" y="1933575"/>
              <a:ext cx="835819" cy="283369"/>
            </a:xfrm>
            <a:custGeom>
              <a:avLst/>
              <a:gdLst>
                <a:gd name="connsiteX0" fmla="*/ 0 w 835819"/>
                <a:gd name="connsiteY0" fmla="*/ 276225 h 283369"/>
                <a:gd name="connsiteX1" fmla="*/ 342900 w 835819"/>
                <a:gd name="connsiteY1" fmla="*/ 0 h 283369"/>
                <a:gd name="connsiteX2" fmla="*/ 835819 w 835819"/>
                <a:gd name="connsiteY2" fmla="*/ 283369 h 283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35819" h="283369">
                  <a:moveTo>
                    <a:pt x="0" y="276225"/>
                  </a:moveTo>
                  <a:lnTo>
                    <a:pt x="342900" y="0"/>
                  </a:lnTo>
                  <a:lnTo>
                    <a:pt x="835819" y="283369"/>
                  </a:ln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3" name="Freeform 2"/>
            <p:cNvSpPr/>
            <p:nvPr/>
          </p:nvSpPr>
          <p:spPr>
            <a:xfrm>
              <a:off x="1616869" y="1935956"/>
              <a:ext cx="0" cy="271463"/>
            </a:xfrm>
            <a:custGeom>
              <a:avLst/>
              <a:gdLst>
                <a:gd name="connsiteX0" fmla="*/ 0 w 0"/>
                <a:gd name="connsiteY0" fmla="*/ 0 h 271463"/>
                <a:gd name="connsiteX1" fmla="*/ 0 w 0"/>
                <a:gd name="connsiteY1" fmla="*/ 271463 h 271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71463">
                  <a:moveTo>
                    <a:pt x="0" y="0"/>
                  </a:moveTo>
                  <a:lnTo>
                    <a:pt x="0" y="271463"/>
                  </a:ln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</p:grpSp>
      <p:sp>
        <p:nvSpPr>
          <p:cNvPr id="44" name="Freeform 43"/>
          <p:cNvSpPr/>
          <p:nvPr/>
        </p:nvSpPr>
        <p:spPr>
          <a:xfrm>
            <a:off x="3178969" y="1943100"/>
            <a:ext cx="261937" cy="266700"/>
          </a:xfrm>
          <a:custGeom>
            <a:avLst/>
            <a:gdLst>
              <a:gd name="connsiteX0" fmla="*/ 45244 w 261937"/>
              <a:gd name="connsiteY0" fmla="*/ 264319 h 266700"/>
              <a:gd name="connsiteX1" fmla="*/ 0 w 261937"/>
              <a:gd name="connsiteY1" fmla="*/ 0 h 266700"/>
              <a:gd name="connsiteX2" fmla="*/ 261937 w 261937"/>
              <a:gd name="connsiteY2" fmla="*/ 266700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1937" h="266700">
                <a:moveTo>
                  <a:pt x="45244" y="264319"/>
                </a:moveTo>
                <a:lnTo>
                  <a:pt x="0" y="0"/>
                </a:lnTo>
                <a:lnTo>
                  <a:pt x="261937" y="26670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45" name="Freeform 44"/>
          <p:cNvSpPr/>
          <p:nvPr/>
        </p:nvSpPr>
        <p:spPr>
          <a:xfrm>
            <a:off x="4088606" y="1945481"/>
            <a:ext cx="0" cy="261938"/>
          </a:xfrm>
          <a:custGeom>
            <a:avLst/>
            <a:gdLst>
              <a:gd name="connsiteX0" fmla="*/ 0 w 0"/>
              <a:gd name="connsiteY0" fmla="*/ 0 h 261938"/>
              <a:gd name="connsiteX1" fmla="*/ 0 w 0"/>
              <a:gd name="connsiteY1" fmla="*/ 261938 h 261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61938">
                <a:moveTo>
                  <a:pt x="0" y="0"/>
                </a:moveTo>
                <a:lnTo>
                  <a:pt x="0" y="261938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46" name="Freeform 45"/>
          <p:cNvSpPr/>
          <p:nvPr/>
        </p:nvSpPr>
        <p:spPr>
          <a:xfrm>
            <a:off x="4529138" y="3974306"/>
            <a:ext cx="511968" cy="269082"/>
          </a:xfrm>
          <a:custGeom>
            <a:avLst/>
            <a:gdLst>
              <a:gd name="connsiteX0" fmla="*/ 361950 w 511968"/>
              <a:gd name="connsiteY0" fmla="*/ 0 h 269082"/>
              <a:gd name="connsiteX1" fmla="*/ 0 w 511968"/>
              <a:gd name="connsiteY1" fmla="*/ 135732 h 269082"/>
              <a:gd name="connsiteX2" fmla="*/ 511968 w 511968"/>
              <a:gd name="connsiteY2" fmla="*/ 269082 h 269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1968" h="269082">
                <a:moveTo>
                  <a:pt x="361950" y="0"/>
                </a:moveTo>
                <a:lnTo>
                  <a:pt x="0" y="135732"/>
                </a:lnTo>
                <a:lnTo>
                  <a:pt x="511968" y="269082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47" name="Freeform 46"/>
          <p:cNvSpPr/>
          <p:nvPr/>
        </p:nvSpPr>
        <p:spPr>
          <a:xfrm>
            <a:off x="7460456" y="3133725"/>
            <a:ext cx="169069" cy="254794"/>
          </a:xfrm>
          <a:custGeom>
            <a:avLst/>
            <a:gdLst>
              <a:gd name="connsiteX0" fmla="*/ 0 w 169069"/>
              <a:gd name="connsiteY0" fmla="*/ 254794 h 254794"/>
              <a:gd name="connsiteX1" fmla="*/ 169069 w 169069"/>
              <a:gd name="connsiteY1" fmla="*/ 0 h 254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69069" h="254794">
                <a:moveTo>
                  <a:pt x="0" y="254794"/>
                </a:moveTo>
                <a:lnTo>
                  <a:pt x="169069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48" name="Freeform 47"/>
          <p:cNvSpPr/>
          <p:nvPr/>
        </p:nvSpPr>
        <p:spPr>
          <a:xfrm>
            <a:off x="7138988" y="1735931"/>
            <a:ext cx="323850" cy="471488"/>
          </a:xfrm>
          <a:custGeom>
            <a:avLst/>
            <a:gdLst>
              <a:gd name="connsiteX0" fmla="*/ 321468 w 323850"/>
              <a:gd name="connsiteY0" fmla="*/ 471488 h 471488"/>
              <a:gd name="connsiteX1" fmla="*/ 323850 w 323850"/>
              <a:gd name="connsiteY1" fmla="*/ 207169 h 471488"/>
              <a:gd name="connsiteX2" fmla="*/ 0 w 323850"/>
              <a:gd name="connsiteY2" fmla="*/ 0 h 471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3850" h="471488">
                <a:moveTo>
                  <a:pt x="321468" y="471488"/>
                </a:moveTo>
                <a:lnTo>
                  <a:pt x="323850" y="207169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49" name="Freeform 48"/>
          <p:cNvSpPr/>
          <p:nvPr/>
        </p:nvSpPr>
        <p:spPr>
          <a:xfrm>
            <a:off x="8201025" y="1947866"/>
            <a:ext cx="0" cy="230981"/>
          </a:xfrm>
          <a:custGeom>
            <a:avLst/>
            <a:gdLst>
              <a:gd name="connsiteX0" fmla="*/ 0 w 0"/>
              <a:gd name="connsiteY0" fmla="*/ 0 h 230981"/>
              <a:gd name="connsiteX1" fmla="*/ 0 w 0"/>
              <a:gd name="connsiteY1" fmla="*/ 230981 h 230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30981">
                <a:moveTo>
                  <a:pt x="0" y="0"/>
                </a:moveTo>
                <a:lnTo>
                  <a:pt x="0" y="230981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50" name="Freeform 49"/>
          <p:cNvSpPr/>
          <p:nvPr/>
        </p:nvSpPr>
        <p:spPr>
          <a:xfrm>
            <a:off x="4888706" y="4957763"/>
            <a:ext cx="319088" cy="185737"/>
          </a:xfrm>
          <a:custGeom>
            <a:avLst/>
            <a:gdLst>
              <a:gd name="connsiteX0" fmla="*/ 0 w 319088"/>
              <a:gd name="connsiteY0" fmla="*/ 0 h 185737"/>
              <a:gd name="connsiteX1" fmla="*/ 319088 w 319088"/>
              <a:gd name="connsiteY1" fmla="*/ 185737 h 185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9088" h="185737">
                <a:moveTo>
                  <a:pt x="0" y="0"/>
                </a:moveTo>
                <a:lnTo>
                  <a:pt x="319088" y="185737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51" name="Freeform 50"/>
          <p:cNvSpPr/>
          <p:nvPr/>
        </p:nvSpPr>
        <p:spPr>
          <a:xfrm>
            <a:off x="6353175" y="4957763"/>
            <a:ext cx="223838" cy="261937"/>
          </a:xfrm>
          <a:custGeom>
            <a:avLst/>
            <a:gdLst>
              <a:gd name="connsiteX0" fmla="*/ 223838 w 223838"/>
              <a:gd name="connsiteY0" fmla="*/ 0 h 261937"/>
              <a:gd name="connsiteX1" fmla="*/ 0 w 223838"/>
              <a:gd name="connsiteY1" fmla="*/ 261937 h 261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3838" h="261937">
                <a:moveTo>
                  <a:pt x="223838" y="0"/>
                </a:moveTo>
                <a:lnTo>
                  <a:pt x="0" y="261937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52" name="Left Brace 51"/>
          <p:cNvSpPr/>
          <p:nvPr/>
        </p:nvSpPr>
        <p:spPr bwMode="auto">
          <a:xfrm rot="16200000">
            <a:off x="3767182" y="2198425"/>
            <a:ext cx="143617" cy="507268"/>
          </a:xfrm>
          <a:prstGeom prst="leftBrace">
            <a:avLst>
              <a:gd name="adj1" fmla="val 50038"/>
              <a:gd name="adj2" fmla="val 48592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53" name="Left Brace 52"/>
          <p:cNvSpPr/>
          <p:nvPr/>
        </p:nvSpPr>
        <p:spPr bwMode="auto">
          <a:xfrm rot="16200000">
            <a:off x="4619608" y="4874191"/>
            <a:ext cx="125809" cy="364769"/>
          </a:xfrm>
          <a:prstGeom prst="leftBrace">
            <a:avLst>
              <a:gd name="adj1" fmla="val 50038"/>
              <a:gd name="adj2" fmla="val 51892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54" name="Left Brace 53"/>
          <p:cNvSpPr/>
          <p:nvPr/>
        </p:nvSpPr>
        <p:spPr bwMode="auto">
          <a:xfrm rot="16200000">
            <a:off x="3952348" y="4668399"/>
            <a:ext cx="143364" cy="777764"/>
          </a:xfrm>
          <a:prstGeom prst="leftBrace">
            <a:avLst>
              <a:gd name="adj1" fmla="val 50038"/>
              <a:gd name="adj2" fmla="val 51892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56" name="Left Brace 55"/>
          <p:cNvSpPr/>
          <p:nvPr/>
        </p:nvSpPr>
        <p:spPr bwMode="auto">
          <a:xfrm rot="16200000">
            <a:off x="6832756" y="4743543"/>
            <a:ext cx="143364" cy="631029"/>
          </a:xfrm>
          <a:prstGeom prst="leftBrace">
            <a:avLst>
              <a:gd name="adj1" fmla="val 50038"/>
              <a:gd name="adj2" fmla="val 51892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57" name="Left Brace 56"/>
          <p:cNvSpPr/>
          <p:nvPr/>
        </p:nvSpPr>
        <p:spPr bwMode="auto">
          <a:xfrm rot="16200000">
            <a:off x="7473308" y="4741060"/>
            <a:ext cx="143364" cy="631029"/>
          </a:xfrm>
          <a:prstGeom prst="leftBrace">
            <a:avLst>
              <a:gd name="adj1" fmla="val 50038"/>
              <a:gd name="adj2" fmla="val 51892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59" name="Left Brace 58"/>
          <p:cNvSpPr/>
          <p:nvPr/>
        </p:nvSpPr>
        <p:spPr bwMode="auto">
          <a:xfrm rot="5400000">
            <a:off x="5663121" y="3891473"/>
            <a:ext cx="134716" cy="1712116"/>
          </a:xfrm>
          <a:prstGeom prst="leftBrace">
            <a:avLst>
              <a:gd name="adj1" fmla="val 33020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12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64" y="204216"/>
            <a:ext cx="8272272" cy="644956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Figure 15.8-1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TextBox 2"/>
          <p:cNvSpPr txBox="1">
            <a:spLocks noChangeArrowheads="1"/>
          </p:cNvSpPr>
          <p:nvPr/>
        </p:nvSpPr>
        <p:spPr bwMode="auto">
          <a:xfrm>
            <a:off x="1274383" y="227113"/>
            <a:ext cx="212878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Enhancer (group of</a:t>
            </a:r>
          </a:p>
          <a:p>
            <a:pPr algn="ctr"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distal control</a:t>
            </a:r>
          </a:p>
          <a:p>
            <a:pPr algn="ctr"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elements)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0" name="TextBox 5"/>
          <p:cNvSpPr txBox="1">
            <a:spLocks noChangeArrowheads="1"/>
          </p:cNvSpPr>
          <p:nvPr/>
        </p:nvSpPr>
        <p:spPr bwMode="auto">
          <a:xfrm>
            <a:off x="1326763" y="1763599"/>
            <a:ext cx="1064394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Upstream</a:t>
            </a:r>
          </a:p>
        </p:txBody>
      </p:sp>
      <p:sp>
        <p:nvSpPr>
          <p:cNvPr id="21" name="TextBox 6"/>
          <p:cNvSpPr txBox="1">
            <a:spLocks noChangeArrowheads="1"/>
          </p:cNvSpPr>
          <p:nvPr/>
        </p:nvSpPr>
        <p:spPr bwMode="auto">
          <a:xfrm>
            <a:off x="976172" y="2435785"/>
            <a:ext cx="100027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Proximal</a:t>
            </a:r>
          </a:p>
          <a:p>
            <a:pPr algn="ctr"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control</a:t>
            </a:r>
          </a:p>
          <a:p>
            <a:pPr algn="ctr"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elements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2" name="TextBox 9"/>
          <p:cNvSpPr txBox="1">
            <a:spLocks noChangeArrowheads="1"/>
          </p:cNvSpPr>
          <p:nvPr/>
        </p:nvSpPr>
        <p:spPr bwMode="auto">
          <a:xfrm>
            <a:off x="6254771" y="2435785"/>
            <a:ext cx="1453347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Poly-A signal</a:t>
            </a:r>
          </a:p>
          <a:p>
            <a:pPr algn="ctr"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sequence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3" name="TextBox 11"/>
          <p:cNvSpPr txBox="1">
            <a:spLocks noChangeArrowheads="1"/>
          </p:cNvSpPr>
          <p:nvPr/>
        </p:nvSpPr>
        <p:spPr bwMode="auto">
          <a:xfrm>
            <a:off x="4389033" y="3386816"/>
            <a:ext cx="654025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Intron</a:t>
            </a:r>
          </a:p>
        </p:txBody>
      </p:sp>
      <p:sp>
        <p:nvSpPr>
          <p:cNvPr id="24" name="TextBox 12"/>
          <p:cNvSpPr txBox="1">
            <a:spLocks noChangeArrowheads="1"/>
          </p:cNvSpPr>
          <p:nvPr/>
        </p:nvSpPr>
        <p:spPr bwMode="auto">
          <a:xfrm>
            <a:off x="5273273" y="3386816"/>
            <a:ext cx="564257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Exon</a:t>
            </a:r>
          </a:p>
        </p:txBody>
      </p:sp>
      <p:sp>
        <p:nvSpPr>
          <p:cNvPr id="25" name="TextBox 13"/>
          <p:cNvSpPr txBox="1">
            <a:spLocks noChangeArrowheads="1"/>
          </p:cNvSpPr>
          <p:nvPr/>
        </p:nvSpPr>
        <p:spPr bwMode="auto">
          <a:xfrm>
            <a:off x="6304352" y="3389197"/>
            <a:ext cx="1410643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Intron   Exon</a:t>
            </a:r>
          </a:p>
        </p:txBody>
      </p:sp>
      <p:sp>
        <p:nvSpPr>
          <p:cNvPr id="26" name="TextBox 14"/>
          <p:cNvSpPr txBox="1">
            <a:spLocks noChangeArrowheads="1"/>
          </p:cNvSpPr>
          <p:nvPr/>
        </p:nvSpPr>
        <p:spPr bwMode="auto">
          <a:xfrm>
            <a:off x="2291147" y="2734354"/>
            <a:ext cx="1462002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Transcription</a:t>
            </a:r>
          </a:p>
          <a:p>
            <a:pPr algn="ctr"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start site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7" name="TextBox 16"/>
          <p:cNvSpPr txBox="1">
            <a:spLocks noChangeArrowheads="1"/>
          </p:cNvSpPr>
          <p:nvPr/>
        </p:nvSpPr>
        <p:spPr bwMode="auto">
          <a:xfrm>
            <a:off x="3354777" y="3389197"/>
            <a:ext cx="564257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Exon</a:t>
            </a:r>
          </a:p>
        </p:txBody>
      </p:sp>
      <p:sp>
        <p:nvSpPr>
          <p:cNvPr id="28" name="TextBox 17"/>
          <p:cNvSpPr txBox="1">
            <a:spLocks noChangeArrowheads="1"/>
          </p:cNvSpPr>
          <p:nvPr/>
        </p:nvSpPr>
        <p:spPr bwMode="auto">
          <a:xfrm>
            <a:off x="1997461" y="4121035"/>
            <a:ext cx="1025922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Promoter</a:t>
            </a:r>
          </a:p>
        </p:txBody>
      </p:sp>
      <p:sp>
        <p:nvSpPr>
          <p:cNvPr id="29" name="TextBox 18"/>
          <p:cNvSpPr txBox="1">
            <a:spLocks noChangeArrowheads="1"/>
          </p:cNvSpPr>
          <p:nvPr/>
        </p:nvSpPr>
        <p:spPr bwMode="auto">
          <a:xfrm>
            <a:off x="7044927" y="4512355"/>
            <a:ext cx="146200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Transcription</a:t>
            </a:r>
          </a:p>
          <a:p>
            <a:pPr algn="ctr"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termination</a:t>
            </a:r>
          </a:p>
          <a:p>
            <a:pPr algn="ctr"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region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30" name="TextBox 21"/>
          <p:cNvSpPr txBox="1">
            <a:spLocks noChangeArrowheads="1"/>
          </p:cNvSpPr>
          <p:nvPr/>
        </p:nvSpPr>
        <p:spPr bwMode="auto">
          <a:xfrm>
            <a:off x="7482662" y="6117316"/>
            <a:ext cx="756617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Down-</a:t>
            </a:r>
          </a:p>
          <a:p>
            <a:pPr algn="ctr"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stream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857058" y="1092512"/>
            <a:ext cx="1209675" cy="412750"/>
            <a:chOff x="1844675" y="1095375"/>
            <a:chExt cx="1209675" cy="412750"/>
          </a:xfrm>
        </p:grpSpPr>
        <p:sp>
          <p:nvSpPr>
            <p:cNvPr id="3" name="Freeform 2"/>
            <p:cNvSpPr/>
            <p:nvPr/>
          </p:nvSpPr>
          <p:spPr>
            <a:xfrm>
              <a:off x="1844675" y="1095375"/>
              <a:ext cx="1209675" cy="412750"/>
            </a:xfrm>
            <a:custGeom>
              <a:avLst/>
              <a:gdLst>
                <a:gd name="connsiteX0" fmla="*/ 0 w 1209675"/>
                <a:gd name="connsiteY0" fmla="*/ 403225 h 412750"/>
                <a:gd name="connsiteX1" fmla="*/ 492125 w 1209675"/>
                <a:gd name="connsiteY1" fmla="*/ 0 h 412750"/>
                <a:gd name="connsiteX2" fmla="*/ 1209675 w 1209675"/>
                <a:gd name="connsiteY2" fmla="*/ 412750 h 41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09675" h="412750">
                  <a:moveTo>
                    <a:pt x="0" y="403225"/>
                  </a:moveTo>
                  <a:lnTo>
                    <a:pt x="492125" y="0"/>
                  </a:lnTo>
                  <a:lnTo>
                    <a:pt x="1209675" y="412750"/>
                  </a:ln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336800" y="1098550"/>
              <a:ext cx="0" cy="406400"/>
            </a:xfrm>
            <a:custGeom>
              <a:avLst/>
              <a:gdLst>
                <a:gd name="connsiteX0" fmla="*/ 0 w 0"/>
                <a:gd name="connsiteY0" fmla="*/ 0 h 406400"/>
                <a:gd name="connsiteX1" fmla="*/ 0 w 0"/>
                <a:gd name="connsiteY1" fmla="*/ 406400 h 40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406400">
                  <a:moveTo>
                    <a:pt x="0" y="0"/>
                  </a:moveTo>
                  <a:lnTo>
                    <a:pt x="0" y="406400"/>
                  </a:ln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>
            <a:off x="1554969" y="3317875"/>
            <a:ext cx="381000" cy="396875"/>
          </a:xfrm>
          <a:custGeom>
            <a:avLst/>
            <a:gdLst>
              <a:gd name="connsiteX0" fmla="*/ 63500 w 381000"/>
              <a:gd name="connsiteY0" fmla="*/ 387350 h 396875"/>
              <a:gd name="connsiteX1" fmla="*/ 0 w 381000"/>
              <a:gd name="connsiteY1" fmla="*/ 0 h 396875"/>
              <a:gd name="connsiteX2" fmla="*/ 381000 w 381000"/>
              <a:gd name="connsiteY2" fmla="*/ 396875 h 396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1000" h="396875">
                <a:moveTo>
                  <a:pt x="63500" y="387350"/>
                </a:moveTo>
                <a:lnTo>
                  <a:pt x="0" y="0"/>
                </a:lnTo>
                <a:lnTo>
                  <a:pt x="381000" y="396875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2884492" y="3316286"/>
            <a:ext cx="0" cy="400050"/>
          </a:xfrm>
          <a:custGeom>
            <a:avLst/>
            <a:gdLst>
              <a:gd name="connsiteX0" fmla="*/ 0 w 0"/>
              <a:gd name="connsiteY0" fmla="*/ 0 h 400050"/>
              <a:gd name="connsiteX1" fmla="*/ 0 w 0"/>
              <a:gd name="connsiteY1" fmla="*/ 400050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400050">
                <a:moveTo>
                  <a:pt x="0" y="0"/>
                </a:moveTo>
                <a:lnTo>
                  <a:pt x="0" y="40005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7323936" y="3021805"/>
            <a:ext cx="463550" cy="685800"/>
          </a:xfrm>
          <a:custGeom>
            <a:avLst/>
            <a:gdLst>
              <a:gd name="connsiteX0" fmla="*/ 463550 w 463550"/>
              <a:gd name="connsiteY0" fmla="*/ 685800 h 685800"/>
              <a:gd name="connsiteX1" fmla="*/ 463550 w 463550"/>
              <a:gd name="connsiteY1" fmla="*/ 298450 h 685800"/>
              <a:gd name="connsiteX2" fmla="*/ 0 w 463550"/>
              <a:gd name="connsiteY2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3550" h="685800">
                <a:moveTo>
                  <a:pt x="463550" y="685800"/>
                </a:moveTo>
                <a:lnTo>
                  <a:pt x="463550" y="29845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1" name="Left Brace 30"/>
          <p:cNvSpPr/>
          <p:nvPr/>
        </p:nvSpPr>
        <p:spPr bwMode="auto">
          <a:xfrm rot="16200000">
            <a:off x="2430918" y="3706992"/>
            <a:ext cx="184827" cy="727075"/>
          </a:xfrm>
          <a:prstGeom prst="leftBrace">
            <a:avLst>
              <a:gd name="adj1" fmla="val 32001"/>
              <a:gd name="adj2" fmla="val 48617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7774793" y="5361785"/>
            <a:ext cx="0" cy="342900"/>
          </a:xfrm>
          <a:custGeom>
            <a:avLst/>
            <a:gdLst>
              <a:gd name="connsiteX0" fmla="*/ 0 w 0"/>
              <a:gd name="connsiteY0" fmla="*/ 0 h 342900"/>
              <a:gd name="connsiteX1" fmla="*/ 0 w 0"/>
              <a:gd name="connsiteY1" fmla="*/ 342900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342900">
                <a:moveTo>
                  <a:pt x="0" y="0"/>
                </a:moveTo>
                <a:lnTo>
                  <a:pt x="0" y="34290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23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12" y="484632"/>
            <a:ext cx="8266176" cy="5888736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Figure 15.8-2-s1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921701" y="490816"/>
            <a:ext cx="1110881" cy="84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Proximal</a:t>
            </a:r>
          </a:p>
          <a:p>
            <a:pPr algn="ctr"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control</a:t>
            </a:r>
          </a:p>
          <a:p>
            <a:pPr algn="ctr"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elements</a:t>
            </a:r>
            <a:endParaRPr lang="en-US" sz="2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3323730" y="1422678"/>
            <a:ext cx="628377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Exon</a:t>
            </a: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675780" y="2152928"/>
            <a:ext cx="557845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DNA</a:t>
            </a: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1947367" y="2152928"/>
            <a:ext cx="1139736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Promoter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179642" y="484465"/>
            <a:ext cx="1614352" cy="56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Poly-A signal</a:t>
            </a:r>
          </a:p>
          <a:p>
            <a:pPr algn="ctr"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sequence</a:t>
            </a:r>
            <a:endParaRPr lang="en-US" sz="2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354017" y="1422678"/>
            <a:ext cx="1566134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Intron  </a:t>
            </a: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Exon</a:t>
            </a:r>
            <a:endParaRPr lang="en-US" sz="2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232030" y="1422678"/>
            <a:ext cx="1495602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Intron </a:t>
            </a: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Exon</a:t>
            </a:r>
            <a:endParaRPr lang="en-US" sz="2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4" name="TextBox 5"/>
          <p:cNvSpPr txBox="1">
            <a:spLocks noChangeArrowheads="1"/>
          </p:cNvSpPr>
          <p:nvPr/>
        </p:nvSpPr>
        <p:spPr bwMode="auto">
          <a:xfrm>
            <a:off x="2210560" y="786435"/>
            <a:ext cx="1624098" cy="56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Transcription</a:t>
            </a:r>
          </a:p>
          <a:p>
            <a:pPr algn="ctr"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start site</a:t>
            </a:r>
            <a:endParaRPr lang="en-US" sz="2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5" name="Left Brace 14"/>
          <p:cNvSpPr/>
          <p:nvPr/>
        </p:nvSpPr>
        <p:spPr bwMode="auto">
          <a:xfrm rot="16200000">
            <a:off x="2435424" y="1730570"/>
            <a:ext cx="189318" cy="750091"/>
          </a:xfrm>
          <a:prstGeom prst="leftBrace">
            <a:avLst>
              <a:gd name="adj1" fmla="val 35866"/>
              <a:gd name="adj2" fmla="val 48617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1565275" y="1377950"/>
            <a:ext cx="374650" cy="381000"/>
          </a:xfrm>
          <a:custGeom>
            <a:avLst/>
            <a:gdLst>
              <a:gd name="connsiteX0" fmla="*/ 57150 w 374650"/>
              <a:gd name="connsiteY0" fmla="*/ 377825 h 381000"/>
              <a:gd name="connsiteX1" fmla="*/ 0 w 374650"/>
              <a:gd name="connsiteY1" fmla="*/ 0 h 381000"/>
              <a:gd name="connsiteX2" fmla="*/ 374650 w 374650"/>
              <a:gd name="connsiteY2" fmla="*/ 38100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4650" h="381000">
                <a:moveTo>
                  <a:pt x="57150" y="377825"/>
                </a:moveTo>
                <a:lnTo>
                  <a:pt x="0" y="0"/>
                </a:lnTo>
                <a:lnTo>
                  <a:pt x="374650" y="38100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2882900" y="1368425"/>
            <a:ext cx="0" cy="396875"/>
          </a:xfrm>
          <a:custGeom>
            <a:avLst/>
            <a:gdLst>
              <a:gd name="connsiteX0" fmla="*/ 0 w 0"/>
              <a:gd name="connsiteY0" fmla="*/ 0 h 396875"/>
              <a:gd name="connsiteX1" fmla="*/ 0 w 0"/>
              <a:gd name="connsiteY1" fmla="*/ 396875 h 396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396875">
                <a:moveTo>
                  <a:pt x="0" y="0"/>
                </a:moveTo>
                <a:lnTo>
                  <a:pt x="0" y="396875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7319963" y="1071563"/>
            <a:ext cx="457200" cy="671512"/>
          </a:xfrm>
          <a:custGeom>
            <a:avLst/>
            <a:gdLst>
              <a:gd name="connsiteX0" fmla="*/ 457200 w 457200"/>
              <a:gd name="connsiteY0" fmla="*/ 671512 h 671512"/>
              <a:gd name="connsiteX1" fmla="*/ 457200 w 457200"/>
              <a:gd name="connsiteY1" fmla="*/ 300037 h 671512"/>
              <a:gd name="connsiteX2" fmla="*/ 0 w 457200"/>
              <a:gd name="connsiteY2" fmla="*/ 0 h 671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7200" h="671512">
                <a:moveTo>
                  <a:pt x="457200" y="671512"/>
                </a:moveTo>
                <a:lnTo>
                  <a:pt x="457200" y="300037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40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12" y="484632"/>
            <a:ext cx="8266176" cy="5888736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Figure 15.8-2-s2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921701" y="490816"/>
            <a:ext cx="1110881" cy="84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Proximal</a:t>
            </a:r>
          </a:p>
          <a:p>
            <a:pPr algn="ctr"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control</a:t>
            </a:r>
          </a:p>
          <a:p>
            <a:pPr algn="ctr"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elements</a:t>
            </a:r>
            <a:endParaRPr lang="en-US" sz="2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3323730" y="1422678"/>
            <a:ext cx="628377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Exon</a:t>
            </a: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675780" y="2152928"/>
            <a:ext cx="557845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DNA</a:t>
            </a: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1947367" y="2152928"/>
            <a:ext cx="1139736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Promoter</a:t>
            </a: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3323730" y="3016528"/>
            <a:ext cx="628377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Exon</a:t>
            </a:r>
          </a:p>
        </p:txBody>
      </p:sp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6179642" y="484465"/>
            <a:ext cx="1614352" cy="56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Poly-A signal</a:t>
            </a:r>
          </a:p>
          <a:p>
            <a:pPr algn="ctr"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sequence</a:t>
            </a:r>
            <a:endParaRPr lang="en-US" sz="2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354017" y="1422678"/>
            <a:ext cx="1566134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Intron  </a:t>
            </a: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Exon</a:t>
            </a:r>
            <a:endParaRPr lang="en-US" sz="2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232030" y="1422678"/>
            <a:ext cx="1495602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Intron </a:t>
            </a: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Exon</a:t>
            </a:r>
            <a:endParaRPr lang="en-US" sz="2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7824292" y="2276753"/>
            <a:ext cx="812723" cy="56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Poly-A</a:t>
            </a:r>
          </a:p>
          <a:p>
            <a:pPr algn="ctr"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signal</a:t>
            </a:r>
            <a:endParaRPr lang="en-US" sz="2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5635130" y="2329141"/>
            <a:ext cx="1624099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Transcription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4331792" y="3016528"/>
            <a:ext cx="1566134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Intron  </a:t>
            </a: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Exon</a:t>
            </a:r>
            <a:endParaRPr lang="en-US" sz="2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6268542" y="3016528"/>
            <a:ext cx="1495602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Intron  Exon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934542" y="3035578"/>
            <a:ext cx="1582164" cy="84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Primary RNA</a:t>
            </a:r>
          </a:p>
          <a:p>
            <a:pPr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transcript</a:t>
            </a:r>
          </a:p>
          <a:p>
            <a:pPr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(pre-mRNA)</a:t>
            </a:r>
            <a:endParaRPr lang="en-US" sz="2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2691905" y="3213378"/>
            <a:ext cx="20678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2000" b="1" dirty="0" smtClean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¢</a:t>
            </a:r>
            <a:endParaRPr lang="en-US" sz="2000" b="1" dirty="0">
              <a:solidFill>
                <a:srgbClr val="000000"/>
              </a:solidFill>
              <a:latin typeface="Symbol" pitchFamily="18" charset="2"/>
              <a:ea typeface="ＭＳ Ｐゴシック" charset="0"/>
            </a:endParaRPr>
          </a:p>
        </p:txBody>
      </p:sp>
      <p:sp>
        <p:nvSpPr>
          <p:cNvPr id="23" name="TextBox 27"/>
          <p:cNvSpPr txBox="1">
            <a:spLocks noChangeArrowheads="1"/>
          </p:cNvSpPr>
          <p:nvPr/>
        </p:nvSpPr>
        <p:spPr bwMode="auto">
          <a:xfrm>
            <a:off x="7362330" y="3642003"/>
            <a:ext cx="1261564" cy="1128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Cleaved 3</a:t>
            </a:r>
            <a:r>
              <a:rPr lang="en-US" sz="2000" b="1" dirty="0" smtClean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¢</a:t>
            </a:r>
          </a:p>
          <a:p>
            <a:pPr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end of</a:t>
            </a:r>
          </a:p>
          <a:p>
            <a:pPr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primary</a:t>
            </a:r>
          </a:p>
          <a:p>
            <a:pPr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transcript</a:t>
            </a:r>
            <a:endParaRPr lang="en-US" sz="2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4" name="TextBox 5"/>
          <p:cNvSpPr txBox="1">
            <a:spLocks noChangeArrowheads="1"/>
          </p:cNvSpPr>
          <p:nvPr/>
        </p:nvSpPr>
        <p:spPr bwMode="auto">
          <a:xfrm>
            <a:off x="2210560" y="786435"/>
            <a:ext cx="1624098" cy="56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Transcription</a:t>
            </a:r>
          </a:p>
          <a:p>
            <a:pPr algn="ctr"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start site</a:t>
            </a:r>
            <a:endParaRPr lang="en-US" sz="2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6" name="Left Brace 25"/>
          <p:cNvSpPr/>
          <p:nvPr/>
        </p:nvSpPr>
        <p:spPr bwMode="auto">
          <a:xfrm rot="16200000">
            <a:off x="2435424" y="1730570"/>
            <a:ext cx="189318" cy="750091"/>
          </a:xfrm>
          <a:prstGeom prst="leftBrace">
            <a:avLst>
              <a:gd name="adj1" fmla="val 35866"/>
              <a:gd name="adj2" fmla="val 48617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7772400" y="2936081"/>
            <a:ext cx="259556" cy="383382"/>
          </a:xfrm>
          <a:custGeom>
            <a:avLst/>
            <a:gdLst>
              <a:gd name="connsiteX0" fmla="*/ 259556 w 259556"/>
              <a:gd name="connsiteY0" fmla="*/ 0 h 383382"/>
              <a:gd name="connsiteX1" fmla="*/ 0 w 259556"/>
              <a:gd name="connsiteY1" fmla="*/ 383382 h 383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9556" h="383382">
                <a:moveTo>
                  <a:pt x="259556" y="0"/>
                </a:moveTo>
                <a:lnTo>
                  <a:pt x="0" y="383382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1565275" y="1377950"/>
            <a:ext cx="374650" cy="381000"/>
          </a:xfrm>
          <a:custGeom>
            <a:avLst/>
            <a:gdLst>
              <a:gd name="connsiteX0" fmla="*/ 57150 w 374650"/>
              <a:gd name="connsiteY0" fmla="*/ 377825 h 381000"/>
              <a:gd name="connsiteX1" fmla="*/ 0 w 374650"/>
              <a:gd name="connsiteY1" fmla="*/ 0 h 381000"/>
              <a:gd name="connsiteX2" fmla="*/ 374650 w 374650"/>
              <a:gd name="connsiteY2" fmla="*/ 38100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4650" h="381000">
                <a:moveTo>
                  <a:pt x="57150" y="377825"/>
                </a:moveTo>
                <a:lnTo>
                  <a:pt x="0" y="0"/>
                </a:lnTo>
                <a:lnTo>
                  <a:pt x="374650" y="38100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2882900" y="1368425"/>
            <a:ext cx="0" cy="396875"/>
          </a:xfrm>
          <a:custGeom>
            <a:avLst/>
            <a:gdLst>
              <a:gd name="connsiteX0" fmla="*/ 0 w 0"/>
              <a:gd name="connsiteY0" fmla="*/ 0 h 396875"/>
              <a:gd name="connsiteX1" fmla="*/ 0 w 0"/>
              <a:gd name="connsiteY1" fmla="*/ 396875 h 396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396875">
                <a:moveTo>
                  <a:pt x="0" y="0"/>
                </a:moveTo>
                <a:lnTo>
                  <a:pt x="0" y="396875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7319963" y="1071563"/>
            <a:ext cx="457200" cy="671512"/>
          </a:xfrm>
          <a:custGeom>
            <a:avLst/>
            <a:gdLst>
              <a:gd name="connsiteX0" fmla="*/ 457200 w 457200"/>
              <a:gd name="connsiteY0" fmla="*/ 671512 h 671512"/>
              <a:gd name="connsiteX1" fmla="*/ 457200 w 457200"/>
              <a:gd name="connsiteY1" fmla="*/ 300037 h 671512"/>
              <a:gd name="connsiteX2" fmla="*/ 0 w 457200"/>
              <a:gd name="connsiteY2" fmla="*/ 0 h 671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7200" h="671512">
                <a:moveTo>
                  <a:pt x="457200" y="671512"/>
                </a:moveTo>
                <a:lnTo>
                  <a:pt x="457200" y="300037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88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12" y="484632"/>
            <a:ext cx="8266176" cy="5888736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Figure 15.8-2-s3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42"/>
          <p:cNvSpPr txBox="1">
            <a:spLocks noChangeArrowheads="1"/>
          </p:cNvSpPr>
          <p:nvPr/>
        </p:nvSpPr>
        <p:spPr bwMode="auto">
          <a:xfrm>
            <a:off x="7524760" y="5834680"/>
            <a:ext cx="812723" cy="56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Poly-A</a:t>
            </a:r>
          </a:p>
          <a:p>
            <a:pPr algn="ctr"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tail</a:t>
            </a:r>
            <a:endParaRPr lang="en-US" sz="2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921701" y="490816"/>
            <a:ext cx="1110881" cy="84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Proximal</a:t>
            </a:r>
          </a:p>
          <a:p>
            <a:pPr algn="ctr"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control</a:t>
            </a:r>
          </a:p>
          <a:p>
            <a:pPr algn="ctr"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elements</a:t>
            </a:r>
            <a:endParaRPr lang="en-US" sz="2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3323730" y="1422678"/>
            <a:ext cx="628377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Exon</a:t>
            </a: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675780" y="2152928"/>
            <a:ext cx="557845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DNA</a:t>
            </a:r>
          </a:p>
        </p:txBody>
      </p:sp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1947367" y="2152928"/>
            <a:ext cx="1139736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Promoter</a:t>
            </a: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3323730" y="3016528"/>
            <a:ext cx="628377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Exon</a:t>
            </a:r>
          </a:p>
        </p:txBody>
      </p:sp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6179642" y="484465"/>
            <a:ext cx="1614352" cy="56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Poly-A signal</a:t>
            </a:r>
          </a:p>
          <a:p>
            <a:pPr algn="ctr"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sequence</a:t>
            </a:r>
            <a:endParaRPr lang="en-US" sz="2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4" name="TextBox 12"/>
          <p:cNvSpPr txBox="1">
            <a:spLocks noChangeArrowheads="1"/>
          </p:cNvSpPr>
          <p:nvPr/>
        </p:nvSpPr>
        <p:spPr bwMode="auto">
          <a:xfrm>
            <a:off x="4354017" y="1422678"/>
            <a:ext cx="1566134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Intron  </a:t>
            </a: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Exon</a:t>
            </a:r>
            <a:endParaRPr lang="en-US" sz="2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5" name="TextBox 13"/>
          <p:cNvSpPr txBox="1">
            <a:spLocks noChangeArrowheads="1"/>
          </p:cNvSpPr>
          <p:nvPr/>
        </p:nvSpPr>
        <p:spPr bwMode="auto">
          <a:xfrm>
            <a:off x="6232030" y="1422678"/>
            <a:ext cx="1495602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Intron </a:t>
            </a: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Exon</a:t>
            </a:r>
            <a:endParaRPr lang="en-US" sz="2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6" name="TextBox 14"/>
          <p:cNvSpPr txBox="1">
            <a:spLocks noChangeArrowheads="1"/>
          </p:cNvSpPr>
          <p:nvPr/>
        </p:nvSpPr>
        <p:spPr bwMode="auto">
          <a:xfrm>
            <a:off x="7824292" y="2276753"/>
            <a:ext cx="812723" cy="56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Poly-A</a:t>
            </a:r>
          </a:p>
          <a:p>
            <a:pPr algn="ctr"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signal</a:t>
            </a:r>
            <a:endParaRPr lang="en-US" sz="2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5635130" y="2329141"/>
            <a:ext cx="1624099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Transcription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4331792" y="3016528"/>
            <a:ext cx="1566134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Intron   </a:t>
            </a: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Exon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6268542" y="3016528"/>
            <a:ext cx="1495602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Intron  Exon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934542" y="3035578"/>
            <a:ext cx="1582164" cy="84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Primary RNA</a:t>
            </a:r>
          </a:p>
          <a:p>
            <a:pPr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transcript</a:t>
            </a:r>
          </a:p>
          <a:p>
            <a:pPr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(pre-mRNA)</a:t>
            </a:r>
            <a:endParaRPr lang="en-US" sz="2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2691905" y="3213378"/>
            <a:ext cx="20678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2000" b="1" dirty="0" smtClean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¢</a:t>
            </a:r>
            <a:endParaRPr lang="en-US" sz="2000" b="1" dirty="0">
              <a:solidFill>
                <a:srgbClr val="000000"/>
              </a:solidFill>
              <a:latin typeface="Symbol" pitchFamily="18" charset="2"/>
              <a:ea typeface="ＭＳ Ｐゴシック" charset="0"/>
            </a:endParaRPr>
          </a:p>
        </p:txBody>
      </p:sp>
      <p:sp>
        <p:nvSpPr>
          <p:cNvPr id="22" name="TextBox 23"/>
          <p:cNvSpPr txBox="1">
            <a:spLocks noChangeArrowheads="1"/>
          </p:cNvSpPr>
          <p:nvPr/>
        </p:nvSpPr>
        <p:spPr bwMode="auto">
          <a:xfrm>
            <a:off x="2101355" y="4200803"/>
            <a:ext cx="135453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Intron RNA</a:t>
            </a:r>
          </a:p>
        </p:txBody>
      </p:sp>
      <p:sp>
        <p:nvSpPr>
          <p:cNvPr id="23" name="TextBox 24"/>
          <p:cNvSpPr txBox="1">
            <a:spLocks noChangeArrowheads="1"/>
          </p:cNvSpPr>
          <p:nvPr/>
        </p:nvSpPr>
        <p:spPr bwMode="auto">
          <a:xfrm>
            <a:off x="5635130" y="4008716"/>
            <a:ext cx="1368965" cy="56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RNA</a:t>
            </a:r>
          </a:p>
          <a:p>
            <a:pPr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processing</a:t>
            </a:r>
            <a:endParaRPr lang="en-US" sz="2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4" name="TextBox 26"/>
          <p:cNvSpPr txBox="1">
            <a:spLocks noChangeArrowheads="1"/>
          </p:cNvSpPr>
          <p:nvPr/>
        </p:nvSpPr>
        <p:spPr bwMode="auto">
          <a:xfrm>
            <a:off x="4271467" y="4919941"/>
            <a:ext cx="2010166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Coding segment</a:t>
            </a:r>
          </a:p>
        </p:txBody>
      </p:sp>
      <p:sp>
        <p:nvSpPr>
          <p:cNvPr id="25" name="TextBox 27"/>
          <p:cNvSpPr txBox="1">
            <a:spLocks noChangeArrowheads="1"/>
          </p:cNvSpPr>
          <p:nvPr/>
        </p:nvSpPr>
        <p:spPr bwMode="auto">
          <a:xfrm>
            <a:off x="7362330" y="3642003"/>
            <a:ext cx="1261564" cy="1128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Cleaved 3</a:t>
            </a:r>
            <a:r>
              <a:rPr lang="en-US" sz="2000" b="1" dirty="0" smtClean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¢</a:t>
            </a:r>
          </a:p>
          <a:p>
            <a:pPr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end of</a:t>
            </a:r>
          </a:p>
          <a:p>
            <a:pPr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primary</a:t>
            </a:r>
          </a:p>
          <a:p>
            <a:pPr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transcript</a:t>
            </a:r>
            <a:endParaRPr lang="en-US" sz="2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6" name="TextBox 31"/>
          <p:cNvSpPr txBox="1">
            <a:spLocks noChangeArrowheads="1"/>
          </p:cNvSpPr>
          <p:nvPr/>
        </p:nvSpPr>
        <p:spPr bwMode="auto">
          <a:xfrm>
            <a:off x="8424367" y="5370791"/>
            <a:ext cx="20678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2000" b="1" dirty="0" smtClean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¢</a:t>
            </a:r>
            <a:endParaRPr lang="en-US" sz="2000" b="1" dirty="0">
              <a:solidFill>
                <a:srgbClr val="000000"/>
              </a:solidFill>
              <a:latin typeface="Symbol" pitchFamily="18" charset="2"/>
              <a:ea typeface="ＭＳ Ｐゴシック" charset="0"/>
            </a:endParaRPr>
          </a:p>
        </p:txBody>
      </p:sp>
      <p:sp>
        <p:nvSpPr>
          <p:cNvPr id="27" name="TextBox 32"/>
          <p:cNvSpPr txBox="1">
            <a:spLocks noChangeArrowheads="1"/>
          </p:cNvSpPr>
          <p:nvPr/>
        </p:nvSpPr>
        <p:spPr bwMode="auto">
          <a:xfrm>
            <a:off x="934542" y="5359678"/>
            <a:ext cx="785471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mRNA</a:t>
            </a:r>
          </a:p>
        </p:txBody>
      </p:sp>
      <p:sp>
        <p:nvSpPr>
          <p:cNvPr id="28" name="TextBox 33"/>
          <p:cNvSpPr txBox="1">
            <a:spLocks noChangeArrowheads="1"/>
          </p:cNvSpPr>
          <p:nvPr/>
        </p:nvSpPr>
        <p:spPr bwMode="auto">
          <a:xfrm>
            <a:off x="2247405" y="5434482"/>
            <a:ext cx="120226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0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  <a:ea typeface="ＭＳ Ｐゴシック" charset="0"/>
              </a:rPr>
              <a:t>G</a:t>
            </a:r>
          </a:p>
        </p:txBody>
      </p:sp>
      <p:sp>
        <p:nvSpPr>
          <p:cNvPr id="29" name="TextBox 34"/>
          <p:cNvSpPr txBox="1">
            <a:spLocks noChangeArrowheads="1"/>
          </p:cNvSpPr>
          <p:nvPr/>
        </p:nvSpPr>
        <p:spPr bwMode="auto">
          <a:xfrm>
            <a:off x="2582367" y="5428132"/>
            <a:ext cx="102592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0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  <a:ea typeface="ＭＳ Ｐゴシック" charset="0"/>
              </a:rPr>
              <a:t>P</a:t>
            </a:r>
          </a:p>
        </p:txBody>
      </p:sp>
      <p:sp>
        <p:nvSpPr>
          <p:cNvPr id="30" name="TextBox 35"/>
          <p:cNvSpPr txBox="1">
            <a:spLocks noChangeArrowheads="1"/>
          </p:cNvSpPr>
          <p:nvPr/>
        </p:nvSpPr>
        <p:spPr bwMode="auto">
          <a:xfrm>
            <a:off x="2890342" y="5428132"/>
            <a:ext cx="102592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0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  <a:ea typeface="ＭＳ Ｐゴシック" charset="0"/>
              </a:rPr>
              <a:t>P</a:t>
            </a:r>
          </a:p>
        </p:txBody>
      </p:sp>
      <p:sp>
        <p:nvSpPr>
          <p:cNvPr id="31" name="TextBox 36"/>
          <p:cNvSpPr txBox="1">
            <a:spLocks noChangeArrowheads="1"/>
          </p:cNvSpPr>
          <p:nvPr/>
        </p:nvSpPr>
        <p:spPr bwMode="auto">
          <a:xfrm>
            <a:off x="3196730" y="5428132"/>
            <a:ext cx="102592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00"/>
              </a:lnSpc>
            </a:pPr>
            <a:r>
              <a:rPr lang="en-US" sz="1200" b="1">
                <a:solidFill>
                  <a:srgbClr val="000000"/>
                </a:solidFill>
                <a:latin typeface="Arial"/>
                <a:ea typeface="ＭＳ Ｐゴシック" charset="0"/>
              </a:rPr>
              <a:t>P</a:t>
            </a:r>
          </a:p>
        </p:txBody>
      </p:sp>
      <p:sp>
        <p:nvSpPr>
          <p:cNvPr id="32" name="TextBox 37"/>
          <p:cNvSpPr txBox="1">
            <a:spLocks noChangeArrowheads="1"/>
          </p:cNvSpPr>
          <p:nvPr/>
        </p:nvSpPr>
        <p:spPr bwMode="auto">
          <a:xfrm>
            <a:off x="7503617" y="5437657"/>
            <a:ext cx="807913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0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AAA</a:t>
            </a:r>
            <a:r>
              <a:rPr lang="en-US" sz="1200" b="1" baseline="35000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. . .</a:t>
            </a:r>
            <a:r>
              <a:rPr lang="en-US" sz="1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AAA</a:t>
            </a:r>
            <a:endParaRPr lang="en-US" sz="1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33" name="TextBox 38"/>
          <p:cNvSpPr txBox="1">
            <a:spLocks noChangeArrowheads="1"/>
          </p:cNvSpPr>
          <p:nvPr/>
        </p:nvSpPr>
        <p:spPr bwMode="auto">
          <a:xfrm>
            <a:off x="2395042" y="5853391"/>
            <a:ext cx="763029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2000" b="1" dirty="0" smtClean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¢</a:t>
            </a: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Cap</a:t>
            </a:r>
            <a:endParaRPr lang="en-US" sz="2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34" name="TextBox 40"/>
          <p:cNvSpPr txBox="1">
            <a:spLocks noChangeArrowheads="1"/>
          </p:cNvSpPr>
          <p:nvPr/>
        </p:nvSpPr>
        <p:spPr bwMode="auto">
          <a:xfrm>
            <a:off x="4504840" y="5661303"/>
            <a:ext cx="771045" cy="56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Start</a:t>
            </a:r>
          </a:p>
          <a:p>
            <a:pPr algn="ctr"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codon</a:t>
            </a:r>
            <a:endParaRPr lang="en-US" sz="2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36" name="TextBox 42"/>
          <p:cNvSpPr txBox="1">
            <a:spLocks noChangeArrowheads="1"/>
          </p:cNvSpPr>
          <p:nvPr/>
        </p:nvSpPr>
        <p:spPr bwMode="auto">
          <a:xfrm>
            <a:off x="6593980" y="5818466"/>
            <a:ext cx="806311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2000" b="1" dirty="0" smtClean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¢</a:t>
            </a: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UTR</a:t>
            </a:r>
            <a:endParaRPr lang="en-US" sz="2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37" name="TextBox 5"/>
          <p:cNvSpPr txBox="1">
            <a:spLocks noChangeArrowheads="1"/>
          </p:cNvSpPr>
          <p:nvPr/>
        </p:nvSpPr>
        <p:spPr bwMode="auto">
          <a:xfrm>
            <a:off x="2210560" y="786435"/>
            <a:ext cx="1624098" cy="56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Transcription</a:t>
            </a:r>
          </a:p>
          <a:p>
            <a:pPr algn="ctr"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start site</a:t>
            </a:r>
            <a:endParaRPr lang="en-US" sz="2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38" name="TextBox 38"/>
          <p:cNvSpPr txBox="1">
            <a:spLocks noChangeArrowheads="1"/>
          </p:cNvSpPr>
          <p:nvPr/>
        </p:nvSpPr>
        <p:spPr bwMode="auto">
          <a:xfrm>
            <a:off x="3319173" y="5853670"/>
            <a:ext cx="806311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2000" b="1" dirty="0" smtClean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¢</a:t>
            </a: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UTR</a:t>
            </a:r>
            <a:endParaRPr lang="en-US" sz="2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39" name="TextBox 40"/>
          <p:cNvSpPr txBox="1">
            <a:spLocks noChangeArrowheads="1"/>
          </p:cNvSpPr>
          <p:nvPr/>
        </p:nvSpPr>
        <p:spPr bwMode="auto">
          <a:xfrm>
            <a:off x="5432347" y="5658474"/>
            <a:ext cx="771045" cy="56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Stop</a:t>
            </a:r>
          </a:p>
          <a:p>
            <a:pPr algn="ctr"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codon</a:t>
            </a:r>
            <a:endParaRPr lang="en-US" sz="2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40" name="Freeform 39"/>
          <p:cNvSpPr/>
          <p:nvPr/>
        </p:nvSpPr>
        <p:spPr>
          <a:xfrm>
            <a:off x="7772400" y="2936081"/>
            <a:ext cx="259556" cy="383382"/>
          </a:xfrm>
          <a:custGeom>
            <a:avLst/>
            <a:gdLst>
              <a:gd name="connsiteX0" fmla="*/ 259556 w 259556"/>
              <a:gd name="connsiteY0" fmla="*/ 0 h 383382"/>
              <a:gd name="connsiteX1" fmla="*/ 0 w 259556"/>
              <a:gd name="connsiteY1" fmla="*/ 383382 h 383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9556" h="383382">
                <a:moveTo>
                  <a:pt x="259556" y="0"/>
                </a:moveTo>
                <a:lnTo>
                  <a:pt x="0" y="383382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41" name="Freeform 40"/>
          <p:cNvSpPr/>
          <p:nvPr/>
        </p:nvSpPr>
        <p:spPr>
          <a:xfrm>
            <a:off x="3521075" y="4156075"/>
            <a:ext cx="749300" cy="396875"/>
          </a:xfrm>
          <a:custGeom>
            <a:avLst/>
            <a:gdLst>
              <a:gd name="connsiteX0" fmla="*/ 523875 w 749300"/>
              <a:gd name="connsiteY0" fmla="*/ 0 h 396875"/>
              <a:gd name="connsiteX1" fmla="*/ 0 w 749300"/>
              <a:gd name="connsiteY1" fmla="*/ 200025 h 396875"/>
              <a:gd name="connsiteX2" fmla="*/ 749300 w 749300"/>
              <a:gd name="connsiteY2" fmla="*/ 396875 h 396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9300" h="396875">
                <a:moveTo>
                  <a:pt x="523875" y="0"/>
                </a:moveTo>
                <a:lnTo>
                  <a:pt x="0" y="200025"/>
                </a:lnTo>
                <a:lnTo>
                  <a:pt x="749300" y="396875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42" name="Freeform 41"/>
          <p:cNvSpPr/>
          <p:nvPr/>
        </p:nvSpPr>
        <p:spPr>
          <a:xfrm>
            <a:off x="6198394" y="5586413"/>
            <a:ext cx="302419" cy="297656"/>
          </a:xfrm>
          <a:custGeom>
            <a:avLst/>
            <a:gdLst>
              <a:gd name="connsiteX0" fmla="*/ 302419 w 302419"/>
              <a:gd name="connsiteY0" fmla="*/ 0 h 297656"/>
              <a:gd name="connsiteX1" fmla="*/ 0 w 302419"/>
              <a:gd name="connsiteY1" fmla="*/ 297656 h 297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2419" h="297656">
                <a:moveTo>
                  <a:pt x="302419" y="0"/>
                </a:moveTo>
                <a:lnTo>
                  <a:pt x="0" y="297656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43" name="Freeform 42"/>
          <p:cNvSpPr/>
          <p:nvPr/>
        </p:nvSpPr>
        <p:spPr>
          <a:xfrm>
            <a:off x="4024313" y="5581650"/>
            <a:ext cx="500062" cy="276225"/>
          </a:xfrm>
          <a:custGeom>
            <a:avLst/>
            <a:gdLst>
              <a:gd name="connsiteX0" fmla="*/ 0 w 500062"/>
              <a:gd name="connsiteY0" fmla="*/ 0 h 276225"/>
              <a:gd name="connsiteX1" fmla="*/ 500062 w 500062"/>
              <a:gd name="connsiteY1" fmla="*/ 276225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0062" h="276225">
                <a:moveTo>
                  <a:pt x="0" y="0"/>
                </a:moveTo>
                <a:lnTo>
                  <a:pt x="500062" y="276225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44" name="Left Brace 43"/>
          <p:cNvSpPr/>
          <p:nvPr/>
        </p:nvSpPr>
        <p:spPr bwMode="auto">
          <a:xfrm rot="16200000">
            <a:off x="2435424" y="1730570"/>
            <a:ext cx="189318" cy="750091"/>
          </a:xfrm>
          <a:prstGeom prst="leftBrace">
            <a:avLst>
              <a:gd name="adj1" fmla="val 35866"/>
              <a:gd name="adj2" fmla="val 48617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45" name="Left Brace 44"/>
          <p:cNvSpPr/>
          <p:nvPr/>
        </p:nvSpPr>
        <p:spPr bwMode="auto">
          <a:xfrm rot="16200000">
            <a:off x="6876452" y="5274428"/>
            <a:ext cx="189318" cy="912021"/>
          </a:xfrm>
          <a:prstGeom prst="leftBrace">
            <a:avLst>
              <a:gd name="adj1" fmla="val 35866"/>
              <a:gd name="adj2" fmla="val 518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46" name="Left Brace 45"/>
          <p:cNvSpPr/>
          <p:nvPr/>
        </p:nvSpPr>
        <p:spPr bwMode="auto">
          <a:xfrm rot="16200000">
            <a:off x="7812913" y="5274468"/>
            <a:ext cx="189318" cy="912021"/>
          </a:xfrm>
          <a:prstGeom prst="leftBrace">
            <a:avLst>
              <a:gd name="adj1" fmla="val 35866"/>
              <a:gd name="adj2" fmla="val 518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47" name="Left Brace 46"/>
          <p:cNvSpPr/>
          <p:nvPr/>
        </p:nvSpPr>
        <p:spPr bwMode="auto">
          <a:xfrm rot="16200000">
            <a:off x="2687699" y="5172139"/>
            <a:ext cx="210525" cy="1124443"/>
          </a:xfrm>
          <a:prstGeom prst="leftBrace">
            <a:avLst>
              <a:gd name="adj1" fmla="val 35866"/>
              <a:gd name="adj2" fmla="val 50496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48" name="Left Brace 47"/>
          <p:cNvSpPr/>
          <p:nvPr/>
        </p:nvSpPr>
        <p:spPr bwMode="auto">
          <a:xfrm rot="16200000">
            <a:off x="3653956" y="5458422"/>
            <a:ext cx="190157" cy="531508"/>
          </a:xfrm>
          <a:prstGeom prst="leftBrace">
            <a:avLst>
              <a:gd name="adj1" fmla="val 35866"/>
              <a:gd name="adj2" fmla="val 50496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50" name="Left Brace 49"/>
          <p:cNvSpPr/>
          <p:nvPr/>
        </p:nvSpPr>
        <p:spPr bwMode="auto">
          <a:xfrm rot="5400000">
            <a:off x="5174583" y="4031331"/>
            <a:ext cx="190250" cy="2490788"/>
          </a:xfrm>
          <a:prstGeom prst="leftBrace">
            <a:avLst>
              <a:gd name="adj1" fmla="val 33020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52" name="Freeform 51"/>
          <p:cNvSpPr/>
          <p:nvPr/>
        </p:nvSpPr>
        <p:spPr>
          <a:xfrm>
            <a:off x="1565275" y="1377950"/>
            <a:ext cx="374650" cy="381000"/>
          </a:xfrm>
          <a:custGeom>
            <a:avLst/>
            <a:gdLst>
              <a:gd name="connsiteX0" fmla="*/ 57150 w 374650"/>
              <a:gd name="connsiteY0" fmla="*/ 377825 h 381000"/>
              <a:gd name="connsiteX1" fmla="*/ 0 w 374650"/>
              <a:gd name="connsiteY1" fmla="*/ 0 h 381000"/>
              <a:gd name="connsiteX2" fmla="*/ 374650 w 374650"/>
              <a:gd name="connsiteY2" fmla="*/ 38100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4650" h="381000">
                <a:moveTo>
                  <a:pt x="57150" y="377825"/>
                </a:moveTo>
                <a:lnTo>
                  <a:pt x="0" y="0"/>
                </a:lnTo>
                <a:lnTo>
                  <a:pt x="374650" y="38100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53" name="Freeform 52"/>
          <p:cNvSpPr/>
          <p:nvPr/>
        </p:nvSpPr>
        <p:spPr>
          <a:xfrm>
            <a:off x="2882900" y="1368425"/>
            <a:ext cx="0" cy="396875"/>
          </a:xfrm>
          <a:custGeom>
            <a:avLst/>
            <a:gdLst>
              <a:gd name="connsiteX0" fmla="*/ 0 w 0"/>
              <a:gd name="connsiteY0" fmla="*/ 0 h 396875"/>
              <a:gd name="connsiteX1" fmla="*/ 0 w 0"/>
              <a:gd name="connsiteY1" fmla="*/ 396875 h 396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396875">
                <a:moveTo>
                  <a:pt x="0" y="0"/>
                </a:moveTo>
                <a:lnTo>
                  <a:pt x="0" y="396875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54" name="Freeform 53"/>
          <p:cNvSpPr/>
          <p:nvPr/>
        </p:nvSpPr>
        <p:spPr>
          <a:xfrm>
            <a:off x="7319963" y="1071563"/>
            <a:ext cx="457200" cy="671512"/>
          </a:xfrm>
          <a:custGeom>
            <a:avLst/>
            <a:gdLst>
              <a:gd name="connsiteX0" fmla="*/ 457200 w 457200"/>
              <a:gd name="connsiteY0" fmla="*/ 671512 h 671512"/>
              <a:gd name="connsiteX1" fmla="*/ 457200 w 457200"/>
              <a:gd name="connsiteY1" fmla="*/ 300037 h 671512"/>
              <a:gd name="connsiteX2" fmla="*/ 0 w 457200"/>
              <a:gd name="connsiteY2" fmla="*/ 0 h 671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7200" h="671512">
                <a:moveTo>
                  <a:pt x="457200" y="671512"/>
                </a:moveTo>
                <a:lnTo>
                  <a:pt x="457200" y="300037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83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i="1" dirty="0" smtClean="0"/>
              <a:t>The Roles of General and Specific Transcription Factors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General transcription factors act at the promoter of all genes</a:t>
            </a:r>
          </a:p>
          <a:p>
            <a:r>
              <a:rPr lang="en-US" altLang="en-US" dirty="0" smtClean="0"/>
              <a:t>Some genes require specific transcription factors that bind to control elements close to or farther away from the promoter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02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To initiate transcription, eukaryotic RNA polymerase requires the assistance of transcription factors</a:t>
            </a:r>
          </a:p>
          <a:p>
            <a:r>
              <a:rPr lang="en-US" altLang="en-US" dirty="0" smtClean="0"/>
              <a:t>A few transcription factors bind to a DNA sequence, but many bind to proteins</a:t>
            </a:r>
          </a:p>
          <a:p>
            <a:r>
              <a:rPr lang="en-US" altLang="en-US" dirty="0" smtClean="0"/>
              <a:t>The interaction of general transcription factors and RNA polymerase II with a  promoter usually leads to only a low rate of initiation</a:t>
            </a:r>
          </a:p>
        </p:txBody>
      </p:sp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165151" y="590499"/>
            <a:ext cx="8047038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eaLnBrk="0" hangingPunct="0">
              <a:defRPr/>
            </a:pPr>
            <a:r>
              <a:rPr lang="en-US" sz="2800" b="1" dirty="0">
                <a:latin typeface="Arial" charset="0"/>
                <a:ea typeface="ヒラギノ角ゴ Pro W3" charset="0"/>
                <a:cs typeface="ヒラギノ角ゴ Pro W3" charset="0"/>
              </a:rPr>
              <a:t>General Transcription Factors at the Promoter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93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Proximal control elements are located close to the promoter</a:t>
            </a:r>
          </a:p>
          <a:p>
            <a:r>
              <a:rPr lang="en-US" altLang="en-US" dirty="0" smtClean="0"/>
              <a:t>Distal control elements, groupings of which are called </a:t>
            </a:r>
            <a:r>
              <a:rPr lang="en-US" altLang="en-US" b="1" dirty="0" smtClean="0"/>
              <a:t>enhancers</a:t>
            </a:r>
            <a:r>
              <a:rPr lang="en-US" altLang="en-US" dirty="0" smtClean="0"/>
              <a:t>, may be far away from a gene or even located in an intron</a:t>
            </a:r>
          </a:p>
        </p:txBody>
      </p:sp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179219" y="579605"/>
            <a:ext cx="7950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eaLnBrk="0" hangingPunct="0">
              <a:defRPr/>
            </a:pPr>
            <a:r>
              <a:rPr lang="en-US" sz="2800" b="1" dirty="0">
                <a:latin typeface="Arial" charset="0"/>
                <a:ea typeface="ヒラギノ角ゴ Pro W3" charset="0"/>
                <a:cs typeface="ヒラギノ角ゴ Pro W3" charset="0"/>
              </a:rPr>
              <a:t>Enhancers and Specific Transcription Factors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2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An activator is a protein that binds to an enhancer and stimulates transcription of a gene</a:t>
            </a:r>
          </a:p>
          <a:p>
            <a:r>
              <a:rPr lang="en-US" altLang="en-US" dirty="0" smtClean="0"/>
              <a:t>Activators have two domains, one that binds DNA and a second that activates transcription</a:t>
            </a:r>
          </a:p>
          <a:p>
            <a:r>
              <a:rPr lang="en-US" altLang="en-US" dirty="0" smtClean="0"/>
              <a:t>Bound activators facilitate a sequence of protein-protein interactions that result in transcription of a given gene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129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304" y="204216"/>
            <a:ext cx="6565392" cy="644956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Figure 15.2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2334126" y="190843"/>
            <a:ext cx="109004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Precursor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1310188" y="903630"/>
            <a:ext cx="1064394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Feedback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inhibition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2837364" y="1376706"/>
            <a:ext cx="106439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Enzyme 1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4787621" y="205130"/>
            <a:ext cx="184665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Genes that</a:t>
            </a:r>
          </a:p>
          <a:p>
            <a:pPr algn="ctr"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encode enzymes</a:t>
            </a:r>
          </a:p>
          <a:p>
            <a:pPr algn="ctr"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1, 2, and 3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5430544" y="1894232"/>
            <a:ext cx="4744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 i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trpD</a:t>
            </a:r>
            <a:endParaRPr lang="en-US" sz="1800" b="1" i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6617995" y="2160930"/>
            <a:ext cx="121828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Regulation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of gene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expression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2880226" y="2907056"/>
            <a:ext cx="106439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Enzyme 2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1632451" y="3340444"/>
            <a:ext cx="12824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>
                <a:solidFill>
                  <a:srgbClr val="FFFFFF"/>
                </a:solidFill>
                <a:latin typeface="Arial"/>
                <a:ea typeface="ＭＳ Ｐゴシック" charset="0"/>
              </a:rPr>
              <a:t>–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5430544" y="4059582"/>
            <a:ext cx="4744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 i="1">
                <a:solidFill>
                  <a:srgbClr val="000000"/>
                </a:solidFill>
                <a:latin typeface="Arial"/>
                <a:ea typeface="ＭＳ Ｐゴシック" charset="0"/>
              </a:rPr>
              <a:t>trpB</a:t>
            </a:r>
          </a:p>
        </p:txBody>
      </p:sp>
      <p:sp>
        <p:nvSpPr>
          <p:cNvPr id="32" name="TextBox 17"/>
          <p:cNvSpPr txBox="1">
            <a:spLocks noChangeArrowheads="1"/>
          </p:cNvSpPr>
          <p:nvPr/>
        </p:nvSpPr>
        <p:spPr bwMode="auto">
          <a:xfrm>
            <a:off x="2829426" y="4523131"/>
            <a:ext cx="106439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Enzyme 3</a:t>
            </a:r>
          </a:p>
        </p:txBody>
      </p:sp>
      <p:sp>
        <p:nvSpPr>
          <p:cNvPr id="33" name="TextBox 18"/>
          <p:cNvSpPr txBox="1">
            <a:spLocks noChangeArrowheads="1"/>
          </p:cNvSpPr>
          <p:nvPr/>
        </p:nvSpPr>
        <p:spPr bwMode="auto">
          <a:xfrm>
            <a:off x="5428163" y="4905719"/>
            <a:ext cx="4744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 i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trpA</a:t>
            </a:r>
            <a:endParaRPr lang="en-US" sz="1800" b="1" i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34" name="TextBox 19"/>
          <p:cNvSpPr txBox="1">
            <a:spLocks noChangeArrowheads="1"/>
          </p:cNvSpPr>
          <p:nvPr/>
        </p:nvSpPr>
        <p:spPr bwMode="auto">
          <a:xfrm>
            <a:off x="7374439" y="4113556"/>
            <a:ext cx="12824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–</a:t>
            </a:r>
          </a:p>
        </p:txBody>
      </p:sp>
      <p:sp>
        <p:nvSpPr>
          <p:cNvPr id="35" name="TextBox 20"/>
          <p:cNvSpPr txBox="1">
            <a:spLocks noChangeArrowheads="1"/>
          </p:cNvSpPr>
          <p:nvPr/>
        </p:nvSpPr>
        <p:spPr bwMode="auto">
          <a:xfrm>
            <a:off x="5430544" y="2913407"/>
            <a:ext cx="4744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 i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trpC</a:t>
            </a:r>
            <a:endParaRPr lang="en-US" sz="1800" b="1" i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36" name="TextBox 21"/>
          <p:cNvSpPr txBox="1">
            <a:spLocks noChangeArrowheads="1"/>
          </p:cNvSpPr>
          <p:nvPr/>
        </p:nvSpPr>
        <p:spPr bwMode="auto">
          <a:xfrm>
            <a:off x="2177757" y="5710582"/>
            <a:ext cx="125681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Tryptophan</a:t>
            </a:r>
          </a:p>
        </p:txBody>
      </p:sp>
      <p:sp>
        <p:nvSpPr>
          <p:cNvPr id="37" name="TextBox 22"/>
          <p:cNvSpPr txBox="1">
            <a:spLocks noChangeArrowheads="1"/>
          </p:cNvSpPr>
          <p:nvPr/>
        </p:nvSpPr>
        <p:spPr bwMode="auto">
          <a:xfrm>
            <a:off x="1321300" y="6087612"/>
            <a:ext cx="2731517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56616" indent="-457200"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(a) Regulation of </a:t>
            </a: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enzyme</a:t>
            </a:r>
            <a:b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</a:b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activity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4809039" y="6085231"/>
            <a:ext cx="2744341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65760" indent="-365760"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(b) Regulation of enzyme</a:t>
            </a:r>
            <a:b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</a:b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production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5440939" y="1014467"/>
            <a:ext cx="46166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n-US" sz="1800" b="1" i="1" dirty="0" err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trpE</a:t>
            </a:r>
            <a:endParaRPr lang="en-US" sz="1800" b="1" i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919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536" y="1164336"/>
            <a:ext cx="6662928" cy="452932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Figure 15.9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359731" y="2344738"/>
            <a:ext cx="1115690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Activation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domain</a:t>
            </a:r>
            <a:endParaRPr lang="en-US" sz="1800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6376231" y="3094038"/>
            <a:ext cx="1410643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DNA-binding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domain</a:t>
            </a:r>
            <a:endParaRPr lang="en-US" sz="1800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2305881" y="3743325"/>
            <a:ext cx="500137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DNA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536686" y="1352335"/>
            <a:ext cx="946099" cy="2352916"/>
            <a:chOff x="1256283" y="151333"/>
            <a:chExt cx="946099" cy="2352916"/>
          </a:xfrm>
        </p:grpSpPr>
        <p:sp>
          <p:nvSpPr>
            <p:cNvPr id="15" name="Freeform 14"/>
            <p:cNvSpPr/>
            <p:nvPr/>
          </p:nvSpPr>
          <p:spPr>
            <a:xfrm>
              <a:off x="1256283" y="1319491"/>
              <a:ext cx="825474" cy="38100"/>
            </a:xfrm>
            <a:custGeom>
              <a:avLst/>
              <a:gdLst>
                <a:gd name="connsiteX0" fmla="*/ 815949 w 825474"/>
                <a:gd name="connsiteY0" fmla="*/ 9525 h 38100"/>
                <a:gd name="connsiteX1" fmla="*/ 9525 w 825474"/>
                <a:gd name="connsiteY1" fmla="*/ 9525 h 38100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</a:cxnLst>
              <a:rect l="l" t="t" r="r" b="b"/>
              <a:pathLst>
                <a:path w="825474" h="38100">
                  <a:moveTo>
                    <a:pt x="815949" y="9525"/>
                  </a:moveTo>
                  <a:lnTo>
                    <a:pt x="9525" y="9525"/>
                  </a:lnTo>
                </a:path>
              </a:pathLst>
            </a:custGeom>
            <a:ln w="12700">
              <a:solidFill>
                <a:schemeClr val="bg1"/>
              </a:solidFill>
              <a:miter lim="800000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b="1">
                <a:solidFill>
                  <a:srgbClr val="FFFFFF"/>
                </a:solidFill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2069058" y="151333"/>
              <a:ext cx="133324" cy="2352916"/>
            </a:xfrm>
            <a:custGeom>
              <a:avLst/>
              <a:gdLst>
                <a:gd name="connsiteX0" fmla="*/ 123799 w 133324"/>
                <a:gd name="connsiteY0" fmla="*/ 9525 h 2352916"/>
                <a:gd name="connsiteX1" fmla="*/ 9525 w 133324"/>
                <a:gd name="connsiteY1" fmla="*/ 85725 h 2352916"/>
                <a:gd name="connsiteX2" fmla="*/ 9525 w 133324"/>
                <a:gd name="connsiteY2" fmla="*/ 2267191 h 2352916"/>
                <a:gd name="connsiteX3" fmla="*/ 123799 w 133324"/>
                <a:gd name="connsiteY3" fmla="*/ 2343391 h 2352916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</a:cxnLst>
              <a:rect l="l" t="t" r="r" b="b"/>
              <a:pathLst>
                <a:path w="133324" h="2352916">
                  <a:moveTo>
                    <a:pt x="123799" y="9525"/>
                  </a:moveTo>
                  <a:cubicBezTo>
                    <a:pt x="123799" y="9525"/>
                    <a:pt x="9525" y="19050"/>
                    <a:pt x="9525" y="85725"/>
                  </a:cubicBezTo>
                  <a:lnTo>
                    <a:pt x="9525" y="2267191"/>
                  </a:lnTo>
                  <a:cubicBezTo>
                    <a:pt x="9525" y="2333866"/>
                    <a:pt x="123799" y="2343391"/>
                    <a:pt x="123799" y="2343391"/>
                  </a:cubicBezTo>
                </a:path>
              </a:pathLst>
            </a:custGeom>
            <a:ln w="12700">
              <a:solidFill>
                <a:schemeClr val="bg1"/>
              </a:solidFill>
              <a:miter lim="800000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b="1">
                <a:solidFill>
                  <a:srgbClr val="FFFFFF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695950" y="3267075"/>
            <a:ext cx="612775" cy="1971039"/>
            <a:chOff x="5695950" y="3267075"/>
            <a:chExt cx="612775" cy="1971039"/>
          </a:xfrm>
        </p:grpSpPr>
        <p:sp>
          <p:nvSpPr>
            <p:cNvPr id="19" name="Freeform 18"/>
            <p:cNvSpPr/>
            <p:nvPr/>
          </p:nvSpPr>
          <p:spPr>
            <a:xfrm rot="10800000">
              <a:off x="5695950" y="3460749"/>
              <a:ext cx="131444" cy="1777365"/>
            </a:xfrm>
            <a:custGeom>
              <a:avLst/>
              <a:gdLst>
                <a:gd name="connsiteX0" fmla="*/ 123799 w 133324"/>
                <a:gd name="connsiteY0" fmla="*/ 9525 h 2352916"/>
                <a:gd name="connsiteX1" fmla="*/ 9525 w 133324"/>
                <a:gd name="connsiteY1" fmla="*/ 85725 h 2352916"/>
                <a:gd name="connsiteX2" fmla="*/ 9525 w 133324"/>
                <a:gd name="connsiteY2" fmla="*/ 2267191 h 2352916"/>
                <a:gd name="connsiteX3" fmla="*/ 123799 w 133324"/>
                <a:gd name="connsiteY3" fmla="*/ 2343391 h 2352916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</a:cxnLst>
              <a:rect l="l" t="t" r="r" b="b"/>
              <a:pathLst>
                <a:path w="133324" h="2352916">
                  <a:moveTo>
                    <a:pt x="123799" y="9525"/>
                  </a:moveTo>
                  <a:cubicBezTo>
                    <a:pt x="123799" y="9525"/>
                    <a:pt x="9525" y="19050"/>
                    <a:pt x="9525" y="85725"/>
                  </a:cubicBezTo>
                  <a:lnTo>
                    <a:pt x="9525" y="2267191"/>
                  </a:lnTo>
                  <a:cubicBezTo>
                    <a:pt x="9525" y="2333866"/>
                    <a:pt x="123799" y="2343391"/>
                    <a:pt x="123799" y="2343391"/>
                  </a:cubicBezTo>
                </a:path>
              </a:pathLst>
            </a:custGeom>
            <a:ln w="12700">
              <a:solidFill>
                <a:schemeClr val="bg1"/>
              </a:solidFill>
              <a:miter lim="800000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b="1">
                <a:solidFill>
                  <a:srgbClr val="FFFFFF"/>
                </a:solidFill>
              </a:endParaRPr>
            </a:p>
          </p:txBody>
        </p:sp>
        <p:sp>
          <p:nvSpPr>
            <p:cNvPr id="21" name="Freeform 20"/>
            <p:cNvSpPr/>
            <p:nvPr/>
          </p:nvSpPr>
          <p:spPr>
            <a:xfrm>
              <a:off x="5829300" y="3267075"/>
              <a:ext cx="479425" cy="603250"/>
            </a:xfrm>
            <a:custGeom>
              <a:avLst/>
              <a:gdLst>
                <a:gd name="connsiteX0" fmla="*/ 479425 w 479425"/>
                <a:gd name="connsiteY0" fmla="*/ 0 h 603250"/>
                <a:gd name="connsiteX1" fmla="*/ 0 w 479425"/>
                <a:gd name="connsiteY1" fmla="*/ 603250 h 603250"/>
                <a:gd name="connsiteX2" fmla="*/ 0 w 479425"/>
                <a:gd name="connsiteY2" fmla="*/ 603250 h 603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9425" h="603250">
                  <a:moveTo>
                    <a:pt x="479425" y="0"/>
                  </a:moveTo>
                  <a:lnTo>
                    <a:pt x="0" y="603250"/>
                  </a:lnTo>
                  <a:lnTo>
                    <a:pt x="0" y="603250"/>
                  </a:ln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939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Bound activators are brought into contact with a group of mediator proteins through DNA bending</a:t>
            </a:r>
          </a:p>
          <a:p>
            <a:r>
              <a:rPr lang="en-US" altLang="en-US" dirty="0" smtClean="0"/>
              <a:t>The mediator proteins in turn interact with proteins at the promoter</a:t>
            </a:r>
          </a:p>
          <a:p>
            <a:r>
              <a:rPr lang="en-US" altLang="en-US" dirty="0" smtClean="0"/>
              <a:t>These protein-protein interactions help to assemble and position the initiation complex on the promoter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8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Animation: Transcription </a:t>
            </a:r>
            <a:r>
              <a:rPr lang="en-US" dirty="0" smtClean="0"/>
              <a:t>Initiation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2016 Pearson Education, Inc.</a:t>
            </a:r>
            <a:endParaRPr lang="en-US" dirty="0"/>
          </a:p>
        </p:txBody>
      </p:sp>
      <p:pic>
        <p:nvPicPr>
          <p:cNvPr id="4" name="18_10TranscripInitiation_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955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048" y="204216"/>
            <a:ext cx="6851904" cy="644956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Figure 15.10-s1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2563925" y="372502"/>
            <a:ext cx="1128514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Activators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2868725" y="1132914"/>
            <a:ext cx="1474763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Distal control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element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5359512" y="323289"/>
            <a:ext cx="1025922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Promoter</a:t>
            </a: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6734287" y="718577"/>
            <a:ext cx="57708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Gene</a:t>
            </a:r>
          </a:p>
        </p:txBody>
      </p:sp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1549512" y="1193239"/>
            <a:ext cx="105157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Enhancer</a:t>
            </a:r>
          </a:p>
        </p:txBody>
      </p:sp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5199175" y="1158314"/>
            <a:ext cx="103009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TATA box</a:t>
            </a:r>
          </a:p>
        </p:txBody>
      </p:sp>
      <p:sp>
        <p:nvSpPr>
          <p:cNvPr id="14" name="Left Brace 13"/>
          <p:cNvSpPr/>
          <p:nvPr/>
        </p:nvSpPr>
        <p:spPr bwMode="auto">
          <a:xfrm rot="16200000">
            <a:off x="2059969" y="816547"/>
            <a:ext cx="140881" cy="527086"/>
          </a:xfrm>
          <a:prstGeom prst="leftBrace">
            <a:avLst>
              <a:gd name="adj1" fmla="val 35866"/>
              <a:gd name="adj2" fmla="val 48617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5" name="Left Brace 14"/>
          <p:cNvSpPr/>
          <p:nvPr/>
        </p:nvSpPr>
        <p:spPr bwMode="auto">
          <a:xfrm rot="5400000">
            <a:off x="5781166" y="287698"/>
            <a:ext cx="170770" cy="673049"/>
          </a:xfrm>
          <a:prstGeom prst="leftBrace">
            <a:avLst>
              <a:gd name="adj1" fmla="val 35866"/>
              <a:gd name="adj2" fmla="val 48617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6" name="Left Brace 15"/>
          <p:cNvSpPr/>
          <p:nvPr/>
        </p:nvSpPr>
        <p:spPr bwMode="auto">
          <a:xfrm rot="16200000">
            <a:off x="5571660" y="925158"/>
            <a:ext cx="170770" cy="263557"/>
          </a:xfrm>
          <a:prstGeom prst="leftBrace">
            <a:avLst>
              <a:gd name="adj1" fmla="val 35866"/>
              <a:gd name="adj2" fmla="val 50424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2152650" y="339725"/>
            <a:ext cx="339725" cy="374650"/>
          </a:xfrm>
          <a:custGeom>
            <a:avLst/>
            <a:gdLst>
              <a:gd name="connsiteX0" fmla="*/ 177800 w 339725"/>
              <a:gd name="connsiteY0" fmla="*/ 0 h 374650"/>
              <a:gd name="connsiteX1" fmla="*/ 339725 w 339725"/>
              <a:gd name="connsiteY1" fmla="*/ 177800 h 374650"/>
              <a:gd name="connsiteX2" fmla="*/ 0 w 339725"/>
              <a:gd name="connsiteY2" fmla="*/ 374650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9725" h="374650">
                <a:moveTo>
                  <a:pt x="177800" y="0"/>
                </a:moveTo>
                <a:lnTo>
                  <a:pt x="339725" y="177800"/>
                </a:lnTo>
                <a:lnTo>
                  <a:pt x="0" y="37465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2355850" y="854075"/>
            <a:ext cx="476250" cy="339725"/>
          </a:xfrm>
          <a:custGeom>
            <a:avLst/>
            <a:gdLst>
              <a:gd name="connsiteX0" fmla="*/ 0 w 476250"/>
              <a:gd name="connsiteY0" fmla="*/ 0 h 339725"/>
              <a:gd name="connsiteX1" fmla="*/ 476250 w 476250"/>
              <a:gd name="connsiteY1" fmla="*/ 339725 h 339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6250" h="339725">
                <a:moveTo>
                  <a:pt x="0" y="0"/>
                </a:moveTo>
                <a:lnTo>
                  <a:pt x="476250" y="339725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54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048" y="204216"/>
            <a:ext cx="6851904" cy="644956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Figure 15.10-s2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2563925" y="372502"/>
            <a:ext cx="1128514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Activators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2868725" y="1132914"/>
            <a:ext cx="1474763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Distal control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element</a:t>
            </a:r>
            <a:endParaRPr lang="en-US" sz="18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5359512" y="323289"/>
            <a:ext cx="1025922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Promoter</a:t>
            </a: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6734287" y="718577"/>
            <a:ext cx="57708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Gene</a:t>
            </a:r>
          </a:p>
        </p:txBody>
      </p:sp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1549512" y="1193239"/>
            <a:ext cx="105157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Enhancer</a:t>
            </a:r>
          </a:p>
        </p:txBody>
      </p:sp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5199175" y="1158314"/>
            <a:ext cx="103009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TATA box</a:t>
            </a:r>
          </a:p>
        </p:txBody>
      </p:sp>
      <p:sp>
        <p:nvSpPr>
          <p:cNvPr id="13" name="TextBox 9"/>
          <p:cNvSpPr txBox="1">
            <a:spLocks noChangeArrowheads="1"/>
          </p:cNvSpPr>
          <p:nvPr/>
        </p:nvSpPr>
        <p:spPr bwMode="auto">
          <a:xfrm>
            <a:off x="6935900" y="1255152"/>
            <a:ext cx="859210" cy="1025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General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trans-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err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cription</a:t>
            </a:r>
            <a:endParaRPr lang="en-US" sz="1800" b="1" dirty="0" smtClean="0">
              <a:solidFill>
                <a:srgbClr val="000000"/>
              </a:solidFill>
              <a:latin typeface="Arial"/>
              <a:ea typeface="ＭＳ Ｐゴシック" charset="0"/>
            </a:endParaRP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factors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503475" y="2304489"/>
            <a:ext cx="1474763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DNA-bending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protein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5" name="TextBox 15"/>
          <p:cNvSpPr txBox="1">
            <a:spLocks noChangeArrowheads="1"/>
          </p:cNvSpPr>
          <p:nvPr/>
        </p:nvSpPr>
        <p:spPr bwMode="auto">
          <a:xfrm>
            <a:off x="1967025" y="3296677"/>
            <a:ext cx="97462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Group of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mediator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proteins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2152650" y="339725"/>
            <a:ext cx="339725" cy="374650"/>
          </a:xfrm>
          <a:custGeom>
            <a:avLst/>
            <a:gdLst>
              <a:gd name="connsiteX0" fmla="*/ 177800 w 339725"/>
              <a:gd name="connsiteY0" fmla="*/ 0 h 374650"/>
              <a:gd name="connsiteX1" fmla="*/ 339725 w 339725"/>
              <a:gd name="connsiteY1" fmla="*/ 177800 h 374650"/>
              <a:gd name="connsiteX2" fmla="*/ 0 w 339725"/>
              <a:gd name="connsiteY2" fmla="*/ 374650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9725" h="374650">
                <a:moveTo>
                  <a:pt x="177800" y="0"/>
                </a:moveTo>
                <a:lnTo>
                  <a:pt x="339725" y="177800"/>
                </a:lnTo>
                <a:lnTo>
                  <a:pt x="0" y="37465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2355850" y="854075"/>
            <a:ext cx="476250" cy="339725"/>
          </a:xfrm>
          <a:custGeom>
            <a:avLst/>
            <a:gdLst>
              <a:gd name="connsiteX0" fmla="*/ 0 w 476250"/>
              <a:gd name="connsiteY0" fmla="*/ 0 h 339725"/>
              <a:gd name="connsiteX1" fmla="*/ 476250 w 476250"/>
              <a:gd name="connsiteY1" fmla="*/ 339725 h 339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6250" h="339725">
                <a:moveTo>
                  <a:pt x="0" y="0"/>
                </a:moveTo>
                <a:lnTo>
                  <a:pt x="476250" y="339725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3038475" y="2483644"/>
            <a:ext cx="583406" cy="183356"/>
          </a:xfrm>
          <a:custGeom>
            <a:avLst/>
            <a:gdLst>
              <a:gd name="connsiteX0" fmla="*/ 0 w 583406"/>
              <a:gd name="connsiteY0" fmla="*/ 0 h 183356"/>
              <a:gd name="connsiteX1" fmla="*/ 583406 w 583406"/>
              <a:gd name="connsiteY1" fmla="*/ 183356 h 183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83406" h="183356">
                <a:moveTo>
                  <a:pt x="0" y="0"/>
                </a:moveTo>
                <a:lnTo>
                  <a:pt x="583406" y="183356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3036094" y="2907506"/>
            <a:ext cx="2124075" cy="535782"/>
          </a:xfrm>
          <a:custGeom>
            <a:avLst/>
            <a:gdLst>
              <a:gd name="connsiteX0" fmla="*/ 0 w 2124075"/>
              <a:gd name="connsiteY0" fmla="*/ 535782 h 535782"/>
              <a:gd name="connsiteX1" fmla="*/ 2124075 w 2124075"/>
              <a:gd name="connsiteY1" fmla="*/ 0 h 5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24075" h="535782">
                <a:moveTo>
                  <a:pt x="0" y="535782"/>
                </a:moveTo>
                <a:lnTo>
                  <a:pt x="2124075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6353175" y="1545431"/>
            <a:ext cx="492919" cy="897732"/>
          </a:xfrm>
          <a:custGeom>
            <a:avLst/>
            <a:gdLst>
              <a:gd name="connsiteX0" fmla="*/ 0 w 492919"/>
              <a:gd name="connsiteY0" fmla="*/ 897732 h 897732"/>
              <a:gd name="connsiteX1" fmla="*/ 492919 w 492919"/>
              <a:gd name="connsiteY1" fmla="*/ 0 h 897732"/>
              <a:gd name="connsiteX2" fmla="*/ 371475 w 492919"/>
              <a:gd name="connsiteY2" fmla="*/ 838200 h 897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2919" h="897732">
                <a:moveTo>
                  <a:pt x="0" y="897732"/>
                </a:moveTo>
                <a:lnTo>
                  <a:pt x="492919" y="0"/>
                </a:lnTo>
                <a:lnTo>
                  <a:pt x="371475" y="83820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9" name="Left Brace 18"/>
          <p:cNvSpPr/>
          <p:nvPr/>
        </p:nvSpPr>
        <p:spPr bwMode="auto">
          <a:xfrm rot="16200000">
            <a:off x="2059969" y="816547"/>
            <a:ext cx="140881" cy="527086"/>
          </a:xfrm>
          <a:prstGeom prst="leftBrace">
            <a:avLst>
              <a:gd name="adj1" fmla="val 35866"/>
              <a:gd name="adj2" fmla="val 48617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0" name="Left Brace 19"/>
          <p:cNvSpPr/>
          <p:nvPr/>
        </p:nvSpPr>
        <p:spPr bwMode="auto">
          <a:xfrm rot="5400000">
            <a:off x="5781166" y="287698"/>
            <a:ext cx="170770" cy="673049"/>
          </a:xfrm>
          <a:prstGeom prst="leftBrace">
            <a:avLst>
              <a:gd name="adj1" fmla="val 35866"/>
              <a:gd name="adj2" fmla="val 48617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1" name="Left Brace 20"/>
          <p:cNvSpPr/>
          <p:nvPr/>
        </p:nvSpPr>
        <p:spPr bwMode="auto">
          <a:xfrm rot="16200000">
            <a:off x="5571660" y="925158"/>
            <a:ext cx="170770" cy="263557"/>
          </a:xfrm>
          <a:prstGeom prst="leftBrace">
            <a:avLst>
              <a:gd name="adj1" fmla="val 35866"/>
              <a:gd name="adj2" fmla="val 50424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8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048" y="204216"/>
            <a:ext cx="6851904" cy="644956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Figure 15.10-s3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TextBox 20"/>
          <p:cNvSpPr txBox="1">
            <a:spLocks noChangeArrowheads="1"/>
          </p:cNvSpPr>
          <p:nvPr/>
        </p:nvSpPr>
        <p:spPr bwMode="auto">
          <a:xfrm>
            <a:off x="1456796" y="5539819"/>
            <a:ext cx="146200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Transcription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initiation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complex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8" name="TextBox 23"/>
          <p:cNvSpPr txBox="1">
            <a:spLocks noChangeArrowheads="1"/>
          </p:cNvSpPr>
          <p:nvPr/>
        </p:nvSpPr>
        <p:spPr bwMode="auto">
          <a:xfrm>
            <a:off x="6065308" y="6344681"/>
            <a:ext cx="1620059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RNA synthesis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2956718" y="5458624"/>
            <a:ext cx="1333496" cy="1031076"/>
            <a:chOff x="2964657" y="5417344"/>
            <a:chExt cx="1333496" cy="996048"/>
          </a:xfrm>
        </p:grpSpPr>
        <p:sp>
          <p:nvSpPr>
            <p:cNvPr id="23" name="Left Brace 22"/>
            <p:cNvSpPr/>
            <p:nvPr/>
          </p:nvSpPr>
          <p:spPr bwMode="auto">
            <a:xfrm>
              <a:off x="4076700" y="5417344"/>
              <a:ext cx="221453" cy="996048"/>
            </a:xfrm>
            <a:prstGeom prst="leftBrace">
              <a:avLst>
                <a:gd name="adj1" fmla="val 29891"/>
                <a:gd name="adj2" fmla="val 49522"/>
              </a:avLst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>
              <a:off x="2964657" y="5660231"/>
              <a:ext cx="1144190" cy="254794"/>
            </a:xfrm>
            <a:custGeom>
              <a:avLst/>
              <a:gdLst>
                <a:gd name="connsiteX0" fmla="*/ 0 w 1140619"/>
                <a:gd name="connsiteY0" fmla="*/ 0 h 254794"/>
                <a:gd name="connsiteX1" fmla="*/ 1140619 w 1140619"/>
                <a:gd name="connsiteY1" fmla="*/ 254794 h 254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0619" h="254794">
                  <a:moveTo>
                    <a:pt x="0" y="0"/>
                  </a:moveTo>
                  <a:lnTo>
                    <a:pt x="1140619" y="254794"/>
                  </a:ln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</p:grpSp>
      <p:sp>
        <p:nvSpPr>
          <p:cNvPr id="31" name="TextBox 2"/>
          <p:cNvSpPr txBox="1">
            <a:spLocks noChangeArrowheads="1"/>
          </p:cNvSpPr>
          <p:nvPr/>
        </p:nvSpPr>
        <p:spPr bwMode="auto">
          <a:xfrm>
            <a:off x="2563925" y="372502"/>
            <a:ext cx="1128514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Activators</a:t>
            </a:r>
          </a:p>
        </p:txBody>
      </p:sp>
      <p:sp>
        <p:nvSpPr>
          <p:cNvPr id="32" name="TextBox 3"/>
          <p:cNvSpPr txBox="1">
            <a:spLocks noChangeArrowheads="1"/>
          </p:cNvSpPr>
          <p:nvPr/>
        </p:nvSpPr>
        <p:spPr bwMode="auto">
          <a:xfrm>
            <a:off x="2868725" y="1132914"/>
            <a:ext cx="1474763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Distal control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element</a:t>
            </a:r>
            <a:endParaRPr lang="en-US" sz="18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34" name="TextBox 5"/>
          <p:cNvSpPr txBox="1">
            <a:spLocks noChangeArrowheads="1"/>
          </p:cNvSpPr>
          <p:nvPr/>
        </p:nvSpPr>
        <p:spPr bwMode="auto">
          <a:xfrm>
            <a:off x="5359512" y="323289"/>
            <a:ext cx="1025922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Promoter</a:t>
            </a:r>
          </a:p>
        </p:txBody>
      </p:sp>
      <p:sp>
        <p:nvSpPr>
          <p:cNvPr id="35" name="TextBox 6"/>
          <p:cNvSpPr txBox="1">
            <a:spLocks noChangeArrowheads="1"/>
          </p:cNvSpPr>
          <p:nvPr/>
        </p:nvSpPr>
        <p:spPr bwMode="auto">
          <a:xfrm>
            <a:off x="6734287" y="718577"/>
            <a:ext cx="57708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Gene</a:t>
            </a:r>
          </a:p>
        </p:txBody>
      </p:sp>
      <p:sp>
        <p:nvSpPr>
          <p:cNvPr id="36" name="TextBox 7"/>
          <p:cNvSpPr txBox="1">
            <a:spLocks noChangeArrowheads="1"/>
          </p:cNvSpPr>
          <p:nvPr/>
        </p:nvSpPr>
        <p:spPr bwMode="auto">
          <a:xfrm>
            <a:off x="1549512" y="1193239"/>
            <a:ext cx="105157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Enhancer</a:t>
            </a:r>
          </a:p>
        </p:txBody>
      </p:sp>
      <p:sp>
        <p:nvSpPr>
          <p:cNvPr id="37" name="TextBox 8"/>
          <p:cNvSpPr txBox="1">
            <a:spLocks noChangeArrowheads="1"/>
          </p:cNvSpPr>
          <p:nvPr/>
        </p:nvSpPr>
        <p:spPr bwMode="auto">
          <a:xfrm>
            <a:off x="5199175" y="1158314"/>
            <a:ext cx="103009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TATA box</a:t>
            </a:r>
          </a:p>
        </p:txBody>
      </p:sp>
      <p:sp>
        <p:nvSpPr>
          <p:cNvPr id="38" name="TextBox 9"/>
          <p:cNvSpPr txBox="1">
            <a:spLocks noChangeArrowheads="1"/>
          </p:cNvSpPr>
          <p:nvPr/>
        </p:nvSpPr>
        <p:spPr bwMode="auto">
          <a:xfrm>
            <a:off x="6935900" y="1255152"/>
            <a:ext cx="859210" cy="1025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General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trans-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err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cription</a:t>
            </a:r>
            <a:endParaRPr lang="en-US" sz="1800" b="1" dirty="0" smtClean="0">
              <a:solidFill>
                <a:srgbClr val="000000"/>
              </a:solidFill>
              <a:latin typeface="Arial"/>
              <a:ea typeface="ＭＳ Ｐゴシック" charset="0"/>
            </a:endParaRP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factors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1503475" y="2304489"/>
            <a:ext cx="1474763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DNA-bending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protein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40" name="TextBox 15"/>
          <p:cNvSpPr txBox="1">
            <a:spLocks noChangeArrowheads="1"/>
          </p:cNvSpPr>
          <p:nvPr/>
        </p:nvSpPr>
        <p:spPr bwMode="auto">
          <a:xfrm>
            <a:off x="1967025" y="3296677"/>
            <a:ext cx="97462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Group of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mediator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proteins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41" name="Freeform 40"/>
          <p:cNvSpPr/>
          <p:nvPr/>
        </p:nvSpPr>
        <p:spPr>
          <a:xfrm>
            <a:off x="2152650" y="339725"/>
            <a:ext cx="339725" cy="374650"/>
          </a:xfrm>
          <a:custGeom>
            <a:avLst/>
            <a:gdLst>
              <a:gd name="connsiteX0" fmla="*/ 177800 w 339725"/>
              <a:gd name="connsiteY0" fmla="*/ 0 h 374650"/>
              <a:gd name="connsiteX1" fmla="*/ 339725 w 339725"/>
              <a:gd name="connsiteY1" fmla="*/ 177800 h 374650"/>
              <a:gd name="connsiteX2" fmla="*/ 0 w 339725"/>
              <a:gd name="connsiteY2" fmla="*/ 374650 h 37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9725" h="374650">
                <a:moveTo>
                  <a:pt x="177800" y="0"/>
                </a:moveTo>
                <a:lnTo>
                  <a:pt x="339725" y="177800"/>
                </a:lnTo>
                <a:lnTo>
                  <a:pt x="0" y="37465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42" name="Freeform 41"/>
          <p:cNvSpPr/>
          <p:nvPr/>
        </p:nvSpPr>
        <p:spPr>
          <a:xfrm>
            <a:off x="2355850" y="854075"/>
            <a:ext cx="476250" cy="339725"/>
          </a:xfrm>
          <a:custGeom>
            <a:avLst/>
            <a:gdLst>
              <a:gd name="connsiteX0" fmla="*/ 0 w 476250"/>
              <a:gd name="connsiteY0" fmla="*/ 0 h 339725"/>
              <a:gd name="connsiteX1" fmla="*/ 476250 w 476250"/>
              <a:gd name="connsiteY1" fmla="*/ 339725 h 339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6250" h="339725">
                <a:moveTo>
                  <a:pt x="0" y="0"/>
                </a:moveTo>
                <a:lnTo>
                  <a:pt x="476250" y="339725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43" name="Freeform 42"/>
          <p:cNvSpPr/>
          <p:nvPr/>
        </p:nvSpPr>
        <p:spPr>
          <a:xfrm>
            <a:off x="3038475" y="2483644"/>
            <a:ext cx="583406" cy="183356"/>
          </a:xfrm>
          <a:custGeom>
            <a:avLst/>
            <a:gdLst>
              <a:gd name="connsiteX0" fmla="*/ 0 w 583406"/>
              <a:gd name="connsiteY0" fmla="*/ 0 h 183356"/>
              <a:gd name="connsiteX1" fmla="*/ 583406 w 583406"/>
              <a:gd name="connsiteY1" fmla="*/ 183356 h 183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83406" h="183356">
                <a:moveTo>
                  <a:pt x="0" y="0"/>
                </a:moveTo>
                <a:lnTo>
                  <a:pt x="583406" y="183356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3036094" y="2907506"/>
            <a:ext cx="2124075" cy="535782"/>
          </a:xfrm>
          <a:custGeom>
            <a:avLst/>
            <a:gdLst>
              <a:gd name="connsiteX0" fmla="*/ 0 w 2124075"/>
              <a:gd name="connsiteY0" fmla="*/ 535782 h 535782"/>
              <a:gd name="connsiteX1" fmla="*/ 2124075 w 2124075"/>
              <a:gd name="connsiteY1" fmla="*/ 0 h 5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24075" h="535782">
                <a:moveTo>
                  <a:pt x="0" y="535782"/>
                </a:moveTo>
                <a:lnTo>
                  <a:pt x="2124075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45" name="Freeform 44"/>
          <p:cNvSpPr/>
          <p:nvPr/>
        </p:nvSpPr>
        <p:spPr>
          <a:xfrm>
            <a:off x="6353175" y="1545431"/>
            <a:ext cx="492919" cy="897732"/>
          </a:xfrm>
          <a:custGeom>
            <a:avLst/>
            <a:gdLst>
              <a:gd name="connsiteX0" fmla="*/ 0 w 492919"/>
              <a:gd name="connsiteY0" fmla="*/ 897732 h 897732"/>
              <a:gd name="connsiteX1" fmla="*/ 492919 w 492919"/>
              <a:gd name="connsiteY1" fmla="*/ 0 h 897732"/>
              <a:gd name="connsiteX2" fmla="*/ 371475 w 492919"/>
              <a:gd name="connsiteY2" fmla="*/ 838200 h 897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2919" h="897732">
                <a:moveTo>
                  <a:pt x="0" y="897732"/>
                </a:moveTo>
                <a:lnTo>
                  <a:pt x="492919" y="0"/>
                </a:lnTo>
                <a:lnTo>
                  <a:pt x="371475" y="83820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46" name="Left Brace 45"/>
          <p:cNvSpPr/>
          <p:nvPr/>
        </p:nvSpPr>
        <p:spPr bwMode="auto">
          <a:xfrm rot="16200000">
            <a:off x="2059969" y="816547"/>
            <a:ext cx="140881" cy="527086"/>
          </a:xfrm>
          <a:prstGeom prst="leftBrace">
            <a:avLst>
              <a:gd name="adj1" fmla="val 35866"/>
              <a:gd name="adj2" fmla="val 48617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47" name="Left Brace 46"/>
          <p:cNvSpPr/>
          <p:nvPr/>
        </p:nvSpPr>
        <p:spPr bwMode="auto">
          <a:xfrm rot="5400000">
            <a:off x="5781166" y="287698"/>
            <a:ext cx="170770" cy="673049"/>
          </a:xfrm>
          <a:prstGeom prst="leftBrace">
            <a:avLst>
              <a:gd name="adj1" fmla="val 35866"/>
              <a:gd name="adj2" fmla="val 48617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48" name="Left Brace 47"/>
          <p:cNvSpPr/>
          <p:nvPr/>
        </p:nvSpPr>
        <p:spPr bwMode="auto">
          <a:xfrm rot="16200000">
            <a:off x="5571660" y="925158"/>
            <a:ext cx="170770" cy="263557"/>
          </a:xfrm>
          <a:prstGeom prst="leftBrace">
            <a:avLst>
              <a:gd name="adj1" fmla="val 35866"/>
              <a:gd name="adj2" fmla="val 50424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49" name="TextBox 15"/>
          <p:cNvSpPr txBox="1">
            <a:spLocks noChangeArrowheads="1"/>
          </p:cNvSpPr>
          <p:nvPr/>
        </p:nvSpPr>
        <p:spPr bwMode="auto">
          <a:xfrm>
            <a:off x="5885340" y="4051829"/>
            <a:ext cx="1526059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RNA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polymerase </a:t>
            </a:r>
            <a:r>
              <a:rPr lang="en-US" sz="1800" b="1" dirty="0" smtClean="0">
                <a:solidFill>
                  <a:srgbClr val="000000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rPr>
              <a:t>II</a:t>
            </a:r>
            <a:endParaRPr lang="en-US" sz="1800" b="1" dirty="0">
              <a:solidFill>
                <a:srgbClr val="000000"/>
              </a:solidFill>
              <a:latin typeface="Times New Roman" pitchFamily="18" charset="0"/>
              <a:ea typeface="ＭＳ Ｐゴシック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554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Some transcription factors function as repressors, inhibiting expression of a particular gene by a variety of methods</a:t>
            </a:r>
          </a:p>
          <a:p>
            <a:r>
              <a:rPr lang="en-US" altLang="en-US" dirty="0" smtClean="0"/>
              <a:t>Some activators and repressors act indirectly by influencing chromatin structure to promote or silence transcription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64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A particular combination of control elements can activate transcription only when the appropriate activator proteins are present</a:t>
            </a:r>
          </a:p>
        </p:txBody>
      </p:sp>
      <p:sp>
        <p:nvSpPr>
          <p:cNvPr id="61443" name="Rectangle 3"/>
          <p:cNvSpPr>
            <a:spLocks noChangeArrowheads="1"/>
          </p:cNvSpPr>
          <p:nvPr/>
        </p:nvSpPr>
        <p:spPr bwMode="auto">
          <a:xfrm>
            <a:off x="204400" y="608593"/>
            <a:ext cx="71786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eaLnBrk="0" hangingPunct="0">
              <a:defRPr/>
            </a:pPr>
            <a:r>
              <a:rPr lang="en-US" sz="2800" b="1" dirty="0">
                <a:latin typeface="Arial" charset="0"/>
                <a:ea typeface="ヒラギノ角ゴ Pro W3" charset="0"/>
                <a:cs typeface="ヒラギノ角ゴ Pro W3" charset="0"/>
              </a:rPr>
              <a:t>Combinatorial Control of Gene Activation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8316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632" y="204216"/>
            <a:ext cx="6650736" cy="644956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Figure 15.11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457330" y="312978"/>
            <a:ext cx="1027269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DNA in both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cells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(activators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not shown)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3599829" y="246296"/>
            <a:ext cx="1152560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Enhancer for</a:t>
            </a:r>
          </a:p>
          <a:p>
            <a:pPr algn="ctr"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albumin gene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5862808" y="253439"/>
            <a:ext cx="716543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Albumin</a:t>
            </a:r>
          </a:p>
          <a:p>
            <a:pPr algn="ctr"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gene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4922048" y="392353"/>
            <a:ext cx="798295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Promoter</a:t>
            </a:r>
          </a:p>
        </p:txBody>
      </p:sp>
      <p:sp>
        <p:nvSpPr>
          <p:cNvPr id="11" name="TextBox 11"/>
          <p:cNvSpPr txBox="1">
            <a:spLocks noChangeArrowheads="1"/>
          </p:cNvSpPr>
          <p:nvPr/>
        </p:nvSpPr>
        <p:spPr bwMode="auto">
          <a:xfrm>
            <a:off x="2609226" y="1078146"/>
            <a:ext cx="775853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Control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elements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2" name="TextBox 13"/>
          <p:cNvSpPr txBox="1">
            <a:spLocks noChangeArrowheads="1"/>
          </p:cNvSpPr>
          <p:nvPr/>
        </p:nvSpPr>
        <p:spPr bwMode="auto">
          <a:xfrm>
            <a:off x="5812801" y="1094815"/>
            <a:ext cx="815929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1550"/>
              </a:lnSpc>
            </a:pPr>
            <a:r>
              <a:rPr lang="en-US" sz="1400" b="1" dirty="0" err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Crystallin</a:t>
            </a:r>
            <a:endParaRPr lang="en-US" sz="1400" b="1" dirty="0" smtClean="0">
              <a:solidFill>
                <a:srgbClr val="000000"/>
              </a:solidFill>
              <a:latin typeface="Arial"/>
              <a:ea typeface="ＭＳ Ｐゴシック" charset="0"/>
            </a:endParaRPr>
          </a:p>
          <a:p>
            <a:pPr algn="ctr"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gene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3" name="TextBox 14"/>
          <p:cNvSpPr txBox="1">
            <a:spLocks noChangeArrowheads="1"/>
          </p:cNvSpPr>
          <p:nvPr/>
        </p:nvSpPr>
        <p:spPr bwMode="auto">
          <a:xfrm>
            <a:off x="3561734" y="1105927"/>
            <a:ext cx="1251946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1550"/>
              </a:lnSpc>
            </a:pPr>
            <a:r>
              <a:rPr lang="da-DK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Enhancer for</a:t>
            </a:r>
          </a:p>
          <a:p>
            <a:pPr algn="ctr" eaLnBrk="0" hangingPunct="0">
              <a:lnSpc>
                <a:spcPts val="1550"/>
              </a:lnSpc>
            </a:pPr>
            <a:r>
              <a:rPr lang="da-DK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crystallin gene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4" name="TextBox 17"/>
          <p:cNvSpPr txBox="1">
            <a:spLocks noChangeArrowheads="1"/>
          </p:cNvSpPr>
          <p:nvPr/>
        </p:nvSpPr>
        <p:spPr bwMode="auto">
          <a:xfrm>
            <a:off x="1414467" y="2703752"/>
            <a:ext cx="775853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Liver cell</a:t>
            </a:r>
          </a:p>
        </p:txBody>
      </p:sp>
      <p:sp>
        <p:nvSpPr>
          <p:cNvPr id="15" name="TextBox 18"/>
          <p:cNvSpPr txBox="1">
            <a:spLocks noChangeArrowheads="1"/>
          </p:cNvSpPr>
          <p:nvPr/>
        </p:nvSpPr>
        <p:spPr bwMode="auto">
          <a:xfrm>
            <a:off x="2692400" y="2215594"/>
            <a:ext cx="1529265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DNA in liver cell,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showing available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activators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6" name="TextBox 21"/>
          <p:cNvSpPr txBox="1">
            <a:spLocks noChangeArrowheads="1"/>
          </p:cNvSpPr>
          <p:nvPr/>
        </p:nvSpPr>
        <p:spPr bwMode="auto">
          <a:xfrm>
            <a:off x="2780801" y="3129203"/>
            <a:ext cx="844783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Available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activators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7" name="TextBox 23"/>
          <p:cNvSpPr txBox="1">
            <a:spLocks noChangeArrowheads="1"/>
          </p:cNvSpPr>
          <p:nvPr/>
        </p:nvSpPr>
        <p:spPr bwMode="auto">
          <a:xfrm>
            <a:off x="4842674" y="2215594"/>
            <a:ext cx="1529265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DNA in lens cell,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showing available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activators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8" name="TextBox 26"/>
          <p:cNvSpPr txBox="1">
            <a:spLocks noChangeArrowheads="1"/>
          </p:cNvSpPr>
          <p:nvPr/>
        </p:nvSpPr>
        <p:spPr bwMode="auto">
          <a:xfrm>
            <a:off x="7005641" y="2720418"/>
            <a:ext cx="764633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Lens cell</a:t>
            </a:r>
          </a:p>
        </p:txBody>
      </p:sp>
      <p:sp>
        <p:nvSpPr>
          <p:cNvPr id="19" name="TextBox 27"/>
          <p:cNvSpPr txBox="1">
            <a:spLocks noChangeArrowheads="1"/>
          </p:cNvSpPr>
          <p:nvPr/>
        </p:nvSpPr>
        <p:spPr bwMode="auto">
          <a:xfrm>
            <a:off x="5867407" y="3597516"/>
            <a:ext cx="844783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Available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activators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0" name="TextBox 29"/>
          <p:cNvSpPr txBox="1">
            <a:spLocks noChangeArrowheads="1"/>
          </p:cNvSpPr>
          <p:nvPr/>
        </p:nvSpPr>
        <p:spPr bwMode="auto">
          <a:xfrm>
            <a:off x="6604011" y="4473821"/>
            <a:ext cx="1211870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Albumin gene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not expressed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1" name="TextBox 31"/>
          <p:cNvSpPr txBox="1">
            <a:spLocks noChangeArrowheads="1"/>
          </p:cNvSpPr>
          <p:nvPr/>
        </p:nvSpPr>
        <p:spPr bwMode="auto">
          <a:xfrm>
            <a:off x="3242470" y="4979437"/>
            <a:ext cx="1183016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Albumin gene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expressed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2" name="TextBox 33"/>
          <p:cNvSpPr txBox="1">
            <a:spLocks noChangeArrowheads="1"/>
          </p:cNvSpPr>
          <p:nvPr/>
        </p:nvSpPr>
        <p:spPr bwMode="auto">
          <a:xfrm>
            <a:off x="1843888" y="6039877"/>
            <a:ext cx="2543966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Crystallin</a:t>
            </a: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gene not expressed</a:t>
            </a:r>
          </a:p>
        </p:txBody>
      </p:sp>
      <p:sp>
        <p:nvSpPr>
          <p:cNvPr id="23" name="TextBox 34"/>
          <p:cNvSpPr txBox="1">
            <a:spLocks noChangeArrowheads="1"/>
          </p:cNvSpPr>
          <p:nvPr/>
        </p:nvSpPr>
        <p:spPr bwMode="auto">
          <a:xfrm>
            <a:off x="1499401" y="6344676"/>
            <a:ext cx="1962012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LIVER CELL NUCLEUS</a:t>
            </a:r>
          </a:p>
        </p:txBody>
      </p:sp>
      <p:sp>
        <p:nvSpPr>
          <p:cNvPr id="24" name="TextBox 36"/>
          <p:cNvSpPr txBox="1">
            <a:spLocks noChangeArrowheads="1"/>
          </p:cNvSpPr>
          <p:nvPr/>
        </p:nvSpPr>
        <p:spPr bwMode="auto">
          <a:xfrm>
            <a:off x="4737899" y="6162915"/>
            <a:ext cx="997068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LENS CELL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NUCLEUS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5" name="TextBox 38"/>
          <p:cNvSpPr txBox="1">
            <a:spLocks noChangeArrowheads="1"/>
          </p:cNvSpPr>
          <p:nvPr/>
        </p:nvSpPr>
        <p:spPr bwMode="auto">
          <a:xfrm>
            <a:off x="6538917" y="6156565"/>
            <a:ext cx="1282402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 err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Crystallin</a:t>
            </a: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gene</a:t>
            </a:r>
          </a:p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expressed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6" name="TextBox 8"/>
          <p:cNvSpPr txBox="1">
            <a:spLocks noChangeArrowheads="1"/>
          </p:cNvSpPr>
          <p:nvPr/>
        </p:nvSpPr>
        <p:spPr bwMode="auto">
          <a:xfrm>
            <a:off x="4919038" y="1306350"/>
            <a:ext cx="798295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Promoter</a:t>
            </a:r>
          </a:p>
        </p:txBody>
      </p:sp>
      <p:sp>
        <p:nvSpPr>
          <p:cNvPr id="3" name="Freeform 2"/>
          <p:cNvSpPr/>
          <p:nvPr/>
        </p:nvSpPr>
        <p:spPr>
          <a:xfrm>
            <a:off x="3310731" y="868363"/>
            <a:ext cx="473869" cy="831056"/>
          </a:xfrm>
          <a:custGeom>
            <a:avLst/>
            <a:gdLst>
              <a:gd name="connsiteX0" fmla="*/ 452438 w 473869"/>
              <a:gd name="connsiteY0" fmla="*/ 0 h 831056"/>
              <a:gd name="connsiteX1" fmla="*/ 0 w 473869"/>
              <a:gd name="connsiteY1" fmla="*/ 369093 h 831056"/>
              <a:gd name="connsiteX2" fmla="*/ 473869 w 473869"/>
              <a:gd name="connsiteY2" fmla="*/ 831056 h 831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3869" h="831056">
                <a:moveTo>
                  <a:pt x="452438" y="0"/>
                </a:moveTo>
                <a:lnTo>
                  <a:pt x="0" y="369093"/>
                </a:lnTo>
                <a:lnTo>
                  <a:pt x="473869" y="831056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5988050" y="665163"/>
            <a:ext cx="200025" cy="164306"/>
          </a:xfrm>
          <a:custGeom>
            <a:avLst/>
            <a:gdLst>
              <a:gd name="connsiteX0" fmla="*/ 0 w 200025"/>
              <a:gd name="connsiteY0" fmla="*/ 164306 h 164306"/>
              <a:gd name="connsiteX1" fmla="*/ 200025 w 200025"/>
              <a:gd name="connsiteY1" fmla="*/ 0 h 164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0025" h="164306">
                <a:moveTo>
                  <a:pt x="0" y="164306"/>
                </a:moveTo>
                <a:lnTo>
                  <a:pt x="200025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5998369" y="1520825"/>
            <a:ext cx="185737" cy="173831"/>
          </a:xfrm>
          <a:custGeom>
            <a:avLst/>
            <a:gdLst>
              <a:gd name="connsiteX0" fmla="*/ 0 w 185737"/>
              <a:gd name="connsiteY0" fmla="*/ 173831 h 173831"/>
              <a:gd name="connsiteX1" fmla="*/ 185737 w 185737"/>
              <a:gd name="connsiteY1" fmla="*/ 0 h 173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5737" h="173831">
                <a:moveTo>
                  <a:pt x="0" y="173831"/>
                </a:moveTo>
                <a:lnTo>
                  <a:pt x="185737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7258045" y="4305299"/>
            <a:ext cx="61913" cy="154781"/>
          </a:xfrm>
          <a:custGeom>
            <a:avLst/>
            <a:gdLst>
              <a:gd name="connsiteX0" fmla="*/ 61913 w 61913"/>
              <a:gd name="connsiteY0" fmla="*/ 0 h 154781"/>
              <a:gd name="connsiteX1" fmla="*/ 0 w 61913"/>
              <a:gd name="connsiteY1" fmla="*/ 154781 h 15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1913" h="154781">
                <a:moveTo>
                  <a:pt x="61913" y="0"/>
                </a:moveTo>
                <a:lnTo>
                  <a:pt x="0" y="154781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0" name="Freeform 29"/>
          <p:cNvSpPr/>
          <p:nvPr/>
        </p:nvSpPr>
        <p:spPr>
          <a:xfrm>
            <a:off x="4134644" y="5787231"/>
            <a:ext cx="76200" cy="240507"/>
          </a:xfrm>
          <a:custGeom>
            <a:avLst/>
            <a:gdLst>
              <a:gd name="connsiteX0" fmla="*/ 76200 w 76200"/>
              <a:gd name="connsiteY0" fmla="*/ 0 h 240507"/>
              <a:gd name="connsiteX1" fmla="*/ 0 w 76200"/>
              <a:gd name="connsiteY1" fmla="*/ 240507 h 240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6200" h="240507">
                <a:moveTo>
                  <a:pt x="76200" y="0"/>
                </a:moveTo>
                <a:lnTo>
                  <a:pt x="0" y="240507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1" name="Left Brace 30"/>
          <p:cNvSpPr/>
          <p:nvPr/>
        </p:nvSpPr>
        <p:spPr bwMode="auto">
          <a:xfrm rot="5400000">
            <a:off x="5244989" y="337632"/>
            <a:ext cx="133706" cy="704713"/>
          </a:xfrm>
          <a:prstGeom prst="leftBrace">
            <a:avLst>
              <a:gd name="adj1" fmla="val 35866"/>
              <a:gd name="adj2" fmla="val 48617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2" name="Left Brace 31"/>
          <p:cNvSpPr/>
          <p:nvPr/>
        </p:nvSpPr>
        <p:spPr bwMode="auto">
          <a:xfrm rot="5400000">
            <a:off x="4092874" y="278511"/>
            <a:ext cx="133706" cy="822957"/>
          </a:xfrm>
          <a:prstGeom prst="leftBrace">
            <a:avLst>
              <a:gd name="adj1" fmla="val 35866"/>
              <a:gd name="adj2" fmla="val 48906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4" name="Left Brace 33"/>
          <p:cNvSpPr/>
          <p:nvPr/>
        </p:nvSpPr>
        <p:spPr bwMode="auto">
          <a:xfrm rot="5400000">
            <a:off x="5249751" y="1199683"/>
            <a:ext cx="133706" cy="704713"/>
          </a:xfrm>
          <a:prstGeom prst="leftBrace">
            <a:avLst>
              <a:gd name="adj1" fmla="val 35866"/>
              <a:gd name="adj2" fmla="val 48617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5" name="Left Brace 34"/>
          <p:cNvSpPr/>
          <p:nvPr/>
        </p:nvSpPr>
        <p:spPr bwMode="auto">
          <a:xfrm rot="5400000">
            <a:off x="3984904" y="1277819"/>
            <a:ext cx="117712" cy="545307"/>
          </a:xfrm>
          <a:prstGeom prst="leftBrace">
            <a:avLst>
              <a:gd name="adj1" fmla="val 35866"/>
              <a:gd name="adj2" fmla="val 48617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7" name="Isosceles Triangle 36"/>
          <p:cNvSpPr/>
          <p:nvPr/>
        </p:nvSpPr>
        <p:spPr>
          <a:xfrm rot="5400000">
            <a:off x="1281112" y="354805"/>
            <a:ext cx="100012" cy="118104"/>
          </a:xfrm>
          <a:prstGeom prst="triangle">
            <a:avLst/>
          </a:prstGeom>
          <a:solidFill>
            <a:srgbClr val="0092D2"/>
          </a:solidFill>
          <a:ln w="12700">
            <a:solidFill>
              <a:srgbClr val="0092D2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8" name="Isosceles Triangle 37"/>
          <p:cNvSpPr/>
          <p:nvPr/>
        </p:nvSpPr>
        <p:spPr>
          <a:xfrm rot="10800000">
            <a:off x="2535410" y="2261311"/>
            <a:ext cx="100012" cy="118104"/>
          </a:xfrm>
          <a:prstGeom prst="triangle">
            <a:avLst/>
          </a:prstGeom>
          <a:solidFill>
            <a:srgbClr val="0092D2"/>
          </a:solidFill>
          <a:ln w="12700">
            <a:solidFill>
              <a:srgbClr val="0092D2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9" name="Isosceles Triangle 38"/>
          <p:cNvSpPr/>
          <p:nvPr/>
        </p:nvSpPr>
        <p:spPr>
          <a:xfrm rot="10800000">
            <a:off x="4671429" y="2260919"/>
            <a:ext cx="100012" cy="118104"/>
          </a:xfrm>
          <a:prstGeom prst="triangle">
            <a:avLst/>
          </a:prstGeom>
          <a:solidFill>
            <a:srgbClr val="0092D2"/>
          </a:solidFill>
          <a:ln w="12700">
            <a:solidFill>
              <a:srgbClr val="0092D2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583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88" y="2112264"/>
            <a:ext cx="8193024" cy="2633472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Figure 15.11-1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765175" y="2264664"/>
            <a:ext cx="1473288" cy="1128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DNA in both</a:t>
            </a:r>
          </a:p>
          <a:p>
            <a:pPr eaLnBrk="0" hangingPunct="0">
              <a:lnSpc>
                <a:spcPts val="2225"/>
              </a:lnSpc>
            </a:pPr>
            <a:r>
              <a:rPr lang="en-US" sz="20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cells</a:t>
            </a:r>
          </a:p>
          <a:p>
            <a:pPr eaLnBrk="0" hangingPunct="0">
              <a:lnSpc>
                <a:spcPts val="2225"/>
              </a:lnSpc>
            </a:pPr>
            <a:r>
              <a:rPr lang="en-US" sz="20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(activators</a:t>
            </a:r>
          </a:p>
          <a:p>
            <a:pPr eaLnBrk="0" hangingPunct="0">
              <a:lnSpc>
                <a:spcPts val="2225"/>
              </a:lnSpc>
            </a:pPr>
            <a:r>
              <a:rPr lang="en-US" sz="20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not shown)</a:t>
            </a:r>
            <a:endParaRPr lang="en-US" sz="20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2397125" y="3361627"/>
            <a:ext cx="1110882" cy="56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Control</a:t>
            </a:r>
          </a:p>
          <a:p>
            <a:pPr eaLnBrk="0" hangingPunct="0">
              <a:lnSpc>
                <a:spcPts val="2225"/>
              </a:lnSpc>
            </a:pPr>
            <a:r>
              <a:rPr lang="en-US" sz="20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elements</a:t>
            </a:r>
            <a:endParaRPr lang="en-US" sz="2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814763" y="2172589"/>
            <a:ext cx="1652697" cy="56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Enhancer for</a:t>
            </a:r>
          </a:p>
          <a:p>
            <a:pPr algn="ctr"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albumin gene</a:t>
            </a:r>
            <a:endParaRPr lang="en-US" sz="2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7056438" y="2178939"/>
            <a:ext cx="1025922" cy="56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Albumin</a:t>
            </a:r>
          </a:p>
          <a:p>
            <a:pPr algn="ctr"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gene</a:t>
            </a:r>
            <a:endParaRPr lang="en-US" sz="2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1" name="TextBox 12"/>
          <p:cNvSpPr txBox="1">
            <a:spLocks noChangeArrowheads="1"/>
          </p:cNvSpPr>
          <p:nvPr/>
        </p:nvSpPr>
        <p:spPr bwMode="auto">
          <a:xfrm>
            <a:off x="6985000" y="3380677"/>
            <a:ext cx="1166986" cy="56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225"/>
              </a:lnSpc>
            </a:pPr>
            <a:r>
              <a:rPr lang="en-US" sz="2000" b="1" dirty="0" err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Crystallin</a:t>
            </a:r>
            <a:endParaRPr lang="en-US" sz="2000" b="1" dirty="0" smtClean="0">
              <a:solidFill>
                <a:srgbClr val="000000"/>
              </a:solidFill>
              <a:latin typeface="Arial"/>
              <a:ea typeface="ＭＳ Ｐゴシック" charset="0"/>
            </a:endParaRPr>
          </a:p>
          <a:p>
            <a:pPr algn="ctr"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gene</a:t>
            </a:r>
            <a:endParaRPr lang="en-US" sz="2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2" name="TextBox 13"/>
          <p:cNvSpPr txBox="1">
            <a:spLocks noChangeArrowheads="1"/>
          </p:cNvSpPr>
          <p:nvPr/>
        </p:nvSpPr>
        <p:spPr bwMode="auto">
          <a:xfrm>
            <a:off x="3763963" y="3396552"/>
            <a:ext cx="1793761" cy="56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Enhancer for</a:t>
            </a:r>
          </a:p>
          <a:p>
            <a:pPr algn="ctr" eaLnBrk="0" hangingPunct="0">
              <a:lnSpc>
                <a:spcPts val="2225"/>
              </a:lnSpc>
            </a:pPr>
            <a:r>
              <a:rPr lang="en-US" sz="2000" b="1" dirty="0" err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crystallin</a:t>
            </a: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gene</a:t>
            </a:r>
            <a:endParaRPr lang="en-US" sz="2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706371" y="2378964"/>
            <a:ext cx="1139736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Promoter</a:t>
            </a:r>
            <a:endParaRPr lang="en-US" sz="2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708752" y="3683537"/>
            <a:ext cx="1139736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Promoter</a:t>
            </a:r>
            <a:endParaRPr lang="en-US" sz="2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5" name="Left Brace 14"/>
          <p:cNvSpPr/>
          <p:nvPr/>
        </p:nvSpPr>
        <p:spPr bwMode="auto">
          <a:xfrm rot="5400000">
            <a:off x="6192797" y="2281550"/>
            <a:ext cx="182119" cy="1005411"/>
          </a:xfrm>
          <a:prstGeom prst="leftBrace">
            <a:avLst>
              <a:gd name="adj1" fmla="val 35866"/>
              <a:gd name="adj2" fmla="val 50038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6" name="Left Brace 15"/>
          <p:cNvSpPr/>
          <p:nvPr/>
        </p:nvSpPr>
        <p:spPr bwMode="auto">
          <a:xfrm rot="5400000">
            <a:off x="4550046" y="2190481"/>
            <a:ext cx="167731" cy="1203325"/>
          </a:xfrm>
          <a:prstGeom prst="leftBrace">
            <a:avLst>
              <a:gd name="adj1" fmla="val 35866"/>
              <a:gd name="adj2" fmla="val 48906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7" name="Left Brace 16"/>
          <p:cNvSpPr/>
          <p:nvPr/>
        </p:nvSpPr>
        <p:spPr bwMode="auto">
          <a:xfrm rot="5400000">
            <a:off x="6194131" y="3512905"/>
            <a:ext cx="179450" cy="1005411"/>
          </a:xfrm>
          <a:prstGeom prst="leftBrace">
            <a:avLst>
              <a:gd name="adj1" fmla="val 35866"/>
              <a:gd name="adj2" fmla="val 50275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8" name="Left Brace 17"/>
          <p:cNvSpPr/>
          <p:nvPr/>
        </p:nvSpPr>
        <p:spPr bwMode="auto">
          <a:xfrm rot="5400000">
            <a:off x="4375883" y="3614930"/>
            <a:ext cx="178056" cy="799964"/>
          </a:xfrm>
          <a:prstGeom prst="leftBrace">
            <a:avLst>
              <a:gd name="adj1" fmla="val 35866"/>
              <a:gd name="adj2" fmla="val 47129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3413760" y="3048000"/>
            <a:ext cx="678180" cy="1219200"/>
          </a:xfrm>
          <a:custGeom>
            <a:avLst/>
            <a:gdLst>
              <a:gd name="connsiteX0" fmla="*/ 655320 w 678180"/>
              <a:gd name="connsiteY0" fmla="*/ 0 h 1219200"/>
              <a:gd name="connsiteX1" fmla="*/ 0 w 678180"/>
              <a:gd name="connsiteY1" fmla="*/ 533400 h 1219200"/>
              <a:gd name="connsiteX2" fmla="*/ 678180 w 678180"/>
              <a:gd name="connsiteY2" fmla="*/ 121920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8180" h="1219200">
                <a:moveTo>
                  <a:pt x="655320" y="0"/>
                </a:moveTo>
                <a:lnTo>
                  <a:pt x="0" y="533400"/>
                </a:lnTo>
                <a:lnTo>
                  <a:pt x="678180" y="121920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7260431" y="2752725"/>
            <a:ext cx="280988" cy="235744"/>
          </a:xfrm>
          <a:custGeom>
            <a:avLst/>
            <a:gdLst>
              <a:gd name="connsiteX0" fmla="*/ 0 w 280988"/>
              <a:gd name="connsiteY0" fmla="*/ 235744 h 235744"/>
              <a:gd name="connsiteX1" fmla="*/ 280988 w 280988"/>
              <a:gd name="connsiteY1" fmla="*/ 0 h 235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80988" h="235744">
                <a:moveTo>
                  <a:pt x="0" y="235744"/>
                </a:moveTo>
                <a:lnTo>
                  <a:pt x="280988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7261225" y="3962400"/>
            <a:ext cx="282575" cy="266700"/>
          </a:xfrm>
          <a:custGeom>
            <a:avLst/>
            <a:gdLst>
              <a:gd name="connsiteX0" fmla="*/ 0 w 282575"/>
              <a:gd name="connsiteY0" fmla="*/ 266700 h 266700"/>
              <a:gd name="connsiteX1" fmla="*/ 282575 w 282575"/>
              <a:gd name="connsiteY1" fmla="*/ 0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82575" h="266700">
                <a:moveTo>
                  <a:pt x="0" y="266700"/>
                </a:moveTo>
                <a:lnTo>
                  <a:pt x="282575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1" name="Isosceles Triangle 20"/>
          <p:cNvSpPr/>
          <p:nvPr/>
        </p:nvSpPr>
        <p:spPr>
          <a:xfrm rot="5400000">
            <a:off x="519098" y="2315714"/>
            <a:ext cx="146304" cy="164592"/>
          </a:xfrm>
          <a:prstGeom prst="triangle">
            <a:avLst/>
          </a:prstGeom>
          <a:solidFill>
            <a:srgbClr val="0092D2"/>
          </a:solidFill>
          <a:ln w="12700">
            <a:solidFill>
              <a:srgbClr val="0092D2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680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Operons: The Basic Concept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A group of functionally related genes can be coordinately controlled by a single “</a:t>
            </a:r>
            <a:r>
              <a:rPr lang="en-US" altLang="ja-JP" dirty="0" smtClean="0"/>
              <a:t>on-off switch”</a:t>
            </a:r>
          </a:p>
          <a:p>
            <a:r>
              <a:rPr lang="en-US" altLang="en-US" dirty="0" smtClean="0"/>
              <a:t>The regulatory “</a:t>
            </a:r>
            <a:r>
              <a:rPr lang="en-US" altLang="ja-JP" dirty="0" smtClean="0"/>
              <a:t>switch” is a segment of DNA called an </a:t>
            </a:r>
            <a:r>
              <a:rPr lang="en-US" altLang="ja-JP" b="1" dirty="0" smtClean="0"/>
              <a:t>operator</a:t>
            </a:r>
            <a:r>
              <a:rPr lang="en-US" altLang="ja-JP" dirty="0" smtClean="0"/>
              <a:t>, usually positioned within the promoter</a:t>
            </a:r>
          </a:p>
          <a:p>
            <a:r>
              <a:rPr lang="en-US" altLang="en-US" dirty="0" smtClean="0"/>
              <a:t>An </a:t>
            </a:r>
            <a:r>
              <a:rPr lang="en-US" altLang="en-US" b="1" dirty="0" smtClean="0"/>
              <a:t>operon</a:t>
            </a:r>
            <a:r>
              <a:rPr lang="en-US" altLang="en-US" dirty="0" smtClean="0"/>
              <a:t> is the entire stretch of DNA that includes the operator, the promoter, and the genes that they control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27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768" y="204216"/>
            <a:ext cx="4474464" cy="644956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Figure 15.11-2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2414143" y="1039366"/>
            <a:ext cx="110927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Liver cell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4246118" y="348803"/>
            <a:ext cx="2192908" cy="84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DNA in liver cell,</a:t>
            </a:r>
          </a:p>
          <a:p>
            <a:pPr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showing available</a:t>
            </a:r>
          </a:p>
          <a:p>
            <a:pPr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activators</a:t>
            </a:r>
            <a:endParaRPr lang="en-US" sz="2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4268343" y="1653728"/>
            <a:ext cx="1210268" cy="56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Available</a:t>
            </a:r>
          </a:p>
          <a:p>
            <a:pPr eaLnBrk="0" hangingPunct="0">
              <a:lnSpc>
                <a:spcPts val="2225"/>
              </a:lnSpc>
            </a:pPr>
            <a:r>
              <a:rPr lang="en-US" sz="20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activators</a:t>
            </a:r>
            <a:endParaRPr lang="en-US" sz="20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5019230" y="4295328"/>
            <a:ext cx="1695977" cy="56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Albumin gene</a:t>
            </a:r>
          </a:p>
          <a:p>
            <a:pPr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expressed</a:t>
            </a:r>
            <a:endParaRPr lang="en-US" sz="2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080893" y="5827266"/>
            <a:ext cx="3646832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Crystallin</a:t>
            </a: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gene not expressed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539555" y="6244778"/>
            <a:ext cx="2808654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LIVER CELL NUCLEUS</a:t>
            </a:r>
          </a:p>
        </p:txBody>
      </p:sp>
      <p:sp>
        <p:nvSpPr>
          <p:cNvPr id="2" name="Freeform 1"/>
          <p:cNvSpPr/>
          <p:nvPr/>
        </p:nvSpPr>
        <p:spPr>
          <a:xfrm>
            <a:off x="6300788" y="5443538"/>
            <a:ext cx="114300" cy="347662"/>
          </a:xfrm>
          <a:custGeom>
            <a:avLst/>
            <a:gdLst>
              <a:gd name="connsiteX0" fmla="*/ 114300 w 114300"/>
              <a:gd name="connsiteY0" fmla="*/ 0 h 347662"/>
              <a:gd name="connsiteX1" fmla="*/ 0 w 114300"/>
              <a:gd name="connsiteY1" fmla="*/ 347662 h 347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4300" h="347662">
                <a:moveTo>
                  <a:pt x="114300" y="0"/>
                </a:moveTo>
                <a:lnTo>
                  <a:pt x="0" y="347662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3" name="Isosceles Triangle 12"/>
          <p:cNvSpPr/>
          <p:nvPr/>
        </p:nvSpPr>
        <p:spPr>
          <a:xfrm rot="10800000">
            <a:off x="4014258" y="396902"/>
            <a:ext cx="146304" cy="164592"/>
          </a:xfrm>
          <a:prstGeom prst="triangle">
            <a:avLst/>
          </a:prstGeom>
          <a:solidFill>
            <a:srgbClr val="0092D2"/>
          </a:solidFill>
          <a:ln w="12700">
            <a:solidFill>
              <a:srgbClr val="0092D2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18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376" y="204216"/>
            <a:ext cx="4651248" cy="644956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Figure 15.11-3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2561802" y="347091"/>
            <a:ext cx="2192908" cy="846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DNA in lens cell,</a:t>
            </a:r>
          </a:p>
          <a:p>
            <a:pPr eaLnBrk="0" hangingPunct="0">
              <a:lnSpc>
                <a:spcPts val="2225"/>
              </a:lnSpc>
            </a:pPr>
            <a:r>
              <a:rPr lang="en-US" sz="20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showing available</a:t>
            </a:r>
          </a:p>
          <a:p>
            <a:pPr eaLnBrk="0" hangingPunct="0">
              <a:lnSpc>
                <a:spcPts val="2225"/>
              </a:lnSpc>
            </a:pPr>
            <a:r>
              <a:rPr lang="en-US" sz="20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activators</a:t>
            </a:r>
            <a:endParaRPr lang="en-US" sz="20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5663777" y="1061466"/>
            <a:ext cx="1096454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Lens cell</a:t>
            </a: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4049289" y="2326704"/>
            <a:ext cx="1210268" cy="56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Available</a:t>
            </a:r>
          </a:p>
          <a:p>
            <a:pPr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activators</a:t>
            </a:r>
            <a:endParaRPr lang="en-US" sz="2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5055764" y="3557016"/>
            <a:ext cx="1739259" cy="56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Albumin gene</a:t>
            </a:r>
          </a:p>
          <a:p>
            <a:pPr algn="ctr"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not expressed</a:t>
            </a:r>
            <a:endParaRPr lang="en-US" sz="2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420514" y="5990654"/>
            <a:ext cx="1428276" cy="56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LENS CELL</a:t>
            </a:r>
          </a:p>
          <a:p>
            <a:pPr eaLnBrk="0" hangingPunct="0">
              <a:lnSpc>
                <a:spcPts val="2225"/>
              </a:lnSpc>
            </a:pPr>
            <a:r>
              <a:rPr lang="en-US" sz="20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NUCLEUS</a:t>
            </a:r>
            <a:endParaRPr lang="en-US" sz="20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2" name="TextBox 13"/>
          <p:cNvSpPr txBox="1">
            <a:spLocks noChangeArrowheads="1"/>
          </p:cNvSpPr>
          <p:nvPr/>
        </p:nvSpPr>
        <p:spPr bwMode="auto">
          <a:xfrm>
            <a:off x="4984327" y="5977954"/>
            <a:ext cx="1837041" cy="56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Crystallin gene</a:t>
            </a:r>
          </a:p>
          <a:p>
            <a:pPr eaLnBrk="0" hangingPunct="0">
              <a:lnSpc>
                <a:spcPts val="2225"/>
              </a:lnSpc>
            </a:pPr>
            <a:r>
              <a:rPr lang="en-US" sz="20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expressed</a:t>
            </a:r>
            <a:endParaRPr lang="en-US" sz="20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6013450" y="3324225"/>
            <a:ext cx="95250" cy="225425"/>
          </a:xfrm>
          <a:custGeom>
            <a:avLst/>
            <a:gdLst>
              <a:gd name="connsiteX0" fmla="*/ 95250 w 95250"/>
              <a:gd name="connsiteY0" fmla="*/ 0 h 225425"/>
              <a:gd name="connsiteX1" fmla="*/ 0 w 95250"/>
              <a:gd name="connsiteY1" fmla="*/ 225425 h 225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5250" h="225425">
                <a:moveTo>
                  <a:pt x="95250" y="0"/>
                </a:moveTo>
                <a:lnTo>
                  <a:pt x="0" y="225425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4" name="Isosceles Triangle 13"/>
          <p:cNvSpPr/>
          <p:nvPr/>
        </p:nvSpPr>
        <p:spPr>
          <a:xfrm rot="10800000">
            <a:off x="2323547" y="396902"/>
            <a:ext cx="146304" cy="164592"/>
          </a:xfrm>
          <a:prstGeom prst="triangle">
            <a:avLst/>
          </a:prstGeom>
          <a:solidFill>
            <a:srgbClr val="0092D2"/>
          </a:solidFill>
          <a:ln w="12700">
            <a:solidFill>
              <a:srgbClr val="0092D2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07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i="1" dirty="0" smtClean="0"/>
              <a:t>Coordinately Controlled Genes in Eukaryotes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Eukaryotic genes that are co-expressed are, for the most part, not organized into operons</a:t>
            </a:r>
          </a:p>
          <a:p>
            <a:r>
              <a:rPr lang="en-US" altLang="en-US" dirty="0" smtClean="0"/>
              <a:t>These genes can be scattered over different chromosomes, but each has the same combination of control elements</a:t>
            </a:r>
          </a:p>
          <a:p>
            <a:r>
              <a:rPr lang="en-US" altLang="en-US" dirty="0" smtClean="0"/>
              <a:t>Copies of the activators recognize specific control elements and promote simultaneous transcription of the genes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790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Mechanisms of Post-Transcriptional Regulation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Transcription alone does not account for gene expression</a:t>
            </a:r>
          </a:p>
          <a:p>
            <a:r>
              <a:rPr lang="en-US" altLang="en-US" dirty="0" smtClean="0"/>
              <a:t>Regulatory mechanisms can operate at various stages after transcription</a:t>
            </a:r>
          </a:p>
          <a:p>
            <a:r>
              <a:rPr lang="en-US" altLang="en-US" dirty="0" smtClean="0"/>
              <a:t>Such mechanisms allow a cell to fine-tune gene expression rapidly in response to environmental changes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371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i="1" dirty="0" smtClean="0"/>
              <a:t>RNA Processing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In </a:t>
            </a:r>
            <a:r>
              <a:rPr lang="en-US" altLang="en-US" b="1" dirty="0" smtClean="0"/>
              <a:t>alternative RNA splicing</a:t>
            </a:r>
            <a:r>
              <a:rPr lang="en-US" altLang="en-US" dirty="0" smtClean="0"/>
              <a:t>, different mRNA molecules are produced from the same primary transcript, depending on which RNA segments are treated as exons and which as introns</a:t>
            </a:r>
          </a:p>
          <a:p>
            <a:r>
              <a:rPr lang="en-US" altLang="en-US" dirty="0" smtClean="0"/>
              <a:t>Alternative splicing can significantly expand the repertoire of a eukaryotic genome</a:t>
            </a:r>
          </a:p>
          <a:p>
            <a:endParaRPr lang="en-US" altLang="en-US" dirty="0" smtClean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82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Animation: RNA </a:t>
            </a:r>
            <a:r>
              <a:rPr lang="en-US" dirty="0" smtClean="0"/>
              <a:t>Processing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© 2016 Pearson Education, Inc.</a:t>
            </a:r>
            <a:endParaRPr lang="en-US" dirty="0"/>
          </a:p>
        </p:txBody>
      </p:sp>
      <p:pic>
        <p:nvPicPr>
          <p:cNvPr id="4" name="18_13RNAProcessing_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156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655320"/>
            <a:ext cx="8546592" cy="554736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Figure 15.12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4213798" y="645794"/>
            <a:ext cx="84798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400"/>
              </a:lnSpc>
            </a:pPr>
            <a:r>
              <a:rPr lang="en-US" sz="2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Exons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314898" y="1841182"/>
            <a:ext cx="6107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400"/>
              </a:lnSpc>
            </a:pPr>
            <a:r>
              <a:rPr lang="en-US" sz="2200" b="1">
                <a:solidFill>
                  <a:srgbClr val="000000"/>
                </a:solidFill>
                <a:latin typeface="Arial"/>
                <a:ea typeface="ＭＳ Ｐゴシック" charset="0"/>
              </a:rPr>
              <a:t>DNA</a:t>
            </a: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2157986" y="1807845"/>
            <a:ext cx="15709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400"/>
              </a:lnSpc>
            </a:pPr>
            <a:r>
              <a:rPr lang="en-US" sz="22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1</a:t>
            </a: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3051748" y="1807845"/>
            <a:ext cx="15709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400"/>
              </a:lnSpc>
            </a:pPr>
            <a:r>
              <a:rPr lang="en-US" sz="2200" b="1">
                <a:solidFill>
                  <a:srgbClr val="FFFFFF"/>
                </a:solidFill>
                <a:latin typeface="Arial"/>
                <a:ea typeface="ＭＳ Ｐゴシック" charset="0"/>
              </a:rPr>
              <a:t>2</a:t>
            </a: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4520186" y="1801495"/>
            <a:ext cx="15709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400"/>
              </a:lnSpc>
            </a:pPr>
            <a:r>
              <a:rPr lang="en-US" sz="2200" b="1">
                <a:solidFill>
                  <a:srgbClr val="FFFFFF"/>
                </a:solidFill>
                <a:latin typeface="Arial"/>
                <a:ea typeface="ＭＳ Ｐゴシック" charset="0"/>
              </a:rPr>
              <a:t>3</a:t>
            </a:r>
          </a:p>
        </p:txBody>
      </p:sp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5444111" y="1804670"/>
            <a:ext cx="15709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400"/>
              </a:lnSpc>
            </a:pPr>
            <a:r>
              <a:rPr lang="en-US" sz="2200" b="1">
                <a:solidFill>
                  <a:srgbClr val="FFFFFF"/>
                </a:solidFill>
                <a:latin typeface="Arial"/>
                <a:ea typeface="ＭＳ Ｐゴシック" charset="0"/>
              </a:rPr>
              <a:t>4</a:t>
            </a:r>
          </a:p>
        </p:txBody>
      </p:sp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7174486" y="1807845"/>
            <a:ext cx="15709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400"/>
              </a:lnSpc>
            </a:pPr>
            <a:r>
              <a:rPr lang="en-US" sz="2200" b="1">
                <a:solidFill>
                  <a:srgbClr val="FFFFFF"/>
                </a:solidFill>
                <a:latin typeface="Arial"/>
                <a:ea typeface="ＭＳ Ｐゴシック" charset="0"/>
              </a:rPr>
              <a:t>5</a:t>
            </a:r>
          </a:p>
        </p:txBody>
      </p:sp>
      <p:sp>
        <p:nvSpPr>
          <p:cNvPr id="14" name="TextBox 9"/>
          <p:cNvSpPr txBox="1">
            <a:spLocks noChangeArrowheads="1"/>
          </p:cNvSpPr>
          <p:nvPr/>
        </p:nvSpPr>
        <p:spPr bwMode="auto">
          <a:xfrm>
            <a:off x="3721673" y="2498407"/>
            <a:ext cx="220137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400"/>
              </a:lnSpc>
            </a:pPr>
            <a:r>
              <a:rPr lang="en-US" sz="2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Troponin T gene</a:t>
            </a:r>
          </a:p>
        </p:txBody>
      </p:sp>
      <p:sp>
        <p:nvSpPr>
          <p:cNvPr id="15" name="TextBox 10"/>
          <p:cNvSpPr txBox="1">
            <a:spLocks noChangeArrowheads="1"/>
          </p:cNvSpPr>
          <p:nvPr/>
        </p:nvSpPr>
        <p:spPr bwMode="auto">
          <a:xfrm>
            <a:off x="314898" y="3831907"/>
            <a:ext cx="130324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400"/>
              </a:lnSpc>
            </a:pPr>
            <a:r>
              <a:rPr lang="en-US" sz="2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Primary</a:t>
            </a:r>
          </a:p>
          <a:p>
            <a:pPr eaLnBrk="0" hangingPunct="0">
              <a:lnSpc>
                <a:spcPts val="2400"/>
              </a:lnSpc>
            </a:pPr>
            <a:r>
              <a:rPr lang="en-US" sz="2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RNA</a:t>
            </a:r>
          </a:p>
          <a:p>
            <a:pPr eaLnBrk="0" hangingPunct="0">
              <a:lnSpc>
                <a:spcPts val="2400"/>
              </a:lnSpc>
            </a:pPr>
            <a:r>
              <a:rPr lang="en-US" sz="22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transcript</a:t>
            </a:r>
            <a:endParaRPr lang="en-US" sz="22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6" name="TextBox 13"/>
          <p:cNvSpPr txBox="1">
            <a:spLocks noChangeArrowheads="1"/>
          </p:cNvSpPr>
          <p:nvPr/>
        </p:nvSpPr>
        <p:spPr bwMode="auto">
          <a:xfrm>
            <a:off x="2172273" y="4130357"/>
            <a:ext cx="15709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400"/>
              </a:lnSpc>
            </a:pPr>
            <a:r>
              <a:rPr lang="en-US" sz="2200" b="1">
                <a:solidFill>
                  <a:srgbClr val="FFFFFF"/>
                </a:solidFill>
                <a:latin typeface="Arial"/>
                <a:ea typeface="ＭＳ Ｐゴシック" charset="0"/>
              </a:rPr>
              <a:t>1</a:t>
            </a:r>
          </a:p>
        </p:txBody>
      </p:sp>
      <p:sp>
        <p:nvSpPr>
          <p:cNvPr id="17" name="TextBox 14"/>
          <p:cNvSpPr txBox="1">
            <a:spLocks noChangeArrowheads="1"/>
          </p:cNvSpPr>
          <p:nvPr/>
        </p:nvSpPr>
        <p:spPr bwMode="auto">
          <a:xfrm>
            <a:off x="3039048" y="4130357"/>
            <a:ext cx="15709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400"/>
              </a:lnSpc>
            </a:pPr>
            <a:r>
              <a:rPr lang="en-US" sz="2200" b="1">
                <a:solidFill>
                  <a:srgbClr val="FFFFFF"/>
                </a:solidFill>
                <a:latin typeface="Arial"/>
                <a:ea typeface="ＭＳ Ｐゴシック" charset="0"/>
              </a:rPr>
              <a:t>2</a:t>
            </a:r>
          </a:p>
        </p:txBody>
      </p:sp>
      <p:sp>
        <p:nvSpPr>
          <p:cNvPr id="18" name="TextBox 15"/>
          <p:cNvSpPr txBox="1">
            <a:spLocks noChangeArrowheads="1"/>
          </p:cNvSpPr>
          <p:nvPr/>
        </p:nvSpPr>
        <p:spPr bwMode="auto">
          <a:xfrm>
            <a:off x="4529711" y="4130357"/>
            <a:ext cx="15709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400"/>
              </a:lnSpc>
            </a:pPr>
            <a:r>
              <a:rPr lang="en-US" sz="22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3</a:t>
            </a:r>
          </a:p>
        </p:txBody>
      </p:sp>
      <p:sp>
        <p:nvSpPr>
          <p:cNvPr id="19" name="TextBox 16"/>
          <p:cNvSpPr txBox="1">
            <a:spLocks noChangeArrowheads="1"/>
          </p:cNvSpPr>
          <p:nvPr/>
        </p:nvSpPr>
        <p:spPr bwMode="auto">
          <a:xfrm>
            <a:off x="5452048" y="4130357"/>
            <a:ext cx="15709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400"/>
              </a:lnSpc>
            </a:pPr>
            <a:r>
              <a:rPr lang="en-US" sz="2200" b="1">
                <a:solidFill>
                  <a:srgbClr val="FFFFFF"/>
                </a:solidFill>
                <a:latin typeface="Arial"/>
                <a:ea typeface="ＭＳ Ｐゴシック" charset="0"/>
              </a:rPr>
              <a:t>4</a:t>
            </a:r>
          </a:p>
        </p:txBody>
      </p:sp>
      <p:sp>
        <p:nvSpPr>
          <p:cNvPr id="20" name="TextBox 17"/>
          <p:cNvSpPr txBox="1">
            <a:spLocks noChangeArrowheads="1"/>
          </p:cNvSpPr>
          <p:nvPr/>
        </p:nvSpPr>
        <p:spPr bwMode="auto">
          <a:xfrm>
            <a:off x="7150673" y="4130357"/>
            <a:ext cx="15709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400"/>
              </a:lnSpc>
            </a:pPr>
            <a:r>
              <a:rPr lang="en-US" sz="2200" b="1">
                <a:solidFill>
                  <a:srgbClr val="FFFFFF"/>
                </a:solidFill>
                <a:latin typeface="Arial"/>
                <a:ea typeface="ＭＳ Ｐゴシック" charset="0"/>
              </a:rPr>
              <a:t>5</a:t>
            </a:r>
          </a:p>
        </p:txBody>
      </p:sp>
      <p:sp>
        <p:nvSpPr>
          <p:cNvPr id="21" name="TextBox 18"/>
          <p:cNvSpPr txBox="1">
            <a:spLocks noChangeArrowheads="1"/>
          </p:cNvSpPr>
          <p:nvPr/>
        </p:nvSpPr>
        <p:spPr bwMode="auto">
          <a:xfrm>
            <a:off x="3937573" y="5155882"/>
            <a:ext cx="174804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400"/>
              </a:lnSpc>
            </a:pPr>
            <a:r>
              <a:rPr lang="en-US" sz="2200" b="1">
                <a:solidFill>
                  <a:srgbClr val="000000"/>
                </a:solidFill>
                <a:latin typeface="Arial"/>
                <a:ea typeface="ＭＳ Ｐゴシック" charset="0"/>
              </a:rPr>
              <a:t>RNA splicing</a:t>
            </a:r>
          </a:p>
        </p:txBody>
      </p:sp>
      <p:sp>
        <p:nvSpPr>
          <p:cNvPr id="22" name="TextBox 19"/>
          <p:cNvSpPr txBox="1">
            <a:spLocks noChangeArrowheads="1"/>
          </p:cNvSpPr>
          <p:nvPr/>
        </p:nvSpPr>
        <p:spPr bwMode="auto">
          <a:xfrm>
            <a:off x="314898" y="5797232"/>
            <a:ext cx="86081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400"/>
              </a:lnSpc>
            </a:pPr>
            <a:r>
              <a:rPr lang="en-US" sz="2200" b="1">
                <a:solidFill>
                  <a:srgbClr val="000000"/>
                </a:solidFill>
                <a:latin typeface="Arial"/>
                <a:ea typeface="ＭＳ Ｐゴシック" charset="0"/>
              </a:rPr>
              <a:t>mRNA</a:t>
            </a:r>
          </a:p>
        </p:txBody>
      </p:sp>
      <p:sp>
        <p:nvSpPr>
          <p:cNvPr id="23" name="TextBox 21"/>
          <p:cNvSpPr txBox="1">
            <a:spLocks noChangeArrowheads="1"/>
          </p:cNvSpPr>
          <p:nvPr/>
        </p:nvSpPr>
        <p:spPr bwMode="auto">
          <a:xfrm>
            <a:off x="1575373" y="5778182"/>
            <a:ext cx="15709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400"/>
              </a:lnSpc>
            </a:pPr>
            <a:r>
              <a:rPr lang="en-US" sz="2200" b="1">
                <a:solidFill>
                  <a:srgbClr val="FFFFFF"/>
                </a:solidFill>
                <a:latin typeface="Arial"/>
                <a:ea typeface="ＭＳ Ｐゴシック" charset="0"/>
              </a:rPr>
              <a:t>1</a:t>
            </a:r>
          </a:p>
        </p:txBody>
      </p:sp>
      <p:sp>
        <p:nvSpPr>
          <p:cNvPr id="24" name="TextBox 22"/>
          <p:cNvSpPr txBox="1">
            <a:spLocks noChangeArrowheads="1"/>
          </p:cNvSpPr>
          <p:nvPr/>
        </p:nvSpPr>
        <p:spPr bwMode="auto">
          <a:xfrm>
            <a:off x="2111948" y="5778182"/>
            <a:ext cx="15709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400"/>
              </a:lnSpc>
            </a:pPr>
            <a:r>
              <a:rPr lang="en-US" sz="2200" b="1">
                <a:solidFill>
                  <a:srgbClr val="FFFFFF"/>
                </a:solidFill>
                <a:latin typeface="Arial"/>
                <a:ea typeface="ＭＳ Ｐゴシック" charset="0"/>
              </a:rPr>
              <a:t>2</a:t>
            </a:r>
          </a:p>
        </p:txBody>
      </p:sp>
      <p:sp>
        <p:nvSpPr>
          <p:cNvPr id="25" name="TextBox 23"/>
          <p:cNvSpPr txBox="1">
            <a:spLocks noChangeArrowheads="1"/>
          </p:cNvSpPr>
          <p:nvPr/>
        </p:nvSpPr>
        <p:spPr bwMode="auto">
          <a:xfrm>
            <a:off x="2594548" y="5778182"/>
            <a:ext cx="15709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400"/>
              </a:lnSpc>
            </a:pPr>
            <a:r>
              <a:rPr lang="en-US" sz="2200" b="1">
                <a:solidFill>
                  <a:srgbClr val="FFFFFF"/>
                </a:solidFill>
                <a:latin typeface="Arial"/>
                <a:ea typeface="ＭＳ Ｐゴシック" charset="0"/>
              </a:rPr>
              <a:t>3</a:t>
            </a:r>
          </a:p>
        </p:txBody>
      </p:sp>
      <p:sp>
        <p:nvSpPr>
          <p:cNvPr id="26" name="TextBox 24"/>
          <p:cNvSpPr txBox="1">
            <a:spLocks noChangeArrowheads="1"/>
          </p:cNvSpPr>
          <p:nvPr/>
        </p:nvSpPr>
        <p:spPr bwMode="auto">
          <a:xfrm>
            <a:off x="3204148" y="5778182"/>
            <a:ext cx="15709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400"/>
              </a:lnSpc>
            </a:pPr>
            <a:r>
              <a:rPr lang="en-US" sz="2200" b="1">
                <a:solidFill>
                  <a:srgbClr val="FFFFFF"/>
                </a:solidFill>
                <a:latin typeface="Arial"/>
                <a:ea typeface="ＭＳ Ｐゴシック" charset="0"/>
              </a:rPr>
              <a:t>5</a:t>
            </a:r>
          </a:p>
        </p:txBody>
      </p:sp>
      <p:sp>
        <p:nvSpPr>
          <p:cNvPr id="27" name="TextBox 25"/>
          <p:cNvSpPr txBox="1">
            <a:spLocks noChangeArrowheads="1"/>
          </p:cNvSpPr>
          <p:nvPr/>
        </p:nvSpPr>
        <p:spPr bwMode="auto">
          <a:xfrm>
            <a:off x="4591623" y="5732145"/>
            <a:ext cx="4231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400"/>
              </a:lnSpc>
            </a:pPr>
            <a:r>
              <a:rPr lang="en-US" sz="2200" b="1">
                <a:solidFill>
                  <a:srgbClr val="000000"/>
                </a:solidFill>
                <a:latin typeface="Arial"/>
                <a:ea typeface="ＭＳ Ｐゴシック" charset="0"/>
              </a:rPr>
              <a:t>OR</a:t>
            </a:r>
          </a:p>
        </p:txBody>
      </p:sp>
      <p:sp>
        <p:nvSpPr>
          <p:cNvPr id="28" name="TextBox 26"/>
          <p:cNvSpPr txBox="1">
            <a:spLocks noChangeArrowheads="1"/>
          </p:cNvSpPr>
          <p:nvPr/>
        </p:nvSpPr>
        <p:spPr bwMode="auto">
          <a:xfrm>
            <a:off x="5756848" y="5778182"/>
            <a:ext cx="15709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400"/>
              </a:lnSpc>
            </a:pPr>
            <a:r>
              <a:rPr lang="en-US" sz="2200" b="1">
                <a:solidFill>
                  <a:srgbClr val="FFFFFF"/>
                </a:solidFill>
                <a:latin typeface="Arial"/>
                <a:ea typeface="ＭＳ Ｐゴシック" charset="0"/>
              </a:rPr>
              <a:t>1</a:t>
            </a:r>
          </a:p>
        </p:txBody>
      </p:sp>
      <p:sp>
        <p:nvSpPr>
          <p:cNvPr id="29" name="TextBox 27"/>
          <p:cNvSpPr txBox="1">
            <a:spLocks noChangeArrowheads="1"/>
          </p:cNvSpPr>
          <p:nvPr/>
        </p:nvSpPr>
        <p:spPr bwMode="auto">
          <a:xfrm>
            <a:off x="6290248" y="5778182"/>
            <a:ext cx="15709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400"/>
              </a:lnSpc>
            </a:pPr>
            <a:r>
              <a:rPr lang="en-US" sz="2200" b="1">
                <a:solidFill>
                  <a:srgbClr val="FFFFFF"/>
                </a:solidFill>
                <a:latin typeface="Arial"/>
                <a:ea typeface="ＭＳ Ｐゴシック" charset="0"/>
              </a:rPr>
              <a:t>2</a:t>
            </a:r>
          </a:p>
        </p:txBody>
      </p:sp>
      <p:sp>
        <p:nvSpPr>
          <p:cNvPr id="30" name="TextBox 28"/>
          <p:cNvSpPr txBox="1">
            <a:spLocks noChangeArrowheads="1"/>
          </p:cNvSpPr>
          <p:nvPr/>
        </p:nvSpPr>
        <p:spPr bwMode="auto">
          <a:xfrm>
            <a:off x="6817298" y="5778182"/>
            <a:ext cx="15709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400"/>
              </a:lnSpc>
            </a:pPr>
            <a:r>
              <a:rPr lang="en-US" sz="2200" b="1">
                <a:solidFill>
                  <a:srgbClr val="FFFFFF"/>
                </a:solidFill>
                <a:latin typeface="Arial"/>
                <a:ea typeface="ＭＳ Ｐゴシック" charset="0"/>
              </a:rPr>
              <a:t>4</a:t>
            </a:r>
          </a:p>
        </p:txBody>
      </p:sp>
      <p:sp>
        <p:nvSpPr>
          <p:cNvPr id="31" name="TextBox 29"/>
          <p:cNvSpPr txBox="1">
            <a:spLocks noChangeArrowheads="1"/>
          </p:cNvSpPr>
          <p:nvPr/>
        </p:nvSpPr>
        <p:spPr bwMode="auto">
          <a:xfrm>
            <a:off x="7538023" y="5778182"/>
            <a:ext cx="15709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400"/>
              </a:lnSpc>
            </a:pPr>
            <a:r>
              <a:rPr lang="en-US" sz="2200" b="1">
                <a:solidFill>
                  <a:srgbClr val="FFFFFF"/>
                </a:solidFill>
                <a:latin typeface="Arial"/>
                <a:ea typeface="ＭＳ Ｐゴシック" charset="0"/>
              </a:rPr>
              <a:t>5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273300" y="950119"/>
            <a:ext cx="4845050" cy="846931"/>
            <a:chOff x="2273300" y="950119"/>
            <a:chExt cx="4845050" cy="846931"/>
          </a:xfrm>
        </p:grpSpPr>
        <p:sp>
          <p:nvSpPr>
            <p:cNvPr id="2" name="Freeform 1"/>
            <p:cNvSpPr/>
            <p:nvPr/>
          </p:nvSpPr>
          <p:spPr>
            <a:xfrm>
              <a:off x="2273300" y="952500"/>
              <a:ext cx="4845050" cy="844550"/>
            </a:xfrm>
            <a:custGeom>
              <a:avLst/>
              <a:gdLst>
                <a:gd name="connsiteX0" fmla="*/ 0 w 4845050"/>
                <a:gd name="connsiteY0" fmla="*/ 844550 h 844550"/>
                <a:gd name="connsiteX1" fmla="*/ 2368550 w 4845050"/>
                <a:gd name="connsiteY1" fmla="*/ 0 h 844550"/>
                <a:gd name="connsiteX2" fmla="*/ 4845050 w 4845050"/>
                <a:gd name="connsiteY2" fmla="*/ 838200 h 844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45050" h="844550">
                  <a:moveTo>
                    <a:pt x="0" y="844550"/>
                  </a:moveTo>
                  <a:lnTo>
                    <a:pt x="2368550" y="0"/>
                  </a:lnTo>
                  <a:lnTo>
                    <a:pt x="4845050" y="838200"/>
                  </a:ln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3" name="Freeform 2"/>
            <p:cNvSpPr/>
            <p:nvPr/>
          </p:nvSpPr>
          <p:spPr>
            <a:xfrm>
              <a:off x="3153567" y="956469"/>
              <a:ext cx="2374900" cy="838200"/>
            </a:xfrm>
            <a:custGeom>
              <a:avLst/>
              <a:gdLst>
                <a:gd name="connsiteX0" fmla="*/ 0 w 2374900"/>
                <a:gd name="connsiteY0" fmla="*/ 838200 h 838200"/>
                <a:gd name="connsiteX1" fmla="*/ 1485900 w 2374900"/>
                <a:gd name="connsiteY1" fmla="*/ 0 h 838200"/>
                <a:gd name="connsiteX2" fmla="*/ 2374900 w 2374900"/>
                <a:gd name="connsiteY2" fmla="*/ 831850 h 83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4900" h="838200">
                  <a:moveTo>
                    <a:pt x="0" y="838200"/>
                  </a:moveTo>
                  <a:lnTo>
                    <a:pt x="1485900" y="0"/>
                  </a:lnTo>
                  <a:lnTo>
                    <a:pt x="2374900" y="831850"/>
                  </a:ln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33" name="Freeform 32"/>
            <p:cNvSpPr/>
            <p:nvPr/>
          </p:nvSpPr>
          <p:spPr>
            <a:xfrm>
              <a:off x="4607719" y="950119"/>
              <a:ext cx="33337" cy="838200"/>
            </a:xfrm>
            <a:custGeom>
              <a:avLst/>
              <a:gdLst>
                <a:gd name="connsiteX0" fmla="*/ 33337 w 33337"/>
                <a:gd name="connsiteY0" fmla="*/ 0 h 838200"/>
                <a:gd name="connsiteX1" fmla="*/ 0 w 33337"/>
                <a:gd name="connsiteY1" fmla="*/ 838200 h 83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337" h="838200">
                  <a:moveTo>
                    <a:pt x="33337" y="0"/>
                  </a:moveTo>
                  <a:lnTo>
                    <a:pt x="0" y="838200"/>
                  </a:ln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</p:grpSp>
      <p:sp>
        <p:nvSpPr>
          <p:cNvPr id="35" name="Left Brace 34"/>
          <p:cNvSpPr/>
          <p:nvPr/>
        </p:nvSpPr>
        <p:spPr bwMode="auto">
          <a:xfrm rot="16200000">
            <a:off x="4672486" y="-467202"/>
            <a:ext cx="308617" cy="5662612"/>
          </a:xfrm>
          <a:prstGeom prst="leftBrace">
            <a:avLst>
              <a:gd name="adj1" fmla="val 33024"/>
              <a:gd name="adj2" fmla="val 50000"/>
            </a:avLst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88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i="1" dirty="0" smtClean="0"/>
              <a:t>Initiation of Translation and mRNA Degradation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The initiation of translation of selected mRNAs can be blocked by regulatory proteins that bind to sequences or structures of the mRNA</a:t>
            </a:r>
          </a:p>
          <a:p>
            <a:r>
              <a:rPr lang="en-US" altLang="en-US" dirty="0" smtClean="0"/>
              <a:t>Alternatively, translation of all mRNAs in a cell may be regulated simultaneously</a:t>
            </a:r>
          </a:p>
          <a:p>
            <a:r>
              <a:rPr lang="en-US" altLang="en-US" dirty="0" smtClean="0"/>
              <a:t>For example, translation initiation factors are simultaneously activated in an egg following fertilization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76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The life span of mRNA molecules in the cytoplasm is important in determining the pattern of protein synthesis in a cell</a:t>
            </a:r>
          </a:p>
          <a:p>
            <a:r>
              <a:rPr lang="en-US" altLang="en-US" dirty="0" smtClean="0"/>
              <a:t>Eukaryotic mRNA generally survives longer than prokaryotic mRNA</a:t>
            </a:r>
          </a:p>
          <a:p>
            <a:r>
              <a:rPr lang="en-US" altLang="en-US" dirty="0" smtClean="0"/>
              <a:t>Nucleotide sequences that influence the life span of mRNA in eukaryotes reside in the </a:t>
            </a:r>
            <a:r>
              <a:rPr lang="en-US" altLang="en-US" dirty="0" err="1" smtClean="0"/>
              <a:t>untranslated</a:t>
            </a:r>
            <a:r>
              <a:rPr lang="en-US" altLang="en-US" dirty="0" smtClean="0"/>
              <a:t> region (UTR) at the 3</a:t>
            </a:r>
            <a:r>
              <a:rPr lang="en-US" altLang="en-US" dirty="0" smtClean="0">
                <a:sym typeface="Symbol" pitchFamily="18" charset="2"/>
              </a:rPr>
              <a:t> end of the molecule</a:t>
            </a:r>
            <a:endParaRPr lang="en-US" altLang="en-US" dirty="0" smtClean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44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i="1" dirty="0" smtClean="0"/>
              <a:t>Protein Processing and Degradation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After translation, various types of protein processing, including cleavage and chemical modification, are subject to control</a:t>
            </a:r>
          </a:p>
          <a:p>
            <a:r>
              <a:rPr lang="en-US" altLang="en-US" dirty="0" smtClean="0"/>
              <a:t>The length of time each protein functions in a cell is regulated by means of selective degradation</a:t>
            </a:r>
          </a:p>
          <a:p>
            <a:r>
              <a:rPr lang="en-US" altLang="en-US" dirty="0" smtClean="0"/>
              <a:t>To mark a particular protein for destruction, the cell commonly attaches molecules of ubiquitin to the protein, which triggers its destruction</a:t>
            </a:r>
          </a:p>
        </p:txBody>
      </p:sp>
      <p:sp>
        <p:nvSpPr>
          <p:cNvPr id="74756" name="Rectangle 4"/>
          <p:cNvSpPr>
            <a:spLocks noChangeArrowheads="1"/>
          </p:cNvSpPr>
          <p:nvPr/>
        </p:nvSpPr>
        <p:spPr bwMode="auto">
          <a:xfrm>
            <a:off x="228600" y="4800600"/>
            <a:ext cx="85344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D1300D"/>
              </a:buClr>
              <a:buFont typeface="Times" charset="0"/>
              <a:buNone/>
              <a:defRPr/>
            </a:pPr>
            <a:endParaRPr lang="en-US" sz="1200" dirty="0">
              <a:solidFill>
                <a:srgbClr val="000000"/>
              </a:solidFill>
              <a:latin typeface="Geneva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96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The operon can be switched off by a protein </a:t>
            </a:r>
            <a:r>
              <a:rPr lang="en-US" altLang="en-US" b="1" dirty="0" smtClean="0"/>
              <a:t>repressor</a:t>
            </a:r>
          </a:p>
          <a:p>
            <a:r>
              <a:rPr lang="en-US" altLang="en-US" dirty="0" smtClean="0"/>
              <a:t>The repressor prevents gene transcription by binding to the operator and blocking RNA polymerase</a:t>
            </a:r>
          </a:p>
          <a:p>
            <a:r>
              <a:rPr lang="en-US" altLang="en-US" dirty="0" smtClean="0"/>
              <a:t>The repressor is the product of a separate </a:t>
            </a:r>
            <a:r>
              <a:rPr lang="en-US" altLang="en-US" b="1" dirty="0" smtClean="0"/>
              <a:t>regulatory gene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6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Concept 15.3: Noncoding RNAs play multiple roles in controlling gene expression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Only a small fraction of DNA encodes proteins, and a very small fraction of the non-protein-coding DNA consists of genes for RNAs such as </a:t>
            </a:r>
            <a:r>
              <a:rPr lang="en-US" altLang="en-US" dirty="0" err="1" smtClean="0"/>
              <a:t>rRNA</a:t>
            </a:r>
            <a:r>
              <a:rPr lang="en-US" altLang="en-US" dirty="0" smtClean="0"/>
              <a:t> and </a:t>
            </a:r>
            <a:r>
              <a:rPr lang="en-US" altLang="en-US" dirty="0" err="1" smtClean="0"/>
              <a:t>tRNA</a:t>
            </a:r>
            <a:endParaRPr lang="en-US" altLang="en-US" dirty="0" smtClean="0"/>
          </a:p>
          <a:p>
            <a:r>
              <a:rPr lang="en-US" altLang="en-US" dirty="0" smtClean="0"/>
              <a:t>A significant amount of the genome may be transcribed into noncoding RNAs (</a:t>
            </a:r>
            <a:r>
              <a:rPr lang="en-US" altLang="en-US" dirty="0" err="1" smtClean="0"/>
              <a:t>ncRNAs</a:t>
            </a:r>
            <a:r>
              <a:rPr lang="en-US" altLang="en-US" dirty="0" smtClean="0"/>
              <a:t>)</a:t>
            </a:r>
          </a:p>
          <a:p>
            <a:r>
              <a:rPr lang="en-US" altLang="en-US" dirty="0" smtClean="0"/>
              <a:t>A large and diverse population of RNA molecules in the cell play crucial roles in regulating gene expression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11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Effects on mRNAs by MicroRNAs and Small Interfering RNAs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b="1" dirty="0" smtClean="0"/>
              <a:t>MicroRNAs</a:t>
            </a:r>
            <a:r>
              <a:rPr lang="en-US" altLang="en-US" dirty="0" smtClean="0"/>
              <a:t> (</a:t>
            </a:r>
            <a:r>
              <a:rPr lang="en-US" altLang="en-US" b="1" dirty="0" err="1" smtClean="0"/>
              <a:t>miRNAs</a:t>
            </a:r>
            <a:r>
              <a:rPr lang="en-US" altLang="en-US" dirty="0" smtClean="0"/>
              <a:t>) are small, single-stranded RNA molecules that can bind to complementary  mRNA sequences</a:t>
            </a:r>
          </a:p>
          <a:p>
            <a:r>
              <a:rPr lang="en-US" altLang="en-US" dirty="0" smtClean="0"/>
              <a:t>These can degrade the mRNA or block its translation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60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016" y="204216"/>
            <a:ext cx="6601968" cy="644956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Figure 15.13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4320737" y="203472"/>
            <a:ext cx="76944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miRNA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6909952" y="620191"/>
            <a:ext cx="93615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 err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miRNA</a:t>
            </a: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-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protein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complex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1663592" y="1763192"/>
            <a:ext cx="2197140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The </a:t>
            </a:r>
            <a:r>
              <a:rPr lang="en-US" sz="1800" b="1" dirty="0" err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miRNA</a:t>
            </a: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binds to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a target mRNA.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4662049" y="4781827"/>
            <a:ext cx="346249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OR</a:t>
            </a:r>
          </a:p>
        </p:txBody>
      </p:sp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2241268" y="5493186"/>
            <a:ext cx="1799595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mRNA degraded</a:t>
            </a:r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5196244" y="5495567"/>
            <a:ext cx="2167325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Translation blocked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676910" y="5879743"/>
            <a:ext cx="537320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If bases are completely complementary, mRNA is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degraded. If match is less complete, translation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is blocked.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4633913" y="478631"/>
            <a:ext cx="0" cy="669132"/>
          </a:xfrm>
          <a:custGeom>
            <a:avLst/>
            <a:gdLst>
              <a:gd name="connsiteX0" fmla="*/ 0 w 0"/>
              <a:gd name="connsiteY0" fmla="*/ 0 h 669132"/>
              <a:gd name="connsiteX1" fmla="*/ 0 w 0"/>
              <a:gd name="connsiteY1" fmla="*/ 669132 h 669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669132">
                <a:moveTo>
                  <a:pt x="0" y="0"/>
                </a:moveTo>
                <a:lnTo>
                  <a:pt x="0" y="669132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59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Another class of small RNAs are called </a:t>
            </a:r>
            <a:r>
              <a:rPr lang="en-US" altLang="en-US" b="1" dirty="0" smtClean="0"/>
              <a:t>small interfering RNAs</a:t>
            </a:r>
            <a:r>
              <a:rPr lang="en-US" altLang="en-US" dirty="0" smtClean="0"/>
              <a:t> (</a:t>
            </a:r>
            <a:r>
              <a:rPr lang="en-US" altLang="en-US" b="1" dirty="0" err="1" smtClean="0"/>
              <a:t>siRNAs</a:t>
            </a:r>
            <a:r>
              <a:rPr lang="en-US" altLang="en-US" dirty="0" smtClean="0"/>
              <a:t>)</a:t>
            </a:r>
          </a:p>
          <a:p>
            <a:r>
              <a:rPr lang="en-US" altLang="en-US" dirty="0" err="1" smtClean="0"/>
              <a:t>siRNAs</a:t>
            </a:r>
            <a:r>
              <a:rPr lang="en-US" altLang="en-US" dirty="0" smtClean="0"/>
              <a:t> and </a:t>
            </a:r>
            <a:r>
              <a:rPr lang="en-US" altLang="en-US" dirty="0" err="1" smtClean="0"/>
              <a:t>miRNAs</a:t>
            </a:r>
            <a:r>
              <a:rPr lang="en-US" altLang="en-US" dirty="0" smtClean="0"/>
              <a:t> are similar but form from different RNA precursors</a:t>
            </a:r>
          </a:p>
          <a:p>
            <a:r>
              <a:rPr lang="en-US" altLang="en-US" dirty="0" smtClean="0"/>
              <a:t>The phenomenon of inhibition of gene expression by </a:t>
            </a:r>
            <a:r>
              <a:rPr lang="en-US" altLang="en-US" dirty="0" err="1" smtClean="0"/>
              <a:t>siRNAs</a:t>
            </a:r>
            <a:r>
              <a:rPr lang="en-US" altLang="en-US" dirty="0" smtClean="0"/>
              <a:t> is called </a:t>
            </a:r>
            <a:r>
              <a:rPr lang="en-US" altLang="en-US" b="1" dirty="0" smtClean="0"/>
              <a:t>RNA interference</a:t>
            </a:r>
            <a:r>
              <a:rPr lang="en-US" altLang="en-US" dirty="0" smtClean="0"/>
              <a:t> (</a:t>
            </a:r>
            <a:r>
              <a:rPr lang="en-US" altLang="en-US" b="1" dirty="0" err="1" smtClean="0"/>
              <a:t>RNAi</a:t>
            </a:r>
            <a:r>
              <a:rPr lang="en-US" altLang="en-US" dirty="0" smtClean="0"/>
              <a:t>)</a:t>
            </a:r>
          </a:p>
        </p:txBody>
      </p:sp>
      <p:sp>
        <p:nvSpPr>
          <p:cNvPr id="79875" name="Rectangle 3"/>
          <p:cNvSpPr>
            <a:spLocks noChangeArrowheads="1"/>
          </p:cNvSpPr>
          <p:nvPr/>
        </p:nvSpPr>
        <p:spPr bwMode="auto">
          <a:xfrm>
            <a:off x="304800" y="4800600"/>
            <a:ext cx="85344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D1300D"/>
              </a:buClr>
              <a:buFont typeface="Times" charset="0"/>
              <a:buNone/>
              <a:defRPr/>
            </a:pPr>
            <a:endParaRPr lang="en-US" sz="2600" dirty="0">
              <a:solidFill>
                <a:srgbClr val="000000"/>
              </a:solidFill>
              <a:latin typeface="Geneva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25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Chromatin Remodeling and Effects on Transcription by </a:t>
            </a:r>
            <a:r>
              <a:rPr lang="en-US" altLang="en-US" dirty="0" err="1" smtClean="0"/>
              <a:t>ncRNAs</a:t>
            </a:r>
            <a:endParaRPr lang="en-US" altLang="en-US" dirty="0" smtClean="0"/>
          </a:p>
        </p:txBody>
      </p:sp>
      <p:sp>
        <p:nvSpPr>
          <p:cNvPr id="573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In some yeasts, </a:t>
            </a:r>
            <a:r>
              <a:rPr lang="en-US" altLang="en-US" dirty="0" err="1" smtClean="0"/>
              <a:t>siRNAs</a:t>
            </a:r>
            <a:r>
              <a:rPr lang="en-US" altLang="en-US" dirty="0" smtClean="0"/>
              <a:t> are required for the formation of heterochromatin at the centromeres of chromosomes</a:t>
            </a:r>
          </a:p>
          <a:p>
            <a:r>
              <a:rPr lang="en-US" altLang="en-US" dirty="0" smtClean="0"/>
              <a:t>The </a:t>
            </a:r>
            <a:r>
              <a:rPr lang="en-US" altLang="en-US" dirty="0" err="1" smtClean="0"/>
              <a:t>siRNA</a:t>
            </a:r>
            <a:r>
              <a:rPr lang="en-US" altLang="en-US" dirty="0" smtClean="0"/>
              <a:t> system interacts with other noncoding RNAs and with chromatin-modifying enzymes</a:t>
            </a:r>
          </a:p>
          <a:p>
            <a:r>
              <a:rPr lang="en-US" altLang="en-US" dirty="0" smtClean="0"/>
              <a:t>This leads to condensation of centromere chromatin into heterochromatin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81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A class of small </a:t>
            </a:r>
            <a:r>
              <a:rPr lang="en-US" altLang="en-US" dirty="0" err="1" smtClean="0"/>
              <a:t>ncRNAs</a:t>
            </a:r>
            <a:r>
              <a:rPr lang="en-US" altLang="en-US" dirty="0" smtClean="0"/>
              <a:t> called </a:t>
            </a:r>
            <a:r>
              <a:rPr lang="en-US" altLang="en-US" dirty="0" err="1" smtClean="0"/>
              <a:t>piwi</a:t>
            </a:r>
            <a:r>
              <a:rPr lang="en-US" altLang="en-US" dirty="0" smtClean="0"/>
              <a:t>-associated RNAs (</a:t>
            </a:r>
            <a:r>
              <a:rPr lang="en-US" altLang="en-US" dirty="0" err="1" smtClean="0"/>
              <a:t>piRNAs</a:t>
            </a:r>
            <a:r>
              <a:rPr lang="en-US" altLang="en-US" dirty="0" smtClean="0"/>
              <a:t>) also induces formation of heterochromatin</a:t>
            </a:r>
          </a:p>
          <a:p>
            <a:r>
              <a:rPr lang="en-US" altLang="en-US" dirty="0" smtClean="0"/>
              <a:t>They block expression of transposons, parasitic DNA elements in the genome</a:t>
            </a:r>
          </a:p>
          <a:p>
            <a:r>
              <a:rPr lang="en-US" altLang="en-US" dirty="0" smtClean="0"/>
              <a:t>The role of </a:t>
            </a:r>
            <a:r>
              <a:rPr lang="en-US" altLang="en-US" dirty="0" err="1" smtClean="0"/>
              <a:t>ncRNAs</a:t>
            </a:r>
            <a:r>
              <a:rPr lang="en-US" altLang="en-US" dirty="0" smtClean="0"/>
              <a:t> adds to the complexity of the processes involved in regulation of gene expression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49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Concept 15.4: Researchers Can Monitor Expression of Specific Genes</a:t>
            </a:r>
          </a:p>
        </p:txBody>
      </p:sp>
      <p:sp>
        <p:nvSpPr>
          <p:cNvPr id="59395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Cells of a given multicellular organism differ from each other because they express different genes from an identical genome</a:t>
            </a:r>
          </a:p>
          <a:p>
            <a:r>
              <a:rPr lang="en-US" altLang="en-US" dirty="0" smtClean="0"/>
              <a:t>The most straightforward way to discover which genes are expressed by cells of interest is to identify the mRNAs being made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22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Studying the Expression of Single Genes</a:t>
            </a:r>
          </a:p>
        </p:txBody>
      </p:sp>
      <p:sp>
        <p:nvSpPr>
          <p:cNvPr id="60419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We can detect mRNA in a cell using </a:t>
            </a:r>
            <a:r>
              <a:rPr lang="en-US" altLang="en-US" b="1" dirty="0" smtClean="0"/>
              <a:t>nucleic acid hybridization</a:t>
            </a:r>
            <a:r>
              <a:rPr lang="en-US" altLang="en-US" dirty="0" smtClean="0"/>
              <a:t>, the base pairing of a strand of nucleic acid to its complementary sequence</a:t>
            </a:r>
          </a:p>
          <a:p>
            <a:r>
              <a:rPr lang="en-US" altLang="en-US" dirty="0" smtClean="0"/>
              <a:t>The complementary molecule in this case is a short, single-stranded DNA or RNA called a </a:t>
            </a:r>
            <a:r>
              <a:rPr lang="en-US" altLang="en-US" b="1" dirty="0" smtClean="0"/>
              <a:t>nucleic acid probe</a:t>
            </a:r>
          </a:p>
          <a:p>
            <a:r>
              <a:rPr lang="en-US" altLang="en-US" dirty="0" smtClean="0"/>
              <a:t>Each probe is labeled with a fluorescent tag to allow visualization</a:t>
            </a: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8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The technique allows us to see the mRNA in place (</a:t>
            </a:r>
            <a:r>
              <a:rPr lang="en-US" altLang="en-US" i="1" dirty="0" smtClean="0"/>
              <a:t>in situ</a:t>
            </a:r>
            <a:r>
              <a:rPr lang="en-US" altLang="en-US" dirty="0" smtClean="0"/>
              <a:t>) in the intact organism and is thus called </a:t>
            </a:r>
            <a:r>
              <a:rPr lang="en-US" altLang="en-US" b="1" i="1" dirty="0" smtClean="0"/>
              <a:t>in situ</a:t>
            </a:r>
            <a:r>
              <a:rPr lang="en-US" altLang="en-US" b="1" dirty="0" smtClean="0"/>
              <a:t> hybridization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21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592" y="204216"/>
            <a:ext cx="6528816" cy="644956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Figure 15.14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1" name="TextBox 2"/>
          <p:cNvSpPr txBox="1">
            <a:spLocks noChangeArrowheads="1"/>
          </p:cNvSpPr>
          <p:nvPr/>
        </p:nvSpPr>
        <p:spPr bwMode="auto">
          <a:xfrm>
            <a:off x="1823119" y="202597"/>
            <a:ext cx="233865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Yellow probe hybridizes</a:t>
            </a:r>
          </a:p>
          <a:p>
            <a:pPr eaLnBrk="0" hangingPunct="0"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with mRNAs in cells</a:t>
            </a:r>
          </a:p>
          <a:p>
            <a:pPr eaLnBrk="0" hangingPunct="0"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expressing </a:t>
            </a:r>
            <a:r>
              <a:rPr lang="en-US" sz="1600" b="1" i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wingless</a:t>
            </a:r>
          </a:p>
          <a:p>
            <a:pPr eaLnBrk="0" hangingPunct="0"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(</a:t>
            </a:r>
            <a:r>
              <a:rPr lang="en-US" sz="1600" b="1" i="1" dirty="0" err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wg</a:t>
            </a: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) gene</a:t>
            </a:r>
            <a:endParaRPr lang="en-US" sz="16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52" name="TextBox 6"/>
          <p:cNvSpPr txBox="1">
            <a:spLocks noChangeArrowheads="1"/>
          </p:cNvSpPr>
          <p:nvPr/>
        </p:nvSpPr>
        <p:spPr bwMode="auto">
          <a:xfrm>
            <a:off x="1562226" y="1288227"/>
            <a:ext cx="16511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600" b="1" dirty="0" smtClean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¢</a:t>
            </a:r>
            <a:endParaRPr lang="en-US" sz="1600" b="1" dirty="0">
              <a:solidFill>
                <a:srgbClr val="000000"/>
              </a:solidFill>
              <a:latin typeface="Symbol" pitchFamily="18" charset="2"/>
              <a:ea typeface="ＭＳ Ｐゴシック" charset="0"/>
            </a:endParaRPr>
          </a:p>
        </p:txBody>
      </p:sp>
      <p:sp>
        <p:nvSpPr>
          <p:cNvPr id="53" name="TextBox 7"/>
          <p:cNvSpPr txBox="1">
            <a:spLocks noChangeArrowheads="1"/>
          </p:cNvSpPr>
          <p:nvPr/>
        </p:nvSpPr>
        <p:spPr bwMode="auto">
          <a:xfrm>
            <a:off x="3986346" y="1288232"/>
            <a:ext cx="16511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600" b="1" dirty="0" smtClean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¢</a:t>
            </a:r>
            <a:endParaRPr lang="en-US" sz="1600" b="1" dirty="0">
              <a:solidFill>
                <a:srgbClr val="000000"/>
              </a:solidFill>
              <a:latin typeface="Symbol" pitchFamily="18" charset="2"/>
              <a:ea typeface="ＭＳ Ｐゴシック" charset="0"/>
            </a:endParaRPr>
          </a:p>
        </p:txBody>
      </p:sp>
      <p:sp>
        <p:nvSpPr>
          <p:cNvPr id="54" name="TextBox 8"/>
          <p:cNvSpPr txBox="1">
            <a:spLocks noChangeArrowheads="1"/>
          </p:cNvSpPr>
          <p:nvPr/>
        </p:nvSpPr>
        <p:spPr bwMode="auto">
          <a:xfrm>
            <a:off x="4931701" y="1290617"/>
            <a:ext cx="16511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600" b="1" dirty="0" smtClean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¢</a:t>
            </a:r>
            <a:endParaRPr lang="en-US" sz="1600" b="1" dirty="0">
              <a:solidFill>
                <a:srgbClr val="000000"/>
              </a:solidFill>
              <a:latin typeface="Symbol" pitchFamily="18" charset="2"/>
              <a:ea typeface="ＭＳ Ｐゴシック" charset="0"/>
            </a:endParaRPr>
          </a:p>
        </p:txBody>
      </p:sp>
      <p:sp>
        <p:nvSpPr>
          <p:cNvPr id="55" name="TextBox 9"/>
          <p:cNvSpPr txBox="1">
            <a:spLocks noChangeArrowheads="1"/>
          </p:cNvSpPr>
          <p:nvPr/>
        </p:nvSpPr>
        <p:spPr bwMode="auto">
          <a:xfrm>
            <a:off x="5586706" y="208566"/>
            <a:ext cx="214321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Blue probe hybridizes</a:t>
            </a:r>
          </a:p>
          <a:p>
            <a:pPr eaLnBrk="0" hangingPunct="0"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with mRNAs in cells</a:t>
            </a:r>
          </a:p>
          <a:p>
            <a:pPr eaLnBrk="0" hangingPunct="0"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expressing </a:t>
            </a:r>
            <a:r>
              <a:rPr lang="en-US" sz="1600" b="1" i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engrailed</a:t>
            </a:r>
          </a:p>
          <a:p>
            <a:pPr eaLnBrk="0" hangingPunct="0"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(</a:t>
            </a:r>
            <a:r>
              <a:rPr lang="en-US" sz="1600" b="1" i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en</a:t>
            </a: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) gene</a:t>
            </a:r>
            <a:endParaRPr lang="en-US" sz="16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56" name="TextBox 13"/>
          <p:cNvSpPr txBox="1">
            <a:spLocks noChangeArrowheads="1"/>
          </p:cNvSpPr>
          <p:nvPr/>
        </p:nvSpPr>
        <p:spPr bwMode="auto">
          <a:xfrm>
            <a:off x="7359778" y="1289029"/>
            <a:ext cx="16511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600" b="1" dirty="0" smtClean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¢</a:t>
            </a:r>
            <a:endParaRPr lang="en-US" sz="1600" b="1" dirty="0">
              <a:solidFill>
                <a:srgbClr val="000000"/>
              </a:solidFill>
              <a:latin typeface="Symbol" pitchFamily="18" charset="2"/>
              <a:ea typeface="ＭＳ Ｐゴシック" charset="0"/>
            </a:endParaRPr>
          </a:p>
        </p:txBody>
      </p:sp>
      <p:sp>
        <p:nvSpPr>
          <p:cNvPr id="57" name="TextBox 14"/>
          <p:cNvSpPr txBox="1">
            <a:spLocks noChangeArrowheads="1"/>
          </p:cNvSpPr>
          <p:nvPr/>
        </p:nvSpPr>
        <p:spPr bwMode="auto">
          <a:xfrm>
            <a:off x="1689070" y="1525689"/>
            <a:ext cx="2278381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900"/>
              </a:lnSpc>
            </a:pPr>
            <a:r>
              <a:rPr lang="en-US" sz="1800" b="1" spc="100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TAACGGTTCCAGC</a:t>
            </a:r>
            <a:endParaRPr lang="en-US" sz="1800" b="1" spc="100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58" name="TextBox 15"/>
          <p:cNvSpPr txBox="1">
            <a:spLocks noChangeArrowheads="1"/>
          </p:cNvSpPr>
          <p:nvPr/>
        </p:nvSpPr>
        <p:spPr bwMode="auto">
          <a:xfrm>
            <a:off x="1715520" y="1870177"/>
            <a:ext cx="2218556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9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AUUGCCAAGGUCG</a:t>
            </a:r>
          </a:p>
        </p:txBody>
      </p:sp>
      <p:sp>
        <p:nvSpPr>
          <p:cNvPr id="59" name="TextBox 16"/>
          <p:cNvSpPr txBox="1">
            <a:spLocks noChangeArrowheads="1"/>
          </p:cNvSpPr>
          <p:nvPr/>
        </p:nvSpPr>
        <p:spPr bwMode="auto">
          <a:xfrm>
            <a:off x="1562226" y="2131986"/>
            <a:ext cx="16511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600" b="1" dirty="0" smtClean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¢</a:t>
            </a:r>
            <a:endParaRPr lang="en-US" sz="1600" b="1" dirty="0">
              <a:solidFill>
                <a:srgbClr val="000000"/>
              </a:solidFill>
              <a:latin typeface="Symbol" pitchFamily="18" charset="2"/>
              <a:ea typeface="ＭＳ Ｐゴシック" charset="0"/>
            </a:endParaRPr>
          </a:p>
        </p:txBody>
      </p:sp>
      <p:sp>
        <p:nvSpPr>
          <p:cNvPr id="60" name="TextBox 17"/>
          <p:cNvSpPr txBox="1">
            <a:spLocks noChangeArrowheads="1"/>
          </p:cNvSpPr>
          <p:nvPr/>
        </p:nvSpPr>
        <p:spPr bwMode="auto">
          <a:xfrm>
            <a:off x="2251204" y="2491555"/>
            <a:ext cx="96821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 i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wg</a:t>
            </a: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mRNA</a:t>
            </a:r>
          </a:p>
        </p:txBody>
      </p:sp>
      <p:sp>
        <p:nvSpPr>
          <p:cNvPr id="61" name="TextBox 18"/>
          <p:cNvSpPr txBox="1">
            <a:spLocks noChangeArrowheads="1"/>
          </p:cNvSpPr>
          <p:nvPr/>
        </p:nvSpPr>
        <p:spPr bwMode="auto">
          <a:xfrm>
            <a:off x="1794796" y="2914624"/>
            <a:ext cx="16302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Cells expressing</a:t>
            </a:r>
          </a:p>
          <a:p>
            <a:pPr eaLnBrk="0" hangingPunct="0"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the </a:t>
            </a:r>
            <a:r>
              <a:rPr lang="en-US" sz="1600" b="1" i="1" dirty="0" err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wg</a:t>
            </a: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gene</a:t>
            </a:r>
            <a:endParaRPr lang="en-US" sz="16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62" name="TextBox 20"/>
          <p:cNvSpPr txBox="1">
            <a:spLocks noChangeArrowheads="1"/>
          </p:cNvSpPr>
          <p:nvPr/>
        </p:nvSpPr>
        <p:spPr bwMode="auto">
          <a:xfrm>
            <a:off x="3991108" y="2133576"/>
            <a:ext cx="16511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600" b="1" dirty="0" smtClean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¢</a:t>
            </a:r>
            <a:endParaRPr lang="en-US" sz="1600" b="1" dirty="0">
              <a:solidFill>
                <a:srgbClr val="000000"/>
              </a:solidFill>
              <a:latin typeface="Symbol" pitchFamily="18" charset="2"/>
              <a:ea typeface="ＭＳ Ｐゴシック" charset="0"/>
            </a:endParaRPr>
          </a:p>
        </p:txBody>
      </p:sp>
      <p:sp>
        <p:nvSpPr>
          <p:cNvPr id="63" name="TextBox 21"/>
          <p:cNvSpPr txBox="1">
            <a:spLocks noChangeArrowheads="1"/>
          </p:cNvSpPr>
          <p:nvPr/>
        </p:nvSpPr>
        <p:spPr bwMode="auto">
          <a:xfrm>
            <a:off x="5068835" y="1527281"/>
            <a:ext cx="2231380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900"/>
              </a:lnSpc>
            </a:pPr>
            <a:r>
              <a:rPr lang="en-US" sz="1800" b="1" spc="100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CTCAAGTTGCTCT</a:t>
            </a:r>
            <a:endParaRPr lang="en-US" sz="1800" b="1" spc="100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64" name="TextBox 22"/>
          <p:cNvSpPr txBox="1">
            <a:spLocks noChangeArrowheads="1"/>
          </p:cNvSpPr>
          <p:nvPr/>
        </p:nvSpPr>
        <p:spPr bwMode="auto">
          <a:xfrm>
            <a:off x="5065906" y="1880469"/>
            <a:ext cx="2245808" cy="24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900"/>
              </a:lnSpc>
            </a:pPr>
            <a:r>
              <a:rPr lang="en-US" sz="1825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GAGUUCAACGAGA</a:t>
            </a:r>
          </a:p>
        </p:txBody>
      </p:sp>
      <p:sp>
        <p:nvSpPr>
          <p:cNvPr id="65" name="TextBox 23"/>
          <p:cNvSpPr txBox="1">
            <a:spLocks noChangeArrowheads="1"/>
          </p:cNvSpPr>
          <p:nvPr/>
        </p:nvSpPr>
        <p:spPr bwMode="auto">
          <a:xfrm>
            <a:off x="4934876" y="2128814"/>
            <a:ext cx="16511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600" b="1" dirty="0" smtClean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¢</a:t>
            </a:r>
            <a:endParaRPr lang="en-US" sz="1600" b="1" dirty="0">
              <a:solidFill>
                <a:srgbClr val="000000"/>
              </a:solidFill>
              <a:latin typeface="Symbol" pitchFamily="18" charset="2"/>
              <a:ea typeface="ＭＳ Ｐゴシック" charset="0"/>
            </a:endParaRPr>
          </a:p>
        </p:txBody>
      </p:sp>
      <p:sp>
        <p:nvSpPr>
          <p:cNvPr id="66" name="TextBox 24"/>
          <p:cNvSpPr txBox="1">
            <a:spLocks noChangeArrowheads="1"/>
          </p:cNvSpPr>
          <p:nvPr/>
        </p:nvSpPr>
        <p:spPr bwMode="auto">
          <a:xfrm>
            <a:off x="5815147" y="2466155"/>
            <a:ext cx="92172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 i="1" dirty="0">
                <a:solidFill>
                  <a:srgbClr val="000000"/>
                </a:solidFill>
                <a:latin typeface="Arial"/>
                <a:ea typeface="ＭＳ Ｐゴシック" charset="0"/>
              </a:rPr>
              <a:t>en</a:t>
            </a:r>
            <a:r>
              <a:rPr lang="en-US" sz="16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mRNA</a:t>
            </a:r>
          </a:p>
        </p:txBody>
      </p:sp>
      <p:sp>
        <p:nvSpPr>
          <p:cNvPr id="67" name="TextBox 25"/>
          <p:cNvSpPr txBox="1">
            <a:spLocks noChangeArrowheads="1"/>
          </p:cNvSpPr>
          <p:nvPr/>
        </p:nvSpPr>
        <p:spPr bwMode="auto">
          <a:xfrm>
            <a:off x="6189005" y="2925738"/>
            <a:ext cx="16302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Cells expressing</a:t>
            </a:r>
          </a:p>
          <a:p>
            <a:pPr eaLnBrk="0" hangingPunct="0"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the </a:t>
            </a:r>
            <a:r>
              <a:rPr lang="en-US" sz="1600" b="1" i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en</a:t>
            </a: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gene</a:t>
            </a:r>
            <a:endParaRPr lang="en-US" sz="16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68" name="TextBox 27"/>
          <p:cNvSpPr txBox="1">
            <a:spLocks noChangeArrowheads="1"/>
          </p:cNvSpPr>
          <p:nvPr/>
        </p:nvSpPr>
        <p:spPr bwMode="auto">
          <a:xfrm>
            <a:off x="7364545" y="2135957"/>
            <a:ext cx="16511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600" b="1" dirty="0" smtClean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¢</a:t>
            </a:r>
            <a:endParaRPr lang="en-US" sz="1600" b="1" dirty="0">
              <a:solidFill>
                <a:srgbClr val="000000"/>
              </a:solidFill>
              <a:latin typeface="Symbol" pitchFamily="18" charset="2"/>
              <a:ea typeface="ＭＳ Ｐゴシック" charset="0"/>
            </a:endParaRPr>
          </a:p>
        </p:txBody>
      </p:sp>
      <p:sp>
        <p:nvSpPr>
          <p:cNvPr id="69" name="TextBox 28"/>
          <p:cNvSpPr txBox="1">
            <a:spLocks noChangeArrowheads="1"/>
          </p:cNvSpPr>
          <p:nvPr/>
        </p:nvSpPr>
        <p:spPr bwMode="auto">
          <a:xfrm>
            <a:off x="2098009" y="4015557"/>
            <a:ext cx="50013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Head</a:t>
            </a:r>
          </a:p>
        </p:txBody>
      </p:sp>
      <p:sp>
        <p:nvSpPr>
          <p:cNvPr id="70" name="TextBox 29"/>
          <p:cNvSpPr txBox="1">
            <a:spLocks noChangeArrowheads="1"/>
          </p:cNvSpPr>
          <p:nvPr/>
        </p:nvSpPr>
        <p:spPr bwMode="auto">
          <a:xfrm>
            <a:off x="3602959" y="4013177"/>
            <a:ext cx="68287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Thorax</a:t>
            </a:r>
          </a:p>
        </p:txBody>
      </p:sp>
      <p:sp>
        <p:nvSpPr>
          <p:cNvPr id="71" name="TextBox 30"/>
          <p:cNvSpPr txBox="1">
            <a:spLocks noChangeArrowheads="1"/>
          </p:cNvSpPr>
          <p:nvPr/>
        </p:nvSpPr>
        <p:spPr bwMode="auto">
          <a:xfrm>
            <a:off x="5658779" y="4013177"/>
            <a:ext cx="94416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Abdomen</a:t>
            </a:r>
          </a:p>
        </p:txBody>
      </p:sp>
      <p:sp>
        <p:nvSpPr>
          <p:cNvPr id="72" name="TextBox 31"/>
          <p:cNvSpPr txBox="1">
            <a:spLocks noChangeArrowheads="1"/>
          </p:cNvSpPr>
          <p:nvPr/>
        </p:nvSpPr>
        <p:spPr bwMode="auto">
          <a:xfrm>
            <a:off x="1742328" y="6276156"/>
            <a:ext cx="58669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50</a:t>
            </a:r>
            <a:r>
              <a:rPr lang="el-GR" sz="16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 </a:t>
            </a:r>
            <a:r>
              <a:rPr lang="en-US" sz="1600" b="1" dirty="0" smtClean="0">
                <a:solidFill>
                  <a:srgbClr val="FFFFFF"/>
                </a:solidFill>
                <a:latin typeface="Symbol" pitchFamily="18" charset="2"/>
                <a:ea typeface="ＭＳ Ｐゴシック" charset="0"/>
                <a:sym typeface="Symbol"/>
              </a:rPr>
              <a:t>m</a:t>
            </a:r>
            <a:r>
              <a:rPr lang="en-US" sz="1600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m</a:t>
            </a:r>
            <a:endParaRPr lang="en-US" sz="1600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5429250" y="3057525"/>
            <a:ext cx="688181" cy="197644"/>
          </a:xfrm>
          <a:custGeom>
            <a:avLst/>
            <a:gdLst>
              <a:gd name="connsiteX0" fmla="*/ 0 w 688181"/>
              <a:gd name="connsiteY0" fmla="*/ 0 h 197644"/>
              <a:gd name="connsiteX1" fmla="*/ 688181 w 688181"/>
              <a:gd name="connsiteY1" fmla="*/ 0 h 197644"/>
              <a:gd name="connsiteX2" fmla="*/ 0 w 688181"/>
              <a:gd name="connsiteY2" fmla="*/ 197644 h 197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8181" h="197644">
                <a:moveTo>
                  <a:pt x="0" y="0"/>
                </a:moveTo>
                <a:lnTo>
                  <a:pt x="688181" y="0"/>
                </a:lnTo>
                <a:lnTo>
                  <a:pt x="0" y="197644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6068219" y="2088356"/>
            <a:ext cx="152400" cy="378619"/>
          </a:xfrm>
          <a:custGeom>
            <a:avLst/>
            <a:gdLst>
              <a:gd name="connsiteX0" fmla="*/ 0 w 152400"/>
              <a:gd name="connsiteY0" fmla="*/ 0 h 378619"/>
              <a:gd name="connsiteX1" fmla="*/ 152400 w 152400"/>
              <a:gd name="connsiteY1" fmla="*/ 378619 h 37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2400" h="378619">
                <a:moveTo>
                  <a:pt x="0" y="0"/>
                </a:moveTo>
                <a:lnTo>
                  <a:pt x="152400" y="378619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049168" y="1191419"/>
            <a:ext cx="166687" cy="344463"/>
          </a:xfrm>
          <a:custGeom>
            <a:avLst/>
            <a:gdLst>
              <a:gd name="connsiteX0" fmla="*/ 176212 w 176212"/>
              <a:gd name="connsiteY0" fmla="*/ 0 h 376237"/>
              <a:gd name="connsiteX1" fmla="*/ 0 w 176212"/>
              <a:gd name="connsiteY1" fmla="*/ 376237 h 376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6212" h="376237">
                <a:moveTo>
                  <a:pt x="176212" y="0"/>
                </a:moveTo>
                <a:lnTo>
                  <a:pt x="0" y="376237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3488531" y="2993231"/>
            <a:ext cx="814388" cy="164307"/>
          </a:xfrm>
          <a:custGeom>
            <a:avLst/>
            <a:gdLst>
              <a:gd name="connsiteX0" fmla="*/ 762000 w 814388"/>
              <a:gd name="connsiteY0" fmla="*/ 0 h 164307"/>
              <a:gd name="connsiteX1" fmla="*/ 0 w 814388"/>
              <a:gd name="connsiteY1" fmla="*/ 116682 h 164307"/>
              <a:gd name="connsiteX2" fmla="*/ 814388 w 814388"/>
              <a:gd name="connsiteY2" fmla="*/ 164307 h 164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4388" h="164307">
                <a:moveTo>
                  <a:pt x="762000" y="0"/>
                </a:moveTo>
                <a:lnTo>
                  <a:pt x="0" y="116682"/>
                </a:lnTo>
                <a:lnTo>
                  <a:pt x="814388" y="164307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2752725" y="2088356"/>
            <a:ext cx="145256" cy="392907"/>
          </a:xfrm>
          <a:custGeom>
            <a:avLst/>
            <a:gdLst>
              <a:gd name="connsiteX0" fmla="*/ 145256 w 145256"/>
              <a:gd name="connsiteY0" fmla="*/ 0 h 392907"/>
              <a:gd name="connsiteX1" fmla="*/ 0 w 145256"/>
              <a:gd name="connsiteY1" fmla="*/ 392907 h 392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5256" h="392907">
                <a:moveTo>
                  <a:pt x="145256" y="0"/>
                </a:moveTo>
                <a:lnTo>
                  <a:pt x="0" y="392907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2747964" y="1186657"/>
            <a:ext cx="169068" cy="349226"/>
          </a:xfrm>
          <a:custGeom>
            <a:avLst/>
            <a:gdLst>
              <a:gd name="connsiteX0" fmla="*/ 0 w 178593"/>
              <a:gd name="connsiteY0" fmla="*/ 0 h 378619"/>
              <a:gd name="connsiteX1" fmla="*/ 178593 w 178593"/>
              <a:gd name="connsiteY1" fmla="*/ 378619 h 378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8593" h="378619">
                <a:moveTo>
                  <a:pt x="0" y="0"/>
                </a:moveTo>
                <a:lnTo>
                  <a:pt x="178593" y="378619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640680" y="4238625"/>
            <a:ext cx="5784058" cy="261938"/>
            <a:chOff x="1640680" y="4238625"/>
            <a:chExt cx="5784058" cy="261938"/>
          </a:xfrm>
        </p:grpSpPr>
        <p:sp>
          <p:nvSpPr>
            <p:cNvPr id="12" name="Freeform 11"/>
            <p:cNvSpPr/>
            <p:nvPr/>
          </p:nvSpPr>
          <p:spPr>
            <a:xfrm>
              <a:off x="1640680" y="4355306"/>
              <a:ext cx="5784058" cy="145257"/>
            </a:xfrm>
            <a:custGeom>
              <a:avLst/>
              <a:gdLst>
                <a:gd name="connsiteX0" fmla="*/ 0 w 1450182"/>
                <a:gd name="connsiteY0" fmla="*/ 140494 h 145257"/>
                <a:gd name="connsiteX1" fmla="*/ 0 w 1450182"/>
                <a:gd name="connsiteY1" fmla="*/ 0 h 145257"/>
                <a:gd name="connsiteX2" fmla="*/ 1450182 w 1450182"/>
                <a:gd name="connsiteY2" fmla="*/ 0 h 145257"/>
                <a:gd name="connsiteX3" fmla="*/ 1450182 w 1450182"/>
                <a:gd name="connsiteY3" fmla="*/ 145257 h 145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50182" h="145257">
                  <a:moveTo>
                    <a:pt x="0" y="140494"/>
                  </a:moveTo>
                  <a:lnTo>
                    <a:pt x="0" y="0"/>
                  </a:lnTo>
                  <a:lnTo>
                    <a:pt x="1450182" y="0"/>
                  </a:lnTo>
                  <a:lnTo>
                    <a:pt x="1450182" y="145257"/>
                  </a:lnTo>
                </a:path>
              </a:pathLst>
            </a:custGeom>
            <a:ln w="12700">
              <a:solidFill>
                <a:schemeClr val="bg1"/>
              </a:solidFill>
              <a:miter lim="800000"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2369344" y="4238625"/>
              <a:ext cx="0" cy="116681"/>
            </a:xfrm>
            <a:custGeom>
              <a:avLst/>
              <a:gdLst>
                <a:gd name="connsiteX0" fmla="*/ 0 w 0"/>
                <a:gd name="connsiteY0" fmla="*/ 116681 h 116681"/>
                <a:gd name="connsiteX1" fmla="*/ 0 w 0"/>
                <a:gd name="connsiteY1" fmla="*/ 0 h 116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16681">
                  <a:moveTo>
                    <a:pt x="0" y="116681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bg1"/>
              </a:solidFill>
              <a:miter lim="800000"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39" name="Freeform 38"/>
            <p:cNvSpPr/>
            <p:nvPr/>
          </p:nvSpPr>
          <p:spPr>
            <a:xfrm>
              <a:off x="3962555" y="4239815"/>
              <a:ext cx="0" cy="116681"/>
            </a:xfrm>
            <a:custGeom>
              <a:avLst/>
              <a:gdLst>
                <a:gd name="connsiteX0" fmla="*/ 0 w 0"/>
                <a:gd name="connsiteY0" fmla="*/ 116681 h 116681"/>
                <a:gd name="connsiteX1" fmla="*/ 0 w 0"/>
                <a:gd name="connsiteY1" fmla="*/ 0 h 116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16681">
                  <a:moveTo>
                    <a:pt x="0" y="116681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bg1"/>
              </a:solidFill>
              <a:miter lim="800000"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40" name="Freeform 39"/>
            <p:cNvSpPr/>
            <p:nvPr/>
          </p:nvSpPr>
          <p:spPr>
            <a:xfrm>
              <a:off x="6129479" y="4244182"/>
              <a:ext cx="0" cy="116681"/>
            </a:xfrm>
            <a:custGeom>
              <a:avLst/>
              <a:gdLst>
                <a:gd name="connsiteX0" fmla="*/ 0 w 0"/>
                <a:gd name="connsiteY0" fmla="*/ 116681 h 116681"/>
                <a:gd name="connsiteX1" fmla="*/ 0 w 0"/>
                <a:gd name="connsiteY1" fmla="*/ 0 h 116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16681">
                  <a:moveTo>
                    <a:pt x="0" y="116681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bg1"/>
              </a:solidFill>
              <a:miter lim="800000"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41" name="Freeform 40"/>
            <p:cNvSpPr/>
            <p:nvPr/>
          </p:nvSpPr>
          <p:spPr>
            <a:xfrm>
              <a:off x="3091657" y="4360069"/>
              <a:ext cx="0" cy="128016"/>
            </a:xfrm>
            <a:custGeom>
              <a:avLst/>
              <a:gdLst>
                <a:gd name="connsiteX0" fmla="*/ 0 w 0"/>
                <a:gd name="connsiteY0" fmla="*/ 116681 h 116681"/>
                <a:gd name="connsiteX1" fmla="*/ 0 w 0"/>
                <a:gd name="connsiteY1" fmla="*/ 0 h 116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16681">
                  <a:moveTo>
                    <a:pt x="0" y="116681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bg1"/>
              </a:solidFill>
              <a:miter lim="800000"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42" name="Freeform 41"/>
            <p:cNvSpPr/>
            <p:nvPr/>
          </p:nvSpPr>
          <p:spPr>
            <a:xfrm>
              <a:off x="4837114" y="4355306"/>
              <a:ext cx="0" cy="128016"/>
            </a:xfrm>
            <a:custGeom>
              <a:avLst/>
              <a:gdLst>
                <a:gd name="connsiteX0" fmla="*/ 0 w 0"/>
                <a:gd name="connsiteY0" fmla="*/ 116681 h 116681"/>
                <a:gd name="connsiteX1" fmla="*/ 0 w 0"/>
                <a:gd name="connsiteY1" fmla="*/ 0 h 116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16681">
                  <a:moveTo>
                    <a:pt x="0" y="116681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bg1"/>
              </a:solidFill>
              <a:miter lim="800000"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227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The repressor can be in an active or inactive form, depending on the presence of other molecules</a:t>
            </a:r>
          </a:p>
          <a:p>
            <a:r>
              <a:rPr lang="en-US" altLang="en-US" dirty="0" smtClean="0"/>
              <a:t>A </a:t>
            </a:r>
            <a:r>
              <a:rPr lang="en-US" altLang="en-US" b="1" dirty="0" err="1" smtClean="0"/>
              <a:t>corepressor</a:t>
            </a:r>
            <a:r>
              <a:rPr lang="en-US" altLang="en-US" dirty="0" smtClean="0"/>
              <a:t> is a molecule that cooperates with a repressor protein to switch an operon off</a:t>
            </a:r>
          </a:p>
          <a:p>
            <a:r>
              <a:rPr lang="en-US" altLang="en-US" dirty="0" smtClean="0"/>
              <a:t>The </a:t>
            </a:r>
            <a:r>
              <a:rPr lang="en-US" altLang="en-US" i="1" dirty="0" err="1" smtClean="0"/>
              <a:t>trp</a:t>
            </a:r>
            <a:r>
              <a:rPr lang="en-US" altLang="en-US" dirty="0" smtClean="0"/>
              <a:t> (tryptophan) operon is an example of such an operon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70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72" y="1213104"/>
            <a:ext cx="8449056" cy="4431792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Figure 15.14-1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009185" y="1208877"/>
            <a:ext cx="2919325" cy="1128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Yellow probe hybridizes</a:t>
            </a:r>
          </a:p>
          <a:p>
            <a:pPr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with mRNAs in cells</a:t>
            </a:r>
          </a:p>
          <a:p>
            <a:pPr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expressing </a:t>
            </a:r>
            <a:r>
              <a:rPr lang="en-US" sz="2000" b="1" i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wingless</a:t>
            </a:r>
          </a:p>
          <a:p>
            <a:pPr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(</a:t>
            </a:r>
            <a:r>
              <a:rPr lang="en-US" sz="2000" b="1" i="1" dirty="0" err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wg</a:t>
            </a: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) gene</a:t>
            </a:r>
            <a:endParaRPr lang="en-US" sz="2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683747" y="2632865"/>
            <a:ext cx="20678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2000" b="1" dirty="0" smtClean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¢</a:t>
            </a:r>
            <a:endParaRPr lang="en-US" sz="2000" b="1" dirty="0">
              <a:solidFill>
                <a:srgbClr val="000000"/>
              </a:solidFill>
              <a:latin typeface="Symbol" pitchFamily="18" charset="2"/>
              <a:ea typeface="ＭＳ Ｐゴシック" charset="0"/>
            </a:endParaRP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3860335" y="2632865"/>
            <a:ext cx="20678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2000" b="1" dirty="0" smtClean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¢</a:t>
            </a:r>
            <a:endParaRPr lang="en-US" sz="2000" b="1" dirty="0">
              <a:solidFill>
                <a:srgbClr val="000000"/>
              </a:solidFill>
              <a:latin typeface="Symbol" pitchFamily="18" charset="2"/>
              <a:ea typeface="ＭＳ Ｐゴシック" charset="0"/>
            </a:endParaRP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5106522" y="2632865"/>
            <a:ext cx="20678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2000" b="1" dirty="0" smtClean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¢</a:t>
            </a:r>
            <a:endParaRPr lang="en-US" sz="2000" b="1" dirty="0">
              <a:solidFill>
                <a:srgbClr val="000000"/>
              </a:solidFill>
              <a:latin typeface="Symbol" pitchFamily="18" charset="2"/>
              <a:ea typeface="ＭＳ Ｐゴシック" charset="0"/>
            </a:endParaRP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5960597" y="1208877"/>
            <a:ext cx="2678618" cy="1128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Blue probe hybridizes</a:t>
            </a:r>
          </a:p>
          <a:p>
            <a:pPr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with mRNAs in cells</a:t>
            </a:r>
          </a:p>
          <a:p>
            <a:pPr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expressing </a:t>
            </a:r>
            <a:r>
              <a:rPr lang="en-US" sz="2000" b="1" i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engrailed</a:t>
            </a:r>
          </a:p>
          <a:p>
            <a:pPr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(</a:t>
            </a:r>
            <a:r>
              <a:rPr lang="en-US" sz="2000" b="1" i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en</a:t>
            </a: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) gene</a:t>
            </a:r>
            <a:endParaRPr lang="en-US" sz="2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2" name="TextBox 13"/>
          <p:cNvSpPr txBox="1">
            <a:spLocks noChangeArrowheads="1"/>
          </p:cNvSpPr>
          <p:nvPr/>
        </p:nvSpPr>
        <p:spPr bwMode="auto">
          <a:xfrm>
            <a:off x="8283110" y="2632865"/>
            <a:ext cx="20678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2000" b="1" dirty="0" smtClean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¢</a:t>
            </a:r>
            <a:endParaRPr lang="en-US" sz="2000" b="1" dirty="0">
              <a:solidFill>
                <a:srgbClr val="000000"/>
              </a:solidFill>
              <a:latin typeface="Symbol" pitchFamily="18" charset="2"/>
              <a:ea typeface="ＭＳ Ｐゴシック" charset="0"/>
            </a:endParaRPr>
          </a:p>
        </p:txBody>
      </p:sp>
      <p:sp>
        <p:nvSpPr>
          <p:cNvPr id="13" name="TextBox 14"/>
          <p:cNvSpPr txBox="1">
            <a:spLocks noChangeArrowheads="1"/>
          </p:cNvSpPr>
          <p:nvPr/>
        </p:nvSpPr>
        <p:spPr bwMode="auto">
          <a:xfrm>
            <a:off x="865997" y="2932775"/>
            <a:ext cx="294471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400"/>
              </a:lnSpc>
            </a:pPr>
            <a:r>
              <a:rPr lang="en-US" sz="23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UAACGGUUCCAGC</a:t>
            </a:r>
          </a:p>
        </p:txBody>
      </p:sp>
      <p:sp>
        <p:nvSpPr>
          <p:cNvPr id="14" name="TextBox 15"/>
          <p:cNvSpPr txBox="1">
            <a:spLocks noChangeArrowheads="1"/>
          </p:cNvSpPr>
          <p:nvPr/>
        </p:nvSpPr>
        <p:spPr bwMode="auto">
          <a:xfrm>
            <a:off x="846945" y="3382037"/>
            <a:ext cx="296074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400"/>
              </a:lnSpc>
            </a:pPr>
            <a:r>
              <a:rPr lang="en-US" sz="23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AUUGCCAAGGUCG</a:t>
            </a:r>
          </a:p>
        </p:txBody>
      </p:sp>
      <p:sp>
        <p:nvSpPr>
          <p:cNvPr id="15" name="TextBox 16"/>
          <p:cNvSpPr txBox="1">
            <a:spLocks noChangeArrowheads="1"/>
          </p:cNvSpPr>
          <p:nvPr/>
        </p:nvSpPr>
        <p:spPr bwMode="auto">
          <a:xfrm>
            <a:off x="683747" y="3744115"/>
            <a:ext cx="20678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2000" b="1" dirty="0" smtClean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¢</a:t>
            </a:r>
            <a:endParaRPr lang="en-US" sz="2000" b="1" dirty="0">
              <a:solidFill>
                <a:srgbClr val="000000"/>
              </a:solidFill>
              <a:latin typeface="Symbol" pitchFamily="18" charset="2"/>
              <a:ea typeface="ＭＳ Ｐゴシック" charset="0"/>
            </a:endParaRPr>
          </a:p>
        </p:txBody>
      </p:sp>
      <p:sp>
        <p:nvSpPr>
          <p:cNvPr id="16" name="TextBox 17"/>
          <p:cNvSpPr txBox="1">
            <a:spLocks noChangeArrowheads="1"/>
          </p:cNvSpPr>
          <p:nvPr/>
        </p:nvSpPr>
        <p:spPr bwMode="auto">
          <a:xfrm>
            <a:off x="1596560" y="4204490"/>
            <a:ext cx="1211870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i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wg</a:t>
            </a: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mRNA</a:t>
            </a:r>
          </a:p>
        </p:txBody>
      </p:sp>
      <p:sp>
        <p:nvSpPr>
          <p:cNvPr id="17" name="TextBox 18"/>
          <p:cNvSpPr txBox="1">
            <a:spLocks noChangeArrowheads="1"/>
          </p:cNvSpPr>
          <p:nvPr/>
        </p:nvSpPr>
        <p:spPr bwMode="auto">
          <a:xfrm>
            <a:off x="979022" y="4763290"/>
            <a:ext cx="2037417" cy="56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Cells expressing</a:t>
            </a:r>
          </a:p>
          <a:p>
            <a:pPr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the </a:t>
            </a:r>
            <a:r>
              <a:rPr lang="en-US" sz="2000" b="1" i="1" dirty="0" err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wg</a:t>
            </a: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gene</a:t>
            </a:r>
            <a:endParaRPr lang="en-US" sz="2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8" name="TextBox 21"/>
          <p:cNvSpPr txBox="1">
            <a:spLocks noChangeArrowheads="1"/>
          </p:cNvSpPr>
          <p:nvPr/>
        </p:nvSpPr>
        <p:spPr bwMode="auto">
          <a:xfrm>
            <a:off x="5295884" y="2932775"/>
            <a:ext cx="29286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400"/>
              </a:lnSpc>
            </a:pPr>
            <a:r>
              <a:rPr lang="en-US" sz="235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CUCAAGUUGCUCU</a:t>
            </a:r>
          </a:p>
        </p:txBody>
      </p:sp>
      <p:sp>
        <p:nvSpPr>
          <p:cNvPr id="19" name="TextBox 22"/>
          <p:cNvSpPr txBox="1">
            <a:spLocks noChangeArrowheads="1"/>
          </p:cNvSpPr>
          <p:nvPr/>
        </p:nvSpPr>
        <p:spPr bwMode="auto">
          <a:xfrm>
            <a:off x="5276832" y="3382037"/>
            <a:ext cx="296074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400"/>
              </a:lnSpc>
            </a:pPr>
            <a:r>
              <a:rPr lang="en-US" sz="237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GAGUUCAACGAGA</a:t>
            </a:r>
          </a:p>
        </p:txBody>
      </p:sp>
      <p:sp>
        <p:nvSpPr>
          <p:cNvPr id="20" name="TextBox 23"/>
          <p:cNvSpPr txBox="1">
            <a:spLocks noChangeArrowheads="1"/>
          </p:cNvSpPr>
          <p:nvPr/>
        </p:nvSpPr>
        <p:spPr bwMode="auto">
          <a:xfrm>
            <a:off x="3860335" y="3744115"/>
            <a:ext cx="20678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2000" b="1" dirty="0" smtClean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¢</a:t>
            </a:r>
            <a:endParaRPr lang="en-US" sz="2000" b="1" dirty="0">
              <a:solidFill>
                <a:srgbClr val="000000"/>
              </a:solidFill>
              <a:latin typeface="Symbol" pitchFamily="18" charset="2"/>
              <a:ea typeface="ＭＳ Ｐゴシック" charset="0"/>
            </a:endParaRPr>
          </a:p>
        </p:txBody>
      </p:sp>
      <p:sp>
        <p:nvSpPr>
          <p:cNvPr id="21" name="TextBox 24"/>
          <p:cNvSpPr txBox="1">
            <a:spLocks noChangeArrowheads="1"/>
          </p:cNvSpPr>
          <p:nvPr/>
        </p:nvSpPr>
        <p:spPr bwMode="auto">
          <a:xfrm>
            <a:off x="5106522" y="3744115"/>
            <a:ext cx="20678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2000" b="1" dirty="0" smtClean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¢</a:t>
            </a:r>
            <a:endParaRPr lang="en-US" sz="2000" b="1" dirty="0">
              <a:solidFill>
                <a:srgbClr val="000000"/>
              </a:solidFill>
              <a:latin typeface="Symbol" pitchFamily="18" charset="2"/>
              <a:ea typeface="ＭＳ Ｐゴシック" charset="0"/>
            </a:endParaRPr>
          </a:p>
        </p:txBody>
      </p:sp>
      <p:sp>
        <p:nvSpPr>
          <p:cNvPr id="22" name="TextBox 25"/>
          <p:cNvSpPr txBox="1">
            <a:spLocks noChangeArrowheads="1"/>
          </p:cNvSpPr>
          <p:nvPr/>
        </p:nvSpPr>
        <p:spPr bwMode="auto">
          <a:xfrm>
            <a:off x="6274922" y="4174328"/>
            <a:ext cx="1155766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i="1" dirty="0">
                <a:solidFill>
                  <a:srgbClr val="000000"/>
                </a:solidFill>
                <a:latin typeface="Arial"/>
                <a:ea typeface="ＭＳ Ｐゴシック" charset="0"/>
              </a:rPr>
              <a:t>en</a:t>
            </a: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mRNA</a:t>
            </a:r>
          </a:p>
        </p:txBody>
      </p:sp>
      <p:sp>
        <p:nvSpPr>
          <p:cNvPr id="23" name="TextBox 26"/>
          <p:cNvSpPr txBox="1">
            <a:spLocks noChangeArrowheads="1"/>
          </p:cNvSpPr>
          <p:nvPr/>
        </p:nvSpPr>
        <p:spPr bwMode="auto">
          <a:xfrm>
            <a:off x="6749585" y="4779165"/>
            <a:ext cx="2037417" cy="56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Cells expressing</a:t>
            </a:r>
          </a:p>
          <a:p>
            <a:pPr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the </a:t>
            </a:r>
            <a:r>
              <a:rPr lang="en-US" sz="2000" b="1" i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en</a:t>
            </a: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gene</a:t>
            </a:r>
            <a:endParaRPr lang="en-US" sz="2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4" name="TextBox 29"/>
          <p:cNvSpPr txBox="1">
            <a:spLocks noChangeArrowheads="1"/>
          </p:cNvSpPr>
          <p:nvPr/>
        </p:nvSpPr>
        <p:spPr bwMode="auto">
          <a:xfrm>
            <a:off x="8283110" y="3744115"/>
            <a:ext cx="20678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2000" b="1" dirty="0" smtClean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¢</a:t>
            </a:r>
            <a:endParaRPr lang="en-US" sz="2000" b="1" dirty="0">
              <a:solidFill>
                <a:srgbClr val="000000"/>
              </a:solidFill>
              <a:latin typeface="Symbol" pitchFamily="18" charset="2"/>
              <a:ea typeface="ＭＳ Ｐゴシック" charset="0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3181350" y="4838700"/>
            <a:ext cx="1081088" cy="219075"/>
          </a:xfrm>
          <a:custGeom>
            <a:avLst/>
            <a:gdLst>
              <a:gd name="connsiteX0" fmla="*/ 1004888 w 1081088"/>
              <a:gd name="connsiteY0" fmla="*/ 0 h 219075"/>
              <a:gd name="connsiteX1" fmla="*/ 0 w 1081088"/>
              <a:gd name="connsiteY1" fmla="*/ 147638 h 219075"/>
              <a:gd name="connsiteX2" fmla="*/ 1081088 w 1081088"/>
              <a:gd name="connsiteY2" fmla="*/ 219075 h 21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1088" h="219075">
                <a:moveTo>
                  <a:pt x="1004888" y="0"/>
                </a:moveTo>
                <a:lnTo>
                  <a:pt x="0" y="147638"/>
                </a:lnTo>
                <a:lnTo>
                  <a:pt x="1081088" y="219075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5772150" y="4924425"/>
            <a:ext cx="911225" cy="263525"/>
          </a:xfrm>
          <a:custGeom>
            <a:avLst/>
            <a:gdLst>
              <a:gd name="connsiteX0" fmla="*/ 0 w 911225"/>
              <a:gd name="connsiteY0" fmla="*/ 0 h 263525"/>
              <a:gd name="connsiteX1" fmla="*/ 911225 w 911225"/>
              <a:gd name="connsiteY1" fmla="*/ 0 h 263525"/>
              <a:gd name="connsiteX2" fmla="*/ 9525 w 911225"/>
              <a:gd name="connsiteY2" fmla="*/ 263525 h 263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1225" h="263525">
                <a:moveTo>
                  <a:pt x="0" y="0"/>
                </a:moveTo>
                <a:lnTo>
                  <a:pt x="911225" y="0"/>
                </a:lnTo>
                <a:lnTo>
                  <a:pt x="9525" y="263525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6578600" y="3648075"/>
            <a:ext cx="209550" cy="514350"/>
          </a:xfrm>
          <a:custGeom>
            <a:avLst/>
            <a:gdLst>
              <a:gd name="connsiteX0" fmla="*/ 0 w 209550"/>
              <a:gd name="connsiteY0" fmla="*/ 0 h 514350"/>
              <a:gd name="connsiteX1" fmla="*/ 209550 w 209550"/>
              <a:gd name="connsiteY1" fmla="*/ 514350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9550" h="514350">
                <a:moveTo>
                  <a:pt x="0" y="0"/>
                </a:moveTo>
                <a:lnTo>
                  <a:pt x="209550" y="51435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6567488" y="2428875"/>
            <a:ext cx="233362" cy="511969"/>
          </a:xfrm>
          <a:custGeom>
            <a:avLst/>
            <a:gdLst>
              <a:gd name="connsiteX0" fmla="*/ 233362 w 233362"/>
              <a:gd name="connsiteY0" fmla="*/ 0 h 511969"/>
              <a:gd name="connsiteX1" fmla="*/ 0 w 233362"/>
              <a:gd name="connsiteY1" fmla="*/ 511969 h 511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3362" h="511969">
                <a:moveTo>
                  <a:pt x="233362" y="0"/>
                </a:moveTo>
                <a:lnTo>
                  <a:pt x="0" y="511969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2233613" y="3652838"/>
            <a:ext cx="204787" cy="538162"/>
          </a:xfrm>
          <a:custGeom>
            <a:avLst/>
            <a:gdLst>
              <a:gd name="connsiteX0" fmla="*/ 204787 w 204787"/>
              <a:gd name="connsiteY0" fmla="*/ 0 h 538162"/>
              <a:gd name="connsiteX1" fmla="*/ 0 w 204787"/>
              <a:gd name="connsiteY1" fmla="*/ 538162 h 538162"/>
              <a:gd name="connsiteX2" fmla="*/ 7143 w 204787"/>
              <a:gd name="connsiteY2" fmla="*/ 538162 h 538162"/>
              <a:gd name="connsiteX3" fmla="*/ 7143 w 204787"/>
              <a:gd name="connsiteY3" fmla="*/ 538162 h 538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787" h="538162">
                <a:moveTo>
                  <a:pt x="204787" y="0"/>
                </a:moveTo>
                <a:lnTo>
                  <a:pt x="0" y="538162"/>
                </a:lnTo>
                <a:lnTo>
                  <a:pt x="7143" y="538162"/>
                </a:lnTo>
                <a:lnTo>
                  <a:pt x="7143" y="538162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2209800" y="2433638"/>
            <a:ext cx="242888" cy="504825"/>
          </a:xfrm>
          <a:custGeom>
            <a:avLst/>
            <a:gdLst>
              <a:gd name="connsiteX0" fmla="*/ 0 w 242888"/>
              <a:gd name="connsiteY0" fmla="*/ 0 h 504825"/>
              <a:gd name="connsiteX1" fmla="*/ 242888 w 242888"/>
              <a:gd name="connsiteY1" fmla="*/ 504825 h 50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2888" h="504825">
                <a:moveTo>
                  <a:pt x="0" y="0"/>
                </a:moveTo>
                <a:lnTo>
                  <a:pt x="242888" y="504825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07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" y="1642872"/>
            <a:ext cx="7894320" cy="3572256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Figure 15.14-2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50052" y="1749842"/>
            <a:ext cx="657231" cy="322845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98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Head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37602" y="1749842"/>
            <a:ext cx="897682" cy="322845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98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Thorax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15714" y="1749842"/>
            <a:ext cx="1242328" cy="322845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98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Abdomen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83327" y="4724817"/>
            <a:ext cx="767839" cy="322845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98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50 </a:t>
            </a:r>
            <a:r>
              <a:rPr lang="en-US" sz="2098" b="1" dirty="0" smtClean="0">
                <a:solidFill>
                  <a:srgbClr val="FFFFFF"/>
                </a:solidFill>
                <a:latin typeface="Symbol" pitchFamily="18" charset="2"/>
                <a:ea typeface="ＭＳ Ｐゴシック" charset="0"/>
              </a:rPr>
              <a:t>m</a:t>
            </a:r>
            <a:r>
              <a:rPr lang="en-US" sz="2098" b="1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m</a:t>
            </a:r>
            <a:endParaRPr lang="en-US" sz="2098" b="1" dirty="0">
              <a:solidFill>
                <a:srgbClr val="FFFFFF"/>
              </a:solidFill>
              <a:latin typeface="Arial"/>
              <a:ea typeface="ＭＳ Ｐゴシック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45489" y="2059987"/>
            <a:ext cx="7585711" cy="329184"/>
            <a:chOff x="1640680" y="4238625"/>
            <a:chExt cx="5784058" cy="261938"/>
          </a:xfrm>
        </p:grpSpPr>
        <p:sp>
          <p:nvSpPr>
            <p:cNvPr id="12" name="Freeform 11"/>
            <p:cNvSpPr/>
            <p:nvPr/>
          </p:nvSpPr>
          <p:spPr>
            <a:xfrm>
              <a:off x="1640680" y="4355306"/>
              <a:ext cx="5784058" cy="145257"/>
            </a:xfrm>
            <a:custGeom>
              <a:avLst/>
              <a:gdLst>
                <a:gd name="connsiteX0" fmla="*/ 0 w 1450182"/>
                <a:gd name="connsiteY0" fmla="*/ 140494 h 145257"/>
                <a:gd name="connsiteX1" fmla="*/ 0 w 1450182"/>
                <a:gd name="connsiteY1" fmla="*/ 0 h 145257"/>
                <a:gd name="connsiteX2" fmla="*/ 1450182 w 1450182"/>
                <a:gd name="connsiteY2" fmla="*/ 0 h 145257"/>
                <a:gd name="connsiteX3" fmla="*/ 1450182 w 1450182"/>
                <a:gd name="connsiteY3" fmla="*/ 145257 h 145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50182" h="145257">
                  <a:moveTo>
                    <a:pt x="0" y="140494"/>
                  </a:moveTo>
                  <a:lnTo>
                    <a:pt x="0" y="0"/>
                  </a:lnTo>
                  <a:lnTo>
                    <a:pt x="1450182" y="0"/>
                  </a:lnTo>
                  <a:lnTo>
                    <a:pt x="1450182" y="145257"/>
                  </a:lnTo>
                </a:path>
              </a:pathLst>
            </a:custGeom>
            <a:ln w="12700">
              <a:solidFill>
                <a:schemeClr val="bg1"/>
              </a:solidFill>
              <a:miter lim="800000"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>
              <a:off x="2369344" y="4238625"/>
              <a:ext cx="0" cy="116681"/>
            </a:xfrm>
            <a:custGeom>
              <a:avLst/>
              <a:gdLst>
                <a:gd name="connsiteX0" fmla="*/ 0 w 0"/>
                <a:gd name="connsiteY0" fmla="*/ 116681 h 116681"/>
                <a:gd name="connsiteX1" fmla="*/ 0 w 0"/>
                <a:gd name="connsiteY1" fmla="*/ 0 h 116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16681">
                  <a:moveTo>
                    <a:pt x="0" y="116681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bg1"/>
              </a:solidFill>
              <a:miter lim="800000"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3962555" y="4239815"/>
              <a:ext cx="0" cy="116681"/>
            </a:xfrm>
            <a:custGeom>
              <a:avLst/>
              <a:gdLst>
                <a:gd name="connsiteX0" fmla="*/ 0 w 0"/>
                <a:gd name="connsiteY0" fmla="*/ 116681 h 116681"/>
                <a:gd name="connsiteX1" fmla="*/ 0 w 0"/>
                <a:gd name="connsiteY1" fmla="*/ 0 h 116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16681">
                  <a:moveTo>
                    <a:pt x="0" y="116681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bg1"/>
              </a:solidFill>
              <a:miter lim="800000"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6133111" y="4242288"/>
              <a:ext cx="0" cy="116681"/>
            </a:xfrm>
            <a:custGeom>
              <a:avLst/>
              <a:gdLst>
                <a:gd name="connsiteX0" fmla="*/ 0 w 0"/>
                <a:gd name="connsiteY0" fmla="*/ 116681 h 116681"/>
                <a:gd name="connsiteX1" fmla="*/ 0 w 0"/>
                <a:gd name="connsiteY1" fmla="*/ 0 h 116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16681">
                  <a:moveTo>
                    <a:pt x="0" y="116681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bg1"/>
              </a:solidFill>
              <a:miter lim="800000"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3091657" y="4360069"/>
              <a:ext cx="0" cy="128016"/>
            </a:xfrm>
            <a:custGeom>
              <a:avLst/>
              <a:gdLst>
                <a:gd name="connsiteX0" fmla="*/ 0 w 0"/>
                <a:gd name="connsiteY0" fmla="*/ 116681 h 116681"/>
                <a:gd name="connsiteX1" fmla="*/ 0 w 0"/>
                <a:gd name="connsiteY1" fmla="*/ 0 h 116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16681">
                  <a:moveTo>
                    <a:pt x="0" y="116681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bg1"/>
              </a:solidFill>
              <a:miter lim="800000"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4837114" y="4355306"/>
              <a:ext cx="0" cy="128016"/>
            </a:xfrm>
            <a:custGeom>
              <a:avLst/>
              <a:gdLst>
                <a:gd name="connsiteX0" fmla="*/ 0 w 0"/>
                <a:gd name="connsiteY0" fmla="*/ 116681 h 116681"/>
                <a:gd name="connsiteX1" fmla="*/ 0 w 0"/>
                <a:gd name="connsiteY1" fmla="*/ 0 h 116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16681">
                  <a:moveTo>
                    <a:pt x="0" y="116681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bg1"/>
              </a:solidFill>
              <a:miter lim="800000"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latin typeface="Times" pitchFamily="84" charset="0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493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Another widely used method for comparing the amounts of specific mRNAs in several different samples is </a:t>
            </a:r>
            <a:r>
              <a:rPr lang="en-US" altLang="en-US" b="1" dirty="0" smtClean="0"/>
              <a:t>reverse transcriptase–polymerase chain reaction </a:t>
            </a:r>
            <a:r>
              <a:rPr lang="en-US" altLang="en-US" dirty="0" smtClean="0"/>
              <a:t>(</a:t>
            </a:r>
            <a:r>
              <a:rPr lang="en-US" altLang="en-US" b="1" dirty="0" smtClean="0"/>
              <a:t>RT-PCR</a:t>
            </a:r>
            <a:r>
              <a:rPr lang="en-US" altLang="en-US" dirty="0" smtClean="0"/>
              <a:t>)</a:t>
            </a:r>
          </a:p>
          <a:p>
            <a:r>
              <a:rPr lang="en-US" altLang="en-US" dirty="0" smtClean="0"/>
              <a:t>RT-PCR turns sample sets of mRNAs into double- stranded DNAs with the corresponding sequences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506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56" y="204216"/>
            <a:ext cx="7485888" cy="644956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Figure 15.15-s1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190974" y="339727"/>
            <a:ext cx="233397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Test tube containing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reverse transcriptase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and mRNA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6594824" y="349943"/>
            <a:ext cx="1697003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DNA in nucleus</a:t>
            </a: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6594824" y="894456"/>
            <a:ext cx="1141338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mRNAs in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cytoplasm</a:t>
            </a:r>
            <a:endParaRPr lang="en-US" sz="18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3619500" y="812800"/>
            <a:ext cx="558800" cy="469900"/>
          </a:xfrm>
          <a:custGeom>
            <a:avLst/>
            <a:gdLst>
              <a:gd name="connsiteX0" fmla="*/ 0 w 558800"/>
              <a:gd name="connsiteY0" fmla="*/ 0 h 469900"/>
              <a:gd name="connsiteX1" fmla="*/ 558800 w 558800"/>
              <a:gd name="connsiteY1" fmla="*/ 469900 h 469900"/>
              <a:gd name="connsiteX2" fmla="*/ 558800 w 558800"/>
              <a:gd name="connsiteY2" fmla="*/ 469900 h 46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8800" h="469900">
                <a:moveTo>
                  <a:pt x="0" y="0"/>
                </a:moveTo>
                <a:lnTo>
                  <a:pt x="558800" y="469900"/>
                </a:lnTo>
                <a:lnTo>
                  <a:pt x="558800" y="46990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6043613" y="497681"/>
            <a:ext cx="502443" cy="238125"/>
          </a:xfrm>
          <a:custGeom>
            <a:avLst/>
            <a:gdLst>
              <a:gd name="connsiteX0" fmla="*/ 502443 w 502443"/>
              <a:gd name="connsiteY0" fmla="*/ 0 h 238125"/>
              <a:gd name="connsiteX1" fmla="*/ 0 w 502443"/>
              <a:gd name="connsiteY1" fmla="*/ 238125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2443" h="238125">
                <a:moveTo>
                  <a:pt x="502443" y="0"/>
                </a:moveTo>
                <a:lnTo>
                  <a:pt x="0" y="238125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5931694" y="1069181"/>
            <a:ext cx="621506" cy="347663"/>
          </a:xfrm>
          <a:custGeom>
            <a:avLst/>
            <a:gdLst>
              <a:gd name="connsiteX0" fmla="*/ 0 w 621506"/>
              <a:gd name="connsiteY0" fmla="*/ 254794 h 347663"/>
              <a:gd name="connsiteX1" fmla="*/ 621506 w 621506"/>
              <a:gd name="connsiteY1" fmla="*/ 0 h 347663"/>
              <a:gd name="connsiteX2" fmla="*/ 157162 w 621506"/>
              <a:gd name="connsiteY2" fmla="*/ 347663 h 347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1506" h="347663">
                <a:moveTo>
                  <a:pt x="0" y="254794"/>
                </a:moveTo>
                <a:lnTo>
                  <a:pt x="621506" y="0"/>
                </a:lnTo>
                <a:lnTo>
                  <a:pt x="157162" y="347663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1" name="Left Brace 10"/>
          <p:cNvSpPr/>
          <p:nvPr/>
        </p:nvSpPr>
        <p:spPr bwMode="auto">
          <a:xfrm>
            <a:off x="4922044" y="1153317"/>
            <a:ext cx="128587" cy="327821"/>
          </a:xfrm>
          <a:prstGeom prst="leftBrace">
            <a:avLst>
              <a:gd name="adj1" fmla="val 37365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00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56" y="204216"/>
            <a:ext cx="7485888" cy="644956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Figure 15.15-s2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190974" y="339727"/>
            <a:ext cx="233397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Test tube containing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reverse transcriptase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and mRNA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6594824" y="349943"/>
            <a:ext cx="1697003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DNA in nucleus</a:t>
            </a: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6594824" y="894456"/>
            <a:ext cx="1141338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mRNAs in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cytoplasm</a:t>
            </a:r>
            <a:endParaRPr lang="en-US" sz="18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4943824" y="1726306"/>
            <a:ext cx="1449115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Reverse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transcriptase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1" name="TextBox 12"/>
          <p:cNvSpPr txBox="1">
            <a:spLocks noChangeArrowheads="1"/>
          </p:cNvSpPr>
          <p:nvPr/>
        </p:nvSpPr>
        <p:spPr bwMode="auto">
          <a:xfrm>
            <a:off x="1190974" y="1981202"/>
            <a:ext cx="241091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Reverse transcriptase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makes the first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DNA strand.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3" name="TextBox 16"/>
          <p:cNvSpPr txBox="1">
            <a:spLocks noChangeArrowheads="1"/>
          </p:cNvSpPr>
          <p:nvPr/>
        </p:nvSpPr>
        <p:spPr bwMode="auto">
          <a:xfrm>
            <a:off x="6796436" y="1973956"/>
            <a:ext cx="1119922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Poly-A tail</a:t>
            </a:r>
          </a:p>
        </p:txBody>
      </p:sp>
      <p:sp>
        <p:nvSpPr>
          <p:cNvPr id="14" name="TextBox 18"/>
          <p:cNvSpPr txBox="1">
            <a:spLocks noChangeArrowheads="1"/>
          </p:cNvSpPr>
          <p:nvPr/>
        </p:nvSpPr>
        <p:spPr bwMode="auto">
          <a:xfrm>
            <a:off x="4165949" y="2216843"/>
            <a:ext cx="70532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mRNA</a:t>
            </a:r>
          </a:p>
        </p:txBody>
      </p:sp>
      <p:sp>
        <p:nvSpPr>
          <p:cNvPr id="15" name="TextBox 22"/>
          <p:cNvSpPr txBox="1">
            <a:spLocks noChangeArrowheads="1"/>
          </p:cNvSpPr>
          <p:nvPr/>
        </p:nvSpPr>
        <p:spPr bwMode="auto">
          <a:xfrm>
            <a:off x="5396261" y="2907406"/>
            <a:ext cx="705321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DNA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strand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6" name="TextBox 23"/>
          <p:cNvSpPr txBox="1">
            <a:spLocks noChangeArrowheads="1"/>
          </p:cNvSpPr>
          <p:nvPr/>
        </p:nvSpPr>
        <p:spPr bwMode="auto">
          <a:xfrm>
            <a:off x="6242399" y="2907406"/>
            <a:ext cx="987450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Primer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(poly-</a:t>
            </a:r>
            <a:r>
              <a:rPr lang="en-US" sz="1800" b="1" dirty="0" err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dT</a:t>
            </a: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)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9" name="TextBox 10"/>
          <p:cNvSpPr txBox="1">
            <a:spLocks noChangeArrowheads="1"/>
          </p:cNvSpPr>
          <p:nvPr/>
        </p:nvSpPr>
        <p:spPr bwMode="auto">
          <a:xfrm>
            <a:off x="4033135" y="2431650"/>
            <a:ext cx="14427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4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4915785" y="2585637"/>
            <a:ext cx="14427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4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5815103" y="2441969"/>
            <a:ext cx="822982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0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 </a:t>
            </a:r>
            <a:r>
              <a:rPr lang="en-US" sz="12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200" b="1" dirty="0" err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5819865" y="2613419"/>
            <a:ext cx="646011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0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 </a:t>
            </a:r>
            <a:r>
              <a:rPr lang="en-US" sz="12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T</a:t>
            </a: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T</a:t>
            </a: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T</a:t>
            </a: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200" b="1" dirty="0" err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T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664967" y="2449236"/>
            <a:ext cx="184346" cy="17953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ts val="14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3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4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¢</a:t>
            </a:r>
            <a:endParaRPr lang="en-US" sz="13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531174" y="2613169"/>
            <a:ext cx="192360" cy="18552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ts val="14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3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4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¢</a:t>
            </a:r>
            <a:endParaRPr lang="en-US" sz="13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3619500" y="812800"/>
            <a:ext cx="558800" cy="469900"/>
          </a:xfrm>
          <a:custGeom>
            <a:avLst/>
            <a:gdLst>
              <a:gd name="connsiteX0" fmla="*/ 0 w 558800"/>
              <a:gd name="connsiteY0" fmla="*/ 0 h 469900"/>
              <a:gd name="connsiteX1" fmla="*/ 558800 w 558800"/>
              <a:gd name="connsiteY1" fmla="*/ 469900 h 469900"/>
              <a:gd name="connsiteX2" fmla="*/ 558800 w 558800"/>
              <a:gd name="connsiteY2" fmla="*/ 469900 h 46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8800" h="469900">
                <a:moveTo>
                  <a:pt x="0" y="0"/>
                </a:moveTo>
                <a:lnTo>
                  <a:pt x="558800" y="469900"/>
                </a:lnTo>
                <a:lnTo>
                  <a:pt x="558800" y="46990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6043613" y="497681"/>
            <a:ext cx="502443" cy="238125"/>
          </a:xfrm>
          <a:custGeom>
            <a:avLst/>
            <a:gdLst>
              <a:gd name="connsiteX0" fmla="*/ 502443 w 502443"/>
              <a:gd name="connsiteY0" fmla="*/ 0 h 238125"/>
              <a:gd name="connsiteX1" fmla="*/ 0 w 502443"/>
              <a:gd name="connsiteY1" fmla="*/ 238125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2443" h="238125">
                <a:moveTo>
                  <a:pt x="502443" y="0"/>
                </a:moveTo>
                <a:lnTo>
                  <a:pt x="0" y="238125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5931694" y="1069181"/>
            <a:ext cx="621506" cy="347663"/>
          </a:xfrm>
          <a:custGeom>
            <a:avLst/>
            <a:gdLst>
              <a:gd name="connsiteX0" fmla="*/ 0 w 621506"/>
              <a:gd name="connsiteY0" fmla="*/ 254794 h 347663"/>
              <a:gd name="connsiteX1" fmla="*/ 621506 w 621506"/>
              <a:gd name="connsiteY1" fmla="*/ 0 h 347663"/>
              <a:gd name="connsiteX2" fmla="*/ 157162 w 621506"/>
              <a:gd name="connsiteY2" fmla="*/ 347663 h 347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1506" h="347663">
                <a:moveTo>
                  <a:pt x="0" y="254794"/>
                </a:moveTo>
                <a:lnTo>
                  <a:pt x="621506" y="0"/>
                </a:lnTo>
                <a:lnTo>
                  <a:pt x="157162" y="347663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6" name="Left Brace 25"/>
          <p:cNvSpPr/>
          <p:nvPr/>
        </p:nvSpPr>
        <p:spPr bwMode="auto">
          <a:xfrm>
            <a:off x="4922044" y="1153317"/>
            <a:ext cx="128587" cy="327821"/>
          </a:xfrm>
          <a:prstGeom prst="leftBrace">
            <a:avLst>
              <a:gd name="adj1" fmla="val 37365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2959100" y="2435225"/>
            <a:ext cx="1933575" cy="263525"/>
          </a:xfrm>
          <a:custGeom>
            <a:avLst/>
            <a:gdLst>
              <a:gd name="connsiteX0" fmla="*/ 0 w 1933575"/>
              <a:gd name="connsiteY0" fmla="*/ 0 h 263525"/>
              <a:gd name="connsiteX1" fmla="*/ 660400 w 1933575"/>
              <a:gd name="connsiteY1" fmla="*/ 263525 h 263525"/>
              <a:gd name="connsiteX2" fmla="*/ 1933575 w 1933575"/>
              <a:gd name="connsiteY2" fmla="*/ 263525 h 263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33575" h="263525">
                <a:moveTo>
                  <a:pt x="0" y="0"/>
                </a:moveTo>
                <a:lnTo>
                  <a:pt x="660400" y="263525"/>
                </a:lnTo>
                <a:lnTo>
                  <a:pt x="1933575" y="263525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5143500" y="2224088"/>
            <a:ext cx="0" cy="197643"/>
          </a:xfrm>
          <a:custGeom>
            <a:avLst/>
            <a:gdLst>
              <a:gd name="connsiteX0" fmla="*/ 0 w 0"/>
              <a:gd name="connsiteY0" fmla="*/ 0 h 197643"/>
              <a:gd name="connsiteX1" fmla="*/ 0 w 0"/>
              <a:gd name="connsiteY1" fmla="*/ 197643 h 197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97643">
                <a:moveTo>
                  <a:pt x="0" y="0"/>
                </a:moveTo>
                <a:lnTo>
                  <a:pt x="0" y="197643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5591175" y="2728913"/>
            <a:ext cx="0" cy="123825"/>
          </a:xfrm>
          <a:custGeom>
            <a:avLst/>
            <a:gdLst>
              <a:gd name="connsiteX0" fmla="*/ 0 w 0"/>
              <a:gd name="connsiteY0" fmla="*/ 0 h 123825"/>
              <a:gd name="connsiteX1" fmla="*/ 0 w 0"/>
              <a:gd name="connsiteY1" fmla="*/ 123825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23825">
                <a:moveTo>
                  <a:pt x="0" y="0"/>
                </a:moveTo>
                <a:lnTo>
                  <a:pt x="0" y="123825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6507956" y="2738438"/>
            <a:ext cx="0" cy="138112"/>
          </a:xfrm>
          <a:custGeom>
            <a:avLst/>
            <a:gdLst>
              <a:gd name="connsiteX0" fmla="*/ 0 w 0"/>
              <a:gd name="connsiteY0" fmla="*/ 0 h 138112"/>
              <a:gd name="connsiteX1" fmla="*/ 0 w 0"/>
              <a:gd name="connsiteY1" fmla="*/ 138112 h 13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38112">
                <a:moveTo>
                  <a:pt x="0" y="0"/>
                </a:moveTo>
                <a:lnTo>
                  <a:pt x="0" y="138112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6529388" y="2128838"/>
            <a:ext cx="221456" cy="345281"/>
          </a:xfrm>
          <a:custGeom>
            <a:avLst/>
            <a:gdLst>
              <a:gd name="connsiteX0" fmla="*/ 0 w 221456"/>
              <a:gd name="connsiteY0" fmla="*/ 345281 h 345281"/>
              <a:gd name="connsiteX1" fmla="*/ 0 w 221456"/>
              <a:gd name="connsiteY1" fmla="*/ 204787 h 345281"/>
              <a:gd name="connsiteX2" fmla="*/ 221456 w 221456"/>
              <a:gd name="connsiteY2" fmla="*/ 0 h 34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1456" h="345281">
                <a:moveTo>
                  <a:pt x="0" y="345281"/>
                </a:moveTo>
                <a:lnTo>
                  <a:pt x="0" y="204787"/>
                </a:lnTo>
                <a:lnTo>
                  <a:pt x="221456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957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56" y="204216"/>
            <a:ext cx="7485888" cy="644956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Figure 15.15-s3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190974" y="339727"/>
            <a:ext cx="233397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Test tube containing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reverse transcriptase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and mRNA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6594824" y="349943"/>
            <a:ext cx="1697003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DNA in nucleus</a:t>
            </a: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6594824" y="894456"/>
            <a:ext cx="1141338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mRNAs in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cytoplasm</a:t>
            </a:r>
            <a:endParaRPr lang="en-US" sz="18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4943824" y="1726306"/>
            <a:ext cx="1449115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Reverse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transcriptase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1" name="TextBox 12"/>
          <p:cNvSpPr txBox="1">
            <a:spLocks noChangeArrowheads="1"/>
          </p:cNvSpPr>
          <p:nvPr/>
        </p:nvSpPr>
        <p:spPr bwMode="auto">
          <a:xfrm>
            <a:off x="1190974" y="1981202"/>
            <a:ext cx="241091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Reverse transcriptase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makes the first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DNA strand.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2" name="TextBox 15"/>
          <p:cNvSpPr txBox="1">
            <a:spLocks noChangeArrowheads="1"/>
          </p:cNvSpPr>
          <p:nvPr/>
        </p:nvSpPr>
        <p:spPr bwMode="auto">
          <a:xfrm>
            <a:off x="1190974" y="3224214"/>
            <a:ext cx="2120196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mRNA </a:t>
            </a: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is degraded.</a:t>
            </a:r>
          </a:p>
        </p:txBody>
      </p:sp>
      <p:sp>
        <p:nvSpPr>
          <p:cNvPr id="13" name="TextBox 16"/>
          <p:cNvSpPr txBox="1">
            <a:spLocks noChangeArrowheads="1"/>
          </p:cNvSpPr>
          <p:nvPr/>
        </p:nvSpPr>
        <p:spPr bwMode="auto">
          <a:xfrm>
            <a:off x="6796436" y="1973956"/>
            <a:ext cx="1119922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Poly-A tail</a:t>
            </a:r>
          </a:p>
        </p:txBody>
      </p:sp>
      <p:sp>
        <p:nvSpPr>
          <p:cNvPr id="14" name="TextBox 18"/>
          <p:cNvSpPr txBox="1">
            <a:spLocks noChangeArrowheads="1"/>
          </p:cNvSpPr>
          <p:nvPr/>
        </p:nvSpPr>
        <p:spPr bwMode="auto">
          <a:xfrm>
            <a:off x="4165949" y="2216843"/>
            <a:ext cx="70532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mRNA</a:t>
            </a:r>
          </a:p>
        </p:txBody>
      </p:sp>
      <p:sp>
        <p:nvSpPr>
          <p:cNvPr id="15" name="TextBox 22"/>
          <p:cNvSpPr txBox="1">
            <a:spLocks noChangeArrowheads="1"/>
          </p:cNvSpPr>
          <p:nvPr/>
        </p:nvSpPr>
        <p:spPr bwMode="auto">
          <a:xfrm>
            <a:off x="5396261" y="2907406"/>
            <a:ext cx="705321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DNA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strand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6" name="TextBox 23"/>
          <p:cNvSpPr txBox="1">
            <a:spLocks noChangeArrowheads="1"/>
          </p:cNvSpPr>
          <p:nvPr/>
        </p:nvSpPr>
        <p:spPr bwMode="auto">
          <a:xfrm>
            <a:off x="6242399" y="2907406"/>
            <a:ext cx="987450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Primer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(poly-</a:t>
            </a:r>
            <a:r>
              <a:rPr lang="en-US" sz="1800" b="1" dirty="0" err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dT</a:t>
            </a: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)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9" name="TextBox 10"/>
          <p:cNvSpPr txBox="1">
            <a:spLocks noChangeArrowheads="1"/>
          </p:cNvSpPr>
          <p:nvPr/>
        </p:nvSpPr>
        <p:spPr bwMode="auto">
          <a:xfrm>
            <a:off x="4033135" y="2431650"/>
            <a:ext cx="14427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4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4915785" y="2585637"/>
            <a:ext cx="14427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4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3" name="TextBox 25"/>
          <p:cNvSpPr txBox="1">
            <a:spLocks noChangeArrowheads="1"/>
          </p:cNvSpPr>
          <p:nvPr/>
        </p:nvSpPr>
        <p:spPr bwMode="auto">
          <a:xfrm>
            <a:off x="4004560" y="3593700"/>
            <a:ext cx="14427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4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4" name="TextBox 26"/>
          <p:cNvSpPr txBox="1">
            <a:spLocks noChangeArrowheads="1"/>
          </p:cNvSpPr>
          <p:nvPr/>
        </p:nvSpPr>
        <p:spPr bwMode="auto">
          <a:xfrm>
            <a:off x="4004560" y="3792137"/>
            <a:ext cx="14427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4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5" name="TextBox 27"/>
          <p:cNvSpPr txBox="1">
            <a:spLocks noChangeArrowheads="1"/>
          </p:cNvSpPr>
          <p:nvPr/>
        </p:nvSpPr>
        <p:spPr bwMode="auto">
          <a:xfrm>
            <a:off x="5816691" y="3603226"/>
            <a:ext cx="866263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0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 </a:t>
            </a:r>
            <a:r>
              <a:rPr lang="en-US" sz="12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 </a:t>
            </a:r>
            <a:r>
              <a:rPr lang="en-US" sz="12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200" b="1" dirty="0" err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6" name="TextBox 28"/>
          <p:cNvSpPr txBox="1">
            <a:spLocks noChangeArrowheads="1"/>
          </p:cNvSpPr>
          <p:nvPr/>
        </p:nvSpPr>
        <p:spPr bwMode="auto">
          <a:xfrm>
            <a:off x="5817484" y="3798488"/>
            <a:ext cx="646011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0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 </a:t>
            </a:r>
            <a:r>
              <a:rPr lang="en-US" sz="12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T</a:t>
            </a: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T</a:t>
            </a: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T</a:t>
            </a: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200" b="1" dirty="0" err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T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664967" y="2449236"/>
            <a:ext cx="184346" cy="17953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ts val="14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3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4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¢</a:t>
            </a:r>
            <a:endParaRPr lang="en-US" sz="13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531174" y="2613169"/>
            <a:ext cx="184346" cy="17953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ts val="14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3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4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¢</a:t>
            </a:r>
            <a:endParaRPr lang="en-US" sz="13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33" name="TextBox 27"/>
          <p:cNvSpPr txBox="1">
            <a:spLocks noChangeArrowheads="1"/>
          </p:cNvSpPr>
          <p:nvPr/>
        </p:nvSpPr>
        <p:spPr bwMode="auto">
          <a:xfrm>
            <a:off x="6740886" y="3616907"/>
            <a:ext cx="144270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0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4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34" name="TextBox 27"/>
          <p:cNvSpPr txBox="1">
            <a:spLocks noChangeArrowheads="1"/>
          </p:cNvSpPr>
          <p:nvPr/>
        </p:nvSpPr>
        <p:spPr bwMode="auto">
          <a:xfrm>
            <a:off x="6571547" y="3804961"/>
            <a:ext cx="144270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0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  <a:sym typeface="Symbol"/>
              </a:rPr>
              <a:t>5</a:t>
            </a:r>
            <a:r>
              <a:rPr lang="en-US" sz="14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30" name="Freeform 29"/>
          <p:cNvSpPr/>
          <p:nvPr/>
        </p:nvSpPr>
        <p:spPr>
          <a:xfrm>
            <a:off x="3619500" y="812800"/>
            <a:ext cx="558800" cy="469900"/>
          </a:xfrm>
          <a:custGeom>
            <a:avLst/>
            <a:gdLst>
              <a:gd name="connsiteX0" fmla="*/ 0 w 558800"/>
              <a:gd name="connsiteY0" fmla="*/ 0 h 469900"/>
              <a:gd name="connsiteX1" fmla="*/ 558800 w 558800"/>
              <a:gd name="connsiteY1" fmla="*/ 469900 h 469900"/>
              <a:gd name="connsiteX2" fmla="*/ 558800 w 558800"/>
              <a:gd name="connsiteY2" fmla="*/ 469900 h 46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8800" h="469900">
                <a:moveTo>
                  <a:pt x="0" y="0"/>
                </a:moveTo>
                <a:lnTo>
                  <a:pt x="558800" y="469900"/>
                </a:lnTo>
                <a:lnTo>
                  <a:pt x="558800" y="46990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8" name="Freeform 37"/>
          <p:cNvSpPr/>
          <p:nvPr/>
        </p:nvSpPr>
        <p:spPr>
          <a:xfrm>
            <a:off x="6043613" y="497681"/>
            <a:ext cx="502443" cy="238125"/>
          </a:xfrm>
          <a:custGeom>
            <a:avLst/>
            <a:gdLst>
              <a:gd name="connsiteX0" fmla="*/ 502443 w 502443"/>
              <a:gd name="connsiteY0" fmla="*/ 0 h 238125"/>
              <a:gd name="connsiteX1" fmla="*/ 0 w 502443"/>
              <a:gd name="connsiteY1" fmla="*/ 238125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2443" h="238125">
                <a:moveTo>
                  <a:pt x="502443" y="0"/>
                </a:moveTo>
                <a:lnTo>
                  <a:pt x="0" y="238125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9" name="Freeform 38"/>
          <p:cNvSpPr/>
          <p:nvPr/>
        </p:nvSpPr>
        <p:spPr>
          <a:xfrm>
            <a:off x="5931694" y="1069181"/>
            <a:ext cx="621506" cy="347663"/>
          </a:xfrm>
          <a:custGeom>
            <a:avLst/>
            <a:gdLst>
              <a:gd name="connsiteX0" fmla="*/ 0 w 621506"/>
              <a:gd name="connsiteY0" fmla="*/ 254794 h 347663"/>
              <a:gd name="connsiteX1" fmla="*/ 621506 w 621506"/>
              <a:gd name="connsiteY1" fmla="*/ 0 h 347663"/>
              <a:gd name="connsiteX2" fmla="*/ 157162 w 621506"/>
              <a:gd name="connsiteY2" fmla="*/ 347663 h 347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1506" h="347663">
                <a:moveTo>
                  <a:pt x="0" y="254794"/>
                </a:moveTo>
                <a:lnTo>
                  <a:pt x="621506" y="0"/>
                </a:lnTo>
                <a:lnTo>
                  <a:pt x="157162" y="347663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40" name="Left Brace 39"/>
          <p:cNvSpPr/>
          <p:nvPr/>
        </p:nvSpPr>
        <p:spPr bwMode="auto">
          <a:xfrm>
            <a:off x="4922044" y="1153317"/>
            <a:ext cx="128587" cy="327821"/>
          </a:xfrm>
          <a:prstGeom prst="leftBrace">
            <a:avLst>
              <a:gd name="adj1" fmla="val 37365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41" name="Freeform 40"/>
          <p:cNvSpPr/>
          <p:nvPr/>
        </p:nvSpPr>
        <p:spPr>
          <a:xfrm>
            <a:off x="2959100" y="2435225"/>
            <a:ext cx="1933575" cy="263525"/>
          </a:xfrm>
          <a:custGeom>
            <a:avLst/>
            <a:gdLst>
              <a:gd name="connsiteX0" fmla="*/ 0 w 1933575"/>
              <a:gd name="connsiteY0" fmla="*/ 0 h 263525"/>
              <a:gd name="connsiteX1" fmla="*/ 660400 w 1933575"/>
              <a:gd name="connsiteY1" fmla="*/ 263525 h 263525"/>
              <a:gd name="connsiteX2" fmla="*/ 1933575 w 1933575"/>
              <a:gd name="connsiteY2" fmla="*/ 263525 h 263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33575" h="263525">
                <a:moveTo>
                  <a:pt x="0" y="0"/>
                </a:moveTo>
                <a:lnTo>
                  <a:pt x="660400" y="263525"/>
                </a:lnTo>
                <a:lnTo>
                  <a:pt x="1933575" y="263525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42" name="Freeform 41"/>
          <p:cNvSpPr/>
          <p:nvPr/>
        </p:nvSpPr>
        <p:spPr>
          <a:xfrm>
            <a:off x="5143500" y="2224088"/>
            <a:ext cx="0" cy="197643"/>
          </a:xfrm>
          <a:custGeom>
            <a:avLst/>
            <a:gdLst>
              <a:gd name="connsiteX0" fmla="*/ 0 w 0"/>
              <a:gd name="connsiteY0" fmla="*/ 0 h 197643"/>
              <a:gd name="connsiteX1" fmla="*/ 0 w 0"/>
              <a:gd name="connsiteY1" fmla="*/ 197643 h 197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97643">
                <a:moveTo>
                  <a:pt x="0" y="0"/>
                </a:moveTo>
                <a:lnTo>
                  <a:pt x="0" y="197643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43" name="Freeform 42"/>
          <p:cNvSpPr/>
          <p:nvPr/>
        </p:nvSpPr>
        <p:spPr>
          <a:xfrm>
            <a:off x="6529388" y="2128838"/>
            <a:ext cx="221456" cy="345281"/>
          </a:xfrm>
          <a:custGeom>
            <a:avLst/>
            <a:gdLst>
              <a:gd name="connsiteX0" fmla="*/ 0 w 221456"/>
              <a:gd name="connsiteY0" fmla="*/ 345281 h 345281"/>
              <a:gd name="connsiteX1" fmla="*/ 0 w 221456"/>
              <a:gd name="connsiteY1" fmla="*/ 204787 h 345281"/>
              <a:gd name="connsiteX2" fmla="*/ 221456 w 221456"/>
              <a:gd name="connsiteY2" fmla="*/ 0 h 34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1456" h="345281">
                <a:moveTo>
                  <a:pt x="0" y="345281"/>
                </a:moveTo>
                <a:lnTo>
                  <a:pt x="0" y="204787"/>
                </a:lnTo>
                <a:lnTo>
                  <a:pt x="221456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3400425" y="3367088"/>
            <a:ext cx="1152525" cy="338137"/>
          </a:xfrm>
          <a:custGeom>
            <a:avLst/>
            <a:gdLst>
              <a:gd name="connsiteX0" fmla="*/ 0 w 1152525"/>
              <a:gd name="connsiteY0" fmla="*/ 0 h 338137"/>
              <a:gd name="connsiteX1" fmla="*/ 928688 w 1152525"/>
              <a:gd name="connsiteY1" fmla="*/ 0 h 338137"/>
              <a:gd name="connsiteX2" fmla="*/ 1152525 w 1152525"/>
              <a:gd name="connsiteY2" fmla="*/ 338137 h 338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52525" h="338137">
                <a:moveTo>
                  <a:pt x="0" y="0"/>
                </a:moveTo>
                <a:lnTo>
                  <a:pt x="928688" y="0"/>
                </a:lnTo>
                <a:lnTo>
                  <a:pt x="1152525" y="338137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5591175" y="2728913"/>
            <a:ext cx="0" cy="123825"/>
          </a:xfrm>
          <a:custGeom>
            <a:avLst/>
            <a:gdLst>
              <a:gd name="connsiteX0" fmla="*/ 0 w 0"/>
              <a:gd name="connsiteY0" fmla="*/ 0 h 123825"/>
              <a:gd name="connsiteX1" fmla="*/ 0 w 0"/>
              <a:gd name="connsiteY1" fmla="*/ 123825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23825">
                <a:moveTo>
                  <a:pt x="0" y="0"/>
                </a:moveTo>
                <a:lnTo>
                  <a:pt x="0" y="123825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45" name="Freeform 44"/>
          <p:cNvSpPr/>
          <p:nvPr/>
        </p:nvSpPr>
        <p:spPr>
          <a:xfrm>
            <a:off x="6507956" y="2738438"/>
            <a:ext cx="0" cy="138112"/>
          </a:xfrm>
          <a:custGeom>
            <a:avLst/>
            <a:gdLst>
              <a:gd name="connsiteX0" fmla="*/ 0 w 0"/>
              <a:gd name="connsiteY0" fmla="*/ 0 h 138112"/>
              <a:gd name="connsiteX1" fmla="*/ 0 w 0"/>
              <a:gd name="connsiteY1" fmla="*/ 138112 h 13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38112">
                <a:moveTo>
                  <a:pt x="0" y="0"/>
                </a:moveTo>
                <a:lnTo>
                  <a:pt x="0" y="138112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5815103" y="2441969"/>
            <a:ext cx="822982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0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 </a:t>
            </a:r>
            <a:r>
              <a:rPr lang="en-US" sz="12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200" b="1" dirty="0" err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5819865" y="2613419"/>
            <a:ext cx="646011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0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 </a:t>
            </a:r>
            <a:r>
              <a:rPr lang="en-US" sz="12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T</a:t>
            </a: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T</a:t>
            </a: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T</a:t>
            </a: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200" b="1" dirty="0" err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T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31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56" y="204216"/>
            <a:ext cx="7485888" cy="644956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Figure 15.15-s4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190974" y="339727"/>
            <a:ext cx="233397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Test tube containing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reverse transcriptase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and mRNA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6594824" y="349943"/>
            <a:ext cx="1697003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DNA in nucleus</a:t>
            </a: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6594824" y="894456"/>
            <a:ext cx="1141338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mRNAs in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cytoplasm</a:t>
            </a:r>
            <a:endParaRPr lang="en-US" sz="18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4943824" y="1726306"/>
            <a:ext cx="1449115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Reverse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transcriptase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1" name="TextBox 12"/>
          <p:cNvSpPr txBox="1">
            <a:spLocks noChangeArrowheads="1"/>
          </p:cNvSpPr>
          <p:nvPr/>
        </p:nvSpPr>
        <p:spPr bwMode="auto">
          <a:xfrm>
            <a:off x="1190974" y="1981202"/>
            <a:ext cx="241091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Reverse transcriptase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makes the first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DNA strand.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2" name="TextBox 15"/>
          <p:cNvSpPr txBox="1">
            <a:spLocks noChangeArrowheads="1"/>
          </p:cNvSpPr>
          <p:nvPr/>
        </p:nvSpPr>
        <p:spPr bwMode="auto">
          <a:xfrm>
            <a:off x="1190974" y="3224214"/>
            <a:ext cx="2120196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mRNA </a:t>
            </a: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is degraded.</a:t>
            </a:r>
          </a:p>
        </p:txBody>
      </p:sp>
      <p:sp>
        <p:nvSpPr>
          <p:cNvPr id="13" name="TextBox 16"/>
          <p:cNvSpPr txBox="1">
            <a:spLocks noChangeArrowheads="1"/>
          </p:cNvSpPr>
          <p:nvPr/>
        </p:nvSpPr>
        <p:spPr bwMode="auto">
          <a:xfrm>
            <a:off x="6796436" y="1973956"/>
            <a:ext cx="1119922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Poly-A tail</a:t>
            </a:r>
          </a:p>
        </p:txBody>
      </p:sp>
      <p:sp>
        <p:nvSpPr>
          <p:cNvPr id="14" name="TextBox 18"/>
          <p:cNvSpPr txBox="1">
            <a:spLocks noChangeArrowheads="1"/>
          </p:cNvSpPr>
          <p:nvPr/>
        </p:nvSpPr>
        <p:spPr bwMode="auto">
          <a:xfrm>
            <a:off x="4165949" y="2216843"/>
            <a:ext cx="70532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mRNA</a:t>
            </a:r>
          </a:p>
        </p:txBody>
      </p:sp>
      <p:sp>
        <p:nvSpPr>
          <p:cNvPr id="15" name="TextBox 22"/>
          <p:cNvSpPr txBox="1">
            <a:spLocks noChangeArrowheads="1"/>
          </p:cNvSpPr>
          <p:nvPr/>
        </p:nvSpPr>
        <p:spPr bwMode="auto">
          <a:xfrm>
            <a:off x="5396261" y="2907406"/>
            <a:ext cx="705321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DNA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strand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6" name="TextBox 23"/>
          <p:cNvSpPr txBox="1">
            <a:spLocks noChangeArrowheads="1"/>
          </p:cNvSpPr>
          <p:nvPr/>
        </p:nvSpPr>
        <p:spPr bwMode="auto">
          <a:xfrm>
            <a:off x="6242399" y="2907406"/>
            <a:ext cx="987450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Primer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(poly-</a:t>
            </a:r>
            <a:r>
              <a:rPr lang="en-US" sz="1800" b="1" dirty="0" err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dT</a:t>
            </a: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)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7" name="TextBox 30"/>
          <p:cNvSpPr txBox="1">
            <a:spLocks noChangeArrowheads="1"/>
          </p:cNvSpPr>
          <p:nvPr/>
        </p:nvSpPr>
        <p:spPr bwMode="auto">
          <a:xfrm>
            <a:off x="1190974" y="4464052"/>
            <a:ext cx="183806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DNA polymerase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synthesizes the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second strand.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8" name="TextBox 38"/>
          <p:cNvSpPr txBox="1">
            <a:spLocks noChangeArrowheads="1"/>
          </p:cNvSpPr>
          <p:nvPr/>
        </p:nvSpPr>
        <p:spPr bwMode="auto">
          <a:xfrm>
            <a:off x="3813524" y="5169593"/>
            <a:ext cx="1282402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DNA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polymerase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9" name="TextBox 10"/>
          <p:cNvSpPr txBox="1">
            <a:spLocks noChangeArrowheads="1"/>
          </p:cNvSpPr>
          <p:nvPr/>
        </p:nvSpPr>
        <p:spPr bwMode="auto">
          <a:xfrm>
            <a:off x="4033135" y="2431650"/>
            <a:ext cx="14427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4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4915785" y="2585637"/>
            <a:ext cx="14427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4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3" name="TextBox 25"/>
          <p:cNvSpPr txBox="1">
            <a:spLocks noChangeArrowheads="1"/>
          </p:cNvSpPr>
          <p:nvPr/>
        </p:nvSpPr>
        <p:spPr bwMode="auto">
          <a:xfrm>
            <a:off x="4004560" y="3593700"/>
            <a:ext cx="14427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4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Symbol" charset="2"/>
              <a:ea typeface="ＭＳ Ｐゴシック" charset="0"/>
              <a:cs typeface="Symbol" charset="2"/>
            </a:endParaRPr>
          </a:p>
        </p:txBody>
      </p:sp>
      <p:sp>
        <p:nvSpPr>
          <p:cNvPr id="24" name="TextBox 26"/>
          <p:cNvSpPr txBox="1">
            <a:spLocks noChangeArrowheads="1"/>
          </p:cNvSpPr>
          <p:nvPr/>
        </p:nvSpPr>
        <p:spPr bwMode="auto">
          <a:xfrm>
            <a:off x="4004560" y="3792137"/>
            <a:ext cx="14427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4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5" name="TextBox 27"/>
          <p:cNvSpPr txBox="1">
            <a:spLocks noChangeArrowheads="1"/>
          </p:cNvSpPr>
          <p:nvPr/>
        </p:nvSpPr>
        <p:spPr bwMode="auto">
          <a:xfrm>
            <a:off x="5816691" y="3603226"/>
            <a:ext cx="866263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0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 </a:t>
            </a:r>
            <a:r>
              <a:rPr lang="en-US" sz="12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 </a:t>
            </a:r>
            <a:r>
              <a:rPr lang="en-US" sz="12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200" b="1" dirty="0" err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6" name="TextBox 28"/>
          <p:cNvSpPr txBox="1">
            <a:spLocks noChangeArrowheads="1"/>
          </p:cNvSpPr>
          <p:nvPr/>
        </p:nvSpPr>
        <p:spPr bwMode="auto">
          <a:xfrm>
            <a:off x="5817484" y="3798488"/>
            <a:ext cx="646011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0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 </a:t>
            </a:r>
            <a:r>
              <a:rPr lang="en-US" sz="12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T</a:t>
            </a: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T</a:t>
            </a: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T</a:t>
            </a: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200" b="1" dirty="0" err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T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7" name="TextBox 34"/>
          <p:cNvSpPr txBox="1">
            <a:spLocks noChangeArrowheads="1"/>
          </p:cNvSpPr>
          <p:nvPr/>
        </p:nvSpPr>
        <p:spPr bwMode="auto">
          <a:xfrm>
            <a:off x="4033135" y="4773212"/>
            <a:ext cx="14427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4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8" name="TextBox 35"/>
          <p:cNvSpPr txBox="1">
            <a:spLocks noChangeArrowheads="1"/>
          </p:cNvSpPr>
          <p:nvPr/>
        </p:nvSpPr>
        <p:spPr bwMode="auto">
          <a:xfrm>
            <a:off x="4033135" y="4943075"/>
            <a:ext cx="14427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4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9" name="TextBox 36"/>
          <p:cNvSpPr txBox="1">
            <a:spLocks noChangeArrowheads="1"/>
          </p:cNvSpPr>
          <p:nvPr/>
        </p:nvSpPr>
        <p:spPr bwMode="auto">
          <a:xfrm>
            <a:off x="5403147" y="4784325"/>
            <a:ext cx="14427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4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30" name="TextBox 37"/>
          <p:cNvSpPr txBox="1">
            <a:spLocks noChangeArrowheads="1"/>
          </p:cNvSpPr>
          <p:nvPr/>
        </p:nvSpPr>
        <p:spPr bwMode="auto">
          <a:xfrm>
            <a:off x="6571547" y="4943075"/>
            <a:ext cx="14427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4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664967" y="2449236"/>
            <a:ext cx="184346" cy="17953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ts val="14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3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4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¢</a:t>
            </a:r>
            <a:endParaRPr lang="en-US" sz="13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531174" y="2613169"/>
            <a:ext cx="184346" cy="17953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ts val="14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3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4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¢</a:t>
            </a:r>
            <a:endParaRPr lang="en-US" sz="13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33" name="TextBox 27"/>
          <p:cNvSpPr txBox="1">
            <a:spLocks noChangeArrowheads="1"/>
          </p:cNvSpPr>
          <p:nvPr/>
        </p:nvSpPr>
        <p:spPr bwMode="auto">
          <a:xfrm>
            <a:off x="6740886" y="3616907"/>
            <a:ext cx="144270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0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4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34" name="TextBox 27"/>
          <p:cNvSpPr txBox="1">
            <a:spLocks noChangeArrowheads="1"/>
          </p:cNvSpPr>
          <p:nvPr/>
        </p:nvSpPr>
        <p:spPr bwMode="auto">
          <a:xfrm>
            <a:off x="6571547" y="3804961"/>
            <a:ext cx="144270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0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  <a:sym typeface="Symbol"/>
              </a:rPr>
              <a:t>5</a:t>
            </a:r>
            <a:r>
              <a:rPr lang="en-US" sz="14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39" name="Freeform 38"/>
          <p:cNvSpPr/>
          <p:nvPr/>
        </p:nvSpPr>
        <p:spPr>
          <a:xfrm>
            <a:off x="3619500" y="812800"/>
            <a:ext cx="558800" cy="469900"/>
          </a:xfrm>
          <a:custGeom>
            <a:avLst/>
            <a:gdLst>
              <a:gd name="connsiteX0" fmla="*/ 0 w 558800"/>
              <a:gd name="connsiteY0" fmla="*/ 0 h 469900"/>
              <a:gd name="connsiteX1" fmla="*/ 558800 w 558800"/>
              <a:gd name="connsiteY1" fmla="*/ 469900 h 469900"/>
              <a:gd name="connsiteX2" fmla="*/ 558800 w 558800"/>
              <a:gd name="connsiteY2" fmla="*/ 469900 h 46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8800" h="469900">
                <a:moveTo>
                  <a:pt x="0" y="0"/>
                </a:moveTo>
                <a:lnTo>
                  <a:pt x="558800" y="469900"/>
                </a:lnTo>
                <a:lnTo>
                  <a:pt x="558800" y="46990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40" name="Freeform 39"/>
          <p:cNvSpPr/>
          <p:nvPr/>
        </p:nvSpPr>
        <p:spPr>
          <a:xfrm>
            <a:off x="6043613" y="497681"/>
            <a:ext cx="502443" cy="238125"/>
          </a:xfrm>
          <a:custGeom>
            <a:avLst/>
            <a:gdLst>
              <a:gd name="connsiteX0" fmla="*/ 502443 w 502443"/>
              <a:gd name="connsiteY0" fmla="*/ 0 h 238125"/>
              <a:gd name="connsiteX1" fmla="*/ 0 w 502443"/>
              <a:gd name="connsiteY1" fmla="*/ 238125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2443" h="238125">
                <a:moveTo>
                  <a:pt x="502443" y="0"/>
                </a:moveTo>
                <a:lnTo>
                  <a:pt x="0" y="238125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41" name="Freeform 40"/>
          <p:cNvSpPr/>
          <p:nvPr/>
        </p:nvSpPr>
        <p:spPr>
          <a:xfrm>
            <a:off x="5931694" y="1069181"/>
            <a:ext cx="621506" cy="347663"/>
          </a:xfrm>
          <a:custGeom>
            <a:avLst/>
            <a:gdLst>
              <a:gd name="connsiteX0" fmla="*/ 0 w 621506"/>
              <a:gd name="connsiteY0" fmla="*/ 254794 h 347663"/>
              <a:gd name="connsiteX1" fmla="*/ 621506 w 621506"/>
              <a:gd name="connsiteY1" fmla="*/ 0 h 347663"/>
              <a:gd name="connsiteX2" fmla="*/ 157162 w 621506"/>
              <a:gd name="connsiteY2" fmla="*/ 347663 h 347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1506" h="347663">
                <a:moveTo>
                  <a:pt x="0" y="254794"/>
                </a:moveTo>
                <a:lnTo>
                  <a:pt x="621506" y="0"/>
                </a:lnTo>
                <a:lnTo>
                  <a:pt x="157162" y="347663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42" name="Left Brace 41"/>
          <p:cNvSpPr/>
          <p:nvPr/>
        </p:nvSpPr>
        <p:spPr bwMode="auto">
          <a:xfrm>
            <a:off x="4922044" y="1153317"/>
            <a:ext cx="128587" cy="327821"/>
          </a:xfrm>
          <a:prstGeom prst="leftBrace">
            <a:avLst>
              <a:gd name="adj1" fmla="val 37365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43" name="Freeform 42"/>
          <p:cNvSpPr/>
          <p:nvPr/>
        </p:nvSpPr>
        <p:spPr>
          <a:xfrm>
            <a:off x="2959100" y="2435225"/>
            <a:ext cx="1933575" cy="263525"/>
          </a:xfrm>
          <a:custGeom>
            <a:avLst/>
            <a:gdLst>
              <a:gd name="connsiteX0" fmla="*/ 0 w 1933575"/>
              <a:gd name="connsiteY0" fmla="*/ 0 h 263525"/>
              <a:gd name="connsiteX1" fmla="*/ 660400 w 1933575"/>
              <a:gd name="connsiteY1" fmla="*/ 263525 h 263525"/>
              <a:gd name="connsiteX2" fmla="*/ 1933575 w 1933575"/>
              <a:gd name="connsiteY2" fmla="*/ 263525 h 263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33575" h="263525">
                <a:moveTo>
                  <a:pt x="0" y="0"/>
                </a:moveTo>
                <a:lnTo>
                  <a:pt x="660400" y="263525"/>
                </a:lnTo>
                <a:lnTo>
                  <a:pt x="1933575" y="263525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5143500" y="2224088"/>
            <a:ext cx="0" cy="197643"/>
          </a:xfrm>
          <a:custGeom>
            <a:avLst/>
            <a:gdLst>
              <a:gd name="connsiteX0" fmla="*/ 0 w 0"/>
              <a:gd name="connsiteY0" fmla="*/ 0 h 197643"/>
              <a:gd name="connsiteX1" fmla="*/ 0 w 0"/>
              <a:gd name="connsiteY1" fmla="*/ 197643 h 197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97643">
                <a:moveTo>
                  <a:pt x="0" y="0"/>
                </a:moveTo>
                <a:lnTo>
                  <a:pt x="0" y="197643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45" name="Freeform 44"/>
          <p:cNvSpPr/>
          <p:nvPr/>
        </p:nvSpPr>
        <p:spPr>
          <a:xfrm>
            <a:off x="6529388" y="2128838"/>
            <a:ext cx="221456" cy="345281"/>
          </a:xfrm>
          <a:custGeom>
            <a:avLst/>
            <a:gdLst>
              <a:gd name="connsiteX0" fmla="*/ 0 w 221456"/>
              <a:gd name="connsiteY0" fmla="*/ 345281 h 345281"/>
              <a:gd name="connsiteX1" fmla="*/ 0 w 221456"/>
              <a:gd name="connsiteY1" fmla="*/ 204787 h 345281"/>
              <a:gd name="connsiteX2" fmla="*/ 221456 w 221456"/>
              <a:gd name="connsiteY2" fmla="*/ 0 h 34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1456" h="345281">
                <a:moveTo>
                  <a:pt x="0" y="345281"/>
                </a:moveTo>
                <a:lnTo>
                  <a:pt x="0" y="204787"/>
                </a:lnTo>
                <a:lnTo>
                  <a:pt x="221456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46" name="Freeform 45"/>
          <p:cNvSpPr/>
          <p:nvPr/>
        </p:nvSpPr>
        <p:spPr>
          <a:xfrm>
            <a:off x="3400425" y="3367088"/>
            <a:ext cx="1152525" cy="338137"/>
          </a:xfrm>
          <a:custGeom>
            <a:avLst/>
            <a:gdLst>
              <a:gd name="connsiteX0" fmla="*/ 0 w 1152525"/>
              <a:gd name="connsiteY0" fmla="*/ 0 h 338137"/>
              <a:gd name="connsiteX1" fmla="*/ 928688 w 1152525"/>
              <a:gd name="connsiteY1" fmla="*/ 0 h 338137"/>
              <a:gd name="connsiteX2" fmla="*/ 1152525 w 1152525"/>
              <a:gd name="connsiteY2" fmla="*/ 338137 h 338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52525" h="338137">
                <a:moveTo>
                  <a:pt x="0" y="0"/>
                </a:moveTo>
                <a:lnTo>
                  <a:pt x="928688" y="0"/>
                </a:lnTo>
                <a:lnTo>
                  <a:pt x="1152525" y="338137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47" name="Freeform 46"/>
          <p:cNvSpPr/>
          <p:nvPr/>
        </p:nvSpPr>
        <p:spPr>
          <a:xfrm>
            <a:off x="5591175" y="2728913"/>
            <a:ext cx="0" cy="123825"/>
          </a:xfrm>
          <a:custGeom>
            <a:avLst/>
            <a:gdLst>
              <a:gd name="connsiteX0" fmla="*/ 0 w 0"/>
              <a:gd name="connsiteY0" fmla="*/ 0 h 123825"/>
              <a:gd name="connsiteX1" fmla="*/ 0 w 0"/>
              <a:gd name="connsiteY1" fmla="*/ 123825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23825">
                <a:moveTo>
                  <a:pt x="0" y="0"/>
                </a:moveTo>
                <a:lnTo>
                  <a:pt x="0" y="123825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48" name="Freeform 47"/>
          <p:cNvSpPr/>
          <p:nvPr/>
        </p:nvSpPr>
        <p:spPr>
          <a:xfrm>
            <a:off x="6507956" y="2738438"/>
            <a:ext cx="0" cy="138112"/>
          </a:xfrm>
          <a:custGeom>
            <a:avLst/>
            <a:gdLst>
              <a:gd name="connsiteX0" fmla="*/ 0 w 0"/>
              <a:gd name="connsiteY0" fmla="*/ 0 h 138112"/>
              <a:gd name="connsiteX1" fmla="*/ 0 w 0"/>
              <a:gd name="connsiteY1" fmla="*/ 138112 h 13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38112">
                <a:moveTo>
                  <a:pt x="0" y="0"/>
                </a:moveTo>
                <a:lnTo>
                  <a:pt x="0" y="138112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3148013" y="4624388"/>
            <a:ext cx="1900237" cy="133350"/>
          </a:xfrm>
          <a:custGeom>
            <a:avLst/>
            <a:gdLst>
              <a:gd name="connsiteX0" fmla="*/ 0 w 1900237"/>
              <a:gd name="connsiteY0" fmla="*/ 0 h 133350"/>
              <a:gd name="connsiteX1" fmla="*/ 1900237 w 1900237"/>
              <a:gd name="connsiteY1" fmla="*/ 13335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0237" h="133350">
                <a:moveTo>
                  <a:pt x="0" y="0"/>
                </a:moveTo>
                <a:lnTo>
                  <a:pt x="1900237" y="13335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4433888" y="5153025"/>
            <a:ext cx="619125" cy="219075"/>
          </a:xfrm>
          <a:custGeom>
            <a:avLst/>
            <a:gdLst>
              <a:gd name="connsiteX0" fmla="*/ 0 w 619125"/>
              <a:gd name="connsiteY0" fmla="*/ 219075 h 219075"/>
              <a:gd name="connsiteX1" fmla="*/ 619125 w 619125"/>
              <a:gd name="connsiteY1" fmla="*/ 0 h 21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19125" h="219075">
                <a:moveTo>
                  <a:pt x="0" y="219075"/>
                </a:moveTo>
                <a:lnTo>
                  <a:pt x="619125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5815103" y="2441969"/>
            <a:ext cx="822982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0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 </a:t>
            </a:r>
            <a:r>
              <a:rPr lang="en-US" sz="12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200" b="1" dirty="0" err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5819865" y="2613419"/>
            <a:ext cx="646011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0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 </a:t>
            </a:r>
            <a:r>
              <a:rPr lang="en-US" sz="12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T</a:t>
            </a: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T</a:t>
            </a: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T</a:t>
            </a: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200" b="1" dirty="0" err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T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65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56" y="204216"/>
            <a:ext cx="7485888" cy="644956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Figure 15.15-s5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7" name="TextBox 2"/>
          <p:cNvSpPr txBox="1">
            <a:spLocks noChangeArrowheads="1"/>
          </p:cNvSpPr>
          <p:nvPr/>
        </p:nvSpPr>
        <p:spPr bwMode="auto">
          <a:xfrm>
            <a:off x="1190974" y="339727"/>
            <a:ext cx="233397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Test tube containing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reverse transcriptase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and mRNA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38" name="TextBox 5"/>
          <p:cNvSpPr txBox="1">
            <a:spLocks noChangeArrowheads="1"/>
          </p:cNvSpPr>
          <p:nvPr/>
        </p:nvSpPr>
        <p:spPr bwMode="auto">
          <a:xfrm>
            <a:off x="6594824" y="349943"/>
            <a:ext cx="1697003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DNA in nucleus</a:t>
            </a:r>
          </a:p>
        </p:txBody>
      </p:sp>
      <p:sp>
        <p:nvSpPr>
          <p:cNvPr id="39" name="TextBox 6"/>
          <p:cNvSpPr txBox="1">
            <a:spLocks noChangeArrowheads="1"/>
          </p:cNvSpPr>
          <p:nvPr/>
        </p:nvSpPr>
        <p:spPr bwMode="auto">
          <a:xfrm>
            <a:off x="6594824" y="894456"/>
            <a:ext cx="1141338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mRNAs in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cytoplasm</a:t>
            </a:r>
            <a:endParaRPr lang="en-US" sz="18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40" name="TextBox 8"/>
          <p:cNvSpPr txBox="1">
            <a:spLocks noChangeArrowheads="1"/>
          </p:cNvSpPr>
          <p:nvPr/>
        </p:nvSpPr>
        <p:spPr bwMode="auto">
          <a:xfrm>
            <a:off x="4943824" y="1726306"/>
            <a:ext cx="1449115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Reverse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transcriptase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41" name="TextBox 12"/>
          <p:cNvSpPr txBox="1">
            <a:spLocks noChangeArrowheads="1"/>
          </p:cNvSpPr>
          <p:nvPr/>
        </p:nvSpPr>
        <p:spPr bwMode="auto">
          <a:xfrm>
            <a:off x="1190974" y="1981202"/>
            <a:ext cx="241091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Reverse transcriptase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makes the first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DNA strand.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42" name="TextBox 15"/>
          <p:cNvSpPr txBox="1">
            <a:spLocks noChangeArrowheads="1"/>
          </p:cNvSpPr>
          <p:nvPr/>
        </p:nvSpPr>
        <p:spPr bwMode="auto">
          <a:xfrm>
            <a:off x="1190974" y="3224214"/>
            <a:ext cx="2120196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mRNA </a:t>
            </a: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is degraded.</a:t>
            </a:r>
          </a:p>
        </p:txBody>
      </p:sp>
      <p:sp>
        <p:nvSpPr>
          <p:cNvPr id="43" name="TextBox 16"/>
          <p:cNvSpPr txBox="1">
            <a:spLocks noChangeArrowheads="1"/>
          </p:cNvSpPr>
          <p:nvPr/>
        </p:nvSpPr>
        <p:spPr bwMode="auto">
          <a:xfrm>
            <a:off x="6796436" y="1973956"/>
            <a:ext cx="1119922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Poly-A tail</a:t>
            </a:r>
          </a:p>
        </p:txBody>
      </p:sp>
      <p:sp>
        <p:nvSpPr>
          <p:cNvPr id="44" name="TextBox 18"/>
          <p:cNvSpPr txBox="1">
            <a:spLocks noChangeArrowheads="1"/>
          </p:cNvSpPr>
          <p:nvPr/>
        </p:nvSpPr>
        <p:spPr bwMode="auto">
          <a:xfrm>
            <a:off x="4165949" y="2216843"/>
            <a:ext cx="705321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mRNA</a:t>
            </a:r>
          </a:p>
        </p:txBody>
      </p:sp>
      <p:sp>
        <p:nvSpPr>
          <p:cNvPr id="45" name="TextBox 22"/>
          <p:cNvSpPr txBox="1">
            <a:spLocks noChangeArrowheads="1"/>
          </p:cNvSpPr>
          <p:nvPr/>
        </p:nvSpPr>
        <p:spPr bwMode="auto">
          <a:xfrm>
            <a:off x="5396261" y="2907406"/>
            <a:ext cx="705321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DNA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strand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46" name="TextBox 23"/>
          <p:cNvSpPr txBox="1">
            <a:spLocks noChangeArrowheads="1"/>
          </p:cNvSpPr>
          <p:nvPr/>
        </p:nvSpPr>
        <p:spPr bwMode="auto">
          <a:xfrm>
            <a:off x="6242399" y="2907406"/>
            <a:ext cx="987450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Primer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(poly-</a:t>
            </a:r>
            <a:r>
              <a:rPr lang="en-US" sz="1800" b="1" dirty="0" err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dT</a:t>
            </a: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)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47" name="TextBox 30"/>
          <p:cNvSpPr txBox="1">
            <a:spLocks noChangeArrowheads="1"/>
          </p:cNvSpPr>
          <p:nvPr/>
        </p:nvSpPr>
        <p:spPr bwMode="auto">
          <a:xfrm>
            <a:off x="1190974" y="4464052"/>
            <a:ext cx="183806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DNA polymerase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synthesizes the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second strand.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48" name="TextBox 38"/>
          <p:cNvSpPr txBox="1">
            <a:spLocks noChangeArrowheads="1"/>
          </p:cNvSpPr>
          <p:nvPr/>
        </p:nvSpPr>
        <p:spPr bwMode="auto">
          <a:xfrm>
            <a:off x="3813524" y="5169593"/>
            <a:ext cx="1282402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DNA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polymerase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49" name="TextBox 44"/>
          <p:cNvSpPr txBox="1">
            <a:spLocks noChangeArrowheads="1"/>
          </p:cNvSpPr>
          <p:nvPr/>
        </p:nvSpPr>
        <p:spPr bwMode="auto">
          <a:xfrm>
            <a:off x="1190974" y="5803902"/>
            <a:ext cx="251774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 err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cDNA</a:t>
            </a: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carries complete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coding sequence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without introns.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4945411" y="6387543"/>
            <a:ext cx="628377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cDNA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51" name="TextBox 10"/>
          <p:cNvSpPr txBox="1">
            <a:spLocks noChangeArrowheads="1"/>
          </p:cNvSpPr>
          <p:nvPr/>
        </p:nvSpPr>
        <p:spPr bwMode="auto">
          <a:xfrm>
            <a:off x="4033135" y="2431650"/>
            <a:ext cx="14427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4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52" name="TextBox 19"/>
          <p:cNvSpPr txBox="1">
            <a:spLocks noChangeArrowheads="1"/>
          </p:cNvSpPr>
          <p:nvPr/>
        </p:nvSpPr>
        <p:spPr bwMode="auto">
          <a:xfrm>
            <a:off x="4915785" y="2585637"/>
            <a:ext cx="14427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4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55" name="TextBox 25"/>
          <p:cNvSpPr txBox="1">
            <a:spLocks noChangeArrowheads="1"/>
          </p:cNvSpPr>
          <p:nvPr/>
        </p:nvSpPr>
        <p:spPr bwMode="auto">
          <a:xfrm>
            <a:off x="4004560" y="3593700"/>
            <a:ext cx="14427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4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56" name="TextBox 26"/>
          <p:cNvSpPr txBox="1">
            <a:spLocks noChangeArrowheads="1"/>
          </p:cNvSpPr>
          <p:nvPr/>
        </p:nvSpPr>
        <p:spPr bwMode="auto">
          <a:xfrm>
            <a:off x="4004560" y="3792137"/>
            <a:ext cx="14427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4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57" name="TextBox 27"/>
          <p:cNvSpPr txBox="1">
            <a:spLocks noChangeArrowheads="1"/>
          </p:cNvSpPr>
          <p:nvPr/>
        </p:nvSpPr>
        <p:spPr bwMode="auto">
          <a:xfrm>
            <a:off x="5816691" y="3603226"/>
            <a:ext cx="866263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0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 </a:t>
            </a:r>
            <a:r>
              <a:rPr lang="en-US" sz="12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 </a:t>
            </a:r>
            <a:r>
              <a:rPr lang="en-US" sz="12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200" b="1" dirty="0" err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58" name="TextBox 28"/>
          <p:cNvSpPr txBox="1">
            <a:spLocks noChangeArrowheads="1"/>
          </p:cNvSpPr>
          <p:nvPr/>
        </p:nvSpPr>
        <p:spPr bwMode="auto">
          <a:xfrm>
            <a:off x="5817484" y="3798488"/>
            <a:ext cx="646011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0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 </a:t>
            </a:r>
            <a:r>
              <a:rPr lang="en-US" sz="12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T</a:t>
            </a: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T</a:t>
            </a: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T</a:t>
            </a: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200" b="1" dirty="0" err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T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59" name="TextBox 34"/>
          <p:cNvSpPr txBox="1">
            <a:spLocks noChangeArrowheads="1"/>
          </p:cNvSpPr>
          <p:nvPr/>
        </p:nvSpPr>
        <p:spPr bwMode="auto">
          <a:xfrm>
            <a:off x="4033135" y="4773212"/>
            <a:ext cx="14427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4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60" name="TextBox 35"/>
          <p:cNvSpPr txBox="1">
            <a:spLocks noChangeArrowheads="1"/>
          </p:cNvSpPr>
          <p:nvPr/>
        </p:nvSpPr>
        <p:spPr bwMode="auto">
          <a:xfrm>
            <a:off x="4033135" y="4943075"/>
            <a:ext cx="14427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4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61" name="TextBox 36"/>
          <p:cNvSpPr txBox="1">
            <a:spLocks noChangeArrowheads="1"/>
          </p:cNvSpPr>
          <p:nvPr/>
        </p:nvSpPr>
        <p:spPr bwMode="auto">
          <a:xfrm>
            <a:off x="5403147" y="4784325"/>
            <a:ext cx="14427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4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62" name="TextBox 37"/>
          <p:cNvSpPr txBox="1">
            <a:spLocks noChangeArrowheads="1"/>
          </p:cNvSpPr>
          <p:nvPr/>
        </p:nvSpPr>
        <p:spPr bwMode="auto">
          <a:xfrm>
            <a:off x="6571547" y="4943075"/>
            <a:ext cx="14427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4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63" name="TextBox 40"/>
          <p:cNvSpPr txBox="1">
            <a:spLocks noChangeArrowheads="1"/>
          </p:cNvSpPr>
          <p:nvPr/>
        </p:nvSpPr>
        <p:spPr bwMode="auto">
          <a:xfrm>
            <a:off x="4101397" y="6032100"/>
            <a:ext cx="14427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4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64" name="TextBox 41"/>
          <p:cNvSpPr txBox="1">
            <a:spLocks noChangeArrowheads="1"/>
          </p:cNvSpPr>
          <p:nvPr/>
        </p:nvSpPr>
        <p:spPr bwMode="auto">
          <a:xfrm>
            <a:off x="4101397" y="6195612"/>
            <a:ext cx="14427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4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65" name="TextBox 42"/>
          <p:cNvSpPr txBox="1">
            <a:spLocks noChangeArrowheads="1"/>
          </p:cNvSpPr>
          <p:nvPr/>
        </p:nvSpPr>
        <p:spPr bwMode="auto">
          <a:xfrm>
            <a:off x="6571547" y="6032100"/>
            <a:ext cx="14427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4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66" name="TextBox 43"/>
          <p:cNvSpPr txBox="1">
            <a:spLocks noChangeArrowheads="1"/>
          </p:cNvSpPr>
          <p:nvPr/>
        </p:nvSpPr>
        <p:spPr bwMode="auto">
          <a:xfrm>
            <a:off x="6571547" y="6195612"/>
            <a:ext cx="14427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55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4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664967" y="2449236"/>
            <a:ext cx="184346" cy="17953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ts val="14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3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4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¢</a:t>
            </a:r>
            <a:endParaRPr lang="en-US" sz="13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6531174" y="2613169"/>
            <a:ext cx="184346" cy="179536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ts val="1400"/>
              </a:lnSpc>
            </a:pPr>
            <a:r>
              <a:rPr lang="en-US" sz="13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3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r>
              <a:rPr lang="en-US" sz="14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¢</a:t>
            </a:r>
            <a:endParaRPr lang="en-US" sz="13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69" name="TextBox 27"/>
          <p:cNvSpPr txBox="1">
            <a:spLocks noChangeArrowheads="1"/>
          </p:cNvSpPr>
          <p:nvPr/>
        </p:nvSpPr>
        <p:spPr bwMode="auto">
          <a:xfrm>
            <a:off x="6740886" y="3616907"/>
            <a:ext cx="144270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0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r>
              <a:rPr lang="en-US" sz="14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70" name="TextBox 27"/>
          <p:cNvSpPr txBox="1">
            <a:spLocks noChangeArrowheads="1"/>
          </p:cNvSpPr>
          <p:nvPr/>
        </p:nvSpPr>
        <p:spPr bwMode="auto">
          <a:xfrm>
            <a:off x="6571547" y="3804961"/>
            <a:ext cx="144270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00"/>
              </a:lnSpc>
            </a:pPr>
            <a:r>
              <a:rPr lang="en-US" sz="1400" b="1" dirty="0" smtClean="0">
                <a:solidFill>
                  <a:srgbClr val="000000"/>
                </a:solidFill>
                <a:latin typeface="Arial"/>
                <a:ea typeface="ＭＳ Ｐゴシック" charset="0"/>
                <a:sym typeface="Symbol"/>
              </a:rPr>
              <a:t>5</a:t>
            </a:r>
            <a:r>
              <a:rPr lang="en-US" sz="1400" b="1" dirty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¢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67" name="Freeform 66"/>
          <p:cNvSpPr/>
          <p:nvPr/>
        </p:nvSpPr>
        <p:spPr>
          <a:xfrm>
            <a:off x="3619500" y="812800"/>
            <a:ext cx="558800" cy="469900"/>
          </a:xfrm>
          <a:custGeom>
            <a:avLst/>
            <a:gdLst>
              <a:gd name="connsiteX0" fmla="*/ 0 w 558800"/>
              <a:gd name="connsiteY0" fmla="*/ 0 h 469900"/>
              <a:gd name="connsiteX1" fmla="*/ 558800 w 558800"/>
              <a:gd name="connsiteY1" fmla="*/ 469900 h 469900"/>
              <a:gd name="connsiteX2" fmla="*/ 558800 w 558800"/>
              <a:gd name="connsiteY2" fmla="*/ 469900 h 46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8800" h="469900">
                <a:moveTo>
                  <a:pt x="0" y="0"/>
                </a:moveTo>
                <a:lnTo>
                  <a:pt x="558800" y="469900"/>
                </a:lnTo>
                <a:lnTo>
                  <a:pt x="558800" y="46990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76" name="Freeform 75"/>
          <p:cNvSpPr/>
          <p:nvPr/>
        </p:nvSpPr>
        <p:spPr>
          <a:xfrm>
            <a:off x="6043613" y="497681"/>
            <a:ext cx="502443" cy="238125"/>
          </a:xfrm>
          <a:custGeom>
            <a:avLst/>
            <a:gdLst>
              <a:gd name="connsiteX0" fmla="*/ 502443 w 502443"/>
              <a:gd name="connsiteY0" fmla="*/ 0 h 238125"/>
              <a:gd name="connsiteX1" fmla="*/ 0 w 502443"/>
              <a:gd name="connsiteY1" fmla="*/ 238125 h 238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2443" h="238125">
                <a:moveTo>
                  <a:pt x="502443" y="0"/>
                </a:moveTo>
                <a:lnTo>
                  <a:pt x="0" y="238125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77" name="Freeform 76"/>
          <p:cNvSpPr/>
          <p:nvPr/>
        </p:nvSpPr>
        <p:spPr>
          <a:xfrm>
            <a:off x="5931694" y="1069181"/>
            <a:ext cx="621506" cy="347663"/>
          </a:xfrm>
          <a:custGeom>
            <a:avLst/>
            <a:gdLst>
              <a:gd name="connsiteX0" fmla="*/ 0 w 621506"/>
              <a:gd name="connsiteY0" fmla="*/ 254794 h 347663"/>
              <a:gd name="connsiteX1" fmla="*/ 621506 w 621506"/>
              <a:gd name="connsiteY1" fmla="*/ 0 h 347663"/>
              <a:gd name="connsiteX2" fmla="*/ 157162 w 621506"/>
              <a:gd name="connsiteY2" fmla="*/ 347663 h 347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1506" h="347663">
                <a:moveTo>
                  <a:pt x="0" y="254794"/>
                </a:moveTo>
                <a:lnTo>
                  <a:pt x="621506" y="0"/>
                </a:lnTo>
                <a:lnTo>
                  <a:pt x="157162" y="347663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78" name="Left Brace 77"/>
          <p:cNvSpPr/>
          <p:nvPr/>
        </p:nvSpPr>
        <p:spPr bwMode="auto">
          <a:xfrm>
            <a:off x="4922044" y="1153317"/>
            <a:ext cx="128587" cy="327821"/>
          </a:xfrm>
          <a:prstGeom prst="leftBrace">
            <a:avLst>
              <a:gd name="adj1" fmla="val 37365"/>
              <a:gd name="adj2" fmla="val 5000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79" name="Freeform 78"/>
          <p:cNvSpPr/>
          <p:nvPr/>
        </p:nvSpPr>
        <p:spPr>
          <a:xfrm>
            <a:off x="2959100" y="2435225"/>
            <a:ext cx="1933575" cy="263525"/>
          </a:xfrm>
          <a:custGeom>
            <a:avLst/>
            <a:gdLst>
              <a:gd name="connsiteX0" fmla="*/ 0 w 1933575"/>
              <a:gd name="connsiteY0" fmla="*/ 0 h 263525"/>
              <a:gd name="connsiteX1" fmla="*/ 660400 w 1933575"/>
              <a:gd name="connsiteY1" fmla="*/ 263525 h 263525"/>
              <a:gd name="connsiteX2" fmla="*/ 1933575 w 1933575"/>
              <a:gd name="connsiteY2" fmla="*/ 263525 h 263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33575" h="263525">
                <a:moveTo>
                  <a:pt x="0" y="0"/>
                </a:moveTo>
                <a:lnTo>
                  <a:pt x="660400" y="263525"/>
                </a:lnTo>
                <a:lnTo>
                  <a:pt x="1933575" y="263525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80" name="Freeform 79"/>
          <p:cNvSpPr/>
          <p:nvPr/>
        </p:nvSpPr>
        <p:spPr>
          <a:xfrm>
            <a:off x="5143500" y="2224088"/>
            <a:ext cx="0" cy="197643"/>
          </a:xfrm>
          <a:custGeom>
            <a:avLst/>
            <a:gdLst>
              <a:gd name="connsiteX0" fmla="*/ 0 w 0"/>
              <a:gd name="connsiteY0" fmla="*/ 0 h 197643"/>
              <a:gd name="connsiteX1" fmla="*/ 0 w 0"/>
              <a:gd name="connsiteY1" fmla="*/ 197643 h 197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97643">
                <a:moveTo>
                  <a:pt x="0" y="0"/>
                </a:moveTo>
                <a:lnTo>
                  <a:pt x="0" y="197643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81" name="Freeform 80"/>
          <p:cNvSpPr/>
          <p:nvPr/>
        </p:nvSpPr>
        <p:spPr>
          <a:xfrm>
            <a:off x="6529388" y="2128838"/>
            <a:ext cx="221456" cy="345281"/>
          </a:xfrm>
          <a:custGeom>
            <a:avLst/>
            <a:gdLst>
              <a:gd name="connsiteX0" fmla="*/ 0 w 221456"/>
              <a:gd name="connsiteY0" fmla="*/ 345281 h 345281"/>
              <a:gd name="connsiteX1" fmla="*/ 0 w 221456"/>
              <a:gd name="connsiteY1" fmla="*/ 204787 h 345281"/>
              <a:gd name="connsiteX2" fmla="*/ 221456 w 221456"/>
              <a:gd name="connsiteY2" fmla="*/ 0 h 34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1456" h="345281">
                <a:moveTo>
                  <a:pt x="0" y="345281"/>
                </a:moveTo>
                <a:lnTo>
                  <a:pt x="0" y="204787"/>
                </a:lnTo>
                <a:lnTo>
                  <a:pt x="221456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82" name="Freeform 81"/>
          <p:cNvSpPr/>
          <p:nvPr/>
        </p:nvSpPr>
        <p:spPr>
          <a:xfrm>
            <a:off x="3400425" y="3367088"/>
            <a:ext cx="1152525" cy="338137"/>
          </a:xfrm>
          <a:custGeom>
            <a:avLst/>
            <a:gdLst>
              <a:gd name="connsiteX0" fmla="*/ 0 w 1152525"/>
              <a:gd name="connsiteY0" fmla="*/ 0 h 338137"/>
              <a:gd name="connsiteX1" fmla="*/ 928688 w 1152525"/>
              <a:gd name="connsiteY1" fmla="*/ 0 h 338137"/>
              <a:gd name="connsiteX2" fmla="*/ 1152525 w 1152525"/>
              <a:gd name="connsiteY2" fmla="*/ 338137 h 338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52525" h="338137">
                <a:moveTo>
                  <a:pt x="0" y="0"/>
                </a:moveTo>
                <a:lnTo>
                  <a:pt x="928688" y="0"/>
                </a:lnTo>
                <a:lnTo>
                  <a:pt x="1152525" y="338137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83" name="Freeform 82"/>
          <p:cNvSpPr/>
          <p:nvPr/>
        </p:nvSpPr>
        <p:spPr>
          <a:xfrm>
            <a:off x="5591175" y="2728913"/>
            <a:ext cx="0" cy="123825"/>
          </a:xfrm>
          <a:custGeom>
            <a:avLst/>
            <a:gdLst>
              <a:gd name="connsiteX0" fmla="*/ 0 w 0"/>
              <a:gd name="connsiteY0" fmla="*/ 0 h 123825"/>
              <a:gd name="connsiteX1" fmla="*/ 0 w 0"/>
              <a:gd name="connsiteY1" fmla="*/ 123825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23825">
                <a:moveTo>
                  <a:pt x="0" y="0"/>
                </a:moveTo>
                <a:lnTo>
                  <a:pt x="0" y="123825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84" name="Freeform 83"/>
          <p:cNvSpPr/>
          <p:nvPr/>
        </p:nvSpPr>
        <p:spPr>
          <a:xfrm>
            <a:off x="6507956" y="2738438"/>
            <a:ext cx="0" cy="138112"/>
          </a:xfrm>
          <a:custGeom>
            <a:avLst/>
            <a:gdLst>
              <a:gd name="connsiteX0" fmla="*/ 0 w 0"/>
              <a:gd name="connsiteY0" fmla="*/ 0 h 138112"/>
              <a:gd name="connsiteX1" fmla="*/ 0 w 0"/>
              <a:gd name="connsiteY1" fmla="*/ 138112 h 13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38112">
                <a:moveTo>
                  <a:pt x="0" y="0"/>
                </a:moveTo>
                <a:lnTo>
                  <a:pt x="0" y="138112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85" name="Freeform 84"/>
          <p:cNvSpPr/>
          <p:nvPr/>
        </p:nvSpPr>
        <p:spPr>
          <a:xfrm>
            <a:off x="3148013" y="4624388"/>
            <a:ext cx="1900237" cy="133350"/>
          </a:xfrm>
          <a:custGeom>
            <a:avLst/>
            <a:gdLst>
              <a:gd name="connsiteX0" fmla="*/ 0 w 1900237"/>
              <a:gd name="connsiteY0" fmla="*/ 0 h 133350"/>
              <a:gd name="connsiteX1" fmla="*/ 1900237 w 1900237"/>
              <a:gd name="connsiteY1" fmla="*/ 13335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00237" h="133350">
                <a:moveTo>
                  <a:pt x="0" y="0"/>
                </a:moveTo>
                <a:lnTo>
                  <a:pt x="1900237" y="13335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86" name="Freeform 85"/>
          <p:cNvSpPr/>
          <p:nvPr/>
        </p:nvSpPr>
        <p:spPr>
          <a:xfrm>
            <a:off x="4433888" y="5153025"/>
            <a:ext cx="619125" cy="219075"/>
          </a:xfrm>
          <a:custGeom>
            <a:avLst/>
            <a:gdLst>
              <a:gd name="connsiteX0" fmla="*/ 0 w 619125"/>
              <a:gd name="connsiteY0" fmla="*/ 219075 h 219075"/>
              <a:gd name="connsiteX1" fmla="*/ 619125 w 619125"/>
              <a:gd name="connsiteY1" fmla="*/ 0 h 21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19125" h="219075">
                <a:moveTo>
                  <a:pt x="0" y="219075"/>
                </a:moveTo>
                <a:lnTo>
                  <a:pt x="619125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87" name="Left Brace 86"/>
          <p:cNvSpPr/>
          <p:nvPr/>
        </p:nvSpPr>
        <p:spPr bwMode="auto">
          <a:xfrm>
            <a:off x="3915377" y="6038845"/>
            <a:ext cx="128587" cy="327821"/>
          </a:xfrm>
          <a:prstGeom prst="leftBrace">
            <a:avLst>
              <a:gd name="adj1" fmla="val 37365"/>
              <a:gd name="adj2" fmla="val 47095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3612356" y="6069806"/>
            <a:ext cx="307182" cy="123825"/>
          </a:xfrm>
          <a:custGeom>
            <a:avLst/>
            <a:gdLst>
              <a:gd name="connsiteX0" fmla="*/ 307182 w 307182"/>
              <a:gd name="connsiteY0" fmla="*/ 123825 h 123825"/>
              <a:gd name="connsiteX1" fmla="*/ 0 w 307182"/>
              <a:gd name="connsiteY1" fmla="*/ 0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7182" h="123825">
                <a:moveTo>
                  <a:pt x="307182" y="123825"/>
                </a:moveTo>
                <a:lnTo>
                  <a:pt x="0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71" name="TextBox 70"/>
          <p:cNvSpPr txBox="1">
            <a:spLocks noChangeArrowheads="1"/>
          </p:cNvSpPr>
          <p:nvPr/>
        </p:nvSpPr>
        <p:spPr bwMode="auto">
          <a:xfrm>
            <a:off x="5815103" y="2441969"/>
            <a:ext cx="822982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0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 </a:t>
            </a:r>
            <a:r>
              <a:rPr lang="en-US" sz="12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200" b="1" dirty="0" err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A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72" name="TextBox 71"/>
          <p:cNvSpPr txBox="1">
            <a:spLocks noChangeArrowheads="1"/>
          </p:cNvSpPr>
          <p:nvPr/>
        </p:nvSpPr>
        <p:spPr bwMode="auto">
          <a:xfrm>
            <a:off x="5819865" y="2613419"/>
            <a:ext cx="646011" cy="179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40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T </a:t>
            </a:r>
            <a:r>
              <a:rPr lang="en-US" sz="12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T</a:t>
            </a: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T</a:t>
            </a: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T</a:t>
            </a:r>
            <a:r>
              <a:rPr lang="en-US" sz="12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200" b="1" dirty="0" err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T</a:t>
            </a:r>
            <a:endParaRPr lang="en-US" sz="14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78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RT-PCR relies on the activity of reverse transcriptase, which can synthesize a DNA copy of an mRNA, called a </a:t>
            </a:r>
            <a:r>
              <a:rPr lang="en-US" altLang="en-US" b="1" dirty="0" smtClean="0"/>
              <a:t>complementary DNA </a:t>
            </a:r>
            <a:r>
              <a:rPr lang="en-US" altLang="en-US" dirty="0" smtClean="0"/>
              <a:t>(</a:t>
            </a:r>
            <a:r>
              <a:rPr lang="en-US" altLang="en-US" b="1" dirty="0" err="1" smtClean="0"/>
              <a:t>cDNA</a:t>
            </a:r>
            <a:r>
              <a:rPr lang="en-US" altLang="en-US" dirty="0" smtClean="0"/>
              <a:t>)</a:t>
            </a:r>
          </a:p>
          <a:p>
            <a:r>
              <a:rPr lang="en-US" altLang="en-US" dirty="0" smtClean="0"/>
              <a:t>Once the </a:t>
            </a:r>
            <a:r>
              <a:rPr lang="en-US" altLang="en-US" dirty="0" err="1" smtClean="0"/>
              <a:t>cDNA</a:t>
            </a:r>
            <a:r>
              <a:rPr lang="en-US" altLang="en-US" dirty="0" smtClean="0"/>
              <a:t> is produced, PCR is used to make many copies of the sequence of interest, using primers specific to that sequence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663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736" y="204216"/>
            <a:ext cx="5748528" cy="644956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Figure 15.16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TextBox 3"/>
          <p:cNvSpPr txBox="1">
            <a:spLocks noChangeArrowheads="1"/>
          </p:cNvSpPr>
          <p:nvPr/>
        </p:nvSpPr>
        <p:spPr bwMode="auto">
          <a:xfrm>
            <a:off x="2069042" y="599657"/>
            <a:ext cx="1748299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 err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cDNA</a:t>
            </a: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synthesis</a:t>
            </a:r>
          </a:p>
        </p:txBody>
      </p:sp>
      <p:sp>
        <p:nvSpPr>
          <p:cNvPr id="19" name="TextBox 4"/>
          <p:cNvSpPr txBox="1">
            <a:spLocks noChangeArrowheads="1"/>
          </p:cNvSpPr>
          <p:nvPr/>
        </p:nvSpPr>
        <p:spPr bwMode="auto">
          <a:xfrm>
            <a:off x="5292498" y="660142"/>
            <a:ext cx="833562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mRNAs</a:t>
            </a:r>
          </a:p>
        </p:txBody>
      </p:sp>
      <p:sp>
        <p:nvSpPr>
          <p:cNvPr id="20" name="TextBox 6"/>
          <p:cNvSpPr txBox="1">
            <a:spLocks noChangeArrowheads="1"/>
          </p:cNvSpPr>
          <p:nvPr/>
        </p:nvSpPr>
        <p:spPr bwMode="auto">
          <a:xfrm>
            <a:off x="5292498" y="1861880"/>
            <a:ext cx="756617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cDNAs</a:t>
            </a:r>
          </a:p>
        </p:txBody>
      </p:sp>
      <p:sp>
        <p:nvSpPr>
          <p:cNvPr id="21" name="TextBox 7"/>
          <p:cNvSpPr txBox="1">
            <a:spLocks noChangeArrowheads="1"/>
          </p:cNvSpPr>
          <p:nvPr/>
        </p:nvSpPr>
        <p:spPr bwMode="auto">
          <a:xfrm>
            <a:off x="4727348" y="2234942"/>
            <a:ext cx="85921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Primers</a:t>
            </a:r>
          </a:p>
        </p:txBody>
      </p:sp>
      <p:sp>
        <p:nvSpPr>
          <p:cNvPr id="22" name="TextBox 8"/>
          <p:cNvSpPr txBox="1">
            <a:spLocks noChangeArrowheads="1"/>
          </p:cNvSpPr>
          <p:nvPr/>
        </p:nvSpPr>
        <p:spPr bwMode="auto">
          <a:xfrm>
            <a:off x="2071423" y="2454652"/>
            <a:ext cx="197490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PCR </a:t>
            </a: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amplification</a:t>
            </a:r>
          </a:p>
        </p:txBody>
      </p:sp>
      <p:sp>
        <p:nvSpPr>
          <p:cNvPr id="23" name="TextBox 10"/>
          <p:cNvSpPr txBox="1">
            <a:spLocks noChangeArrowheads="1"/>
          </p:cNvSpPr>
          <p:nvPr/>
        </p:nvSpPr>
        <p:spPr bwMode="auto">
          <a:xfrm>
            <a:off x="4732111" y="3308092"/>
            <a:ext cx="884858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Specific</a:t>
            </a:r>
          </a:p>
          <a:p>
            <a:pPr algn="ctr"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gene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4" name="TextBox 13"/>
          <p:cNvSpPr txBox="1">
            <a:spLocks noChangeArrowheads="1"/>
          </p:cNvSpPr>
          <p:nvPr/>
        </p:nvSpPr>
        <p:spPr bwMode="auto">
          <a:xfrm>
            <a:off x="2071423" y="4886701"/>
            <a:ext cx="2154436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Gel </a:t>
            </a: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electrophoresis</a:t>
            </a:r>
          </a:p>
        </p:txBody>
      </p:sp>
      <p:sp>
        <p:nvSpPr>
          <p:cNvPr id="25" name="TextBox 14"/>
          <p:cNvSpPr txBox="1">
            <a:spLocks noChangeArrowheads="1"/>
          </p:cNvSpPr>
          <p:nvPr/>
        </p:nvSpPr>
        <p:spPr bwMode="auto">
          <a:xfrm>
            <a:off x="4906736" y="4333617"/>
            <a:ext cx="1987724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Embryonic stages</a:t>
            </a:r>
          </a:p>
        </p:txBody>
      </p:sp>
      <p:sp>
        <p:nvSpPr>
          <p:cNvPr id="26" name="TextBox 15"/>
          <p:cNvSpPr txBox="1">
            <a:spLocks noChangeArrowheads="1"/>
          </p:cNvSpPr>
          <p:nvPr/>
        </p:nvSpPr>
        <p:spPr bwMode="auto">
          <a:xfrm>
            <a:off x="4660673" y="4598730"/>
            <a:ext cx="12824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1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738180" y="208526"/>
            <a:ext cx="1198661" cy="26930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95" b="1" dirty="0">
                <a:solidFill>
                  <a:srgbClr val="C00000"/>
                </a:solidFill>
                <a:latin typeface="Arial"/>
                <a:ea typeface="ＭＳ Ｐゴシック" charset="0"/>
              </a:rPr>
              <a:t>Technique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738180" y="4223314"/>
            <a:ext cx="875240" cy="26930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fontAlgn="auto" hangingPunct="0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95" b="1" dirty="0">
                <a:solidFill>
                  <a:srgbClr val="C00000"/>
                </a:solidFill>
                <a:latin typeface="Arial"/>
                <a:ea typeface="ＭＳ Ｐゴシック" charset="0"/>
              </a:rPr>
              <a:t>Results</a:t>
            </a:r>
          </a:p>
        </p:txBody>
      </p:sp>
      <p:sp>
        <p:nvSpPr>
          <p:cNvPr id="2" name="Freeform 1"/>
          <p:cNvSpPr/>
          <p:nvPr/>
        </p:nvSpPr>
        <p:spPr>
          <a:xfrm>
            <a:off x="4930775" y="2495550"/>
            <a:ext cx="469900" cy="635000"/>
          </a:xfrm>
          <a:custGeom>
            <a:avLst/>
            <a:gdLst>
              <a:gd name="connsiteX0" fmla="*/ 0 w 469900"/>
              <a:gd name="connsiteY0" fmla="*/ 234950 h 635000"/>
              <a:gd name="connsiteX1" fmla="*/ 171450 w 469900"/>
              <a:gd name="connsiteY1" fmla="*/ 0 h 635000"/>
              <a:gd name="connsiteX2" fmla="*/ 469900 w 469900"/>
              <a:gd name="connsiteY2" fmla="*/ 635000 h 63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900" h="635000">
                <a:moveTo>
                  <a:pt x="0" y="234950"/>
                </a:moveTo>
                <a:lnTo>
                  <a:pt x="171450" y="0"/>
                </a:lnTo>
                <a:lnTo>
                  <a:pt x="469900" y="63500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5022056" y="3219450"/>
            <a:ext cx="71438" cy="128588"/>
          </a:xfrm>
          <a:custGeom>
            <a:avLst/>
            <a:gdLst>
              <a:gd name="connsiteX0" fmla="*/ 71438 w 71438"/>
              <a:gd name="connsiteY0" fmla="*/ 0 h 128588"/>
              <a:gd name="connsiteX1" fmla="*/ 0 w 71438"/>
              <a:gd name="connsiteY1" fmla="*/ 128588 h 128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1438" h="128588">
                <a:moveTo>
                  <a:pt x="71438" y="0"/>
                </a:moveTo>
                <a:lnTo>
                  <a:pt x="0" y="128588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33" name="TextBox 15"/>
          <p:cNvSpPr txBox="1">
            <a:spLocks noChangeArrowheads="1"/>
          </p:cNvSpPr>
          <p:nvPr/>
        </p:nvSpPr>
        <p:spPr bwMode="auto">
          <a:xfrm>
            <a:off x="5125493" y="4606350"/>
            <a:ext cx="12824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2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34" name="TextBox 15"/>
          <p:cNvSpPr txBox="1">
            <a:spLocks noChangeArrowheads="1"/>
          </p:cNvSpPr>
          <p:nvPr/>
        </p:nvSpPr>
        <p:spPr bwMode="auto">
          <a:xfrm>
            <a:off x="5590313" y="4598730"/>
            <a:ext cx="12824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35" name="TextBox 15"/>
          <p:cNvSpPr txBox="1">
            <a:spLocks noChangeArrowheads="1"/>
          </p:cNvSpPr>
          <p:nvPr/>
        </p:nvSpPr>
        <p:spPr bwMode="auto">
          <a:xfrm>
            <a:off x="6047513" y="4598730"/>
            <a:ext cx="12824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4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36" name="TextBox 15"/>
          <p:cNvSpPr txBox="1">
            <a:spLocks noChangeArrowheads="1"/>
          </p:cNvSpPr>
          <p:nvPr/>
        </p:nvSpPr>
        <p:spPr bwMode="auto">
          <a:xfrm>
            <a:off x="6504713" y="4606350"/>
            <a:ext cx="12824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5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37" name="TextBox 15"/>
          <p:cNvSpPr txBox="1">
            <a:spLocks noChangeArrowheads="1"/>
          </p:cNvSpPr>
          <p:nvPr/>
        </p:nvSpPr>
        <p:spPr bwMode="auto">
          <a:xfrm>
            <a:off x="6977153" y="4598730"/>
            <a:ext cx="128240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6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10075" y="2200275"/>
            <a:ext cx="1438275" cy="1662113"/>
          </a:xfrm>
          <a:prstGeom prst="rect">
            <a:avLst/>
          </a:prstGeom>
          <a:ln w="12700">
            <a:solidFill>
              <a:schemeClr val="tx1"/>
            </a:solidFill>
            <a:miter lim="800000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76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By default, the </a:t>
            </a:r>
            <a:r>
              <a:rPr lang="en-US" altLang="en-US" i="1" dirty="0" err="1" smtClean="0"/>
              <a:t>trp</a:t>
            </a:r>
            <a:r>
              <a:rPr lang="en-US" altLang="en-US" dirty="0" smtClean="0"/>
              <a:t> operon is on and the genes for tryptophan synthesis are transcribed</a:t>
            </a:r>
          </a:p>
          <a:p>
            <a:r>
              <a:rPr lang="en-US" altLang="en-US" dirty="0" smtClean="0"/>
              <a:t>When tryptophan is present, it binds to the </a:t>
            </a:r>
            <a:r>
              <a:rPr lang="en-US" altLang="en-US" i="1" dirty="0" err="1" smtClean="0"/>
              <a:t>trp</a:t>
            </a:r>
            <a:r>
              <a:rPr lang="en-US" altLang="en-US" dirty="0" smtClean="0"/>
              <a:t> repressor protein, which then turns the operon off </a:t>
            </a:r>
          </a:p>
          <a:p>
            <a:r>
              <a:rPr lang="en-US" altLang="en-US" dirty="0" smtClean="0"/>
              <a:t>The repressor is active only in the presence of its </a:t>
            </a:r>
            <a:r>
              <a:rPr lang="en-US" altLang="en-US" dirty="0" err="1" smtClean="0"/>
              <a:t>corepressor</a:t>
            </a:r>
            <a:r>
              <a:rPr lang="en-US" altLang="en-US" dirty="0" smtClean="0"/>
              <a:t> tryptophan; thus the </a:t>
            </a:r>
            <a:r>
              <a:rPr lang="en-US" altLang="en-US" i="1" dirty="0" err="1" smtClean="0"/>
              <a:t>trp</a:t>
            </a:r>
            <a:r>
              <a:rPr lang="en-US" altLang="en-US" dirty="0" smtClean="0"/>
              <a:t> operon is turned off (repressed) if tryptophan levels are high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83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Studying the Expression of Groups of Genes</a:t>
            </a:r>
          </a:p>
        </p:txBody>
      </p:sp>
      <p:sp>
        <p:nvSpPr>
          <p:cNvPr id="67587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A major goal of biologists is to learn how genes act together to produce and maintain a functioning organism</a:t>
            </a:r>
          </a:p>
          <a:p>
            <a:r>
              <a:rPr lang="en-US" altLang="en-US" dirty="0" smtClean="0"/>
              <a:t>Large groups of genes are studied by a systems approach</a:t>
            </a:r>
          </a:p>
          <a:p>
            <a:r>
              <a:rPr lang="en-US" altLang="en-US" dirty="0" smtClean="0"/>
              <a:t>The aim is to identify networks of gene expression across an entire genome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218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Genome-wide expression studies can be carried out using </a:t>
            </a:r>
            <a:r>
              <a:rPr lang="en-US" altLang="en-US" b="1" dirty="0" smtClean="0"/>
              <a:t>DNA microarray assays</a:t>
            </a:r>
          </a:p>
          <a:p>
            <a:r>
              <a:rPr lang="en-US" altLang="en-US" dirty="0" smtClean="0"/>
              <a:t>A microarray—also called a DNA chip—contains tiny amounts of many single-stranded DNA fragments affixed to the slide in a grid</a:t>
            </a:r>
          </a:p>
          <a:p>
            <a:r>
              <a:rPr lang="en-US" altLang="en-US" dirty="0" smtClean="0"/>
              <a:t>mRNAs from cells of interest are isolated and made into </a:t>
            </a:r>
            <a:r>
              <a:rPr lang="en-US" altLang="en-US" dirty="0" err="1" smtClean="0"/>
              <a:t>cDNAs</a:t>
            </a:r>
            <a:r>
              <a:rPr lang="en-US" altLang="en-US" dirty="0" smtClean="0"/>
              <a:t> labeled with fluorescent molecules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95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Usually, </a:t>
            </a:r>
            <a:r>
              <a:rPr lang="en-US" altLang="en-US" dirty="0" err="1" smtClean="0"/>
              <a:t>cDNAs</a:t>
            </a:r>
            <a:r>
              <a:rPr lang="en-US" altLang="en-US" dirty="0" smtClean="0"/>
              <a:t> from two different samples are labeled with different fluorescent tags and tested on the same microarray</a:t>
            </a:r>
          </a:p>
          <a:p>
            <a:r>
              <a:rPr lang="en-US" altLang="en-US" dirty="0" smtClean="0"/>
              <a:t>The experiment can identify subsets of genes that are being expressed differently in one sample compared to another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2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597408"/>
            <a:ext cx="8546592" cy="5663184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Figure 15.17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6975475" y="911225"/>
            <a:ext cx="176971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Genes in red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wells expressed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in first tissue.</a:t>
            </a:r>
            <a:endParaRPr lang="en-US" sz="18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6975475" y="2320925"/>
            <a:ext cx="187230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Genes in green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wells expressed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in second tissue.</a:t>
            </a:r>
            <a:endParaRPr lang="en-US" sz="18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975475" y="3786188"/>
            <a:ext cx="176971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Genes in yellow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wells expressed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in both tissues.</a:t>
            </a:r>
            <a:endParaRPr lang="en-US" sz="18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6975475" y="5021263"/>
            <a:ext cx="1628651" cy="1025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Genes in black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wells not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expressed in</a:t>
            </a:r>
          </a:p>
          <a:p>
            <a:pPr eaLnBrk="0" hangingPunct="0"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either tissue.</a:t>
            </a:r>
            <a:endParaRPr lang="en-US" sz="180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1" name="TextBox 16"/>
          <p:cNvSpPr txBox="1">
            <a:spLocks noChangeArrowheads="1"/>
          </p:cNvSpPr>
          <p:nvPr/>
        </p:nvSpPr>
        <p:spPr bwMode="auto">
          <a:xfrm>
            <a:off x="2078038" y="5670550"/>
            <a:ext cx="1748299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DNA microarray</a:t>
            </a:r>
          </a:p>
        </p:txBody>
      </p:sp>
      <p:sp>
        <p:nvSpPr>
          <p:cNvPr id="12" name="Isosceles Triangle 11"/>
          <p:cNvSpPr/>
          <p:nvPr/>
        </p:nvSpPr>
        <p:spPr>
          <a:xfrm rot="16200000">
            <a:off x="1870533" y="5732401"/>
            <a:ext cx="128016" cy="146304"/>
          </a:xfrm>
          <a:prstGeom prst="triangle">
            <a:avLst/>
          </a:prstGeom>
          <a:solidFill>
            <a:srgbClr val="0092D2"/>
          </a:solidFill>
          <a:ln w="12700">
            <a:solidFill>
              <a:srgbClr val="0092D2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98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An alternative to microarray analysis is simply to sequence </a:t>
            </a:r>
            <a:r>
              <a:rPr lang="en-US" altLang="en-US" dirty="0" err="1" smtClean="0"/>
              <a:t>cDNA</a:t>
            </a:r>
            <a:r>
              <a:rPr lang="en-US" altLang="en-US" dirty="0" smtClean="0"/>
              <a:t> samples from different tissues or stages to discover which genes are expressed</a:t>
            </a:r>
          </a:p>
          <a:p>
            <a:r>
              <a:rPr lang="en-US" altLang="en-US" dirty="0" smtClean="0"/>
              <a:t>This is called RNA sequencing, or RNA-</a:t>
            </a:r>
            <a:r>
              <a:rPr lang="en-US" altLang="en-US" dirty="0" err="1" smtClean="0"/>
              <a:t>seq</a:t>
            </a:r>
            <a:r>
              <a:rPr lang="en-US" altLang="en-US" dirty="0" smtClean="0"/>
              <a:t> </a:t>
            </a:r>
          </a:p>
          <a:p>
            <a:r>
              <a:rPr lang="en-US" altLang="en-US" dirty="0" smtClean="0"/>
              <a:t>This method is becoming more widespread as the cost of sequencing decreases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326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Studies of genes that are expressed together in some tissues but not others may contribute to a better understanding of diseases and suggest new diagnostic tests or therapies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6489700"/>
            <a:ext cx="3086100" cy="365125"/>
          </a:xfrm>
        </p:spPr>
        <p:txBody>
          <a:bodyPr/>
          <a:lstStyle/>
          <a:p>
            <a:r>
              <a:rPr lang="en-US" dirty="0" smtClean="0"/>
              <a:t>© 2016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27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616" y="204216"/>
            <a:ext cx="5382768" cy="644956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Figure 15.UN01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3048031" y="1153924"/>
            <a:ext cx="3133294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CHROMATIN MODIFICATION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3659219" y="2119124"/>
            <a:ext cx="1897955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TRANSCRIPTION</a:t>
            </a: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3562381" y="3085912"/>
            <a:ext cx="20945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FFFFFF"/>
                </a:solidFill>
                <a:latin typeface="Arial"/>
                <a:ea typeface="ＭＳ Ｐゴシック" charset="0"/>
              </a:rPr>
              <a:t>RNA PROCESSING</a:t>
            </a: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2678630" y="4467037"/>
            <a:ext cx="1701299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mRNA</a:t>
            </a:r>
          </a:p>
          <a:p>
            <a:pPr algn="ctr" eaLnBrk="0" hangingPunct="0"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DEGRADATION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4691094" y="4467037"/>
            <a:ext cx="1637179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TRANSLATION</a:t>
            </a:r>
          </a:p>
        </p:txBody>
      </p:sp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4200556" y="5398899"/>
            <a:ext cx="2628925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PROTEIN PROCESSING</a:t>
            </a:r>
          </a:p>
          <a:p>
            <a:pPr algn="ctr" eaLnBrk="0" hangingPunct="0"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AND DEGRADATION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424" y="204216"/>
            <a:ext cx="5407152" cy="644956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Figure 15.UN02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3042723" y="1153131"/>
            <a:ext cx="3133294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CHROMATIN MODIFICATION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3653911" y="2118331"/>
            <a:ext cx="1897955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 dirty="0">
                <a:solidFill>
                  <a:srgbClr val="FFFFFF"/>
                </a:solidFill>
                <a:latin typeface="Arial"/>
                <a:ea typeface="ＭＳ Ｐゴシック" charset="0"/>
              </a:rPr>
              <a:t>TRANSCRIPTION</a:t>
            </a: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3557073" y="3085119"/>
            <a:ext cx="2094548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RNA PROCESSING</a:t>
            </a: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2673322" y="4466244"/>
            <a:ext cx="1701299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mRNA</a:t>
            </a:r>
          </a:p>
          <a:p>
            <a:pPr algn="ctr" eaLnBrk="0" hangingPunct="0"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DEGRADATION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4685786" y="4466244"/>
            <a:ext cx="1637179" cy="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000"/>
              </a:lnSpc>
            </a:pPr>
            <a:r>
              <a:rPr lang="en-US" sz="1800" b="1">
                <a:solidFill>
                  <a:srgbClr val="000000"/>
                </a:solidFill>
                <a:latin typeface="Arial"/>
                <a:ea typeface="ＭＳ Ｐゴシック" charset="0"/>
              </a:rPr>
              <a:t>TRANSLATION</a:t>
            </a:r>
          </a:p>
        </p:txBody>
      </p:sp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4195248" y="5398106"/>
            <a:ext cx="2628925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PROTEIN PROCESSING</a:t>
            </a:r>
          </a:p>
          <a:p>
            <a:pPr algn="ctr" eaLnBrk="0" hangingPunct="0">
              <a:lnSpc>
                <a:spcPts val="2000"/>
              </a:lnSpc>
            </a:pPr>
            <a:r>
              <a:rPr lang="en-US" sz="180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AND DEGRADATION</a:t>
            </a:r>
            <a:endParaRPr lang="en-US" sz="18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5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268224"/>
            <a:ext cx="8546592" cy="6321552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Figure 15.UN03-1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328073" y="270546"/>
            <a:ext cx="2862963" cy="56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Enhancer with possible</a:t>
            </a:r>
          </a:p>
          <a:p>
            <a:pPr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control elements</a:t>
            </a:r>
            <a:endParaRPr lang="en-US" sz="2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3797554" y="630116"/>
            <a:ext cx="1069203" cy="56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Reporter</a:t>
            </a:r>
          </a:p>
          <a:p>
            <a:pPr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gene</a:t>
            </a:r>
            <a:endParaRPr lang="en-US" sz="2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2429129" y="929358"/>
            <a:ext cx="1139736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Promoter</a:t>
            </a:r>
            <a:endParaRPr lang="en-US" sz="2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949580" y="1100809"/>
            <a:ext cx="14266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1</a:t>
            </a:r>
            <a:endParaRPr lang="en-US" sz="2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4977067" y="4617121"/>
            <a:ext cx="14266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0</a:t>
            </a:r>
          </a:p>
        </p:txBody>
      </p:sp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8275892" y="4617121"/>
            <a:ext cx="428002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200</a:t>
            </a:r>
          </a:p>
        </p:txBody>
      </p:sp>
      <p:sp>
        <p:nvSpPr>
          <p:cNvPr id="13" name="TextBox 9"/>
          <p:cNvSpPr txBox="1">
            <a:spLocks noChangeArrowheads="1"/>
          </p:cNvSpPr>
          <p:nvPr/>
        </p:nvSpPr>
        <p:spPr bwMode="auto">
          <a:xfrm>
            <a:off x="5762879" y="4617121"/>
            <a:ext cx="285335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50</a:t>
            </a:r>
          </a:p>
        </p:txBody>
      </p:sp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6556629" y="4617121"/>
            <a:ext cx="428002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100</a:t>
            </a:r>
          </a:p>
        </p:txBody>
      </p:sp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7420229" y="4617121"/>
            <a:ext cx="428002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>
                <a:solidFill>
                  <a:srgbClr val="000000"/>
                </a:solidFill>
                <a:latin typeface="Arial"/>
                <a:ea typeface="ＭＳ Ｐゴシック" charset="0"/>
              </a:rPr>
              <a:t>150</a:t>
            </a:r>
          </a:p>
        </p:txBody>
      </p:sp>
      <p:sp>
        <p:nvSpPr>
          <p:cNvPr id="16" name="TextBox 12"/>
          <p:cNvSpPr txBox="1">
            <a:spLocks noChangeArrowheads="1"/>
          </p:cNvSpPr>
          <p:nvPr/>
        </p:nvSpPr>
        <p:spPr bwMode="auto">
          <a:xfrm>
            <a:off x="5291392" y="4991771"/>
            <a:ext cx="2987997" cy="56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Relative level of reporter</a:t>
            </a:r>
          </a:p>
          <a:p>
            <a:pPr algn="ctr"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mRNA (% of control)</a:t>
            </a:r>
            <a:endParaRPr lang="en-US" sz="2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7" name="TextBox 14"/>
          <p:cNvSpPr txBox="1">
            <a:spLocks noChangeArrowheads="1"/>
          </p:cNvSpPr>
          <p:nvPr/>
        </p:nvSpPr>
        <p:spPr bwMode="auto">
          <a:xfrm>
            <a:off x="327279" y="5858546"/>
            <a:ext cx="7747814" cy="702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Data from J. N. Walters et al., Regulation of human microsomal prostaglandin</a:t>
            </a:r>
          </a:p>
          <a:p>
            <a:pPr eaLnBrk="0" hangingPunct="0"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E synthase-1 by IL-1</a:t>
            </a:r>
            <a:r>
              <a:rPr lang="en-US" sz="1600" b="1" dirty="0" smtClean="0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b</a:t>
            </a:r>
            <a:r>
              <a:rPr lang="en-US" sz="1600" b="1" dirty="0" smtClean="0">
                <a:solidFill>
                  <a:srgbClr val="000000"/>
                </a:solidFill>
                <a:latin typeface="Symbol" pitchFamily="18" charset="2"/>
                <a:ea typeface="ＭＳ Ｐゴシック" charset="0"/>
                <a:sym typeface="Symbol"/>
              </a:rPr>
              <a:t>  </a:t>
            </a: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requires a distal enhancer element with a unique role for</a:t>
            </a:r>
          </a:p>
          <a:p>
            <a:pPr eaLnBrk="0" hangingPunct="0">
              <a:lnSpc>
                <a:spcPts val="1820"/>
              </a:lnSpc>
            </a:pP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C/</a:t>
            </a:r>
            <a:r>
              <a:rPr lang="en-US" sz="1600" b="1" dirty="0" err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EBP</a:t>
            </a:r>
            <a:r>
              <a:rPr lang="en-US" sz="1600" b="1" dirty="0" err="1">
                <a:solidFill>
                  <a:srgbClr val="000000"/>
                </a:solidFill>
                <a:latin typeface="Symbol" pitchFamily="18" charset="2"/>
                <a:ea typeface="ＭＳ Ｐゴシック" charset="0"/>
              </a:rPr>
              <a:t>b</a:t>
            </a:r>
            <a:r>
              <a:rPr lang="el-GR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, </a:t>
            </a:r>
            <a:r>
              <a:rPr lang="en-US" sz="1600" b="1" i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Biochemical Journal</a:t>
            </a:r>
            <a:r>
              <a:rPr lang="en-US" sz="16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443:561–571 (2012).</a:t>
            </a:r>
            <a:endParaRPr lang="en-US" sz="16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8" name="TextBox 6"/>
          <p:cNvSpPr txBox="1">
            <a:spLocks noChangeArrowheads="1"/>
          </p:cNvSpPr>
          <p:nvPr/>
        </p:nvSpPr>
        <p:spPr bwMode="auto">
          <a:xfrm>
            <a:off x="1459166" y="1098529"/>
            <a:ext cx="14266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2</a:t>
            </a:r>
            <a:endParaRPr lang="en-US" sz="2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1816352" y="1100914"/>
            <a:ext cx="142668" cy="282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ts val="2225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3</a:t>
            </a:r>
            <a:endParaRPr lang="en-US" sz="20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2990850" y="1206500"/>
            <a:ext cx="0" cy="298450"/>
          </a:xfrm>
          <a:custGeom>
            <a:avLst/>
            <a:gdLst>
              <a:gd name="connsiteX0" fmla="*/ 0 w 0"/>
              <a:gd name="connsiteY0" fmla="*/ 0 h 298450"/>
              <a:gd name="connsiteX1" fmla="*/ 0 w 0"/>
              <a:gd name="connsiteY1" fmla="*/ 298450 h 298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98450">
                <a:moveTo>
                  <a:pt x="0" y="0"/>
                </a:moveTo>
                <a:lnTo>
                  <a:pt x="0" y="29845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4203700" y="1206500"/>
            <a:ext cx="0" cy="304800"/>
          </a:xfrm>
          <a:custGeom>
            <a:avLst/>
            <a:gdLst>
              <a:gd name="connsiteX0" fmla="*/ 0 w 0"/>
              <a:gd name="connsiteY0" fmla="*/ 0 h 304800"/>
              <a:gd name="connsiteX1" fmla="*/ 0 w 0"/>
              <a:gd name="connsiteY1" fmla="*/ 30480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304800">
                <a:moveTo>
                  <a:pt x="0" y="0"/>
                </a:moveTo>
                <a:lnTo>
                  <a:pt x="0" y="30480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  <p:sp>
        <p:nvSpPr>
          <p:cNvPr id="22" name="Left Brace 21"/>
          <p:cNvSpPr/>
          <p:nvPr/>
        </p:nvSpPr>
        <p:spPr bwMode="auto">
          <a:xfrm rot="5400000">
            <a:off x="1311414" y="422395"/>
            <a:ext cx="241022" cy="1098549"/>
          </a:xfrm>
          <a:prstGeom prst="leftBrace">
            <a:avLst>
              <a:gd name="adj1" fmla="val 45216"/>
              <a:gd name="adj2" fmla="val 50000"/>
            </a:avLst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latin typeface="Times" pitchFamily="8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66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Figure 15.UN03-2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© 2016 Pearson Education, Inc.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280" y="2609088"/>
            <a:ext cx="1615440" cy="163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73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GAMESHOW" val="False"/>
  <p:tag name="PPTVERSION" val="XP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BTEXT" val=""/>
</p:tagLst>
</file>

<file path=ppt/theme/theme1.xml><?xml version="1.0" encoding="utf-8"?>
<a:theme xmlns:a="http://schemas.openxmlformats.org/drawingml/2006/main" name="BIF2e_Lecture_Design">
  <a:themeElements>
    <a:clrScheme name="1_CC4eActiveLectureQuestions 15">
      <a:dk1>
        <a:srgbClr val="000000"/>
      </a:dk1>
      <a:lt1>
        <a:srgbClr val="FFFFFF"/>
      </a:lt1>
      <a:dk2>
        <a:srgbClr val="0060AF"/>
      </a:dk2>
      <a:lt2>
        <a:srgbClr val="000000"/>
      </a:lt2>
      <a:accent1>
        <a:srgbClr val="F7955A"/>
      </a:accent1>
      <a:accent2>
        <a:srgbClr val="009247"/>
      </a:accent2>
      <a:accent3>
        <a:srgbClr val="FFFFFF"/>
      </a:accent3>
      <a:accent4>
        <a:srgbClr val="000000"/>
      </a:accent4>
      <a:accent5>
        <a:srgbClr val="FAC8B5"/>
      </a:accent5>
      <a:accent6>
        <a:srgbClr val="00843F"/>
      </a:accent6>
      <a:hlink>
        <a:srgbClr val="009999"/>
      </a:hlink>
      <a:folHlink>
        <a:srgbClr val="99CC00"/>
      </a:folHlink>
    </a:clrScheme>
    <a:fontScheme name="Custom 2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C4eActiveLectureQuestion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C4eActiveLectureQuestions 13">
        <a:dk1>
          <a:srgbClr val="000000"/>
        </a:dk1>
        <a:lt1>
          <a:srgbClr val="FFFFFF"/>
        </a:lt1>
        <a:dk2>
          <a:srgbClr val="005472"/>
        </a:dk2>
        <a:lt2>
          <a:srgbClr val="00000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14">
        <a:dk1>
          <a:srgbClr val="000000"/>
        </a:dk1>
        <a:lt1>
          <a:srgbClr val="FFFFFF"/>
        </a:lt1>
        <a:dk2>
          <a:srgbClr val="333399"/>
        </a:dk2>
        <a:lt2>
          <a:srgbClr val="000000"/>
        </a:lt2>
        <a:accent1>
          <a:srgbClr val="B7DAB8"/>
        </a:accent1>
        <a:accent2>
          <a:srgbClr val="005472"/>
        </a:accent2>
        <a:accent3>
          <a:srgbClr val="FFFFFF"/>
        </a:accent3>
        <a:accent4>
          <a:srgbClr val="000000"/>
        </a:accent4>
        <a:accent5>
          <a:srgbClr val="D8EAD8"/>
        </a:accent5>
        <a:accent6>
          <a:srgbClr val="004B67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C4eActiveLectureQuestions 15">
        <a:dk1>
          <a:srgbClr val="000000"/>
        </a:dk1>
        <a:lt1>
          <a:srgbClr val="FFFFFF"/>
        </a:lt1>
        <a:dk2>
          <a:srgbClr val="0060AF"/>
        </a:dk2>
        <a:lt2>
          <a:srgbClr val="000000"/>
        </a:lt2>
        <a:accent1>
          <a:srgbClr val="F7955A"/>
        </a:accent1>
        <a:accent2>
          <a:srgbClr val="009247"/>
        </a:accent2>
        <a:accent3>
          <a:srgbClr val="FFFFFF"/>
        </a:accent3>
        <a:accent4>
          <a:srgbClr val="000000"/>
        </a:accent4>
        <a:accent5>
          <a:srgbClr val="FAC8B5"/>
        </a:accent5>
        <a:accent6>
          <a:srgbClr val="00843F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BIF2e_Lecture_Design" id="{B0E6D828-9B85-4718-9282-A007272011D2}" vid="{E31D12D0-4DE0-4655-8738-44DE4B3CF91E}"/>
    </a:ext>
  </a:extLst>
</a:theme>
</file>

<file path=ppt/theme/theme10.xml><?xml version="1.0" encoding="utf-8"?>
<a:theme xmlns:a="http://schemas.openxmlformats.org/drawingml/2006/main" name="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0.xml><?xml version="1.0" encoding="utf-8"?>
<a:theme xmlns:a="http://schemas.openxmlformats.org/drawingml/2006/main" name="9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1.xml><?xml version="1.0" encoding="utf-8"?>
<a:theme xmlns:a="http://schemas.openxmlformats.org/drawingml/2006/main" name="10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2.xml><?xml version="1.0" encoding="utf-8"?>
<a:theme xmlns:a="http://schemas.openxmlformats.org/drawingml/2006/main" name="10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3.xml><?xml version="1.0" encoding="utf-8"?>
<a:theme xmlns:a="http://schemas.openxmlformats.org/drawingml/2006/main" name="10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4.xml><?xml version="1.0" encoding="utf-8"?>
<a:theme xmlns:a="http://schemas.openxmlformats.org/drawingml/2006/main" name="10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5.xml><?xml version="1.0" encoding="utf-8"?>
<a:theme xmlns:a="http://schemas.openxmlformats.org/drawingml/2006/main" name="10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6.xml><?xml version="1.0" encoding="utf-8"?>
<a:theme xmlns:a="http://schemas.openxmlformats.org/drawingml/2006/main" name="10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7.xml><?xml version="1.0" encoding="utf-8"?>
<a:theme xmlns:a="http://schemas.openxmlformats.org/drawingml/2006/main" name="10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8.xml><?xml version="1.0" encoding="utf-8"?>
<a:theme xmlns:a="http://schemas.openxmlformats.org/drawingml/2006/main" name="10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9.xml><?xml version="1.0" encoding="utf-8"?>
<a:theme xmlns:a="http://schemas.openxmlformats.org/drawingml/2006/main" name="10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0.xml><?xml version="1.0" encoding="utf-8"?>
<a:theme xmlns:a="http://schemas.openxmlformats.org/drawingml/2006/main" name="10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1.xml><?xml version="1.0" encoding="utf-8"?>
<a:theme xmlns:a="http://schemas.openxmlformats.org/drawingml/2006/main" name="11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2.xml><?xml version="1.0" encoding="utf-8"?>
<a:theme xmlns:a="http://schemas.openxmlformats.org/drawingml/2006/main" name="11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3.xml><?xml version="1.0" encoding="utf-8"?>
<a:theme xmlns:a="http://schemas.openxmlformats.org/drawingml/2006/main" name="11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4.xml><?xml version="1.0" encoding="utf-8"?>
<a:theme xmlns:a="http://schemas.openxmlformats.org/drawingml/2006/main" name="11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5.xml><?xml version="1.0" encoding="utf-8"?>
<a:theme xmlns:a="http://schemas.openxmlformats.org/drawingml/2006/main" name="11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6.xml><?xml version="1.0" encoding="utf-8"?>
<a:theme xmlns:a="http://schemas.openxmlformats.org/drawingml/2006/main" name="11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7.xml><?xml version="1.0" encoding="utf-8"?>
<a:theme xmlns:a="http://schemas.openxmlformats.org/drawingml/2006/main" name="11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8.xml><?xml version="1.0" encoding="utf-8"?>
<a:theme xmlns:a="http://schemas.openxmlformats.org/drawingml/2006/main" name="11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9.xml><?xml version="1.0" encoding="utf-8"?>
<a:theme xmlns:a="http://schemas.openxmlformats.org/drawingml/2006/main" name="11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0.xml><?xml version="1.0" encoding="utf-8"?>
<a:theme xmlns:a="http://schemas.openxmlformats.org/drawingml/2006/main" name="11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1.xml><?xml version="1.0" encoding="utf-8"?>
<a:theme xmlns:a="http://schemas.openxmlformats.org/drawingml/2006/main" name="12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2.xml><?xml version="1.0" encoding="utf-8"?>
<a:theme xmlns:a="http://schemas.openxmlformats.org/drawingml/2006/main" name="12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3.xml><?xml version="1.0" encoding="utf-8"?>
<a:theme xmlns:a="http://schemas.openxmlformats.org/drawingml/2006/main" name="12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4.xml><?xml version="1.0" encoding="utf-8"?>
<a:theme xmlns:a="http://schemas.openxmlformats.org/drawingml/2006/main" name="12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5.xml><?xml version="1.0" encoding="utf-8"?>
<a:theme xmlns:a="http://schemas.openxmlformats.org/drawingml/2006/main" name="12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6.xml><?xml version="1.0" encoding="utf-8"?>
<a:theme xmlns:a="http://schemas.openxmlformats.org/drawingml/2006/main" name="12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7.xml><?xml version="1.0" encoding="utf-8"?>
<a:theme xmlns:a="http://schemas.openxmlformats.org/drawingml/2006/main" name="12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8.xml><?xml version="1.0" encoding="utf-8"?>
<a:theme xmlns:a="http://schemas.openxmlformats.org/drawingml/2006/main" name="12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9.xml><?xml version="1.0" encoding="utf-8"?>
<a:theme xmlns:a="http://schemas.openxmlformats.org/drawingml/2006/main" name="12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0.xml><?xml version="1.0" encoding="utf-8"?>
<a:theme xmlns:a="http://schemas.openxmlformats.org/drawingml/2006/main" name="12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1.xml><?xml version="1.0" encoding="utf-8"?>
<a:theme xmlns:a="http://schemas.openxmlformats.org/drawingml/2006/main" name="13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2.xml><?xml version="1.0" encoding="utf-8"?>
<a:theme xmlns:a="http://schemas.openxmlformats.org/drawingml/2006/main" name="13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3.xml><?xml version="1.0" encoding="utf-8"?>
<a:theme xmlns:a="http://schemas.openxmlformats.org/drawingml/2006/main" name="13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4.xml><?xml version="1.0" encoding="utf-8"?>
<a:theme xmlns:a="http://schemas.openxmlformats.org/drawingml/2006/main" name="13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5.xml><?xml version="1.0" encoding="utf-8"?>
<a:theme xmlns:a="http://schemas.openxmlformats.org/drawingml/2006/main" name="13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6.xml><?xml version="1.0" encoding="utf-8"?>
<a:theme xmlns:a="http://schemas.openxmlformats.org/drawingml/2006/main" name="13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7.xml><?xml version="1.0" encoding="utf-8"?>
<a:theme xmlns:a="http://schemas.openxmlformats.org/drawingml/2006/main" name="13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8.xml><?xml version="1.0" encoding="utf-8"?>
<a:theme xmlns:a="http://schemas.openxmlformats.org/drawingml/2006/main" name="13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9.xml><?xml version="1.0" encoding="utf-8"?>
<a:theme xmlns:a="http://schemas.openxmlformats.org/drawingml/2006/main" name="13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0.xml><?xml version="1.0" encoding="utf-8"?>
<a:theme xmlns:a="http://schemas.openxmlformats.org/drawingml/2006/main" name="13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1.xml><?xml version="1.0" encoding="utf-8"?>
<a:theme xmlns:a="http://schemas.openxmlformats.org/drawingml/2006/main" name="14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2.xml><?xml version="1.0" encoding="utf-8"?>
<a:theme xmlns:a="http://schemas.openxmlformats.org/drawingml/2006/main" name="14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3.xml><?xml version="1.0" encoding="utf-8"?>
<a:theme xmlns:a="http://schemas.openxmlformats.org/drawingml/2006/main" name="14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4.xml><?xml version="1.0" encoding="utf-8"?>
<a:theme xmlns:a="http://schemas.openxmlformats.org/drawingml/2006/main" name="14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5.xml><?xml version="1.0" encoding="utf-8"?>
<a:theme xmlns:a="http://schemas.openxmlformats.org/drawingml/2006/main" name="14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6.xml><?xml version="1.0" encoding="utf-8"?>
<a:theme xmlns:a="http://schemas.openxmlformats.org/drawingml/2006/main" name="14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7.xml><?xml version="1.0" encoding="utf-8"?>
<a:theme xmlns:a="http://schemas.openxmlformats.org/drawingml/2006/main" name="14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8.xml><?xml version="1.0" encoding="utf-8"?>
<a:theme xmlns:a="http://schemas.openxmlformats.org/drawingml/2006/main" name="14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9.xml><?xml version="1.0" encoding="utf-8"?>
<a:theme xmlns:a="http://schemas.openxmlformats.org/drawingml/2006/main" name="14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0.xml><?xml version="1.0" encoding="utf-8"?>
<a:theme xmlns:a="http://schemas.openxmlformats.org/drawingml/2006/main" name="14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1.xml><?xml version="1.0" encoding="utf-8"?>
<a:theme xmlns:a="http://schemas.openxmlformats.org/drawingml/2006/main" name="15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2.xml><?xml version="1.0" encoding="utf-8"?>
<a:theme xmlns:a="http://schemas.openxmlformats.org/drawingml/2006/main" name="15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3.xml><?xml version="1.0" encoding="utf-8"?>
<a:theme xmlns:a="http://schemas.openxmlformats.org/drawingml/2006/main" name="15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4.xml><?xml version="1.0" encoding="utf-8"?>
<a:theme xmlns:a="http://schemas.openxmlformats.org/drawingml/2006/main" name="15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5.xml><?xml version="1.0" encoding="utf-8"?>
<a:theme xmlns:a="http://schemas.openxmlformats.org/drawingml/2006/main" name="15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6.xml><?xml version="1.0" encoding="utf-8"?>
<a:theme xmlns:a="http://schemas.openxmlformats.org/drawingml/2006/main" name="15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7.xml><?xml version="1.0" encoding="utf-8"?>
<a:theme xmlns:a="http://schemas.openxmlformats.org/drawingml/2006/main" name="15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8.xml><?xml version="1.0" encoding="utf-8"?>
<a:theme xmlns:a="http://schemas.openxmlformats.org/drawingml/2006/main" name="15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9.xml><?xml version="1.0" encoding="utf-8"?>
<a:theme xmlns:a="http://schemas.openxmlformats.org/drawingml/2006/main" name="15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0.xml><?xml version="1.0" encoding="utf-8"?>
<a:theme xmlns:a="http://schemas.openxmlformats.org/drawingml/2006/main" name="15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1.xml><?xml version="1.0" encoding="utf-8"?>
<a:theme xmlns:a="http://schemas.openxmlformats.org/drawingml/2006/main" name="16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2.xml><?xml version="1.0" encoding="utf-8"?>
<a:theme xmlns:a="http://schemas.openxmlformats.org/drawingml/2006/main" name="16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3.xml><?xml version="1.0" encoding="utf-8"?>
<a:theme xmlns:a="http://schemas.openxmlformats.org/drawingml/2006/main" name="16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4.xml><?xml version="1.0" encoding="utf-8"?>
<a:theme xmlns:a="http://schemas.openxmlformats.org/drawingml/2006/main" name="16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5.xml><?xml version="1.0" encoding="utf-8"?>
<a:theme xmlns:a="http://schemas.openxmlformats.org/drawingml/2006/main" name="16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6.xml><?xml version="1.0" encoding="utf-8"?>
<a:theme xmlns:a="http://schemas.openxmlformats.org/drawingml/2006/main" name="16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7.xml><?xml version="1.0" encoding="utf-8"?>
<a:theme xmlns:a="http://schemas.openxmlformats.org/drawingml/2006/main" name="16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8.xml><?xml version="1.0" encoding="utf-8"?>
<a:theme xmlns:a="http://schemas.openxmlformats.org/drawingml/2006/main" name="16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9.xml><?xml version="1.0" encoding="utf-8"?>
<a:theme xmlns:a="http://schemas.openxmlformats.org/drawingml/2006/main" name="16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0.xml><?xml version="1.0" encoding="utf-8"?>
<a:theme xmlns:a="http://schemas.openxmlformats.org/drawingml/2006/main" name="16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1.xml><?xml version="1.0" encoding="utf-8"?>
<a:theme xmlns:a="http://schemas.openxmlformats.org/drawingml/2006/main" name="17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2.xml><?xml version="1.0" encoding="utf-8"?>
<a:theme xmlns:a="http://schemas.openxmlformats.org/drawingml/2006/main" name="17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3.xml><?xml version="1.0" encoding="utf-8"?>
<a:theme xmlns:a="http://schemas.openxmlformats.org/drawingml/2006/main" name="17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4.xml><?xml version="1.0" encoding="utf-8"?>
<a:theme xmlns:a="http://schemas.openxmlformats.org/drawingml/2006/main" name="17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5.xml><?xml version="1.0" encoding="utf-8"?>
<a:theme xmlns:a="http://schemas.openxmlformats.org/drawingml/2006/main" name="17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7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8.xml><?xml version="1.0" encoding="utf-8"?>
<a:theme xmlns:a="http://schemas.openxmlformats.org/drawingml/2006/main" name="1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2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2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2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2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2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2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2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2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2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2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3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3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3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3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3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3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3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3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3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3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1.xml><?xml version="1.0" encoding="utf-8"?>
<a:theme xmlns:a="http://schemas.openxmlformats.org/drawingml/2006/main" name="4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2.xml><?xml version="1.0" encoding="utf-8"?>
<a:theme xmlns:a="http://schemas.openxmlformats.org/drawingml/2006/main" name="4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3.xml><?xml version="1.0" encoding="utf-8"?>
<a:theme xmlns:a="http://schemas.openxmlformats.org/drawingml/2006/main" name="4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4.xml><?xml version="1.0" encoding="utf-8"?>
<a:theme xmlns:a="http://schemas.openxmlformats.org/drawingml/2006/main" name="4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5.xml><?xml version="1.0" encoding="utf-8"?>
<a:theme xmlns:a="http://schemas.openxmlformats.org/drawingml/2006/main" name="4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6.xml><?xml version="1.0" encoding="utf-8"?>
<a:theme xmlns:a="http://schemas.openxmlformats.org/drawingml/2006/main" name="4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7.xml><?xml version="1.0" encoding="utf-8"?>
<a:theme xmlns:a="http://schemas.openxmlformats.org/drawingml/2006/main" name="4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8.xml><?xml version="1.0" encoding="utf-8"?>
<a:theme xmlns:a="http://schemas.openxmlformats.org/drawingml/2006/main" name="4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9.xml><?xml version="1.0" encoding="utf-8"?>
<a:theme xmlns:a="http://schemas.openxmlformats.org/drawingml/2006/main" name="4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0.xml><?xml version="1.0" encoding="utf-8"?>
<a:theme xmlns:a="http://schemas.openxmlformats.org/drawingml/2006/main" name="4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1.xml><?xml version="1.0" encoding="utf-8"?>
<a:theme xmlns:a="http://schemas.openxmlformats.org/drawingml/2006/main" name="5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2.xml><?xml version="1.0" encoding="utf-8"?>
<a:theme xmlns:a="http://schemas.openxmlformats.org/drawingml/2006/main" name="5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3.xml><?xml version="1.0" encoding="utf-8"?>
<a:theme xmlns:a="http://schemas.openxmlformats.org/drawingml/2006/main" name="5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4.xml><?xml version="1.0" encoding="utf-8"?>
<a:theme xmlns:a="http://schemas.openxmlformats.org/drawingml/2006/main" name="5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5.xml><?xml version="1.0" encoding="utf-8"?>
<a:theme xmlns:a="http://schemas.openxmlformats.org/drawingml/2006/main" name="5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6.xml><?xml version="1.0" encoding="utf-8"?>
<a:theme xmlns:a="http://schemas.openxmlformats.org/drawingml/2006/main" name="5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7.xml><?xml version="1.0" encoding="utf-8"?>
<a:theme xmlns:a="http://schemas.openxmlformats.org/drawingml/2006/main" name="5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8.xml><?xml version="1.0" encoding="utf-8"?>
<a:theme xmlns:a="http://schemas.openxmlformats.org/drawingml/2006/main" name="5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9.xml><?xml version="1.0" encoding="utf-8"?>
<a:theme xmlns:a="http://schemas.openxmlformats.org/drawingml/2006/main" name="5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0.xml><?xml version="1.0" encoding="utf-8"?>
<a:theme xmlns:a="http://schemas.openxmlformats.org/drawingml/2006/main" name="5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1.xml><?xml version="1.0" encoding="utf-8"?>
<a:theme xmlns:a="http://schemas.openxmlformats.org/drawingml/2006/main" name="6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2.xml><?xml version="1.0" encoding="utf-8"?>
<a:theme xmlns:a="http://schemas.openxmlformats.org/drawingml/2006/main" name="6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3.xml><?xml version="1.0" encoding="utf-8"?>
<a:theme xmlns:a="http://schemas.openxmlformats.org/drawingml/2006/main" name="6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4.xml><?xml version="1.0" encoding="utf-8"?>
<a:theme xmlns:a="http://schemas.openxmlformats.org/drawingml/2006/main" name="6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5.xml><?xml version="1.0" encoding="utf-8"?>
<a:theme xmlns:a="http://schemas.openxmlformats.org/drawingml/2006/main" name="6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6.xml><?xml version="1.0" encoding="utf-8"?>
<a:theme xmlns:a="http://schemas.openxmlformats.org/drawingml/2006/main" name="6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7.xml><?xml version="1.0" encoding="utf-8"?>
<a:theme xmlns:a="http://schemas.openxmlformats.org/drawingml/2006/main" name="6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8.xml><?xml version="1.0" encoding="utf-8"?>
<a:theme xmlns:a="http://schemas.openxmlformats.org/drawingml/2006/main" name="6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9.xml><?xml version="1.0" encoding="utf-8"?>
<a:theme xmlns:a="http://schemas.openxmlformats.org/drawingml/2006/main" name="6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0.xml><?xml version="1.0" encoding="utf-8"?>
<a:theme xmlns:a="http://schemas.openxmlformats.org/drawingml/2006/main" name="6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1.xml><?xml version="1.0" encoding="utf-8"?>
<a:theme xmlns:a="http://schemas.openxmlformats.org/drawingml/2006/main" name="7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2.xml><?xml version="1.0" encoding="utf-8"?>
<a:theme xmlns:a="http://schemas.openxmlformats.org/drawingml/2006/main" name="7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3.xml><?xml version="1.0" encoding="utf-8"?>
<a:theme xmlns:a="http://schemas.openxmlformats.org/drawingml/2006/main" name="7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4.xml><?xml version="1.0" encoding="utf-8"?>
<a:theme xmlns:a="http://schemas.openxmlformats.org/drawingml/2006/main" name="7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5.xml><?xml version="1.0" encoding="utf-8"?>
<a:theme xmlns:a="http://schemas.openxmlformats.org/drawingml/2006/main" name="7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6.xml><?xml version="1.0" encoding="utf-8"?>
<a:theme xmlns:a="http://schemas.openxmlformats.org/drawingml/2006/main" name="7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7.xml><?xml version="1.0" encoding="utf-8"?>
<a:theme xmlns:a="http://schemas.openxmlformats.org/drawingml/2006/main" name="7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8.xml><?xml version="1.0" encoding="utf-8"?>
<a:theme xmlns:a="http://schemas.openxmlformats.org/drawingml/2006/main" name="7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9.xml><?xml version="1.0" encoding="utf-8"?>
<a:theme xmlns:a="http://schemas.openxmlformats.org/drawingml/2006/main" name="7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0.xml><?xml version="1.0" encoding="utf-8"?>
<a:theme xmlns:a="http://schemas.openxmlformats.org/drawingml/2006/main" name="7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1.xml><?xml version="1.0" encoding="utf-8"?>
<a:theme xmlns:a="http://schemas.openxmlformats.org/drawingml/2006/main" name="8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2.xml><?xml version="1.0" encoding="utf-8"?>
<a:theme xmlns:a="http://schemas.openxmlformats.org/drawingml/2006/main" name="8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3.xml><?xml version="1.0" encoding="utf-8"?>
<a:theme xmlns:a="http://schemas.openxmlformats.org/drawingml/2006/main" name="8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4.xml><?xml version="1.0" encoding="utf-8"?>
<a:theme xmlns:a="http://schemas.openxmlformats.org/drawingml/2006/main" name="8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5.xml><?xml version="1.0" encoding="utf-8"?>
<a:theme xmlns:a="http://schemas.openxmlformats.org/drawingml/2006/main" name="8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6.xml><?xml version="1.0" encoding="utf-8"?>
<a:theme xmlns:a="http://schemas.openxmlformats.org/drawingml/2006/main" name="8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7.xml><?xml version="1.0" encoding="utf-8"?>
<a:theme xmlns:a="http://schemas.openxmlformats.org/drawingml/2006/main" name="8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8.xml><?xml version="1.0" encoding="utf-8"?>
<a:theme xmlns:a="http://schemas.openxmlformats.org/drawingml/2006/main" name="8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9.xml><?xml version="1.0" encoding="utf-8"?>
<a:theme xmlns:a="http://schemas.openxmlformats.org/drawingml/2006/main" name="8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0.xml><?xml version="1.0" encoding="utf-8"?>
<a:theme xmlns:a="http://schemas.openxmlformats.org/drawingml/2006/main" name="89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1.xml><?xml version="1.0" encoding="utf-8"?>
<a:theme xmlns:a="http://schemas.openxmlformats.org/drawingml/2006/main" name="9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2.xml><?xml version="1.0" encoding="utf-8"?>
<a:theme xmlns:a="http://schemas.openxmlformats.org/drawingml/2006/main" name="9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3.xml><?xml version="1.0" encoding="utf-8"?>
<a:theme xmlns:a="http://schemas.openxmlformats.org/drawingml/2006/main" name="9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4.xml><?xml version="1.0" encoding="utf-8"?>
<a:theme xmlns:a="http://schemas.openxmlformats.org/drawingml/2006/main" name="9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5.xml><?xml version="1.0" encoding="utf-8"?>
<a:theme xmlns:a="http://schemas.openxmlformats.org/drawingml/2006/main" name="9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6.xml><?xml version="1.0" encoding="utf-8"?>
<a:theme xmlns:a="http://schemas.openxmlformats.org/drawingml/2006/main" name="9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7.xml><?xml version="1.0" encoding="utf-8"?>
<a:theme xmlns:a="http://schemas.openxmlformats.org/drawingml/2006/main" name="9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8.xml><?xml version="1.0" encoding="utf-8"?>
<a:theme xmlns:a="http://schemas.openxmlformats.org/drawingml/2006/main" name="9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9.xml><?xml version="1.0" encoding="utf-8"?>
<a:theme xmlns:a="http://schemas.openxmlformats.org/drawingml/2006/main" name="9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/>
        </a:defPPr>
      </a:lstStyle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BIF2e_Lecture_Design</Template>
  <TotalTime>3658</TotalTime>
  <Words>6220</Words>
  <Application>Microsoft Macintosh PowerPoint</Application>
  <PresentationFormat>On-screen Show (4:3)</PresentationFormat>
  <Paragraphs>1573</Paragraphs>
  <Slides>109</Slides>
  <Notes>109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175</vt:i4>
      </vt:variant>
      <vt:variant>
        <vt:lpstr>Slide Titles</vt:lpstr>
      </vt:variant>
      <vt:variant>
        <vt:i4>109</vt:i4>
      </vt:variant>
    </vt:vector>
  </HeadingPairs>
  <TitlesOfParts>
    <vt:vector size="293" baseType="lpstr">
      <vt:lpstr>Geneva</vt:lpstr>
      <vt:lpstr>ＭＳ Ｐゴシック</vt:lpstr>
      <vt:lpstr>Symbol</vt:lpstr>
      <vt:lpstr>Tahoma</vt:lpstr>
      <vt:lpstr>Times</vt:lpstr>
      <vt:lpstr>Times New Roman</vt:lpstr>
      <vt:lpstr>Wingdings</vt:lpstr>
      <vt:lpstr>ヒラギノ角ゴ Pro W3</vt:lpstr>
      <vt:lpstr>Arial</vt:lpstr>
      <vt:lpstr>BIF2e_Lecture_Design</vt:lpstr>
      <vt:lpstr>1_Blank</vt:lpstr>
      <vt:lpstr>2_Blank</vt:lpstr>
      <vt:lpstr>3_Blank</vt:lpstr>
      <vt:lpstr>4_Blank</vt:lpstr>
      <vt:lpstr>5_Blank</vt:lpstr>
      <vt:lpstr>6_Blank</vt:lpstr>
      <vt:lpstr>7_Blank</vt:lpstr>
      <vt:lpstr>8_Blank</vt:lpstr>
      <vt:lpstr>9_Blank</vt:lpstr>
      <vt:lpstr>10_Blank</vt:lpstr>
      <vt:lpstr>11_Blank</vt:lpstr>
      <vt:lpstr>12_Blank</vt:lpstr>
      <vt:lpstr>13_Blank</vt:lpstr>
      <vt:lpstr>14_Blank</vt:lpstr>
      <vt:lpstr>15_Blank</vt:lpstr>
      <vt:lpstr>16_Blank</vt:lpstr>
      <vt:lpstr>17_Blank</vt:lpstr>
      <vt:lpstr>18_Blank</vt:lpstr>
      <vt:lpstr>19_Blank</vt:lpstr>
      <vt:lpstr>20_Blank</vt:lpstr>
      <vt:lpstr>21_Blank</vt:lpstr>
      <vt:lpstr>22_Blank</vt:lpstr>
      <vt:lpstr>23_Blank</vt:lpstr>
      <vt:lpstr>24_Blank</vt:lpstr>
      <vt:lpstr>25_Blank</vt:lpstr>
      <vt:lpstr>26_Blank</vt:lpstr>
      <vt:lpstr>27_Blank</vt:lpstr>
      <vt:lpstr>28_Blank</vt:lpstr>
      <vt:lpstr>29_Blank</vt:lpstr>
      <vt:lpstr>30_Blank</vt:lpstr>
      <vt:lpstr>31_Blank</vt:lpstr>
      <vt:lpstr>32_Blank</vt:lpstr>
      <vt:lpstr>33_Blank</vt:lpstr>
      <vt:lpstr>34_Blank</vt:lpstr>
      <vt:lpstr>35_Blank</vt:lpstr>
      <vt:lpstr>36_Blank</vt:lpstr>
      <vt:lpstr>37_Blank</vt:lpstr>
      <vt:lpstr>38_Blank</vt:lpstr>
      <vt:lpstr>39_Blank</vt:lpstr>
      <vt:lpstr>40_Blank</vt:lpstr>
      <vt:lpstr>41_Blank</vt:lpstr>
      <vt:lpstr>42_Blank</vt:lpstr>
      <vt:lpstr>43_Blank</vt:lpstr>
      <vt:lpstr>44_Blank</vt:lpstr>
      <vt:lpstr>45_Blank</vt:lpstr>
      <vt:lpstr>46_Blank</vt:lpstr>
      <vt:lpstr>47_Blank</vt:lpstr>
      <vt:lpstr>48_Blank</vt:lpstr>
      <vt:lpstr>49_Blank</vt:lpstr>
      <vt:lpstr>50_Blank</vt:lpstr>
      <vt:lpstr>51_Blank</vt:lpstr>
      <vt:lpstr>52_Blank</vt:lpstr>
      <vt:lpstr>53_Blank</vt:lpstr>
      <vt:lpstr>54_Blank</vt:lpstr>
      <vt:lpstr>55_Blank</vt:lpstr>
      <vt:lpstr>56_Blank</vt:lpstr>
      <vt:lpstr>57_Blank</vt:lpstr>
      <vt:lpstr>58_Blank</vt:lpstr>
      <vt:lpstr>59_Blank</vt:lpstr>
      <vt:lpstr>60_Blank</vt:lpstr>
      <vt:lpstr>61_Blank</vt:lpstr>
      <vt:lpstr>62_Blank</vt:lpstr>
      <vt:lpstr>63_Blank</vt:lpstr>
      <vt:lpstr>64_Blank</vt:lpstr>
      <vt:lpstr>65_Blank</vt:lpstr>
      <vt:lpstr>66_Blank</vt:lpstr>
      <vt:lpstr>67_Blank</vt:lpstr>
      <vt:lpstr>68_Blank</vt:lpstr>
      <vt:lpstr>69_Blank</vt:lpstr>
      <vt:lpstr>70_Blank</vt:lpstr>
      <vt:lpstr>71_Blank</vt:lpstr>
      <vt:lpstr>72_Blank</vt:lpstr>
      <vt:lpstr>73_Blank</vt:lpstr>
      <vt:lpstr>74_Blank</vt:lpstr>
      <vt:lpstr>75_Blank</vt:lpstr>
      <vt:lpstr>76_Blank</vt:lpstr>
      <vt:lpstr>77_Blank</vt:lpstr>
      <vt:lpstr>78_Blank</vt:lpstr>
      <vt:lpstr>79_Blank</vt:lpstr>
      <vt:lpstr>80_Blank</vt:lpstr>
      <vt:lpstr>81_Blank</vt:lpstr>
      <vt:lpstr>82_Blank</vt:lpstr>
      <vt:lpstr>83_Blank</vt:lpstr>
      <vt:lpstr>84_Blank</vt:lpstr>
      <vt:lpstr>85_Blank</vt:lpstr>
      <vt:lpstr>86_Blank</vt:lpstr>
      <vt:lpstr>87_Blank</vt:lpstr>
      <vt:lpstr>88_Blank</vt:lpstr>
      <vt:lpstr>89_Blank</vt:lpstr>
      <vt:lpstr>90_Blank</vt:lpstr>
      <vt:lpstr>91_Blank</vt:lpstr>
      <vt:lpstr>92_Blank</vt:lpstr>
      <vt:lpstr>93_Blank</vt:lpstr>
      <vt:lpstr>94_Blank</vt:lpstr>
      <vt:lpstr>95_Blank</vt:lpstr>
      <vt:lpstr>96_Blank</vt:lpstr>
      <vt:lpstr>97_Blank</vt:lpstr>
      <vt:lpstr>98_Blank</vt:lpstr>
      <vt:lpstr>99_Blank</vt:lpstr>
      <vt:lpstr>100_Blank</vt:lpstr>
      <vt:lpstr>101_Blank</vt:lpstr>
      <vt:lpstr>102_Blank</vt:lpstr>
      <vt:lpstr>103_Blank</vt:lpstr>
      <vt:lpstr>104_Blank</vt:lpstr>
      <vt:lpstr>105_Blank</vt:lpstr>
      <vt:lpstr>106_Blank</vt:lpstr>
      <vt:lpstr>107_Blank</vt:lpstr>
      <vt:lpstr>108_Blank</vt:lpstr>
      <vt:lpstr>109_Blank</vt:lpstr>
      <vt:lpstr>110_Blank</vt:lpstr>
      <vt:lpstr>111_Blank</vt:lpstr>
      <vt:lpstr>112_Blank</vt:lpstr>
      <vt:lpstr>113_Blank</vt:lpstr>
      <vt:lpstr>114_Blank</vt:lpstr>
      <vt:lpstr>115_Blank</vt:lpstr>
      <vt:lpstr>116_Blank</vt:lpstr>
      <vt:lpstr>117_Blank</vt:lpstr>
      <vt:lpstr>118_Blank</vt:lpstr>
      <vt:lpstr>119_Blank</vt:lpstr>
      <vt:lpstr>120_Blank</vt:lpstr>
      <vt:lpstr>121_Blank</vt:lpstr>
      <vt:lpstr>122_Blank</vt:lpstr>
      <vt:lpstr>123_Blank</vt:lpstr>
      <vt:lpstr>124_Blank</vt:lpstr>
      <vt:lpstr>125_Blank</vt:lpstr>
      <vt:lpstr>126_Blank</vt:lpstr>
      <vt:lpstr>127_Blank</vt:lpstr>
      <vt:lpstr>128_Blank</vt:lpstr>
      <vt:lpstr>129_Blank</vt:lpstr>
      <vt:lpstr>130_Blank</vt:lpstr>
      <vt:lpstr>131_Blank</vt:lpstr>
      <vt:lpstr>132_Blank</vt:lpstr>
      <vt:lpstr>133_Blank</vt:lpstr>
      <vt:lpstr>134_Blank</vt:lpstr>
      <vt:lpstr>135_Blank</vt:lpstr>
      <vt:lpstr>136_Blank</vt:lpstr>
      <vt:lpstr>137_Blank</vt:lpstr>
      <vt:lpstr>138_Blank</vt:lpstr>
      <vt:lpstr>139_Blank</vt:lpstr>
      <vt:lpstr>140_Blank</vt:lpstr>
      <vt:lpstr>141_Blank</vt:lpstr>
      <vt:lpstr>142_Blank</vt:lpstr>
      <vt:lpstr>143_Blank</vt:lpstr>
      <vt:lpstr>144_Blank</vt:lpstr>
      <vt:lpstr>145_Blank</vt:lpstr>
      <vt:lpstr>146_Blank</vt:lpstr>
      <vt:lpstr>147_Blank</vt:lpstr>
      <vt:lpstr>148_Blank</vt:lpstr>
      <vt:lpstr>149_Blank</vt:lpstr>
      <vt:lpstr>150_Blank</vt:lpstr>
      <vt:lpstr>151_Blank</vt:lpstr>
      <vt:lpstr>152_Blank</vt:lpstr>
      <vt:lpstr>153_Blank</vt:lpstr>
      <vt:lpstr>154_Blank</vt:lpstr>
      <vt:lpstr>155_Blank</vt:lpstr>
      <vt:lpstr>156_Blank</vt:lpstr>
      <vt:lpstr>157_Blank</vt:lpstr>
      <vt:lpstr>158_Blank</vt:lpstr>
      <vt:lpstr>159_Blank</vt:lpstr>
      <vt:lpstr>160_Blank</vt:lpstr>
      <vt:lpstr>161_Blank</vt:lpstr>
      <vt:lpstr>162_Blank</vt:lpstr>
      <vt:lpstr>163_Blank</vt:lpstr>
      <vt:lpstr>164_Blank</vt:lpstr>
      <vt:lpstr>165_Blank</vt:lpstr>
      <vt:lpstr>166_Blank</vt:lpstr>
      <vt:lpstr>167_Blank</vt:lpstr>
      <vt:lpstr>168_Blank</vt:lpstr>
      <vt:lpstr>169_Blank</vt:lpstr>
      <vt:lpstr>170_Blank</vt:lpstr>
      <vt:lpstr>171_Blank</vt:lpstr>
      <vt:lpstr>172_Blank</vt:lpstr>
      <vt:lpstr>173_Blank</vt:lpstr>
      <vt:lpstr>174_Blank</vt:lpstr>
      <vt:lpstr>PowerPoint Presentation</vt:lpstr>
      <vt:lpstr>Overview: Beauty in the Eye of the Beholder</vt:lpstr>
      <vt:lpstr>Figure 15.1</vt:lpstr>
      <vt:lpstr>Concept 15.1: Bacteria often respond to environmental change by regulating transcription</vt:lpstr>
      <vt:lpstr>Figure 15.2</vt:lpstr>
      <vt:lpstr>Operons: The Basic Concept</vt:lpstr>
      <vt:lpstr>PowerPoint Presentation</vt:lpstr>
      <vt:lpstr>PowerPoint Presentation</vt:lpstr>
      <vt:lpstr>PowerPoint Presentation</vt:lpstr>
      <vt:lpstr>Figure 15.3</vt:lpstr>
      <vt:lpstr>Figure 15.3-1</vt:lpstr>
      <vt:lpstr>Figure 15.3-2</vt:lpstr>
      <vt:lpstr>Repressible and Inducible Operons: Two Types of Negative Gene Regulation</vt:lpstr>
      <vt:lpstr>PowerPoint Presentation</vt:lpstr>
      <vt:lpstr>PowerPoint Presentation</vt:lpstr>
      <vt:lpstr>Video: lac Repressor Model</vt:lpstr>
      <vt:lpstr>Figure 15.4</vt:lpstr>
      <vt:lpstr>Figure 15.4-1</vt:lpstr>
      <vt:lpstr>Figure 15.4-2</vt:lpstr>
      <vt:lpstr>PowerPoint Presentation</vt:lpstr>
      <vt:lpstr>Positive Gene Regulation</vt:lpstr>
      <vt:lpstr>PowerPoint Presentation</vt:lpstr>
      <vt:lpstr>Figure 15.5</vt:lpstr>
      <vt:lpstr>Figure 15.5-1</vt:lpstr>
      <vt:lpstr>Figure 15.5-2</vt:lpstr>
      <vt:lpstr>Concept 15.2: Eukaryotic gene expression is regulated at many stages</vt:lpstr>
      <vt:lpstr>Differential Gene Expression</vt:lpstr>
      <vt:lpstr>Figure 15.6</vt:lpstr>
      <vt:lpstr>Figure 15.6-1</vt:lpstr>
      <vt:lpstr>Figure 15.6-2</vt:lpstr>
      <vt:lpstr>PowerPoint Presentation</vt:lpstr>
      <vt:lpstr>Regulation of Chromatin Structure</vt:lpstr>
      <vt:lpstr>PowerPoint Presentation</vt:lpstr>
      <vt:lpstr>Histone Modifications and DNA Methylation</vt:lpstr>
      <vt:lpstr>Figure 15.7</vt:lpstr>
      <vt:lpstr>PowerPoint Presentation</vt:lpstr>
      <vt:lpstr>Epigenetic Inheritance</vt:lpstr>
      <vt:lpstr>Regulation of Transcription Initiation</vt:lpstr>
      <vt:lpstr>Organization of a Typical Eukaryotic Gene</vt:lpstr>
      <vt:lpstr>Animation: mRNA Degradation</vt:lpstr>
      <vt:lpstr>Figure 15.8</vt:lpstr>
      <vt:lpstr>Figure 15.8-1</vt:lpstr>
      <vt:lpstr>Figure 15.8-2-s1</vt:lpstr>
      <vt:lpstr>Figure 15.8-2-s2</vt:lpstr>
      <vt:lpstr>Figure 15.8-2-s3</vt:lpstr>
      <vt:lpstr>The Roles of General and Specific Transcription Factors</vt:lpstr>
      <vt:lpstr>PowerPoint Presentation</vt:lpstr>
      <vt:lpstr>PowerPoint Presentation</vt:lpstr>
      <vt:lpstr>PowerPoint Presentation</vt:lpstr>
      <vt:lpstr>Figure 15.9</vt:lpstr>
      <vt:lpstr>PowerPoint Presentation</vt:lpstr>
      <vt:lpstr>Animation: Transcription Initiation</vt:lpstr>
      <vt:lpstr>Figure 15.10-s1</vt:lpstr>
      <vt:lpstr>Figure 15.10-s2</vt:lpstr>
      <vt:lpstr>Figure 15.10-s3</vt:lpstr>
      <vt:lpstr>PowerPoint Presentation</vt:lpstr>
      <vt:lpstr>PowerPoint Presentation</vt:lpstr>
      <vt:lpstr>Figure 15.11</vt:lpstr>
      <vt:lpstr>Figure 15.11-1</vt:lpstr>
      <vt:lpstr>Figure 15.11-2</vt:lpstr>
      <vt:lpstr>Figure 15.11-3</vt:lpstr>
      <vt:lpstr>Coordinately Controlled Genes in Eukaryotes</vt:lpstr>
      <vt:lpstr>Mechanisms of Post-Transcriptional Regulation</vt:lpstr>
      <vt:lpstr>RNA Processing</vt:lpstr>
      <vt:lpstr>Animation: RNA Processing</vt:lpstr>
      <vt:lpstr>Figure 15.12</vt:lpstr>
      <vt:lpstr>Initiation of Translation and mRNA Degradation</vt:lpstr>
      <vt:lpstr>PowerPoint Presentation</vt:lpstr>
      <vt:lpstr>Protein Processing and Degradation</vt:lpstr>
      <vt:lpstr>Concept 15.3: Noncoding RNAs play multiple roles in controlling gene expression</vt:lpstr>
      <vt:lpstr>Effects on mRNAs by MicroRNAs and Small Interfering RNAs</vt:lpstr>
      <vt:lpstr>Figure 15.13</vt:lpstr>
      <vt:lpstr>PowerPoint Presentation</vt:lpstr>
      <vt:lpstr>Chromatin Remodeling and Effects on Transcription by ncRNAs</vt:lpstr>
      <vt:lpstr>PowerPoint Presentation</vt:lpstr>
      <vt:lpstr>Concept 15.4: Researchers Can Monitor Expression of Specific Genes</vt:lpstr>
      <vt:lpstr>Studying the Expression of Single Genes</vt:lpstr>
      <vt:lpstr>PowerPoint Presentation</vt:lpstr>
      <vt:lpstr>Figure 15.14</vt:lpstr>
      <vt:lpstr>Figure 15.14-1</vt:lpstr>
      <vt:lpstr>Figure 15.14-2</vt:lpstr>
      <vt:lpstr>PowerPoint Presentation</vt:lpstr>
      <vt:lpstr>Figure 15.15-s1</vt:lpstr>
      <vt:lpstr>Figure 15.15-s2</vt:lpstr>
      <vt:lpstr>Figure 15.15-s3</vt:lpstr>
      <vt:lpstr>Figure 15.15-s4</vt:lpstr>
      <vt:lpstr>Figure 15.15-s5</vt:lpstr>
      <vt:lpstr>PowerPoint Presentation</vt:lpstr>
      <vt:lpstr>Figure 15.16</vt:lpstr>
      <vt:lpstr>Studying the Expression of Groups of Genes</vt:lpstr>
      <vt:lpstr>PowerPoint Presentation</vt:lpstr>
      <vt:lpstr>PowerPoint Presentation</vt:lpstr>
      <vt:lpstr>Figure 15.17</vt:lpstr>
      <vt:lpstr>PowerPoint Presentation</vt:lpstr>
      <vt:lpstr>PowerPoint Presentation</vt:lpstr>
      <vt:lpstr>Figure 15.UN01</vt:lpstr>
      <vt:lpstr>Figure 15.UN02</vt:lpstr>
      <vt:lpstr>Figure 15.UN03-1</vt:lpstr>
      <vt:lpstr>Figure 15.UN03-2</vt:lpstr>
      <vt:lpstr>Figure 15.UN04</vt:lpstr>
      <vt:lpstr>Figure 15.UN05</vt:lpstr>
      <vt:lpstr>Figure 15.UN06</vt:lpstr>
      <vt:lpstr>Figure 15.UN07</vt:lpstr>
      <vt:lpstr>Figure 15.UN08</vt:lpstr>
      <vt:lpstr>Figure 15.UN08-1</vt:lpstr>
      <vt:lpstr>Figure 15.UN08-2</vt:lpstr>
      <vt:lpstr>Figure 15.UN08-3</vt:lpstr>
      <vt:lpstr>Figure 15.UN09</vt:lpstr>
      <vt:lpstr>Figure 15.UN10</vt:lpstr>
    </vt:vector>
  </TitlesOfParts>
  <Company>Pearson</Company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Christopher Delgado</dc:creator>
  <cp:lastModifiedBy>Microsoft Office User</cp:lastModifiedBy>
  <cp:revision>601</cp:revision>
  <cp:lastPrinted>2005-03-24T12:52:04Z</cp:lastPrinted>
  <dcterms:created xsi:type="dcterms:W3CDTF">2010-10-31T21:38:30Z</dcterms:created>
  <dcterms:modified xsi:type="dcterms:W3CDTF">2017-03-09T17:05:08Z</dcterms:modified>
</cp:coreProperties>
</file>