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slideLayouts/slideLayout21.xml" ContentType="application/vnd.openxmlformats-officedocument.presentationml.slideLayout+xml"/>
  <Override PartName="/ppt/theme/theme16.xml" ContentType="application/vnd.openxmlformats-officedocument.theme+xml"/>
  <Override PartName="/ppt/slideLayouts/slideLayout22.xml" ContentType="application/vnd.openxmlformats-officedocument.presentationml.slideLayout+xml"/>
  <Override PartName="/ppt/theme/theme17.xml" ContentType="application/vnd.openxmlformats-officedocument.theme+xml"/>
  <Override PartName="/ppt/slideLayouts/slideLayout2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theme/theme19.xml" ContentType="application/vnd.openxmlformats-officedocument.theme+xml"/>
  <Override PartName="/ppt/slideLayouts/slideLayout25.xml" ContentType="application/vnd.openxmlformats-officedocument.presentationml.slideLayout+xml"/>
  <Override PartName="/ppt/theme/theme20.xml" ContentType="application/vnd.openxmlformats-officedocument.theme+xml"/>
  <Override PartName="/ppt/slideLayouts/slideLayout26.xml" ContentType="application/vnd.openxmlformats-officedocument.presentationml.slideLayout+xml"/>
  <Override PartName="/ppt/theme/theme21.xml" ContentType="application/vnd.openxmlformats-officedocument.theme+xml"/>
  <Override PartName="/ppt/slideLayouts/slideLayout27.xml" ContentType="application/vnd.openxmlformats-officedocument.presentationml.slideLayout+xml"/>
  <Override PartName="/ppt/theme/theme22.xml" ContentType="application/vnd.openxmlformats-officedocument.theme+xml"/>
  <Override PartName="/ppt/slideLayouts/slideLayout28.xml" ContentType="application/vnd.openxmlformats-officedocument.presentationml.slideLayout+xml"/>
  <Override PartName="/ppt/theme/theme23.xml" ContentType="application/vnd.openxmlformats-officedocument.theme+xml"/>
  <Override PartName="/ppt/slideLayouts/slideLayout29.xml" ContentType="application/vnd.openxmlformats-officedocument.presentationml.slideLayout+xml"/>
  <Override PartName="/ppt/theme/theme24.xml" ContentType="application/vnd.openxmlformats-officedocument.theme+xml"/>
  <Override PartName="/ppt/slideLayouts/slideLayout30.xml" ContentType="application/vnd.openxmlformats-officedocument.presentationml.slideLayout+xml"/>
  <Override PartName="/ppt/theme/theme25.xml" ContentType="application/vnd.openxmlformats-officedocument.theme+xml"/>
  <Override PartName="/ppt/slideLayouts/slideLayout31.xml" ContentType="application/vnd.openxmlformats-officedocument.presentationml.slideLayout+xml"/>
  <Override PartName="/ppt/theme/theme26.xml" ContentType="application/vnd.openxmlformats-officedocument.theme+xml"/>
  <Override PartName="/ppt/slideLayouts/slideLayout32.xml" ContentType="application/vnd.openxmlformats-officedocument.presentationml.slideLayout+xml"/>
  <Override PartName="/ppt/theme/theme27.xml" ContentType="application/vnd.openxmlformats-officedocument.theme+xml"/>
  <Override PartName="/ppt/slideLayouts/slideLayout33.xml" ContentType="application/vnd.openxmlformats-officedocument.presentationml.slideLayout+xml"/>
  <Override PartName="/ppt/theme/theme28.xml" ContentType="application/vnd.openxmlformats-officedocument.theme+xml"/>
  <Override PartName="/ppt/slideLayouts/slideLayout34.xml" ContentType="application/vnd.openxmlformats-officedocument.presentationml.slideLayout+xml"/>
  <Override PartName="/ppt/theme/theme29.xml" ContentType="application/vnd.openxmlformats-officedocument.theme+xml"/>
  <Override PartName="/ppt/slideLayouts/slideLayout35.xml" ContentType="application/vnd.openxmlformats-officedocument.presentationml.slideLayout+xml"/>
  <Override PartName="/ppt/theme/theme30.xml" ContentType="application/vnd.openxmlformats-officedocument.theme+xml"/>
  <Override PartName="/ppt/slideLayouts/slideLayout36.xml" ContentType="application/vnd.openxmlformats-officedocument.presentationml.slideLayout+xml"/>
  <Override PartName="/ppt/theme/theme31.xml" ContentType="application/vnd.openxmlformats-officedocument.theme+xml"/>
  <Override PartName="/ppt/slideLayouts/slideLayout37.xml" ContentType="application/vnd.openxmlformats-officedocument.presentationml.slideLayout+xml"/>
  <Override PartName="/ppt/theme/theme32.xml" ContentType="application/vnd.openxmlformats-officedocument.theme+xml"/>
  <Override PartName="/ppt/slideLayouts/slideLayout38.xml" ContentType="application/vnd.openxmlformats-officedocument.presentationml.slideLayout+xml"/>
  <Override PartName="/ppt/theme/theme33.xml" ContentType="application/vnd.openxmlformats-officedocument.theme+xml"/>
  <Override PartName="/ppt/slideLayouts/slideLayout39.xml" ContentType="application/vnd.openxmlformats-officedocument.presentationml.slideLayout+xml"/>
  <Override PartName="/ppt/theme/theme34.xml" ContentType="application/vnd.openxmlformats-officedocument.theme+xml"/>
  <Override PartName="/ppt/slideLayouts/slideLayout40.xml" ContentType="application/vnd.openxmlformats-officedocument.presentationml.slideLayout+xml"/>
  <Override PartName="/ppt/theme/theme35.xml" ContentType="application/vnd.openxmlformats-officedocument.theme+xml"/>
  <Override PartName="/ppt/slideLayouts/slideLayout41.xml" ContentType="application/vnd.openxmlformats-officedocument.presentationml.slideLayout+xml"/>
  <Override PartName="/ppt/theme/theme36.xml" ContentType="application/vnd.openxmlformats-officedocument.theme+xml"/>
  <Override PartName="/ppt/slideLayouts/slideLayout42.xml" ContentType="application/vnd.openxmlformats-officedocument.presentationml.slideLayout+xml"/>
  <Override PartName="/ppt/theme/theme37.xml" ContentType="application/vnd.openxmlformats-officedocument.theme+xml"/>
  <Override PartName="/ppt/slideLayouts/slideLayout43.xml" ContentType="application/vnd.openxmlformats-officedocument.presentationml.slideLayout+xml"/>
  <Override PartName="/ppt/theme/theme38.xml" ContentType="application/vnd.openxmlformats-officedocument.theme+xml"/>
  <Override PartName="/ppt/slideLayouts/slideLayout44.xml" ContentType="application/vnd.openxmlformats-officedocument.presentationml.slideLayout+xml"/>
  <Override PartName="/ppt/theme/theme39.xml" ContentType="application/vnd.openxmlformats-officedocument.theme+xml"/>
  <Override PartName="/ppt/slideLayouts/slideLayout45.xml" ContentType="application/vnd.openxmlformats-officedocument.presentationml.slideLayout+xml"/>
  <Override PartName="/ppt/theme/theme40.xml" ContentType="application/vnd.openxmlformats-officedocument.theme+xml"/>
  <Override PartName="/ppt/slideLayouts/slideLayout46.xml" ContentType="application/vnd.openxmlformats-officedocument.presentationml.slideLayout+xml"/>
  <Override PartName="/ppt/theme/theme41.xml" ContentType="application/vnd.openxmlformats-officedocument.theme+xml"/>
  <Override PartName="/ppt/slideLayouts/slideLayout47.xml" ContentType="application/vnd.openxmlformats-officedocument.presentationml.slideLayout+xml"/>
  <Override PartName="/ppt/theme/theme42.xml" ContentType="application/vnd.openxmlformats-officedocument.theme+xml"/>
  <Override PartName="/ppt/slideLayouts/slideLayout48.xml" ContentType="application/vnd.openxmlformats-officedocument.presentationml.slideLayout+xml"/>
  <Override PartName="/ppt/theme/theme43.xml" ContentType="application/vnd.openxmlformats-officedocument.theme+xml"/>
  <Override PartName="/ppt/slideLayouts/slideLayout49.xml" ContentType="application/vnd.openxmlformats-officedocument.presentationml.slideLayout+xml"/>
  <Override PartName="/ppt/theme/theme44.xml" ContentType="application/vnd.openxmlformats-officedocument.theme+xml"/>
  <Override PartName="/ppt/slideLayouts/slideLayout50.xml" ContentType="application/vnd.openxmlformats-officedocument.presentationml.slideLayout+xml"/>
  <Override PartName="/ppt/theme/theme45.xml" ContentType="application/vnd.openxmlformats-officedocument.theme+xml"/>
  <Override PartName="/ppt/slideLayouts/slideLayout51.xml" ContentType="application/vnd.openxmlformats-officedocument.presentationml.slideLayout+xml"/>
  <Override PartName="/ppt/theme/theme46.xml" ContentType="application/vnd.openxmlformats-officedocument.theme+xml"/>
  <Override PartName="/ppt/slideLayouts/slideLayout52.xml" ContentType="application/vnd.openxmlformats-officedocument.presentationml.slideLayout+xml"/>
  <Override PartName="/ppt/theme/theme47.xml" ContentType="application/vnd.openxmlformats-officedocument.theme+xml"/>
  <Override PartName="/ppt/slideLayouts/slideLayout53.xml" ContentType="application/vnd.openxmlformats-officedocument.presentationml.slideLayout+xml"/>
  <Override PartName="/ppt/theme/theme48.xml" ContentType="application/vnd.openxmlformats-officedocument.theme+xml"/>
  <Override PartName="/ppt/slideLayouts/slideLayout54.xml" ContentType="application/vnd.openxmlformats-officedocument.presentationml.slideLayout+xml"/>
  <Override PartName="/ppt/theme/theme49.xml" ContentType="application/vnd.openxmlformats-officedocument.theme+xml"/>
  <Override PartName="/ppt/slideLayouts/slideLayout55.xml" ContentType="application/vnd.openxmlformats-officedocument.presentationml.slideLayout+xml"/>
  <Override PartName="/ppt/theme/theme50.xml" ContentType="application/vnd.openxmlformats-officedocument.theme+xml"/>
  <Override PartName="/ppt/slideLayouts/slideLayout56.xml" ContentType="application/vnd.openxmlformats-officedocument.presentationml.slideLayout+xml"/>
  <Override PartName="/ppt/theme/theme51.xml" ContentType="application/vnd.openxmlformats-officedocument.theme+xml"/>
  <Override PartName="/ppt/slideLayouts/slideLayout57.xml" ContentType="application/vnd.openxmlformats-officedocument.presentationml.slideLayout+xml"/>
  <Override PartName="/ppt/theme/theme52.xml" ContentType="application/vnd.openxmlformats-officedocument.theme+xml"/>
  <Override PartName="/ppt/slideLayouts/slideLayout58.xml" ContentType="application/vnd.openxmlformats-officedocument.presentationml.slideLayout+xml"/>
  <Override PartName="/ppt/theme/theme53.xml" ContentType="application/vnd.openxmlformats-officedocument.theme+xml"/>
  <Override PartName="/ppt/slideLayouts/slideLayout59.xml" ContentType="application/vnd.openxmlformats-officedocument.presentationml.slideLayout+xml"/>
  <Override PartName="/ppt/theme/theme54.xml" ContentType="application/vnd.openxmlformats-officedocument.theme+xml"/>
  <Override PartName="/ppt/slideLayouts/slideLayout60.xml" ContentType="application/vnd.openxmlformats-officedocument.presentationml.slideLayout+xml"/>
  <Override PartName="/ppt/theme/theme55.xml" ContentType="application/vnd.openxmlformats-officedocument.theme+xml"/>
  <Override PartName="/ppt/slideLayouts/slideLayout61.xml" ContentType="application/vnd.openxmlformats-officedocument.presentationml.slideLayout+xml"/>
  <Override PartName="/ppt/theme/theme56.xml" ContentType="application/vnd.openxmlformats-officedocument.theme+xml"/>
  <Override PartName="/ppt/slideLayouts/slideLayout62.xml" ContentType="application/vnd.openxmlformats-officedocument.presentationml.slideLayout+xml"/>
  <Override PartName="/ppt/theme/theme57.xml" ContentType="application/vnd.openxmlformats-officedocument.theme+xml"/>
  <Override PartName="/ppt/slideLayouts/slideLayout63.xml" ContentType="application/vnd.openxmlformats-officedocument.presentationml.slideLayout+xml"/>
  <Override PartName="/ppt/theme/theme58.xml" ContentType="application/vnd.openxmlformats-officedocument.theme+xml"/>
  <Override PartName="/ppt/slideLayouts/slideLayout64.xml" ContentType="application/vnd.openxmlformats-officedocument.presentationml.slideLayout+xml"/>
  <Override PartName="/ppt/theme/theme59.xml" ContentType="application/vnd.openxmlformats-officedocument.theme+xml"/>
  <Override PartName="/ppt/slideLayouts/slideLayout65.xml" ContentType="application/vnd.openxmlformats-officedocument.presentationml.slideLayout+xml"/>
  <Override PartName="/ppt/theme/theme60.xml" ContentType="application/vnd.openxmlformats-officedocument.theme+xml"/>
  <Override PartName="/ppt/slideLayouts/slideLayout66.xml" ContentType="application/vnd.openxmlformats-officedocument.presentationml.slideLayout+xml"/>
  <Override PartName="/ppt/theme/theme61.xml" ContentType="application/vnd.openxmlformats-officedocument.theme+xml"/>
  <Override PartName="/ppt/slideLayouts/slideLayout67.xml" ContentType="application/vnd.openxmlformats-officedocument.presentationml.slideLayout+xml"/>
  <Override PartName="/ppt/theme/theme62.xml" ContentType="application/vnd.openxmlformats-officedocument.theme+xml"/>
  <Override PartName="/ppt/slideLayouts/slideLayout68.xml" ContentType="application/vnd.openxmlformats-officedocument.presentationml.slideLayout+xml"/>
  <Override PartName="/ppt/theme/theme63.xml" ContentType="application/vnd.openxmlformats-officedocument.theme+xml"/>
  <Override PartName="/ppt/slideLayouts/slideLayout69.xml" ContentType="application/vnd.openxmlformats-officedocument.presentationml.slideLayout+xml"/>
  <Override PartName="/ppt/theme/theme64.xml" ContentType="application/vnd.openxmlformats-officedocument.theme+xml"/>
  <Override PartName="/ppt/slideLayouts/slideLayout70.xml" ContentType="application/vnd.openxmlformats-officedocument.presentationml.slideLayout+xml"/>
  <Override PartName="/ppt/theme/theme65.xml" ContentType="application/vnd.openxmlformats-officedocument.theme+xml"/>
  <Override PartName="/ppt/slideLayouts/slideLayout71.xml" ContentType="application/vnd.openxmlformats-officedocument.presentationml.slideLayout+xml"/>
  <Override PartName="/ppt/theme/theme66.xml" ContentType="application/vnd.openxmlformats-officedocument.theme+xml"/>
  <Override PartName="/ppt/slideLayouts/slideLayout72.xml" ContentType="application/vnd.openxmlformats-officedocument.presentationml.slideLayout+xml"/>
  <Override PartName="/ppt/theme/theme67.xml" ContentType="application/vnd.openxmlformats-officedocument.theme+xml"/>
  <Override PartName="/ppt/slideLayouts/slideLayout73.xml" ContentType="application/vnd.openxmlformats-officedocument.presentationml.slideLayout+xml"/>
  <Override PartName="/ppt/theme/theme68.xml" ContentType="application/vnd.openxmlformats-officedocument.theme+xml"/>
  <Override PartName="/ppt/slideLayouts/slideLayout74.xml" ContentType="application/vnd.openxmlformats-officedocument.presentationml.slideLayout+xml"/>
  <Override PartName="/ppt/theme/theme69.xml" ContentType="application/vnd.openxmlformats-officedocument.theme+xml"/>
  <Override PartName="/ppt/slideLayouts/slideLayout75.xml" ContentType="application/vnd.openxmlformats-officedocument.presentationml.slideLayout+xml"/>
  <Override PartName="/ppt/theme/theme70.xml" ContentType="application/vnd.openxmlformats-officedocument.theme+xml"/>
  <Override PartName="/ppt/slideLayouts/slideLayout76.xml" ContentType="application/vnd.openxmlformats-officedocument.presentationml.slideLayout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4023" r:id="rId2"/>
    <p:sldMasterId id="2147484025" r:id="rId3"/>
    <p:sldMasterId id="2147484027" r:id="rId4"/>
    <p:sldMasterId id="2147484029" r:id="rId5"/>
    <p:sldMasterId id="2147484031" r:id="rId6"/>
    <p:sldMasterId id="2147484033" r:id="rId7"/>
    <p:sldMasterId id="2147484035" r:id="rId8"/>
    <p:sldMasterId id="2147484037" r:id="rId9"/>
    <p:sldMasterId id="2147484039" r:id="rId10"/>
    <p:sldMasterId id="2147484041" r:id="rId11"/>
    <p:sldMasterId id="2147484043" r:id="rId12"/>
    <p:sldMasterId id="2147484045" r:id="rId13"/>
    <p:sldMasterId id="2147484047" r:id="rId14"/>
    <p:sldMasterId id="2147484049" r:id="rId15"/>
    <p:sldMasterId id="2147484051" r:id="rId16"/>
    <p:sldMasterId id="2147484053" r:id="rId17"/>
    <p:sldMasterId id="2147484055" r:id="rId18"/>
    <p:sldMasterId id="2147484057" r:id="rId19"/>
    <p:sldMasterId id="2147484059" r:id="rId20"/>
    <p:sldMasterId id="2147484061" r:id="rId21"/>
    <p:sldMasterId id="2147484063" r:id="rId22"/>
    <p:sldMasterId id="2147484065" r:id="rId23"/>
    <p:sldMasterId id="2147484067" r:id="rId24"/>
    <p:sldMasterId id="2147484069" r:id="rId25"/>
    <p:sldMasterId id="2147484071" r:id="rId26"/>
    <p:sldMasterId id="2147484073" r:id="rId27"/>
    <p:sldMasterId id="2147484075" r:id="rId28"/>
    <p:sldMasterId id="2147484077" r:id="rId29"/>
    <p:sldMasterId id="2147484079" r:id="rId30"/>
    <p:sldMasterId id="2147484081" r:id="rId31"/>
    <p:sldMasterId id="2147484083" r:id="rId32"/>
    <p:sldMasterId id="2147484085" r:id="rId33"/>
    <p:sldMasterId id="2147484087" r:id="rId34"/>
    <p:sldMasterId id="2147484089" r:id="rId35"/>
    <p:sldMasterId id="2147484091" r:id="rId36"/>
    <p:sldMasterId id="2147484093" r:id="rId37"/>
    <p:sldMasterId id="2147484095" r:id="rId38"/>
    <p:sldMasterId id="2147484097" r:id="rId39"/>
    <p:sldMasterId id="2147484099" r:id="rId40"/>
    <p:sldMasterId id="2147484101" r:id="rId41"/>
    <p:sldMasterId id="2147484103" r:id="rId42"/>
    <p:sldMasterId id="2147484105" r:id="rId43"/>
    <p:sldMasterId id="2147484107" r:id="rId44"/>
    <p:sldMasterId id="2147484109" r:id="rId45"/>
    <p:sldMasterId id="2147484111" r:id="rId46"/>
    <p:sldMasterId id="2147484113" r:id="rId47"/>
    <p:sldMasterId id="2147484115" r:id="rId48"/>
    <p:sldMasterId id="2147484117" r:id="rId49"/>
    <p:sldMasterId id="2147484119" r:id="rId50"/>
    <p:sldMasterId id="2147484121" r:id="rId51"/>
    <p:sldMasterId id="2147484123" r:id="rId52"/>
    <p:sldMasterId id="2147484125" r:id="rId53"/>
    <p:sldMasterId id="2147484129" r:id="rId54"/>
    <p:sldMasterId id="2147484131" r:id="rId55"/>
    <p:sldMasterId id="2147484133" r:id="rId56"/>
    <p:sldMasterId id="2147484135" r:id="rId57"/>
    <p:sldMasterId id="2147484137" r:id="rId58"/>
    <p:sldMasterId id="2147484139" r:id="rId59"/>
    <p:sldMasterId id="2147484141" r:id="rId60"/>
    <p:sldMasterId id="2147484143" r:id="rId61"/>
    <p:sldMasterId id="2147484145" r:id="rId62"/>
    <p:sldMasterId id="2147484147" r:id="rId63"/>
    <p:sldMasterId id="2147484149" r:id="rId64"/>
    <p:sldMasterId id="2147484151" r:id="rId65"/>
    <p:sldMasterId id="2147484153" r:id="rId66"/>
    <p:sldMasterId id="2147484155" r:id="rId67"/>
    <p:sldMasterId id="2147484157" r:id="rId68"/>
    <p:sldMasterId id="2147484159" r:id="rId69"/>
    <p:sldMasterId id="2147484161" r:id="rId70"/>
    <p:sldMasterId id="2147484163" r:id="rId71"/>
  </p:sldMasterIdLst>
  <p:notesMasterIdLst>
    <p:notesMasterId r:id="rId204"/>
  </p:notesMasterIdLst>
  <p:handoutMasterIdLst>
    <p:handoutMasterId r:id="rId205"/>
  </p:handoutMasterIdLst>
  <p:sldIdLst>
    <p:sldId id="256" r:id="rId72"/>
    <p:sldId id="257" r:id="rId73"/>
    <p:sldId id="374" r:id="rId74"/>
    <p:sldId id="259" r:id="rId75"/>
    <p:sldId id="260" r:id="rId76"/>
    <p:sldId id="261" r:id="rId77"/>
    <p:sldId id="375" r:id="rId78"/>
    <p:sldId id="376" r:id="rId79"/>
    <p:sldId id="377" r:id="rId80"/>
    <p:sldId id="263" r:id="rId81"/>
    <p:sldId id="378" r:id="rId82"/>
    <p:sldId id="265" r:id="rId83"/>
    <p:sldId id="266" r:id="rId84"/>
    <p:sldId id="267" r:id="rId85"/>
    <p:sldId id="268" r:id="rId86"/>
    <p:sldId id="379" r:id="rId87"/>
    <p:sldId id="380" r:id="rId88"/>
    <p:sldId id="381" r:id="rId89"/>
    <p:sldId id="382" r:id="rId90"/>
    <p:sldId id="383" r:id="rId91"/>
    <p:sldId id="384" r:id="rId92"/>
    <p:sldId id="270" r:id="rId93"/>
    <p:sldId id="385" r:id="rId94"/>
    <p:sldId id="272" r:id="rId95"/>
    <p:sldId id="273" r:id="rId96"/>
    <p:sldId id="386" r:id="rId97"/>
    <p:sldId id="387" r:id="rId98"/>
    <p:sldId id="275" r:id="rId99"/>
    <p:sldId id="276" r:id="rId100"/>
    <p:sldId id="277" r:id="rId101"/>
    <p:sldId id="278" r:id="rId102"/>
    <p:sldId id="388" r:id="rId103"/>
    <p:sldId id="280" r:id="rId104"/>
    <p:sldId id="389" r:id="rId105"/>
    <p:sldId id="390" r:id="rId106"/>
    <p:sldId id="391" r:id="rId107"/>
    <p:sldId id="282" r:id="rId108"/>
    <p:sldId id="283" r:id="rId109"/>
    <p:sldId id="342" r:id="rId110"/>
    <p:sldId id="392" r:id="rId111"/>
    <p:sldId id="393" r:id="rId112"/>
    <p:sldId id="394" r:id="rId113"/>
    <p:sldId id="285" r:id="rId114"/>
    <p:sldId id="286" r:id="rId115"/>
    <p:sldId id="287" r:id="rId116"/>
    <p:sldId id="288" r:id="rId117"/>
    <p:sldId id="395" r:id="rId118"/>
    <p:sldId id="290" r:id="rId119"/>
    <p:sldId id="396" r:id="rId120"/>
    <p:sldId id="292" r:id="rId121"/>
    <p:sldId id="293" r:id="rId122"/>
    <p:sldId id="294" r:id="rId123"/>
    <p:sldId id="397" r:id="rId124"/>
    <p:sldId id="296" r:id="rId125"/>
    <p:sldId id="398" r:id="rId126"/>
    <p:sldId id="298" r:id="rId127"/>
    <p:sldId id="399" r:id="rId128"/>
    <p:sldId id="300" r:id="rId129"/>
    <p:sldId id="301" r:id="rId130"/>
    <p:sldId id="302" r:id="rId131"/>
    <p:sldId id="343" r:id="rId132"/>
    <p:sldId id="400" r:id="rId133"/>
    <p:sldId id="304" r:id="rId134"/>
    <p:sldId id="305" r:id="rId135"/>
    <p:sldId id="344" r:id="rId136"/>
    <p:sldId id="401" r:id="rId137"/>
    <p:sldId id="402" r:id="rId138"/>
    <p:sldId id="403" r:id="rId139"/>
    <p:sldId id="307" r:id="rId140"/>
    <p:sldId id="404" r:id="rId141"/>
    <p:sldId id="309" r:id="rId142"/>
    <p:sldId id="405" r:id="rId143"/>
    <p:sldId id="406" r:id="rId144"/>
    <p:sldId id="407" r:id="rId145"/>
    <p:sldId id="408" r:id="rId146"/>
    <p:sldId id="311" r:id="rId147"/>
    <p:sldId id="312" r:id="rId148"/>
    <p:sldId id="313" r:id="rId149"/>
    <p:sldId id="345" r:id="rId150"/>
    <p:sldId id="409" r:id="rId151"/>
    <p:sldId id="315" r:id="rId152"/>
    <p:sldId id="316" r:id="rId153"/>
    <p:sldId id="410" r:id="rId154"/>
    <p:sldId id="411" r:id="rId155"/>
    <p:sldId id="412" r:id="rId156"/>
    <p:sldId id="318" r:id="rId157"/>
    <p:sldId id="413" r:id="rId158"/>
    <p:sldId id="414" r:id="rId159"/>
    <p:sldId id="415" r:id="rId160"/>
    <p:sldId id="320" r:id="rId161"/>
    <p:sldId id="321" r:id="rId162"/>
    <p:sldId id="322" r:id="rId163"/>
    <p:sldId id="323" r:id="rId164"/>
    <p:sldId id="324" r:id="rId165"/>
    <p:sldId id="416" r:id="rId166"/>
    <p:sldId id="326" r:id="rId167"/>
    <p:sldId id="417" r:id="rId168"/>
    <p:sldId id="418" r:id="rId169"/>
    <p:sldId id="419" r:id="rId170"/>
    <p:sldId id="328" r:id="rId171"/>
    <p:sldId id="420" r:id="rId172"/>
    <p:sldId id="421" r:id="rId173"/>
    <p:sldId id="422" r:id="rId174"/>
    <p:sldId id="423" r:id="rId175"/>
    <p:sldId id="424" r:id="rId176"/>
    <p:sldId id="331" r:id="rId177"/>
    <p:sldId id="425" r:id="rId178"/>
    <p:sldId id="333" r:id="rId179"/>
    <p:sldId id="334" r:id="rId180"/>
    <p:sldId id="427" r:id="rId181"/>
    <p:sldId id="428" r:id="rId182"/>
    <p:sldId id="429" r:id="rId183"/>
    <p:sldId id="430" r:id="rId184"/>
    <p:sldId id="431" r:id="rId185"/>
    <p:sldId id="432" r:id="rId186"/>
    <p:sldId id="336" r:id="rId187"/>
    <p:sldId id="337" r:id="rId188"/>
    <p:sldId id="339" r:id="rId189"/>
    <p:sldId id="340" r:id="rId190"/>
    <p:sldId id="341" r:id="rId191"/>
    <p:sldId id="433" r:id="rId192"/>
    <p:sldId id="434" r:id="rId193"/>
    <p:sldId id="435" r:id="rId194"/>
    <p:sldId id="436" r:id="rId195"/>
    <p:sldId id="437" r:id="rId196"/>
    <p:sldId id="438" r:id="rId197"/>
    <p:sldId id="439" r:id="rId198"/>
    <p:sldId id="440" r:id="rId199"/>
    <p:sldId id="441" r:id="rId200"/>
    <p:sldId id="442" r:id="rId201"/>
    <p:sldId id="443" r:id="rId202"/>
    <p:sldId id="444" r:id="rId203"/>
  </p:sldIdLst>
  <p:sldSz cx="9144000" cy="6858000" type="screen4x3"/>
  <p:notesSz cx="6858000" cy="9144000"/>
  <p:custDataLst>
    <p:tags r:id="rId20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2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8" autoAdjust="0"/>
    <p:restoredTop sz="92176" autoAdjust="0"/>
  </p:normalViewPr>
  <p:slideViewPr>
    <p:cSldViewPr snapToGrid="0" showGuides="1">
      <p:cViewPr varScale="1">
        <p:scale>
          <a:sx n="67" d="100"/>
          <a:sy n="67" d="100"/>
        </p:scale>
        <p:origin x="1056" y="78"/>
      </p:cViewPr>
      <p:guideLst>
        <p:guide orient="horz" pos="2158"/>
        <p:guide pos="2880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-32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3.xml"/><Relationship Id="rId138" Type="http://schemas.openxmlformats.org/officeDocument/2006/relationships/slide" Target="slides/slide67.xml"/><Relationship Id="rId159" Type="http://schemas.openxmlformats.org/officeDocument/2006/relationships/slide" Target="slides/slide88.xml"/><Relationship Id="rId170" Type="http://schemas.openxmlformats.org/officeDocument/2006/relationships/slide" Target="slides/slide99.xml"/><Relationship Id="rId191" Type="http://schemas.openxmlformats.org/officeDocument/2006/relationships/slide" Target="slides/slide120.xml"/><Relationship Id="rId205" Type="http://schemas.openxmlformats.org/officeDocument/2006/relationships/handoutMaster" Target="handoutMasters/handoutMaster1.xml"/><Relationship Id="rId107" Type="http://schemas.openxmlformats.org/officeDocument/2006/relationships/slide" Target="slides/slide3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3.xml"/><Relationship Id="rId79" Type="http://schemas.openxmlformats.org/officeDocument/2006/relationships/slide" Target="slides/slide8.xml"/><Relationship Id="rId102" Type="http://schemas.openxmlformats.org/officeDocument/2006/relationships/slide" Target="slides/slide31.xml"/><Relationship Id="rId123" Type="http://schemas.openxmlformats.org/officeDocument/2006/relationships/slide" Target="slides/slide52.xml"/><Relationship Id="rId128" Type="http://schemas.openxmlformats.org/officeDocument/2006/relationships/slide" Target="slides/slide57.xml"/><Relationship Id="rId144" Type="http://schemas.openxmlformats.org/officeDocument/2006/relationships/slide" Target="slides/slide73.xml"/><Relationship Id="rId149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19.xml"/><Relationship Id="rId95" Type="http://schemas.openxmlformats.org/officeDocument/2006/relationships/slide" Target="slides/slide24.xml"/><Relationship Id="rId160" Type="http://schemas.openxmlformats.org/officeDocument/2006/relationships/slide" Target="slides/slide89.xml"/><Relationship Id="rId165" Type="http://schemas.openxmlformats.org/officeDocument/2006/relationships/slide" Target="slides/slide94.xml"/><Relationship Id="rId181" Type="http://schemas.openxmlformats.org/officeDocument/2006/relationships/slide" Target="slides/slide110.xml"/><Relationship Id="rId186" Type="http://schemas.openxmlformats.org/officeDocument/2006/relationships/slide" Target="slides/slide115.xml"/><Relationship Id="rId211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2.xml"/><Relationship Id="rId118" Type="http://schemas.openxmlformats.org/officeDocument/2006/relationships/slide" Target="slides/slide47.xml"/><Relationship Id="rId134" Type="http://schemas.openxmlformats.org/officeDocument/2006/relationships/slide" Target="slides/slide63.xml"/><Relationship Id="rId139" Type="http://schemas.openxmlformats.org/officeDocument/2006/relationships/slide" Target="slides/slide68.xml"/><Relationship Id="rId80" Type="http://schemas.openxmlformats.org/officeDocument/2006/relationships/slide" Target="slides/slide9.xml"/><Relationship Id="rId85" Type="http://schemas.openxmlformats.org/officeDocument/2006/relationships/slide" Target="slides/slide14.xml"/><Relationship Id="rId150" Type="http://schemas.openxmlformats.org/officeDocument/2006/relationships/slide" Target="slides/slide79.xml"/><Relationship Id="rId155" Type="http://schemas.openxmlformats.org/officeDocument/2006/relationships/slide" Target="slides/slide84.xml"/><Relationship Id="rId171" Type="http://schemas.openxmlformats.org/officeDocument/2006/relationships/slide" Target="slides/slide100.xml"/><Relationship Id="rId176" Type="http://schemas.openxmlformats.org/officeDocument/2006/relationships/slide" Target="slides/slide105.xml"/><Relationship Id="rId192" Type="http://schemas.openxmlformats.org/officeDocument/2006/relationships/slide" Target="slides/slide121.xml"/><Relationship Id="rId197" Type="http://schemas.openxmlformats.org/officeDocument/2006/relationships/slide" Target="slides/slide126.xml"/><Relationship Id="rId206" Type="http://schemas.openxmlformats.org/officeDocument/2006/relationships/tags" Target="tags/tag1.xml"/><Relationship Id="rId201" Type="http://schemas.openxmlformats.org/officeDocument/2006/relationships/slide" Target="slides/slide13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2.xml"/><Relationship Id="rId108" Type="http://schemas.openxmlformats.org/officeDocument/2006/relationships/slide" Target="slides/slide37.xml"/><Relationship Id="rId124" Type="http://schemas.openxmlformats.org/officeDocument/2006/relationships/slide" Target="slides/slide53.xml"/><Relationship Id="rId129" Type="http://schemas.openxmlformats.org/officeDocument/2006/relationships/slide" Target="slides/slide58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4.xml"/><Relationship Id="rId91" Type="http://schemas.openxmlformats.org/officeDocument/2006/relationships/slide" Target="slides/slide20.xml"/><Relationship Id="rId96" Type="http://schemas.openxmlformats.org/officeDocument/2006/relationships/slide" Target="slides/slide25.xml"/><Relationship Id="rId140" Type="http://schemas.openxmlformats.org/officeDocument/2006/relationships/slide" Target="slides/slide69.xml"/><Relationship Id="rId145" Type="http://schemas.openxmlformats.org/officeDocument/2006/relationships/slide" Target="slides/slide74.xml"/><Relationship Id="rId161" Type="http://schemas.openxmlformats.org/officeDocument/2006/relationships/slide" Target="slides/slide90.xml"/><Relationship Id="rId166" Type="http://schemas.openxmlformats.org/officeDocument/2006/relationships/slide" Target="slides/slide95.xml"/><Relationship Id="rId182" Type="http://schemas.openxmlformats.org/officeDocument/2006/relationships/slide" Target="slides/slide111.xml"/><Relationship Id="rId187" Type="http://schemas.openxmlformats.org/officeDocument/2006/relationships/slide" Target="slides/slide1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3.xml"/><Relationship Id="rId119" Type="http://schemas.openxmlformats.org/officeDocument/2006/relationships/slide" Target="slides/slide48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0.xml"/><Relationship Id="rId86" Type="http://schemas.openxmlformats.org/officeDocument/2006/relationships/slide" Target="slides/slide15.xml"/><Relationship Id="rId130" Type="http://schemas.openxmlformats.org/officeDocument/2006/relationships/slide" Target="slides/slide59.xml"/><Relationship Id="rId135" Type="http://schemas.openxmlformats.org/officeDocument/2006/relationships/slide" Target="slides/slide64.xml"/><Relationship Id="rId151" Type="http://schemas.openxmlformats.org/officeDocument/2006/relationships/slide" Target="slides/slide80.xml"/><Relationship Id="rId156" Type="http://schemas.openxmlformats.org/officeDocument/2006/relationships/slide" Target="slides/slide85.xml"/><Relationship Id="rId177" Type="http://schemas.openxmlformats.org/officeDocument/2006/relationships/slide" Target="slides/slide106.xml"/><Relationship Id="rId198" Type="http://schemas.openxmlformats.org/officeDocument/2006/relationships/slide" Target="slides/slide127.xml"/><Relationship Id="rId172" Type="http://schemas.openxmlformats.org/officeDocument/2006/relationships/slide" Target="slides/slide101.xml"/><Relationship Id="rId193" Type="http://schemas.openxmlformats.org/officeDocument/2006/relationships/slide" Target="slides/slide122.xml"/><Relationship Id="rId202" Type="http://schemas.openxmlformats.org/officeDocument/2006/relationships/slide" Target="slides/slide131.xml"/><Relationship Id="rId207" Type="http://schemas.openxmlformats.org/officeDocument/2006/relationships/commentAuthors" Target="commentAuthor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5.xml"/><Relationship Id="rId97" Type="http://schemas.openxmlformats.org/officeDocument/2006/relationships/slide" Target="slides/slide26.xml"/><Relationship Id="rId104" Type="http://schemas.openxmlformats.org/officeDocument/2006/relationships/slide" Target="slides/slide33.xml"/><Relationship Id="rId120" Type="http://schemas.openxmlformats.org/officeDocument/2006/relationships/slide" Target="slides/slide49.xml"/><Relationship Id="rId125" Type="http://schemas.openxmlformats.org/officeDocument/2006/relationships/slide" Target="slides/slide54.xml"/><Relationship Id="rId141" Type="http://schemas.openxmlformats.org/officeDocument/2006/relationships/slide" Target="slides/slide70.xml"/><Relationship Id="rId146" Type="http://schemas.openxmlformats.org/officeDocument/2006/relationships/slide" Target="slides/slide75.xml"/><Relationship Id="rId167" Type="http://schemas.openxmlformats.org/officeDocument/2006/relationships/slide" Target="slides/slide96.xml"/><Relationship Id="rId188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21.xml"/><Relationship Id="rId162" Type="http://schemas.openxmlformats.org/officeDocument/2006/relationships/slide" Target="slides/slide91.xml"/><Relationship Id="rId183" Type="http://schemas.openxmlformats.org/officeDocument/2006/relationships/slide" Target="slides/slide11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6.xml"/><Relationship Id="rId110" Type="http://schemas.openxmlformats.org/officeDocument/2006/relationships/slide" Target="slides/slide39.xml"/><Relationship Id="rId115" Type="http://schemas.openxmlformats.org/officeDocument/2006/relationships/slide" Target="slides/slide44.xml"/><Relationship Id="rId131" Type="http://schemas.openxmlformats.org/officeDocument/2006/relationships/slide" Target="slides/slide60.xml"/><Relationship Id="rId136" Type="http://schemas.openxmlformats.org/officeDocument/2006/relationships/slide" Target="slides/slide65.xml"/><Relationship Id="rId157" Type="http://schemas.openxmlformats.org/officeDocument/2006/relationships/slide" Target="slides/slide86.xml"/><Relationship Id="rId178" Type="http://schemas.openxmlformats.org/officeDocument/2006/relationships/slide" Target="slides/slide107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1.xml"/><Relationship Id="rId152" Type="http://schemas.openxmlformats.org/officeDocument/2006/relationships/slide" Target="slides/slide81.xml"/><Relationship Id="rId173" Type="http://schemas.openxmlformats.org/officeDocument/2006/relationships/slide" Target="slides/slide102.xml"/><Relationship Id="rId194" Type="http://schemas.openxmlformats.org/officeDocument/2006/relationships/slide" Target="slides/slide123.xml"/><Relationship Id="rId199" Type="http://schemas.openxmlformats.org/officeDocument/2006/relationships/slide" Target="slides/slide128.xml"/><Relationship Id="rId203" Type="http://schemas.openxmlformats.org/officeDocument/2006/relationships/slide" Target="slides/slide132.xml"/><Relationship Id="rId208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6.xml"/><Relationship Id="rId100" Type="http://schemas.openxmlformats.org/officeDocument/2006/relationships/slide" Target="slides/slide29.xml"/><Relationship Id="rId105" Type="http://schemas.openxmlformats.org/officeDocument/2006/relationships/slide" Target="slides/slide34.xml"/><Relationship Id="rId126" Type="http://schemas.openxmlformats.org/officeDocument/2006/relationships/slide" Target="slides/slide55.xml"/><Relationship Id="rId147" Type="http://schemas.openxmlformats.org/officeDocument/2006/relationships/slide" Target="slides/slide76.xml"/><Relationship Id="rId168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.xml"/><Relationship Id="rId93" Type="http://schemas.openxmlformats.org/officeDocument/2006/relationships/slide" Target="slides/slide22.xml"/><Relationship Id="rId98" Type="http://schemas.openxmlformats.org/officeDocument/2006/relationships/slide" Target="slides/slide27.xml"/><Relationship Id="rId121" Type="http://schemas.openxmlformats.org/officeDocument/2006/relationships/slide" Target="slides/slide50.xml"/><Relationship Id="rId142" Type="http://schemas.openxmlformats.org/officeDocument/2006/relationships/slide" Target="slides/slide71.xml"/><Relationship Id="rId163" Type="http://schemas.openxmlformats.org/officeDocument/2006/relationships/slide" Target="slides/slide92.xml"/><Relationship Id="rId184" Type="http://schemas.openxmlformats.org/officeDocument/2006/relationships/slide" Target="slides/slide113.xml"/><Relationship Id="rId189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45.xml"/><Relationship Id="rId137" Type="http://schemas.openxmlformats.org/officeDocument/2006/relationships/slide" Target="slides/slide66.xml"/><Relationship Id="rId158" Type="http://schemas.openxmlformats.org/officeDocument/2006/relationships/slide" Target="slides/slide8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2.xml"/><Relationship Id="rId88" Type="http://schemas.openxmlformats.org/officeDocument/2006/relationships/slide" Target="slides/slide17.xml"/><Relationship Id="rId111" Type="http://schemas.openxmlformats.org/officeDocument/2006/relationships/slide" Target="slides/slide40.xml"/><Relationship Id="rId132" Type="http://schemas.openxmlformats.org/officeDocument/2006/relationships/slide" Target="slides/slide61.xml"/><Relationship Id="rId153" Type="http://schemas.openxmlformats.org/officeDocument/2006/relationships/slide" Target="slides/slide82.xml"/><Relationship Id="rId174" Type="http://schemas.openxmlformats.org/officeDocument/2006/relationships/slide" Target="slides/slide103.xml"/><Relationship Id="rId179" Type="http://schemas.openxmlformats.org/officeDocument/2006/relationships/slide" Target="slides/slide108.xml"/><Relationship Id="rId195" Type="http://schemas.openxmlformats.org/officeDocument/2006/relationships/slide" Target="slides/slide124.xml"/><Relationship Id="rId209" Type="http://schemas.openxmlformats.org/officeDocument/2006/relationships/viewProps" Target="viewProps.xml"/><Relationship Id="rId190" Type="http://schemas.openxmlformats.org/officeDocument/2006/relationships/slide" Target="slides/slide119.xml"/><Relationship Id="rId204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5.xml"/><Relationship Id="rId127" Type="http://schemas.openxmlformats.org/officeDocument/2006/relationships/slide" Target="slides/slide5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.xml"/><Relationship Id="rId78" Type="http://schemas.openxmlformats.org/officeDocument/2006/relationships/slide" Target="slides/slide7.xml"/><Relationship Id="rId94" Type="http://schemas.openxmlformats.org/officeDocument/2006/relationships/slide" Target="slides/slide23.xml"/><Relationship Id="rId99" Type="http://schemas.openxmlformats.org/officeDocument/2006/relationships/slide" Target="slides/slide28.xml"/><Relationship Id="rId101" Type="http://schemas.openxmlformats.org/officeDocument/2006/relationships/slide" Target="slides/slide30.xml"/><Relationship Id="rId122" Type="http://schemas.openxmlformats.org/officeDocument/2006/relationships/slide" Target="slides/slide51.xml"/><Relationship Id="rId143" Type="http://schemas.openxmlformats.org/officeDocument/2006/relationships/slide" Target="slides/slide72.xml"/><Relationship Id="rId148" Type="http://schemas.openxmlformats.org/officeDocument/2006/relationships/slide" Target="slides/slide77.xml"/><Relationship Id="rId164" Type="http://schemas.openxmlformats.org/officeDocument/2006/relationships/slide" Target="slides/slide93.xml"/><Relationship Id="rId169" Type="http://schemas.openxmlformats.org/officeDocument/2006/relationships/slide" Target="slides/slide98.xml"/><Relationship Id="rId185" Type="http://schemas.openxmlformats.org/officeDocument/2006/relationships/slide" Target="slides/slide1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09.xml"/><Relationship Id="rId210" Type="http://schemas.openxmlformats.org/officeDocument/2006/relationships/theme" Target="theme/theme1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8.xml"/><Relationship Id="rId112" Type="http://schemas.openxmlformats.org/officeDocument/2006/relationships/slide" Target="slides/slide41.xml"/><Relationship Id="rId133" Type="http://schemas.openxmlformats.org/officeDocument/2006/relationships/slide" Target="slides/slide62.xml"/><Relationship Id="rId154" Type="http://schemas.openxmlformats.org/officeDocument/2006/relationships/slide" Target="slides/slide83.xml"/><Relationship Id="rId175" Type="http://schemas.openxmlformats.org/officeDocument/2006/relationships/slide" Target="slides/slide104.xml"/><Relationship Id="rId196" Type="http://schemas.openxmlformats.org/officeDocument/2006/relationships/slide" Target="slides/slide125.xml"/><Relationship Id="rId200" Type="http://schemas.openxmlformats.org/officeDocument/2006/relationships/slide" Target="slides/slide129.xml"/><Relationship Id="rId16" Type="http://schemas.openxmlformats.org/officeDocument/2006/relationships/slideMaster" Target="slideMasters/slideMaster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13-04-2020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B6E0D5D-671D-4DB2-95E0-E4B03117504E}" type="slidenum">
              <a:rPr lang="en-US" sz="1200">
                <a:latin typeface="Times New Roman" pitchFamily="18" charset="0"/>
              </a:rPr>
              <a:pPr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201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CCBD1B8-9134-4B5E-9DA7-507C7CD10DAF}" type="slidenum">
              <a:rPr lang="en-US" sz="1200">
                <a:ea typeface="ヒラギノ角ゴ Pro W3" charset="-128"/>
              </a:rPr>
              <a:pPr algn="r"/>
              <a:t>10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6FB6841-3F40-4689-B72E-290BA5A833D2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45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F5AA69F-68B5-44C8-BAD8-21BA44615BC9}" type="slidenum">
              <a:rPr lang="en-US" sz="1200">
                <a:ea typeface="ヒラギノ角ゴ Pro W3" charset="-128"/>
              </a:rPr>
              <a:pPr algn="r"/>
              <a:t>100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C30F0B3-1F5A-4EF4-B0BC-49C73CC12F43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100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063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14.23 Coupled transcription and translation in bacteria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1394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14.23-1 Coupled transcription and translation in bacteria (part 1: TEM)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5817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14.24 A summary of transcription and translation in a eukaryotic cell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4384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14.24-1 A summary of transcription and translation in a eukaryotic cell (part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989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14.24-2 A summary of transcription and translation in a eukaryotic cell (part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466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D5570A3-3E02-48BA-BF7B-4FC96E8F0824}" type="slidenum">
              <a:rPr lang="en-US" sz="1200">
                <a:ea typeface="ヒラギノ角ゴ Pro W3" charset="-128"/>
              </a:rPr>
              <a:pPr algn="r"/>
              <a:t>106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7D750B7-4311-4236-B0B5-9053DD14EDD8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106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089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14.25 The molecular basis of sickle-cell disease: a point mutation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2241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BC582FE-3EDC-49E4-8EE5-7AA427D9574B}" type="slidenum">
              <a:rPr lang="en-US" sz="1200">
                <a:ea typeface="ヒラギノ角ゴ Pro W3" charset="-128"/>
              </a:rPr>
              <a:pPr algn="r"/>
              <a:t>108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31666C3-D193-4B43-ACBD-2C1E0A578E48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108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188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BCED76B-34A6-4389-8EF2-C3CD35C140D9}" type="slidenum">
              <a:rPr lang="en-US" sz="1200">
                <a:ea typeface="ヒラギノ角ゴ Pro W3" charset="-128"/>
              </a:rPr>
              <a:pPr algn="r"/>
              <a:t>109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5F04AC8-0800-49B0-8672-75F3DAED47C3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109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52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14.3 The one gene–one protein hypothesis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2959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14.26-1 Types of small-scale mutations that affect mRNA sequence (part 1: silent)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8989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14.26-2 Types of small-scale mutations that affect mRNA sequence (part 2: missense)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3569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14.26-3 Types of small-scale mutations that affect mRNA sequence (part 3: nonsense)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7797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14.26-4 Types of small-scale mutations that affect mRNA sequence (part 4: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frameshift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, nonsense)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1240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14.26-5 Types of small-scale mutations that affect mRNA sequence (part 5: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frameshift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, missense)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2942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14.26-6 Types of small-scale mutations that affect mRNA sequence (part 6: missing amino acid)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3243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F40373B-F805-4C5A-8D97-5D7A97213F6F}" type="slidenum">
              <a:rPr lang="en-US" sz="1200">
                <a:ea typeface="ヒラギノ角ゴ Pro W3" charset="-128"/>
              </a:rPr>
              <a:pPr algn="r"/>
              <a:t>116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F98520D-62FC-4AEE-9511-DCD064E96FEF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116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6776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9F28099-240F-4546-9728-909C78BB3E64}" type="slidenum">
              <a:rPr lang="en-US" sz="1200">
                <a:ea typeface="ヒラギノ角ゴ Pro W3" charset="-128"/>
              </a:rPr>
              <a:pPr algn="r"/>
              <a:t>117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E024380-03F2-4911-AD37-3C34C14D1948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117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0466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59EFAC5-5C7F-46EB-A08E-15A585B98137}" type="slidenum">
              <a:rPr lang="en-US" sz="1200">
                <a:ea typeface="ヒラギノ角ゴ Pro W3" charset="-128"/>
              </a:rPr>
              <a:pPr algn="r"/>
              <a:t>118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9EB63FB-766E-4042-AAA4-26FA5BBD6A91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118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1867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02ACFDD-CA58-4DA7-A07E-8433189BE195}" type="slidenum">
              <a:rPr lang="en-US" sz="1200">
                <a:ea typeface="ヒラギノ角ゴ Pro W3" charset="-128"/>
              </a:rPr>
              <a:pPr algn="r"/>
              <a:t>119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9FFBF0B-7FD4-4B63-8E00-C69CFE361EB0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119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08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A123A64-6F63-4FB7-8E6D-A07C1BF6A079}" type="slidenum">
              <a:rPr lang="en-US" sz="1200">
                <a:ea typeface="ヒラギノ角ゴ Pro W3" charset="-128"/>
              </a:rPr>
              <a:pPr algn="r"/>
              <a:t>12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3F99C21-3BAF-4201-9B30-57B3287181CD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12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19098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78E2CF5-6756-4E8A-9D86-A07DC9D0A280}" type="slidenum">
              <a:rPr lang="en-US" sz="1200">
                <a:ea typeface="ヒラギノ角ゴ Pro W3" charset="-128"/>
              </a:rPr>
              <a:pPr algn="r"/>
              <a:t>120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812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A77D75F-6A0D-49AB-95F6-91BEACD733C6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120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8602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14.UN02 In-text figure, transcription, p. 285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8989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14.UN03 In-text figure, RNA processing, p. 287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7225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14.UN04 In-text figure, translation, p. 289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8862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14.UN05-1 Skills exercise: interpreting a sequence logo (part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04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14.UN05-2 Skills exercise: interpreting a sequence logo (part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5808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14.UN05-3 Skills exercise: interpreting a sequence logo (part 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0158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14.UN05-4 Skills exercise: interpreting a sequence logo (part 4)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3179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14.UN06 Summary of key concepts: transcription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613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14.UN07 Summary of key concepts: RNA processing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69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3CFD8C3-F03E-4C6B-821A-81A6E7A19968}" type="slidenum">
              <a:rPr lang="en-US" sz="1200">
                <a:ea typeface="ヒラギノ角ゴ Pro W3" charset="-128"/>
              </a:rPr>
              <a:pPr algn="r"/>
              <a:t>13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B9EC53B-140A-46D2-873C-FE95F78C2FCA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13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478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14.UN08 Summary of key concepts: translation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498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14.UN09 Test your understanding, question 9 (types of RNA)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5781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14.UN10 Test your understanding, question 13 </a:t>
            </a:r>
            <a:r>
              <a:rPr lang="en-US" sz="1200" kern="120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(“temperature-sensitive”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mutation)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 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92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E14D1E3-00AB-46C3-BCFF-F766B70B819B}" type="slidenum">
              <a:rPr lang="en-US" sz="1200">
                <a:ea typeface="ヒラギノ角ゴ Pro W3" charset="-128"/>
              </a:rPr>
              <a:pPr algn="r"/>
              <a:t>14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CA14FEC-D0CA-4E19-AA51-A1FB977791A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20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E808594-2940-4A02-B6BB-973F04F2E6A1}" type="slidenum">
              <a:rPr lang="en-US" sz="1200">
                <a:ea typeface="ヒラギノ角ゴ Pro W3" charset="-128"/>
              </a:rPr>
              <a:pPr algn="r"/>
              <a:t>15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550B14B-4DFB-41EE-8B19-5D1FC8EBEA2A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15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4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14.4 Overview: the roles of transcription and translation in the flow of genetic information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6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14.4-1-s1 Overview: the roles of transcription and translation in the flow of genetic information (part 1, step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59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14.4-1-s2 Overview: the roles of transcription and translation in the flow of genetic information (part 1, step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30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14.4-2-s1 Overview: the roles of transcription and translation in the flow of genetic information (part 2, step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1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F08641A-1A8E-4339-885C-B144E0BCE158}" type="slidenum">
              <a:rPr lang="en-US" sz="1200">
                <a:ea typeface="ヒラギノ角ゴ Pro W3" charset="-128"/>
              </a:rPr>
              <a:pPr algn="r"/>
              <a:t>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1C7821D-588A-4460-90A2-A59E97408DF6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2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0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14.4-2-s2 Overview: the roles of transcription and translation in the flow of genetic information (part 2, step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79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14.4-2-s3 Overview: the roles of transcription and translation in the flow of genetic information (part 2, step 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42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3DF6841-1D2B-459F-9505-EBC573408FD3}" type="slidenum">
              <a:rPr lang="en-US" sz="1200">
                <a:ea typeface="ヒラギノ角ゴ Pro W3" charset="-128"/>
              </a:rPr>
              <a:pPr algn="r"/>
              <a:t>22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AAF2664-1DE4-4B5A-8286-4DCFE635EE55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22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I</a:t>
            </a:r>
            <a:r>
              <a:rPr lang="ja-JP" altLang="en-US" dirty="0"/>
              <a:t>’</a:t>
            </a:r>
            <a:r>
              <a:rPr lang="en-US" altLang="ja-JP" dirty="0" err="1"/>
              <a:t>ve</a:t>
            </a:r>
            <a:r>
              <a:rPr lang="en-US" altLang="ja-JP" dirty="0"/>
              <a:t> just copy-pasted this out of the text file - I like it here. Obviously, feel free to move it to a separate slide or delete if you want to.</a:t>
            </a:r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07702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14.UN01 In-text figure, central dogma, p. 281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34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A3DD9FC-E14A-4C2E-90F3-A04EC627F020}" type="slidenum">
              <a:rPr lang="en-US" sz="1200">
                <a:ea typeface="ヒラギノ角ゴ Pro W3" charset="-128"/>
              </a:rPr>
              <a:pPr algn="r"/>
              <a:t>24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FEF0B58-205C-437B-BC93-FDF6D1100BE9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24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58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0B0AB0B-513E-4458-891F-5D53944B8317}" type="slidenum">
              <a:rPr lang="en-US" sz="1200">
                <a:ea typeface="ヒラギノ角ゴ Pro W3" charset="-128"/>
              </a:rPr>
              <a:pPr algn="r"/>
              <a:t>25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1292785-3B25-4156-A0DA-5521163525B6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25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9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14.5 The triplet code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04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14.5-1 The triplet code (part 1: detail)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74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7136E87-B58D-4D86-8F4E-47F84294FEB3}" type="slidenum">
              <a:rPr lang="en-US" sz="1200">
                <a:ea typeface="ヒラギノ角ゴ Pro W3" charset="-128"/>
              </a:rPr>
              <a:pPr algn="r"/>
              <a:t>28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6C6F1DE-8692-4B09-8947-9B306264B656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28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74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CF1A72F-0797-4C0C-882B-2EB556CA0B78}" type="slidenum">
              <a:rPr lang="en-US" sz="1200">
                <a:ea typeface="ヒラギノ角ゴ Pro W3" charset="-128"/>
              </a:rPr>
              <a:pPr algn="r"/>
              <a:t>29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7F87F15-4655-49CA-BC5C-61C55407D6D3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29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2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 How does a single faulty gene result in the dramatic appearance of an albino donkey?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06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A08105C-7AB9-4357-8DA1-94BDCF637CCF}" type="slidenum">
              <a:rPr lang="en-US" sz="1200">
                <a:ea typeface="ヒラギノ角ゴ Pro W3" charset="-128"/>
              </a:rPr>
              <a:pPr algn="r"/>
              <a:t>30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54B49D3-50CA-45E6-BC62-B0608619812A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30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90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6846089-3281-4D71-BB4B-377A117C2CC8}" type="slidenum">
              <a:rPr lang="en-US" sz="1200">
                <a:ea typeface="ヒラギノ角ゴ Pro W3" charset="-128"/>
              </a:rPr>
              <a:pPr algn="r"/>
              <a:t>31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F26A0E3-1E6E-4EBC-8B06-9497970AF7D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31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14.6 The codon table for mRNA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95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7899B79-5B2E-4DB5-AEED-B5BA99C8961A}" type="slidenum">
              <a:rPr lang="en-US" sz="1200">
                <a:ea typeface="ヒラギノ角ゴ Pro W3" charset="-128"/>
              </a:rPr>
              <a:pPr algn="r"/>
              <a:t>33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F8051F89-061F-4650-867C-37A96ED77981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33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46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14.7 Expression of genes from different species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437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14.7-1 Expression of genes from different species (part 1: tobacco plant)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05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14.7-2 Expression of genes from different species (part 2: pig)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53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63E0EBC-61E6-48EB-91D6-0D42E81C3AE5}" type="slidenum">
              <a:rPr lang="en-US" sz="1200">
                <a:ea typeface="ヒラギノ角ゴ Pro W3" charset="-128"/>
              </a:rPr>
              <a:pPr algn="r"/>
              <a:t>37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E9E67CF-2A85-4304-8654-CC4A2E16BAA3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37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0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E3689C5-5818-4F01-BAA9-BF9BDCC798DA}" type="slidenum">
              <a:rPr lang="en-US" sz="1200">
                <a:ea typeface="ヒラギノ角ゴ Pro W3" charset="-128"/>
              </a:rPr>
              <a:pPr algn="r"/>
              <a:t>38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3498AFE-5146-4C9E-AEB6-FF5A8138E09B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38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4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32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25FF095-F7E1-42C7-8208-81ABBB7650A8}" type="slidenum">
              <a:rPr lang="en-US" sz="1200">
                <a:ea typeface="ヒラギノ角ゴ Pro W3" charset="-128"/>
              </a:rPr>
              <a:pPr algn="r"/>
              <a:t>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1EBF62D-FA13-4408-A49A-89C9CE6E5342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621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14.8-s1 The stages of transcription: initiation, elongation, and termination (step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79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14.8-s2 The stages of transcription: initiation, elongation, and termination (step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443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14.8-s3 The stages of transcription: initiation, elongation, and termination (step 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068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CE1FF29-7F40-41FA-B5BB-88D6F5348A76}" type="slidenum">
              <a:rPr lang="en-US" sz="1200">
                <a:ea typeface="ヒラギノ角ゴ Pro W3" charset="-128"/>
              </a:rPr>
              <a:pPr algn="r"/>
              <a:t>43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84A3613-D467-4BD7-87C1-54FB516BD955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43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30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5E56C61-260F-454C-A524-291E99E05A57}" type="slidenum">
              <a:rPr lang="en-US" sz="1200">
                <a:ea typeface="ヒラギノ角ゴ Pro W3" charset="-128"/>
              </a:rPr>
              <a:pPr algn="r"/>
              <a:t>44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7ED510D-47AA-4E3D-BBFD-AE65C7FC46EC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44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61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968AE6F-47B6-464A-B1B5-D0593542313A}" type="slidenum">
              <a:rPr lang="en-US" sz="1200">
                <a:ea typeface="ヒラギノ角ゴ Pro W3" charset="-128"/>
              </a:rPr>
              <a:pPr algn="r"/>
              <a:t>45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F1BAD40-1730-43B2-97E4-A054B6C71731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45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84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DE49F70-302E-4C0E-A460-DEBB0FAA3C5C}" type="slidenum">
              <a:rPr lang="en-US" sz="1200">
                <a:ea typeface="ヒラギノ角ゴ Pro W3" charset="-128"/>
              </a:rPr>
              <a:pPr algn="r"/>
              <a:t>46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57F1E96-5BAD-4728-B0BC-AEF737D0F31A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46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639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14.9 The initiation of transcription at a eukaryotic promoter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874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4D14A42-B7D0-4F87-8636-CD2C6B86231E}" type="slidenum">
              <a:rPr lang="en-US" sz="1200">
                <a:ea typeface="ヒラギノ角ゴ Pro W3" charset="-128"/>
              </a:rPr>
              <a:pPr algn="r"/>
              <a:t>48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00E78E2-88F5-4493-9DA6-FBD0F6486E56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48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408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14.10 Transcription elongation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9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31BF3BA-2254-4BFB-9380-5029B222A7E2}" type="slidenum">
              <a:rPr lang="en-US" sz="1200">
                <a:ea typeface="ヒラギノ角ゴ Pro W3" charset="-128"/>
              </a:rPr>
              <a:pPr algn="r"/>
              <a:t>5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E56E868-FE59-4A6E-A903-8940557F8B8F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35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E867481-3A52-46D8-A1FA-908E950A043C}" type="slidenum">
              <a:rPr lang="en-US" sz="1200">
                <a:ea typeface="ヒラギノ角ゴ Pro W3" charset="-128"/>
              </a:rPr>
              <a:pPr algn="r"/>
              <a:t>50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C87629C-C991-4523-906A-63BD62B4A43D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37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77612E2-CE65-4028-B243-CE3B83B2E28F}" type="slidenum">
              <a:rPr lang="en-US" sz="1200">
                <a:ea typeface="ヒラギノ角ゴ Pro W3" charset="-128"/>
              </a:rPr>
              <a:pPr algn="r"/>
              <a:t>51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0A6303B-3FC3-4641-B6AD-C998A259FF84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51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937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79B3D6E-DAD4-41EA-AFDD-8D254253CC7F}" type="slidenum">
              <a:rPr lang="en-US" sz="1200">
                <a:ea typeface="ヒラギノ角ゴ Pro W3" charset="-128"/>
              </a:rPr>
              <a:pPr algn="r"/>
              <a:t>52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A43CF51-5079-49D9-AFD0-AAA52669AF83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52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330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14.11 RNA processing: addition of the 5</a:t>
            </a:r>
            <a:r>
              <a:rPr lang="en-US" sz="1200" b="1" dirty="0">
                <a:latin typeface="Symbol"/>
                <a:sym typeface="Symbol"/>
              </a:rPr>
              <a:t>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cap and poly-A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87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9E6CE56-FDB4-405F-92D6-648E1BCB508A}" type="slidenum">
              <a:rPr lang="en-US" sz="1200">
                <a:ea typeface="ヒラギノ角ゴ Pro W3" charset="-128"/>
              </a:rPr>
              <a:pPr algn="r"/>
              <a:t>54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269E0C6-A461-4D77-9CEA-F3E9E5C074C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642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14.12 RNA processing: RNA splicing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486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7C706A7-1B31-4658-8A05-93788EAEC890}" type="slidenum">
              <a:rPr lang="en-US" sz="1200">
                <a:ea typeface="ヒラギノ角ゴ Pro W3" charset="-128"/>
              </a:rPr>
              <a:pPr algn="r"/>
              <a:t>56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CE8F4260-AEB3-4526-B389-7FA7B58EB4D2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217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14.13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spliceosome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splicing a pre-mRNA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399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6475DD1-1965-43BE-9BD6-083D1960DF36}" type="slidenum">
              <a:rPr lang="en-US" sz="1200">
                <a:ea typeface="ヒラギノ角ゴ Pro W3" charset="-128"/>
              </a:rPr>
              <a:pPr algn="r"/>
              <a:t>58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54BC885-1D5D-4D9F-8540-AC6542324F4A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14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D2BC397-E105-4490-8EE4-F21841736B30}" type="slidenum">
              <a:rPr lang="en-US" sz="1200">
                <a:ea typeface="ヒラギノ角ゴ Pro W3" charset="-128"/>
              </a:rPr>
              <a:pPr algn="r"/>
              <a:t>59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3C59545-82FB-4C7E-9626-9B8E965F9D80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59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542CF5C-0929-423D-B134-E7EC0E86C68C}" type="slidenum">
              <a:rPr lang="en-US" sz="1200">
                <a:ea typeface="ヒラギノ角ゴ Pro W3" charset="-128"/>
              </a:rPr>
              <a:pPr algn="r"/>
              <a:t>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5AC5985-7851-4AB9-BC04-F5A591AB6AD8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57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13964BF-CD5A-466F-9BB4-35C3572DD120}" type="slidenum">
              <a:rPr lang="en-US" sz="1200">
                <a:ea typeface="ヒラギノ角ゴ Pro W3" charset="-128"/>
              </a:rPr>
              <a:pPr algn="r"/>
              <a:t>60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50506CD-BCF7-4CDE-AE8E-A130E7760F4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60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8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800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14.14 Translation: the basic concept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323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44DE737-4CD4-4CB2-9A1C-B185069E8CE0}" type="slidenum">
              <a:rPr lang="en-US" sz="1200">
                <a:ea typeface="ヒラギノ角ゴ Pro W3" charset="-128"/>
              </a:rPr>
              <a:pPr algn="r"/>
              <a:t>63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24BE519-3C3E-4FE2-9F87-7325028ABF5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63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7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6C8AEAC-32C3-4B2F-9E1D-20B7DBDEAC73}" type="slidenum">
              <a:rPr lang="en-US" sz="1200">
                <a:ea typeface="ヒラギノ角ゴ Pro W3" charset="-128"/>
              </a:rPr>
              <a:pPr algn="r"/>
              <a:t>64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CE0BFEC-2F38-486E-8698-813835E33CCE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64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05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7957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14.15 The structure of transfer RNA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018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14.15-1 The structure of transfer RNA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(part 1: two-dimensional structure)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103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14.15-2 The structure of transfer RNA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(part 2: three-dimensional structure)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89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030FAE5-7FE0-4942-BDC4-3F83BC36B56F}" type="slidenum">
              <a:rPr lang="en-US" sz="1200">
                <a:ea typeface="ヒラギノ角ゴ Pro W3" charset="-128"/>
              </a:rPr>
              <a:pPr algn="r"/>
              <a:t>69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8E5B2B0-CD68-406B-B353-4B73AFDE3C7D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69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 The experimental approach of Beadle and Tatum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742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Aminoacyl-tRNA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synthetases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provide specificity in joining amino acids to their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218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14243E1-C3C8-487E-B919-342C511E5B0E}" type="slidenum">
              <a:rPr lang="en-US" sz="1200">
                <a:ea typeface="ヒラギノ角ゴ Pro W3" charset="-128"/>
              </a:rPr>
              <a:pPr algn="r"/>
              <a:t>71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DBADE5C-6C6A-4138-B066-68B5D986D10E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71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016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14.17 The anatomy of a functioning ribosome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734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14.17-1 The anatomy of a functioning ribosome (part 1: computer model)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313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14.17-2 The anatomy of a functioning ribosome (part 2: binding sites)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046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14.17-3 The anatomy of a functioning ribosome (part 3: mRNA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52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4759B6C-43F7-4A28-8D70-366DC7A9C31D}" type="slidenum">
              <a:rPr lang="en-US" sz="1200">
                <a:ea typeface="ヒラギノ角ゴ Pro W3" charset="-128"/>
              </a:rPr>
              <a:pPr algn="r"/>
              <a:t>76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E95E9C1-A90D-4177-AEC0-E31767BAAE85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76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14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E039711-3B74-45EA-BD5E-1545EB640084}" type="slidenum">
              <a:rPr lang="en-US" sz="1200">
                <a:ea typeface="ヒラギノ角ゴ Pro W3" charset="-128"/>
              </a:rPr>
              <a:pPr algn="r"/>
              <a:t>77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FD52C96-659C-4CD7-BB03-4A8AF49C1CE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77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718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380C6BD-5FE8-4D39-A962-199A63295A6B}" type="slidenum">
              <a:rPr lang="en-US" sz="1200">
                <a:ea typeface="ヒラギノ角ゴ Pro W3" charset="-128"/>
              </a:rPr>
              <a:pPr algn="r"/>
              <a:t>78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9661691-0BED-48E5-8844-869CCCB298D4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78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705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223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14.2-1 The experimental approach of Beadle and Tatum (part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055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14.18 The initiation of translation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28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EC4FD2E-D191-4A45-A1DC-0258F61A91C0}" type="slidenum">
              <a:rPr lang="en-US" sz="1200">
                <a:ea typeface="ヒラギノ角ゴ Pro W3" charset="-128"/>
              </a:rPr>
              <a:pPr algn="r"/>
              <a:t>81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AEF3D96-A79E-4455-96F0-46B63EBF15A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81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177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3B7FFDC-88A9-4CEF-AC77-E38D147F36BB}" type="slidenum">
              <a:rPr lang="en-US" sz="1200">
                <a:ea typeface="ヒラギノ角ゴ Pro W3" charset="-128"/>
              </a:rPr>
              <a:pPr algn="r"/>
              <a:t>82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AA5504D-5167-4C9D-ABF5-90400C8DFFE7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82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98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14.19-s1 The elongation cycle of translation (step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347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14.19-s2 The elongation cycle of translation (step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445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14.19-s3 The elongation cycle of translation (step 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275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AE975CE-01BE-48AF-B62A-C40934DA3285}" type="slidenum">
              <a:rPr lang="en-US" sz="1200">
                <a:ea typeface="ヒラギノ角ゴ Pro W3" charset="-128"/>
              </a:rPr>
              <a:pPr algn="r"/>
              <a:t>86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6206921-5D79-4231-B1CA-F9929C21799F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86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0173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14.20-s1 The termination of translation (step 1)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785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14.20-s2 The termination of translation (step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2749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14.20-s3 The termination of translation (step 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05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14.2-2 The experimental approach of Beadle and Tatum (part 2)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35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4B9E181-9713-40E2-BE76-84BE890AC9C8}" type="slidenum">
              <a:rPr lang="en-US" sz="1200">
                <a:ea typeface="ヒラギノ角ゴ Pro W3" charset="-128"/>
              </a:rPr>
              <a:pPr algn="r"/>
              <a:t>90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B15C240-0DF2-4BA5-8E8F-5C1142FA4CB9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90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67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21E81F3-64F0-493C-9564-839512EB37A6}" type="slidenum">
              <a:rPr lang="en-US" sz="1200">
                <a:ea typeface="ヒラギノ角ゴ Pro W3" charset="-128"/>
              </a:rPr>
              <a:pPr algn="r"/>
              <a:t>91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84990F99-4445-4BF3-86E3-940B8214C506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91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700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6F2B756-B95E-4B07-955A-C1A8498C36D0}" type="slidenum">
              <a:rPr lang="en-US" sz="1200">
                <a:ea typeface="ヒラギノ角ゴ Pro W3" charset="-128"/>
              </a:rPr>
              <a:pPr algn="r"/>
              <a:t>92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108D463-5D67-4D94-ACB0-DC35EFEB1894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92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55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D31E560-B826-401E-895C-8D425B5BFC34}" type="slidenum">
              <a:rPr lang="en-US" sz="1200">
                <a:ea typeface="ヒラギノ角ゴ Pro W3" charset="-128"/>
              </a:rPr>
              <a:pPr algn="r"/>
              <a:t>93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C40212C-CB40-426E-A5F4-D6FE07ECC573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93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258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BF9126A-7684-4F84-B865-41B281312584}" type="slidenum">
              <a:rPr lang="en-US" sz="1200">
                <a:ea typeface="ヒラギノ角ゴ Pro W3" charset="-128"/>
              </a:rPr>
              <a:pPr algn="r"/>
              <a:t>94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EED0DA1-B89B-4E82-BA32-3CA408EA2739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94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3434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14.21 The signal mechanism for targeting proteins to the ER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9235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3B275C7-45D9-46DD-9494-C62450D8A2D8}" type="slidenum">
              <a:rPr lang="en-US" sz="1200">
                <a:ea typeface="ヒラギノ角ゴ Pro W3" charset="-128"/>
              </a:rPr>
              <a:pPr algn="r"/>
              <a:t>96</a:t>
            </a:fld>
            <a:endParaRPr lang="en-US" sz="1200">
              <a:ea typeface="ヒラギノ角ゴ Pro W3" charset="-128"/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3BA30A03-C919-4106-A783-0368CE156950}" type="slidenum">
              <a:rPr lang="en-US" sz="1200">
                <a:latin typeface="Times New Roman" pitchFamily="18" charset="0"/>
                <a:ea typeface="ヒラギノ角ゴ Pro W3" charset="-128"/>
                <a:sym typeface="Symbol" pitchFamily="18" charset="2"/>
              </a:rPr>
              <a:pPr algn="r"/>
              <a:t>96</a:t>
            </a:fld>
            <a:endParaRPr lang="en-US" sz="1200">
              <a:latin typeface="Times New Roman" pitchFamily="18" charset="0"/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77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14.22 Polyribosomes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1597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14.22-1 Polyribosomes (part 1: art)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9735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14.22-2 Polyribosomes (part 2: TEM)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5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>
                <a:solidFill>
                  <a:schemeClr val="bg1"/>
                </a:solidFill>
              </a:rPr>
              <a:t>     © 2016 Pearson Education, Inc.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018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28300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37567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5209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24781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97788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46093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46616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77896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577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6762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31108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0986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08312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02606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5411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78959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54087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0594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4595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07379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55941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03567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96287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0286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09840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81659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122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49350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1882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78904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26957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18224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0614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02904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99416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00255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86252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16503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3340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1733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509539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05556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47889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36768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17496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84545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03628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78071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5141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661043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76677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354517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4584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78865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84522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67331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762801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70374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4782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73949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00644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979151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27805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95102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85146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62979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029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8651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5666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1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2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3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5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6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7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8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9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1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2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3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5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6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7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8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9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0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1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2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3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5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6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7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8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9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0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1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2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3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5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6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7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8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9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0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1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2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3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60.xml.rels><?xml version="1.0" encoding="UTF-8" standalone="yes"?>
<Relationships xmlns="http://schemas.openxmlformats.org/package/2006/relationships"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5.xml"/></Relationships>
</file>

<file path=ppt/slideMasters/_rels/slideMaster61.xml.rels><?xml version="1.0" encoding="UTF-8" standalone="yes"?>
<Relationships xmlns="http://schemas.openxmlformats.org/package/2006/relationships"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6.xml"/></Relationships>
</file>

<file path=ppt/slideMasters/_rels/slideMaster62.xml.rels><?xml version="1.0" encoding="UTF-8" standalone="yes"?>
<Relationships xmlns="http://schemas.openxmlformats.org/package/2006/relationships"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7.xml"/></Relationships>
</file>

<file path=ppt/slideMasters/_rels/slideMaster63.xml.rels><?xml version="1.0" encoding="UTF-8" standalone="yes"?>
<Relationships xmlns="http://schemas.openxmlformats.org/package/2006/relationships"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68.xml"/></Relationships>
</file>

<file path=ppt/slideMasters/_rels/slideMaster64.xml.rels><?xml version="1.0" encoding="UTF-8" standalone="yes"?>
<Relationships xmlns="http://schemas.openxmlformats.org/package/2006/relationships"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69.xml"/></Relationships>
</file>

<file path=ppt/slideMasters/_rels/slideMaster65.xml.rels><?xml version="1.0" encoding="UTF-8" standalone="yes"?>
<Relationships xmlns="http://schemas.openxmlformats.org/package/2006/relationships"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0.xml"/></Relationships>
</file>

<file path=ppt/slideMasters/_rels/slideMaster6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1.xml"/></Relationships>
</file>

<file path=ppt/slideMasters/_rels/slideMaster67.xml.rels><?xml version="1.0" encoding="UTF-8" standalone="yes"?>
<Relationships xmlns="http://schemas.openxmlformats.org/package/2006/relationships"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2.xml"/></Relationships>
</file>

<file path=ppt/slideMasters/_rels/slideMaster68.xml.rels><?xml version="1.0" encoding="UTF-8" standalone="yes"?>
<Relationships xmlns="http://schemas.openxmlformats.org/package/2006/relationships"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3.xml"/></Relationships>
</file>

<file path=ppt/slideMasters/_rels/slideMaster69.xml.rels><?xml version="1.0" encoding="UTF-8" standalone="yes"?>
<Relationships xmlns="http://schemas.openxmlformats.org/package/2006/relationships"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70.xml.rels><?xml version="1.0" encoding="UTF-8" standalone="yes"?>
<Relationships xmlns="http://schemas.openxmlformats.org/package/2006/relationships"><Relationship Id="rId2" Type="http://schemas.openxmlformats.org/officeDocument/2006/relationships/theme" Target="../theme/theme70.xml"/><Relationship Id="rId1" Type="http://schemas.openxmlformats.org/officeDocument/2006/relationships/slideLayout" Target="../slideLayouts/slideLayout75.xml"/></Relationships>
</file>

<file path=ppt/slideMasters/_rels/slideMaster71.xml.rels><?xml version="1.0" encoding="UTF-8" standalone="yes"?>
<Relationships xmlns="http://schemas.openxmlformats.org/package/2006/relationships"><Relationship Id="rId2" Type="http://schemas.openxmlformats.org/officeDocument/2006/relationships/theme" Target="../theme/theme71.xml"/><Relationship Id="rId1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5429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2123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985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9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4223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4334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8572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1170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904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0697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524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2483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2652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64522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357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2338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957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204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1222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162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4074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199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1301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6760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6549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3577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9588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0521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3654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5792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89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4772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239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9141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5087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7121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9079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099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875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891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957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6991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994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533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7747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7977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8211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412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313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0352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3810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7790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1063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0611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5283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811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93356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4577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8773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288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108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8684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618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047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245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956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1149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7584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48571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3811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://www.mediaresource.org/instruct.ht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5.xml"/><Relationship Id="rId4" Type="http://schemas.openxmlformats.org/officeDocument/2006/relationships/image" Target="file:///C:\Documents%20and%20Settings\manju\Desktop\New%20Folder\Chapter14\JPEG%20FILES\Labeled\70-14_UN09Test_Q9-L.jpg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6.xml"/><Relationship Id="rId4" Type="http://schemas.openxmlformats.org/officeDocument/2006/relationships/image" Target="file:///C:\Documents%20and%20Settings\manju\Desktop\New%20Folder\Chapter14\JPEG%20FILES\Labeled\71-14_UN10Test_Q13-L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Documents%20and%20Settings\manju\Desktop\New%20Folder\Chapter14\JPEG%20FILES\Labeled\01-14_01AlbinoDonkey-L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pitchFamily="34" charset="0"/>
              </a:rPr>
              <a:t>0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98476" y="1098550"/>
            <a:ext cx="21447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7474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14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8476" y="3094849"/>
            <a:ext cx="5308600" cy="1604963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51A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2400" indent="0" eaLnBrk="1" hangingPunct="1">
              <a:spcBef>
                <a:spcPct val="45000"/>
              </a:spcBef>
              <a:buFont typeface="Wingdings" pitchFamily="2" charset="2"/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Gene Expression: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From Gene to Protein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59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researchers amassed a valuable collection of </a:t>
            </a:r>
            <a:r>
              <a:rPr lang="en-US" i="1" dirty="0" err="1"/>
              <a:t>Neurospora</a:t>
            </a:r>
            <a:r>
              <a:rPr lang="en-US" dirty="0"/>
              <a:t> mutant strains, catalogued by their defects</a:t>
            </a:r>
          </a:p>
          <a:p>
            <a:r>
              <a:rPr lang="en-US" dirty="0"/>
              <a:t>For example, one set of mutants all required arginine for growth</a:t>
            </a:r>
          </a:p>
          <a:p>
            <a:r>
              <a:rPr lang="en-US" dirty="0"/>
              <a:t>It was determined that different classes of these  mutants were blocked at a different step in the biochemical pathway for arginine biosynthesis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373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Bacteria and eukaryotes can also transcribe multiple mRNAs from the same gene</a:t>
            </a:r>
          </a:p>
          <a:p>
            <a:r>
              <a:rPr lang="en-US" dirty="0"/>
              <a:t>In bacteria, the transcription and translation can take place simultaneously</a:t>
            </a:r>
          </a:p>
          <a:p>
            <a:r>
              <a:rPr lang="en-US" dirty="0"/>
              <a:t>In eukaryotes, the nuclear envelope separates transcription and translation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96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6" y="329184"/>
            <a:ext cx="6815328" cy="619963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97389" y="365290"/>
            <a:ext cx="18380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16389" y="1319378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545539" y="1547978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903814" y="2081378"/>
            <a:ext cx="1526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Polyribosome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10239" y="2760828"/>
            <a:ext cx="141064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Direction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756677" y="2741778"/>
            <a:ext cx="8511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0.25</a:t>
            </a:r>
            <a:r>
              <a:rPr lang="el-G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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712227" y="3408528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657627" y="2930690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182964" y="4454690"/>
            <a:ext cx="1526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Polyribosome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498877" y="4861090"/>
            <a:ext cx="13080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(amino end)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280177" y="5597690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3700739" y="6134265"/>
            <a:ext cx="157517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end)</a:t>
            </a:r>
          </a:p>
        </p:txBody>
      </p:sp>
      <p:sp>
        <p:nvSpPr>
          <p:cNvPr id="19" name="Freeform 18"/>
          <p:cNvSpPr/>
          <p:nvPr/>
        </p:nvSpPr>
        <p:spPr>
          <a:xfrm>
            <a:off x="2726480" y="3438230"/>
            <a:ext cx="459968" cy="553288"/>
          </a:xfrm>
          <a:custGeom>
            <a:avLst/>
            <a:gdLst>
              <a:gd name="connsiteX0" fmla="*/ 450443 w 459968"/>
              <a:gd name="connsiteY0" fmla="*/ 543763 h 553288"/>
              <a:gd name="connsiteX1" fmla="*/ 9525 w 459968"/>
              <a:gd name="connsiteY1" fmla="*/ 9525 h 553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9968" h="553288">
                <a:moveTo>
                  <a:pt x="450443" y="543763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5294505" y="5830390"/>
            <a:ext cx="482396" cy="467842"/>
          </a:xfrm>
          <a:custGeom>
            <a:avLst/>
            <a:gdLst>
              <a:gd name="connsiteX0" fmla="*/ 472871 w 482396"/>
              <a:gd name="connsiteY0" fmla="*/ 9525 h 467842"/>
              <a:gd name="connsiteX1" fmla="*/ 9525 w 482396"/>
              <a:gd name="connsiteY1" fmla="*/ 458317 h 4678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2396" h="467842">
                <a:moveTo>
                  <a:pt x="472871" y="9525"/>
                </a:moveTo>
                <a:lnTo>
                  <a:pt x="9525" y="45831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7254492" y="1653206"/>
            <a:ext cx="469900" cy="114300"/>
          </a:xfrm>
          <a:custGeom>
            <a:avLst/>
            <a:gdLst>
              <a:gd name="connsiteX0" fmla="*/ 450850 w 469900"/>
              <a:gd name="connsiteY0" fmla="*/ 95250 h 114300"/>
              <a:gd name="connsiteX1" fmla="*/ 19050 w 469900"/>
              <a:gd name="connsiteY1" fmla="*/ 19050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9900" h="114300">
                <a:moveTo>
                  <a:pt x="450850" y="95250"/>
                </a:moveTo>
                <a:lnTo>
                  <a:pt x="19050" y="190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2111016" y="792184"/>
            <a:ext cx="115519" cy="543521"/>
          </a:xfrm>
          <a:custGeom>
            <a:avLst/>
            <a:gdLst>
              <a:gd name="connsiteX0" fmla="*/ 19050 w 115519"/>
              <a:gd name="connsiteY0" fmla="*/ 524471 h 543521"/>
              <a:gd name="connsiteX1" fmla="*/ 96469 w 115519"/>
              <a:gd name="connsiteY1" fmla="*/ 19050 h 5435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519" h="543521">
                <a:moveTo>
                  <a:pt x="19050" y="524471"/>
                </a:moveTo>
                <a:lnTo>
                  <a:pt x="96469" y="190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26881" y="903453"/>
            <a:ext cx="624681" cy="1167215"/>
            <a:chOff x="2926881" y="903453"/>
            <a:chExt cx="624681" cy="1167215"/>
          </a:xfrm>
        </p:grpSpPr>
        <p:sp>
          <p:nvSpPr>
            <p:cNvPr id="23" name="Freeform 3"/>
            <p:cNvSpPr/>
            <p:nvPr/>
          </p:nvSpPr>
          <p:spPr>
            <a:xfrm>
              <a:off x="3157862" y="1295956"/>
              <a:ext cx="393700" cy="774712"/>
            </a:xfrm>
            <a:custGeom>
              <a:avLst/>
              <a:gdLst>
                <a:gd name="connsiteX0" fmla="*/ 19050 w 393700"/>
                <a:gd name="connsiteY0" fmla="*/ 19050 h 774712"/>
                <a:gd name="connsiteX1" fmla="*/ 374650 w 393700"/>
                <a:gd name="connsiteY1" fmla="*/ 755662 h 7747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3700" h="774712">
                  <a:moveTo>
                    <a:pt x="19050" y="19050"/>
                  </a:moveTo>
                  <a:lnTo>
                    <a:pt x="374650" y="755662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4" name="Freeform 3"/>
            <p:cNvSpPr/>
            <p:nvPr/>
          </p:nvSpPr>
          <p:spPr>
            <a:xfrm>
              <a:off x="2926881" y="903453"/>
              <a:ext cx="269074" cy="783475"/>
            </a:xfrm>
            <a:custGeom>
              <a:avLst/>
              <a:gdLst>
                <a:gd name="connsiteX0" fmla="*/ 19050 w 269074"/>
                <a:gd name="connsiteY0" fmla="*/ 764425 h 783475"/>
                <a:gd name="connsiteX1" fmla="*/ 153466 w 269074"/>
                <a:gd name="connsiteY1" fmla="*/ 680986 h 783475"/>
                <a:gd name="connsiteX2" fmla="*/ 158953 w 269074"/>
                <a:gd name="connsiteY2" fmla="*/ 512851 h 783475"/>
                <a:gd name="connsiteX3" fmla="*/ 250024 w 269074"/>
                <a:gd name="connsiteY3" fmla="*/ 411556 h 783475"/>
                <a:gd name="connsiteX4" fmla="*/ 165696 w 269074"/>
                <a:gd name="connsiteY4" fmla="*/ 304546 h 783475"/>
                <a:gd name="connsiteX5" fmla="*/ 171157 w 269074"/>
                <a:gd name="connsiteY5" fmla="*/ 111023 h 783475"/>
                <a:gd name="connsiteX6" fmla="*/ 42443 w 269074"/>
                <a:gd name="connsiteY6" fmla="*/ 19050 h 7834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269074" h="783475">
                  <a:moveTo>
                    <a:pt x="19050" y="764425"/>
                  </a:moveTo>
                  <a:cubicBezTo>
                    <a:pt x="19050" y="764425"/>
                    <a:pt x="150964" y="758075"/>
                    <a:pt x="153466" y="680986"/>
                  </a:cubicBezTo>
                  <a:cubicBezTo>
                    <a:pt x="155968" y="604240"/>
                    <a:pt x="156959" y="573176"/>
                    <a:pt x="158953" y="512851"/>
                  </a:cubicBezTo>
                  <a:cubicBezTo>
                    <a:pt x="160883" y="452577"/>
                    <a:pt x="250024" y="411556"/>
                    <a:pt x="250024" y="411556"/>
                  </a:cubicBezTo>
                  <a:cubicBezTo>
                    <a:pt x="250024" y="411556"/>
                    <a:pt x="163740" y="364845"/>
                    <a:pt x="165696" y="304546"/>
                  </a:cubicBezTo>
                  <a:cubicBezTo>
                    <a:pt x="167652" y="244246"/>
                    <a:pt x="168668" y="187782"/>
                    <a:pt x="171157" y="111023"/>
                  </a:cubicBezTo>
                  <a:cubicBezTo>
                    <a:pt x="173659" y="34277"/>
                    <a:pt x="42443" y="19050"/>
                    <a:pt x="42443" y="19050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5" name="Freeform 3"/>
          <p:cNvSpPr/>
          <p:nvPr/>
        </p:nvSpPr>
        <p:spPr>
          <a:xfrm>
            <a:off x="2874072" y="581110"/>
            <a:ext cx="107950" cy="260350"/>
          </a:xfrm>
          <a:custGeom>
            <a:avLst/>
            <a:gdLst>
              <a:gd name="connsiteX0" fmla="*/ 98425 w 107950"/>
              <a:gd name="connsiteY0" fmla="*/ 9525 h 260350"/>
              <a:gd name="connsiteX1" fmla="*/ 9525 w 107950"/>
              <a:gd name="connsiteY1" fmla="*/ 250825 h 260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950" h="260350">
                <a:moveTo>
                  <a:pt x="98425" y="9525"/>
                </a:moveTo>
                <a:lnTo>
                  <a:pt x="9525" y="25082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2779900" y="4222302"/>
            <a:ext cx="209550" cy="775741"/>
          </a:xfrm>
          <a:custGeom>
            <a:avLst/>
            <a:gdLst>
              <a:gd name="connsiteX0" fmla="*/ 200025 w 209550"/>
              <a:gd name="connsiteY0" fmla="*/ 9525 h 775741"/>
              <a:gd name="connsiteX1" fmla="*/ 85725 w 209550"/>
              <a:gd name="connsiteY1" fmla="*/ 89318 h 775741"/>
              <a:gd name="connsiteX2" fmla="*/ 85725 w 209550"/>
              <a:gd name="connsiteY2" fmla="*/ 293090 h 775741"/>
              <a:gd name="connsiteX3" fmla="*/ 9525 w 209550"/>
              <a:gd name="connsiteY3" fmla="*/ 387870 h 775741"/>
              <a:gd name="connsiteX4" fmla="*/ 85725 w 209550"/>
              <a:gd name="connsiteY4" fmla="*/ 482650 h 775741"/>
              <a:gd name="connsiteX5" fmla="*/ 85725 w 209550"/>
              <a:gd name="connsiteY5" fmla="*/ 686396 h 775741"/>
              <a:gd name="connsiteX6" fmla="*/ 200025 w 209550"/>
              <a:gd name="connsiteY6" fmla="*/ 766216 h 77574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9550" h="775741">
                <a:moveTo>
                  <a:pt x="200025" y="9525"/>
                </a:moveTo>
                <a:cubicBezTo>
                  <a:pt x="200025" y="9525"/>
                  <a:pt x="85725" y="19177"/>
                  <a:pt x="85725" y="89318"/>
                </a:cubicBezTo>
                <a:lnTo>
                  <a:pt x="85725" y="293090"/>
                </a:lnTo>
                <a:cubicBezTo>
                  <a:pt x="85725" y="347954"/>
                  <a:pt x="9525" y="387870"/>
                  <a:pt x="9525" y="387870"/>
                </a:cubicBezTo>
                <a:cubicBezTo>
                  <a:pt x="9525" y="387870"/>
                  <a:pt x="85725" y="427786"/>
                  <a:pt x="85725" y="482650"/>
                </a:cubicBezTo>
                <a:lnTo>
                  <a:pt x="85725" y="686396"/>
                </a:lnTo>
                <a:cubicBezTo>
                  <a:pt x="85725" y="756246"/>
                  <a:pt x="200025" y="766216"/>
                  <a:pt x="200025" y="76621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1618800" y="5449911"/>
            <a:ext cx="102908" cy="329082"/>
          </a:xfrm>
          <a:custGeom>
            <a:avLst/>
            <a:gdLst>
              <a:gd name="connsiteX0" fmla="*/ 93383 w 102908"/>
              <a:gd name="connsiteY0" fmla="*/ 9525 h 329082"/>
              <a:gd name="connsiteX1" fmla="*/ 9525 w 102908"/>
              <a:gd name="connsiteY1" fmla="*/ 319557 h 3290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908" h="329082">
                <a:moveTo>
                  <a:pt x="93383" y="9525"/>
                </a:moveTo>
                <a:lnTo>
                  <a:pt x="9525" y="31955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4591184" y="5267640"/>
            <a:ext cx="305523" cy="347370"/>
          </a:xfrm>
          <a:custGeom>
            <a:avLst/>
            <a:gdLst>
              <a:gd name="connsiteX0" fmla="*/ 295998 w 305523"/>
              <a:gd name="connsiteY0" fmla="*/ 337845 h 347370"/>
              <a:gd name="connsiteX1" fmla="*/ 9525 w 305523"/>
              <a:gd name="connsiteY1" fmla="*/ 9525 h 3473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5523" h="347370">
                <a:moveTo>
                  <a:pt x="295998" y="337845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953250" y="3671888"/>
            <a:ext cx="0" cy="338137"/>
          </a:xfrm>
          <a:custGeom>
            <a:avLst/>
            <a:gdLst>
              <a:gd name="connsiteX0" fmla="*/ 0 w 0"/>
              <a:gd name="connsiteY0" fmla="*/ 338137 h 338137"/>
              <a:gd name="connsiteX1" fmla="*/ 0 w 0"/>
              <a:gd name="connsiteY1" fmla="*/ 0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38137">
                <a:moveTo>
                  <a:pt x="0" y="338137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  <a:miter lim="800000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2111016" y="792052"/>
            <a:ext cx="115519" cy="543521"/>
          </a:xfrm>
          <a:custGeom>
            <a:avLst/>
            <a:gdLst>
              <a:gd name="connsiteX0" fmla="*/ 19050 w 115519"/>
              <a:gd name="connsiteY0" fmla="*/ 524471 h 543521"/>
              <a:gd name="connsiteX1" fmla="*/ 96469 w 115519"/>
              <a:gd name="connsiteY1" fmla="*/ 19050 h 5435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519" h="543521">
                <a:moveTo>
                  <a:pt x="19050" y="524471"/>
                </a:moveTo>
                <a:lnTo>
                  <a:pt x="96469" y="190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2874072" y="581110"/>
            <a:ext cx="107950" cy="260350"/>
          </a:xfrm>
          <a:custGeom>
            <a:avLst/>
            <a:gdLst>
              <a:gd name="connsiteX0" fmla="*/ 98425 w 107950"/>
              <a:gd name="connsiteY0" fmla="*/ 9525 h 260350"/>
              <a:gd name="connsiteX1" fmla="*/ 9525 w 107950"/>
              <a:gd name="connsiteY1" fmla="*/ 250825 h 260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950" h="260350">
                <a:moveTo>
                  <a:pt x="98425" y="9525"/>
                </a:moveTo>
                <a:lnTo>
                  <a:pt x="9525" y="2508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26897" y="903469"/>
            <a:ext cx="624681" cy="1167215"/>
            <a:chOff x="2926881" y="903453"/>
            <a:chExt cx="624681" cy="1167215"/>
          </a:xfrm>
        </p:grpSpPr>
        <p:sp>
          <p:nvSpPr>
            <p:cNvPr id="35" name="Freeform 3"/>
            <p:cNvSpPr/>
            <p:nvPr/>
          </p:nvSpPr>
          <p:spPr>
            <a:xfrm>
              <a:off x="3157862" y="1295956"/>
              <a:ext cx="393700" cy="774712"/>
            </a:xfrm>
            <a:custGeom>
              <a:avLst/>
              <a:gdLst>
                <a:gd name="connsiteX0" fmla="*/ 19050 w 393700"/>
                <a:gd name="connsiteY0" fmla="*/ 19050 h 774712"/>
                <a:gd name="connsiteX1" fmla="*/ 374650 w 393700"/>
                <a:gd name="connsiteY1" fmla="*/ 755662 h 7747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3700" h="774712">
                  <a:moveTo>
                    <a:pt x="19050" y="19050"/>
                  </a:moveTo>
                  <a:lnTo>
                    <a:pt x="374650" y="75566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6" name="Freeform 3"/>
            <p:cNvSpPr/>
            <p:nvPr/>
          </p:nvSpPr>
          <p:spPr>
            <a:xfrm>
              <a:off x="2926881" y="903453"/>
              <a:ext cx="269074" cy="783475"/>
            </a:xfrm>
            <a:custGeom>
              <a:avLst/>
              <a:gdLst>
                <a:gd name="connsiteX0" fmla="*/ 19050 w 269074"/>
                <a:gd name="connsiteY0" fmla="*/ 764425 h 783475"/>
                <a:gd name="connsiteX1" fmla="*/ 153466 w 269074"/>
                <a:gd name="connsiteY1" fmla="*/ 680986 h 783475"/>
                <a:gd name="connsiteX2" fmla="*/ 158953 w 269074"/>
                <a:gd name="connsiteY2" fmla="*/ 512851 h 783475"/>
                <a:gd name="connsiteX3" fmla="*/ 250024 w 269074"/>
                <a:gd name="connsiteY3" fmla="*/ 411556 h 783475"/>
                <a:gd name="connsiteX4" fmla="*/ 165696 w 269074"/>
                <a:gd name="connsiteY4" fmla="*/ 304546 h 783475"/>
                <a:gd name="connsiteX5" fmla="*/ 171157 w 269074"/>
                <a:gd name="connsiteY5" fmla="*/ 111023 h 783475"/>
                <a:gd name="connsiteX6" fmla="*/ 42443 w 269074"/>
                <a:gd name="connsiteY6" fmla="*/ 19050 h 7834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269074" h="783475">
                  <a:moveTo>
                    <a:pt x="19050" y="764425"/>
                  </a:moveTo>
                  <a:cubicBezTo>
                    <a:pt x="19050" y="764425"/>
                    <a:pt x="150964" y="758075"/>
                    <a:pt x="153466" y="680986"/>
                  </a:cubicBezTo>
                  <a:cubicBezTo>
                    <a:pt x="155968" y="604240"/>
                    <a:pt x="156959" y="573176"/>
                    <a:pt x="158953" y="512851"/>
                  </a:cubicBezTo>
                  <a:cubicBezTo>
                    <a:pt x="160883" y="452577"/>
                    <a:pt x="250024" y="411556"/>
                    <a:pt x="250024" y="411556"/>
                  </a:cubicBezTo>
                  <a:cubicBezTo>
                    <a:pt x="250024" y="411556"/>
                    <a:pt x="163740" y="364845"/>
                    <a:pt x="165696" y="304546"/>
                  </a:cubicBezTo>
                  <a:cubicBezTo>
                    <a:pt x="167652" y="244246"/>
                    <a:pt x="168668" y="187782"/>
                    <a:pt x="171157" y="111023"/>
                  </a:cubicBezTo>
                  <a:cubicBezTo>
                    <a:pt x="173659" y="34277"/>
                    <a:pt x="42443" y="19050"/>
                    <a:pt x="42443" y="19050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7" name="Freeform 3"/>
          <p:cNvSpPr/>
          <p:nvPr/>
        </p:nvSpPr>
        <p:spPr>
          <a:xfrm>
            <a:off x="7254492" y="1653206"/>
            <a:ext cx="469900" cy="114300"/>
          </a:xfrm>
          <a:custGeom>
            <a:avLst/>
            <a:gdLst>
              <a:gd name="connsiteX0" fmla="*/ 450850 w 469900"/>
              <a:gd name="connsiteY0" fmla="*/ 95250 h 114300"/>
              <a:gd name="connsiteX1" fmla="*/ 19050 w 469900"/>
              <a:gd name="connsiteY1" fmla="*/ 19050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9900" h="114300">
                <a:moveTo>
                  <a:pt x="450850" y="95250"/>
                </a:moveTo>
                <a:lnTo>
                  <a:pt x="19050" y="190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676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" y="2069592"/>
            <a:ext cx="6632448" cy="271881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14.23-1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95261" y="2109397"/>
            <a:ext cx="18380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814261" y="3063485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444998" y="3292085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801686" y="3825485"/>
            <a:ext cx="1526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Polyribosome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654548" y="4485885"/>
            <a:ext cx="8511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0.25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2" name="Freeform 11"/>
          <p:cNvSpPr/>
          <p:nvPr/>
        </p:nvSpPr>
        <p:spPr>
          <a:xfrm>
            <a:off x="7156205" y="3392955"/>
            <a:ext cx="469900" cy="114300"/>
          </a:xfrm>
          <a:custGeom>
            <a:avLst/>
            <a:gdLst>
              <a:gd name="connsiteX0" fmla="*/ 450850 w 469900"/>
              <a:gd name="connsiteY0" fmla="*/ 95250 h 114300"/>
              <a:gd name="connsiteX1" fmla="*/ 19050 w 469900"/>
              <a:gd name="connsiteY1" fmla="*/ 19050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9900" h="114300">
                <a:moveTo>
                  <a:pt x="450850" y="95250"/>
                </a:moveTo>
                <a:lnTo>
                  <a:pt x="19050" y="190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2012705" y="2531933"/>
            <a:ext cx="115519" cy="543521"/>
          </a:xfrm>
          <a:custGeom>
            <a:avLst/>
            <a:gdLst>
              <a:gd name="connsiteX0" fmla="*/ 19050 w 115519"/>
              <a:gd name="connsiteY0" fmla="*/ 524471 h 543521"/>
              <a:gd name="connsiteX1" fmla="*/ 96469 w 115519"/>
              <a:gd name="connsiteY1" fmla="*/ 19050 h 5435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519" h="543521">
                <a:moveTo>
                  <a:pt x="19050" y="524471"/>
                </a:moveTo>
                <a:lnTo>
                  <a:pt x="96469" y="190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8106" y="2652725"/>
            <a:ext cx="615156" cy="1157692"/>
            <a:chOff x="2838106" y="2652725"/>
            <a:chExt cx="615156" cy="1157692"/>
          </a:xfrm>
        </p:grpSpPr>
        <p:sp>
          <p:nvSpPr>
            <p:cNvPr id="14" name="Freeform 3"/>
            <p:cNvSpPr/>
            <p:nvPr/>
          </p:nvSpPr>
          <p:spPr>
            <a:xfrm>
              <a:off x="3059562" y="3035705"/>
              <a:ext cx="393700" cy="774712"/>
            </a:xfrm>
            <a:custGeom>
              <a:avLst/>
              <a:gdLst>
                <a:gd name="connsiteX0" fmla="*/ 19050 w 393700"/>
                <a:gd name="connsiteY0" fmla="*/ 19050 h 774712"/>
                <a:gd name="connsiteX1" fmla="*/ 374650 w 393700"/>
                <a:gd name="connsiteY1" fmla="*/ 755662 h 7747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3700" h="774712">
                  <a:moveTo>
                    <a:pt x="19050" y="19050"/>
                  </a:moveTo>
                  <a:lnTo>
                    <a:pt x="374650" y="755662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5" name="Freeform 3"/>
            <p:cNvSpPr/>
            <p:nvPr/>
          </p:nvSpPr>
          <p:spPr>
            <a:xfrm>
              <a:off x="2838106" y="2652725"/>
              <a:ext cx="250024" cy="764425"/>
            </a:xfrm>
            <a:custGeom>
              <a:avLst/>
              <a:gdLst>
                <a:gd name="connsiteX0" fmla="*/ 9525 w 250024"/>
                <a:gd name="connsiteY0" fmla="*/ 754900 h 764425"/>
                <a:gd name="connsiteX1" fmla="*/ 143941 w 250024"/>
                <a:gd name="connsiteY1" fmla="*/ 671461 h 764425"/>
                <a:gd name="connsiteX2" fmla="*/ 149428 w 250024"/>
                <a:gd name="connsiteY2" fmla="*/ 503326 h 764425"/>
                <a:gd name="connsiteX3" fmla="*/ 240499 w 250024"/>
                <a:gd name="connsiteY3" fmla="*/ 402031 h 764425"/>
                <a:gd name="connsiteX4" fmla="*/ 156171 w 250024"/>
                <a:gd name="connsiteY4" fmla="*/ 295020 h 764425"/>
                <a:gd name="connsiteX5" fmla="*/ 161632 w 250024"/>
                <a:gd name="connsiteY5" fmla="*/ 101498 h 764425"/>
                <a:gd name="connsiteX6" fmla="*/ 32918 w 250024"/>
                <a:gd name="connsiteY6" fmla="*/ 9525 h 7644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250024" h="764425">
                  <a:moveTo>
                    <a:pt x="9525" y="754900"/>
                  </a:moveTo>
                  <a:cubicBezTo>
                    <a:pt x="9525" y="754900"/>
                    <a:pt x="141439" y="748550"/>
                    <a:pt x="143941" y="671461"/>
                  </a:cubicBezTo>
                  <a:cubicBezTo>
                    <a:pt x="146443" y="594715"/>
                    <a:pt x="147434" y="563651"/>
                    <a:pt x="149428" y="503326"/>
                  </a:cubicBezTo>
                  <a:cubicBezTo>
                    <a:pt x="151358" y="443052"/>
                    <a:pt x="240499" y="402031"/>
                    <a:pt x="240499" y="402031"/>
                  </a:cubicBezTo>
                  <a:cubicBezTo>
                    <a:pt x="240499" y="402031"/>
                    <a:pt x="154216" y="355320"/>
                    <a:pt x="156171" y="295020"/>
                  </a:cubicBezTo>
                  <a:cubicBezTo>
                    <a:pt x="158127" y="234721"/>
                    <a:pt x="159143" y="178257"/>
                    <a:pt x="161632" y="101498"/>
                  </a:cubicBezTo>
                  <a:cubicBezTo>
                    <a:pt x="164134" y="24752"/>
                    <a:pt x="32918" y="9525"/>
                    <a:pt x="32918" y="9525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6" name="Freeform 3"/>
          <p:cNvSpPr/>
          <p:nvPr/>
        </p:nvSpPr>
        <p:spPr>
          <a:xfrm>
            <a:off x="2775772" y="2320859"/>
            <a:ext cx="107950" cy="260350"/>
          </a:xfrm>
          <a:custGeom>
            <a:avLst/>
            <a:gdLst>
              <a:gd name="connsiteX0" fmla="*/ 98425 w 107950"/>
              <a:gd name="connsiteY0" fmla="*/ 9525 h 260350"/>
              <a:gd name="connsiteX1" fmla="*/ 9525 w 107950"/>
              <a:gd name="connsiteY1" fmla="*/ 250825 h 260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950" h="260350">
                <a:moveTo>
                  <a:pt x="98425" y="9525"/>
                </a:moveTo>
                <a:lnTo>
                  <a:pt x="9525" y="25082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011331" y="2532895"/>
            <a:ext cx="115519" cy="543521"/>
          </a:xfrm>
          <a:custGeom>
            <a:avLst/>
            <a:gdLst>
              <a:gd name="connsiteX0" fmla="*/ 19050 w 115519"/>
              <a:gd name="connsiteY0" fmla="*/ 524471 h 543521"/>
              <a:gd name="connsiteX1" fmla="*/ 96469 w 115519"/>
              <a:gd name="connsiteY1" fmla="*/ 19050 h 5435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519" h="543521">
                <a:moveTo>
                  <a:pt x="19050" y="524471"/>
                </a:moveTo>
                <a:lnTo>
                  <a:pt x="96469" y="190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2775772" y="2320859"/>
            <a:ext cx="107950" cy="260350"/>
          </a:xfrm>
          <a:custGeom>
            <a:avLst/>
            <a:gdLst>
              <a:gd name="connsiteX0" fmla="*/ 98425 w 107950"/>
              <a:gd name="connsiteY0" fmla="*/ 9525 h 260350"/>
              <a:gd name="connsiteX1" fmla="*/ 9525 w 107950"/>
              <a:gd name="connsiteY1" fmla="*/ 250825 h 260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7950" h="260350">
                <a:moveTo>
                  <a:pt x="98425" y="9525"/>
                </a:moveTo>
                <a:lnTo>
                  <a:pt x="9525" y="2508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38122" y="2652741"/>
            <a:ext cx="615156" cy="1157692"/>
            <a:chOff x="2838106" y="2652725"/>
            <a:chExt cx="615156" cy="1157692"/>
          </a:xfrm>
        </p:grpSpPr>
        <p:sp>
          <p:nvSpPr>
            <p:cNvPr id="20" name="Freeform 3"/>
            <p:cNvSpPr/>
            <p:nvPr/>
          </p:nvSpPr>
          <p:spPr>
            <a:xfrm>
              <a:off x="3059562" y="3035705"/>
              <a:ext cx="393700" cy="774712"/>
            </a:xfrm>
            <a:custGeom>
              <a:avLst/>
              <a:gdLst>
                <a:gd name="connsiteX0" fmla="*/ 19050 w 393700"/>
                <a:gd name="connsiteY0" fmla="*/ 19050 h 774712"/>
                <a:gd name="connsiteX1" fmla="*/ 374650 w 393700"/>
                <a:gd name="connsiteY1" fmla="*/ 755662 h 77471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3700" h="774712">
                  <a:moveTo>
                    <a:pt x="19050" y="19050"/>
                  </a:moveTo>
                  <a:lnTo>
                    <a:pt x="374650" y="755662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1" name="Freeform 3"/>
            <p:cNvSpPr/>
            <p:nvPr/>
          </p:nvSpPr>
          <p:spPr>
            <a:xfrm>
              <a:off x="2838106" y="2652725"/>
              <a:ext cx="250024" cy="764425"/>
            </a:xfrm>
            <a:custGeom>
              <a:avLst/>
              <a:gdLst>
                <a:gd name="connsiteX0" fmla="*/ 9525 w 250024"/>
                <a:gd name="connsiteY0" fmla="*/ 754900 h 764425"/>
                <a:gd name="connsiteX1" fmla="*/ 143941 w 250024"/>
                <a:gd name="connsiteY1" fmla="*/ 671461 h 764425"/>
                <a:gd name="connsiteX2" fmla="*/ 149428 w 250024"/>
                <a:gd name="connsiteY2" fmla="*/ 503326 h 764425"/>
                <a:gd name="connsiteX3" fmla="*/ 240499 w 250024"/>
                <a:gd name="connsiteY3" fmla="*/ 402031 h 764425"/>
                <a:gd name="connsiteX4" fmla="*/ 156171 w 250024"/>
                <a:gd name="connsiteY4" fmla="*/ 295020 h 764425"/>
                <a:gd name="connsiteX5" fmla="*/ 161632 w 250024"/>
                <a:gd name="connsiteY5" fmla="*/ 101498 h 764425"/>
                <a:gd name="connsiteX6" fmla="*/ 32918 w 250024"/>
                <a:gd name="connsiteY6" fmla="*/ 9525 h 7644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250024" h="764425">
                  <a:moveTo>
                    <a:pt x="9525" y="754900"/>
                  </a:moveTo>
                  <a:cubicBezTo>
                    <a:pt x="9525" y="754900"/>
                    <a:pt x="141439" y="748550"/>
                    <a:pt x="143941" y="671461"/>
                  </a:cubicBezTo>
                  <a:cubicBezTo>
                    <a:pt x="146443" y="594715"/>
                    <a:pt x="147434" y="563651"/>
                    <a:pt x="149428" y="503326"/>
                  </a:cubicBezTo>
                  <a:cubicBezTo>
                    <a:pt x="151358" y="443052"/>
                    <a:pt x="240499" y="402031"/>
                    <a:pt x="240499" y="402031"/>
                  </a:cubicBezTo>
                  <a:cubicBezTo>
                    <a:pt x="240499" y="402031"/>
                    <a:pt x="154216" y="355320"/>
                    <a:pt x="156171" y="295020"/>
                  </a:cubicBezTo>
                  <a:cubicBezTo>
                    <a:pt x="158127" y="234721"/>
                    <a:pt x="159143" y="178257"/>
                    <a:pt x="161632" y="101498"/>
                  </a:cubicBezTo>
                  <a:cubicBezTo>
                    <a:pt x="164134" y="24752"/>
                    <a:pt x="32918" y="9525"/>
                    <a:pt x="32918" y="95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7156205" y="3392955"/>
            <a:ext cx="469900" cy="114300"/>
          </a:xfrm>
          <a:custGeom>
            <a:avLst/>
            <a:gdLst>
              <a:gd name="connsiteX0" fmla="*/ 450850 w 469900"/>
              <a:gd name="connsiteY0" fmla="*/ 95250 h 114300"/>
              <a:gd name="connsiteX1" fmla="*/ 19050 w 469900"/>
              <a:gd name="connsiteY1" fmla="*/ 19050 h 11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9900" h="114300">
                <a:moveTo>
                  <a:pt x="450850" y="95250"/>
                </a:moveTo>
                <a:lnTo>
                  <a:pt x="19050" y="190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928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48" y="204216"/>
            <a:ext cx="5785104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00679" y="281301"/>
            <a:ext cx="12647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847761" y="711515"/>
            <a:ext cx="12343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718923" y="1190940"/>
            <a:ext cx="12343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849658" y="1190940"/>
            <a:ext cx="70852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976348" y="254315"/>
            <a:ext cx="33182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68247" y="1087752"/>
            <a:ext cx="85279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255623" y="1456052"/>
            <a:ext cx="37670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074773" y="1710052"/>
            <a:ext cx="107792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RNA transcript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(pre-mRNA)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3928723" y="2133914"/>
            <a:ext cx="43762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3031786" y="2400615"/>
            <a:ext cx="74219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1773509" y="1694176"/>
            <a:ext cx="102592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PROCESSING</a:t>
            </a: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086011" y="2138677"/>
            <a:ext cx="121187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Aminoacyl-tRNA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synthetase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4668498" y="2694302"/>
            <a:ext cx="479298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Amino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acid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1747498" y="3034027"/>
            <a:ext cx="96385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3406436" y="3442015"/>
            <a:ext cx="46807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3300073" y="3743640"/>
            <a:ext cx="45685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2249148" y="4116702"/>
            <a:ext cx="10259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2661898" y="3921440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" name="TextBox 31"/>
          <p:cNvSpPr txBox="1">
            <a:spLocks noChangeArrowheads="1"/>
          </p:cNvSpPr>
          <p:nvPr/>
        </p:nvSpPr>
        <p:spPr bwMode="auto">
          <a:xfrm>
            <a:off x="2852398" y="4204015"/>
            <a:ext cx="78707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subunits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4668498" y="3132452"/>
            <a:ext cx="38311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6090898" y="2865752"/>
            <a:ext cx="925638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ACTIVATION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5340011" y="3640452"/>
            <a:ext cx="77745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Aminoacyl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(charged)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29" name="TextBox 44"/>
          <p:cNvSpPr txBox="1">
            <a:spLocks noChangeArrowheads="1"/>
          </p:cNvSpPr>
          <p:nvPr/>
        </p:nvSpPr>
        <p:spPr bwMode="auto">
          <a:xfrm>
            <a:off x="2199936" y="4837427"/>
            <a:ext cx="45685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30" name="TextBox 45"/>
          <p:cNvSpPr txBox="1">
            <a:spLocks noChangeArrowheads="1"/>
          </p:cNvSpPr>
          <p:nvPr/>
        </p:nvSpPr>
        <p:spPr bwMode="auto">
          <a:xfrm>
            <a:off x="5706723" y="5127145"/>
            <a:ext cx="109145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1" name="TextBox 54"/>
          <p:cNvSpPr txBox="1">
            <a:spLocks noChangeArrowheads="1"/>
          </p:cNvSpPr>
          <p:nvPr/>
        </p:nvSpPr>
        <p:spPr bwMode="auto">
          <a:xfrm>
            <a:off x="5328104" y="5558945"/>
            <a:ext cx="76302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32" name="TextBox 55"/>
          <p:cNvSpPr txBox="1">
            <a:spLocks noChangeArrowheads="1"/>
          </p:cNvSpPr>
          <p:nvPr/>
        </p:nvSpPr>
        <p:spPr bwMode="auto">
          <a:xfrm>
            <a:off x="4525623" y="5931215"/>
            <a:ext cx="48891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33" name="TextBox 56"/>
          <p:cNvSpPr txBox="1">
            <a:spLocks noChangeArrowheads="1"/>
          </p:cNvSpPr>
          <p:nvPr/>
        </p:nvSpPr>
        <p:spPr bwMode="auto">
          <a:xfrm>
            <a:off x="3992223" y="6151877"/>
            <a:ext cx="74379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34" name="TextBox 39"/>
          <p:cNvSpPr txBox="1">
            <a:spLocks noChangeArrowheads="1"/>
          </p:cNvSpPr>
          <p:nvPr/>
        </p:nvSpPr>
        <p:spPr bwMode="auto">
          <a:xfrm>
            <a:off x="7233914" y="3806276"/>
            <a:ext cx="12343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2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5" name="TextBox 50"/>
          <p:cNvSpPr txBox="1">
            <a:spLocks noChangeArrowheads="1"/>
          </p:cNvSpPr>
          <p:nvPr/>
        </p:nvSpPr>
        <p:spPr bwMode="auto">
          <a:xfrm>
            <a:off x="4154164" y="5423938"/>
            <a:ext cx="10259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36" name="TextBox 51"/>
          <p:cNvSpPr txBox="1">
            <a:spLocks noChangeArrowheads="1"/>
          </p:cNvSpPr>
          <p:nvPr/>
        </p:nvSpPr>
        <p:spPr bwMode="auto">
          <a:xfrm>
            <a:off x="4697089" y="542393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 rot="20232802">
            <a:off x="4328347" y="2231651"/>
            <a:ext cx="317395" cy="1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</p:txBody>
      </p:sp>
      <p:sp>
        <p:nvSpPr>
          <p:cNvPr id="38" name="TextBox 16"/>
          <p:cNvSpPr txBox="1">
            <a:spLocks noChangeArrowheads="1"/>
          </p:cNvSpPr>
          <p:nvPr/>
        </p:nvSpPr>
        <p:spPr bwMode="auto">
          <a:xfrm rot="19122178">
            <a:off x="6979214" y="4032796"/>
            <a:ext cx="317395" cy="1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 rot="19201947">
            <a:off x="4897679" y="807422"/>
            <a:ext cx="317395" cy="1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</p:txBody>
      </p:sp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2474641" y="4045504"/>
            <a:ext cx="10259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 rot="20116386">
            <a:off x="3914374" y="5298879"/>
            <a:ext cx="256480" cy="16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  <a:r>
              <a:rPr lang="en-US" sz="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CC</a:t>
            </a:r>
          </a:p>
        </p:txBody>
      </p:sp>
      <p:sp>
        <p:nvSpPr>
          <p:cNvPr id="42" name="TextBox 16"/>
          <p:cNvSpPr txBox="1">
            <a:spLocks noChangeArrowheads="1"/>
          </p:cNvSpPr>
          <p:nvPr/>
        </p:nvSpPr>
        <p:spPr bwMode="auto">
          <a:xfrm rot="2034526">
            <a:off x="4810339" y="5336884"/>
            <a:ext cx="235642" cy="1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8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UAC</a:t>
            </a:r>
          </a:p>
        </p:txBody>
      </p:sp>
      <p:sp>
        <p:nvSpPr>
          <p:cNvPr id="43" name="TextBox 50"/>
          <p:cNvSpPr txBox="1">
            <a:spLocks noChangeArrowheads="1"/>
          </p:cNvSpPr>
          <p:nvPr/>
        </p:nvSpPr>
        <p:spPr bwMode="auto">
          <a:xfrm>
            <a:off x="4356565" y="5569195"/>
            <a:ext cx="73738" cy="1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50"/>
          <p:cNvSpPr txBox="1">
            <a:spLocks noChangeArrowheads="1"/>
          </p:cNvSpPr>
          <p:nvPr/>
        </p:nvSpPr>
        <p:spPr bwMode="auto">
          <a:xfrm>
            <a:off x="4444742" y="5570140"/>
            <a:ext cx="73738" cy="1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50"/>
          <p:cNvSpPr txBox="1">
            <a:spLocks noChangeArrowheads="1"/>
          </p:cNvSpPr>
          <p:nvPr/>
        </p:nvSpPr>
        <p:spPr bwMode="auto">
          <a:xfrm>
            <a:off x="4539893" y="5569593"/>
            <a:ext cx="73738" cy="1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4062632" y="5720519"/>
            <a:ext cx="846386" cy="1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000"/>
              </a:lnSpc>
            </a:pP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U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U</a:t>
            </a:r>
            <a:r>
              <a:rPr lang="en-US" sz="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6" name="Freeform 3"/>
          <p:cNvSpPr/>
          <p:nvPr/>
        </p:nvSpPr>
        <p:spPr>
          <a:xfrm>
            <a:off x="4115582" y="410832"/>
            <a:ext cx="159905" cy="123088"/>
          </a:xfrm>
          <a:custGeom>
            <a:avLst/>
            <a:gdLst>
              <a:gd name="connsiteX0" fmla="*/ 6350 w 159905"/>
              <a:gd name="connsiteY0" fmla="*/ 6350 h 123088"/>
              <a:gd name="connsiteX1" fmla="*/ 153555 w 159905"/>
              <a:gd name="connsiteY1" fmla="*/ 116738 h 1230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9905" h="123088">
                <a:moveTo>
                  <a:pt x="6350" y="6350"/>
                </a:moveTo>
                <a:lnTo>
                  <a:pt x="153555" y="11673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3863038" y="1101691"/>
            <a:ext cx="133159" cy="115658"/>
          </a:xfrm>
          <a:custGeom>
            <a:avLst/>
            <a:gdLst>
              <a:gd name="connsiteX0" fmla="*/ 126809 w 133159"/>
              <a:gd name="connsiteY0" fmla="*/ 109308 h 115658"/>
              <a:gd name="connsiteX1" fmla="*/ 6350 w 133159"/>
              <a:gd name="connsiteY1" fmla="*/ 6350 h 1156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3159" h="115658">
                <a:moveTo>
                  <a:pt x="126809" y="109308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2390628" y="1290061"/>
            <a:ext cx="93306" cy="42494"/>
          </a:xfrm>
          <a:custGeom>
            <a:avLst/>
            <a:gdLst>
              <a:gd name="connsiteX0" fmla="*/ 6350 w 93306"/>
              <a:gd name="connsiteY0" fmla="*/ 36144 h 42494"/>
              <a:gd name="connsiteX1" fmla="*/ 86956 w 93306"/>
              <a:gd name="connsiteY1" fmla="*/ 6350 h 42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3306" h="42494">
                <a:moveTo>
                  <a:pt x="6350" y="36144"/>
                </a:moveTo>
                <a:lnTo>
                  <a:pt x="86956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4213052" y="1594094"/>
            <a:ext cx="102069" cy="117843"/>
          </a:xfrm>
          <a:custGeom>
            <a:avLst/>
            <a:gdLst>
              <a:gd name="connsiteX0" fmla="*/ 6350 w 102069"/>
              <a:gd name="connsiteY0" fmla="*/ 111493 h 117843"/>
              <a:gd name="connsiteX1" fmla="*/ 95719 w 102069"/>
              <a:gd name="connsiteY1" fmla="*/ 6350 h 11784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069" h="117843">
                <a:moveTo>
                  <a:pt x="6350" y="111493"/>
                </a:moveTo>
                <a:lnTo>
                  <a:pt x="95719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3909900" y="2012904"/>
            <a:ext cx="154647" cy="123075"/>
          </a:xfrm>
          <a:custGeom>
            <a:avLst/>
            <a:gdLst>
              <a:gd name="connsiteX0" fmla="*/ 148297 w 154647"/>
              <a:gd name="connsiteY0" fmla="*/ 116725 h 123075"/>
              <a:gd name="connsiteX1" fmla="*/ 6350 w 154647"/>
              <a:gd name="connsiteY1" fmla="*/ 6350 h 1230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4647" h="123075">
                <a:moveTo>
                  <a:pt x="148297" y="116725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3436778" y="1634397"/>
            <a:ext cx="25400" cy="75780"/>
          </a:xfrm>
          <a:custGeom>
            <a:avLst/>
            <a:gdLst>
              <a:gd name="connsiteX0" fmla="*/ 6350 w 25400"/>
              <a:gd name="connsiteY0" fmla="*/ 6350 h 75780"/>
              <a:gd name="connsiteX1" fmla="*/ 6350 w 25400"/>
              <a:gd name="connsiteY1" fmla="*/ 69430 h 757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75780">
                <a:moveTo>
                  <a:pt x="6350" y="6350"/>
                </a:moveTo>
                <a:lnTo>
                  <a:pt x="6350" y="6943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3909902" y="3554076"/>
            <a:ext cx="146761" cy="25400"/>
          </a:xfrm>
          <a:custGeom>
            <a:avLst/>
            <a:gdLst>
              <a:gd name="connsiteX0" fmla="*/ 6350 w 146761"/>
              <a:gd name="connsiteY0" fmla="*/ 6350 h 25400"/>
              <a:gd name="connsiteX1" fmla="*/ 140411 w 14676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6761" h="25400">
                <a:moveTo>
                  <a:pt x="6350" y="6350"/>
                </a:moveTo>
                <a:lnTo>
                  <a:pt x="14041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3755704" y="3855478"/>
            <a:ext cx="146761" cy="25400"/>
          </a:xfrm>
          <a:custGeom>
            <a:avLst/>
            <a:gdLst>
              <a:gd name="connsiteX0" fmla="*/ 6350 w 146761"/>
              <a:gd name="connsiteY0" fmla="*/ 6350 h 25400"/>
              <a:gd name="connsiteX1" fmla="*/ 140411 w 146761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6761" h="25400">
                <a:moveTo>
                  <a:pt x="6350" y="6350"/>
                </a:moveTo>
                <a:lnTo>
                  <a:pt x="14041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5076099" y="3052482"/>
            <a:ext cx="272910" cy="171462"/>
          </a:xfrm>
          <a:custGeom>
            <a:avLst/>
            <a:gdLst>
              <a:gd name="connsiteX0" fmla="*/ 266560 w 272910"/>
              <a:gd name="connsiteY0" fmla="*/ 6350 h 171462"/>
              <a:gd name="connsiteX1" fmla="*/ 6350 w 272910"/>
              <a:gd name="connsiteY1" fmla="*/ 165112 h 171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72910" h="171462">
                <a:moveTo>
                  <a:pt x="266560" y="6350"/>
                </a:moveTo>
                <a:lnTo>
                  <a:pt x="6350" y="16511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4982762" y="5502027"/>
            <a:ext cx="305549" cy="118414"/>
          </a:xfrm>
          <a:custGeom>
            <a:avLst/>
            <a:gdLst>
              <a:gd name="connsiteX0" fmla="*/ 299199 w 305549"/>
              <a:gd name="connsiteY0" fmla="*/ 112064 h 118414"/>
              <a:gd name="connsiteX1" fmla="*/ 6350 w 305549"/>
              <a:gd name="connsiteY1" fmla="*/ 6350 h 1184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5549" h="118414">
                <a:moveTo>
                  <a:pt x="299199" y="112064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5545347" y="2483989"/>
            <a:ext cx="56210" cy="109372"/>
          </a:xfrm>
          <a:custGeom>
            <a:avLst/>
            <a:gdLst>
              <a:gd name="connsiteX0" fmla="*/ 49860 w 56210"/>
              <a:gd name="connsiteY0" fmla="*/ 6350 h 109372"/>
              <a:gd name="connsiteX1" fmla="*/ 6350 w 56210"/>
              <a:gd name="connsiteY1" fmla="*/ 103022 h 1093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6210" h="109372">
                <a:moveTo>
                  <a:pt x="49860" y="6350"/>
                </a:moveTo>
                <a:lnTo>
                  <a:pt x="6350" y="10302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5029063" y="2752388"/>
            <a:ext cx="357276" cy="198881"/>
          </a:xfrm>
          <a:custGeom>
            <a:avLst/>
            <a:gdLst>
              <a:gd name="connsiteX0" fmla="*/ 350926 w 357276"/>
              <a:gd name="connsiteY0" fmla="*/ 6350 h 198881"/>
              <a:gd name="connsiteX1" fmla="*/ 6350 w 357276"/>
              <a:gd name="connsiteY1" fmla="*/ 192532 h 1988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57276" h="198881">
                <a:moveTo>
                  <a:pt x="350926" y="6350"/>
                </a:moveTo>
                <a:lnTo>
                  <a:pt x="6350" y="19253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2856749" y="4553804"/>
            <a:ext cx="269659" cy="692581"/>
          </a:xfrm>
          <a:custGeom>
            <a:avLst/>
            <a:gdLst>
              <a:gd name="connsiteX0" fmla="*/ 263309 w 269659"/>
              <a:gd name="connsiteY0" fmla="*/ 6350 h 692581"/>
              <a:gd name="connsiteX1" fmla="*/ 6350 w 269659"/>
              <a:gd name="connsiteY1" fmla="*/ 686231 h 6925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9659" h="692581">
                <a:moveTo>
                  <a:pt x="263309" y="6350"/>
                </a:moveTo>
                <a:lnTo>
                  <a:pt x="6350" y="686231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3060019" y="3993044"/>
            <a:ext cx="96100" cy="232156"/>
          </a:xfrm>
          <a:custGeom>
            <a:avLst/>
            <a:gdLst>
              <a:gd name="connsiteX0" fmla="*/ 6350 w 96100"/>
              <a:gd name="connsiteY0" fmla="*/ 6350 h 232156"/>
              <a:gd name="connsiteX1" fmla="*/ 89750 w 96100"/>
              <a:gd name="connsiteY1" fmla="*/ 225805 h 2321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6100" h="232156">
                <a:moveTo>
                  <a:pt x="6350" y="6350"/>
                </a:moveTo>
                <a:lnTo>
                  <a:pt x="89750" y="22580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4824625" y="3933044"/>
            <a:ext cx="462711" cy="91998"/>
          </a:xfrm>
          <a:custGeom>
            <a:avLst/>
            <a:gdLst>
              <a:gd name="connsiteX0" fmla="*/ 6350 w 462711"/>
              <a:gd name="connsiteY0" fmla="*/ 85648 h 91998"/>
              <a:gd name="connsiteX1" fmla="*/ 456361 w 462711"/>
              <a:gd name="connsiteY1" fmla="*/ 6350 h 91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2711" h="91998">
                <a:moveTo>
                  <a:pt x="6350" y="85648"/>
                </a:moveTo>
                <a:lnTo>
                  <a:pt x="45636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4630640" y="5856472"/>
            <a:ext cx="276352" cy="75793"/>
          </a:xfrm>
          <a:custGeom>
            <a:avLst/>
            <a:gdLst>
              <a:gd name="connsiteX0" fmla="*/ 6350 w 276352"/>
              <a:gd name="connsiteY0" fmla="*/ 6350 h 75793"/>
              <a:gd name="connsiteX1" fmla="*/ 31584 w 276352"/>
              <a:gd name="connsiteY1" fmla="*/ 44196 h 75793"/>
              <a:gd name="connsiteX2" fmla="*/ 108851 w 276352"/>
              <a:gd name="connsiteY2" fmla="*/ 44196 h 75793"/>
              <a:gd name="connsiteX3" fmla="*/ 138849 w 276352"/>
              <a:gd name="connsiteY3" fmla="*/ 69443 h 75793"/>
              <a:gd name="connsiteX4" fmla="*/ 168795 w 276352"/>
              <a:gd name="connsiteY4" fmla="*/ 44196 h 75793"/>
              <a:gd name="connsiteX5" fmla="*/ 244754 w 276352"/>
              <a:gd name="connsiteY5" fmla="*/ 44196 h 75793"/>
              <a:gd name="connsiteX6" fmla="*/ 270002 w 276352"/>
              <a:gd name="connsiteY6" fmla="*/ 6350 h 75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6352" h="75793">
                <a:moveTo>
                  <a:pt x="6350" y="6350"/>
                </a:moveTo>
                <a:cubicBezTo>
                  <a:pt x="6350" y="6350"/>
                  <a:pt x="9398" y="44196"/>
                  <a:pt x="31584" y="44196"/>
                </a:cubicBezTo>
                <a:lnTo>
                  <a:pt x="108851" y="44196"/>
                </a:lnTo>
                <a:cubicBezTo>
                  <a:pt x="126212" y="44196"/>
                  <a:pt x="138849" y="69443"/>
                  <a:pt x="138849" y="69443"/>
                </a:cubicBezTo>
                <a:cubicBezTo>
                  <a:pt x="138849" y="69443"/>
                  <a:pt x="151447" y="44196"/>
                  <a:pt x="168795" y="44196"/>
                </a:cubicBezTo>
                <a:lnTo>
                  <a:pt x="244754" y="44196"/>
                </a:lnTo>
                <a:cubicBezTo>
                  <a:pt x="266839" y="44196"/>
                  <a:pt x="270002" y="6350"/>
                  <a:pt x="270002" y="635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1967968" y="4899879"/>
            <a:ext cx="192481" cy="52120"/>
          </a:xfrm>
          <a:custGeom>
            <a:avLst/>
            <a:gdLst>
              <a:gd name="connsiteX0" fmla="*/ 6350 w 192481"/>
              <a:gd name="connsiteY0" fmla="*/ 6350 h 52120"/>
              <a:gd name="connsiteX1" fmla="*/ 186131 w 192481"/>
              <a:gd name="connsiteY1" fmla="*/ 45770 h 521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2481" h="52120">
                <a:moveTo>
                  <a:pt x="6350" y="6350"/>
                </a:moveTo>
                <a:lnTo>
                  <a:pt x="186131" y="4577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4630656" y="5856488"/>
            <a:ext cx="276352" cy="75793"/>
          </a:xfrm>
          <a:custGeom>
            <a:avLst/>
            <a:gdLst>
              <a:gd name="connsiteX0" fmla="*/ 6350 w 276352"/>
              <a:gd name="connsiteY0" fmla="*/ 6350 h 75793"/>
              <a:gd name="connsiteX1" fmla="*/ 31584 w 276352"/>
              <a:gd name="connsiteY1" fmla="*/ 44196 h 75793"/>
              <a:gd name="connsiteX2" fmla="*/ 108851 w 276352"/>
              <a:gd name="connsiteY2" fmla="*/ 44196 h 75793"/>
              <a:gd name="connsiteX3" fmla="*/ 138849 w 276352"/>
              <a:gd name="connsiteY3" fmla="*/ 69443 h 75793"/>
              <a:gd name="connsiteX4" fmla="*/ 168795 w 276352"/>
              <a:gd name="connsiteY4" fmla="*/ 44196 h 75793"/>
              <a:gd name="connsiteX5" fmla="*/ 244754 w 276352"/>
              <a:gd name="connsiteY5" fmla="*/ 44196 h 75793"/>
              <a:gd name="connsiteX6" fmla="*/ 270002 w 276352"/>
              <a:gd name="connsiteY6" fmla="*/ 6350 h 75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6352" h="75793">
                <a:moveTo>
                  <a:pt x="6350" y="6350"/>
                </a:moveTo>
                <a:cubicBezTo>
                  <a:pt x="6350" y="6350"/>
                  <a:pt x="9398" y="44196"/>
                  <a:pt x="31584" y="44196"/>
                </a:cubicBezTo>
                <a:lnTo>
                  <a:pt x="108851" y="44196"/>
                </a:lnTo>
                <a:cubicBezTo>
                  <a:pt x="126212" y="44196"/>
                  <a:pt x="138849" y="69443"/>
                  <a:pt x="138849" y="69443"/>
                </a:cubicBezTo>
                <a:cubicBezTo>
                  <a:pt x="138849" y="69443"/>
                  <a:pt x="151447" y="44196"/>
                  <a:pt x="168795" y="44196"/>
                </a:cubicBezTo>
                <a:lnTo>
                  <a:pt x="244754" y="44196"/>
                </a:lnTo>
                <a:cubicBezTo>
                  <a:pt x="266839" y="44196"/>
                  <a:pt x="270002" y="6350"/>
                  <a:pt x="270002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2859146" y="4551439"/>
            <a:ext cx="269659" cy="692581"/>
          </a:xfrm>
          <a:custGeom>
            <a:avLst/>
            <a:gdLst>
              <a:gd name="connsiteX0" fmla="*/ 263309 w 269659"/>
              <a:gd name="connsiteY0" fmla="*/ 6350 h 692581"/>
              <a:gd name="connsiteX1" fmla="*/ 6350 w 269659"/>
              <a:gd name="connsiteY1" fmla="*/ 686231 h 6925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9659" h="692581">
                <a:moveTo>
                  <a:pt x="263309" y="6350"/>
                </a:moveTo>
                <a:lnTo>
                  <a:pt x="6350" y="68623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3074975" y="3994439"/>
            <a:ext cx="96100" cy="232156"/>
          </a:xfrm>
          <a:custGeom>
            <a:avLst/>
            <a:gdLst>
              <a:gd name="connsiteX0" fmla="*/ 6350 w 96100"/>
              <a:gd name="connsiteY0" fmla="*/ 6350 h 232156"/>
              <a:gd name="connsiteX1" fmla="*/ 89750 w 96100"/>
              <a:gd name="connsiteY1" fmla="*/ 225805 h 2321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6100" h="232156">
                <a:moveTo>
                  <a:pt x="6350" y="6350"/>
                </a:moveTo>
                <a:lnTo>
                  <a:pt x="89750" y="22580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054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29768"/>
            <a:ext cx="8546592" cy="599846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14.24-1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54994" y="531368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684764" y="513112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03789" y="119414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1701" y="1911699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09491" y="2630837"/>
            <a:ext cx="153888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PROCESSING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368244" y="1746599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617964" y="2291112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3830814" y="2668937"/>
            <a:ext cx="162005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transcript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(pre-mRNA)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3614914" y="3288062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2392539" y="3692874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5318301" y="3288062"/>
            <a:ext cx="182101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Aminoacyl-tRNA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synthetase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4708701" y="4126262"/>
            <a:ext cx="71814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Amino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acid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382764" y="4627912"/>
            <a:ext cx="144494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2832276" y="5232749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2675114" y="5680424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4708701" y="4775549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6799439" y="4372325"/>
            <a:ext cx="13892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ACTIVATION</a:t>
            </a:r>
          </a:p>
        </p:txBody>
      </p:sp>
      <p:sp>
        <p:nvSpPr>
          <p:cNvPr id="24" name="TextBox 33"/>
          <p:cNvSpPr txBox="1">
            <a:spLocks noChangeArrowheads="1"/>
          </p:cNvSpPr>
          <p:nvPr/>
        </p:nvSpPr>
        <p:spPr bwMode="auto">
          <a:xfrm>
            <a:off x="5691364" y="5556599"/>
            <a:ext cx="1166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Aminoacyl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(charged)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24943" y="1896867"/>
            <a:ext cx="106439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 rot="19201947">
            <a:off x="5056617" y="1359168"/>
            <a:ext cx="48731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 rot="20360507">
            <a:off x="4205384" y="3477440"/>
            <a:ext cx="48731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</p:txBody>
      </p:sp>
      <p:sp>
        <p:nvSpPr>
          <p:cNvPr id="52" name="Freeform 51"/>
          <p:cNvSpPr/>
          <p:nvPr/>
        </p:nvSpPr>
        <p:spPr>
          <a:xfrm>
            <a:off x="3885059" y="730501"/>
            <a:ext cx="237058" cy="182524"/>
          </a:xfrm>
          <a:custGeom>
            <a:avLst/>
            <a:gdLst>
              <a:gd name="connsiteX0" fmla="*/ 9525 w 237058"/>
              <a:gd name="connsiteY0" fmla="*/ 9525 h 182524"/>
              <a:gd name="connsiteX1" fmla="*/ 227533 w 237058"/>
              <a:gd name="connsiteY1" fmla="*/ 172999 h 1825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7058" h="182524">
                <a:moveTo>
                  <a:pt x="9525" y="9525"/>
                </a:moveTo>
                <a:lnTo>
                  <a:pt x="227533" y="17299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3511028" y="1753655"/>
            <a:ext cx="197472" cy="171538"/>
          </a:xfrm>
          <a:custGeom>
            <a:avLst/>
            <a:gdLst>
              <a:gd name="connsiteX0" fmla="*/ 187947 w 197472"/>
              <a:gd name="connsiteY0" fmla="*/ 162013 h 171538"/>
              <a:gd name="connsiteX1" fmla="*/ 9525 w 197472"/>
              <a:gd name="connsiteY1" fmla="*/ 9525 h 1715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7472" h="171538">
                <a:moveTo>
                  <a:pt x="187947" y="162013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330388" y="2032631"/>
            <a:ext cx="138417" cy="63182"/>
          </a:xfrm>
          <a:custGeom>
            <a:avLst/>
            <a:gdLst>
              <a:gd name="connsiteX0" fmla="*/ 9525 w 138417"/>
              <a:gd name="connsiteY0" fmla="*/ 53657 h 63182"/>
              <a:gd name="connsiteX1" fmla="*/ 128892 w 138417"/>
              <a:gd name="connsiteY1" fmla="*/ 9525 h 63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8417" h="63182">
                <a:moveTo>
                  <a:pt x="9525" y="53657"/>
                </a:moveTo>
                <a:lnTo>
                  <a:pt x="128892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4029423" y="2482911"/>
            <a:ext cx="151409" cy="174777"/>
          </a:xfrm>
          <a:custGeom>
            <a:avLst/>
            <a:gdLst>
              <a:gd name="connsiteX0" fmla="*/ 9525 w 151409"/>
              <a:gd name="connsiteY0" fmla="*/ 165252 h 174777"/>
              <a:gd name="connsiteX1" fmla="*/ 141884 w 151409"/>
              <a:gd name="connsiteY1" fmla="*/ 9525 h 1747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1409" h="174777">
                <a:moveTo>
                  <a:pt x="9525" y="165252"/>
                </a:moveTo>
                <a:lnTo>
                  <a:pt x="141884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3580455" y="3103157"/>
            <a:ext cx="229260" cy="182524"/>
          </a:xfrm>
          <a:custGeom>
            <a:avLst/>
            <a:gdLst>
              <a:gd name="connsiteX0" fmla="*/ 219735 w 229260"/>
              <a:gd name="connsiteY0" fmla="*/ 172999 h 182524"/>
              <a:gd name="connsiteX1" fmla="*/ 9525 w 229260"/>
              <a:gd name="connsiteY1" fmla="*/ 9525 h 1825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9260" h="182524">
                <a:moveTo>
                  <a:pt x="219735" y="172999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2879750" y="2542607"/>
            <a:ext cx="38100" cy="112471"/>
          </a:xfrm>
          <a:custGeom>
            <a:avLst/>
            <a:gdLst>
              <a:gd name="connsiteX0" fmla="*/ 9525 w 38100"/>
              <a:gd name="connsiteY0" fmla="*/ 9525 h 112471"/>
              <a:gd name="connsiteX1" fmla="*/ 9525 w 38100"/>
              <a:gd name="connsiteY1" fmla="*/ 102946 h 1124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12471">
                <a:moveTo>
                  <a:pt x="9525" y="9525"/>
                </a:moveTo>
                <a:lnTo>
                  <a:pt x="9525" y="10294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3580458" y="5385658"/>
            <a:ext cx="217563" cy="38100"/>
          </a:xfrm>
          <a:custGeom>
            <a:avLst/>
            <a:gdLst>
              <a:gd name="connsiteX0" fmla="*/ 9525 w 217563"/>
              <a:gd name="connsiteY0" fmla="*/ 9525 h 38100"/>
              <a:gd name="connsiteX1" fmla="*/ 208038 w 217563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7563" h="38100">
                <a:moveTo>
                  <a:pt x="9525" y="9525"/>
                </a:moveTo>
                <a:lnTo>
                  <a:pt x="208038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3352081" y="5832031"/>
            <a:ext cx="217589" cy="38100"/>
          </a:xfrm>
          <a:custGeom>
            <a:avLst/>
            <a:gdLst>
              <a:gd name="connsiteX0" fmla="*/ 9525 w 217589"/>
              <a:gd name="connsiteY0" fmla="*/ 9525 h 38100"/>
              <a:gd name="connsiteX1" fmla="*/ 208064 w 217589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7589" h="38100">
                <a:moveTo>
                  <a:pt x="9525" y="9525"/>
                </a:moveTo>
                <a:lnTo>
                  <a:pt x="208064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5307567" y="4642796"/>
            <a:ext cx="404444" cy="254190"/>
          </a:xfrm>
          <a:custGeom>
            <a:avLst/>
            <a:gdLst>
              <a:gd name="connsiteX0" fmla="*/ 394919 w 404444"/>
              <a:gd name="connsiteY0" fmla="*/ 9525 h 254190"/>
              <a:gd name="connsiteX1" fmla="*/ 9525 w 404444"/>
              <a:gd name="connsiteY1" fmla="*/ 244665 h 2541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4444" h="254190">
                <a:moveTo>
                  <a:pt x="394919" y="9525"/>
                </a:moveTo>
                <a:lnTo>
                  <a:pt x="9525" y="24466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6002548" y="3789861"/>
            <a:ext cx="88430" cy="173215"/>
          </a:xfrm>
          <a:custGeom>
            <a:avLst/>
            <a:gdLst>
              <a:gd name="connsiteX0" fmla="*/ 78905 w 88430"/>
              <a:gd name="connsiteY0" fmla="*/ 9525 h 173215"/>
              <a:gd name="connsiteX1" fmla="*/ 9525 w 88430"/>
              <a:gd name="connsiteY1" fmla="*/ 163690 h 173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430" h="173215">
                <a:moveTo>
                  <a:pt x="78905" y="9525"/>
                </a:moveTo>
                <a:lnTo>
                  <a:pt x="9525" y="16369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5237903" y="4198345"/>
            <a:ext cx="529374" cy="294805"/>
          </a:xfrm>
          <a:custGeom>
            <a:avLst/>
            <a:gdLst>
              <a:gd name="connsiteX0" fmla="*/ 519848 w 529374"/>
              <a:gd name="connsiteY0" fmla="*/ 9525 h 294805"/>
              <a:gd name="connsiteX1" fmla="*/ 9525 w 529374"/>
              <a:gd name="connsiteY1" fmla="*/ 285280 h 2948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29374" h="294805">
                <a:moveTo>
                  <a:pt x="519848" y="9525"/>
                </a:moveTo>
                <a:lnTo>
                  <a:pt x="9525" y="28528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4947830" y="5966876"/>
            <a:ext cx="663194" cy="132562"/>
          </a:xfrm>
          <a:custGeom>
            <a:avLst/>
            <a:gdLst>
              <a:gd name="connsiteX0" fmla="*/ 9525 w 663194"/>
              <a:gd name="connsiteY0" fmla="*/ 123037 h 132562"/>
              <a:gd name="connsiteX1" fmla="*/ 653669 w 663194"/>
              <a:gd name="connsiteY1" fmla="*/ 9525 h 1325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3194" h="132562">
                <a:moveTo>
                  <a:pt x="9525" y="123037"/>
                </a:moveTo>
                <a:lnTo>
                  <a:pt x="653669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765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036320"/>
            <a:ext cx="8546592" cy="47853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14.24-2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2808933" y="1104900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2650183" y="1550988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2003276" y="2291556"/>
            <a:ext cx="11798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subunits</a:t>
            </a: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4759970" y="1104900"/>
            <a:ext cx="22955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Growing polypeptide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5391795" y="1744663"/>
            <a:ext cx="1166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Aminoacyl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(charged)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1048395" y="3171825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6238726" y="3586163"/>
            <a:ext cx="1637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5671195" y="4230688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4486920" y="4792663"/>
            <a:ext cx="7309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34" name="TextBox 29"/>
          <p:cNvSpPr txBox="1">
            <a:spLocks noChangeArrowheads="1"/>
          </p:cNvSpPr>
          <p:nvPr/>
        </p:nvSpPr>
        <p:spPr bwMode="auto">
          <a:xfrm>
            <a:off x="3694758" y="5119688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1128489" y="2096201"/>
            <a:ext cx="1538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1743645" y="1816801"/>
            <a:ext cx="1667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8514334" y="165328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8" name="TextBox 23"/>
          <p:cNvSpPr txBox="1">
            <a:spLocks noChangeArrowheads="1"/>
          </p:cNvSpPr>
          <p:nvPr/>
        </p:nvSpPr>
        <p:spPr bwMode="auto">
          <a:xfrm>
            <a:off x="3955033" y="4036126"/>
            <a:ext cx="1538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4759895" y="4036126"/>
            <a:ext cx="1667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1453825" y="1990184"/>
            <a:ext cx="15388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1" name="TextBox 16"/>
          <p:cNvSpPr txBox="1">
            <a:spLocks noChangeArrowheads="1"/>
          </p:cNvSpPr>
          <p:nvPr/>
        </p:nvSpPr>
        <p:spPr bwMode="auto">
          <a:xfrm rot="19201947">
            <a:off x="8125678" y="2007217"/>
            <a:ext cx="48731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</p:txBody>
      </p:sp>
      <p:sp>
        <p:nvSpPr>
          <p:cNvPr id="43" name="TextBox 53"/>
          <p:cNvSpPr txBox="1">
            <a:spLocks noChangeArrowheads="1"/>
          </p:cNvSpPr>
          <p:nvPr/>
        </p:nvSpPr>
        <p:spPr bwMode="auto">
          <a:xfrm>
            <a:off x="3807342" y="4458593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4" name="TextBox 53"/>
          <p:cNvSpPr txBox="1">
            <a:spLocks noChangeArrowheads="1"/>
          </p:cNvSpPr>
          <p:nvPr/>
        </p:nvSpPr>
        <p:spPr bwMode="auto">
          <a:xfrm>
            <a:off x="3938885" y="4461768"/>
            <a:ext cx="12022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5" name="TextBox 53"/>
          <p:cNvSpPr txBox="1">
            <a:spLocks noChangeArrowheads="1"/>
          </p:cNvSpPr>
          <p:nvPr/>
        </p:nvSpPr>
        <p:spPr bwMode="auto">
          <a:xfrm>
            <a:off x="4079953" y="4464943"/>
            <a:ext cx="12022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4233721" y="446176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7" name="TextBox 53"/>
          <p:cNvSpPr txBox="1">
            <a:spLocks noChangeArrowheads="1"/>
          </p:cNvSpPr>
          <p:nvPr/>
        </p:nvSpPr>
        <p:spPr bwMode="auto">
          <a:xfrm>
            <a:off x="4371614" y="446176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8" name="TextBox 53"/>
          <p:cNvSpPr txBox="1">
            <a:spLocks noChangeArrowheads="1"/>
          </p:cNvSpPr>
          <p:nvPr/>
        </p:nvSpPr>
        <p:spPr bwMode="auto">
          <a:xfrm>
            <a:off x="4515857" y="446176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9" name="TextBox 53"/>
          <p:cNvSpPr txBox="1">
            <a:spLocks noChangeArrowheads="1"/>
          </p:cNvSpPr>
          <p:nvPr/>
        </p:nvSpPr>
        <p:spPr bwMode="auto">
          <a:xfrm>
            <a:off x="4660100" y="446176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53"/>
          <p:cNvSpPr txBox="1">
            <a:spLocks noChangeArrowheads="1"/>
          </p:cNvSpPr>
          <p:nvPr/>
        </p:nvSpPr>
        <p:spPr bwMode="auto">
          <a:xfrm>
            <a:off x="4800275" y="446176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1" name="TextBox 53"/>
          <p:cNvSpPr txBox="1">
            <a:spLocks noChangeArrowheads="1"/>
          </p:cNvSpPr>
          <p:nvPr/>
        </p:nvSpPr>
        <p:spPr bwMode="auto">
          <a:xfrm>
            <a:off x="4935468" y="4461768"/>
            <a:ext cx="12022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2" name="TextBox 53"/>
          <p:cNvSpPr txBox="1">
            <a:spLocks noChangeArrowheads="1"/>
          </p:cNvSpPr>
          <p:nvPr/>
        </p:nvSpPr>
        <p:spPr bwMode="auto">
          <a:xfrm>
            <a:off x="4241958" y="4287943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3" name="TextBox 53"/>
          <p:cNvSpPr txBox="1">
            <a:spLocks noChangeArrowheads="1"/>
          </p:cNvSpPr>
          <p:nvPr/>
        </p:nvSpPr>
        <p:spPr bwMode="auto">
          <a:xfrm>
            <a:off x="4381668" y="4286200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516616" y="4286838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601403" y="3813698"/>
            <a:ext cx="357270" cy="288386"/>
            <a:chOff x="3601403" y="3813698"/>
            <a:chExt cx="357270" cy="288386"/>
          </a:xfrm>
        </p:grpSpPr>
        <p:sp>
          <p:nvSpPr>
            <p:cNvPr id="55" name="TextBox 53"/>
            <p:cNvSpPr txBox="1">
              <a:spLocks noChangeArrowheads="1"/>
            </p:cNvSpPr>
            <p:nvPr/>
          </p:nvSpPr>
          <p:spPr bwMode="auto">
            <a:xfrm rot="20387957">
              <a:off x="3601403" y="3922548"/>
              <a:ext cx="110608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14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56" name="TextBox 53"/>
            <p:cNvSpPr txBox="1">
              <a:spLocks noChangeArrowheads="1"/>
            </p:cNvSpPr>
            <p:nvPr/>
          </p:nvSpPr>
          <p:spPr bwMode="auto">
            <a:xfrm rot="20387957">
              <a:off x="3724734" y="3868123"/>
              <a:ext cx="110608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14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C</a:t>
              </a:r>
            </a:p>
          </p:txBody>
        </p:sp>
        <p:sp>
          <p:nvSpPr>
            <p:cNvPr id="57" name="TextBox 53"/>
            <p:cNvSpPr txBox="1">
              <a:spLocks noChangeArrowheads="1"/>
            </p:cNvSpPr>
            <p:nvPr/>
          </p:nvSpPr>
          <p:spPr bwMode="auto">
            <a:xfrm rot="20387957">
              <a:off x="3848065" y="3813698"/>
              <a:ext cx="110608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14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28201" y="3863838"/>
            <a:ext cx="300376" cy="333416"/>
            <a:chOff x="4928201" y="3863838"/>
            <a:chExt cx="300376" cy="333416"/>
          </a:xfrm>
        </p:grpSpPr>
        <p:sp>
          <p:nvSpPr>
            <p:cNvPr id="59" name="TextBox 53"/>
            <p:cNvSpPr txBox="1">
              <a:spLocks noChangeArrowheads="1"/>
            </p:cNvSpPr>
            <p:nvPr/>
          </p:nvSpPr>
          <p:spPr bwMode="auto">
            <a:xfrm rot="2571023">
              <a:off x="4928201" y="3863838"/>
              <a:ext cx="110608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14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U</a:t>
              </a:r>
            </a:p>
          </p:txBody>
        </p:sp>
        <p:sp>
          <p:nvSpPr>
            <p:cNvPr id="60" name="TextBox 53"/>
            <p:cNvSpPr txBox="1">
              <a:spLocks noChangeArrowheads="1"/>
            </p:cNvSpPr>
            <p:nvPr/>
          </p:nvSpPr>
          <p:spPr bwMode="auto">
            <a:xfrm rot="2571023">
              <a:off x="5027847" y="3958636"/>
              <a:ext cx="110608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14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A</a:t>
              </a:r>
            </a:p>
          </p:txBody>
        </p:sp>
        <p:sp>
          <p:nvSpPr>
            <p:cNvPr id="61" name="TextBox 53"/>
            <p:cNvSpPr txBox="1">
              <a:spLocks noChangeArrowheads="1"/>
            </p:cNvSpPr>
            <p:nvPr/>
          </p:nvSpPr>
          <p:spPr bwMode="auto">
            <a:xfrm rot="2571023">
              <a:off x="5117969" y="4017718"/>
              <a:ext cx="110608" cy="17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lnSpc>
                  <a:spcPts val="14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  <a:ea typeface="ＭＳ Ｐゴシック" charset="0"/>
                </a:rPr>
                <a:t>C</a:t>
              </a:r>
            </a:p>
          </p:txBody>
        </p:sp>
      </p:grpSp>
      <p:sp>
        <p:nvSpPr>
          <p:cNvPr id="42" name="Freeform 3"/>
          <p:cNvSpPr/>
          <p:nvPr/>
        </p:nvSpPr>
        <p:spPr>
          <a:xfrm>
            <a:off x="3579172" y="1258415"/>
            <a:ext cx="217563" cy="38100"/>
          </a:xfrm>
          <a:custGeom>
            <a:avLst/>
            <a:gdLst>
              <a:gd name="connsiteX0" fmla="*/ 9525 w 217563"/>
              <a:gd name="connsiteY0" fmla="*/ 9525 h 38100"/>
              <a:gd name="connsiteX1" fmla="*/ 208038 w 217563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7563" h="38100">
                <a:moveTo>
                  <a:pt x="9525" y="9525"/>
                </a:moveTo>
                <a:lnTo>
                  <a:pt x="208038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3350795" y="1704800"/>
            <a:ext cx="217589" cy="38100"/>
          </a:xfrm>
          <a:custGeom>
            <a:avLst/>
            <a:gdLst>
              <a:gd name="connsiteX0" fmla="*/ 9525 w 217589"/>
              <a:gd name="connsiteY0" fmla="*/ 9525 h 38100"/>
              <a:gd name="connsiteX1" fmla="*/ 208064 w 217589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7589" h="38100">
                <a:moveTo>
                  <a:pt x="9525" y="9525"/>
                </a:moveTo>
                <a:lnTo>
                  <a:pt x="208064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5168066" y="4143363"/>
            <a:ext cx="452755" cy="175615"/>
          </a:xfrm>
          <a:custGeom>
            <a:avLst/>
            <a:gdLst>
              <a:gd name="connsiteX0" fmla="*/ 443229 w 452755"/>
              <a:gd name="connsiteY0" fmla="*/ 166090 h 175615"/>
              <a:gd name="connsiteX1" fmla="*/ 9525 w 452755"/>
              <a:gd name="connsiteY1" fmla="*/ 9525 h 1756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2755" h="175615">
                <a:moveTo>
                  <a:pt x="443229" y="166090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2019430" y="2822090"/>
            <a:ext cx="368223" cy="942911"/>
          </a:xfrm>
          <a:custGeom>
            <a:avLst/>
            <a:gdLst>
              <a:gd name="connsiteX0" fmla="*/ 358698 w 368223"/>
              <a:gd name="connsiteY0" fmla="*/ 9525 h 942911"/>
              <a:gd name="connsiteX1" fmla="*/ 9525 w 368223"/>
              <a:gd name="connsiteY1" fmla="*/ 933386 h 9429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8223" h="942911">
                <a:moveTo>
                  <a:pt x="358698" y="9525"/>
                </a:moveTo>
                <a:lnTo>
                  <a:pt x="9525" y="933386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2320470" y="1908546"/>
            <a:ext cx="143979" cy="347802"/>
          </a:xfrm>
          <a:custGeom>
            <a:avLst/>
            <a:gdLst>
              <a:gd name="connsiteX0" fmla="*/ 9525 w 143979"/>
              <a:gd name="connsiteY0" fmla="*/ 9525 h 347802"/>
              <a:gd name="connsiteX1" fmla="*/ 134454 w 143979"/>
              <a:gd name="connsiteY1" fmla="*/ 338277 h 347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3979" h="347802">
                <a:moveTo>
                  <a:pt x="9525" y="9525"/>
                </a:moveTo>
                <a:lnTo>
                  <a:pt x="134454" y="338277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4933868" y="1937121"/>
            <a:ext cx="366826" cy="143624"/>
          </a:xfrm>
          <a:custGeom>
            <a:avLst/>
            <a:gdLst>
              <a:gd name="connsiteX0" fmla="*/ 9525 w 366826"/>
              <a:gd name="connsiteY0" fmla="*/ 9525 h 143624"/>
              <a:gd name="connsiteX1" fmla="*/ 357301 w 366826"/>
              <a:gd name="connsiteY1" fmla="*/ 134099 h 1436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6826" h="143624">
                <a:moveTo>
                  <a:pt x="9525" y="9525"/>
                </a:moveTo>
                <a:lnTo>
                  <a:pt x="357301" y="13409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4579285" y="1297351"/>
            <a:ext cx="136613" cy="301929"/>
          </a:xfrm>
          <a:custGeom>
            <a:avLst/>
            <a:gdLst>
              <a:gd name="connsiteX0" fmla="*/ 9525 w 136613"/>
              <a:gd name="connsiteY0" fmla="*/ 292404 h 301929"/>
              <a:gd name="connsiteX1" fmla="*/ 127088 w 136613"/>
              <a:gd name="connsiteY1" fmla="*/ 9525 h 3019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613" h="301929">
                <a:moveTo>
                  <a:pt x="9525" y="292404"/>
                </a:moveTo>
                <a:lnTo>
                  <a:pt x="127088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4637030" y="4658765"/>
            <a:ext cx="428587" cy="131508"/>
          </a:xfrm>
          <a:custGeom>
            <a:avLst/>
            <a:gdLst>
              <a:gd name="connsiteX0" fmla="*/ 19050 w 428587"/>
              <a:gd name="connsiteY0" fmla="*/ 19050 h 131508"/>
              <a:gd name="connsiteX1" fmla="*/ 56451 w 428587"/>
              <a:gd name="connsiteY1" fmla="*/ 75107 h 131508"/>
              <a:gd name="connsiteX2" fmla="*/ 170878 w 428587"/>
              <a:gd name="connsiteY2" fmla="*/ 75107 h 131508"/>
              <a:gd name="connsiteX3" fmla="*/ 215290 w 428587"/>
              <a:gd name="connsiteY3" fmla="*/ 112458 h 131508"/>
              <a:gd name="connsiteX4" fmla="*/ 259638 w 428587"/>
              <a:gd name="connsiteY4" fmla="*/ 75107 h 131508"/>
              <a:gd name="connsiteX5" fmla="*/ 372161 w 428587"/>
              <a:gd name="connsiteY5" fmla="*/ 75107 h 131508"/>
              <a:gd name="connsiteX6" fmla="*/ 409537 w 428587"/>
              <a:gd name="connsiteY6" fmla="*/ 19050 h 13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28587" h="131508">
                <a:moveTo>
                  <a:pt x="19050" y="19050"/>
                </a:moveTo>
                <a:cubicBezTo>
                  <a:pt x="19050" y="19050"/>
                  <a:pt x="23584" y="75107"/>
                  <a:pt x="56451" y="75107"/>
                </a:cubicBezTo>
                <a:lnTo>
                  <a:pt x="170878" y="75107"/>
                </a:lnTo>
                <a:cubicBezTo>
                  <a:pt x="196583" y="75107"/>
                  <a:pt x="215290" y="112458"/>
                  <a:pt x="215290" y="112458"/>
                </a:cubicBezTo>
                <a:cubicBezTo>
                  <a:pt x="215290" y="112458"/>
                  <a:pt x="233972" y="75107"/>
                  <a:pt x="259638" y="75107"/>
                </a:cubicBezTo>
                <a:lnTo>
                  <a:pt x="372161" y="75107"/>
                </a:lnTo>
                <a:cubicBezTo>
                  <a:pt x="404863" y="75107"/>
                  <a:pt x="409537" y="19050"/>
                  <a:pt x="409537" y="1905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703143" y="3251558"/>
            <a:ext cx="285305" cy="77469"/>
          </a:xfrm>
          <a:custGeom>
            <a:avLst/>
            <a:gdLst>
              <a:gd name="connsiteX0" fmla="*/ 9525 w 285305"/>
              <a:gd name="connsiteY0" fmla="*/ 9525 h 77469"/>
              <a:gd name="connsiteX1" fmla="*/ 275780 w 285305"/>
              <a:gd name="connsiteY1" fmla="*/ 67945 h 774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5305" h="77469">
                <a:moveTo>
                  <a:pt x="9525" y="9525"/>
                </a:moveTo>
                <a:lnTo>
                  <a:pt x="275780" y="6794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9" name="Freeform 3"/>
          <p:cNvSpPr/>
          <p:nvPr/>
        </p:nvSpPr>
        <p:spPr>
          <a:xfrm>
            <a:off x="4637465" y="4660727"/>
            <a:ext cx="428587" cy="131508"/>
          </a:xfrm>
          <a:custGeom>
            <a:avLst/>
            <a:gdLst>
              <a:gd name="connsiteX0" fmla="*/ 19050 w 428587"/>
              <a:gd name="connsiteY0" fmla="*/ 19050 h 131508"/>
              <a:gd name="connsiteX1" fmla="*/ 56451 w 428587"/>
              <a:gd name="connsiteY1" fmla="*/ 75107 h 131508"/>
              <a:gd name="connsiteX2" fmla="*/ 170878 w 428587"/>
              <a:gd name="connsiteY2" fmla="*/ 75107 h 131508"/>
              <a:gd name="connsiteX3" fmla="*/ 215290 w 428587"/>
              <a:gd name="connsiteY3" fmla="*/ 112458 h 131508"/>
              <a:gd name="connsiteX4" fmla="*/ 259638 w 428587"/>
              <a:gd name="connsiteY4" fmla="*/ 75107 h 131508"/>
              <a:gd name="connsiteX5" fmla="*/ 372161 w 428587"/>
              <a:gd name="connsiteY5" fmla="*/ 75107 h 131508"/>
              <a:gd name="connsiteX6" fmla="*/ 409537 w 428587"/>
              <a:gd name="connsiteY6" fmla="*/ 19050 h 131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28587" h="131508">
                <a:moveTo>
                  <a:pt x="19050" y="19050"/>
                </a:moveTo>
                <a:cubicBezTo>
                  <a:pt x="19050" y="19050"/>
                  <a:pt x="23584" y="75107"/>
                  <a:pt x="56451" y="75107"/>
                </a:cubicBezTo>
                <a:lnTo>
                  <a:pt x="170878" y="75107"/>
                </a:lnTo>
                <a:cubicBezTo>
                  <a:pt x="196583" y="75107"/>
                  <a:pt x="215290" y="112458"/>
                  <a:pt x="215290" y="112458"/>
                </a:cubicBezTo>
                <a:cubicBezTo>
                  <a:pt x="215290" y="112458"/>
                  <a:pt x="233972" y="75107"/>
                  <a:pt x="259638" y="75107"/>
                </a:cubicBezTo>
                <a:lnTo>
                  <a:pt x="372161" y="75107"/>
                </a:lnTo>
                <a:cubicBezTo>
                  <a:pt x="404863" y="75107"/>
                  <a:pt x="409537" y="19050"/>
                  <a:pt x="409537" y="190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0" name="Freeform 3"/>
          <p:cNvSpPr/>
          <p:nvPr/>
        </p:nvSpPr>
        <p:spPr>
          <a:xfrm>
            <a:off x="2320470" y="1907387"/>
            <a:ext cx="143979" cy="347802"/>
          </a:xfrm>
          <a:custGeom>
            <a:avLst/>
            <a:gdLst>
              <a:gd name="connsiteX0" fmla="*/ 9525 w 143979"/>
              <a:gd name="connsiteY0" fmla="*/ 9525 h 347802"/>
              <a:gd name="connsiteX1" fmla="*/ 134454 w 143979"/>
              <a:gd name="connsiteY1" fmla="*/ 338277 h 347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3979" h="347802">
                <a:moveTo>
                  <a:pt x="9525" y="9525"/>
                </a:moveTo>
                <a:lnTo>
                  <a:pt x="134454" y="33827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1" name="Freeform 3"/>
          <p:cNvSpPr/>
          <p:nvPr/>
        </p:nvSpPr>
        <p:spPr>
          <a:xfrm>
            <a:off x="2019430" y="2824471"/>
            <a:ext cx="368223" cy="942911"/>
          </a:xfrm>
          <a:custGeom>
            <a:avLst/>
            <a:gdLst>
              <a:gd name="connsiteX0" fmla="*/ 358698 w 368223"/>
              <a:gd name="connsiteY0" fmla="*/ 9525 h 942911"/>
              <a:gd name="connsiteX1" fmla="*/ 9525 w 368223"/>
              <a:gd name="connsiteY1" fmla="*/ 933386 h 9429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8223" h="942911">
                <a:moveTo>
                  <a:pt x="358698" y="9525"/>
                </a:moveTo>
                <a:lnTo>
                  <a:pt x="9525" y="93338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264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14.5: Mutations of one or a few nucleotides can affect protein structure and function</a:t>
            </a:r>
          </a:p>
        </p:txBody>
      </p:sp>
      <p:sp>
        <p:nvSpPr>
          <p:cNvPr id="1597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Mutations</a:t>
            </a:r>
            <a:r>
              <a:rPr lang="en-US" dirty="0"/>
              <a:t> are changes in the genetic material of a cell or virus</a:t>
            </a:r>
          </a:p>
          <a:p>
            <a:r>
              <a:rPr lang="en-US" b="1" dirty="0"/>
              <a:t>Point mutations</a:t>
            </a:r>
            <a:r>
              <a:rPr lang="en-US" dirty="0"/>
              <a:t> are chemical changes in just one nucleotide pair of a gene</a:t>
            </a:r>
          </a:p>
          <a:p>
            <a:r>
              <a:rPr lang="en-US" dirty="0"/>
              <a:t>The change of a single nucleotide in a DNA template strand can lead to the production of an abnormal protein</a:t>
            </a:r>
          </a:p>
          <a:p>
            <a:r>
              <a:rPr lang="en-US" dirty="0"/>
              <a:t>If a point mutation occurs in a gamete, it may be transmitted to offspring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759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960120"/>
            <a:ext cx="7120128" cy="49377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66553" y="1532278"/>
            <a:ext cx="20610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Wild-type</a:t>
            </a:r>
            <a:r>
              <a:rPr lang="el-G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-globin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455491" y="2249828"/>
            <a:ext cx="257557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Wild-type</a:t>
            </a:r>
            <a:r>
              <a:rPr lang="el-G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-globin 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92102" y="2512560"/>
            <a:ext cx="83676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  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 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146303" y="25212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285752" y="2791960"/>
            <a:ext cx="84420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  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 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146303" y="28006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779716" y="1532278"/>
            <a:ext cx="2103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Sickle-cell</a:t>
            </a:r>
            <a:r>
              <a:rPr lang="el-G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-globin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209928" y="2249828"/>
            <a:ext cx="22955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Mutant</a:t>
            </a:r>
            <a:r>
              <a:rPr lang="el-GR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-globin DNA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963991" y="2514941"/>
            <a:ext cx="84741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   </a:t>
            </a:r>
            <a:r>
              <a:rPr lang="en-US" sz="18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A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C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957641" y="2794341"/>
            <a:ext cx="8848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   </a:t>
            </a:r>
            <a:r>
              <a:rPr lang="en-US" sz="18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T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G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028453" y="25212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028453" y="28006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4746378" y="25212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746378" y="28006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888041" y="25212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7888041" y="28006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1488828" y="3930991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1028453" y="42103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252416" y="4204041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  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   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G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146303" y="42103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4773366" y="42103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5028953" y="3930991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5964783" y="4204041"/>
            <a:ext cx="8816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 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U 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G</a:t>
            </a:r>
          </a:p>
        </p:txBody>
      </p:sp>
      <p:sp>
        <p:nvSpPr>
          <p:cNvPr id="30" name="TextBox 25"/>
          <p:cNvSpPr txBox="1">
            <a:spLocks noChangeArrowheads="1"/>
          </p:cNvSpPr>
          <p:nvPr/>
        </p:nvSpPr>
        <p:spPr bwMode="auto">
          <a:xfrm>
            <a:off x="7915028" y="42103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1684091" y="5210516"/>
            <a:ext cx="216726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Normal hemoglobin</a:t>
            </a: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2482603" y="5535953"/>
            <a:ext cx="3847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Glu</a:t>
            </a:r>
          </a:p>
        </p:txBody>
      </p:sp>
      <p:sp>
        <p:nvSpPr>
          <p:cNvPr id="33" name="TextBox 29"/>
          <p:cNvSpPr txBox="1">
            <a:spLocks noChangeArrowheads="1"/>
          </p:cNvSpPr>
          <p:nvPr/>
        </p:nvSpPr>
        <p:spPr bwMode="auto">
          <a:xfrm>
            <a:off x="5071816" y="5210516"/>
            <a:ext cx="25006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Sickle-cell hemoglobin</a:t>
            </a: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6213228" y="5535953"/>
            <a:ext cx="3334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Val</a:t>
            </a:r>
          </a:p>
        </p:txBody>
      </p:sp>
    </p:spTree>
    <p:extLst>
      <p:ext uri="{BB962C8B-B14F-4D97-AF65-F5344CB8AC3E}">
        <p14:creationId xmlns:p14="http://schemas.microsoft.com/office/powerpoint/2010/main" val="2178980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Small-Scale Mutations</a:t>
            </a:r>
          </a:p>
        </p:txBody>
      </p:sp>
      <p:sp>
        <p:nvSpPr>
          <p:cNvPr id="1638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 mutations within a gene can be divided into two general categories</a:t>
            </a:r>
          </a:p>
          <a:p>
            <a:pPr lvl="1"/>
            <a:r>
              <a:rPr lang="en-US" dirty="0"/>
              <a:t>Single nucleotide-pair substitutions</a:t>
            </a:r>
          </a:p>
          <a:p>
            <a:pPr lvl="1"/>
            <a:r>
              <a:rPr lang="en-US" dirty="0"/>
              <a:t>Nucleotide-pair insertions or deletions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065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Substitutions</a:t>
            </a:r>
          </a:p>
        </p:txBody>
      </p:sp>
      <p:sp>
        <p:nvSpPr>
          <p:cNvPr id="165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nucleotide-pair substitution</a:t>
            </a:r>
            <a:r>
              <a:rPr lang="en-US" dirty="0"/>
              <a:t> replaces one nucleotide and its partner with another pair of nucleotides</a:t>
            </a:r>
          </a:p>
          <a:p>
            <a:r>
              <a:rPr lang="en-US" b="1" dirty="0"/>
              <a:t>Silent mutations</a:t>
            </a:r>
            <a:r>
              <a:rPr lang="en-US" dirty="0"/>
              <a:t> have no effect on the amino acid produced by a codon because of redundancy in the genetic code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0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468880"/>
            <a:ext cx="8546592" cy="192024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761082" y="2509357"/>
            <a:ext cx="9425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</a:t>
            </a:r>
            <a:r>
              <a:rPr lang="en-US" sz="21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161382" y="2511738"/>
            <a:ext cx="9425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</a:t>
            </a:r>
            <a:r>
              <a:rPr lang="en-US" sz="21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B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589463" y="2509357"/>
            <a:ext cx="9425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</a:t>
            </a:r>
            <a:r>
              <a:rPr lang="en-US" sz="21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97723" y="3587750"/>
            <a:ext cx="12756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 A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29156" y="4014307"/>
            <a:ext cx="12695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Precursor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003426" y="3581554"/>
            <a:ext cx="12856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 B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892969" y="4014307"/>
            <a:ext cx="119904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Ornithine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429919" y="3582665"/>
            <a:ext cx="12856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 C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324225" y="4014307"/>
            <a:ext cx="11685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Citrulline</a:t>
            </a:r>
            <a:endParaRPr lang="en-US" sz="21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7730874" y="4019069"/>
            <a:ext cx="10932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Arginine</a:t>
            </a:r>
          </a:p>
        </p:txBody>
      </p:sp>
    </p:spTree>
    <p:extLst>
      <p:ext uri="{BB962C8B-B14F-4D97-AF65-F5344CB8AC3E}">
        <p14:creationId xmlns:p14="http://schemas.microsoft.com/office/powerpoint/2010/main" val="12557154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66216"/>
            <a:ext cx="8321040" cy="4925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14.26-1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5925" y="969517"/>
            <a:ext cx="11358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07431" y="2396682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518656" y="2396682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10831" y="2396682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41106" y="2396682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45925" y="1387030"/>
            <a:ext cx="28887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template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strand  </a:t>
            </a:r>
            <a:r>
              <a:rPr lang="en-US" sz="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101813" y="16489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44550" y="2025206"/>
            <a:ext cx="11735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 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036600" y="2353818"/>
            <a:ext cx="8832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609563" y="2747518"/>
            <a:ext cx="13256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100725" y="2512568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097550" y="2882455"/>
            <a:ext cx="16254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45925" y="3387280"/>
            <a:ext cx="422711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Nucleotide-pair substitution: silent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930738" y="3766693"/>
            <a:ext cx="172656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instead of G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089113" y="416674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089113" y="443503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3089113" y="507003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5933913" y="4757293"/>
            <a:ext cx="172322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U instead of C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592350" y="5436743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4503575" y="5436743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5395750" y="5436743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6326025" y="5436743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7088025" y="5565330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3400454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4317235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3702873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5226872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5533484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4626273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5838987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7050113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7360547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7660651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3703557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3400454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4317235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623116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5222794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5529406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5833637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4313841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4620498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3400454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7350010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7659182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7658954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7351389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5223285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5528722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5829397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3693219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7044713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4914244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4009209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6136298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2" name="TextBox 11"/>
          <p:cNvSpPr txBox="1">
            <a:spLocks noChangeArrowheads="1"/>
          </p:cNvSpPr>
          <p:nvPr/>
        </p:nvSpPr>
        <p:spPr bwMode="auto">
          <a:xfrm>
            <a:off x="6439629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6737664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>
            <a:off x="6737664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6728329" y="139680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6126773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6123598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>
            <a:off x="6430042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9" name="TextBox 11"/>
          <p:cNvSpPr txBox="1">
            <a:spLocks noChangeArrowheads="1"/>
          </p:cNvSpPr>
          <p:nvPr/>
        </p:nvSpPr>
        <p:spPr bwMode="auto">
          <a:xfrm>
            <a:off x="6433155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0" name="TextBox 11"/>
          <p:cNvSpPr txBox="1">
            <a:spLocks noChangeArrowheads="1"/>
          </p:cNvSpPr>
          <p:nvPr/>
        </p:nvSpPr>
        <p:spPr bwMode="auto">
          <a:xfrm>
            <a:off x="4915562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4000004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3999588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4914975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7047094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7843196" y="138430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6" name="TextBox 11"/>
          <p:cNvSpPr txBox="1">
            <a:spLocks noChangeArrowheads="1"/>
          </p:cNvSpPr>
          <p:nvPr/>
        </p:nvSpPr>
        <p:spPr bwMode="auto">
          <a:xfrm>
            <a:off x="7843196" y="165118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7" name="TextBox 11"/>
          <p:cNvSpPr txBox="1">
            <a:spLocks noChangeArrowheads="1"/>
          </p:cNvSpPr>
          <p:nvPr/>
        </p:nvSpPr>
        <p:spPr bwMode="auto">
          <a:xfrm>
            <a:off x="7847958" y="203194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8" name="TextBox 11"/>
          <p:cNvSpPr txBox="1">
            <a:spLocks noChangeArrowheads="1"/>
          </p:cNvSpPr>
          <p:nvPr/>
        </p:nvSpPr>
        <p:spPr bwMode="auto">
          <a:xfrm>
            <a:off x="3386165" y="418400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29" name="TextBox 11"/>
          <p:cNvSpPr txBox="1">
            <a:spLocks noChangeArrowheads="1"/>
          </p:cNvSpPr>
          <p:nvPr/>
        </p:nvSpPr>
        <p:spPr bwMode="auto">
          <a:xfrm>
            <a:off x="4302946" y="418400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0" name="TextBox 11"/>
          <p:cNvSpPr txBox="1">
            <a:spLocks noChangeArrowheads="1"/>
          </p:cNvSpPr>
          <p:nvPr/>
        </p:nvSpPr>
        <p:spPr bwMode="auto">
          <a:xfrm>
            <a:off x="3688584" y="446921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1" name="TextBox 11"/>
          <p:cNvSpPr txBox="1">
            <a:spLocks noChangeArrowheads="1"/>
          </p:cNvSpPr>
          <p:nvPr/>
        </p:nvSpPr>
        <p:spPr bwMode="auto">
          <a:xfrm>
            <a:off x="5212583" y="446921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2" name="TextBox 11"/>
          <p:cNvSpPr txBox="1">
            <a:spLocks noChangeArrowheads="1"/>
          </p:cNvSpPr>
          <p:nvPr/>
        </p:nvSpPr>
        <p:spPr bwMode="auto">
          <a:xfrm>
            <a:off x="5519195" y="446921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3" name="TextBox 11"/>
          <p:cNvSpPr txBox="1">
            <a:spLocks noChangeArrowheads="1"/>
          </p:cNvSpPr>
          <p:nvPr/>
        </p:nvSpPr>
        <p:spPr bwMode="auto">
          <a:xfrm>
            <a:off x="4611984" y="418400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4" name="TextBox 11"/>
          <p:cNvSpPr txBox="1">
            <a:spLocks noChangeArrowheads="1"/>
          </p:cNvSpPr>
          <p:nvPr/>
        </p:nvSpPr>
        <p:spPr bwMode="auto">
          <a:xfrm>
            <a:off x="5824698" y="446921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7035824" y="446921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6" name="TextBox 11"/>
          <p:cNvSpPr txBox="1">
            <a:spLocks noChangeArrowheads="1"/>
          </p:cNvSpPr>
          <p:nvPr/>
        </p:nvSpPr>
        <p:spPr bwMode="auto">
          <a:xfrm>
            <a:off x="7346258" y="418400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7" name="TextBox 11"/>
          <p:cNvSpPr txBox="1">
            <a:spLocks noChangeArrowheads="1"/>
          </p:cNvSpPr>
          <p:nvPr/>
        </p:nvSpPr>
        <p:spPr bwMode="auto">
          <a:xfrm>
            <a:off x="7646362" y="418400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8" name="TextBox 11"/>
          <p:cNvSpPr txBox="1">
            <a:spLocks noChangeArrowheads="1"/>
          </p:cNvSpPr>
          <p:nvPr/>
        </p:nvSpPr>
        <p:spPr bwMode="auto">
          <a:xfrm>
            <a:off x="3689268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39" name="TextBox 11"/>
          <p:cNvSpPr txBox="1">
            <a:spLocks noChangeArrowheads="1"/>
          </p:cNvSpPr>
          <p:nvPr/>
        </p:nvSpPr>
        <p:spPr bwMode="auto">
          <a:xfrm>
            <a:off x="3386165" y="446921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0" name="TextBox 11"/>
          <p:cNvSpPr txBox="1">
            <a:spLocks noChangeArrowheads="1"/>
          </p:cNvSpPr>
          <p:nvPr/>
        </p:nvSpPr>
        <p:spPr bwMode="auto">
          <a:xfrm>
            <a:off x="4302946" y="446921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1" name="TextBox 11"/>
          <p:cNvSpPr txBox="1">
            <a:spLocks noChangeArrowheads="1"/>
          </p:cNvSpPr>
          <p:nvPr/>
        </p:nvSpPr>
        <p:spPr bwMode="auto">
          <a:xfrm>
            <a:off x="4608827" y="446921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2" name="TextBox 11"/>
          <p:cNvSpPr txBox="1">
            <a:spLocks noChangeArrowheads="1"/>
          </p:cNvSpPr>
          <p:nvPr/>
        </p:nvSpPr>
        <p:spPr bwMode="auto">
          <a:xfrm>
            <a:off x="5208505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3" name="TextBox 11"/>
          <p:cNvSpPr txBox="1">
            <a:spLocks noChangeArrowheads="1"/>
          </p:cNvSpPr>
          <p:nvPr/>
        </p:nvSpPr>
        <p:spPr bwMode="auto">
          <a:xfrm>
            <a:off x="5515117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4" name="TextBox 11"/>
          <p:cNvSpPr txBox="1">
            <a:spLocks noChangeArrowheads="1"/>
          </p:cNvSpPr>
          <p:nvPr/>
        </p:nvSpPr>
        <p:spPr bwMode="auto">
          <a:xfrm>
            <a:off x="5819348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5" name="TextBox 11"/>
          <p:cNvSpPr txBox="1">
            <a:spLocks noChangeArrowheads="1"/>
          </p:cNvSpPr>
          <p:nvPr/>
        </p:nvSpPr>
        <p:spPr bwMode="auto">
          <a:xfrm>
            <a:off x="7335721" y="446921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6" name="TextBox 11"/>
          <p:cNvSpPr txBox="1">
            <a:spLocks noChangeArrowheads="1"/>
          </p:cNvSpPr>
          <p:nvPr/>
        </p:nvSpPr>
        <p:spPr bwMode="auto">
          <a:xfrm>
            <a:off x="7644893" y="446921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7" name="TextBox 11"/>
          <p:cNvSpPr txBox="1">
            <a:spLocks noChangeArrowheads="1"/>
          </p:cNvSpPr>
          <p:nvPr/>
        </p:nvSpPr>
        <p:spPr bwMode="auto">
          <a:xfrm>
            <a:off x="4899955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48" name="TextBox 11"/>
          <p:cNvSpPr txBox="1">
            <a:spLocks noChangeArrowheads="1"/>
          </p:cNvSpPr>
          <p:nvPr/>
        </p:nvSpPr>
        <p:spPr bwMode="auto">
          <a:xfrm>
            <a:off x="3994920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49" name="TextBox 11"/>
          <p:cNvSpPr txBox="1">
            <a:spLocks noChangeArrowheads="1"/>
          </p:cNvSpPr>
          <p:nvPr/>
        </p:nvSpPr>
        <p:spPr bwMode="auto">
          <a:xfrm>
            <a:off x="6122009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50" name="TextBox 11"/>
          <p:cNvSpPr txBox="1">
            <a:spLocks noChangeArrowheads="1"/>
          </p:cNvSpPr>
          <p:nvPr/>
        </p:nvSpPr>
        <p:spPr bwMode="auto">
          <a:xfrm>
            <a:off x="6425340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51" name="TextBox 11"/>
          <p:cNvSpPr txBox="1">
            <a:spLocks noChangeArrowheads="1"/>
          </p:cNvSpPr>
          <p:nvPr/>
        </p:nvSpPr>
        <p:spPr bwMode="auto">
          <a:xfrm>
            <a:off x="6723375" y="446921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52" name="TextBox 11"/>
          <p:cNvSpPr txBox="1">
            <a:spLocks noChangeArrowheads="1"/>
          </p:cNvSpPr>
          <p:nvPr/>
        </p:nvSpPr>
        <p:spPr bwMode="auto">
          <a:xfrm>
            <a:off x="6714040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53" name="TextBox 11"/>
          <p:cNvSpPr txBox="1">
            <a:spLocks noChangeArrowheads="1"/>
          </p:cNvSpPr>
          <p:nvPr/>
        </p:nvSpPr>
        <p:spPr bwMode="auto">
          <a:xfrm>
            <a:off x="6112484" y="446921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4" name="TextBox 11"/>
          <p:cNvSpPr txBox="1">
            <a:spLocks noChangeArrowheads="1"/>
          </p:cNvSpPr>
          <p:nvPr/>
        </p:nvSpPr>
        <p:spPr bwMode="auto">
          <a:xfrm>
            <a:off x="6418866" y="446921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5" name="TextBox 11"/>
          <p:cNvSpPr txBox="1">
            <a:spLocks noChangeArrowheads="1"/>
          </p:cNvSpPr>
          <p:nvPr/>
        </p:nvSpPr>
        <p:spPr bwMode="auto">
          <a:xfrm>
            <a:off x="4901273" y="446921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6" name="TextBox 11"/>
          <p:cNvSpPr txBox="1">
            <a:spLocks noChangeArrowheads="1"/>
          </p:cNvSpPr>
          <p:nvPr/>
        </p:nvSpPr>
        <p:spPr bwMode="auto">
          <a:xfrm>
            <a:off x="3985715" y="446921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57" name="TextBox 11"/>
          <p:cNvSpPr txBox="1">
            <a:spLocks noChangeArrowheads="1"/>
          </p:cNvSpPr>
          <p:nvPr/>
        </p:nvSpPr>
        <p:spPr bwMode="auto">
          <a:xfrm>
            <a:off x="7032805" y="418400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58" name="TextBox 11"/>
          <p:cNvSpPr txBox="1">
            <a:spLocks noChangeArrowheads="1"/>
          </p:cNvSpPr>
          <p:nvPr/>
        </p:nvSpPr>
        <p:spPr bwMode="auto">
          <a:xfrm>
            <a:off x="7828907" y="417150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9" name="TextBox 11"/>
          <p:cNvSpPr txBox="1">
            <a:spLocks noChangeArrowheads="1"/>
          </p:cNvSpPr>
          <p:nvPr/>
        </p:nvSpPr>
        <p:spPr bwMode="auto">
          <a:xfrm>
            <a:off x="7828907" y="443838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0" name="TextBox 11"/>
          <p:cNvSpPr txBox="1">
            <a:spLocks noChangeArrowheads="1"/>
          </p:cNvSpPr>
          <p:nvPr/>
        </p:nvSpPr>
        <p:spPr bwMode="auto">
          <a:xfrm>
            <a:off x="4296024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1" name="TextBox 11"/>
          <p:cNvSpPr txBox="1">
            <a:spLocks noChangeArrowheads="1"/>
          </p:cNvSpPr>
          <p:nvPr/>
        </p:nvSpPr>
        <p:spPr bwMode="auto">
          <a:xfrm>
            <a:off x="4602681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2" name="TextBox 11"/>
          <p:cNvSpPr txBox="1">
            <a:spLocks noChangeArrowheads="1"/>
          </p:cNvSpPr>
          <p:nvPr/>
        </p:nvSpPr>
        <p:spPr bwMode="auto">
          <a:xfrm>
            <a:off x="3382637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3" name="TextBox 11"/>
          <p:cNvSpPr txBox="1">
            <a:spLocks noChangeArrowheads="1"/>
          </p:cNvSpPr>
          <p:nvPr/>
        </p:nvSpPr>
        <p:spPr bwMode="auto">
          <a:xfrm>
            <a:off x="7641137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4" name="TextBox 11"/>
          <p:cNvSpPr txBox="1">
            <a:spLocks noChangeArrowheads="1"/>
          </p:cNvSpPr>
          <p:nvPr/>
        </p:nvSpPr>
        <p:spPr bwMode="auto">
          <a:xfrm>
            <a:off x="7333572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5" name="TextBox 11"/>
          <p:cNvSpPr txBox="1">
            <a:spLocks noChangeArrowheads="1"/>
          </p:cNvSpPr>
          <p:nvPr/>
        </p:nvSpPr>
        <p:spPr bwMode="auto">
          <a:xfrm>
            <a:off x="5205468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66" name="TextBox 11"/>
          <p:cNvSpPr txBox="1">
            <a:spLocks noChangeArrowheads="1"/>
          </p:cNvSpPr>
          <p:nvPr/>
        </p:nvSpPr>
        <p:spPr bwMode="auto">
          <a:xfrm>
            <a:off x="5510905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67" name="TextBox 11"/>
          <p:cNvSpPr txBox="1">
            <a:spLocks noChangeArrowheads="1"/>
          </p:cNvSpPr>
          <p:nvPr/>
        </p:nvSpPr>
        <p:spPr bwMode="auto">
          <a:xfrm>
            <a:off x="5811580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68" name="TextBox 11"/>
          <p:cNvSpPr txBox="1">
            <a:spLocks noChangeArrowheads="1"/>
          </p:cNvSpPr>
          <p:nvPr/>
        </p:nvSpPr>
        <p:spPr bwMode="auto">
          <a:xfrm>
            <a:off x="3675402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69" name="TextBox 11"/>
          <p:cNvSpPr txBox="1">
            <a:spLocks noChangeArrowheads="1"/>
          </p:cNvSpPr>
          <p:nvPr/>
        </p:nvSpPr>
        <p:spPr bwMode="auto">
          <a:xfrm>
            <a:off x="7026896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70" name="TextBox 11"/>
          <p:cNvSpPr txBox="1">
            <a:spLocks noChangeArrowheads="1"/>
          </p:cNvSpPr>
          <p:nvPr/>
        </p:nvSpPr>
        <p:spPr bwMode="auto">
          <a:xfrm>
            <a:off x="6719847" y="5115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71" name="TextBox 11"/>
          <p:cNvSpPr txBox="1">
            <a:spLocks noChangeArrowheads="1"/>
          </p:cNvSpPr>
          <p:nvPr/>
        </p:nvSpPr>
        <p:spPr bwMode="auto">
          <a:xfrm>
            <a:off x="6105781" y="5115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72" name="TextBox 11"/>
          <p:cNvSpPr txBox="1">
            <a:spLocks noChangeArrowheads="1"/>
          </p:cNvSpPr>
          <p:nvPr/>
        </p:nvSpPr>
        <p:spPr bwMode="auto">
          <a:xfrm>
            <a:off x="6412225" y="5115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73" name="TextBox 11"/>
          <p:cNvSpPr txBox="1">
            <a:spLocks noChangeArrowheads="1"/>
          </p:cNvSpPr>
          <p:nvPr/>
        </p:nvSpPr>
        <p:spPr bwMode="auto">
          <a:xfrm>
            <a:off x="3981771" y="5115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74" name="TextBox 11"/>
          <p:cNvSpPr txBox="1">
            <a:spLocks noChangeArrowheads="1"/>
          </p:cNvSpPr>
          <p:nvPr/>
        </p:nvSpPr>
        <p:spPr bwMode="auto">
          <a:xfrm>
            <a:off x="4897158" y="5115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75" name="TextBox 11"/>
          <p:cNvSpPr txBox="1">
            <a:spLocks noChangeArrowheads="1"/>
          </p:cNvSpPr>
          <p:nvPr/>
        </p:nvSpPr>
        <p:spPr bwMode="auto">
          <a:xfrm>
            <a:off x="7830141" y="507592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5" name="Freeform 124"/>
          <p:cNvSpPr/>
          <p:nvPr/>
        </p:nvSpPr>
        <p:spPr>
          <a:xfrm>
            <a:off x="6979165" y="2307749"/>
            <a:ext cx="827265" cy="196595"/>
          </a:xfrm>
          <a:custGeom>
            <a:avLst/>
            <a:gdLst>
              <a:gd name="connsiteX0" fmla="*/ 12700 w 827265"/>
              <a:gd name="connsiteY0" fmla="*/ 12700 h 196595"/>
              <a:gd name="connsiteX1" fmla="*/ 81191 w 827265"/>
              <a:gd name="connsiteY1" fmla="*/ 115417 h 196595"/>
              <a:gd name="connsiteX2" fmla="*/ 335165 w 827265"/>
              <a:gd name="connsiteY2" fmla="*/ 115417 h 196595"/>
              <a:gd name="connsiteX3" fmla="*/ 416496 w 827265"/>
              <a:gd name="connsiteY3" fmla="*/ 183896 h 196595"/>
              <a:gd name="connsiteX4" fmla="*/ 497802 w 827265"/>
              <a:gd name="connsiteY4" fmla="*/ 115417 h 196595"/>
              <a:gd name="connsiteX5" fmla="*/ 746073 w 827265"/>
              <a:gd name="connsiteY5" fmla="*/ 115417 h 196595"/>
              <a:gd name="connsiteX6" fmla="*/ 814565 w 827265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5">
                <a:moveTo>
                  <a:pt x="12700" y="12700"/>
                </a:moveTo>
                <a:cubicBezTo>
                  <a:pt x="12700" y="12700"/>
                  <a:pt x="21005" y="115417"/>
                  <a:pt x="81191" y="115417"/>
                </a:cubicBezTo>
                <a:lnTo>
                  <a:pt x="335165" y="115417"/>
                </a:lnTo>
                <a:cubicBezTo>
                  <a:pt x="382244" y="115417"/>
                  <a:pt x="416496" y="183896"/>
                  <a:pt x="416496" y="183896"/>
                </a:cubicBezTo>
                <a:cubicBezTo>
                  <a:pt x="416496" y="183896"/>
                  <a:pt x="450722" y="115417"/>
                  <a:pt x="497802" y="115417"/>
                </a:cubicBezTo>
                <a:lnTo>
                  <a:pt x="746073" y="115417"/>
                </a:lnTo>
                <a:cubicBezTo>
                  <a:pt x="806005" y="115417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6" name="Freeform 3"/>
          <p:cNvSpPr/>
          <p:nvPr/>
        </p:nvSpPr>
        <p:spPr>
          <a:xfrm>
            <a:off x="6883618" y="2487063"/>
            <a:ext cx="200025" cy="420014"/>
          </a:xfrm>
          <a:custGeom>
            <a:avLst/>
            <a:gdLst>
              <a:gd name="connsiteX0" fmla="*/ 12700 w 200025"/>
              <a:gd name="connsiteY0" fmla="*/ 12700 h 420014"/>
              <a:gd name="connsiteX1" fmla="*/ 187325 w 200025"/>
              <a:gd name="connsiteY1" fmla="*/ 407314 h 420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0025" h="420014">
                <a:moveTo>
                  <a:pt x="12700" y="12700"/>
                </a:moveTo>
                <a:lnTo>
                  <a:pt x="187325" y="4073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7" name="Freeform 3"/>
          <p:cNvSpPr/>
          <p:nvPr/>
        </p:nvSpPr>
        <p:spPr>
          <a:xfrm>
            <a:off x="6966540" y="5351694"/>
            <a:ext cx="827265" cy="196608"/>
          </a:xfrm>
          <a:custGeom>
            <a:avLst/>
            <a:gdLst>
              <a:gd name="connsiteX0" fmla="*/ 12700 w 827265"/>
              <a:gd name="connsiteY0" fmla="*/ 12700 h 196608"/>
              <a:gd name="connsiteX1" fmla="*/ 81191 w 827265"/>
              <a:gd name="connsiteY1" fmla="*/ 115430 h 196608"/>
              <a:gd name="connsiteX2" fmla="*/ 335140 w 827265"/>
              <a:gd name="connsiteY2" fmla="*/ 115430 h 196608"/>
              <a:gd name="connsiteX3" fmla="*/ 416470 w 827265"/>
              <a:gd name="connsiteY3" fmla="*/ 183908 h 196608"/>
              <a:gd name="connsiteX4" fmla="*/ 497801 w 827265"/>
              <a:gd name="connsiteY4" fmla="*/ 115430 h 196608"/>
              <a:gd name="connsiteX5" fmla="*/ 746048 w 827265"/>
              <a:gd name="connsiteY5" fmla="*/ 115430 h 196608"/>
              <a:gd name="connsiteX6" fmla="*/ 814565 w 827265"/>
              <a:gd name="connsiteY6" fmla="*/ 12700 h 196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608">
                <a:moveTo>
                  <a:pt x="12700" y="12700"/>
                </a:moveTo>
                <a:cubicBezTo>
                  <a:pt x="12700" y="12700"/>
                  <a:pt x="20980" y="115430"/>
                  <a:pt x="81191" y="115430"/>
                </a:cubicBezTo>
                <a:lnTo>
                  <a:pt x="335140" y="115430"/>
                </a:lnTo>
                <a:cubicBezTo>
                  <a:pt x="382218" y="115430"/>
                  <a:pt x="416470" y="183908"/>
                  <a:pt x="416470" y="183908"/>
                </a:cubicBezTo>
                <a:cubicBezTo>
                  <a:pt x="416470" y="183908"/>
                  <a:pt x="450722" y="115430"/>
                  <a:pt x="497801" y="115430"/>
                </a:cubicBezTo>
                <a:lnTo>
                  <a:pt x="746048" y="115430"/>
                </a:lnTo>
                <a:cubicBezTo>
                  <a:pt x="805979" y="115430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6" name="Freeform 3"/>
          <p:cNvSpPr/>
          <p:nvPr/>
        </p:nvSpPr>
        <p:spPr>
          <a:xfrm>
            <a:off x="6769617" y="4028140"/>
            <a:ext cx="50800" cy="185204"/>
          </a:xfrm>
          <a:custGeom>
            <a:avLst/>
            <a:gdLst>
              <a:gd name="connsiteX0" fmla="*/ 12700 w 50800"/>
              <a:gd name="connsiteY0" fmla="*/ 172504 h 185204"/>
              <a:gd name="connsiteX1" fmla="*/ 12700 w 50800"/>
              <a:gd name="connsiteY1" fmla="*/ 12700 h 1852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85204">
                <a:moveTo>
                  <a:pt x="12700" y="172504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77" name="Freeform 3"/>
          <p:cNvSpPr/>
          <p:nvPr/>
        </p:nvSpPr>
        <p:spPr>
          <a:xfrm>
            <a:off x="6779141" y="5192017"/>
            <a:ext cx="50800" cy="154762"/>
          </a:xfrm>
          <a:custGeom>
            <a:avLst/>
            <a:gdLst>
              <a:gd name="connsiteX0" fmla="*/ 12700 w 50800"/>
              <a:gd name="connsiteY0" fmla="*/ 142062 h 154762"/>
              <a:gd name="connsiteX1" fmla="*/ 12700 w 50800"/>
              <a:gd name="connsiteY1" fmla="*/ 12700 h 154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54762">
                <a:moveTo>
                  <a:pt x="12700" y="142062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78" name="Freeform 3"/>
          <p:cNvSpPr/>
          <p:nvPr/>
        </p:nvSpPr>
        <p:spPr>
          <a:xfrm>
            <a:off x="2996252" y="2487063"/>
            <a:ext cx="381000" cy="388797"/>
          </a:xfrm>
          <a:custGeom>
            <a:avLst/>
            <a:gdLst>
              <a:gd name="connsiteX0" fmla="*/ 368300 w 381000"/>
              <a:gd name="connsiteY0" fmla="*/ 12700 h 388797"/>
              <a:gd name="connsiteX1" fmla="*/ 12700 w 381000"/>
              <a:gd name="connsiteY1" fmla="*/ 376097 h 388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0" h="388797">
                <a:moveTo>
                  <a:pt x="368300" y="12700"/>
                </a:moveTo>
                <a:lnTo>
                  <a:pt x="12700" y="37609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479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66216"/>
            <a:ext cx="8321040" cy="4925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14.26-2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5925" y="969517"/>
            <a:ext cx="11358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07431" y="2396682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518656" y="2396682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10831" y="2396682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41106" y="2396682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45925" y="1387030"/>
            <a:ext cx="28887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template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strand  </a:t>
            </a:r>
            <a:r>
              <a:rPr lang="en-US" sz="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101813" y="16489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44550" y="2025206"/>
            <a:ext cx="11735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 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036600" y="2353818"/>
            <a:ext cx="8832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609563" y="2747518"/>
            <a:ext cx="13256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100725" y="2512568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097550" y="2882455"/>
            <a:ext cx="16254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45925" y="3387280"/>
            <a:ext cx="472725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Nucleotide-pair substitution: missense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359238" y="3753993"/>
            <a:ext cx="169437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instead of C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089113" y="412229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089113" y="439058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3089113" y="507003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5349713" y="4719193"/>
            <a:ext cx="172656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instead of G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592350" y="5443093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4503575" y="5443093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5395750" y="5443093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6326025" y="5443093"/>
            <a:ext cx="3302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err="1">
                <a:solidFill>
                  <a:srgbClr val="FFFF00"/>
                </a:solidFill>
                <a:latin typeface="Arial"/>
                <a:ea typeface="ＭＳ Ｐゴシック" charset="0"/>
              </a:rPr>
              <a:t>Ser</a:t>
            </a:r>
            <a:endParaRPr lang="en-US" sz="1600" b="1" dirty="0">
              <a:solidFill>
                <a:srgbClr val="FFFF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7088025" y="5565330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3400454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4317235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702873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5226872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5533484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4626273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5838987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7050113" y="1682011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7360547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7660651" y="13968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3703557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3400454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317235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4623116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5222794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5529406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833637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4313841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4620498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3400454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7350010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7659182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7658954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7351389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5223285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5528722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5829397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3693219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7044713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4914244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4009209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2" name="TextBox 11"/>
          <p:cNvSpPr txBox="1">
            <a:spLocks noChangeArrowheads="1"/>
          </p:cNvSpPr>
          <p:nvPr/>
        </p:nvSpPr>
        <p:spPr bwMode="auto">
          <a:xfrm>
            <a:off x="6136298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6439629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>
            <a:off x="6737664" y="1682011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6737664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6728329" y="139680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6126773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>
            <a:off x="6123598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9" name="TextBox 11"/>
          <p:cNvSpPr txBox="1">
            <a:spLocks noChangeArrowheads="1"/>
          </p:cNvSpPr>
          <p:nvPr/>
        </p:nvSpPr>
        <p:spPr bwMode="auto">
          <a:xfrm>
            <a:off x="6430042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0" name="TextBox 11"/>
          <p:cNvSpPr txBox="1">
            <a:spLocks noChangeArrowheads="1"/>
          </p:cNvSpPr>
          <p:nvPr/>
        </p:nvSpPr>
        <p:spPr bwMode="auto">
          <a:xfrm>
            <a:off x="6433155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4915562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4000004" y="1682011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3999588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4914975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7047094" y="13968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6" name="TextBox 11"/>
          <p:cNvSpPr txBox="1">
            <a:spLocks noChangeArrowheads="1"/>
          </p:cNvSpPr>
          <p:nvPr/>
        </p:nvSpPr>
        <p:spPr bwMode="auto">
          <a:xfrm>
            <a:off x="7843196" y="138430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7" name="TextBox 11"/>
          <p:cNvSpPr txBox="1">
            <a:spLocks noChangeArrowheads="1"/>
          </p:cNvSpPr>
          <p:nvPr/>
        </p:nvSpPr>
        <p:spPr bwMode="auto">
          <a:xfrm>
            <a:off x="7843196" y="165118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8" name="TextBox 11"/>
          <p:cNvSpPr txBox="1">
            <a:spLocks noChangeArrowheads="1"/>
          </p:cNvSpPr>
          <p:nvPr/>
        </p:nvSpPr>
        <p:spPr bwMode="auto">
          <a:xfrm>
            <a:off x="7847958" y="203194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9" name="TextBox 11"/>
          <p:cNvSpPr txBox="1">
            <a:spLocks noChangeArrowheads="1"/>
          </p:cNvSpPr>
          <p:nvPr/>
        </p:nvSpPr>
        <p:spPr bwMode="auto">
          <a:xfrm>
            <a:off x="3386165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0" name="TextBox 11"/>
          <p:cNvSpPr txBox="1">
            <a:spLocks noChangeArrowheads="1"/>
          </p:cNvSpPr>
          <p:nvPr/>
        </p:nvSpPr>
        <p:spPr bwMode="auto">
          <a:xfrm>
            <a:off x="4302946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3688584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5212583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5519195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4611984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5824698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7035824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7346258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8" name="TextBox 11"/>
          <p:cNvSpPr txBox="1">
            <a:spLocks noChangeArrowheads="1"/>
          </p:cNvSpPr>
          <p:nvPr/>
        </p:nvSpPr>
        <p:spPr bwMode="auto">
          <a:xfrm>
            <a:off x="7646362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>
            <a:off x="3689268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0" name="TextBox 11"/>
          <p:cNvSpPr txBox="1">
            <a:spLocks noChangeArrowheads="1"/>
          </p:cNvSpPr>
          <p:nvPr/>
        </p:nvSpPr>
        <p:spPr bwMode="auto">
          <a:xfrm>
            <a:off x="3386165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1" name="TextBox 11"/>
          <p:cNvSpPr txBox="1">
            <a:spLocks noChangeArrowheads="1"/>
          </p:cNvSpPr>
          <p:nvPr/>
        </p:nvSpPr>
        <p:spPr bwMode="auto">
          <a:xfrm>
            <a:off x="4302946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2" name="TextBox 11"/>
          <p:cNvSpPr txBox="1">
            <a:spLocks noChangeArrowheads="1"/>
          </p:cNvSpPr>
          <p:nvPr/>
        </p:nvSpPr>
        <p:spPr bwMode="auto">
          <a:xfrm>
            <a:off x="4608827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3" name="TextBox 11"/>
          <p:cNvSpPr txBox="1">
            <a:spLocks noChangeArrowheads="1"/>
          </p:cNvSpPr>
          <p:nvPr/>
        </p:nvSpPr>
        <p:spPr bwMode="auto">
          <a:xfrm>
            <a:off x="5208505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4" name="TextBox 11"/>
          <p:cNvSpPr txBox="1">
            <a:spLocks noChangeArrowheads="1"/>
          </p:cNvSpPr>
          <p:nvPr/>
        </p:nvSpPr>
        <p:spPr bwMode="auto">
          <a:xfrm>
            <a:off x="5515117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5" name="TextBox 11"/>
          <p:cNvSpPr txBox="1">
            <a:spLocks noChangeArrowheads="1"/>
          </p:cNvSpPr>
          <p:nvPr/>
        </p:nvSpPr>
        <p:spPr bwMode="auto">
          <a:xfrm>
            <a:off x="5819348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6" name="TextBox 11"/>
          <p:cNvSpPr txBox="1">
            <a:spLocks noChangeArrowheads="1"/>
          </p:cNvSpPr>
          <p:nvPr/>
        </p:nvSpPr>
        <p:spPr bwMode="auto">
          <a:xfrm>
            <a:off x="7335721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7" name="TextBox 11"/>
          <p:cNvSpPr txBox="1">
            <a:spLocks noChangeArrowheads="1"/>
          </p:cNvSpPr>
          <p:nvPr/>
        </p:nvSpPr>
        <p:spPr bwMode="auto">
          <a:xfrm>
            <a:off x="7644893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8" name="TextBox 11"/>
          <p:cNvSpPr txBox="1">
            <a:spLocks noChangeArrowheads="1"/>
          </p:cNvSpPr>
          <p:nvPr/>
        </p:nvSpPr>
        <p:spPr bwMode="auto">
          <a:xfrm>
            <a:off x="4899955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3994920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0" name="TextBox 11"/>
          <p:cNvSpPr txBox="1">
            <a:spLocks noChangeArrowheads="1"/>
          </p:cNvSpPr>
          <p:nvPr/>
        </p:nvSpPr>
        <p:spPr bwMode="auto">
          <a:xfrm>
            <a:off x="6122009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6425340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6723375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3" name="TextBox 11"/>
          <p:cNvSpPr txBox="1">
            <a:spLocks noChangeArrowheads="1"/>
          </p:cNvSpPr>
          <p:nvPr/>
        </p:nvSpPr>
        <p:spPr bwMode="auto">
          <a:xfrm>
            <a:off x="6714040" y="413955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4" name="TextBox 11"/>
          <p:cNvSpPr txBox="1">
            <a:spLocks noChangeArrowheads="1"/>
          </p:cNvSpPr>
          <p:nvPr/>
        </p:nvSpPr>
        <p:spPr bwMode="auto">
          <a:xfrm>
            <a:off x="6112484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5" name="TextBox 11"/>
          <p:cNvSpPr txBox="1">
            <a:spLocks noChangeArrowheads="1"/>
          </p:cNvSpPr>
          <p:nvPr/>
        </p:nvSpPr>
        <p:spPr bwMode="auto">
          <a:xfrm>
            <a:off x="6418866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6" name="TextBox 11"/>
          <p:cNvSpPr txBox="1">
            <a:spLocks noChangeArrowheads="1"/>
          </p:cNvSpPr>
          <p:nvPr/>
        </p:nvSpPr>
        <p:spPr bwMode="auto">
          <a:xfrm>
            <a:off x="4901273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3985715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8" name="TextBox 11"/>
          <p:cNvSpPr txBox="1">
            <a:spLocks noChangeArrowheads="1"/>
          </p:cNvSpPr>
          <p:nvPr/>
        </p:nvSpPr>
        <p:spPr bwMode="auto">
          <a:xfrm>
            <a:off x="7032805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9" name="TextBox 11"/>
          <p:cNvSpPr txBox="1">
            <a:spLocks noChangeArrowheads="1"/>
          </p:cNvSpPr>
          <p:nvPr/>
        </p:nvSpPr>
        <p:spPr bwMode="auto">
          <a:xfrm>
            <a:off x="7828907" y="412705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0" name="TextBox 11"/>
          <p:cNvSpPr txBox="1">
            <a:spLocks noChangeArrowheads="1"/>
          </p:cNvSpPr>
          <p:nvPr/>
        </p:nvSpPr>
        <p:spPr bwMode="auto">
          <a:xfrm>
            <a:off x="7828907" y="439393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1" name="TextBox 11"/>
          <p:cNvSpPr txBox="1">
            <a:spLocks noChangeArrowheads="1"/>
          </p:cNvSpPr>
          <p:nvPr/>
        </p:nvSpPr>
        <p:spPr bwMode="auto">
          <a:xfrm>
            <a:off x="4296024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2" name="TextBox 11"/>
          <p:cNvSpPr txBox="1">
            <a:spLocks noChangeArrowheads="1"/>
          </p:cNvSpPr>
          <p:nvPr/>
        </p:nvSpPr>
        <p:spPr bwMode="auto">
          <a:xfrm>
            <a:off x="4602681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3" name="TextBox 11"/>
          <p:cNvSpPr txBox="1">
            <a:spLocks noChangeArrowheads="1"/>
          </p:cNvSpPr>
          <p:nvPr/>
        </p:nvSpPr>
        <p:spPr bwMode="auto">
          <a:xfrm>
            <a:off x="3382637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4" name="TextBox 11"/>
          <p:cNvSpPr txBox="1">
            <a:spLocks noChangeArrowheads="1"/>
          </p:cNvSpPr>
          <p:nvPr/>
        </p:nvSpPr>
        <p:spPr bwMode="auto">
          <a:xfrm>
            <a:off x="7641137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5" name="TextBox 11"/>
          <p:cNvSpPr txBox="1">
            <a:spLocks noChangeArrowheads="1"/>
          </p:cNvSpPr>
          <p:nvPr/>
        </p:nvSpPr>
        <p:spPr bwMode="auto">
          <a:xfrm>
            <a:off x="7333572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6" name="TextBox 11"/>
          <p:cNvSpPr txBox="1">
            <a:spLocks noChangeArrowheads="1"/>
          </p:cNvSpPr>
          <p:nvPr/>
        </p:nvSpPr>
        <p:spPr bwMode="auto">
          <a:xfrm>
            <a:off x="5205468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7" name="TextBox 11"/>
          <p:cNvSpPr txBox="1">
            <a:spLocks noChangeArrowheads="1"/>
          </p:cNvSpPr>
          <p:nvPr/>
        </p:nvSpPr>
        <p:spPr bwMode="auto">
          <a:xfrm>
            <a:off x="5510905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8" name="TextBox 11"/>
          <p:cNvSpPr txBox="1">
            <a:spLocks noChangeArrowheads="1"/>
          </p:cNvSpPr>
          <p:nvPr/>
        </p:nvSpPr>
        <p:spPr bwMode="auto">
          <a:xfrm>
            <a:off x="5811580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9" name="TextBox 11"/>
          <p:cNvSpPr txBox="1">
            <a:spLocks noChangeArrowheads="1"/>
          </p:cNvSpPr>
          <p:nvPr/>
        </p:nvSpPr>
        <p:spPr bwMode="auto">
          <a:xfrm>
            <a:off x="3675402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20" name="TextBox 11"/>
          <p:cNvSpPr txBox="1">
            <a:spLocks noChangeArrowheads="1"/>
          </p:cNvSpPr>
          <p:nvPr/>
        </p:nvSpPr>
        <p:spPr bwMode="auto">
          <a:xfrm>
            <a:off x="7026896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21" name="TextBox 11"/>
          <p:cNvSpPr txBox="1">
            <a:spLocks noChangeArrowheads="1"/>
          </p:cNvSpPr>
          <p:nvPr/>
        </p:nvSpPr>
        <p:spPr bwMode="auto">
          <a:xfrm>
            <a:off x="6732547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22" name="TextBox 11"/>
          <p:cNvSpPr txBox="1">
            <a:spLocks noChangeArrowheads="1"/>
          </p:cNvSpPr>
          <p:nvPr/>
        </p:nvSpPr>
        <p:spPr bwMode="auto">
          <a:xfrm>
            <a:off x="6131181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3" name="TextBox 11"/>
          <p:cNvSpPr txBox="1">
            <a:spLocks noChangeArrowheads="1"/>
          </p:cNvSpPr>
          <p:nvPr/>
        </p:nvSpPr>
        <p:spPr bwMode="auto">
          <a:xfrm>
            <a:off x="6412225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4" name="TextBox 11"/>
          <p:cNvSpPr txBox="1">
            <a:spLocks noChangeArrowheads="1"/>
          </p:cNvSpPr>
          <p:nvPr/>
        </p:nvSpPr>
        <p:spPr bwMode="auto">
          <a:xfrm>
            <a:off x="3981771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5" name="TextBox 11"/>
          <p:cNvSpPr txBox="1">
            <a:spLocks noChangeArrowheads="1"/>
          </p:cNvSpPr>
          <p:nvPr/>
        </p:nvSpPr>
        <p:spPr bwMode="auto">
          <a:xfrm>
            <a:off x="4897158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6" name="TextBox 11"/>
          <p:cNvSpPr txBox="1">
            <a:spLocks noChangeArrowheads="1"/>
          </p:cNvSpPr>
          <p:nvPr/>
        </p:nvSpPr>
        <p:spPr bwMode="auto">
          <a:xfrm>
            <a:off x="7830141" y="507592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6977509" y="2311661"/>
            <a:ext cx="827265" cy="196595"/>
          </a:xfrm>
          <a:custGeom>
            <a:avLst/>
            <a:gdLst>
              <a:gd name="connsiteX0" fmla="*/ 12700 w 827265"/>
              <a:gd name="connsiteY0" fmla="*/ 12700 h 196595"/>
              <a:gd name="connsiteX1" fmla="*/ 81191 w 827265"/>
              <a:gd name="connsiteY1" fmla="*/ 115417 h 196595"/>
              <a:gd name="connsiteX2" fmla="*/ 335165 w 827265"/>
              <a:gd name="connsiteY2" fmla="*/ 115417 h 196595"/>
              <a:gd name="connsiteX3" fmla="*/ 416496 w 827265"/>
              <a:gd name="connsiteY3" fmla="*/ 183896 h 196595"/>
              <a:gd name="connsiteX4" fmla="*/ 497802 w 827265"/>
              <a:gd name="connsiteY4" fmla="*/ 115417 h 196595"/>
              <a:gd name="connsiteX5" fmla="*/ 746073 w 827265"/>
              <a:gd name="connsiteY5" fmla="*/ 115417 h 196595"/>
              <a:gd name="connsiteX6" fmla="*/ 814565 w 827265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5">
                <a:moveTo>
                  <a:pt x="12700" y="12700"/>
                </a:moveTo>
                <a:cubicBezTo>
                  <a:pt x="12700" y="12700"/>
                  <a:pt x="21005" y="115417"/>
                  <a:pt x="81191" y="115417"/>
                </a:cubicBezTo>
                <a:lnTo>
                  <a:pt x="335165" y="115417"/>
                </a:lnTo>
                <a:cubicBezTo>
                  <a:pt x="382244" y="115417"/>
                  <a:pt x="416496" y="183896"/>
                  <a:pt x="416496" y="183896"/>
                </a:cubicBezTo>
                <a:cubicBezTo>
                  <a:pt x="416496" y="183896"/>
                  <a:pt x="450722" y="115417"/>
                  <a:pt x="497802" y="115417"/>
                </a:cubicBezTo>
                <a:lnTo>
                  <a:pt x="746073" y="115417"/>
                </a:lnTo>
                <a:cubicBezTo>
                  <a:pt x="806005" y="115417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8" name="Freeform 3"/>
          <p:cNvSpPr/>
          <p:nvPr/>
        </p:nvSpPr>
        <p:spPr>
          <a:xfrm>
            <a:off x="6881962" y="2490975"/>
            <a:ext cx="200025" cy="420014"/>
          </a:xfrm>
          <a:custGeom>
            <a:avLst/>
            <a:gdLst>
              <a:gd name="connsiteX0" fmla="*/ 12700 w 200025"/>
              <a:gd name="connsiteY0" fmla="*/ 12700 h 420014"/>
              <a:gd name="connsiteX1" fmla="*/ 187325 w 200025"/>
              <a:gd name="connsiteY1" fmla="*/ 407314 h 420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0025" h="420014">
                <a:moveTo>
                  <a:pt x="12700" y="12700"/>
                </a:moveTo>
                <a:lnTo>
                  <a:pt x="187325" y="4073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9" name="Freeform 3"/>
          <p:cNvSpPr/>
          <p:nvPr/>
        </p:nvSpPr>
        <p:spPr>
          <a:xfrm>
            <a:off x="6964884" y="5355606"/>
            <a:ext cx="827265" cy="196608"/>
          </a:xfrm>
          <a:custGeom>
            <a:avLst/>
            <a:gdLst>
              <a:gd name="connsiteX0" fmla="*/ 12700 w 827265"/>
              <a:gd name="connsiteY0" fmla="*/ 12700 h 196608"/>
              <a:gd name="connsiteX1" fmla="*/ 81191 w 827265"/>
              <a:gd name="connsiteY1" fmla="*/ 115430 h 196608"/>
              <a:gd name="connsiteX2" fmla="*/ 335140 w 827265"/>
              <a:gd name="connsiteY2" fmla="*/ 115430 h 196608"/>
              <a:gd name="connsiteX3" fmla="*/ 416470 w 827265"/>
              <a:gd name="connsiteY3" fmla="*/ 183908 h 196608"/>
              <a:gd name="connsiteX4" fmla="*/ 497801 w 827265"/>
              <a:gd name="connsiteY4" fmla="*/ 115430 h 196608"/>
              <a:gd name="connsiteX5" fmla="*/ 746048 w 827265"/>
              <a:gd name="connsiteY5" fmla="*/ 115430 h 196608"/>
              <a:gd name="connsiteX6" fmla="*/ 814565 w 827265"/>
              <a:gd name="connsiteY6" fmla="*/ 12700 h 196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608">
                <a:moveTo>
                  <a:pt x="12700" y="12700"/>
                </a:moveTo>
                <a:cubicBezTo>
                  <a:pt x="12700" y="12700"/>
                  <a:pt x="20980" y="115430"/>
                  <a:pt x="81191" y="115430"/>
                </a:cubicBezTo>
                <a:lnTo>
                  <a:pt x="335140" y="115430"/>
                </a:lnTo>
                <a:cubicBezTo>
                  <a:pt x="382218" y="115430"/>
                  <a:pt x="416470" y="183908"/>
                  <a:pt x="416470" y="183908"/>
                </a:cubicBezTo>
                <a:cubicBezTo>
                  <a:pt x="416470" y="183908"/>
                  <a:pt x="450722" y="115430"/>
                  <a:pt x="497801" y="115430"/>
                </a:cubicBezTo>
                <a:lnTo>
                  <a:pt x="746048" y="115430"/>
                </a:lnTo>
                <a:cubicBezTo>
                  <a:pt x="805979" y="115430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0" name="Freeform 3"/>
          <p:cNvSpPr/>
          <p:nvPr/>
        </p:nvSpPr>
        <p:spPr>
          <a:xfrm>
            <a:off x="6186934" y="4029672"/>
            <a:ext cx="50800" cy="137160"/>
          </a:xfrm>
          <a:custGeom>
            <a:avLst/>
            <a:gdLst>
              <a:gd name="connsiteX0" fmla="*/ 12700 w 50800"/>
              <a:gd name="connsiteY0" fmla="*/ 172504 h 185204"/>
              <a:gd name="connsiteX1" fmla="*/ 12700 w 50800"/>
              <a:gd name="connsiteY1" fmla="*/ 12700 h 1852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85204">
                <a:moveTo>
                  <a:pt x="12700" y="172504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1" name="Freeform 3"/>
          <p:cNvSpPr/>
          <p:nvPr/>
        </p:nvSpPr>
        <p:spPr>
          <a:xfrm>
            <a:off x="6190109" y="5008007"/>
            <a:ext cx="50800" cy="137160"/>
          </a:xfrm>
          <a:custGeom>
            <a:avLst/>
            <a:gdLst>
              <a:gd name="connsiteX0" fmla="*/ 12700 w 50800"/>
              <a:gd name="connsiteY0" fmla="*/ 142062 h 154762"/>
              <a:gd name="connsiteX1" fmla="*/ 12700 w 50800"/>
              <a:gd name="connsiteY1" fmla="*/ 12700 h 154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54762">
                <a:moveTo>
                  <a:pt x="12700" y="142062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32" name="Freeform 3"/>
          <p:cNvSpPr/>
          <p:nvPr/>
        </p:nvSpPr>
        <p:spPr>
          <a:xfrm>
            <a:off x="2994596" y="2490975"/>
            <a:ext cx="381000" cy="388797"/>
          </a:xfrm>
          <a:custGeom>
            <a:avLst/>
            <a:gdLst>
              <a:gd name="connsiteX0" fmla="*/ 368300 w 381000"/>
              <a:gd name="connsiteY0" fmla="*/ 12700 h 388797"/>
              <a:gd name="connsiteX1" fmla="*/ 12700 w 381000"/>
              <a:gd name="connsiteY1" fmla="*/ 376097 h 388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0" h="388797">
                <a:moveTo>
                  <a:pt x="368300" y="12700"/>
                </a:moveTo>
                <a:lnTo>
                  <a:pt x="12700" y="37609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265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66216"/>
            <a:ext cx="8321040" cy="4925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14.26-3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5925" y="969517"/>
            <a:ext cx="11358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07431" y="2396682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518656" y="2396682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10831" y="2396682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41106" y="2396682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45925" y="1387030"/>
            <a:ext cx="28887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template strand  </a:t>
            </a:r>
            <a:r>
              <a:rPr lang="en-US" sz="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101813" y="16489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44550" y="2025206"/>
            <a:ext cx="11735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 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036600" y="2353818"/>
            <a:ext cx="8832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609563" y="2747518"/>
            <a:ext cx="13256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100725" y="2512568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097550" y="2882455"/>
            <a:ext cx="16254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50688" y="3382517"/>
            <a:ext cx="475771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Nucleotide-pair substitution: nonsense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3550073" y="3766692"/>
            <a:ext cx="172656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instead of T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089113" y="412229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089113" y="439058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3089113" y="507003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3530851" y="4742053"/>
            <a:ext cx="171373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 instead of A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592350" y="5443093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4376684" y="5532860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3400454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4317235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702873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5226872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5533484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4626273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5838987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7050113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7360547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7660651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3703557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3400454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317235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4623116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522279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5529406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833637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4313841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4620498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3400454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7350010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7659182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7658954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7351389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5223285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5528722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5829397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3693219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7044713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491424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400920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2" name="TextBox 11"/>
          <p:cNvSpPr txBox="1">
            <a:spLocks noChangeArrowheads="1"/>
          </p:cNvSpPr>
          <p:nvPr/>
        </p:nvSpPr>
        <p:spPr bwMode="auto">
          <a:xfrm>
            <a:off x="6136298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643962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>
            <a:off x="6737664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6737664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6728329" y="139512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6126773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>
            <a:off x="6123598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9" name="TextBox 11"/>
          <p:cNvSpPr txBox="1">
            <a:spLocks noChangeArrowheads="1"/>
          </p:cNvSpPr>
          <p:nvPr/>
        </p:nvSpPr>
        <p:spPr bwMode="auto">
          <a:xfrm>
            <a:off x="6430042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0" name="TextBox 11"/>
          <p:cNvSpPr txBox="1">
            <a:spLocks noChangeArrowheads="1"/>
          </p:cNvSpPr>
          <p:nvPr/>
        </p:nvSpPr>
        <p:spPr bwMode="auto">
          <a:xfrm>
            <a:off x="6433155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4915562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4000004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3999588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4914975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704709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6" name="TextBox 11"/>
          <p:cNvSpPr txBox="1">
            <a:spLocks noChangeArrowheads="1"/>
          </p:cNvSpPr>
          <p:nvPr/>
        </p:nvSpPr>
        <p:spPr bwMode="auto">
          <a:xfrm>
            <a:off x="7843196" y="138430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7" name="TextBox 11"/>
          <p:cNvSpPr txBox="1">
            <a:spLocks noChangeArrowheads="1"/>
          </p:cNvSpPr>
          <p:nvPr/>
        </p:nvSpPr>
        <p:spPr bwMode="auto">
          <a:xfrm>
            <a:off x="7843196" y="165118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8" name="TextBox 11"/>
          <p:cNvSpPr txBox="1">
            <a:spLocks noChangeArrowheads="1"/>
          </p:cNvSpPr>
          <p:nvPr/>
        </p:nvSpPr>
        <p:spPr bwMode="auto">
          <a:xfrm>
            <a:off x="7847958" y="203194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9" name="TextBox 11"/>
          <p:cNvSpPr txBox="1">
            <a:spLocks noChangeArrowheads="1"/>
          </p:cNvSpPr>
          <p:nvPr/>
        </p:nvSpPr>
        <p:spPr bwMode="auto">
          <a:xfrm>
            <a:off x="3386165" y="4137874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0" name="TextBox 11"/>
          <p:cNvSpPr txBox="1">
            <a:spLocks noChangeArrowheads="1"/>
          </p:cNvSpPr>
          <p:nvPr/>
        </p:nvSpPr>
        <p:spPr bwMode="auto">
          <a:xfrm>
            <a:off x="4302946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3688584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5212583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5519195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4611984" y="4137874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5824698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7035824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7346258" y="4137874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8" name="TextBox 11"/>
          <p:cNvSpPr txBox="1">
            <a:spLocks noChangeArrowheads="1"/>
          </p:cNvSpPr>
          <p:nvPr/>
        </p:nvSpPr>
        <p:spPr bwMode="auto">
          <a:xfrm>
            <a:off x="7646362" y="4137874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>
            <a:off x="3689268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0" name="TextBox 11"/>
          <p:cNvSpPr txBox="1">
            <a:spLocks noChangeArrowheads="1"/>
          </p:cNvSpPr>
          <p:nvPr/>
        </p:nvSpPr>
        <p:spPr bwMode="auto">
          <a:xfrm>
            <a:off x="3386165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1" name="TextBox 11"/>
          <p:cNvSpPr txBox="1">
            <a:spLocks noChangeArrowheads="1"/>
          </p:cNvSpPr>
          <p:nvPr/>
        </p:nvSpPr>
        <p:spPr bwMode="auto">
          <a:xfrm>
            <a:off x="4302946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2" name="TextBox 11"/>
          <p:cNvSpPr txBox="1">
            <a:spLocks noChangeArrowheads="1"/>
          </p:cNvSpPr>
          <p:nvPr/>
        </p:nvSpPr>
        <p:spPr bwMode="auto">
          <a:xfrm>
            <a:off x="4608827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3" name="TextBox 11"/>
          <p:cNvSpPr txBox="1">
            <a:spLocks noChangeArrowheads="1"/>
          </p:cNvSpPr>
          <p:nvPr/>
        </p:nvSpPr>
        <p:spPr bwMode="auto">
          <a:xfrm>
            <a:off x="5208505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4" name="TextBox 11"/>
          <p:cNvSpPr txBox="1">
            <a:spLocks noChangeArrowheads="1"/>
          </p:cNvSpPr>
          <p:nvPr/>
        </p:nvSpPr>
        <p:spPr bwMode="auto">
          <a:xfrm>
            <a:off x="5515117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5" name="TextBox 11"/>
          <p:cNvSpPr txBox="1">
            <a:spLocks noChangeArrowheads="1"/>
          </p:cNvSpPr>
          <p:nvPr/>
        </p:nvSpPr>
        <p:spPr bwMode="auto">
          <a:xfrm>
            <a:off x="5819348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6" name="TextBox 11"/>
          <p:cNvSpPr txBox="1">
            <a:spLocks noChangeArrowheads="1"/>
          </p:cNvSpPr>
          <p:nvPr/>
        </p:nvSpPr>
        <p:spPr bwMode="auto">
          <a:xfrm>
            <a:off x="7335721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7" name="TextBox 11"/>
          <p:cNvSpPr txBox="1">
            <a:spLocks noChangeArrowheads="1"/>
          </p:cNvSpPr>
          <p:nvPr/>
        </p:nvSpPr>
        <p:spPr bwMode="auto">
          <a:xfrm>
            <a:off x="7644893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8" name="TextBox 11"/>
          <p:cNvSpPr txBox="1">
            <a:spLocks noChangeArrowheads="1"/>
          </p:cNvSpPr>
          <p:nvPr/>
        </p:nvSpPr>
        <p:spPr bwMode="auto">
          <a:xfrm>
            <a:off x="4899955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3994920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0" name="TextBox 11"/>
          <p:cNvSpPr txBox="1">
            <a:spLocks noChangeArrowheads="1"/>
          </p:cNvSpPr>
          <p:nvPr/>
        </p:nvSpPr>
        <p:spPr bwMode="auto">
          <a:xfrm>
            <a:off x="6122009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6425340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6723375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3" name="TextBox 11"/>
          <p:cNvSpPr txBox="1">
            <a:spLocks noChangeArrowheads="1"/>
          </p:cNvSpPr>
          <p:nvPr/>
        </p:nvSpPr>
        <p:spPr bwMode="auto">
          <a:xfrm>
            <a:off x="6714040" y="4137874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4" name="TextBox 11"/>
          <p:cNvSpPr txBox="1">
            <a:spLocks noChangeArrowheads="1"/>
          </p:cNvSpPr>
          <p:nvPr/>
        </p:nvSpPr>
        <p:spPr bwMode="auto">
          <a:xfrm>
            <a:off x="6112484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5" name="TextBox 11"/>
          <p:cNvSpPr txBox="1">
            <a:spLocks noChangeArrowheads="1"/>
          </p:cNvSpPr>
          <p:nvPr/>
        </p:nvSpPr>
        <p:spPr bwMode="auto">
          <a:xfrm>
            <a:off x="6418866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6" name="TextBox 11"/>
          <p:cNvSpPr txBox="1">
            <a:spLocks noChangeArrowheads="1"/>
          </p:cNvSpPr>
          <p:nvPr/>
        </p:nvSpPr>
        <p:spPr bwMode="auto">
          <a:xfrm>
            <a:off x="4901273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3985715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8" name="TextBox 11"/>
          <p:cNvSpPr txBox="1">
            <a:spLocks noChangeArrowheads="1"/>
          </p:cNvSpPr>
          <p:nvPr/>
        </p:nvSpPr>
        <p:spPr bwMode="auto">
          <a:xfrm>
            <a:off x="7032805" y="413787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9" name="TextBox 11"/>
          <p:cNvSpPr txBox="1">
            <a:spLocks noChangeArrowheads="1"/>
          </p:cNvSpPr>
          <p:nvPr/>
        </p:nvSpPr>
        <p:spPr bwMode="auto">
          <a:xfrm>
            <a:off x="7874627" y="412705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0" name="TextBox 11"/>
          <p:cNvSpPr txBox="1">
            <a:spLocks noChangeArrowheads="1"/>
          </p:cNvSpPr>
          <p:nvPr/>
        </p:nvSpPr>
        <p:spPr bwMode="auto">
          <a:xfrm>
            <a:off x="7874627" y="439393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1" name="TextBox 11"/>
          <p:cNvSpPr txBox="1">
            <a:spLocks noChangeArrowheads="1"/>
          </p:cNvSpPr>
          <p:nvPr/>
        </p:nvSpPr>
        <p:spPr bwMode="auto">
          <a:xfrm>
            <a:off x="4296024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2" name="TextBox 11"/>
          <p:cNvSpPr txBox="1">
            <a:spLocks noChangeArrowheads="1"/>
          </p:cNvSpPr>
          <p:nvPr/>
        </p:nvSpPr>
        <p:spPr bwMode="auto">
          <a:xfrm>
            <a:off x="4602681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3" name="TextBox 11"/>
          <p:cNvSpPr txBox="1">
            <a:spLocks noChangeArrowheads="1"/>
          </p:cNvSpPr>
          <p:nvPr/>
        </p:nvSpPr>
        <p:spPr bwMode="auto">
          <a:xfrm>
            <a:off x="3382637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4" name="TextBox 11"/>
          <p:cNvSpPr txBox="1">
            <a:spLocks noChangeArrowheads="1"/>
          </p:cNvSpPr>
          <p:nvPr/>
        </p:nvSpPr>
        <p:spPr bwMode="auto">
          <a:xfrm>
            <a:off x="7641137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5" name="TextBox 11"/>
          <p:cNvSpPr txBox="1">
            <a:spLocks noChangeArrowheads="1"/>
          </p:cNvSpPr>
          <p:nvPr/>
        </p:nvSpPr>
        <p:spPr bwMode="auto">
          <a:xfrm>
            <a:off x="7333572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6" name="TextBox 11"/>
          <p:cNvSpPr txBox="1">
            <a:spLocks noChangeArrowheads="1"/>
          </p:cNvSpPr>
          <p:nvPr/>
        </p:nvSpPr>
        <p:spPr bwMode="auto">
          <a:xfrm>
            <a:off x="5205468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7" name="TextBox 11"/>
          <p:cNvSpPr txBox="1">
            <a:spLocks noChangeArrowheads="1"/>
          </p:cNvSpPr>
          <p:nvPr/>
        </p:nvSpPr>
        <p:spPr bwMode="auto">
          <a:xfrm>
            <a:off x="5510905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8" name="TextBox 11"/>
          <p:cNvSpPr txBox="1">
            <a:spLocks noChangeArrowheads="1"/>
          </p:cNvSpPr>
          <p:nvPr/>
        </p:nvSpPr>
        <p:spPr bwMode="auto">
          <a:xfrm>
            <a:off x="5811580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9" name="TextBox 11"/>
          <p:cNvSpPr txBox="1">
            <a:spLocks noChangeArrowheads="1"/>
          </p:cNvSpPr>
          <p:nvPr/>
        </p:nvSpPr>
        <p:spPr bwMode="auto">
          <a:xfrm>
            <a:off x="3675402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20" name="TextBox 11"/>
          <p:cNvSpPr txBox="1">
            <a:spLocks noChangeArrowheads="1"/>
          </p:cNvSpPr>
          <p:nvPr/>
        </p:nvSpPr>
        <p:spPr bwMode="auto">
          <a:xfrm>
            <a:off x="7026896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21" name="TextBox 11"/>
          <p:cNvSpPr txBox="1">
            <a:spLocks noChangeArrowheads="1"/>
          </p:cNvSpPr>
          <p:nvPr/>
        </p:nvSpPr>
        <p:spPr bwMode="auto">
          <a:xfrm>
            <a:off x="6732547" y="511753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22" name="TextBox 11"/>
          <p:cNvSpPr txBox="1">
            <a:spLocks noChangeArrowheads="1"/>
          </p:cNvSpPr>
          <p:nvPr/>
        </p:nvSpPr>
        <p:spPr bwMode="auto">
          <a:xfrm>
            <a:off x="6108321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3" name="TextBox 11"/>
          <p:cNvSpPr txBox="1">
            <a:spLocks noChangeArrowheads="1"/>
          </p:cNvSpPr>
          <p:nvPr/>
        </p:nvSpPr>
        <p:spPr bwMode="auto">
          <a:xfrm>
            <a:off x="6412225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4" name="TextBox 11"/>
          <p:cNvSpPr txBox="1">
            <a:spLocks noChangeArrowheads="1"/>
          </p:cNvSpPr>
          <p:nvPr/>
        </p:nvSpPr>
        <p:spPr bwMode="auto">
          <a:xfrm>
            <a:off x="3981771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5" name="TextBox 11"/>
          <p:cNvSpPr txBox="1">
            <a:spLocks noChangeArrowheads="1"/>
          </p:cNvSpPr>
          <p:nvPr/>
        </p:nvSpPr>
        <p:spPr bwMode="auto">
          <a:xfrm>
            <a:off x="4897158" y="511753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6" name="TextBox 11"/>
          <p:cNvSpPr txBox="1">
            <a:spLocks noChangeArrowheads="1"/>
          </p:cNvSpPr>
          <p:nvPr/>
        </p:nvSpPr>
        <p:spPr bwMode="auto">
          <a:xfrm>
            <a:off x="7860621" y="507592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6979023" y="2308671"/>
            <a:ext cx="827265" cy="196595"/>
          </a:xfrm>
          <a:custGeom>
            <a:avLst/>
            <a:gdLst>
              <a:gd name="connsiteX0" fmla="*/ 12700 w 827265"/>
              <a:gd name="connsiteY0" fmla="*/ 12700 h 196595"/>
              <a:gd name="connsiteX1" fmla="*/ 81191 w 827265"/>
              <a:gd name="connsiteY1" fmla="*/ 115417 h 196595"/>
              <a:gd name="connsiteX2" fmla="*/ 335165 w 827265"/>
              <a:gd name="connsiteY2" fmla="*/ 115417 h 196595"/>
              <a:gd name="connsiteX3" fmla="*/ 416496 w 827265"/>
              <a:gd name="connsiteY3" fmla="*/ 183896 h 196595"/>
              <a:gd name="connsiteX4" fmla="*/ 497802 w 827265"/>
              <a:gd name="connsiteY4" fmla="*/ 115417 h 196595"/>
              <a:gd name="connsiteX5" fmla="*/ 746073 w 827265"/>
              <a:gd name="connsiteY5" fmla="*/ 115417 h 196595"/>
              <a:gd name="connsiteX6" fmla="*/ 814565 w 827265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5">
                <a:moveTo>
                  <a:pt x="12700" y="12700"/>
                </a:moveTo>
                <a:cubicBezTo>
                  <a:pt x="12700" y="12700"/>
                  <a:pt x="21005" y="115417"/>
                  <a:pt x="81191" y="115417"/>
                </a:cubicBezTo>
                <a:lnTo>
                  <a:pt x="335165" y="115417"/>
                </a:lnTo>
                <a:cubicBezTo>
                  <a:pt x="382244" y="115417"/>
                  <a:pt x="416496" y="183896"/>
                  <a:pt x="416496" y="183896"/>
                </a:cubicBezTo>
                <a:cubicBezTo>
                  <a:pt x="416496" y="183896"/>
                  <a:pt x="450722" y="115417"/>
                  <a:pt x="497802" y="115417"/>
                </a:cubicBezTo>
                <a:lnTo>
                  <a:pt x="746073" y="115417"/>
                </a:lnTo>
                <a:cubicBezTo>
                  <a:pt x="806005" y="115417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8" name="Freeform 3"/>
          <p:cNvSpPr/>
          <p:nvPr/>
        </p:nvSpPr>
        <p:spPr>
          <a:xfrm>
            <a:off x="6883476" y="2487985"/>
            <a:ext cx="200025" cy="420014"/>
          </a:xfrm>
          <a:custGeom>
            <a:avLst/>
            <a:gdLst>
              <a:gd name="connsiteX0" fmla="*/ 12700 w 200025"/>
              <a:gd name="connsiteY0" fmla="*/ 12700 h 420014"/>
              <a:gd name="connsiteX1" fmla="*/ 187325 w 200025"/>
              <a:gd name="connsiteY1" fmla="*/ 407314 h 420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0025" h="420014">
                <a:moveTo>
                  <a:pt x="12700" y="12700"/>
                </a:moveTo>
                <a:lnTo>
                  <a:pt x="187325" y="4073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9" name="Freeform 3"/>
          <p:cNvSpPr/>
          <p:nvPr/>
        </p:nvSpPr>
        <p:spPr>
          <a:xfrm>
            <a:off x="2996110" y="2487985"/>
            <a:ext cx="381000" cy="388797"/>
          </a:xfrm>
          <a:custGeom>
            <a:avLst/>
            <a:gdLst>
              <a:gd name="connsiteX0" fmla="*/ 368300 w 381000"/>
              <a:gd name="connsiteY0" fmla="*/ 12700 h 388797"/>
              <a:gd name="connsiteX1" fmla="*/ 12700 w 381000"/>
              <a:gd name="connsiteY1" fmla="*/ 376097 h 388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0" h="388797">
                <a:moveTo>
                  <a:pt x="368300" y="12700"/>
                </a:moveTo>
                <a:lnTo>
                  <a:pt x="12700" y="37609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0" name="Freeform 129"/>
          <p:cNvSpPr/>
          <p:nvPr/>
        </p:nvSpPr>
        <p:spPr>
          <a:xfrm>
            <a:off x="4250983" y="5354871"/>
            <a:ext cx="827239" cy="196621"/>
          </a:xfrm>
          <a:custGeom>
            <a:avLst/>
            <a:gdLst>
              <a:gd name="connsiteX0" fmla="*/ 12700 w 827239"/>
              <a:gd name="connsiteY0" fmla="*/ 12700 h 196621"/>
              <a:gd name="connsiteX1" fmla="*/ 81191 w 827239"/>
              <a:gd name="connsiteY1" fmla="*/ 115417 h 196621"/>
              <a:gd name="connsiteX2" fmla="*/ 335140 w 827239"/>
              <a:gd name="connsiteY2" fmla="*/ 115417 h 196621"/>
              <a:gd name="connsiteX3" fmla="*/ 416471 w 827239"/>
              <a:gd name="connsiteY3" fmla="*/ 183921 h 196621"/>
              <a:gd name="connsiteX4" fmla="*/ 497801 w 827239"/>
              <a:gd name="connsiteY4" fmla="*/ 115417 h 196621"/>
              <a:gd name="connsiteX5" fmla="*/ 746048 w 827239"/>
              <a:gd name="connsiteY5" fmla="*/ 115417 h 196621"/>
              <a:gd name="connsiteX6" fmla="*/ 814539 w 827239"/>
              <a:gd name="connsiteY6" fmla="*/ 12700 h 19662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39" h="196621">
                <a:moveTo>
                  <a:pt x="12700" y="12700"/>
                </a:moveTo>
                <a:cubicBezTo>
                  <a:pt x="12700" y="12700"/>
                  <a:pt x="20992" y="115417"/>
                  <a:pt x="81191" y="115417"/>
                </a:cubicBezTo>
                <a:lnTo>
                  <a:pt x="335140" y="115417"/>
                </a:lnTo>
                <a:cubicBezTo>
                  <a:pt x="382218" y="115417"/>
                  <a:pt x="416471" y="183921"/>
                  <a:pt x="416471" y="183921"/>
                </a:cubicBezTo>
                <a:cubicBezTo>
                  <a:pt x="416471" y="183921"/>
                  <a:pt x="450722" y="115417"/>
                  <a:pt x="497801" y="115417"/>
                </a:cubicBezTo>
                <a:lnTo>
                  <a:pt x="746048" y="115417"/>
                </a:lnTo>
                <a:cubicBezTo>
                  <a:pt x="805979" y="115417"/>
                  <a:pt x="814539" y="12700"/>
                  <a:pt x="814539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1" name="Freeform 3"/>
          <p:cNvSpPr/>
          <p:nvPr/>
        </p:nvSpPr>
        <p:spPr>
          <a:xfrm>
            <a:off x="4358462" y="4991502"/>
            <a:ext cx="50800" cy="154762"/>
          </a:xfrm>
          <a:custGeom>
            <a:avLst/>
            <a:gdLst>
              <a:gd name="connsiteX0" fmla="*/ 12700 w 50800"/>
              <a:gd name="connsiteY0" fmla="*/ 142062 h 154762"/>
              <a:gd name="connsiteX1" fmla="*/ 12700 w 50800"/>
              <a:gd name="connsiteY1" fmla="*/ 12700 h 154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54762">
                <a:moveTo>
                  <a:pt x="12700" y="142062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32" name="Freeform 3"/>
          <p:cNvSpPr/>
          <p:nvPr/>
        </p:nvSpPr>
        <p:spPr>
          <a:xfrm>
            <a:off x="4358462" y="4002294"/>
            <a:ext cx="50800" cy="169976"/>
          </a:xfrm>
          <a:custGeom>
            <a:avLst/>
            <a:gdLst>
              <a:gd name="connsiteX0" fmla="*/ 12700 w 50800"/>
              <a:gd name="connsiteY0" fmla="*/ 157276 h 169976"/>
              <a:gd name="connsiteX1" fmla="*/ 12700 w 50800"/>
              <a:gd name="connsiteY1" fmla="*/ 12700 h 1699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69976">
                <a:moveTo>
                  <a:pt x="12700" y="157276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240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66216"/>
            <a:ext cx="8321040" cy="4925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14.26-4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5925" y="969517"/>
            <a:ext cx="11358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07431" y="2396682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518656" y="2396682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10831" y="2396682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41106" y="2396682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45925" y="1387030"/>
            <a:ext cx="28887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template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strand  </a:t>
            </a:r>
            <a:r>
              <a:rPr lang="en-US" sz="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101813" y="16489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44550" y="2025206"/>
            <a:ext cx="11735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 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036600" y="2353818"/>
            <a:ext cx="8832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609563" y="2747518"/>
            <a:ext cx="13256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100725" y="2512568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097550" y="2882455"/>
            <a:ext cx="16254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45926" y="3382516"/>
            <a:ext cx="805829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Nucleotide-pair insertion: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frameshift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causing immediate nonsense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3935838" y="3747640"/>
            <a:ext cx="88819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Extra A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089113" y="412229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089113" y="439058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3089113" y="5084319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3592350" y="5443093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4433840" y="5537623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3400454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4317235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3702873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5226872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5533484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4626273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5838987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7050113" y="167719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7360547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7660651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3703557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3400454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4317235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4623116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522279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5529406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5833637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4313841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4620498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3400454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7350010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7659182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7658954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7351389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5223285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5528722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5829397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3693219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7044713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491424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400920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6136298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643962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6737664" y="167719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2" name="TextBox 11"/>
          <p:cNvSpPr txBox="1">
            <a:spLocks noChangeArrowheads="1"/>
          </p:cNvSpPr>
          <p:nvPr/>
        </p:nvSpPr>
        <p:spPr bwMode="auto">
          <a:xfrm>
            <a:off x="6737664" y="207094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6728329" y="139512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>
            <a:off x="6126773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6123598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6430042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6433155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>
            <a:off x="4915562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9" name="TextBox 11"/>
          <p:cNvSpPr txBox="1">
            <a:spLocks noChangeArrowheads="1"/>
          </p:cNvSpPr>
          <p:nvPr/>
        </p:nvSpPr>
        <p:spPr bwMode="auto">
          <a:xfrm>
            <a:off x="4000004" y="167719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0" name="TextBox 11"/>
          <p:cNvSpPr txBox="1">
            <a:spLocks noChangeArrowheads="1"/>
          </p:cNvSpPr>
          <p:nvPr/>
        </p:nvSpPr>
        <p:spPr bwMode="auto">
          <a:xfrm>
            <a:off x="3999588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4914975" y="207094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704709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7843196" y="138430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7843196" y="165118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7847958" y="203194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6" name="TextBox 11"/>
          <p:cNvSpPr txBox="1">
            <a:spLocks noChangeArrowheads="1"/>
          </p:cNvSpPr>
          <p:nvPr/>
        </p:nvSpPr>
        <p:spPr bwMode="auto">
          <a:xfrm>
            <a:off x="3386165" y="41395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7" name="TextBox 11"/>
          <p:cNvSpPr txBox="1">
            <a:spLocks noChangeArrowheads="1"/>
          </p:cNvSpPr>
          <p:nvPr/>
        </p:nvSpPr>
        <p:spPr bwMode="auto">
          <a:xfrm>
            <a:off x="4302946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8" name="TextBox 11"/>
          <p:cNvSpPr txBox="1">
            <a:spLocks noChangeArrowheads="1"/>
          </p:cNvSpPr>
          <p:nvPr/>
        </p:nvSpPr>
        <p:spPr bwMode="auto">
          <a:xfrm>
            <a:off x="3688584" y="44200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9" name="TextBox 11"/>
          <p:cNvSpPr txBox="1">
            <a:spLocks noChangeArrowheads="1"/>
          </p:cNvSpPr>
          <p:nvPr/>
        </p:nvSpPr>
        <p:spPr bwMode="auto">
          <a:xfrm>
            <a:off x="5198294" y="441757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0" name="TextBox 11"/>
          <p:cNvSpPr txBox="1">
            <a:spLocks noChangeArrowheads="1"/>
          </p:cNvSpPr>
          <p:nvPr/>
        </p:nvSpPr>
        <p:spPr bwMode="auto">
          <a:xfrm>
            <a:off x="5519195" y="44200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4611984" y="41395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5824698" y="44200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7026298" y="44200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7336732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7646362" y="41395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6" name="TextBox 11"/>
          <p:cNvSpPr txBox="1">
            <a:spLocks noChangeArrowheads="1"/>
          </p:cNvSpPr>
          <p:nvPr/>
        </p:nvSpPr>
        <p:spPr bwMode="auto">
          <a:xfrm>
            <a:off x="3689268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3386165" y="44200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8" name="TextBox 11"/>
          <p:cNvSpPr txBox="1">
            <a:spLocks noChangeArrowheads="1"/>
          </p:cNvSpPr>
          <p:nvPr/>
        </p:nvSpPr>
        <p:spPr bwMode="auto">
          <a:xfrm>
            <a:off x="4302946" y="44200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>
            <a:off x="4608827" y="44200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0" name="TextBox 11"/>
          <p:cNvSpPr txBox="1">
            <a:spLocks noChangeArrowheads="1"/>
          </p:cNvSpPr>
          <p:nvPr/>
        </p:nvSpPr>
        <p:spPr bwMode="auto">
          <a:xfrm>
            <a:off x="5208505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1" name="TextBox 11"/>
          <p:cNvSpPr txBox="1">
            <a:spLocks noChangeArrowheads="1"/>
          </p:cNvSpPr>
          <p:nvPr/>
        </p:nvSpPr>
        <p:spPr bwMode="auto">
          <a:xfrm>
            <a:off x="5515117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2" name="TextBox 11"/>
          <p:cNvSpPr txBox="1">
            <a:spLocks noChangeArrowheads="1"/>
          </p:cNvSpPr>
          <p:nvPr/>
        </p:nvSpPr>
        <p:spPr bwMode="auto">
          <a:xfrm>
            <a:off x="5819348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3" name="TextBox 11"/>
          <p:cNvSpPr txBox="1">
            <a:spLocks noChangeArrowheads="1"/>
          </p:cNvSpPr>
          <p:nvPr/>
        </p:nvSpPr>
        <p:spPr bwMode="auto">
          <a:xfrm>
            <a:off x="7335721" y="44200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4" name="TextBox 11"/>
          <p:cNvSpPr txBox="1">
            <a:spLocks noChangeArrowheads="1"/>
          </p:cNvSpPr>
          <p:nvPr/>
        </p:nvSpPr>
        <p:spPr bwMode="auto">
          <a:xfrm>
            <a:off x="7644893" y="44200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5" name="TextBox 11"/>
          <p:cNvSpPr txBox="1">
            <a:spLocks noChangeArrowheads="1"/>
          </p:cNvSpPr>
          <p:nvPr/>
        </p:nvSpPr>
        <p:spPr bwMode="auto">
          <a:xfrm>
            <a:off x="4899955" y="41395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6" name="TextBox 11"/>
          <p:cNvSpPr txBox="1">
            <a:spLocks noChangeArrowheads="1"/>
          </p:cNvSpPr>
          <p:nvPr/>
        </p:nvSpPr>
        <p:spPr bwMode="auto">
          <a:xfrm>
            <a:off x="3994920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7" name="TextBox 11"/>
          <p:cNvSpPr txBox="1">
            <a:spLocks noChangeArrowheads="1"/>
          </p:cNvSpPr>
          <p:nvPr/>
        </p:nvSpPr>
        <p:spPr bwMode="auto">
          <a:xfrm>
            <a:off x="6122009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8" name="TextBox 11"/>
          <p:cNvSpPr txBox="1">
            <a:spLocks noChangeArrowheads="1"/>
          </p:cNvSpPr>
          <p:nvPr/>
        </p:nvSpPr>
        <p:spPr bwMode="auto">
          <a:xfrm>
            <a:off x="6425340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6723375" y="441429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0" name="TextBox 11"/>
          <p:cNvSpPr txBox="1">
            <a:spLocks noChangeArrowheads="1"/>
          </p:cNvSpPr>
          <p:nvPr/>
        </p:nvSpPr>
        <p:spPr bwMode="auto">
          <a:xfrm>
            <a:off x="6714040" y="41395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6131536" y="442000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6418866" y="442000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3" name="TextBox 11"/>
          <p:cNvSpPr txBox="1">
            <a:spLocks noChangeArrowheads="1"/>
          </p:cNvSpPr>
          <p:nvPr/>
        </p:nvSpPr>
        <p:spPr bwMode="auto">
          <a:xfrm>
            <a:off x="4901273" y="44200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4" name="TextBox 11"/>
          <p:cNvSpPr txBox="1">
            <a:spLocks noChangeArrowheads="1"/>
          </p:cNvSpPr>
          <p:nvPr/>
        </p:nvSpPr>
        <p:spPr bwMode="auto">
          <a:xfrm>
            <a:off x="3985715" y="44168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5" name="TextBox 11"/>
          <p:cNvSpPr txBox="1">
            <a:spLocks noChangeArrowheads="1"/>
          </p:cNvSpPr>
          <p:nvPr/>
        </p:nvSpPr>
        <p:spPr bwMode="auto">
          <a:xfrm>
            <a:off x="7018516" y="413956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6" name="TextBox 11"/>
          <p:cNvSpPr txBox="1">
            <a:spLocks noChangeArrowheads="1"/>
          </p:cNvSpPr>
          <p:nvPr/>
        </p:nvSpPr>
        <p:spPr bwMode="auto">
          <a:xfrm>
            <a:off x="8155644" y="412229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8155644" y="4389174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8" name="TextBox 11"/>
          <p:cNvSpPr txBox="1">
            <a:spLocks noChangeArrowheads="1"/>
          </p:cNvSpPr>
          <p:nvPr/>
        </p:nvSpPr>
        <p:spPr bwMode="auto">
          <a:xfrm>
            <a:off x="4296024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09" name="TextBox 11"/>
          <p:cNvSpPr txBox="1">
            <a:spLocks noChangeArrowheads="1"/>
          </p:cNvSpPr>
          <p:nvPr/>
        </p:nvSpPr>
        <p:spPr bwMode="auto">
          <a:xfrm>
            <a:off x="4602681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0" name="TextBox 11"/>
          <p:cNvSpPr txBox="1">
            <a:spLocks noChangeArrowheads="1"/>
          </p:cNvSpPr>
          <p:nvPr/>
        </p:nvSpPr>
        <p:spPr bwMode="auto">
          <a:xfrm>
            <a:off x="3382637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1" name="TextBox 11"/>
          <p:cNvSpPr txBox="1">
            <a:spLocks noChangeArrowheads="1"/>
          </p:cNvSpPr>
          <p:nvPr/>
        </p:nvSpPr>
        <p:spPr bwMode="auto">
          <a:xfrm>
            <a:off x="7641137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2" name="TextBox 11"/>
          <p:cNvSpPr txBox="1">
            <a:spLocks noChangeArrowheads="1"/>
          </p:cNvSpPr>
          <p:nvPr/>
        </p:nvSpPr>
        <p:spPr bwMode="auto">
          <a:xfrm>
            <a:off x="7333572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3" name="TextBox 11"/>
          <p:cNvSpPr txBox="1">
            <a:spLocks noChangeArrowheads="1"/>
          </p:cNvSpPr>
          <p:nvPr/>
        </p:nvSpPr>
        <p:spPr bwMode="auto">
          <a:xfrm>
            <a:off x="5195942" y="5125244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4" name="TextBox 11"/>
          <p:cNvSpPr txBox="1">
            <a:spLocks noChangeArrowheads="1"/>
          </p:cNvSpPr>
          <p:nvPr/>
        </p:nvSpPr>
        <p:spPr bwMode="auto">
          <a:xfrm>
            <a:off x="5510905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5" name="TextBox 11"/>
          <p:cNvSpPr txBox="1">
            <a:spLocks noChangeArrowheads="1"/>
          </p:cNvSpPr>
          <p:nvPr/>
        </p:nvSpPr>
        <p:spPr bwMode="auto">
          <a:xfrm>
            <a:off x="5811580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6" name="TextBox 11"/>
          <p:cNvSpPr txBox="1">
            <a:spLocks noChangeArrowheads="1"/>
          </p:cNvSpPr>
          <p:nvPr/>
        </p:nvSpPr>
        <p:spPr bwMode="auto">
          <a:xfrm>
            <a:off x="3675402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7" name="TextBox 11"/>
          <p:cNvSpPr txBox="1">
            <a:spLocks noChangeArrowheads="1"/>
          </p:cNvSpPr>
          <p:nvPr/>
        </p:nvSpPr>
        <p:spPr bwMode="auto">
          <a:xfrm>
            <a:off x="7026896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18" name="TextBox 11"/>
          <p:cNvSpPr txBox="1">
            <a:spLocks noChangeArrowheads="1"/>
          </p:cNvSpPr>
          <p:nvPr/>
        </p:nvSpPr>
        <p:spPr bwMode="auto">
          <a:xfrm>
            <a:off x="6718258" y="5125244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9" name="TextBox 11"/>
          <p:cNvSpPr txBox="1">
            <a:spLocks noChangeArrowheads="1"/>
          </p:cNvSpPr>
          <p:nvPr/>
        </p:nvSpPr>
        <p:spPr bwMode="auto">
          <a:xfrm>
            <a:off x="6122610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20" name="TextBox 11"/>
          <p:cNvSpPr txBox="1">
            <a:spLocks noChangeArrowheads="1"/>
          </p:cNvSpPr>
          <p:nvPr/>
        </p:nvSpPr>
        <p:spPr bwMode="auto">
          <a:xfrm>
            <a:off x="6421751" y="5125244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1" name="TextBox 11"/>
          <p:cNvSpPr txBox="1">
            <a:spLocks noChangeArrowheads="1"/>
          </p:cNvSpPr>
          <p:nvPr/>
        </p:nvSpPr>
        <p:spPr bwMode="auto">
          <a:xfrm>
            <a:off x="3981771" y="5125244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2" name="TextBox 11"/>
          <p:cNvSpPr txBox="1">
            <a:spLocks noChangeArrowheads="1"/>
          </p:cNvSpPr>
          <p:nvPr/>
        </p:nvSpPr>
        <p:spPr bwMode="auto">
          <a:xfrm>
            <a:off x="4906684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3" name="TextBox 11"/>
          <p:cNvSpPr txBox="1">
            <a:spLocks noChangeArrowheads="1"/>
          </p:cNvSpPr>
          <p:nvPr/>
        </p:nvSpPr>
        <p:spPr bwMode="auto">
          <a:xfrm>
            <a:off x="8151164" y="5080686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4" name="TextBox 18"/>
          <p:cNvSpPr txBox="1">
            <a:spLocks noChangeArrowheads="1"/>
          </p:cNvSpPr>
          <p:nvPr/>
        </p:nvSpPr>
        <p:spPr bwMode="auto">
          <a:xfrm>
            <a:off x="3923062" y="4768402"/>
            <a:ext cx="89768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Extra U</a:t>
            </a:r>
          </a:p>
        </p:txBody>
      </p:sp>
      <p:sp>
        <p:nvSpPr>
          <p:cNvPr id="125" name="TextBox 11"/>
          <p:cNvSpPr txBox="1">
            <a:spLocks noChangeArrowheads="1"/>
          </p:cNvSpPr>
          <p:nvPr/>
        </p:nvSpPr>
        <p:spPr bwMode="auto">
          <a:xfrm>
            <a:off x="7949749" y="41395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26" name="TextBox 11"/>
          <p:cNvSpPr txBox="1">
            <a:spLocks noChangeArrowheads="1"/>
          </p:cNvSpPr>
          <p:nvPr/>
        </p:nvSpPr>
        <p:spPr bwMode="auto">
          <a:xfrm>
            <a:off x="7948280" y="442000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7" name="TextBox 11"/>
          <p:cNvSpPr txBox="1">
            <a:spLocks noChangeArrowheads="1"/>
          </p:cNvSpPr>
          <p:nvPr/>
        </p:nvSpPr>
        <p:spPr bwMode="auto">
          <a:xfrm>
            <a:off x="7950539" y="5125244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8" name="Freeform 127"/>
          <p:cNvSpPr/>
          <p:nvPr/>
        </p:nvSpPr>
        <p:spPr>
          <a:xfrm>
            <a:off x="6980546" y="2314344"/>
            <a:ext cx="827265" cy="196595"/>
          </a:xfrm>
          <a:custGeom>
            <a:avLst/>
            <a:gdLst>
              <a:gd name="connsiteX0" fmla="*/ 12700 w 827265"/>
              <a:gd name="connsiteY0" fmla="*/ 12700 h 196595"/>
              <a:gd name="connsiteX1" fmla="*/ 81191 w 827265"/>
              <a:gd name="connsiteY1" fmla="*/ 115417 h 196595"/>
              <a:gd name="connsiteX2" fmla="*/ 335165 w 827265"/>
              <a:gd name="connsiteY2" fmla="*/ 115417 h 196595"/>
              <a:gd name="connsiteX3" fmla="*/ 416496 w 827265"/>
              <a:gd name="connsiteY3" fmla="*/ 183896 h 196595"/>
              <a:gd name="connsiteX4" fmla="*/ 497802 w 827265"/>
              <a:gd name="connsiteY4" fmla="*/ 115417 h 196595"/>
              <a:gd name="connsiteX5" fmla="*/ 746073 w 827265"/>
              <a:gd name="connsiteY5" fmla="*/ 115417 h 196595"/>
              <a:gd name="connsiteX6" fmla="*/ 814565 w 827265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5">
                <a:moveTo>
                  <a:pt x="12700" y="12700"/>
                </a:moveTo>
                <a:cubicBezTo>
                  <a:pt x="12700" y="12700"/>
                  <a:pt x="21005" y="115417"/>
                  <a:pt x="81191" y="115417"/>
                </a:cubicBezTo>
                <a:lnTo>
                  <a:pt x="335165" y="115417"/>
                </a:lnTo>
                <a:cubicBezTo>
                  <a:pt x="382244" y="115417"/>
                  <a:pt x="416496" y="183896"/>
                  <a:pt x="416496" y="183896"/>
                </a:cubicBezTo>
                <a:cubicBezTo>
                  <a:pt x="416496" y="183896"/>
                  <a:pt x="450722" y="115417"/>
                  <a:pt x="497802" y="115417"/>
                </a:cubicBezTo>
                <a:lnTo>
                  <a:pt x="746073" y="115417"/>
                </a:lnTo>
                <a:cubicBezTo>
                  <a:pt x="806005" y="115417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9" name="Freeform 3"/>
          <p:cNvSpPr/>
          <p:nvPr/>
        </p:nvSpPr>
        <p:spPr>
          <a:xfrm>
            <a:off x="6884999" y="2493658"/>
            <a:ext cx="200025" cy="420014"/>
          </a:xfrm>
          <a:custGeom>
            <a:avLst/>
            <a:gdLst>
              <a:gd name="connsiteX0" fmla="*/ 12700 w 200025"/>
              <a:gd name="connsiteY0" fmla="*/ 12700 h 420014"/>
              <a:gd name="connsiteX1" fmla="*/ 187325 w 200025"/>
              <a:gd name="connsiteY1" fmla="*/ 407314 h 420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0025" h="420014">
                <a:moveTo>
                  <a:pt x="12700" y="12700"/>
                </a:moveTo>
                <a:lnTo>
                  <a:pt x="187325" y="4073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0" name="Freeform 3"/>
          <p:cNvSpPr/>
          <p:nvPr/>
        </p:nvSpPr>
        <p:spPr>
          <a:xfrm>
            <a:off x="2997633" y="2493658"/>
            <a:ext cx="381000" cy="388797"/>
          </a:xfrm>
          <a:custGeom>
            <a:avLst/>
            <a:gdLst>
              <a:gd name="connsiteX0" fmla="*/ 368300 w 381000"/>
              <a:gd name="connsiteY0" fmla="*/ 12700 h 388797"/>
              <a:gd name="connsiteX1" fmla="*/ 12700 w 381000"/>
              <a:gd name="connsiteY1" fmla="*/ 376097 h 388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0" h="388797">
                <a:moveTo>
                  <a:pt x="368300" y="12700"/>
                </a:moveTo>
                <a:lnTo>
                  <a:pt x="12700" y="37609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1" name="Freeform 130"/>
          <p:cNvSpPr/>
          <p:nvPr/>
        </p:nvSpPr>
        <p:spPr>
          <a:xfrm>
            <a:off x="4307323" y="5366675"/>
            <a:ext cx="827265" cy="196596"/>
          </a:xfrm>
          <a:custGeom>
            <a:avLst/>
            <a:gdLst>
              <a:gd name="connsiteX0" fmla="*/ 12700 w 827265"/>
              <a:gd name="connsiteY0" fmla="*/ 12700 h 196596"/>
              <a:gd name="connsiteX1" fmla="*/ 81165 w 827265"/>
              <a:gd name="connsiteY1" fmla="*/ 115442 h 196596"/>
              <a:gd name="connsiteX2" fmla="*/ 335140 w 827265"/>
              <a:gd name="connsiteY2" fmla="*/ 115442 h 196596"/>
              <a:gd name="connsiteX3" fmla="*/ 416471 w 827265"/>
              <a:gd name="connsiteY3" fmla="*/ 183895 h 196596"/>
              <a:gd name="connsiteX4" fmla="*/ 497814 w 827265"/>
              <a:gd name="connsiteY4" fmla="*/ 115442 h 196596"/>
              <a:gd name="connsiteX5" fmla="*/ 746061 w 827265"/>
              <a:gd name="connsiteY5" fmla="*/ 115442 h 196596"/>
              <a:gd name="connsiteX6" fmla="*/ 814565 w 827265"/>
              <a:gd name="connsiteY6" fmla="*/ 12700 h 1965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6">
                <a:moveTo>
                  <a:pt x="12700" y="12700"/>
                </a:moveTo>
                <a:cubicBezTo>
                  <a:pt x="12700" y="12700"/>
                  <a:pt x="20980" y="115442"/>
                  <a:pt x="81165" y="115442"/>
                </a:cubicBezTo>
                <a:lnTo>
                  <a:pt x="335140" y="115442"/>
                </a:lnTo>
                <a:cubicBezTo>
                  <a:pt x="382218" y="115442"/>
                  <a:pt x="416471" y="183895"/>
                  <a:pt x="416471" y="183895"/>
                </a:cubicBezTo>
                <a:cubicBezTo>
                  <a:pt x="416471" y="183895"/>
                  <a:pt x="450697" y="115442"/>
                  <a:pt x="497814" y="115442"/>
                </a:cubicBezTo>
                <a:lnTo>
                  <a:pt x="746061" y="115442"/>
                </a:lnTo>
                <a:cubicBezTo>
                  <a:pt x="805979" y="115442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2" name="Freeform 3"/>
          <p:cNvSpPr/>
          <p:nvPr/>
        </p:nvSpPr>
        <p:spPr>
          <a:xfrm>
            <a:off x="4359116" y="4007657"/>
            <a:ext cx="50800" cy="154762"/>
          </a:xfrm>
          <a:custGeom>
            <a:avLst/>
            <a:gdLst>
              <a:gd name="connsiteX0" fmla="*/ 12700 w 50800"/>
              <a:gd name="connsiteY0" fmla="*/ 142062 h 154762"/>
              <a:gd name="connsiteX1" fmla="*/ 12700 w 50800"/>
              <a:gd name="connsiteY1" fmla="*/ 12700 h 154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54762">
                <a:moveTo>
                  <a:pt x="12700" y="142062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  <p:sp>
        <p:nvSpPr>
          <p:cNvPr id="133" name="Freeform 3"/>
          <p:cNvSpPr/>
          <p:nvPr/>
        </p:nvSpPr>
        <p:spPr>
          <a:xfrm>
            <a:off x="4359116" y="5009010"/>
            <a:ext cx="50800" cy="154762"/>
          </a:xfrm>
          <a:custGeom>
            <a:avLst/>
            <a:gdLst>
              <a:gd name="connsiteX0" fmla="*/ 12700 w 50800"/>
              <a:gd name="connsiteY0" fmla="*/ 142062 h 154762"/>
              <a:gd name="connsiteX1" fmla="*/ 12700 w 50800"/>
              <a:gd name="connsiteY1" fmla="*/ 12700 h 1547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0" h="154762">
                <a:moveTo>
                  <a:pt x="12700" y="142062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031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66216"/>
            <a:ext cx="8321040" cy="4925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14.26-5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5925" y="969517"/>
            <a:ext cx="11358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07431" y="2396682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518656" y="2396682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10831" y="2396682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41106" y="2396682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45925" y="1387030"/>
            <a:ext cx="28887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template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strand  </a:t>
            </a:r>
            <a:r>
              <a:rPr lang="en-US" sz="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101813" y="16489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44550" y="2025206"/>
            <a:ext cx="11735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 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036600" y="2353818"/>
            <a:ext cx="8832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609563" y="2747518"/>
            <a:ext cx="13256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100725" y="2512568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097550" y="2882455"/>
            <a:ext cx="16254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3400454" y="1397502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4317235" y="1397502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3702873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5226872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5533484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4626273" y="1397502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5838987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7050113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7360547" y="1397502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7660651" y="1397502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3703557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3400454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4317235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4623116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5222794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5529406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5833637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313841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4620498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3400454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7350010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7659182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7658954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7351389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5223285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5528722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829397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3693219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7044713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4914244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4009209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6136298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6439629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6737664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6737664" y="206905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6728329" y="139750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6126773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6123598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6430042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6433155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4915562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2" name="TextBox 11"/>
          <p:cNvSpPr txBox="1">
            <a:spLocks noChangeArrowheads="1"/>
          </p:cNvSpPr>
          <p:nvPr/>
        </p:nvSpPr>
        <p:spPr bwMode="auto">
          <a:xfrm>
            <a:off x="4000004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3999588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>
            <a:off x="4914975" y="2069052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7047094" y="139750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7843196" y="138430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7843196" y="165118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>
            <a:off x="7847958" y="203194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9" name="TextBox 19"/>
          <p:cNvSpPr txBox="1">
            <a:spLocks noChangeArrowheads="1"/>
          </p:cNvSpPr>
          <p:nvPr/>
        </p:nvSpPr>
        <p:spPr bwMode="auto">
          <a:xfrm>
            <a:off x="3089113" y="412229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0" name="TextBox 20"/>
          <p:cNvSpPr txBox="1">
            <a:spLocks noChangeArrowheads="1"/>
          </p:cNvSpPr>
          <p:nvPr/>
        </p:nvSpPr>
        <p:spPr bwMode="auto">
          <a:xfrm>
            <a:off x="3089113" y="4390580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3402832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4317232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3695727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5229247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6" name="TextBox 11"/>
          <p:cNvSpPr txBox="1">
            <a:spLocks noChangeArrowheads="1"/>
          </p:cNvSpPr>
          <p:nvPr/>
        </p:nvSpPr>
        <p:spPr bwMode="auto">
          <a:xfrm>
            <a:off x="5531100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7" name="TextBox 11"/>
          <p:cNvSpPr txBox="1">
            <a:spLocks noChangeArrowheads="1"/>
          </p:cNvSpPr>
          <p:nvPr/>
        </p:nvSpPr>
        <p:spPr bwMode="auto">
          <a:xfrm>
            <a:off x="4619127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8" name="TextBox 11"/>
          <p:cNvSpPr txBox="1">
            <a:spLocks noChangeArrowheads="1"/>
          </p:cNvSpPr>
          <p:nvPr/>
        </p:nvSpPr>
        <p:spPr bwMode="auto">
          <a:xfrm>
            <a:off x="5824698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045346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0" name="TextBox 11"/>
          <p:cNvSpPr txBox="1">
            <a:spLocks noChangeArrowheads="1"/>
          </p:cNvSpPr>
          <p:nvPr/>
        </p:nvSpPr>
        <p:spPr bwMode="auto">
          <a:xfrm>
            <a:off x="7355780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3689268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3393308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4314851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4618351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6" name="TextBox 11"/>
          <p:cNvSpPr txBox="1">
            <a:spLocks noChangeArrowheads="1"/>
          </p:cNvSpPr>
          <p:nvPr/>
        </p:nvSpPr>
        <p:spPr bwMode="auto">
          <a:xfrm>
            <a:off x="5225172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5527022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8" name="TextBox 11"/>
          <p:cNvSpPr txBox="1">
            <a:spLocks noChangeArrowheads="1"/>
          </p:cNvSpPr>
          <p:nvPr/>
        </p:nvSpPr>
        <p:spPr bwMode="auto">
          <a:xfrm>
            <a:off x="5828872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>
            <a:off x="7354769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1" name="TextBox 11"/>
          <p:cNvSpPr txBox="1">
            <a:spLocks noChangeArrowheads="1"/>
          </p:cNvSpPr>
          <p:nvPr/>
        </p:nvSpPr>
        <p:spPr bwMode="auto">
          <a:xfrm>
            <a:off x="4914241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2" name="TextBox 11"/>
          <p:cNvSpPr txBox="1">
            <a:spLocks noChangeArrowheads="1"/>
          </p:cNvSpPr>
          <p:nvPr/>
        </p:nvSpPr>
        <p:spPr bwMode="auto">
          <a:xfrm>
            <a:off x="3994920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3" name="TextBox 11"/>
          <p:cNvSpPr txBox="1">
            <a:spLocks noChangeArrowheads="1"/>
          </p:cNvSpPr>
          <p:nvPr/>
        </p:nvSpPr>
        <p:spPr bwMode="auto">
          <a:xfrm>
            <a:off x="6133914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4" name="TextBox 11"/>
          <p:cNvSpPr txBox="1">
            <a:spLocks noChangeArrowheads="1"/>
          </p:cNvSpPr>
          <p:nvPr/>
        </p:nvSpPr>
        <p:spPr bwMode="auto">
          <a:xfrm>
            <a:off x="6425340" y="413955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5" name="TextBox 11"/>
          <p:cNvSpPr txBox="1">
            <a:spLocks noChangeArrowheads="1"/>
          </p:cNvSpPr>
          <p:nvPr/>
        </p:nvSpPr>
        <p:spPr bwMode="auto">
          <a:xfrm>
            <a:off x="6754328" y="4424765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6" name="TextBox 11"/>
          <p:cNvSpPr txBox="1">
            <a:spLocks noChangeArrowheads="1"/>
          </p:cNvSpPr>
          <p:nvPr/>
        </p:nvSpPr>
        <p:spPr bwMode="auto">
          <a:xfrm>
            <a:off x="6737850" y="413955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7" name="TextBox 11"/>
          <p:cNvSpPr txBox="1">
            <a:spLocks noChangeArrowheads="1"/>
          </p:cNvSpPr>
          <p:nvPr/>
        </p:nvSpPr>
        <p:spPr bwMode="auto">
          <a:xfrm>
            <a:off x="6131536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8" name="TextBox 11"/>
          <p:cNvSpPr txBox="1">
            <a:spLocks noChangeArrowheads="1"/>
          </p:cNvSpPr>
          <p:nvPr/>
        </p:nvSpPr>
        <p:spPr bwMode="auto">
          <a:xfrm>
            <a:off x="6428390" y="4424765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4908416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0" name="TextBox 11"/>
          <p:cNvSpPr txBox="1">
            <a:spLocks noChangeArrowheads="1"/>
          </p:cNvSpPr>
          <p:nvPr/>
        </p:nvSpPr>
        <p:spPr bwMode="auto">
          <a:xfrm>
            <a:off x="3985715" y="4424765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7058993" y="4139557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7550555" y="412404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3" name="TextBox 11"/>
          <p:cNvSpPr txBox="1">
            <a:spLocks noChangeArrowheads="1"/>
          </p:cNvSpPr>
          <p:nvPr/>
        </p:nvSpPr>
        <p:spPr bwMode="auto">
          <a:xfrm>
            <a:off x="7550555" y="4390929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4" name="TextBox 11"/>
          <p:cNvSpPr txBox="1">
            <a:spLocks noChangeArrowheads="1"/>
          </p:cNvSpPr>
          <p:nvPr/>
        </p:nvSpPr>
        <p:spPr bwMode="auto">
          <a:xfrm>
            <a:off x="4301054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5" name="TextBox 11"/>
          <p:cNvSpPr txBox="1">
            <a:spLocks noChangeArrowheads="1"/>
          </p:cNvSpPr>
          <p:nvPr/>
        </p:nvSpPr>
        <p:spPr bwMode="auto">
          <a:xfrm>
            <a:off x="4602948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6" name="TextBox 11"/>
          <p:cNvSpPr txBox="1">
            <a:spLocks noChangeArrowheads="1"/>
          </p:cNvSpPr>
          <p:nvPr/>
        </p:nvSpPr>
        <p:spPr bwMode="auto">
          <a:xfrm>
            <a:off x="3382637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8" name="TextBox 11"/>
          <p:cNvSpPr txBox="1">
            <a:spLocks noChangeArrowheads="1"/>
          </p:cNvSpPr>
          <p:nvPr/>
        </p:nvSpPr>
        <p:spPr bwMode="auto">
          <a:xfrm>
            <a:off x="7345477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9" name="TextBox 11"/>
          <p:cNvSpPr txBox="1">
            <a:spLocks noChangeArrowheads="1"/>
          </p:cNvSpPr>
          <p:nvPr/>
        </p:nvSpPr>
        <p:spPr bwMode="auto">
          <a:xfrm>
            <a:off x="5204424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0" name="TextBox 11"/>
          <p:cNvSpPr txBox="1">
            <a:spLocks noChangeArrowheads="1"/>
          </p:cNvSpPr>
          <p:nvPr/>
        </p:nvSpPr>
        <p:spPr bwMode="auto">
          <a:xfrm>
            <a:off x="5510905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1" name="TextBox 11"/>
          <p:cNvSpPr txBox="1">
            <a:spLocks noChangeArrowheads="1"/>
          </p:cNvSpPr>
          <p:nvPr/>
        </p:nvSpPr>
        <p:spPr bwMode="auto">
          <a:xfrm>
            <a:off x="5811580" y="522526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2" name="TextBox 11"/>
          <p:cNvSpPr txBox="1">
            <a:spLocks noChangeArrowheads="1"/>
          </p:cNvSpPr>
          <p:nvPr/>
        </p:nvSpPr>
        <p:spPr bwMode="auto">
          <a:xfrm>
            <a:off x="3675402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3" name="TextBox 11"/>
          <p:cNvSpPr txBox="1">
            <a:spLocks noChangeArrowheads="1"/>
          </p:cNvSpPr>
          <p:nvPr/>
        </p:nvSpPr>
        <p:spPr bwMode="auto">
          <a:xfrm>
            <a:off x="7038801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4" name="TextBox 11"/>
          <p:cNvSpPr txBox="1">
            <a:spLocks noChangeArrowheads="1"/>
          </p:cNvSpPr>
          <p:nvPr/>
        </p:nvSpPr>
        <p:spPr bwMode="auto">
          <a:xfrm>
            <a:off x="6730163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5" name="TextBox 11"/>
          <p:cNvSpPr txBox="1">
            <a:spLocks noChangeArrowheads="1"/>
          </p:cNvSpPr>
          <p:nvPr/>
        </p:nvSpPr>
        <p:spPr bwMode="auto">
          <a:xfrm>
            <a:off x="6122610" y="522526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6" name="TextBox 11"/>
          <p:cNvSpPr txBox="1">
            <a:spLocks noChangeArrowheads="1"/>
          </p:cNvSpPr>
          <p:nvPr/>
        </p:nvSpPr>
        <p:spPr bwMode="auto">
          <a:xfrm>
            <a:off x="6421751" y="5225267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17" name="TextBox 11"/>
          <p:cNvSpPr txBox="1">
            <a:spLocks noChangeArrowheads="1"/>
          </p:cNvSpPr>
          <p:nvPr/>
        </p:nvSpPr>
        <p:spPr bwMode="auto">
          <a:xfrm>
            <a:off x="3981771" y="522526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8" name="TextBox 11"/>
          <p:cNvSpPr txBox="1">
            <a:spLocks noChangeArrowheads="1"/>
          </p:cNvSpPr>
          <p:nvPr/>
        </p:nvSpPr>
        <p:spPr bwMode="auto">
          <a:xfrm>
            <a:off x="4895049" y="5225267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3" name="TextBox 17"/>
          <p:cNvSpPr txBox="1">
            <a:spLocks noChangeArrowheads="1"/>
          </p:cNvSpPr>
          <p:nvPr/>
        </p:nvSpPr>
        <p:spPr bwMode="auto">
          <a:xfrm>
            <a:off x="446807" y="3380104"/>
            <a:ext cx="783067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Nucleotide-pair deletion: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frameshift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causing extensive missense</a:t>
            </a:r>
          </a:p>
        </p:txBody>
      </p:sp>
      <p:sp>
        <p:nvSpPr>
          <p:cNvPr id="124" name="TextBox 18"/>
          <p:cNvSpPr txBox="1">
            <a:spLocks noChangeArrowheads="1"/>
          </p:cNvSpPr>
          <p:nvPr/>
        </p:nvSpPr>
        <p:spPr bwMode="auto">
          <a:xfrm>
            <a:off x="5677620" y="3832542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5" name="TextBox 19"/>
          <p:cNvSpPr txBox="1">
            <a:spLocks noChangeArrowheads="1"/>
          </p:cNvSpPr>
          <p:nvPr/>
        </p:nvSpPr>
        <p:spPr bwMode="auto">
          <a:xfrm>
            <a:off x="6026869" y="3770628"/>
            <a:ext cx="96821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missing</a:t>
            </a:r>
          </a:p>
        </p:txBody>
      </p:sp>
      <p:sp>
        <p:nvSpPr>
          <p:cNvPr id="128" name="TextBox 22"/>
          <p:cNvSpPr txBox="1">
            <a:spLocks noChangeArrowheads="1"/>
          </p:cNvSpPr>
          <p:nvPr/>
        </p:nvSpPr>
        <p:spPr bwMode="auto">
          <a:xfrm>
            <a:off x="3088407" y="5170804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9" name="TextBox 26"/>
          <p:cNvSpPr txBox="1">
            <a:spLocks noChangeArrowheads="1"/>
          </p:cNvSpPr>
          <p:nvPr/>
        </p:nvSpPr>
        <p:spPr bwMode="auto">
          <a:xfrm>
            <a:off x="5674445" y="491997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30" name="TextBox 28"/>
          <p:cNvSpPr txBox="1">
            <a:spLocks noChangeArrowheads="1"/>
          </p:cNvSpPr>
          <p:nvPr/>
        </p:nvSpPr>
        <p:spPr bwMode="auto">
          <a:xfrm>
            <a:off x="3593232" y="5543867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131" name="TextBox 29"/>
          <p:cNvSpPr txBox="1">
            <a:spLocks noChangeArrowheads="1"/>
          </p:cNvSpPr>
          <p:nvPr/>
        </p:nvSpPr>
        <p:spPr bwMode="auto">
          <a:xfrm>
            <a:off x="4504457" y="5543867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32" name="TextBox 30"/>
          <p:cNvSpPr txBox="1">
            <a:spLocks noChangeArrowheads="1"/>
          </p:cNvSpPr>
          <p:nvPr/>
        </p:nvSpPr>
        <p:spPr bwMode="auto">
          <a:xfrm>
            <a:off x="5402982" y="5543867"/>
            <a:ext cx="363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err="1">
                <a:solidFill>
                  <a:srgbClr val="FFFF00"/>
                </a:solidFill>
                <a:latin typeface="Arial"/>
                <a:ea typeface="ＭＳ Ｐゴシック" charset="0"/>
              </a:rPr>
              <a:t>Leu</a:t>
            </a:r>
            <a:endParaRPr lang="en-US" sz="1600" b="1" dirty="0">
              <a:solidFill>
                <a:srgbClr val="FFFF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3" name="TextBox 31"/>
          <p:cNvSpPr txBox="1">
            <a:spLocks noChangeArrowheads="1"/>
          </p:cNvSpPr>
          <p:nvPr/>
        </p:nvSpPr>
        <p:spPr bwMode="auto">
          <a:xfrm>
            <a:off x="6320557" y="5543867"/>
            <a:ext cx="3189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00"/>
                </a:solidFill>
                <a:latin typeface="Arial"/>
                <a:ea typeface="ＭＳ Ｐゴシック" charset="0"/>
              </a:rPr>
              <a:t>Ala</a:t>
            </a:r>
          </a:p>
        </p:txBody>
      </p:sp>
      <p:sp>
        <p:nvSpPr>
          <p:cNvPr id="134" name="TextBox 33"/>
          <p:cNvSpPr txBox="1">
            <a:spLocks noChangeArrowheads="1"/>
          </p:cNvSpPr>
          <p:nvPr/>
        </p:nvSpPr>
        <p:spPr bwMode="auto">
          <a:xfrm>
            <a:off x="7815982" y="5173979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6" name="TextBox 19"/>
          <p:cNvSpPr txBox="1">
            <a:spLocks noChangeArrowheads="1"/>
          </p:cNvSpPr>
          <p:nvPr/>
        </p:nvSpPr>
        <p:spPr bwMode="auto">
          <a:xfrm>
            <a:off x="6026085" y="4858510"/>
            <a:ext cx="96821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missing</a:t>
            </a:r>
          </a:p>
        </p:txBody>
      </p:sp>
      <p:sp>
        <p:nvSpPr>
          <p:cNvPr id="126" name="Freeform 125"/>
          <p:cNvSpPr/>
          <p:nvPr/>
        </p:nvSpPr>
        <p:spPr>
          <a:xfrm>
            <a:off x="6974991" y="2320471"/>
            <a:ext cx="827265" cy="196595"/>
          </a:xfrm>
          <a:custGeom>
            <a:avLst/>
            <a:gdLst>
              <a:gd name="connsiteX0" fmla="*/ 12700 w 827265"/>
              <a:gd name="connsiteY0" fmla="*/ 12700 h 196595"/>
              <a:gd name="connsiteX1" fmla="*/ 81191 w 827265"/>
              <a:gd name="connsiteY1" fmla="*/ 115417 h 196595"/>
              <a:gd name="connsiteX2" fmla="*/ 335165 w 827265"/>
              <a:gd name="connsiteY2" fmla="*/ 115417 h 196595"/>
              <a:gd name="connsiteX3" fmla="*/ 416496 w 827265"/>
              <a:gd name="connsiteY3" fmla="*/ 183896 h 196595"/>
              <a:gd name="connsiteX4" fmla="*/ 497802 w 827265"/>
              <a:gd name="connsiteY4" fmla="*/ 115417 h 196595"/>
              <a:gd name="connsiteX5" fmla="*/ 746073 w 827265"/>
              <a:gd name="connsiteY5" fmla="*/ 115417 h 196595"/>
              <a:gd name="connsiteX6" fmla="*/ 814565 w 827265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5">
                <a:moveTo>
                  <a:pt x="12700" y="12700"/>
                </a:moveTo>
                <a:cubicBezTo>
                  <a:pt x="12700" y="12700"/>
                  <a:pt x="21005" y="115417"/>
                  <a:pt x="81191" y="115417"/>
                </a:cubicBezTo>
                <a:lnTo>
                  <a:pt x="335165" y="115417"/>
                </a:lnTo>
                <a:cubicBezTo>
                  <a:pt x="382244" y="115417"/>
                  <a:pt x="416496" y="183896"/>
                  <a:pt x="416496" y="183896"/>
                </a:cubicBezTo>
                <a:cubicBezTo>
                  <a:pt x="416496" y="183896"/>
                  <a:pt x="450722" y="115417"/>
                  <a:pt x="497802" y="115417"/>
                </a:cubicBezTo>
                <a:lnTo>
                  <a:pt x="746073" y="115417"/>
                </a:lnTo>
                <a:cubicBezTo>
                  <a:pt x="806005" y="115417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7" name="Freeform 3"/>
          <p:cNvSpPr/>
          <p:nvPr/>
        </p:nvSpPr>
        <p:spPr>
          <a:xfrm>
            <a:off x="6879444" y="2499785"/>
            <a:ext cx="200025" cy="420014"/>
          </a:xfrm>
          <a:custGeom>
            <a:avLst/>
            <a:gdLst>
              <a:gd name="connsiteX0" fmla="*/ 12700 w 200025"/>
              <a:gd name="connsiteY0" fmla="*/ 12700 h 420014"/>
              <a:gd name="connsiteX1" fmla="*/ 187325 w 200025"/>
              <a:gd name="connsiteY1" fmla="*/ 407314 h 420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0025" h="420014">
                <a:moveTo>
                  <a:pt x="12700" y="12700"/>
                </a:moveTo>
                <a:lnTo>
                  <a:pt x="187325" y="4073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5" name="Freeform 3"/>
          <p:cNvSpPr/>
          <p:nvPr/>
        </p:nvSpPr>
        <p:spPr>
          <a:xfrm>
            <a:off x="2992078" y="2499785"/>
            <a:ext cx="381000" cy="388797"/>
          </a:xfrm>
          <a:custGeom>
            <a:avLst/>
            <a:gdLst>
              <a:gd name="connsiteX0" fmla="*/ 368300 w 381000"/>
              <a:gd name="connsiteY0" fmla="*/ 12700 h 388797"/>
              <a:gd name="connsiteX1" fmla="*/ 12700 w 381000"/>
              <a:gd name="connsiteY1" fmla="*/ 376097 h 388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0" h="388797">
                <a:moveTo>
                  <a:pt x="368300" y="12700"/>
                </a:moveTo>
                <a:lnTo>
                  <a:pt x="12700" y="37609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87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966216"/>
            <a:ext cx="8394192" cy="4925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14.26-6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12590" y="969517"/>
            <a:ext cx="11358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Wild 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4096" y="2396682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485321" y="2396682"/>
            <a:ext cx="3450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377496" y="2396682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07771" y="2396682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12590" y="1387030"/>
            <a:ext cx="28887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template strand  </a:t>
            </a:r>
            <a:r>
              <a:rPr lang="en-US" sz="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068478" y="16489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11215" y="2025206"/>
            <a:ext cx="117352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  </a:t>
            </a: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2003265" y="2353818"/>
            <a:ext cx="88325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576228" y="2747518"/>
            <a:ext cx="132568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067390" y="2512568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064215" y="2882455"/>
            <a:ext cx="16254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Carboxyl end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3367119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283900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3669538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5193537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5500149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4592938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5805652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7016778" y="1681959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7327212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7627316" y="13951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3670222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3367119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4283900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4589781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518945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5496071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>
            <a:off x="5800302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4280506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587163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3367119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7316675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7625847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7625619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7318054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4" name="TextBox 11"/>
          <p:cNvSpPr txBox="1">
            <a:spLocks noChangeArrowheads="1"/>
          </p:cNvSpPr>
          <p:nvPr/>
        </p:nvSpPr>
        <p:spPr bwMode="auto">
          <a:xfrm>
            <a:off x="5189950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5495387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5796062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3659884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7011378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488090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397587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6102963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6406294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6704329" y="1681959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6704329" y="2073328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5" name="TextBox 11"/>
          <p:cNvSpPr txBox="1">
            <a:spLocks noChangeArrowheads="1"/>
          </p:cNvSpPr>
          <p:nvPr/>
        </p:nvSpPr>
        <p:spPr bwMode="auto">
          <a:xfrm>
            <a:off x="6694994" y="139512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6093438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7" name="TextBox 11"/>
          <p:cNvSpPr txBox="1">
            <a:spLocks noChangeArrowheads="1"/>
          </p:cNvSpPr>
          <p:nvPr/>
        </p:nvSpPr>
        <p:spPr bwMode="auto">
          <a:xfrm>
            <a:off x="6090263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6396707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9" name="TextBox 11"/>
          <p:cNvSpPr txBox="1">
            <a:spLocks noChangeArrowheads="1"/>
          </p:cNvSpPr>
          <p:nvPr/>
        </p:nvSpPr>
        <p:spPr bwMode="auto">
          <a:xfrm>
            <a:off x="6399820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4882227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1" name="TextBox 11"/>
          <p:cNvSpPr txBox="1">
            <a:spLocks noChangeArrowheads="1"/>
          </p:cNvSpPr>
          <p:nvPr/>
        </p:nvSpPr>
        <p:spPr bwMode="auto">
          <a:xfrm>
            <a:off x="3966669" y="1681959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2" name="TextBox 11"/>
          <p:cNvSpPr txBox="1">
            <a:spLocks noChangeArrowheads="1"/>
          </p:cNvSpPr>
          <p:nvPr/>
        </p:nvSpPr>
        <p:spPr bwMode="auto">
          <a:xfrm>
            <a:off x="3966253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3" name="TextBox 11"/>
          <p:cNvSpPr txBox="1">
            <a:spLocks noChangeArrowheads="1"/>
          </p:cNvSpPr>
          <p:nvPr/>
        </p:nvSpPr>
        <p:spPr bwMode="auto">
          <a:xfrm>
            <a:off x="4881640" y="2073328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4" name="TextBox 11"/>
          <p:cNvSpPr txBox="1">
            <a:spLocks noChangeArrowheads="1"/>
          </p:cNvSpPr>
          <p:nvPr/>
        </p:nvSpPr>
        <p:spPr bwMode="auto">
          <a:xfrm>
            <a:off x="7013759" y="13951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5" name="TextBox 11"/>
          <p:cNvSpPr txBox="1">
            <a:spLocks noChangeArrowheads="1"/>
          </p:cNvSpPr>
          <p:nvPr/>
        </p:nvSpPr>
        <p:spPr bwMode="auto">
          <a:xfrm>
            <a:off x="7809861" y="138430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6" name="TextBox 11"/>
          <p:cNvSpPr txBox="1">
            <a:spLocks noChangeArrowheads="1"/>
          </p:cNvSpPr>
          <p:nvPr/>
        </p:nvSpPr>
        <p:spPr bwMode="auto">
          <a:xfrm>
            <a:off x="7809861" y="165118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7814623" y="2031947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8" name="TextBox 19"/>
          <p:cNvSpPr txBox="1">
            <a:spLocks noChangeArrowheads="1"/>
          </p:cNvSpPr>
          <p:nvPr/>
        </p:nvSpPr>
        <p:spPr bwMode="auto">
          <a:xfrm>
            <a:off x="3051808" y="412546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69" name="TextBox 20"/>
          <p:cNvSpPr txBox="1">
            <a:spLocks noChangeArrowheads="1"/>
          </p:cNvSpPr>
          <p:nvPr/>
        </p:nvSpPr>
        <p:spPr bwMode="auto">
          <a:xfrm>
            <a:off x="3051808" y="439375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70" name="TextBox 11"/>
          <p:cNvSpPr txBox="1">
            <a:spLocks noChangeArrowheads="1"/>
          </p:cNvSpPr>
          <p:nvPr/>
        </p:nvSpPr>
        <p:spPr bwMode="auto">
          <a:xfrm>
            <a:off x="3377432" y="41394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1" name="TextBox 11"/>
          <p:cNvSpPr txBox="1">
            <a:spLocks noChangeArrowheads="1"/>
          </p:cNvSpPr>
          <p:nvPr/>
        </p:nvSpPr>
        <p:spPr bwMode="auto">
          <a:xfrm>
            <a:off x="4291832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3675089" y="44239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73" name="TextBox 11"/>
          <p:cNvSpPr txBox="1">
            <a:spLocks noChangeArrowheads="1"/>
          </p:cNvSpPr>
          <p:nvPr/>
        </p:nvSpPr>
        <p:spPr bwMode="auto">
          <a:xfrm>
            <a:off x="5182418" y="442392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5484271" y="442392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5" name="TextBox 11"/>
          <p:cNvSpPr txBox="1">
            <a:spLocks noChangeArrowheads="1"/>
          </p:cNvSpPr>
          <p:nvPr/>
        </p:nvSpPr>
        <p:spPr bwMode="auto">
          <a:xfrm>
            <a:off x="4593727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6" name="TextBox 11"/>
          <p:cNvSpPr txBox="1">
            <a:spLocks noChangeArrowheads="1"/>
          </p:cNvSpPr>
          <p:nvPr/>
        </p:nvSpPr>
        <p:spPr bwMode="auto">
          <a:xfrm>
            <a:off x="5799298" y="44239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79" name="TextBox 11"/>
          <p:cNvSpPr txBox="1">
            <a:spLocks noChangeArrowheads="1"/>
          </p:cNvSpPr>
          <p:nvPr/>
        </p:nvSpPr>
        <p:spPr bwMode="auto">
          <a:xfrm>
            <a:off x="3663868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0" name="TextBox 11"/>
          <p:cNvSpPr txBox="1">
            <a:spLocks noChangeArrowheads="1"/>
          </p:cNvSpPr>
          <p:nvPr/>
        </p:nvSpPr>
        <p:spPr bwMode="auto">
          <a:xfrm>
            <a:off x="3367908" y="44239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4291832" y="44239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4595332" y="44239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5192629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5494479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5803472" y="413946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4900746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8" name="TextBox 11"/>
          <p:cNvSpPr txBox="1">
            <a:spLocks noChangeArrowheads="1"/>
          </p:cNvSpPr>
          <p:nvPr/>
        </p:nvSpPr>
        <p:spPr bwMode="auto">
          <a:xfrm>
            <a:off x="3952853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>
            <a:off x="6111959" y="413946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0" name="TextBox 11"/>
          <p:cNvSpPr txBox="1">
            <a:spLocks noChangeArrowheads="1"/>
          </p:cNvSpPr>
          <p:nvPr/>
        </p:nvSpPr>
        <p:spPr bwMode="auto">
          <a:xfrm>
            <a:off x="6415290" y="41394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1" name="TextBox 11"/>
          <p:cNvSpPr txBox="1">
            <a:spLocks noChangeArrowheads="1"/>
          </p:cNvSpPr>
          <p:nvPr/>
        </p:nvSpPr>
        <p:spPr bwMode="auto">
          <a:xfrm>
            <a:off x="6693213" y="44239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2" name="TextBox 11"/>
          <p:cNvSpPr txBox="1">
            <a:spLocks noChangeArrowheads="1"/>
          </p:cNvSpPr>
          <p:nvPr/>
        </p:nvSpPr>
        <p:spPr bwMode="auto">
          <a:xfrm>
            <a:off x="6715895" y="4139463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3" name="TextBox 11"/>
          <p:cNvSpPr txBox="1">
            <a:spLocks noChangeArrowheads="1"/>
          </p:cNvSpPr>
          <p:nvPr/>
        </p:nvSpPr>
        <p:spPr bwMode="auto">
          <a:xfrm>
            <a:off x="6122803" y="44239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4" name="TextBox 11"/>
          <p:cNvSpPr txBox="1">
            <a:spLocks noChangeArrowheads="1"/>
          </p:cNvSpPr>
          <p:nvPr/>
        </p:nvSpPr>
        <p:spPr bwMode="auto">
          <a:xfrm>
            <a:off x="6412514" y="4423920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5" name="TextBox 11"/>
          <p:cNvSpPr txBox="1">
            <a:spLocks noChangeArrowheads="1"/>
          </p:cNvSpPr>
          <p:nvPr/>
        </p:nvSpPr>
        <p:spPr bwMode="auto">
          <a:xfrm>
            <a:off x="4904445" y="4423920"/>
            <a:ext cx="1250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96" name="TextBox 11"/>
          <p:cNvSpPr txBox="1">
            <a:spLocks noChangeArrowheads="1"/>
          </p:cNvSpPr>
          <p:nvPr/>
        </p:nvSpPr>
        <p:spPr bwMode="auto">
          <a:xfrm>
            <a:off x="3957934" y="4423920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8" name="TextBox 11"/>
          <p:cNvSpPr txBox="1">
            <a:spLocks noChangeArrowheads="1"/>
          </p:cNvSpPr>
          <p:nvPr/>
        </p:nvSpPr>
        <p:spPr bwMode="auto">
          <a:xfrm>
            <a:off x="6897682" y="4122001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9" name="TextBox 11"/>
          <p:cNvSpPr txBox="1">
            <a:spLocks noChangeArrowheads="1"/>
          </p:cNvSpPr>
          <p:nvPr/>
        </p:nvSpPr>
        <p:spPr bwMode="auto">
          <a:xfrm>
            <a:off x="6897682" y="4388882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0" name="TextBox 19"/>
          <p:cNvSpPr txBox="1">
            <a:spLocks noChangeArrowheads="1"/>
          </p:cNvSpPr>
          <p:nvPr/>
        </p:nvSpPr>
        <p:spPr bwMode="auto">
          <a:xfrm>
            <a:off x="4679163" y="3765865"/>
            <a:ext cx="96821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missing</a:t>
            </a:r>
          </a:p>
        </p:txBody>
      </p:sp>
      <p:sp>
        <p:nvSpPr>
          <p:cNvPr id="101" name="TextBox 19"/>
          <p:cNvSpPr txBox="1">
            <a:spLocks noChangeArrowheads="1"/>
          </p:cNvSpPr>
          <p:nvPr/>
        </p:nvSpPr>
        <p:spPr bwMode="auto">
          <a:xfrm>
            <a:off x="4683142" y="4748961"/>
            <a:ext cx="96821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missing</a:t>
            </a:r>
          </a:p>
        </p:txBody>
      </p:sp>
      <p:sp>
        <p:nvSpPr>
          <p:cNvPr id="102" name="TextBox 11"/>
          <p:cNvSpPr txBox="1">
            <a:spLocks noChangeArrowheads="1"/>
          </p:cNvSpPr>
          <p:nvPr/>
        </p:nvSpPr>
        <p:spPr bwMode="auto">
          <a:xfrm>
            <a:off x="4278741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03" name="TextBox 11"/>
          <p:cNvSpPr txBox="1">
            <a:spLocks noChangeArrowheads="1"/>
          </p:cNvSpPr>
          <p:nvPr/>
        </p:nvSpPr>
        <p:spPr bwMode="auto">
          <a:xfrm>
            <a:off x="4580635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04" name="TextBox 11"/>
          <p:cNvSpPr txBox="1">
            <a:spLocks noChangeArrowheads="1"/>
          </p:cNvSpPr>
          <p:nvPr/>
        </p:nvSpPr>
        <p:spPr bwMode="auto">
          <a:xfrm>
            <a:off x="3369848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7" name="TextBox 11"/>
          <p:cNvSpPr txBox="1">
            <a:spLocks noChangeArrowheads="1"/>
          </p:cNvSpPr>
          <p:nvPr/>
        </p:nvSpPr>
        <p:spPr bwMode="auto">
          <a:xfrm>
            <a:off x="5184492" y="511349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8" name="TextBox 11"/>
          <p:cNvSpPr txBox="1">
            <a:spLocks noChangeArrowheads="1"/>
          </p:cNvSpPr>
          <p:nvPr/>
        </p:nvSpPr>
        <p:spPr bwMode="auto">
          <a:xfrm>
            <a:off x="5488592" y="511349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09" name="TextBox 11"/>
          <p:cNvSpPr txBox="1">
            <a:spLocks noChangeArrowheads="1"/>
          </p:cNvSpPr>
          <p:nvPr/>
        </p:nvSpPr>
        <p:spPr bwMode="auto">
          <a:xfrm>
            <a:off x="5798791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10" name="TextBox 11"/>
          <p:cNvSpPr txBox="1">
            <a:spLocks noChangeArrowheads="1"/>
          </p:cNvSpPr>
          <p:nvPr/>
        </p:nvSpPr>
        <p:spPr bwMode="auto">
          <a:xfrm>
            <a:off x="3662613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2" name="TextBox 11"/>
          <p:cNvSpPr txBox="1">
            <a:spLocks noChangeArrowheads="1"/>
          </p:cNvSpPr>
          <p:nvPr/>
        </p:nvSpPr>
        <p:spPr bwMode="auto">
          <a:xfrm>
            <a:off x="6695945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3" name="TextBox 11"/>
          <p:cNvSpPr txBox="1">
            <a:spLocks noChangeArrowheads="1"/>
          </p:cNvSpPr>
          <p:nvPr/>
        </p:nvSpPr>
        <p:spPr bwMode="auto">
          <a:xfrm>
            <a:off x="6107440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4" name="TextBox 11"/>
          <p:cNvSpPr txBox="1">
            <a:spLocks noChangeArrowheads="1"/>
          </p:cNvSpPr>
          <p:nvPr/>
        </p:nvSpPr>
        <p:spPr bwMode="auto">
          <a:xfrm>
            <a:off x="6413724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5" name="TextBox 11"/>
          <p:cNvSpPr txBox="1">
            <a:spLocks noChangeArrowheads="1"/>
          </p:cNvSpPr>
          <p:nvPr/>
        </p:nvSpPr>
        <p:spPr bwMode="auto">
          <a:xfrm>
            <a:off x="3947553" y="5113493"/>
            <a:ext cx="160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16" name="TextBox 11"/>
          <p:cNvSpPr txBox="1">
            <a:spLocks noChangeArrowheads="1"/>
          </p:cNvSpPr>
          <p:nvPr/>
        </p:nvSpPr>
        <p:spPr bwMode="auto">
          <a:xfrm>
            <a:off x="4884641" y="5113493"/>
            <a:ext cx="1474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17" name="TextBox 22"/>
          <p:cNvSpPr txBox="1">
            <a:spLocks noChangeArrowheads="1"/>
          </p:cNvSpPr>
          <p:nvPr/>
        </p:nvSpPr>
        <p:spPr bwMode="auto">
          <a:xfrm>
            <a:off x="3049427" y="506673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8" name="TextBox 28"/>
          <p:cNvSpPr txBox="1">
            <a:spLocks noChangeArrowheads="1"/>
          </p:cNvSpPr>
          <p:nvPr/>
        </p:nvSpPr>
        <p:spPr bwMode="auto">
          <a:xfrm>
            <a:off x="3551871" y="5441390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119" name="TextBox 29"/>
          <p:cNvSpPr txBox="1">
            <a:spLocks noChangeArrowheads="1"/>
          </p:cNvSpPr>
          <p:nvPr/>
        </p:nvSpPr>
        <p:spPr bwMode="auto">
          <a:xfrm>
            <a:off x="4458334" y="5439009"/>
            <a:ext cx="3751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endParaRPr lang="en-US" sz="16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20" name="TextBox 30"/>
          <p:cNvSpPr txBox="1">
            <a:spLocks noChangeArrowheads="1"/>
          </p:cNvSpPr>
          <p:nvPr/>
        </p:nvSpPr>
        <p:spPr bwMode="auto">
          <a:xfrm>
            <a:off x="5383050" y="5439009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endParaRPr lang="en-US" sz="16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21" name="TextBox 31"/>
          <p:cNvSpPr txBox="1">
            <a:spLocks noChangeArrowheads="1"/>
          </p:cNvSpPr>
          <p:nvPr/>
        </p:nvSpPr>
        <p:spPr bwMode="auto">
          <a:xfrm>
            <a:off x="6176087" y="5544901"/>
            <a:ext cx="57066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122" name="TextBox 33"/>
          <p:cNvSpPr txBox="1">
            <a:spLocks noChangeArrowheads="1"/>
          </p:cNvSpPr>
          <p:nvPr/>
        </p:nvSpPr>
        <p:spPr bwMode="auto">
          <a:xfrm>
            <a:off x="6895301" y="5072131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3" name="TextBox 28"/>
          <p:cNvSpPr txBox="1">
            <a:spLocks noChangeArrowheads="1"/>
          </p:cNvSpPr>
          <p:nvPr/>
        </p:nvSpPr>
        <p:spPr bwMode="auto">
          <a:xfrm>
            <a:off x="3878438" y="4802068"/>
            <a:ext cx="6631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 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24" name="TextBox 28"/>
          <p:cNvSpPr txBox="1">
            <a:spLocks noChangeArrowheads="1"/>
          </p:cNvSpPr>
          <p:nvPr/>
        </p:nvSpPr>
        <p:spPr bwMode="auto">
          <a:xfrm>
            <a:off x="3885581" y="3824847"/>
            <a:ext cx="6476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 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26" name="TextBox 17"/>
          <p:cNvSpPr txBox="1">
            <a:spLocks noChangeArrowheads="1"/>
          </p:cNvSpPr>
          <p:nvPr/>
        </p:nvSpPr>
        <p:spPr bwMode="auto">
          <a:xfrm>
            <a:off x="417704" y="3388868"/>
            <a:ext cx="839652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 nucleotide-pair deletion: no </a:t>
            </a: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frameshift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, but one amino acid missing</a:t>
            </a:r>
          </a:p>
        </p:txBody>
      </p:sp>
      <p:sp>
        <p:nvSpPr>
          <p:cNvPr id="125" name="Freeform 124"/>
          <p:cNvSpPr/>
          <p:nvPr/>
        </p:nvSpPr>
        <p:spPr>
          <a:xfrm>
            <a:off x="6945595" y="2314121"/>
            <a:ext cx="827265" cy="196595"/>
          </a:xfrm>
          <a:custGeom>
            <a:avLst/>
            <a:gdLst>
              <a:gd name="connsiteX0" fmla="*/ 12700 w 827265"/>
              <a:gd name="connsiteY0" fmla="*/ 12700 h 196595"/>
              <a:gd name="connsiteX1" fmla="*/ 81191 w 827265"/>
              <a:gd name="connsiteY1" fmla="*/ 115417 h 196595"/>
              <a:gd name="connsiteX2" fmla="*/ 335165 w 827265"/>
              <a:gd name="connsiteY2" fmla="*/ 115417 h 196595"/>
              <a:gd name="connsiteX3" fmla="*/ 416496 w 827265"/>
              <a:gd name="connsiteY3" fmla="*/ 183896 h 196595"/>
              <a:gd name="connsiteX4" fmla="*/ 497802 w 827265"/>
              <a:gd name="connsiteY4" fmla="*/ 115417 h 196595"/>
              <a:gd name="connsiteX5" fmla="*/ 746073 w 827265"/>
              <a:gd name="connsiteY5" fmla="*/ 115417 h 196595"/>
              <a:gd name="connsiteX6" fmla="*/ 814565 w 827265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27265" h="196595">
                <a:moveTo>
                  <a:pt x="12700" y="12700"/>
                </a:moveTo>
                <a:cubicBezTo>
                  <a:pt x="12700" y="12700"/>
                  <a:pt x="21005" y="115417"/>
                  <a:pt x="81191" y="115417"/>
                </a:cubicBezTo>
                <a:lnTo>
                  <a:pt x="335165" y="115417"/>
                </a:lnTo>
                <a:cubicBezTo>
                  <a:pt x="382244" y="115417"/>
                  <a:pt x="416496" y="183896"/>
                  <a:pt x="416496" y="183896"/>
                </a:cubicBezTo>
                <a:cubicBezTo>
                  <a:pt x="416496" y="183896"/>
                  <a:pt x="450722" y="115417"/>
                  <a:pt x="497802" y="115417"/>
                </a:cubicBezTo>
                <a:lnTo>
                  <a:pt x="746073" y="115417"/>
                </a:lnTo>
                <a:cubicBezTo>
                  <a:pt x="806005" y="115417"/>
                  <a:pt x="814565" y="12700"/>
                  <a:pt x="814565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7" name="Freeform 3"/>
          <p:cNvSpPr/>
          <p:nvPr/>
        </p:nvSpPr>
        <p:spPr>
          <a:xfrm>
            <a:off x="6850048" y="2493435"/>
            <a:ext cx="200025" cy="420014"/>
          </a:xfrm>
          <a:custGeom>
            <a:avLst/>
            <a:gdLst>
              <a:gd name="connsiteX0" fmla="*/ 12700 w 200025"/>
              <a:gd name="connsiteY0" fmla="*/ 12700 h 420014"/>
              <a:gd name="connsiteX1" fmla="*/ 187325 w 200025"/>
              <a:gd name="connsiteY1" fmla="*/ 407314 h 4200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0025" h="420014">
                <a:moveTo>
                  <a:pt x="12700" y="12700"/>
                </a:moveTo>
                <a:lnTo>
                  <a:pt x="187325" y="40731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8" name="Freeform 3"/>
          <p:cNvSpPr/>
          <p:nvPr/>
        </p:nvSpPr>
        <p:spPr>
          <a:xfrm>
            <a:off x="2946807" y="2502960"/>
            <a:ext cx="381000" cy="388797"/>
          </a:xfrm>
          <a:custGeom>
            <a:avLst/>
            <a:gdLst>
              <a:gd name="connsiteX0" fmla="*/ 368300 w 381000"/>
              <a:gd name="connsiteY0" fmla="*/ 12700 h 388797"/>
              <a:gd name="connsiteX1" fmla="*/ 12700 w 381000"/>
              <a:gd name="connsiteY1" fmla="*/ 376097 h 38879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0" h="388797">
                <a:moveTo>
                  <a:pt x="368300" y="12700"/>
                </a:moveTo>
                <a:lnTo>
                  <a:pt x="12700" y="37609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6077304" y="5376086"/>
            <a:ext cx="756869" cy="196595"/>
          </a:xfrm>
          <a:custGeom>
            <a:avLst/>
            <a:gdLst>
              <a:gd name="connsiteX0" fmla="*/ 12700 w 756869"/>
              <a:gd name="connsiteY0" fmla="*/ 12700 h 196595"/>
              <a:gd name="connsiteX1" fmla="*/ 81165 w 756869"/>
              <a:gd name="connsiteY1" fmla="*/ 115417 h 196595"/>
              <a:gd name="connsiteX2" fmla="*/ 298793 w 756869"/>
              <a:gd name="connsiteY2" fmla="*/ 115417 h 196595"/>
              <a:gd name="connsiteX3" fmla="*/ 380136 w 756869"/>
              <a:gd name="connsiteY3" fmla="*/ 183895 h 196595"/>
              <a:gd name="connsiteX4" fmla="*/ 461441 w 756869"/>
              <a:gd name="connsiteY4" fmla="*/ 115417 h 196595"/>
              <a:gd name="connsiteX5" fmla="*/ 675678 w 756869"/>
              <a:gd name="connsiteY5" fmla="*/ 115417 h 196595"/>
              <a:gd name="connsiteX6" fmla="*/ 744169 w 756869"/>
              <a:gd name="connsiteY6" fmla="*/ 12700 h 196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56869" h="196595">
                <a:moveTo>
                  <a:pt x="12700" y="12700"/>
                </a:moveTo>
                <a:cubicBezTo>
                  <a:pt x="12700" y="12700"/>
                  <a:pt x="21234" y="115417"/>
                  <a:pt x="81165" y="115417"/>
                </a:cubicBezTo>
                <a:lnTo>
                  <a:pt x="298793" y="115417"/>
                </a:lnTo>
                <a:cubicBezTo>
                  <a:pt x="345871" y="115417"/>
                  <a:pt x="380136" y="183895"/>
                  <a:pt x="380136" y="183895"/>
                </a:cubicBezTo>
                <a:cubicBezTo>
                  <a:pt x="380136" y="183895"/>
                  <a:pt x="414362" y="115417"/>
                  <a:pt x="461441" y="115417"/>
                </a:cubicBezTo>
                <a:lnTo>
                  <a:pt x="675678" y="115417"/>
                </a:lnTo>
                <a:cubicBezTo>
                  <a:pt x="735609" y="115417"/>
                  <a:pt x="744169" y="12700"/>
                  <a:pt x="744169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90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Missense mutations</a:t>
            </a:r>
            <a:r>
              <a:rPr lang="en-US" dirty="0"/>
              <a:t> still code for an amino acid, but not the correct amino acid</a:t>
            </a:r>
          </a:p>
          <a:p>
            <a:r>
              <a:rPr lang="en-US" dirty="0"/>
              <a:t>Substitution mutations are usually missense mutations</a:t>
            </a:r>
          </a:p>
          <a:p>
            <a:r>
              <a:rPr lang="en-US" b="1" dirty="0"/>
              <a:t>Nonsense mutations</a:t>
            </a:r>
            <a:r>
              <a:rPr lang="en-US" dirty="0"/>
              <a:t> change an amino acid codon into a stop codon, nearly always leading to a nonfunctional protein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312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Insertions and Deletions</a:t>
            </a:r>
          </a:p>
        </p:txBody>
      </p:sp>
      <p:sp>
        <p:nvSpPr>
          <p:cNvPr id="1720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Insertions</a:t>
            </a:r>
            <a:r>
              <a:rPr lang="en-US" dirty="0"/>
              <a:t> and </a:t>
            </a:r>
            <a:r>
              <a:rPr lang="en-US" b="1" dirty="0"/>
              <a:t>deletions</a:t>
            </a:r>
            <a:r>
              <a:rPr lang="en-US" dirty="0"/>
              <a:t> are additions or losses of nucleotide pairs in a gene</a:t>
            </a:r>
          </a:p>
          <a:p>
            <a:r>
              <a:rPr lang="en-US" dirty="0"/>
              <a:t>These mutations have a disastrous effect on the resulting protein more often than substitutions do </a:t>
            </a:r>
          </a:p>
          <a:p>
            <a:r>
              <a:rPr lang="en-US" dirty="0"/>
              <a:t>Insertion or deletion of nucleotides may alter the reading frame of the genetic message, producing a </a:t>
            </a:r>
            <a:r>
              <a:rPr lang="en-US" b="1" dirty="0" err="1"/>
              <a:t>frameshift</a:t>
            </a:r>
            <a:r>
              <a:rPr lang="en-US" b="1" dirty="0"/>
              <a:t> mutation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566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Mutations and Mutagens</a:t>
            </a:r>
          </a:p>
        </p:txBody>
      </p:sp>
      <p:sp>
        <p:nvSpPr>
          <p:cNvPr id="1761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Spontaneous mutations can occur during DNA replication, recombination, or repair</a:t>
            </a:r>
          </a:p>
          <a:p>
            <a:r>
              <a:rPr lang="en-US" b="1" dirty="0"/>
              <a:t>Mutagens</a:t>
            </a:r>
            <a:r>
              <a:rPr lang="en-US" dirty="0"/>
              <a:t> are physical or chemical agents that can cause mutations</a:t>
            </a:r>
          </a:p>
          <a:p>
            <a:r>
              <a:rPr lang="en-US" dirty="0"/>
              <a:t>Researchers have developed methods to test the mutagenic activity of chemicals</a:t>
            </a:r>
          </a:p>
          <a:p>
            <a:r>
              <a:rPr lang="en-US" dirty="0"/>
              <a:t>Most cancer-causing chemicals (carcinogens) are mutagenic, and the converse is also true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682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Gene? </a:t>
            </a:r>
            <a:r>
              <a:rPr lang="en-US" i="1" dirty="0"/>
              <a:t>Revisiting the Question</a:t>
            </a:r>
          </a:p>
        </p:txBody>
      </p:sp>
      <p:sp>
        <p:nvSpPr>
          <p:cNvPr id="1781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definition of a gene has evolved through the history of genetics</a:t>
            </a:r>
          </a:p>
          <a:p>
            <a:r>
              <a:rPr lang="en-US" dirty="0"/>
              <a:t>We have considered a gene as</a:t>
            </a:r>
          </a:p>
          <a:p>
            <a:pPr lvl="1"/>
            <a:r>
              <a:rPr lang="en-US" dirty="0"/>
              <a:t>A discrete unit of inheritance </a:t>
            </a:r>
          </a:p>
          <a:p>
            <a:pPr lvl="1"/>
            <a:r>
              <a:rPr lang="en-US" dirty="0"/>
              <a:t>A region of specific nucleotide sequence in a chromosome</a:t>
            </a:r>
          </a:p>
          <a:p>
            <a:pPr lvl="1"/>
            <a:r>
              <a:rPr lang="en-US" dirty="0"/>
              <a:t>A DNA sequence that codes for a specific polypeptide chain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1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Products of Gene Expression: A Developing Story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proteins are</a:t>
            </a:r>
            <a:r>
              <a:rPr lang="en-CA" dirty="0"/>
              <a:t> not</a:t>
            </a:r>
            <a:r>
              <a:rPr lang="en-US" altLang="ja-JP" dirty="0"/>
              <a:t> enzymes, so researchers later revised the one gene–one enzyme hypothesis to one gene–one protein</a:t>
            </a:r>
          </a:p>
          <a:p>
            <a:r>
              <a:rPr lang="en-US" dirty="0"/>
              <a:t>Many proteins are composed of several polypeptides, each of which has its own gene</a:t>
            </a:r>
          </a:p>
          <a:p>
            <a:r>
              <a:rPr lang="en-US" dirty="0"/>
              <a:t>Therefore, Beadle and Tatum’</a:t>
            </a:r>
            <a:r>
              <a:rPr lang="en-US" altLang="ja-JP" dirty="0"/>
              <a:t>s hypothesis is now restated as the one gene–one polypeptide hypothesis</a:t>
            </a:r>
          </a:p>
          <a:p>
            <a:r>
              <a:rPr lang="en-US" dirty="0"/>
              <a:t>It is common to refer to gene products as proteins rather than polypeptides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346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gene can be defined as a region of DNA that can be expressed to produce a final functional product, either a polypeptide or an RNA molecule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451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28" y="204216"/>
            <a:ext cx="5571744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724155" y="2093465"/>
            <a:ext cx="211275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556250" y="1907729"/>
            <a:ext cx="5578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609852" y="3055488"/>
            <a:ext cx="233089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556250" y="2944367"/>
            <a:ext cx="128400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349750" y="3966717"/>
            <a:ext cx="7854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871788" y="5098604"/>
            <a:ext cx="182280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843588" y="5097017"/>
            <a:ext cx="12407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157788" y="6117779"/>
            <a:ext cx="14539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15" name="Freeform 14"/>
          <p:cNvSpPr/>
          <p:nvPr/>
        </p:nvSpPr>
        <p:spPr>
          <a:xfrm>
            <a:off x="5521054" y="5214176"/>
            <a:ext cx="305460" cy="348462"/>
          </a:xfrm>
          <a:custGeom>
            <a:avLst/>
            <a:gdLst>
              <a:gd name="connsiteX0" fmla="*/ 12700 w 305460"/>
              <a:gd name="connsiteY0" fmla="*/ 335762 h 348462"/>
              <a:gd name="connsiteX1" fmla="*/ 292760 w 305460"/>
              <a:gd name="connsiteY1" fmla="*/ 12700 h 348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5460" h="348462">
                <a:moveTo>
                  <a:pt x="12700" y="335762"/>
                </a:moveTo>
                <a:lnTo>
                  <a:pt x="29276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4925010" y="6044112"/>
            <a:ext cx="216903" cy="182981"/>
          </a:xfrm>
          <a:custGeom>
            <a:avLst/>
            <a:gdLst>
              <a:gd name="connsiteX0" fmla="*/ 204203 w 216903"/>
              <a:gd name="connsiteY0" fmla="*/ 170281 h 182981"/>
              <a:gd name="connsiteX1" fmla="*/ 12700 w 216903"/>
              <a:gd name="connsiteY1" fmla="*/ 12700 h 1829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6903" h="182981">
                <a:moveTo>
                  <a:pt x="204203" y="170281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334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204216"/>
            <a:ext cx="5315712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704895" y="1990724"/>
            <a:ext cx="221374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508421" y="1814513"/>
            <a:ext cx="5578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636634" y="2930525"/>
            <a:ext cx="244259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25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357483" y="3776663"/>
            <a:ext cx="7854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5508421" y="2801938"/>
            <a:ext cx="128400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2920800" y="4849810"/>
            <a:ext cx="182280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781471" y="4852988"/>
            <a:ext cx="12407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5129008" y="5826126"/>
            <a:ext cx="14539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1950040" y="6384927"/>
            <a:ext cx="25343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© Pearson Education, Inc.</a:t>
            </a:r>
          </a:p>
        </p:txBody>
      </p:sp>
      <p:sp>
        <p:nvSpPr>
          <p:cNvPr id="14" name="Freeform 13"/>
          <p:cNvSpPr/>
          <p:nvPr/>
        </p:nvSpPr>
        <p:spPr>
          <a:xfrm>
            <a:off x="5467671" y="4961910"/>
            <a:ext cx="305460" cy="348462"/>
          </a:xfrm>
          <a:custGeom>
            <a:avLst/>
            <a:gdLst>
              <a:gd name="connsiteX0" fmla="*/ 12700 w 305460"/>
              <a:gd name="connsiteY0" fmla="*/ 335762 h 348462"/>
              <a:gd name="connsiteX1" fmla="*/ 292760 w 305460"/>
              <a:gd name="connsiteY1" fmla="*/ 12700 h 3484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5460" h="348462">
                <a:moveTo>
                  <a:pt x="12700" y="335762"/>
                </a:moveTo>
                <a:lnTo>
                  <a:pt x="29276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4902578" y="5758513"/>
            <a:ext cx="216903" cy="182981"/>
          </a:xfrm>
          <a:custGeom>
            <a:avLst/>
            <a:gdLst>
              <a:gd name="connsiteX0" fmla="*/ 204203 w 216903"/>
              <a:gd name="connsiteY0" fmla="*/ 170281 h 182981"/>
              <a:gd name="connsiteX1" fmla="*/ 12700 w 216903"/>
              <a:gd name="connsiteY1" fmla="*/ 12700 h 1829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6903" h="182981">
                <a:moveTo>
                  <a:pt x="204203" y="170281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0206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" y="844296"/>
            <a:ext cx="7516368" cy="516940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830451" y="2230186"/>
            <a:ext cx="253114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516116" y="2056513"/>
            <a:ext cx="66845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482779" y="3226501"/>
            <a:ext cx="9425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266879" y="3680526"/>
            <a:ext cx="148758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002854" y="4092958"/>
            <a:ext cx="220669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425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184204" y="4960051"/>
            <a:ext cx="174246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850329" y="5698236"/>
            <a:ext cx="316593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© Pearson Education, Inc.</a:t>
            </a:r>
          </a:p>
        </p:txBody>
      </p:sp>
      <p:sp>
        <p:nvSpPr>
          <p:cNvPr id="14" name="Freeform 13"/>
          <p:cNvSpPr/>
          <p:nvPr/>
        </p:nvSpPr>
        <p:spPr>
          <a:xfrm>
            <a:off x="5994138" y="3817790"/>
            <a:ext cx="265582" cy="317512"/>
          </a:xfrm>
          <a:custGeom>
            <a:avLst/>
            <a:gdLst>
              <a:gd name="connsiteX0" fmla="*/ 252882 w 265582"/>
              <a:gd name="connsiteY0" fmla="*/ 12700 h 317512"/>
              <a:gd name="connsiteX1" fmla="*/ 12700 w 265582"/>
              <a:gd name="connsiteY1" fmla="*/ 304812 h 3175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65582" h="317512">
                <a:moveTo>
                  <a:pt x="252882" y="12700"/>
                </a:moveTo>
                <a:lnTo>
                  <a:pt x="12700" y="30481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4887208" y="4802294"/>
            <a:ext cx="287654" cy="314058"/>
          </a:xfrm>
          <a:custGeom>
            <a:avLst/>
            <a:gdLst>
              <a:gd name="connsiteX0" fmla="*/ 274954 w 287654"/>
              <a:gd name="connsiteY0" fmla="*/ 301358 h 314058"/>
              <a:gd name="connsiteX1" fmla="*/ 12700 w 287654"/>
              <a:gd name="connsiteY1" fmla="*/ 12700 h 3140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7654" h="314058">
                <a:moveTo>
                  <a:pt x="274954" y="301358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874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25424"/>
            <a:ext cx="8546592" cy="54071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14.UN05-1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3645" y="736223"/>
            <a:ext cx="52738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thrA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29357" y="1161673"/>
            <a:ext cx="541815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7295" y="1587123"/>
            <a:ext cx="52738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lacY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46820" y="2012573"/>
            <a:ext cx="512961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24607" y="2438023"/>
            <a:ext cx="426399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lacI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03957" y="2863473"/>
            <a:ext cx="570669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recA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08720" y="3288923"/>
            <a:ext cx="556243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>
                <a:solidFill>
                  <a:srgbClr val="000000"/>
                </a:solidFill>
                <a:latin typeface="Arial"/>
                <a:ea typeface="ＭＳ Ｐゴシック" charset="0"/>
              </a:rPr>
              <a:t>galR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22993" y="3716754"/>
            <a:ext cx="668453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Met J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46024" y="4142204"/>
            <a:ext cx="516167" cy="27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19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lexA</a:t>
            </a:r>
            <a:endParaRPr lang="en-US" sz="19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38882" y="4560511"/>
            <a:ext cx="527388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0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trpR</a:t>
            </a:r>
            <a:endParaRPr lang="en-US" sz="20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934177" y="4876415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8589895" y="4878796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329136" y="5787649"/>
            <a:ext cx="2619307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Sequence alignment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8057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32678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07299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866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56487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31108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05730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80351" y="5158898"/>
            <a:ext cx="294953" cy="43075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4945" y="5158781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29539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04134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8728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53322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27916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02511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7105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51753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6320" y="5158080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00941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5562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50183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24751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99372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73993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48614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23235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97856" y="5155803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50645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268224"/>
            <a:ext cx="7565136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14.UN05-2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14863" y="6237287"/>
            <a:ext cx="1917192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683" y="5604867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0447" y="5604867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6211" y="5604867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6100" y="5608042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1890" y="5608042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981" y="5604867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0692" y="5604867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6456" y="5604984"/>
            <a:ext cx="294953" cy="43075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9520" y="5604867"/>
            <a:ext cx="294953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92082" y="5600994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4698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04560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70298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36035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85897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1635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7372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3110" y="5604169"/>
            <a:ext cx="294953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9824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5588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1431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4416" y="5611420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0180" y="5611420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42769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95832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61597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27360" y="5608245"/>
            <a:ext cx="294953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839470" y="5336378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TextBox 33"/>
          <p:cNvSpPr txBox="1">
            <a:spLocks noChangeArrowheads="1"/>
          </p:cNvSpPr>
          <p:nvPr/>
        </p:nvSpPr>
        <p:spPr bwMode="auto">
          <a:xfrm>
            <a:off x="8106788" y="5341139"/>
            <a:ext cx="216406" cy="29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30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682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944880"/>
            <a:ext cx="7717536" cy="496824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14.UN05-3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192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7956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3720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9484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5248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1012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6776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2540" y="5397727"/>
            <a:ext cx="320601" cy="43075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8304" y="5397583"/>
            <a:ext cx="320601" cy="4456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44041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805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5569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41307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07044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2781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38519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4256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9994" y="5396884"/>
            <a:ext cx="320601" cy="296556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</a:t>
            </a: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35731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01468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67286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32970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8734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4444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30208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95973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61736" y="5394584"/>
            <a:ext cx="320601" cy="149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5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8</a:t>
            </a: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767005" y="5112135"/>
            <a:ext cx="21640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1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8180630" y="5112135"/>
            <a:ext cx="216406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510"/>
              </a:lnSpc>
            </a:pPr>
            <a:r>
              <a:rPr lang="en-US" sz="21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1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1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543050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16" y="2529840"/>
            <a:ext cx="4011168" cy="179832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14.UN05-4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798065" y="2683123"/>
            <a:ext cx="359072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Ribosome binding site on mRNA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348928" y="330621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106416" y="330621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80894" y="2913854"/>
            <a:ext cx="751328" cy="317416"/>
            <a:chOff x="1015044" y="387395"/>
            <a:chExt cx="751328" cy="317416"/>
          </a:xfrm>
        </p:grpSpPr>
        <p:sp>
          <p:nvSpPr>
            <p:cNvPr id="11" name="Freeform 3"/>
            <p:cNvSpPr/>
            <p:nvPr/>
          </p:nvSpPr>
          <p:spPr>
            <a:xfrm>
              <a:off x="1106417" y="554647"/>
              <a:ext cx="659955" cy="150164"/>
            </a:xfrm>
            <a:custGeom>
              <a:avLst/>
              <a:gdLst>
                <a:gd name="connsiteX0" fmla="*/ 650430 w 659955"/>
                <a:gd name="connsiteY0" fmla="*/ 140639 h 150164"/>
                <a:gd name="connsiteX1" fmla="*/ 600176 w 659955"/>
                <a:gd name="connsiteY1" fmla="*/ 59677 h 150164"/>
                <a:gd name="connsiteX2" fmla="*/ 389483 w 659955"/>
                <a:gd name="connsiteY2" fmla="*/ 59677 h 150164"/>
                <a:gd name="connsiteX3" fmla="*/ 329933 w 659955"/>
                <a:gd name="connsiteY3" fmla="*/ 9525 h 150164"/>
                <a:gd name="connsiteX4" fmla="*/ 270421 w 659955"/>
                <a:gd name="connsiteY4" fmla="*/ 59677 h 150164"/>
                <a:gd name="connsiteX5" fmla="*/ 59677 w 659955"/>
                <a:gd name="connsiteY5" fmla="*/ 59677 h 150164"/>
                <a:gd name="connsiteX6" fmla="*/ 9525 w 659955"/>
                <a:gd name="connsiteY6" fmla="*/ 129044 h 15016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659955" h="150164">
                  <a:moveTo>
                    <a:pt x="650430" y="140639"/>
                  </a:moveTo>
                  <a:cubicBezTo>
                    <a:pt x="650430" y="140639"/>
                    <a:pt x="644156" y="59677"/>
                    <a:pt x="600176" y="59677"/>
                  </a:cubicBezTo>
                  <a:lnTo>
                    <a:pt x="389483" y="59677"/>
                  </a:lnTo>
                  <a:cubicBezTo>
                    <a:pt x="355003" y="59677"/>
                    <a:pt x="329933" y="9525"/>
                    <a:pt x="329933" y="9525"/>
                  </a:cubicBezTo>
                  <a:cubicBezTo>
                    <a:pt x="329933" y="9525"/>
                    <a:pt x="304850" y="59677"/>
                    <a:pt x="270421" y="59677"/>
                  </a:cubicBezTo>
                  <a:lnTo>
                    <a:pt x="59677" y="59677"/>
                  </a:lnTo>
                  <a:cubicBezTo>
                    <a:pt x="15798" y="59677"/>
                    <a:pt x="9525" y="129044"/>
                    <a:pt x="9525" y="129044"/>
                  </a:cubicBez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2" name="Freeform 3"/>
            <p:cNvSpPr/>
            <p:nvPr/>
          </p:nvSpPr>
          <p:spPr>
            <a:xfrm>
              <a:off x="1015044" y="387395"/>
              <a:ext cx="432612" cy="183756"/>
            </a:xfrm>
            <a:custGeom>
              <a:avLst/>
              <a:gdLst>
                <a:gd name="connsiteX0" fmla="*/ 423087 w 432612"/>
                <a:gd name="connsiteY0" fmla="*/ 174231 h 183756"/>
                <a:gd name="connsiteX1" fmla="*/ 9525 w 432612"/>
                <a:gd name="connsiteY1" fmla="*/ 9525 h 18375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32612" h="183756">
                  <a:moveTo>
                    <a:pt x="423087" y="174231"/>
                  </a:moveTo>
                  <a:lnTo>
                    <a:pt x="9525" y="952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80910" y="2913870"/>
            <a:ext cx="751328" cy="317416"/>
            <a:chOff x="1015044" y="387395"/>
            <a:chExt cx="751328" cy="317416"/>
          </a:xfrm>
        </p:grpSpPr>
        <p:sp>
          <p:nvSpPr>
            <p:cNvPr id="14" name="Freeform 3"/>
            <p:cNvSpPr/>
            <p:nvPr/>
          </p:nvSpPr>
          <p:spPr>
            <a:xfrm>
              <a:off x="1106417" y="554647"/>
              <a:ext cx="659955" cy="150164"/>
            </a:xfrm>
            <a:custGeom>
              <a:avLst/>
              <a:gdLst>
                <a:gd name="connsiteX0" fmla="*/ 650430 w 659955"/>
                <a:gd name="connsiteY0" fmla="*/ 140639 h 150164"/>
                <a:gd name="connsiteX1" fmla="*/ 600176 w 659955"/>
                <a:gd name="connsiteY1" fmla="*/ 59677 h 150164"/>
                <a:gd name="connsiteX2" fmla="*/ 389483 w 659955"/>
                <a:gd name="connsiteY2" fmla="*/ 59677 h 150164"/>
                <a:gd name="connsiteX3" fmla="*/ 329933 w 659955"/>
                <a:gd name="connsiteY3" fmla="*/ 9525 h 150164"/>
                <a:gd name="connsiteX4" fmla="*/ 270421 w 659955"/>
                <a:gd name="connsiteY4" fmla="*/ 59677 h 150164"/>
                <a:gd name="connsiteX5" fmla="*/ 59677 w 659955"/>
                <a:gd name="connsiteY5" fmla="*/ 59677 h 150164"/>
                <a:gd name="connsiteX6" fmla="*/ 9525 w 659955"/>
                <a:gd name="connsiteY6" fmla="*/ 129044 h 15016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659955" h="150164">
                  <a:moveTo>
                    <a:pt x="650430" y="140639"/>
                  </a:moveTo>
                  <a:cubicBezTo>
                    <a:pt x="650430" y="140639"/>
                    <a:pt x="644156" y="59677"/>
                    <a:pt x="600176" y="59677"/>
                  </a:cubicBezTo>
                  <a:lnTo>
                    <a:pt x="389483" y="59677"/>
                  </a:lnTo>
                  <a:cubicBezTo>
                    <a:pt x="355003" y="59677"/>
                    <a:pt x="329933" y="9525"/>
                    <a:pt x="329933" y="9525"/>
                  </a:cubicBezTo>
                  <a:cubicBezTo>
                    <a:pt x="329933" y="9525"/>
                    <a:pt x="304850" y="59677"/>
                    <a:pt x="270421" y="59677"/>
                  </a:cubicBezTo>
                  <a:lnTo>
                    <a:pt x="59677" y="59677"/>
                  </a:lnTo>
                  <a:cubicBezTo>
                    <a:pt x="15798" y="59677"/>
                    <a:pt x="9525" y="129044"/>
                    <a:pt x="9525" y="129044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15" name="Freeform 3"/>
            <p:cNvSpPr/>
            <p:nvPr/>
          </p:nvSpPr>
          <p:spPr>
            <a:xfrm>
              <a:off x="1015044" y="387395"/>
              <a:ext cx="432612" cy="183756"/>
            </a:xfrm>
            <a:custGeom>
              <a:avLst/>
              <a:gdLst>
                <a:gd name="connsiteX0" fmla="*/ 423087 w 432612"/>
                <a:gd name="connsiteY0" fmla="*/ 174231 h 183756"/>
                <a:gd name="connsiteX1" fmla="*/ 9525 w 432612"/>
                <a:gd name="connsiteY1" fmla="*/ 9525 h 18375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32612" h="183756">
                  <a:moveTo>
                    <a:pt x="423087" y="174231"/>
                  </a:moveTo>
                  <a:lnTo>
                    <a:pt x="9525" y="952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9397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2252472"/>
            <a:ext cx="6071616" cy="23530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42138" y="2252472"/>
            <a:ext cx="194931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 unit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70438" y="2774760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565663" y="32779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65663" y="34684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216913" y="332562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500700" y="372567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140338" y="4295585"/>
            <a:ext cx="1620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transcript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366388" y="32779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366388" y="34684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816988" y="3836798"/>
            <a:ext cx="176542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Template strand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of DNA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336831" y="4046348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</p:txBody>
      </p:sp>
      <p:sp>
        <p:nvSpPr>
          <p:cNvPr id="18" name="Freeform 17"/>
          <p:cNvSpPr/>
          <p:nvPr/>
        </p:nvSpPr>
        <p:spPr>
          <a:xfrm>
            <a:off x="2790767" y="3840260"/>
            <a:ext cx="332841" cy="442417"/>
          </a:xfrm>
          <a:custGeom>
            <a:avLst/>
            <a:gdLst>
              <a:gd name="connsiteX0" fmla="*/ 9525 w 332841"/>
              <a:gd name="connsiteY0" fmla="*/ 432892 h 442417"/>
              <a:gd name="connsiteX1" fmla="*/ 323316 w 332841"/>
              <a:gd name="connsiteY1" fmla="*/ 9525 h 4424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2841" h="442417">
                <a:moveTo>
                  <a:pt x="9525" y="432892"/>
                </a:moveTo>
                <a:lnTo>
                  <a:pt x="323316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2718387" y="2561345"/>
            <a:ext cx="4132605" cy="836079"/>
          </a:xfrm>
          <a:custGeom>
            <a:avLst/>
            <a:gdLst>
              <a:gd name="connsiteX0" fmla="*/ 9525 w 4132605"/>
              <a:gd name="connsiteY0" fmla="*/ 826554 h 836079"/>
              <a:gd name="connsiteX1" fmla="*/ 9525 w 4132605"/>
              <a:gd name="connsiteY1" fmla="*/ 200012 h 836079"/>
              <a:gd name="connsiteX2" fmla="*/ 85725 w 4132605"/>
              <a:gd name="connsiteY2" fmla="*/ 85712 h 836079"/>
              <a:gd name="connsiteX3" fmla="*/ 1995640 w 4132605"/>
              <a:gd name="connsiteY3" fmla="*/ 85712 h 836079"/>
              <a:gd name="connsiteX4" fmla="*/ 2086127 w 4132605"/>
              <a:gd name="connsiteY4" fmla="*/ 9525 h 836079"/>
              <a:gd name="connsiteX5" fmla="*/ 2176615 w 4132605"/>
              <a:gd name="connsiteY5" fmla="*/ 85712 h 836079"/>
              <a:gd name="connsiteX6" fmla="*/ 4046880 w 4132605"/>
              <a:gd name="connsiteY6" fmla="*/ 85712 h 836079"/>
              <a:gd name="connsiteX7" fmla="*/ 4123080 w 4132605"/>
              <a:gd name="connsiteY7" fmla="*/ 200012 h 836079"/>
              <a:gd name="connsiteX8" fmla="*/ 4123080 w 4132605"/>
              <a:gd name="connsiteY8" fmla="*/ 826554 h 8360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32605" h="836079">
                <a:moveTo>
                  <a:pt x="9525" y="826554"/>
                </a:moveTo>
                <a:lnTo>
                  <a:pt x="9525" y="200012"/>
                </a:lnTo>
                <a:cubicBezTo>
                  <a:pt x="9525" y="200012"/>
                  <a:pt x="19050" y="85712"/>
                  <a:pt x="85725" y="85712"/>
                </a:cubicBezTo>
                <a:lnTo>
                  <a:pt x="1995640" y="85712"/>
                </a:lnTo>
                <a:cubicBezTo>
                  <a:pt x="2048027" y="85712"/>
                  <a:pt x="2086127" y="9525"/>
                  <a:pt x="2086127" y="9525"/>
                </a:cubicBezTo>
                <a:cubicBezTo>
                  <a:pt x="2086127" y="9525"/>
                  <a:pt x="2124227" y="85712"/>
                  <a:pt x="2176615" y="85712"/>
                </a:cubicBezTo>
                <a:lnTo>
                  <a:pt x="4046880" y="85712"/>
                </a:lnTo>
                <a:cubicBezTo>
                  <a:pt x="4113555" y="85712"/>
                  <a:pt x="4123080" y="200012"/>
                  <a:pt x="4123080" y="200012"/>
                </a:cubicBezTo>
                <a:lnTo>
                  <a:pt x="4123080" y="82655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2311503" y="3022774"/>
            <a:ext cx="38100" cy="408508"/>
          </a:xfrm>
          <a:custGeom>
            <a:avLst/>
            <a:gdLst>
              <a:gd name="connsiteX0" fmla="*/ 9525 w 38100"/>
              <a:gd name="connsiteY0" fmla="*/ 398983 h 408508"/>
              <a:gd name="connsiteX1" fmla="*/ 9525 w 38100"/>
              <a:gd name="connsiteY1" fmla="*/ 9525 h 4085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408508">
                <a:moveTo>
                  <a:pt x="9525" y="398983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601636" y="3581574"/>
            <a:ext cx="38100" cy="196850"/>
          </a:xfrm>
          <a:custGeom>
            <a:avLst/>
            <a:gdLst>
              <a:gd name="connsiteX0" fmla="*/ 9525 w 38100"/>
              <a:gd name="connsiteY0" fmla="*/ 9525 h 196850"/>
              <a:gd name="connsiteX1" fmla="*/ 9525 w 38100"/>
              <a:gd name="connsiteY1" fmla="*/ 187325 h 196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96850">
                <a:moveTo>
                  <a:pt x="9525" y="9525"/>
                </a:moveTo>
                <a:lnTo>
                  <a:pt x="9525" y="1873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0534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176272"/>
            <a:ext cx="7863840" cy="25054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339032" y="2194927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16088" y="248067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57994" y="2726740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929957" y="2480677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058544" y="3214102"/>
            <a:ext cx="14276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splicing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373119" y="2194927"/>
            <a:ext cx="1119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642869" y="2480677"/>
            <a:ext cx="8143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Exon 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939232" y="3658602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394844" y="4134852"/>
            <a:ext cx="7245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UTR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369619" y="4165806"/>
            <a:ext cx="948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8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Coding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segment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5623694" y="4134852"/>
            <a:ext cx="7245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UTR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130402" y="2480441"/>
            <a:ext cx="19107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 Intron Exon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3953013" y="3859665"/>
            <a:ext cx="165366" cy="280314"/>
          </a:xfrm>
          <a:custGeom>
            <a:avLst/>
            <a:gdLst>
              <a:gd name="connsiteX0" fmla="*/ 155841 w 165366"/>
              <a:gd name="connsiteY0" fmla="*/ 9525 h 280314"/>
              <a:gd name="connsiteX1" fmla="*/ 9525 w 165366"/>
              <a:gd name="connsiteY1" fmla="*/ 270789 h 2803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5366" h="280314">
                <a:moveTo>
                  <a:pt x="155841" y="9525"/>
                </a:moveTo>
                <a:lnTo>
                  <a:pt x="9525" y="27078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1678270" y="2445865"/>
            <a:ext cx="304279" cy="448475"/>
          </a:xfrm>
          <a:custGeom>
            <a:avLst/>
            <a:gdLst>
              <a:gd name="connsiteX0" fmla="*/ 294754 w 304279"/>
              <a:gd name="connsiteY0" fmla="*/ 438950 h 448475"/>
              <a:gd name="connsiteX1" fmla="*/ 9525 w 304279"/>
              <a:gd name="connsiteY1" fmla="*/ 9525 h 4484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4279" h="448475">
                <a:moveTo>
                  <a:pt x="294754" y="438950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7760849" y="2445859"/>
            <a:ext cx="181965" cy="333959"/>
          </a:xfrm>
          <a:custGeom>
            <a:avLst/>
            <a:gdLst>
              <a:gd name="connsiteX0" fmla="*/ 9525 w 181965"/>
              <a:gd name="connsiteY0" fmla="*/ 324434 h 333959"/>
              <a:gd name="connsiteX1" fmla="*/ 172440 w 181965"/>
              <a:gd name="connsiteY1" fmla="*/ 9525 h 3339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1965" h="333959">
                <a:moveTo>
                  <a:pt x="9525" y="324434"/>
                </a:moveTo>
                <a:lnTo>
                  <a:pt x="172440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4196813" y="3963461"/>
            <a:ext cx="1323162" cy="188975"/>
          </a:xfrm>
          <a:custGeom>
            <a:avLst/>
            <a:gdLst>
              <a:gd name="connsiteX0" fmla="*/ 9525 w 1323162"/>
              <a:gd name="connsiteY0" fmla="*/ 9525 h 188975"/>
              <a:gd name="connsiteX1" fmla="*/ 9525 w 1323162"/>
              <a:gd name="connsiteY1" fmla="*/ 36639 h 188975"/>
              <a:gd name="connsiteX2" fmla="*/ 95872 w 1323162"/>
              <a:gd name="connsiteY2" fmla="*/ 116725 h 188975"/>
              <a:gd name="connsiteX3" fmla="*/ 538530 w 1323162"/>
              <a:gd name="connsiteY3" fmla="*/ 116725 h 188975"/>
              <a:gd name="connsiteX4" fmla="*/ 612952 w 1323162"/>
              <a:gd name="connsiteY4" fmla="*/ 179450 h 188975"/>
              <a:gd name="connsiteX5" fmla="*/ 687438 w 1323162"/>
              <a:gd name="connsiteY5" fmla="*/ 116725 h 188975"/>
              <a:gd name="connsiteX6" fmla="*/ 1232699 w 1323162"/>
              <a:gd name="connsiteY6" fmla="*/ 116725 h 188975"/>
              <a:gd name="connsiteX7" fmla="*/ 1313637 w 1323162"/>
              <a:gd name="connsiteY7" fmla="*/ 22682 h 188975"/>
              <a:gd name="connsiteX8" fmla="*/ 1313637 w 1323162"/>
              <a:gd name="connsiteY8" fmla="*/ 9525 h 1889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323162" h="188975">
                <a:moveTo>
                  <a:pt x="9525" y="9525"/>
                </a:moveTo>
                <a:lnTo>
                  <a:pt x="9525" y="36639"/>
                </a:lnTo>
                <a:cubicBezTo>
                  <a:pt x="9525" y="36639"/>
                  <a:pt x="12230" y="116725"/>
                  <a:pt x="95872" y="116725"/>
                </a:cubicBezTo>
                <a:lnTo>
                  <a:pt x="538530" y="116725"/>
                </a:lnTo>
                <a:cubicBezTo>
                  <a:pt x="581647" y="116725"/>
                  <a:pt x="612952" y="179450"/>
                  <a:pt x="612952" y="179450"/>
                </a:cubicBezTo>
                <a:cubicBezTo>
                  <a:pt x="612952" y="179450"/>
                  <a:pt x="644347" y="116725"/>
                  <a:pt x="687438" y="116725"/>
                </a:cubicBezTo>
                <a:lnTo>
                  <a:pt x="1232699" y="116725"/>
                </a:lnTo>
                <a:cubicBezTo>
                  <a:pt x="1308417" y="116725"/>
                  <a:pt x="1313637" y="22682"/>
                  <a:pt x="1313637" y="22682"/>
                </a:cubicBezTo>
                <a:lnTo>
                  <a:pt x="1313637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5642853" y="3859665"/>
            <a:ext cx="121043" cy="280314"/>
          </a:xfrm>
          <a:custGeom>
            <a:avLst/>
            <a:gdLst>
              <a:gd name="connsiteX0" fmla="*/ 9525 w 121043"/>
              <a:gd name="connsiteY0" fmla="*/ 9525 h 280314"/>
              <a:gd name="connsiteX1" fmla="*/ 111518 w 121043"/>
              <a:gd name="connsiteY1" fmla="*/ 270789 h 2803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1043" h="280314">
                <a:moveTo>
                  <a:pt x="9525" y="9525"/>
                </a:moveTo>
                <a:lnTo>
                  <a:pt x="111518" y="27078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8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Principles of Transcription and Translation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RNA is the bridge between DNA and protein synthesis</a:t>
            </a:r>
          </a:p>
          <a:p>
            <a:r>
              <a:rPr lang="en-US" dirty="0"/>
              <a:t>RNA is chemically similar to DNA, but RNA has a ribose sugar instead of </a:t>
            </a:r>
            <a:r>
              <a:rPr lang="en-US" dirty="0" err="1"/>
              <a:t>deoxyribose</a:t>
            </a:r>
            <a:r>
              <a:rPr lang="en-US" dirty="0"/>
              <a:t> and the base uracil (U) rather than thymine (T)</a:t>
            </a:r>
          </a:p>
          <a:p>
            <a:r>
              <a:rPr lang="en-US" dirty="0"/>
              <a:t>RNA is usually single-stranded</a:t>
            </a:r>
          </a:p>
          <a:p>
            <a:r>
              <a:rPr lang="en-US" dirty="0"/>
              <a:t>Getting from DNA to protein requires two stages: transcription and translation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1153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56" y="432816"/>
            <a:ext cx="5199888" cy="59923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893072" y="814388"/>
            <a:ext cx="174246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382022" y="1339850"/>
            <a:ext cx="956993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Amino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acid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645172" y="1908175"/>
            <a:ext cx="77104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789759" y="3879850"/>
            <a:ext cx="2051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799409" y="3879850"/>
            <a:ext cx="2228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169422" y="3827463"/>
            <a:ext cx="921727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Anti-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499372" y="4999038"/>
            <a:ext cx="97302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896372" y="5465763"/>
            <a:ext cx="9425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046684" y="5995988"/>
            <a:ext cx="1487587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6" name="Freeform 15"/>
          <p:cNvSpPr/>
          <p:nvPr/>
        </p:nvSpPr>
        <p:spPr>
          <a:xfrm>
            <a:off x="5775707" y="2059541"/>
            <a:ext cx="254025" cy="429171"/>
          </a:xfrm>
          <a:custGeom>
            <a:avLst/>
            <a:gdLst>
              <a:gd name="connsiteX0" fmla="*/ 6350 w 254025"/>
              <a:gd name="connsiteY0" fmla="*/ 6350 h 429171"/>
              <a:gd name="connsiteX1" fmla="*/ 247675 w 254025"/>
              <a:gd name="connsiteY1" fmla="*/ 422821 h 4291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25" h="429171">
                <a:moveTo>
                  <a:pt x="6350" y="6350"/>
                </a:moveTo>
                <a:lnTo>
                  <a:pt x="247675" y="42282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988900" y="2246363"/>
            <a:ext cx="121691" cy="717156"/>
          </a:xfrm>
          <a:custGeom>
            <a:avLst/>
            <a:gdLst>
              <a:gd name="connsiteX0" fmla="*/ 6350 w 121691"/>
              <a:gd name="connsiteY0" fmla="*/ 6350 h 717156"/>
              <a:gd name="connsiteX1" fmla="*/ 115341 w 121691"/>
              <a:gd name="connsiteY1" fmla="*/ 710806 h 7171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1691" h="717156">
                <a:moveTo>
                  <a:pt x="6350" y="6350"/>
                </a:moveTo>
                <a:lnTo>
                  <a:pt x="115341" y="71080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8" name="Freeform 3"/>
          <p:cNvSpPr/>
          <p:nvPr/>
        </p:nvSpPr>
        <p:spPr>
          <a:xfrm>
            <a:off x="5417626" y="3962800"/>
            <a:ext cx="697725" cy="164503"/>
          </a:xfrm>
          <a:custGeom>
            <a:avLst/>
            <a:gdLst>
              <a:gd name="connsiteX0" fmla="*/ 6350 w 697725"/>
              <a:gd name="connsiteY0" fmla="*/ 158153 h 164503"/>
              <a:gd name="connsiteX1" fmla="*/ 691375 w 697725"/>
              <a:gd name="connsiteY1" fmla="*/ 6350 h 16450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97725" h="164503">
                <a:moveTo>
                  <a:pt x="6350" y="158153"/>
                </a:moveTo>
                <a:lnTo>
                  <a:pt x="691375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3562484" y="5816954"/>
            <a:ext cx="667613" cy="371767"/>
          </a:xfrm>
          <a:custGeom>
            <a:avLst/>
            <a:gdLst>
              <a:gd name="connsiteX0" fmla="*/ 12700 w 667613"/>
              <a:gd name="connsiteY0" fmla="*/ 359067 h 371767"/>
              <a:gd name="connsiteX1" fmla="*/ 654913 w 667613"/>
              <a:gd name="connsiteY1" fmla="*/ 12700 h 3717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7613" h="371767">
                <a:moveTo>
                  <a:pt x="12700" y="359067"/>
                </a:moveTo>
                <a:lnTo>
                  <a:pt x="654913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691215" y="4751488"/>
            <a:ext cx="579666" cy="203250"/>
          </a:xfrm>
          <a:custGeom>
            <a:avLst/>
            <a:gdLst>
              <a:gd name="connsiteX0" fmla="*/ 573316 w 579666"/>
              <a:gd name="connsiteY0" fmla="*/ 6350 h 203250"/>
              <a:gd name="connsiteX1" fmla="*/ 503237 w 579666"/>
              <a:gd name="connsiteY1" fmla="*/ 120650 h 203250"/>
              <a:gd name="connsiteX2" fmla="*/ 369493 w 579666"/>
              <a:gd name="connsiteY2" fmla="*/ 120650 h 203250"/>
              <a:gd name="connsiteX3" fmla="*/ 286296 w 579666"/>
              <a:gd name="connsiteY3" fmla="*/ 196900 h 203250"/>
              <a:gd name="connsiteX4" fmla="*/ 202958 w 579666"/>
              <a:gd name="connsiteY4" fmla="*/ 120650 h 203250"/>
              <a:gd name="connsiteX5" fmla="*/ 76504 w 579666"/>
              <a:gd name="connsiteY5" fmla="*/ 120650 h 203250"/>
              <a:gd name="connsiteX6" fmla="*/ 6350 w 579666"/>
              <a:gd name="connsiteY6" fmla="*/ 6350 h 203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79666" h="203250">
                <a:moveTo>
                  <a:pt x="573316" y="6350"/>
                </a:moveTo>
                <a:cubicBezTo>
                  <a:pt x="573316" y="6350"/>
                  <a:pt x="564540" y="120650"/>
                  <a:pt x="503237" y="120650"/>
                </a:cubicBezTo>
                <a:lnTo>
                  <a:pt x="369493" y="120650"/>
                </a:lnTo>
                <a:cubicBezTo>
                  <a:pt x="321348" y="120650"/>
                  <a:pt x="286296" y="196900"/>
                  <a:pt x="286296" y="196900"/>
                </a:cubicBezTo>
                <a:cubicBezTo>
                  <a:pt x="286296" y="196900"/>
                  <a:pt x="251205" y="120650"/>
                  <a:pt x="202958" y="120650"/>
                </a:cubicBezTo>
                <a:lnTo>
                  <a:pt x="76504" y="120650"/>
                </a:lnTo>
                <a:cubicBezTo>
                  <a:pt x="15189" y="120650"/>
                  <a:pt x="6350" y="6350"/>
                  <a:pt x="6350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410112" y="4966986"/>
            <a:ext cx="25400" cy="444728"/>
          </a:xfrm>
          <a:custGeom>
            <a:avLst/>
            <a:gdLst>
              <a:gd name="connsiteX0" fmla="*/ 6350 w 25400"/>
              <a:gd name="connsiteY0" fmla="*/ 438378 h 444728"/>
              <a:gd name="connsiteX1" fmla="*/ 6350 w 25400"/>
              <a:gd name="connsiteY1" fmla="*/ 6350 h 444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444728">
                <a:moveTo>
                  <a:pt x="6350" y="438378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4592470" y="958027"/>
            <a:ext cx="246214" cy="25400"/>
          </a:xfrm>
          <a:custGeom>
            <a:avLst/>
            <a:gdLst>
              <a:gd name="connsiteX0" fmla="*/ 239864 w 246214"/>
              <a:gd name="connsiteY0" fmla="*/ 6350 h 25400"/>
              <a:gd name="connsiteX1" fmla="*/ 6350 w 24621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6214" h="25400">
                <a:moveTo>
                  <a:pt x="239864" y="6350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4920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22120"/>
            <a:ext cx="8546592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376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2045208"/>
            <a:ext cx="6217920" cy="27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79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Transcription</a:t>
            </a:r>
            <a:r>
              <a:rPr lang="en-US" dirty="0"/>
              <a:t> is the synthesis of RNA using information in DNA</a:t>
            </a:r>
          </a:p>
          <a:p>
            <a:r>
              <a:rPr lang="en-US" dirty="0"/>
              <a:t>Transcription produces </a:t>
            </a:r>
            <a:r>
              <a:rPr lang="en-US" b="1" dirty="0"/>
              <a:t>messenger RNA</a:t>
            </a:r>
            <a:r>
              <a:rPr lang="en-US" dirty="0"/>
              <a:t> (</a:t>
            </a:r>
            <a:r>
              <a:rPr lang="en-US" b="1" dirty="0"/>
              <a:t>mRNA</a:t>
            </a:r>
            <a:r>
              <a:rPr lang="en-US" dirty="0"/>
              <a:t>)</a:t>
            </a:r>
          </a:p>
          <a:p>
            <a:r>
              <a:rPr lang="en-US" b="1" dirty="0"/>
              <a:t>Translation</a:t>
            </a:r>
            <a:r>
              <a:rPr lang="en-US" dirty="0"/>
              <a:t> is the synthesis of a polypeptide, using information in the mRNA</a:t>
            </a:r>
          </a:p>
          <a:p>
            <a:r>
              <a:rPr lang="en-US" b="1" dirty="0"/>
              <a:t>Ribosomes</a:t>
            </a:r>
            <a:r>
              <a:rPr lang="en-US" dirty="0"/>
              <a:t> are the sites of translation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8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bacteria, translation of mRNA can begin before transcription has finished</a:t>
            </a:r>
          </a:p>
          <a:p>
            <a:r>
              <a:rPr lang="en-US" dirty="0"/>
              <a:t>In eukaryotes, the nuclear envelope separates transcription from translation </a:t>
            </a:r>
          </a:p>
          <a:p>
            <a:r>
              <a:rPr lang="en-US" dirty="0"/>
              <a:t>Eukaryotic RNA transcripts are modified through RNA processing to yield the finished mRNA</a:t>
            </a:r>
          </a:p>
          <a:p>
            <a:r>
              <a:rPr lang="en-US" dirty="0"/>
              <a:t>Eukaryotic mRNA must be transported out of the nucleus to be translated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81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95528"/>
            <a:ext cx="8546592" cy="526694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7471408" y="1013283"/>
            <a:ext cx="7742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Nuclear</a:t>
            </a:r>
          </a:p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envelope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5159215" y="2123738"/>
            <a:ext cx="14763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7090408" y="2021344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5125083" y="2805569"/>
            <a:ext cx="16316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5658483" y="3364369"/>
            <a:ext cx="8688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832483" y="3816808"/>
            <a:ext cx="14763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607058" y="4218444"/>
            <a:ext cx="11236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928527" y="4750256"/>
            <a:ext cx="12722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2343783" y="5180469"/>
            <a:ext cx="10130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2431096" y="4264482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3137533" y="4437519"/>
            <a:ext cx="8656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3196271" y="3683457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4858383" y="3851732"/>
            <a:ext cx="11236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40" name="TextBox 16"/>
          <p:cNvSpPr txBox="1">
            <a:spLocks noChangeArrowheads="1"/>
          </p:cNvSpPr>
          <p:nvPr/>
        </p:nvSpPr>
        <p:spPr bwMode="auto">
          <a:xfrm>
            <a:off x="5253671" y="4377194"/>
            <a:ext cx="12722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41" name="TextBox 17"/>
          <p:cNvSpPr txBox="1">
            <a:spLocks noChangeArrowheads="1"/>
          </p:cNvSpPr>
          <p:nvPr/>
        </p:nvSpPr>
        <p:spPr bwMode="auto">
          <a:xfrm>
            <a:off x="7090408" y="2669044"/>
            <a:ext cx="8992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42" name="TextBox 18"/>
          <p:cNvSpPr txBox="1">
            <a:spLocks noChangeArrowheads="1"/>
          </p:cNvSpPr>
          <p:nvPr/>
        </p:nvSpPr>
        <p:spPr bwMode="auto">
          <a:xfrm>
            <a:off x="7103108" y="3307219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7209471" y="4437519"/>
            <a:ext cx="8656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6903083" y="5061407"/>
            <a:ext cx="10130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45" name="TextBox 21"/>
          <p:cNvSpPr txBox="1">
            <a:spLocks noChangeArrowheads="1"/>
          </p:cNvSpPr>
          <p:nvPr/>
        </p:nvSpPr>
        <p:spPr bwMode="auto">
          <a:xfrm>
            <a:off x="345121" y="5772607"/>
            <a:ext cx="15773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(a) Bacterial cell</a:t>
            </a:r>
          </a:p>
        </p:txBody>
      </p:sp>
      <p:sp>
        <p:nvSpPr>
          <p:cNvPr id="46" name="TextBox 23"/>
          <p:cNvSpPr txBox="1">
            <a:spLocks noChangeArrowheads="1"/>
          </p:cNvSpPr>
          <p:nvPr/>
        </p:nvSpPr>
        <p:spPr bwMode="auto">
          <a:xfrm>
            <a:off x="4720271" y="5772607"/>
            <a:ext cx="17697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(b) Eukaryotic cell</a:t>
            </a:r>
          </a:p>
        </p:txBody>
      </p:sp>
      <p:sp>
        <p:nvSpPr>
          <p:cNvPr id="25" name="Freeform 24"/>
          <p:cNvSpPr/>
          <p:nvPr/>
        </p:nvSpPr>
        <p:spPr>
          <a:xfrm>
            <a:off x="3055884" y="4637512"/>
            <a:ext cx="134048" cy="160261"/>
          </a:xfrm>
          <a:custGeom>
            <a:avLst/>
            <a:gdLst>
              <a:gd name="connsiteX0" fmla="*/ 127698 w 134048"/>
              <a:gd name="connsiteY0" fmla="*/ 6350 h 160261"/>
              <a:gd name="connsiteX1" fmla="*/ 6350 w 134048"/>
              <a:gd name="connsiteY1" fmla="*/ 153911 h 1602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4048" h="160261">
                <a:moveTo>
                  <a:pt x="127698" y="6350"/>
                </a:moveTo>
                <a:lnTo>
                  <a:pt x="6350" y="15391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7258073" y="1131692"/>
            <a:ext cx="201193" cy="237972"/>
          </a:xfrm>
          <a:custGeom>
            <a:avLst/>
            <a:gdLst>
              <a:gd name="connsiteX0" fmla="*/ 194843 w 201193"/>
              <a:gd name="connsiteY0" fmla="*/ 6350 h 237972"/>
              <a:gd name="connsiteX1" fmla="*/ 6350 w 201193"/>
              <a:gd name="connsiteY1" fmla="*/ 231622 h 2379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1193" h="237972">
                <a:moveTo>
                  <a:pt x="194843" y="6350"/>
                </a:moveTo>
                <a:lnTo>
                  <a:pt x="6350" y="231622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7068935" y="4545785"/>
            <a:ext cx="134048" cy="160235"/>
          </a:xfrm>
          <a:custGeom>
            <a:avLst/>
            <a:gdLst>
              <a:gd name="connsiteX0" fmla="*/ 127698 w 134048"/>
              <a:gd name="connsiteY0" fmla="*/ 6350 h 160235"/>
              <a:gd name="connsiteX1" fmla="*/ 6350 w 134048"/>
              <a:gd name="connsiteY1" fmla="*/ 153885 h 1602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4048" h="160235">
                <a:moveTo>
                  <a:pt x="127698" y="6350"/>
                </a:moveTo>
                <a:lnTo>
                  <a:pt x="6350" y="15388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6720388" y="5004022"/>
            <a:ext cx="164426" cy="175869"/>
          </a:xfrm>
          <a:custGeom>
            <a:avLst/>
            <a:gdLst>
              <a:gd name="connsiteX0" fmla="*/ 158076 w 164426"/>
              <a:gd name="connsiteY0" fmla="*/ 169519 h 175869"/>
              <a:gd name="connsiteX1" fmla="*/ 6350 w 164426"/>
              <a:gd name="connsiteY1" fmla="*/ 6350 h 175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4426" h="175869">
                <a:moveTo>
                  <a:pt x="158076" y="169519"/>
                </a:moveTo>
                <a:lnTo>
                  <a:pt x="6350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2796183" y="5080926"/>
            <a:ext cx="0" cy="137337"/>
          </a:xfrm>
          <a:custGeom>
            <a:avLst/>
            <a:gdLst>
              <a:gd name="connsiteX0" fmla="*/ 6350 w 25400"/>
              <a:gd name="connsiteY0" fmla="*/ 130987 h 137337"/>
              <a:gd name="connsiteX1" fmla="*/ 6350 w 25400"/>
              <a:gd name="connsiteY1" fmla="*/ 6350 h 1373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137337">
                <a:moveTo>
                  <a:pt x="6350" y="130987"/>
                </a:moveTo>
                <a:lnTo>
                  <a:pt x="6350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93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8" y="1502664"/>
            <a:ext cx="5327904" cy="38526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14.4-1-s1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637278" y="3054909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623116" y="2304022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573527" y="2467535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284603" y="2996172"/>
            <a:ext cx="1444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944878" y="5034522"/>
            <a:ext cx="17697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Bacterial cell</a:t>
            </a:r>
          </a:p>
        </p:txBody>
      </p:sp>
    </p:spTree>
    <p:extLst>
      <p:ext uri="{BB962C8B-B14F-4D97-AF65-F5344CB8AC3E}">
        <p14:creationId xmlns:p14="http://schemas.microsoft.com/office/powerpoint/2010/main" val="247061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8" y="1502664"/>
            <a:ext cx="5327904" cy="385267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14.4-1-s2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637278" y="3054909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623116" y="2304022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548503" y="327715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24566" y="4236009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284603" y="2996172"/>
            <a:ext cx="1444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697353" y="3683559"/>
            <a:ext cx="16371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944878" y="5034522"/>
            <a:ext cx="17697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Bacterial cell</a:t>
            </a:r>
          </a:p>
        </p:txBody>
      </p:sp>
      <p:sp>
        <p:nvSpPr>
          <p:cNvPr id="14" name="Freeform 13"/>
          <p:cNvSpPr/>
          <p:nvPr/>
        </p:nvSpPr>
        <p:spPr>
          <a:xfrm>
            <a:off x="5434504" y="3540705"/>
            <a:ext cx="175615" cy="209435"/>
          </a:xfrm>
          <a:custGeom>
            <a:avLst/>
            <a:gdLst>
              <a:gd name="connsiteX0" fmla="*/ 166090 w 175615"/>
              <a:gd name="connsiteY0" fmla="*/ 9525 h 209435"/>
              <a:gd name="connsiteX1" fmla="*/ 9525 w 175615"/>
              <a:gd name="connsiteY1" fmla="*/ 199910 h 2094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5615" h="209435">
                <a:moveTo>
                  <a:pt x="166090" y="9525"/>
                </a:moveTo>
                <a:lnTo>
                  <a:pt x="9525" y="19991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9" name="Freeform 3"/>
          <p:cNvSpPr/>
          <p:nvPr/>
        </p:nvSpPr>
        <p:spPr>
          <a:xfrm>
            <a:off x="5111283" y="4112864"/>
            <a:ext cx="0" cy="179857"/>
          </a:xfrm>
          <a:custGeom>
            <a:avLst/>
            <a:gdLst>
              <a:gd name="connsiteX0" fmla="*/ 9525 w 38100"/>
              <a:gd name="connsiteY0" fmla="*/ 170332 h 179857"/>
              <a:gd name="connsiteX1" fmla="*/ 9525 w 38100"/>
              <a:gd name="connsiteY1" fmla="*/ 9525 h 17985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79857">
                <a:moveTo>
                  <a:pt x="9525" y="170332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573527" y="2467535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</p:spTree>
    <p:extLst>
      <p:ext uri="{BB962C8B-B14F-4D97-AF65-F5344CB8AC3E}">
        <p14:creationId xmlns:p14="http://schemas.microsoft.com/office/powerpoint/2010/main" val="1010562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04216"/>
            <a:ext cx="5120640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14.4-2-s1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435600" y="462737"/>
            <a:ext cx="10002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Nuclear</a:t>
            </a:r>
          </a:p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envelope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572544" y="1816874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967288" y="168828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3206750" y="3339287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2224088" y="4118749"/>
            <a:ext cx="1444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4967288" y="2486799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11" name="Freeform 10"/>
          <p:cNvSpPr/>
          <p:nvPr/>
        </p:nvSpPr>
        <p:spPr>
          <a:xfrm>
            <a:off x="5172896" y="606016"/>
            <a:ext cx="250799" cy="296011"/>
          </a:xfrm>
          <a:custGeom>
            <a:avLst/>
            <a:gdLst>
              <a:gd name="connsiteX0" fmla="*/ 241274 w 250799"/>
              <a:gd name="connsiteY0" fmla="*/ 9525 h 296011"/>
              <a:gd name="connsiteX1" fmla="*/ 9525 w 250799"/>
              <a:gd name="connsiteY1" fmla="*/ 286486 h 296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0799" h="296011">
                <a:moveTo>
                  <a:pt x="241274" y="9525"/>
                </a:moveTo>
                <a:lnTo>
                  <a:pt x="9525" y="286486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054225" y="6333312"/>
            <a:ext cx="1987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Eukaryotic cell</a:t>
            </a:r>
          </a:p>
        </p:txBody>
      </p:sp>
    </p:spTree>
    <p:extLst>
      <p:ext uri="{BB962C8B-B14F-4D97-AF65-F5344CB8AC3E}">
        <p14:creationId xmlns:p14="http://schemas.microsoft.com/office/powerpoint/2010/main" val="406393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Overview: The Flow of Genetic Information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content of genes is in the form of specific sequences of nucleotides in DNA</a:t>
            </a:r>
          </a:p>
          <a:p>
            <a:r>
              <a:rPr lang="en-US" dirty="0"/>
              <a:t>The DNA inherited by an organism leads to specific traits by dictating the synthesis of proteins </a:t>
            </a:r>
          </a:p>
          <a:p>
            <a:r>
              <a:rPr lang="en-US" dirty="0"/>
              <a:t>Proteins are the links between genotype and phenotype</a:t>
            </a:r>
          </a:p>
          <a:p>
            <a:r>
              <a:rPr lang="en-US" b="1" dirty="0"/>
              <a:t>Gene expression</a:t>
            </a:r>
            <a:r>
              <a:rPr lang="en-US" dirty="0"/>
              <a:t>, the process by which DNA directs protein synthesis, includes two stages: transcription and translation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74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04216"/>
            <a:ext cx="5120640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14.4-2-s2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435600" y="462737"/>
            <a:ext cx="10002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Nuclear</a:t>
            </a:r>
          </a:p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envelope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967288" y="168828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2552700" y="2659837"/>
            <a:ext cx="20945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206750" y="3339287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224088" y="4118749"/>
            <a:ext cx="1444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967288" y="2486799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981575" y="3269437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2054225" y="6333312"/>
            <a:ext cx="1987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Eukaryotic cell</a:t>
            </a:r>
          </a:p>
        </p:txBody>
      </p:sp>
      <p:sp>
        <p:nvSpPr>
          <p:cNvPr id="14" name="Freeform 13"/>
          <p:cNvSpPr/>
          <p:nvPr/>
        </p:nvSpPr>
        <p:spPr>
          <a:xfrm>
            <a:off x="5172896" y="606016"/>
            <a:ext cx="250799" cy="296011"/>
          </a:xfrm>
          <a:custGeom>
            <a:avLst/>
            <a:gdLst>
              <a:gd name="connsiteX0" fmla="*/ 241274 w 250799"/>
              <a:gd name="connsiteY0" fmla="*/ 9525 h 296011"/>
              <a:gd name="connsiteX1" fmla="*/ 9525 w 250799"/>
              <a:gd name="connsiteY1" fmla="*/ 286486 h 296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0799" h="296011">
                <a:moveTo>
                  <a:pt x="241274" y="9525"/>
                </a:moveTo>
                <a:lnTo>
                  <a:pt x="9525" y="286486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572544" y="1816874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</p:spTree>
    <p:extLst>
      <p:ext uri="{BB962C8B-B14F-4D97-AF65-F5344CB8AC3E}">
        <p14:creationId xmlns:p14="http://schemas.microsoft.com/office/powerpoint/2010/main" val="3796855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04216"/>
            <a:ext cx="5120640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14.4-2-s3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435600" y="462737"/>
            <a:ext cx="10002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Nuclear</a:t>
            </a:r>
          </a:p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envelope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967288" y="168828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206750" y="3339287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2224088" y="4118749"/>
            <a:ext cx="14449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673350" y="4595000"/>
            <a:ext cx="16371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967288" y="2486799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981575" y="3269437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114925" y="4658499"/>
            <a:ext cx="111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735513" y="5426849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2054225" y="6333312"/>
            <a:ext cx="1987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(b) Eukaryotic cell</a:t>
            </a:r>
          </a:p>
        </p:txBody>
      </p:sp>
      <p:sp>
        <p:nvSpPr>
          <p:cNvPr id="19" name="Freeform 18"/>
          <p:cNvSpPr/>
          <p:nvPr/>
        </p:nvSpPr>
        <p:spPr>
          <a:xfrm>
            <a:off x="5172896" y="606016"/>
            <a:ext cx="250799" cy="296011"/>
          </a:xfrm>
          <a:custGeom>
            <a:avLst/>
            <a:gdLst>
              <a:gd name="connsiteX0" fmla="*/ 241274 w 250799"/>
              <a:gd name="connsiteY0" fmla="*/ 9525 h 296011"/>
              <a:gd name="connsiteX1" fmla="*/ 9525 w 250799"/>
              <a:gd name="connsiteY1" fmla="*/ 286486 h 296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0799" h="296011">
                <a:moveTo>
                  <a:pt x="241274" y="9525"/>
                </a:moveTo>
                <a:lnTo>
                  <a:pt x="9525" y="286486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944320" y="4799544"/>
            <a:ext cx="168224" cy="200444"/>
          </a:xfrm>
          <a:custGeom>
            <a:avLst/>
            <a:gdLst>
              <a:gd name="connsiteX0" fmla="*/ 158699 w 168224"/>
              <a:gd name="connsiteY0" fmla="*/ 9525 h 200444"/>
              <a:gd name="connsiteX1" fmla="*/ 9525 w 168224"/>
              <a:gd name="connsiteY1" fmla="*/ 190918 h 2004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8224" h="200444">
                <a:moveTo>
                  <a:pt x="158699" y="9525"/>
                </a:moveTo>
                <a:lnTo>
                  <a:pt x="9525" y="190918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4515799" y="5362905"/>
            <a:ext cx="205600" cy="219659"/>
          </a:xfrm>
          <a:custGeom>
            <a:avLst/>
            <a:gdLst>
              <a:gd name="connsiteX0" fmla="*/ 196075 w 205600"/>
              <a:gd name="connsiteY0" fmla="*/ 210134 h 219659"/>
              <a:gd name="connsiteX1" fmla="*/ 9525 w 205600"/>
              <a:gd name="connsiteY1" fmla="*/ 9525 h 2196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5600" h="219659">
                <a:moveTo>
                  <a:pt x="196075" y="210134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572544" y="1816874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2552700" y="2659837"/>
            <a:ext cx="20945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1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</p:spTree>
    <p:extLst>
      <p:ext uri="{BB962C8B-B14F-4D97-AF65-F5344CB8AC3E}">
        <p14:creationId xmlns:p14="http://schemas.microsoft.com/office/powerpoint/2010/main" val="347781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primary transcript</a:t>
            </a:r>
            <a:r>
              <a:rPr lang="en-US" dirty="0"/>
              <a:t> is the initial RNA transcript from any gene prior to processing</a:t>
            </a:r>
          </a:p>
          <a:p>
            <a:r>
              <a:rPr lang="en-US" dirty="0"/>
              <a:t>The </a:t>
            </a:r>
            <a:r>
              <a:rPr lang="en-US" i="1" dirty="0"/>
              <a:t>central dogma</a:t>
            </a:r>
            <a:r>
              <a:rPr lang="en-US" dirty="0"/>
              <a:t> is the concept that cells are governed by a cellular chain of command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5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971800"/>
            <a:ext cx="7741920" cy="9144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14.UN01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97091" y="3195752"/>
            <a:ext cx="66845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237153" y="3195752"/>
            <a:ext cx="66845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RNA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078778" y="3195752"/>
            <a:ext cx="105958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3969912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Genetic Code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There are 20 amino acids, but there are only four nucleotide bases in DNA</a:t>
            </a:r>
          </a:p>
          <a:p>
            <a:r>
              <a:rPr lang="en-US"/>
              <a:t>How many nucleotides correspond to an amino acid?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75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Codons: Triplets of Nucleotides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of information from gene to protein is based on a </a:t>
            </a:r>
            <a:r>
              <a:rPr lang="en-US" b="1" dirty="0"/>
              <a:t>triplet code</a:t>
            </a:r>
            <a:r>
              <a:rPr lang="en-US" dirty="0"/>
              <a:t>: a series of </a:t>
            </a:r>
            <a:r>
              <a:rPr lang="en-US" dirty="0" err="1"/>
              <a:t>nonoverlapping</a:t>
            </a:r>
            <a:r>
              <a:rPr lang="en-US" dirty="0"/>
              <a:t>, three-nucleotide words</a:t>
            </a:r>
          </a:p>
          <a:p>
            <a:r>
              <a:rPr lang="en-US" dirty="0"/>
              <a:t>The words of a gene are transcribed into complementary </a:t>
            </a:r>
            <a:r>
              <a:rPr lang="en-US" dirty="0" err="1"/>
              <a:t>nonoverlapping</a:t>
            </a:r>
            <a:r>
              <a:rPr lang="en-US" dirty="0"/>
              <a:t> three-nucleotide words of mRNA</a:t>
            </a:r>
          </a:p>
          <a:p>
            <a:r>
              <a:rPr lang="en-US" dirty="0"/>
              <a:t>These words are then translated into a chain of amino acids, forming a polypeptide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19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28" y="204216"/>
            <a:ext cx="4962144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60225" y="262381"/>
            <a:ext cx="77585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213431" y="900557"/>
            <a:ext cx="5963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1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338844" y="1522064"/>
            <a:ext cx="5963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2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830050" y="2438844"/>
            <a:ext cx="5963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3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608219" y="3441350"/>
            <a:ext cx="73577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558338" y="3637407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558338" y="425018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893300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6704763" y="3605657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6704763" y="421843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178801" y="4576413"/>
            <a:ext cx="14763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2639175" y="5124101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290718" y="5620194"/>
            <a:ext cx="12722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599488" y="6030564"/>
            <a:ext cx="617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58338" y="514553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2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885363" y="5431282"/>
            <a:ext cx="5658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11113" y="5145532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033793" y="6072632"/>
            <a:ext cx="2786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</a:t>
            </a:r>
            <a:endParaRPr lang="en-US" sz="13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68793" y="6070251"/>
            <a:ext cx="3286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endParaRPr lang="en-US" sz="13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56181" y="6070251"/>
            <a:ext cx="2885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endParaRPr lang="en-US" sz="13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003881" y="6097239"/>
            <a:ext cx="27892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endParaRPr lang="en-US" sz="13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9"/>
          <p:cNvSpPr txBox="1">
            <a:spLocks noChangeArrowheads="1"/>
          </p:cNvSpPr>
          <p:nvPr/>
        </p:nvSpPr>
        <p:spPr bwMode="auto">
          <a:xfrm>
            <a:off x="3816306" y="6425851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4112368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6082381" y="373194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6316062" y="3731941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4331977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5213039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5433242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4553423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4776552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4992647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5872073" y="373194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5647103" y="373194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5210018" y="41570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5423671" y="41570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328617" y="41570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5" name="TextBox 12"/>
          <p:cNvSpPr txBox="1">
            <a:spLocks noChangeArrowheads="1"/>
          </p:cNvSpPr>
          <p:nvPr/>
        </p:nvSpPr>
        <p:spPr bwMode="auto">
          <a:xfrm>
            <a:off x="4107606" y="41570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6312809" y="41570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TextBox 12"/>
          <p:cNvSpPr txBox="1">
            <a:spLocks noChangeArrowheads="1"/>
          </p:cNvSpPr>
          <p:nvPr/>
        </p:nvSpPr>
        <p:spPr bwMode="auto">
          <a:xfrm>
            <a:off x="5873817" y="4157051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8" name="TextBox 12"/>
          <p:cNvSpPr txBox="1">
            <a:spLocks noChangeArrowheads="1"/>
          </p:cNvSpPr>
          <p:nvPr/>
        </p:nvSpPr>
        <p:spPr bwMode="auto">
          <a:xfrm>
            <a:off x="4997423" y="4157051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9" name="TextBox 12"/>
          <p:cNvSpPr txBox="1">
            <a:spLocks noChangeArrowheads="1"/>
          </p:cNvSpPr>
          <p:nvPr/>
        </p:nvSpPr>
        <p:spPr bwMode="auto">
          <a:xfrm>
            <a:off x="4774171" y="4157051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4555469" y="4157051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1" name="TextBox 12"/>
          <p:cNvSpPr txBox="1">
            <a:spLocks noChangeArrowheads="1"/>
          </p:cNvSpPr>
          <p:nvPr/>
        </p:nvSpPr>
        <p:spPr bwMode="auto">
          <a:xfrm>
            <a:off x="3895044" y="4157051"/>
            <a:ext cx="945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52" name="TextBox 12"/>
          <p:cNvSpPr txBox="1">
            <a:spLocks noChangeArrowheads="1"/>
          </p:cNvSpPr>
          <p:nvPr/>
        </p:nvSpPr>
        <p:spPr bwMode="auto">
          <a:xfrm>
            <a:off x="5651959" y="41570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3" name="TextBox 12"/>
          <p:cNvSpPr txBox="1">
            <a:spLocks noChangeArrowheads="1"/>
          </p:cNvSpPr>
          <p:nvPr/>
        </p:nvSpPr>
        <p:spPr bwMode="auto">
          <a:xfrm>
            <a:off x="6088537" y="41570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4105870" y="50768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5" name="TextBox 12"/>
          <p:cNvSpPr txBox="1">
            <a:spLocks noChangeArrowheads="1"/>
          </p:cNvSpPr>
          <p:nvPr/>
        </p:nvSpPr>
        <p:spPr bwMode="auto">
          <a:xfrm>
            <a:off x="4324834" y="50768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6" name="TextBox 12"/>
          <p:cNvSpPr txBox="1">
            <a:spLocks noChangeArrowheads="1"/>
          </p:cNvSpPr>
          <p:nvPr/>
        </p:nvSpPr>
        <p:spPr bwMode="auto">
          <a:xfrm>
            <a:off x="5209395" y="50768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7" name="TextBox 12"/>
          <p:cNvSpPr txBox="1">
            <a:spLocks noChangeArrowheads="1"/>
          </p:cNvSpPr>
          <p:nvPr/>
        </p:nvSpPr>
        <p:spPr bwMode="auto">
          <a:xfrm>
            <a:off x="4549252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8" name="TextBox 12"/>
          <p:cNvSpPr txBox="1">
            <a:spLocks noChangeArrowheads="1"/>
          </p:cNvSpPr>
          <p:nvPr/>
        </p:nvSpPr>
        <p:spPr bwMode="auto">
          <a:xfrm>
            <a:off x="4768537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4990828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3890396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1" name="TextBox 12"/>
          <p:cNvSpPr txBox="1">
            <a:spLocks noChangeArrowheads="1"/>
          </p:cNvSpPr>
          <p:nvPr/>
        </p:nvSpPr>
        <p:spPr bwMode="auto">
          <a:xfrm>
            <a:off x="5869055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2" name="TextBox 12"/>
          <p:cNvSpPr txBox="1">
            <a:spLocks noChangeArrowheads="1"/>
          </p:cNvSpPr>
          <p:nvPr/>
        </p:nvSpPr>
        <p:spPr bwMode="auto">
          <a:xfrm>
            <a:off x="5418909" y="5076851"/>
            <a:ext cx="120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3" name="TextBox 12"/>
          <p:cNvSpPr txBox="1">
            <a:spLocks noChangeArrowheads="1"/>
          </p:cNvSpPr>
          <p:nvPr/>
        </p:nvSpPr>
        <p:spPr bwMode="auto">
          <a:xfrm>
            <a:off x="5647197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4" name="TextBox 12"/>
          <p:cNvSpPr txBox="1">
            <a:spLocks noChangeArrowheads="1"/>
          </p:cNvSpPr>
          <p:nvPr/>
        </p:nvSpPr>
        <p:spPr bwMode="auto">
          <a:xfrm>
            <a:off x="6095680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5" name="TextBox 12"/>
          <p:cNvSpPr txBox="1">
            <a:spLocks noChangeArrowheads="1"/>
          </p:cNvSpPr>
          <p:nvPr/>
        </p:nvSpPr>
        <p:spPr bwMode="auto">
          <a:xfrm>
            <a:off x="6322177" y="5076851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3853651" y="5344030"/>
            <a:ext cx="615137" cy="133629"/>
          </a:xfrm>
          <a:custGeom>
            <a:avLst/>
            <a:gdLst>
              <a:gd name="connsiteX0" fmla="*/ 6350 w 615137"/>
              <a:gd name="connsiteY0" fmla="*/ 6350 h 133629"/>
              <a:gd name="connsiteX1" fmla="*/ 51117 w 615137"/>
              <a:gd name="connsiteY1" fmla="*/ 78917 h 133629"/>
              <a:gd name="connsiteX2" fmla="*/ 254419 w 615137"/>
              <a:gd name="connsiteY2" fmla="*/ 78917 h 133629"/>
              <a:gd name="connsiteX3" fmla="*/ 307581 w 615137"/>
              <a:gd name="connsiteY3" fmla="*/ 127279 h 133629"/>
              <a:gd name="connsiteX4" fmla="*/ 360718 w 615137"/>
              <a:gd name="connsiteY4" fmla="*/ 78917 h 133629"/>
              <a:gd name="connsiteX5" fmla="*/ 564032 w 615137"/>
              <a:gd name="connsiteY5" fmla="*/ 78917 h 133629"/>
              <a:gd name="connsiteX6" fmla="*/ 608787 w 615137"/>
              <a:gd name="connsiteY6" fmla="*/ 6350 h 1336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15137" h="133629">
                <a:moveTo>
                  <a:pt x="6350" y="6350"/>
                </a:moveTo>
                <a:cubicBezTo>
                  <a:pt x="6350" y="6350"/>
                  <a:pt x="11785" y="78917"/>
                  <a:pt x="51117" y="78917"/>
                </a:cubicBezTo>
                <a:lnTo>
                  <a:pt x="254419" y="78917"/>
                </a:lnTo>
                <a:cubicBezTo>
                  <a:pt x="285178" y="78917"/>
                  <a:pt x="307581" y="127279"/>
                  <a:pt x="307581" y="127279"/>
                </a:cubicBezTo>
                <a:cubicBezTo>
                  <a:pt x="307581" y="127279"/>
                  <a:pt x="329945" y="78917"/>
                  <a:pt x="360718" y="78917"/>
                </a:cubicBezTo>
                <a:lnTo>
                  <a:pt x="564032" y="78917"/>
                </a:lnTo>
                <a:cubicBezTo>
                  <a:pt x="603173" y="78917"/>
                  <a:pt x="608787" y="6350"/>
                  <a:pt x="608787" y="6350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4514771" y="5344030"/>
            <a:ext cx="615162" cy="133629"/>
          </a:xfrm>
          <a:custGeom>
            <a:avLst/>
            <a:gdLst>
              <a:gd name="connsiteX0" fmla="*/ 6350 w 615162"/>
              <a:gd name="connsiteY0" fmla="*/ 6350 h 133629"/>
              <a:gd name="connsiteX1" fmla="*/ 51117 w 615162"/>
              <a:gd name="connsiteY1" fmla="*/ 78917 h 133629"/>
              <a:gd name="connsiteX2" fmla="*/ 254418 w 615162"/>
              <a:gd name="connsiteY2" fmla="*/ 78917 h 133629"/>
              <a:gd name="connsiteX3" fmla="*/ 307581 w 615162"/>
              <a:gd name="connsiteY3" fmla="*/ 127279 h 133629"/>
              <a:gd name="connsiteX4" fmla="*/ 360730 w 615162"/>
              <a:gd name="connsiteY4" fmla="*/ 78917 h 133629"/>
              <a:gd name="connsiteX5" fmla="*/ 564032 w 615162"/>
              <a:gd name="connsiteY5" fmla="*/ 78917 h 133629"/>
              <a:gd name="connsiteX6" fmla="*/ 608812 w 615162"/>
              <a:gd name="connsiteY6" fmla="*/ 6350 h 1336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15162" h="133629">
                <a:moveTo>
                  <a:pt x="6350" y="6350"/>
                </a:moveTo>
                <a:cubicBezTo>
                  <a:pt x="6350" y="6350"/>
                  <a:pt x="11785" y="78917"/>
                  <a:pt x="51117" y="78917"/>
                </a:cubicBezTo>
                <a:lnTo>
                  <a:pt x="254418" y="78917"/>
                </a:lnTo>
                <a:cubicBezTo>
                  <a:pt x="285191" y="78917"/>
                  <a:pt x="307581" y="127279"/>
                  <a:pt x="307581" y="127279"/>
                </a:cubicBezTo>
                <a:cubicBezTo>
                  <a:pt x="307581" y="127279"/>
                  <a:pt x="329945" y="78917"/>
                  <a:pt x="360730" y="78917"/>
                </a:cubicBezTo>
                <a:lnTo>
                  <a:pt x="564032" y="78917"/>
                </a:lnTo>
                <a:cubicBezTo>
                  <a:pt x="603199" y="78917"/>
                  <a:pt x="608812" y="6350"/>
                  <a:pt x="608812" y="6350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5175915" y="5344030"/>
            <a:ext cx="615137" cy="133629"/>
          </a:xfrm>
          <a:custGeom>
            <a:avLst/>
            <a:gdLst>
              <a:gd name="connsiteX0" fmla="*/ 6350 w 615137"/>
              <a:gd name="connsiteY0" fmla="*/ 6350 h 133629"/>
              <a:gd name="connsiteX1" fmla="*/ 51117 w 615137"/>
              <a:gd name="connsiteY1" fmla="*/ 78917 h 133629"/>
              <a:gd name="connsiteX2" fmla="*/ 254393 w 615137"/>
              <a:gd name="connsiteY2" fmla="*/ 78917 h 133629"/>
              <a:gd name="connsiteX3" fmla="*/ 307555 w 615137"/>
              <a:gd name="connsiteY3" fmla="*/ 127279 h 133629"/>
              <a:gd name="connsiteX4" fmla="*/ 360705 w 615137"/>
              <a:gd name="connsiteY4" fmla="*/ 78917 h 133629"/>
              <a:gd name="connsiteX5" fmla="*/ 564032 w 615137"/>
              <a:gd name="connsiteY5" fmla="*/ 78917 h 133629"/>
              <a:gd name="connsiteX6" fmla="*/ 608787 w 615137"/>
              <a:gd name="connsiteY6" fmla="*/ 6350 h 1336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15137" h="133629">
                <a:moveTo>
                  <a:pt x="6350" y="6350"/>
                </a:moveTo>
                <a:cubicBezTo>
                  <a:pt x="6350" y="6350"/>
                  <a:pt x="11760" y="78917"/>
                  <a:pt x="51117" y="78917"/>
                </a:cubicBezTo>
                <a:lnTo>
                  <a:pt x="254393" y="78917"/>
                </a:lnTo>
                <a:cubicBezTo>
                  <a:pt x="285178" y="78917"/>
                  <a:pt x="307555" y="127279"/>
                  <a:pt x="307555" y="127279"/>
                </a:cubicBezTo>
                <a:cubicBezTo>
                  <a:pt x="307555" y="127279"/>
                  <a:pt x="329933" y="78917"/>
                  <a:pt x="360705" y="78917"/>
                </a:cubicBezTo>
                <a:lnTo>
                  <a:pt x="564032" y="78917"/>
                </a:lnTo>
                <a:cubicBezTo>
                  <a:pt x="603173" y="78917"/>
                  <a:pt x="608787" y="6350"/>
                  <a:pt x="608787" y="6350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9" name="Freeform 3"/>
          <p:cNvSpPr/>
          <p:nvPr/>
        </p:nvSpPr>
        <p:spPr>
          <a:xfrm>
            <a:off x="5837034" y="5344030"/>
            <a:ext cx="615137" cy="133629"/>
          </a:xfrm>
          <a:custGeom>
            <a:avLst/>
            <a:gdLst>
              <a:gd name="connsiteX0" fmla="*/ 6350 w 615137"/>
              <a:gd name="connsiteY0" fmla="*/ 6350 h 133629"/>
              <a:gd name="connsiteX1" fmla="*/ 51117 w 615137"/>
              <a:gd name="connsiteY1" fmla="*/ 78917 h 133629"/>
              <a:gd name="connsiteX2" fmla="*/ 254393 w 615137"/>
              <a:gd name="connsiteY2" fmla="*/ 78917 h 133629"/>
              <a:gd name="connsiteX3" fmla="*/ 307556 w 615137"/>
              <a:gd name="connsiteY3" fmla="*/ 127279 h 133629"/>
              <a:gd name="connsiteX4" fmla="*/ 360705 w 615137"/>
              <a:gd name="connsiteY4" fmla="*/ 78917 h 133629"/>
              <a:gd name="connsiteX5" fmla="*/ 564032 w 615137"/>
              <a:gd name="connsiteY5" fmla="*/ 78917 h 133629"/>
              <a:gd name="connsiteX6" fmla="*/ 608787 w 615137"/>
              <a:gd name="connsiteY6" fmla="*/ 6350 h 13362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15137" h="133629">
                <a:moveTo>
                  <a:pt x="6350" y="6350"/>
                </a:moveTo>
                <a:cubicBezTo>
                  <a:pt x="6350" y="6350"/>
                  <a:pt x="11785" y="78917"/>
                  <a:pt x="51117" y="78917"/>
                </a:cubicBezTo>
                <a:lnTo>
                  <a:pt x="254393" y="78917"/>
                </a:lnTo>
                <a:cubicBezTo>
                  <a:pt x="285178" y="78917"/>
                  <a:pt x="307556" y="127279"/>
                  <a:pt x="307556" y="127279"/>
                </a:cubicBezTo>
                <a:cubicBezTo>
                  <a:pt x="307556" y="127279"/>
                  <a:pt x="329933" y="78917"/>
                  <a:pt x="360705" y="78917"/>
                </a:cubicBezTo>
                <a:lnTo>
                  <a:pt x="564032" y="78917"/>
                </a:lnTo>
                <a:cubicBezTo>
                  <a:pt x="603174" y="78917"/>
                  <a:pt x="608787" y="6350"/>
                  <a:pt x="608787" y="6350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181094" y="3682277"/>
            <a:ext cx="331069" cy="384594"/>
            <a:chOff x="1089611" y="3480672"/>
            <a:chExt cx="331069" cy="384594"/>
          </a:xfrm>
        </p:grpSpPr>
        <p:sp>
          <p:nvSpPr>
            <p:cNvPr id="71" name="Freeform 3"/>
            <p:cNvSpPr/>
            <p:nvPr/>
          </p:nvSpPr>
          <p:spPr>
            <a:xfrm>
              <a:off x="1287064" y="3480672"/>
              <a:ext cx="133616" cy="384594"/>
            </a:xfrm>
            <a:custGeom>
              <a:avLst/>
              <a:gdLst>
                <a:gd name="connsiteX0" fmla="*/ 127266 w 133616"/>
                <a:gd name="connsiteY0" fmla="*/ 6350 h 384594"/>
                <a:gd name="connsiteX1" fmla="*/ 54711 w 133616"/>
                <a:gd name="connsiteY1" fmla="*/ 54724 h 384594"/>
                <a:gd name="connsiteX2" fmla="*/ 54711 w 133616"/>
                <a:gd name="connsiteY2" fmla="*/ 135953 h 384594"/>
                <a:gd name="connsiteX3" fmla="*/ 6350 w 133616"/>
                <a:gd name="connsiteY3" fmla="*/ 193395 h 384594"/>
                <a:gd name="connsiteX4" fmla="*/ 54711 w 133616"/>
                <a:gd name="connsiteY4" fmla="*/ 250837 h 384594"/>
                <a:gd name="connsiteX5" fmla="*/ 54711 w 133616"/>
                <a:gd name="connsiteY5" fmla="*/ 329882 h 384594"/>
                <a:gd name="connsiteX6" fmla="*/ 127266 w 133616"/>
                <a:gd name="connsiteY6" fmla="*/ 378244 h 38459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133616" h="384594">
                  <a:moveTo>
                    <a:pt x="127266" y="6350"/>
                  </a:moveTo>
                  <a:cubicBezTo>
                    <a:pt x="127266" y="6350"/>
                    <a:pt x="54711" y="12407"/>
                    <a:pt x="54711" y="54724"/>
                  </a:cubicBezTo>
                  <a:lnTo>
                    <a:pt x="54711" y="135953"/>
                  </a:lnTo>
                  <a:cubicBezTo>
                    <a:pt x="54711" y="169202"/>
                    <a:pt x="6350" y="193395"/>
                    <a:pt x="6350" y="193395"/>
                  </a:cubicBezTo>
                  <a:cubicBezTo>
                    <a:pt x="6350" y="193395"/>
                    <a:pt x="54711" y="217589"/>
                    <a:pt x="54711" y="250837"/>
                  </a:cubicBezTo>
                  <a:lnTo>
                    <a:pt x="54711" y="329882"/>
                  </a:lnTo>
                  <a:cubicBezTo>
                    <a:pt x="54711" y="372198"/>
                    <a:pt x="127266" y="378244"/>
                    <a:pt x="127266" y="378244"/>
                  </a:cubicBezTo>
                </a:path>
              </a:pathLst>
            </a:custGeom>
            <a:ln w="12700"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72" name="Freeform 3"/>
            <p:cNvSpPr/>
            <p:nvPr/>
          </p:nvSpPr>
          <p:spPr>
            <a:xfrm>
              <a:off x="1089611" y="3666125"/>
              <a:ext cx="214388" cy="25400"/>
            </a:xfrm>
            <a:custGeom>
              <a:avLst/>
              <a:gdLst>
                <a:gd name="connsiteX0" fmla="*/ 208038 w 214388"/>
                <a:gd name="connsiteY0" fmla="*/ 6350 h 25400"/>
                <a:gd name="connsiteX1" fmla="*/ 6350 w 214388"/>
                <a:gd name="connsiteY1" fmla="*/ 6350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14388" h="25400">
                  <a:moveTo>
                    <a:pt x="208038" y="6350"/>
                  </a:moveTo>
                  <a:lnTo>
                    <a:pt x="6350" y="6350"/>
                  </a:lnTo>
                </a:path>
              </a:pathLst>
            </a:custGeom>
            <a:ln w="12700"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73" name="Freeform 3"/>
          <p:cNvSpPr/>
          <p:nvPr/>
        </p:nvSpPr>
        <p:spPr>
          <a:xfrm>
            <a:off x="6369156" y="374131"/>
            <a:ext cx="427062" cy="0"/>
          </a:xfrm>
          <a:custGeom>
            <a:avLst/>
            <a:gdLst>
              <a:gd name="connsiteX0" fmla="*/ 6350 w 427062"/>
              <a:gd name="connsiteY0" fmla="*/ 6350 h 25400"/>
              <a:gd name="connsiteX1" fmla="*/ 420712 w 427062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7062" h="25400">
                <a:moveTo>
                  <a:pt x="6350" y="6350"/>
                </a:moveTo>
                <a:lnTo>
                  <a:pt x="420712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85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1014984"/>
            <a:ext cx="6473952" cy="482803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14.5-1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519224" y="1013061"/>
            <a:ext cx="948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830482" y="1350476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830482" y="2273163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3337744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7581837" y="1298328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7581048" y="2231569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1451730" y="2753168"/>
            <a:ext cx="1897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500176" y="3596779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449349" y="4318870"/>
            <a:ext cx="1681551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3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1454111" y="4967745"/>
            <a:ext cx="7950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30551" y="3625647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91411" y="4050630"/>
            <a:ext cx="7309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586668" y="3634879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64103" y="5019731"/>
            <a:ext cx="36843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</a:t>
            </a:r>
            <a:endParaRPr lang="en-US" sz="18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23421" y="5022908"/>
            <a:ext cx="434414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endParaRPr lang="en-US" sz="18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76981" y="5019737"/>
            <a:ext cx="381515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  <a:endParaRPr lang="en-US" sz="18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552609" y="5069855"/>
            <a:ext cx="38311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Ser</a:t>
            </a:r>
            <a:endParaRPr lang="en-US" sz="18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9"/>
          <p:cNvSpPr txBox="1">
            <a:spLocks noChangeArrowheads="1"/>
          </p:cNvSpPr>
          <p:nvPr/>
        </p:nvSpPr>
        <p:spPr bwMode="auto">
          <a:xfrm>
            <a:off x="3222913" y="5560257"/>
            <a:ext cx="1243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3668778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6644480" y="1474212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6997827" y="1474212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999605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5329481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5658213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337520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4664031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5000693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6321496" y="1474212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5985207" y="1474212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5320104" y="2110376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651598" y="2110376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3990228" y="2110376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3659985" y="2110376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>
            <a:off x="6985127" y="2110376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6335390" y="2110376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5005455" y="2110376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4678089" y="2110376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340820" y="2110376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5" name="TextBox 12"/>
          <p:cNvSpPr txBox="1">
            <a:spLocks noChangeArrowheads="1"/>
          </p:cNvSpPr>
          <p:nvPr/>
        </p:nvSpPr>
        <p:spPr bwMode="auto">
          <a:xfrm>
            <a:off x="3350383" y="2110376"/>
            <a:ext cx="141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5994545" y="2110376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7" name="TextBox 12"/>
          <p:cNvSpPr txBox="1">
            <a:spLocks noChangeArrowheads="1"/>
          </p:cNvSpPr>
          <p:nvPr/>
        </p:nvSpPr>
        <p:spPr bwMode="auto">
          <a:xfrm>
            <a:off x="6652380" y="2110376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8" name="TextBox 12"/>
          <p:cNvSpPr txBox="1">
            <a:spLocks noChangeArrowheads="1"/>
          </p:cNvSpPr>
          <p:nvPr/>
        </p:nvSpPr>
        <p:spPr bwMode="auto">
          <a:xfrm>
            <a:off x="3657604" y="3494973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9" name="TextBox 12"/>
          <p:cNvSpPr txBox="1">
            <a:spLocks noChangeArrowheads="1"/>
          </p:cNvSpPr>
          <p:nvPr/>
        </p:nvSpPr>
        <p:spPr bwMode="auto">
          <a:xfrm>
            <a:off x="3985466" y="3494973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5317723" y="3494973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1" name="TextBox 12"/>
          <p:cNvSpPr txBox="1">
            <a:spLocks noChangeArrowheads="1"/>
          </p:cNvSpPr>
          <p:nvPr/>
        </p:nvSpPr>
        <p:spPr bwMode="auto">
          <a:xfrm>
            <a:off x="4323180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2" name="TextBox 12"/>
          <p:cNvSpPr txBox="1">
            <a:spLocks noChangeArrowheads="1"/>
          </p:cNvSpPr>
          <p:nvPr/>
        </p:nvSpPr>
        <p:spPr bwMode="auto">
          <a:xfrm>
            <a:off x="4658201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3" name="TextBox 12"/>
          <p:cNvSpPr txBox="1">
            <a:spLocks noChangeArrowheads="1"/>
          </p:cNvSpPr>
          <p:nvPr/>
        </p:nvSpPr>
        <p:spPr bwMode="auto">
          <a:xfrm>
            <a:off x="4993550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3335399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5" name="TextBox 12"/>
          <p:cNvSpPr txBox="1">
            <a:spLocks noChangeArrowheads="1"/>
          </p:cNvSpPr>
          <p:nvPr/>
        </p:nvSpPr>
        <p:spPr bwMode="auto">
          <a:xfrm>
            <a:off x="6317804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6" name="TextBox 12"/>
          <p:cNvSpPr txBox="1">
            <a:spLocks noChangeArrowheads="1"/>
          </p:cNvSpPr>
          <p:nvPr/>
        </p:nvSpPr>
        <p:spPr bwMode="auto">
          <a:xfrm>
            <a:off x="5643866" y="3494973"/>
            <a:ext cx="179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7" name="TextBox 12"/>
          <p:cNvSpPr txBox="1">
            <a:spLocks noChangeArrowheads="1"/>
          </p:cNvSpPr>
          <p:nvPr/>
        </p:nvSpPr>
        <p:spPr bwMode="auto">
          <a:xfrm>
            <a:off x="5990358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8" name="TextBox 12"/>
          <p:cNvSpPr txBox="1">
            <a:spLocks noChangeArrowheads="1"/>
          </p:cNvSpPr>
          <p:nvPr/>
        </p:nvSpPr>
        <p:spPr bwMode="auto">
          <a:xfrm>
            <a:off x="6661904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7002701" y="349497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0" name="Freeform 59"/>
          <p:cNvSpPr/>
          <p:nvPr/>
        </p:nvSpPr>
        <p:spPr>
          <a:xfrm>
            <a:off x="3277205" y="3891213"/>
            <a:ext cx="927633" cy="201434"/>
          </a:xfrm>
          <a:custGeom>
            <a:avLst/>
            <a:gdLst>
              <a:gd name="connsiteX0" fmla="*/ 9525 w 927633"/>
              <a:gd name="connsiteY0" fmla="*/ 9525 h 201434"/>
              <a:gd name="connsiteX1" fmla="*/ 77038 w 927633"/>
              <a:gd name="connsiteY1" fmla="*/ 118986 h 201434"/>
              <a:gd name="connsiteX2" fmla="*/ 383679 w 927633"/>
              <a:gd name="connsiteY2" fmla="*/ 118986 h 201434"/>
              <a:gd name="connsiteX3" fmla="*/ 463842 w 927633"/>
              <a:gd name="connsiteY3" fmla="*/ 191909 h 201434"/>
              <a:gd name="connsiteX4" fmla="*/ 543991 w 927633"/>
              <a:gd name="connsiteY4" fmla="*/ 118986 h 201434"/>
              <a:gd name="connsiteX5" fmla="*/ 850633 w 927633"/>
              <a:gd name="connsiteY5" fmla="*/ 118986 h 201434"/>
              <a:gd name="connsiteX6" fmla="*/ 918108 w 927633"/>
              <a:gd name="connsiteY6" fmla="*/ 9525 h 2014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27633" h="201434">
                <a:moveTo>
                  <a:pt x="9525" y="9525"/>
                </a:moveTo>
                <a:cubicBezTo>
                  <a:pt x="9525" y="9525"/>
                  <a:pt x="17729" y="118986"/>
                  <a:pt x="77038" y="118986"/>
                </a:cubicBezTo>
                <a:lnTo>
                  <a:pt x="383679" y="118986"/>
                </a:lnTo>
                <a:cubicBezTo>
                  <a:pt x="430059" y="118986"/>
                  <a:pt x="463842" y="191909"/>
                  <a:pt x="463842" y="191909"/>
                </a:cubicBezTo>
                <a:cubicBezTo>
                  <a:pt x="463842" y="191909"/>
                  <a:pt x="497598" y="118986"/>
                  <a:pt x="543991" y="118986"/>
                </a:cubicBezTo>
                <a:lnTo>
                  <a:pt x="850633" y="118986"/>
                </a:lnTo>
                <a:cubicBezTo>
                  <a:pt x="909662" y="118986"/>
                  <a:pt x="918108" y="9525"/>
                  <a:pt x="918108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4274304" y="3891213"/>
            <a:ext cx="927671" cy="201434"/>
          </a:xfrm>
          <a:custGeom>
            <a:avLst/>
            <a:gdLst>
              <a:gd name="connsiteX0" fmla="*/ 9525 w 927671"/>
              <a:gd name="connsiteY0" fmla="*/ 9525 h 201434"/>
              <a:gd name="connsiteX1" fmla="*/ 77038 w 927671"/>
              <a:gd name="connsiteY1" fmla="*/ 118986 h 201434"/>
              <a:gd name="connsiteX2" fmla="*/ 383666 w 927671"/>
              <a:gd name="connsiteY2" fmla="*/ 118986 h 201434"/>
              <a:gd name="connsiteX3" fmla="*/ 463841 w 927671"/>
              <a:gd name="connsiteY3" fmla="*/ 191909 h 201434"/>
              <a:gd name="connsiteX4" fmla="*/ 544004 w 927671"/>
              <a:gd name="connsiteY4" fmla="*/ 118986 h 201434"/>
              <a:gd name="connsiteX5" fmla="*/ 850633 w 927671"/>
              <a:gd name="connsiteY5" fmla="*/ 118986 h 201434"/>
              <a:gd name="connsiteX6" fmla="*/ 918146 w 927671"/>
              <a:gd name="connsiteY6" fmla="*/ 9525 h 2014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27671" h="201434">
                <a:moveTo>
                  <a:pt x="9525" y="9525"/>
                </a:moveTo>
                <a:cubicBezTo>
                  <a:pt x="9525" y="9525"/>
                  <a:pt x="17716" y="118986"/>
                  <a:pt x="77038" y="118986"/>
                </a:cubicBezTo>
                <a:lnTo>
                  <a:pt x="383666" y="118986"/>
                </a:lnTo>
                <a:cubicBezTo>
                  <a:pt x="430072" y="118986"/>
                  <a:pt x="463841" y="191909"/>
                  <a:pt x="463841" y="191909"/>
                </a:cubicBezTo>
                <a:cubicBezTo>
                  <a:pt x="463841" y="191909"/>
                  <a:pt x="497585" y="118986"/>
                  <a:pt x="544004" y="118986"/>
                </a:cubicBezTo>
                <a:lnTo>
                  <a:pt x="850633" y="118986"/>
                </a:lnTo>
                <a:cubicBezTo>
                  <a:pt x="909688" y="118986"/>
                  <a:pt x="918146" y="9525"/>
                  <a:pt x="918146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5271426" y="3891213"/>
            <a:ext cx="927633" cy="201434"/>
          </a:xfrm>
          <a:custGeom>
            <a:avLst/>
            <a:gdLst>
              <a:gd name="connsiteX0" fmla="*/ 9525 w 927633"/>
              <a:gd name="connsiteY0" fmla="*/ 9525 h 201434"/>
              <a:gd name="connsiteX1" fmla="*/ 77051 w 927633"/>
              <a:gd name="connsiteY1" fmla="*/ 118986 h 201434"/>
              <a:gd name="connsiteX2" fmla="*/ 383641 w 927633"/>
              <a:gd name="connsiteY2" fmla="*/ 118986 h 201434"/>
              <a:gd name="connsiteX3" fmla="*/ 463817 w 927633"/>
              <a:gd name="connsiteY3" fmla="*/ 191909 h 201434"/>
              <a:gd name="connsiteX4" fmla="*/ 543979 w 927633"/>
              <a:gd name="connsiteY4" fmla="*/ 118986 h 201434"/>
              <a:gd name="connsiteX5" fmla="*/ 850633 w 927633"/>
              <a:gd name="connsiteY5" fmla="*/ 118986 h 201434"/>
              <a:gd name="connsiteX6" fmla="*/ 918108 w 927633"/>
              <a:gd name="connsiteY6" fmla="*/ 9525 h 2014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27633" h="201434">
                <a:moveTo>
                  <a:pt x="9525" y="9525"/>
                </a:moveTo>
                <a:cubicBezTo>
                  <a:pt x="9525" y="9525"/>
                  <a:pt x="17691" y="118986"/>
                  <a:pt x="77051" y="118986"/>
                </a:cubicBezTo>
                <a:lnTo>
                  <a:pt x="383641" y="118986"/>
                </a:lnTo>
                <a:cubicBezTo>
                  <a:pt x="430047" y="118986"/>
                  <a:pt x="463817" y="191909"/>
                  <a:pt x="463817" y="191909"/>
                </a:cubicBezTo>
                <a:cubicBezTo>
                  <a:pt x="463817" y="191909"/>
                  <a:pt x="497547" y="118986"/>
                  <a:pt x="543979" y="118986"/>
                </a:cubicBezTo>
                <a:lnTo>
                  <a:pt x="850633" y="118986"/>
                </a:lnTo>
                <a:cubicBezTo>
                  <a:pt x="909663" y="118986"/>
                  <a:pt x="918108" y="9525"/>
                  <a:pt x="918108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6268526" y="3891213"/>
            <a:ext cx="927633" cy="201434"/>
          </a:xfrm>
          <a:custGeom>
            <a:avLst/>
            <a:gdLst>
              <a:gd name="connsiteX0" fmla="*/ 9525 w 927633"/>
              <a:gd name="connsiteY0" fmla="*/ 9525 h 201434"/>
              <a:gd name="connsiteX1" fmla="*/ 77063 w 927633"/>
              <a:gd name="connsiteY1" fmla="*/ 118986 h 201434"/>
              <a:gd name="connsiteX2" fmla="*/ 383616 w 927633"/>
              <a:gd name="connsiteY2" fmla="*/ 118986 h 201434"/>
              <a:gd name="connsiteX3" fmla="*/ 463803 w 927633"/>
              <a:gd name="connsiteY3" fmla="*/ 191909 h 201434"/>
              <a:gd name="connsiteX4" fmla="*/ 543966 w 927633"/>
              <a:gd name="connsiteY4" fmla="*/ 118986 h 201434"/>
              <a:gd name="connsiteX5" fmla="*/ 850620 w 927633"/>
              <a:gd name="connsiteY5" fmla="*/ 118986 h 201434"/>
              <a:gd name="connsiteX6" fmla="*/ 918108 w 927633"/>
              <a:gd name="connsiteY6" fmla="*/ 9525 h 2014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27633" h="201434">
                <a:moveTo>
                  <a:pt x="9525" y="9525"/>
                </a:moveTo>
                <a:cubicBezTo>
                  <a:pt x="9525" y="9525"/>
                  <a:pt x="17716" y="118986"/>
                  <a:pt x="77063" y="118986"/>
                </a:cubicBezTo>
                <a:lnTo>
                  <a:pt x="383616" y="118986"/>
                </a:lnTo>
                <a:cubicBezTo>
                  <a:pt x="430060" y="118986"/>
                  <a:pt x="463803" y="191909"/>
                  <a:pt x="463803" y="191909"/>
                </a:cubicBezTo>
                <a:cubicBezTo>
                  <a:pt x="463803" y="191909"/>
                  <a:pt x="497560" y="118986"/>
                  <a:pt x="543966" y="118986"/>
                </a:cubicBezTo>
                <a:lnTo>
                  <a:pt x="850620" y="118986"/>
                </a:lnTo>
                <a:cubicBezTo>
                  <a:pt x="909650" y="118986"/>
                  <a:pt x="918108" y="9525"/>
                  <a:pt x="918108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262869" y="1384973"/>
            <a:ext cx="499216" cy="579945"/>
            <a:chOff x="928522" y="371085"/>
            <a:chExt cx="499216" cy="579945"/>
          </a:xfrm>
        </p:grpSpPr>
        <p:sp>
          <p:nvSpPr>
            <p:cNvPr id="65" name="Freeform 3"/>
            <p:cNvSpPr/>
            <p:nvPr/>
          </p:nvSpPr>
          <p:spPr>
            <a:xfrm>
              <a:off x="1226317" y="371085"/>
              <a:ext cx="201421" cy="579945"/>
            </a:xfrm>
            <a:custGeom>
              <a:avLst/>
              <a:gdLst>
                <a:gd name="connsiteX0" fmla="*/ 191897 w 201421"/>
                <a:gd name="connsiteY0" fmla="*/ 9525 h 579945"/>
                <a:gd name="connsiteX1" fmla="*/ 82473 w 201421"/>
                <a:gd name="connsiteY1" fmla="*/ 82473 h 579945"/>
                <a:gd name="connsiteX2" fmla="*/ 82473 w 201421"/>
                <a:gd name="connsiteY2" fmla="*/ 204990 h 579945"/>
                <a:gd name="connsiteX3" fmla="*/ 9525 w 201421"/>
                <a:gd name="connsiteY3" fmla="*/ 291617 h 579945"/>
                <a:gd name="connsiteX4" fmla="*/ 82473 w 201421"/>
                <a:gd name="connsiteY4" fmla="*/ 378256 h 579945"/>
                <a:gd name="connsiteX5" fmla="*/ 82473 w 201421"/>
                <a:gd name="connsiteY5" fmla="*/ 497458 h 579945"/>
                <a:gd name="connsiteX6" fmla="*/ 191897 w 201421"/>
                <a:gd name="connsiteY6" fmla="*/ 570420 h 57994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201421" h="579945">
                  <a:moveTo>
                    <a:pt x="191897" y="9525"/>
                  </a:moveTo>
                  <a:cubicBezTo>
                    <a:pt x="191897" y="9525"/>
                    <a:pt x="82473" y="18643"/>
                    <a:pt x="82473" y="82473"/>
                  </a:cubicBezTo>
                  <a:lnTo>
                    <a:pt x="82473" y="204990"/>
                  </a:lnTo>
                  <a:cubicBezTo>
                    <a:pt x="82473" y="255143"/>
                    <a:pt x="9525" y="291617"/>
                    <a:pt x="9525" y="291617"/>
                  </a:cubicBezTo>
                  <a:cubicBezTo>
                    <a:pt x="9525" y="291617"/>
                    <a:pt x="82473" y="328117"/>
                    <a:pt x="82473" y="378256"/>
                  </a:cubicBezTo>
                  <a:lnTo>
                    <a:pt x="82473" y="497458"/>
                  </a:lnTo>
                  <a:cubicBezTo>
                    <a:pt x="82473" y="561276"/>
                    <a:pt x="191897" y="570420"/>
                    <a:pt x="191897" y="570420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66" name="Freeform 3"/>
            <p:cNvSpPr/>
            <p:nvPr/>
          </p:nvSpPr>
          <p:spPr>
            <a:xfrm>
              <a:off x="928522" y="650783"/>
              <a:ext cx="323227" cy="38100"/>
            </a:xfrm>
            <a:custGeom>
              <a:avLst/>
              <a:gdLst>
                <a:gd name="connsiteX0" fmla="*/ 313702 w 323227"/>
                <a:gd name="connsiteY0" fmla="*/ 9525 h 38100"/>
                <a:gd name="connsiteX1" fmla="*/ 9525 w 323227"/>
                <a:gd name="connsiteY1" fmla="*/ 9525 h 381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23227" h="38100">
                  <a:moveTo>
                    <a:pt x="313702" y="9525"/>
                  </a:moveTo>
                  <a:lnTo>
                    <a:pt x="9525" y="952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54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transcription, one of the two DNA strands, called the </a:t>
            </a:r>
            <a:r>
              <a:rPr lang="en-US" b="1" dirty="0"/>
              <a:t>template strand</a:t>
            </a:r>
            <a:r>
              <a:rPr lang="en-US" dirty="0"/>
              <a:t>, provides a template for ordering the sequence of complementary  nucleotides in an RNA transcript</a:t>
            </a:r>
          </a:p>
          <a:p>
            <a:r>
              <a:rPr lang="en-US" dirty="0"/>
              <a:t>The template strand is always the same strand for any given gene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0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translation, the mRNA base triplets, called </a:t>
            </a:r>
            <a:r>
              <a:rPr lang="en-US" b="1" dirty="0"/>
              <a:t>codons</a:t>
            </a:r>
            <a:r>
              <a:rPr lang="en-US" dirty="0"/>
              <a:t>, are read in the 5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to 3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direction</a:t>
            </a:r>
          </a:p>
          <a:p>
            <a:r>
              <a:rPr lang="en-US" dirty="0"/>
              <a:t>Each codon specifies the amino acid (one of 20) to be placed at the corresponding position along a polypeptide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7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" y="268224"/>
            <a:ext cx="8113776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3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Cracking the Code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64 codons were deciphered by the mid-1960s</a:t>
            </a:r>
          </a:p>
          <a:p>
            <a:r>
              <a:rPr lang="en-US" dirty="0"/>
              <a:t>Of the 64 triplets, 61 code for amino acids; 3 triplets are “</a:t>
            </a:r>
            <a:r>
              <a:rPr lang="en-US" altLang="ja-JP" dirty="0"/>
              <a:t>stop” signals to end translation</a:t>
            </a:r>
          </a:p>
          <a:p>
            <a:r>
              <a:rPr lang="en-US" dirty="0"/>
              <a:t>The genetic code is redundant: more than one codon may specify a particular amino acid</a:t>
            </a:r>
          </a:p>
          <a:p>
            <a:r>
              <a:rPr lang="en-US" dirty="0"/>
              <a:t>But it is not ambiguous: no codon specifies more than one amino acid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61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Codons must be read in the correct </a:t>
            </a:r>
            <a:r>
              <a:rPr lang="en-US" b="1" dirty="0"/>
              <a:t>reading frame</a:t>
            </a:r>
            <a:r>
              <a:rPr lang="en-US" dirty="0"/>
              <a:t> (correct groupings) in order for the specified polypeptide to be produced</a:t>
            </a:r>
          </a:p>
          <a:p>
            <a:r>
              <a:rPr lang="en-US" dirty="0"/>
              <a:t>Codons are read one at a time in a </a:t>
            </a:r>
            <a:r>
              <a:rPr lang="en-US" dirty="0" err="1"/>
              <a:t>nonoverlapping</a:t>
            </a:r>
            <a:r>
              <a:rPr lang="en-US" dirty="0"/>
              <a:t> fashion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94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2" y="204216"/>
            <a:ext cx="5492496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7" name="TextBox 2"/>
          <p:cNvSpPr txBox="1">
            <a:spLocks noChangeArrowheads="1"/>
          </p:cNvSpPr>
          <p:nvPr/>
        </p:nvSpPr>
        <p:spPr bwMode="auto">
          <a:xfrm>
            <a:off x="2818083" y="47409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28" name="TextBox 3"/>
          <p:cNvSpPr txBox="1">
            <a:spLocks noChangeArrowheads="1"/>
          </p:cNvSpPr>
          <p:nvPr/>
        </p:nvSpPr>
        <p:spPr bwMode="auto">
          <a:xfrm>
            <a:off x="2405333" y="81540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UUU</a:t>
            </a:r>
          </a:p>
        </p:txBody>
      </p:sp>
      <p:sp>
        <p:nvSpPr>
          <p:cNvPr id="229" name="TextBox 4"/>
          <p:cNvSpPr txBox="1">
            <a:spLocks noChangeArrowheads="1"/>
          </p:cNvSpPr>
          <p:nvPr/>
        </p:nvSpPr>
        <p:spPr bwMode="auto">
          <a:xfrm>
            <a:off x="2127520" y="127895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30" name="TextBox 5"/>
          <p:cNvSpPr txBox="1">
            <a:spLocks noChangeArrowheads="1"/>
          </p:cNvSpPr>
          <p:nvPr/>
        </p:nvSpPr>
        <p:spPr bwMode="auto">
          <a:xfrm>
            <a:off x="2405333" y="115671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UUC</a:t>
            </a:r>
          </a:p>
        </p:txBody>
      </p:sp>
      <p:sp>
        <p:nvSpPr>
          <p:cNvPr id="231" name="TextBox 6"/>
          <p:cNvSpPr txBox="1">
            <a:spLocks noChangeArrowheads="1"/>
          </p:cNvSpPr>
          <p:nvPr/>
        </p:nvSpPr>
        <p:spPr bwMode="auto">
          <a:xfrm>
            <a:off x="2405333" y="1498029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UUA</a:t>
            </a:r>
          </a:p>
        </p:txBody>
      </p:sp>
      <p:sp>
        <p:nvSpPr>
          <p:cNvPr id="232" name="TextBox 7"/>
          <p:cNvSpPr txBox="1">
            <a:spLocks noChangeArrowheads="1"/>
          </p:cNvSpPr>
          <p:nvPr/>
        </p:nvSpPr>
        <p:spPr bwMode="auto">
          <a:xfrm>
            <a:off x="2398983" y="1839341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UUG</a:t>
            </a:r>
          </a:p>
        </p:txBody>
      </p:sp>
      <p:sp>
        <p:nvSpPr>
          <p:cNvPr id="233" name="TextBox 8"/>
          <p:cNvSpPr txBox="1">
            <a:spLocks noChangeArrowheads="1"/>
          </p:cNvSpPr>
          <p:nvPr/>
        </p:nvSpPr>
        <p:spPr bwMode="auto">
          <a:xfrm>
            <a:off x="2405333" y="228225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CUU</a:t>
            </a:r>
          </a:p>
        </p:txBody>
      </p:sp>
      <p:sp>
        <p:nvSpPr>
          <p:cNvPr id="234" name="TextBox 9"/>
          <p:cNvSpPr txBox="1">
            <a:spLocks noChangeArrowheads="1"/>
          </p:cNvSpPr>
          <p:nvPr/>
        </p:nvSpPr>
        <p:spPr bwMode="auto">
          <a:xfrm>
            <a:off x="2127520" y="275056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35" name="TextBox 10"/>
          <p:cNvSpPr txBox="1">
            <a:spLocks noChangeArrowheads="1"/>
          </p:cNvSpPr>
          <p:nvPr/>
        </p:nvSpPr>
        <p:spPr bwMode="auto">
          <a:xfrm>
            <a:off x="2405333" y="262356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CUC</a:t>
            </a:r>
          </a:p>
        </p:txBody>
      </p:sp>
      <p:sp>
        <p:nvSpPr>
          <p:cNvPr id="236" name="TextBox 11"/>
          <p:cNvSpPr txBox="1">
            <a:spLocks noChangeArrowheads="1"/>
          </p:cNvSpPr>
          <p:nvPr/>
        </p:nvSpPr>
        <p:spPr bwMode="auto">
          <a:xfrm>
            <a:off x="2405333" y="2963291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CUA</a:t>
            </a:r>
          </a:p>
        </p:txBody>
      </p:sp>
      <p:sp>
        <p:nvSpPr>
          <p:cNvPr id="237" name="TextBox 12"/>
          <p:cNvSpPr txBox="1">
            <a:spLocks noChangeArrowheads="1"/>
          </p:cNvSpPr>
          <p:nvPr/>
        </p:nvSpPr>
        <p:spPr bwMode="auto">
          <a:xfrm>
            <a:off x="2398983" y="330460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CUG</a:t>
            </a:r>
          </a:p>
        </p:txBody>
      </p:sp>
      <p:sp>
        <p:nvSpPr>
          <p:cNvPr id="238" name="TextBox 13"/>
          <p:cNvSpPr txBox="1">
            <a:spLocks noChangeArrowheads="1"/>
          </p:cNvSpPr>
          <p:nvPr/>
        </p:nvSpPr>
        <p:spPr bwMode="auto">
          <a:xfrm>
            <a:off x="2405333" y="375386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AUU</a:t>
            </a:r>
          </a:p>
        </p:txBody>
      </p:sp>
      <p:sp>
        <p:nvSpPr>
          <p:cNvPr id="239" name="TextBox 14"/>
          <p:cNvSpPr txBox="1">
            <a:spLocks noChangeArrowheads="1"/>
          </p:cNvSpPr>
          <p:nvPr/>
        </p:nvSpPr>
        <p:spPr bwMode="auto">
          <a:xfrm>
            <a:off x="2127520" y="422217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40" name="TextBox 15"/>
          <p:cNvSpPr txBox="1">
            <a:spLocks noChangeArrowheads="1"/>
          </p:cNvSpPr>
          <p:nvPr/>
        </p:nvSpPr>
        <p:spPr bwMode="auto">
          <a:xfrm>
            <a:off x="2405333" y="4095179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AUC</a:t>
            </a:r>
          </a:p>
        </p:txBody>
      </p:sp>
      <p:sp>
        <p:nvSpPr>
          <p:cNvPr id="241" name="TextBox 16"/>
          <p:cNvSpPr txBox="1">
            <a:spLocks noChangeArrowheads="1"/>
          </p:cNvSpPr>
          <p:nvPr/>
        </p:nvSpPr>
        <p:spPr bwMode="auto">
          <a:xfrm>
            <a:off x="2405333" y="443490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AUA</a:t>
            </a:r>
          </a:p>
        </p:txBody>
      </p:sp>
      <p:sp>
        <p:nvSpPr>
          <p:cNvPr id="242" name="TextBox 17"/>
          <p:cNvSpPr txBox="1">
            <a:spLocks noChangeArrowheads="1"/>
          </p:cNvSpPr>
          <p:nvPr/>
        </p:nvSpPr>
        <p:spPr bwMode="auto">
          <a:xfrm>
            <a:off x="2398983" y="477621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AUG</a:t>
            </a:r>
          </a:p>
        </p:txBody>
      </p:sp>
      <p:sp>
        <p:nvSpPr>
          <p:cNvPr id="243" name="TextBox 18"/>
          <p:cNvSpPr txBox="1">
            <a:spLocks noChangeArrowheads="1"/>
          </p:cNvSpPr>
          <p:nvPr/>
        </p:nvSpPr>
        <p:spPr bwMode="auto">
          <a:xfrm>
            <a:off x="2398983" y="5225479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GUU</a:t>
            </a:r>
          </a:p>
        </p:txBody>
      </p:sp>
      <p:sp>
        <p:nvSpPr>
          <p:cNvPr id="244" name="TextBox 19"/>
          <p:cNvSpPr txBox="1">
            <a:spLocks noChangeArrowheads="1"/>
          </p:cNvSpPr>
          <p:nvPr/>
        </p:nvSpPr>
        <p:spPr bwMode="auto">
          <a:xfrm>
            <a:off x="2122758" y="569379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45" name="TextBox 20"/>
          <p:cNvSpPr txBox="1">
            <a:spLocks noChangeArrowheads="1"/>
          </p:cNvSpPr>
          <p:nvPr/>
        </p:nvSpPr>
        <p:spPr bwMode="auto">
          <a:xfrm>
            <a:off x="2398983" y="5566791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GUC</a:t>
            </a:r>
          </a:p>
        </p:txBody>
      </p:sp>
      <p:sp>
        <p:nvSpPr>
          <p:cNvPr id="246" name="TextBox 21"/>
          <p:cNvSpPr txBox="1">
            <a:spLocks noChangeArrowheads="1"/>
          </p:cNvSpPr>
          <p:nvPr/>
        </p:nvSpPr>
        <p:spPr bwMode="auto">
          <a:xfrm>
            <a:off x="2398983" y="590810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GUA</a:t>
            </a:r>
          </a:p>
        </p:txBody>
      </p:sp>
      <p:sp>
        <p:nvSpPr>
          <p:cNvPr id="247" name="TextBox 22"/>
          <p:cNvSpPr txBox="1">
            <a:spLocks noChangeArrowheads="1"/>
          </p:cNvSpPr>
          <p:nvPr/>
        </p:nvSpPr>
        <p:spPr bwMode="auto">
          <a:xfrm>
            <a:off x="2394220" y="6247829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GUG</a:t>
            </a:r>
          </a:p>
        </p:txBody>
      </p:sp>
      <p:sp>
        <p:nvSpPr>
          <p:cNvPr id="248" name="TextBox 24"/>
          <p:cNvSpPr txBox="1">
            <a:spLocks noChangeArrowheads="1"/>
          </p:cNvSpPr>
          <p:nvPr/>
        </p:nvSpPr>
        <p:spPr bwMode="auto">
          <a:xfrm>
            <a:off x="3658664" y="201835"/>
            <a:ext cx="18219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Second mRNA base</a:t>
            </a:r>
          </a:p>
        </p:txBody>
      </p:sp>
      <p:sp>
        <p:nvSpPr>
          <p:cNvPr id="249" name="TextBox 25"/>
          <p:cNvSpPr txBox="1">
            <a:spLocks noChangeArrowheads="1"/>
          </p:cNvSpPr>
          <p:nvPr/>
        </p:nvSpPr>
        <p:spPr bwMode="auto">
          <a:xfrm>
            <a:off x="3926158" y="47409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50" name="TextBox 26"/>
          <p:cNvSpPr txBox="1">
            <a:spLocks noChangeArrowheads="1"/>
          </p:cNvSpPr>
          <p:nvPr/>
        </p:nvSpPr>
        <p:spPr bwMode="auto">
          <a:xfrm>
            <a:off x="5034233" y="47409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1" name="TextBox 27"/>
          <p:cNvSpPr txBox="1">
            <a:spLocks noChangeArrowheads="1"/>
          </p:cNvSpPr>
          <p:nvPr/>
        </p:nvSpPr>
        <p:spPr bwMode="auto">
          <a:xfrm>
            <a:off x="2995883" y="986854"/>
            <a:ext cx="3526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Phe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2" name="TextBox 28"/>
          <p:cNvSpPr txBox="1">
            <a:spLocks noChangeArrowheads="1"/>
          </p:cNvSpPr>
          <p:nvPr/>
        </p:nvSpPr>
        <p:spPr bwMode="auto">
          <a:xfrm>
            <a:off x="3518170" y="81540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UCU</a:t>
            </a:r>
          </a:p>
        </p:txBody>
      </p:sp>
      <p:sp>
        <p:nvSpPr>
          <p:cNvPr id="253" name="TextBox 29"/>
          <p:cNvSpPr txBox="1">
            <a:spLocks noChangeArrowheads="1"/>
          </p:cNvSpPr>
          <p:nvPr/>
        </p:nvSpPr>
        <p:spPr bwMode="auto">
          <a:xfrm>
            <a:off x="3518170" y="115671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UCC</a:t>
            </a:r>
          </a:p>
        </p:txBody>
      </p:sp>
      <p:sp>
        <p:nvSpPr>
          <p:cNvPr id="254" name="TextBox 30"/>
          <p:cNvSpPr txBox="1">
            <a:spLocks noChangeArrowheads="1"/>
          </p:cNvSpPr>
          <p:nvPr/>
        </p:nvSpPr>
        <p:spPr bwMode="auto">
          <a:xfrm>
            <a:off x="3518170" y="1498029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UCA</a:t>
            </a:r>
          </a:p>
        </p:txBody>
      </p:sp>
      <p:sp>
        <p:nvSpPr>
          <p:cNvPr id="255" name="TextBox 31"/>
          <p:cNvSpPr txBox="1">
            <a:spLocks noChangeArrowheads="1"/>
          </p:cNvSpPr>
          <p:nvPr/>
        </p:nvSpPr>
        <p:spPr bwMode="auto">
          <a:xfrm>
            <a:off x="3513408" y="1839341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UCG</a:t>
            </a:r>
          </a:p>
        </p:txBody>
      </p:sp>
      <p:sp>
        <p:nvSpPr>
          <p:cNvPr id="256" name="TextBox 32"/>
          <p:cNvSpPr txBox="1">
            <a:spLocks noChangeArrowheads="1"/>
          </p:cNvSpPr>
          <p:nvPr/>
        </p:nvSpPr>
        <p:spPr bwMode="auto">
          <a:xfrm>
            <a:off x="3518170" y="228860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CCU</a:t>
            </a:r>
          </a:p>
        </p:txBody>
      </p:sp>
      <p:sp>
        <p:nvSpPr>
          <p:cNvPr id="257" name="TextBox 33"/>
          <p:cNvSpPr txBox="1">
            <a:spLocks noChangeArrowheads="1"/>
          </p:cNvSpPr>
          <p:nvPr/>
        </p:nvSpPr>
        <p:spPr bwMode="auto">
          <a:xfrm>
            <a:off x="3000645" y="2793429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Leu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8" name="TextBox 34"/>
          <p:cNvSpPr txBox="1">
            <a:spLocks noChangeArrowheads="1"/>
          </p:cNvSpPr>
          <p:nvPr/>
        </p:nvSpPr>
        <p:spPr bwMode="auto">
          <a:xfrm>
            <a:off x="3518170" y="2628329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CCC</a:t>
            </a:r>
          </a:p>
        </p:txBody>
      </p:sp>
      <p:sp>
        <p:nvSpPr>
          <p:cNvPr id="259" name="TextBox 35"/>
          <p:cNvSpPr txBox="1">
            <a:spLocks noChangeArrowheads="1"/>
          </p:cNvSpPr>
          <p:nvPr/>
        </p:nvSpPr>
        <p:spPr bwMode="auto">
          <a:xfrm>
            <a:off x="3518170" y="2969641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CCA</a:t>
            </a:r>
          </a:p>
        </p:txBody>
      </p:sp>
      <p:sp>
        <p:nvSpPr>
          <p:cNvPr id="260" name="TextBox 36"/>
          <p:cNvSpPr txBox="1">
            <a:spLocks noChangeArrowheads="1"/>
          </p:cNvSpPr>
          <p:nvPr/>
        </p:nvSpPr>
        <p:spPr bwMode="auto">
          <a:xfrm>
            <a:off x="3513408" y="331095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CCG</a:t>
            </a:r>
          </a:p>
        </p:txBody>
      </p:sp>
      <p:sp>
        <p:nvSpPr>
          <p:cNvPr id="261" name="TextBox 37"/>
          <p:cNvSpPr txBox="1">
            <a:spLocks noChangeArrowheads="1"/>
          </p:cNvSpPr>
          <p:nvPr/>
        </p:nvSpPr>
        <p:spPr bwMode="auto">
          <a:xfrm>
            <a:off x="3518170" y="376021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ACU</a:t>
            </a:r>
          </a:p>
        </p:txBody>
      </p:sp>
      <p:sp>
        <p:nvSpPr>
          <p:cNvPr id="262" name="TextBox 38"/>
          <p:cNvSpPr txBox="1">
            <a:spLocks noChangeArrowheads="1"/>
          </p:cNvSpPr>
          <p:nvPr/>
        </p:nvSpPr>
        <p:spPr bwMode="auto">
          <a:xfrm>
            <a:off x="3026045" y="4106291"/>
            <a:ext cx="213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Ile</a:t>
            </a:r>
          </a:p>
        </p:txBody>
      </p:sp>
      <p:sp>
        <p:nvSpPr>
          <p:cNvPr id="263" name="TextBox 39"/>
          <p:cNvSpPr txBox="1">
            <a:spLocks noChangeArrowheads="1"/>
          </p:cNvSpPr>
          <p:nvPr/>
        </p:nvSpPr>
        <p:spPr bwMode="auto">
          <a:xfrm>
            <a:off x="3518170" y="4099941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ACC</a:t>
            </a:r>
          </a:p>
        </p:txBody>
      </p:sp>
      <p:sp>
        <p:nvSpPr>
          <p:cNvPr id="264" name="TextBox 40"/>
          <p:cNvSpPr txBox="1">
            <a:spLocks noChangeArrowheads="1"/>
          </p:cNvSpPr>
          <p:nvPr/>
        </p:nvSpPr>
        <p:spPr bwMode="auto">
          <a:xfrm>
            <a:off x="3518170" y="444125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ACA</a:t>
            </a:r>
          </a:p>
        </p:txBody>
      </p:sp>
      <p:sp>
        <p:nvSpPr>
          <p:cNvPr id="265" name="TextBox 41"/>
          <p:cNvSpPr txBox="1">
            <a:spLocks noChangeArrowheads="1"/>
          </p:cNvSpPr>
          <p:nvPr/>
        </p:nvSpPr>
        <p:spPr bwMode="auto">
          <a:xfrm>
            <a:off x="4135708" y="4276154"/>
            <a:ext cx="3093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Thr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6" name="TextBox 42"/>
          <p:cNvSpPr txBox="1">
            <a:spLocks noChangeArrowheads="1"/>
          </p:cNvSpPr>
          <p:nvPr/>
        </p:nvSpPr>
        <p:spPr bwMode="auto">
          <a:xfrm>
            <a:off x="4130945" y="2804541"/>
            <a:ext cx="3206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</a:t>
            </a:r>
          </a:p>
        </p:txBody>
      </p:sp>
      <p:sp>
        <p:nvSpPr>
          <p:cNvPr id="267" name="TextBox 43"/>
          <p:cNvSpPr txBox="1">
            <a:spLocks noChangeArrowheads="1"/>
          </p:cNvSpPr>
          <p:nvPr/>
        </p:nvSpPr>
        <p:spPr bwMode="auto">
          <a:xfrm>
            <a:off x="4135708" y="1332929"/>
            <a:ext cx="3109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Ser</a:t>
            </a:r>
          </a:p>
        </p:txBody>
      </p:sp>
      <p:sp>
        <p:nvSpPr>
          <p:cNvPr id="268" name="TextBox 44"/>
          <p:cNvSpPr txBox="1">
            <a:spLocks noChangeArrowheads="1"/>
          </p:cNvSpPr>
          <p:nvPr/>
        </p:nvSpPr>
        <p:spPr bwMode="auto">
          <a:xfrm>
            <a:off x="4626245" y="81540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UAU</a:t>
            </a:r>
          </a:p>
        </p:txBody>
      </p:sp>
      <p:sp>
        <p:nvSpPr>
          <p:cNvPr id="269" name="TextBox 45"/>
          <p:cNvSpPr txBox="1">
            <a:spLocks noChangeArrowheads="1"/>
          </p:cNvSpPr>
          <p:nvPr/>
        </p:nvSpPr>
        <p:spPr bwMode="auto">
          <a:xfrm>
            <a:off x="4626245" y="115671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UAC</a:t>
            </a:r>
          </a:p>
        </p:txBody>
      </p:sp>
      <p:sp>
        <p:nvSpPr>
          <p:cNvPr id="270" name="TextBox 46"/>
          <p:cNvSpPr txBox="1">
            <a:spLocks noChangeArrowheads="1"/>
          </p:cNvSpPr>
          <p:nvPr/>
        </p:nvSpPr>
        <p:spPr bwMode="auto">
          <a:xfrm>
            <a:off x="5243783" y="986854"/>
            <a:ext cx="2854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Tyr</a:t>
            </a:r>
          </a:p>
        </p:txBody>
      </p:sp>
      <p:sp>
        <p:nvSpPr>
          <p:cNvPr id="271" name="TextBox 47"/>
          <p:cNvSpPr txBox="1">
            <a:spLocks noChangeArrowheads="1"/>
          </p:cNvSpPr>
          <p:nvPr/>
        </p:nvSpPr>
        <p:spPr bwMode="auto">
          <a:xfrm>
            <a:off x="6135958" y="47409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72" name="TextBox 48"/>
          <p:cNvSpPr txBox="1">
            <a:spLocks noChangeArrowheads="1"/>
          </p:cNvSpPr>
          <p:nvPr/>
        </p:nvSpPr>
        <p:spPr bwMode="auto">
          <a:xfrm>
            <a:off x="5729558" y="81540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UGU</a:t>
            </a:r>
          </a:p>
        </p:txBody>
      </p:sp>
      <p:sp>
        <p:nvSpPr>
          <p:cNvPr id="273" name="TextBox 49"/>
          <p:cNvSpPr txBox="1">
            <a:spLocks noChangeArrowheads="1"/>
          </p:cNvSpPr>
          <p:nvPr/>
        </p:nvSpPr>
        <p:spPr bwMode="auto">
          <a:xfrm>
            <a:off x="5729558" y="115671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UGC</a:t>
            </a:r>
          </a:p>
        </p:txBody>
      </p:sp>
      <p:sp>
        <p:nvSpPr>
          <p:cNvPr id="274" name="TextBox 50"/>
          <p:cNvSpPr txBox="1">
            <a:spLocks noChangeArrowheads="1"/>
          </p:cNvSpPr>
          <p:nvPr/>
        </p:nvSpPr>
        <p:spPr bwMode="auto">
          <a:xfrm>
            <a:off x="6347095" y="986854"/>
            <a:ext cx="3542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Cys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5" name="TextBox 51"/>
          <p:cNvSpPr txBox="1">
            <a:spLocks noChangeArrowheads="1"/>
          </p:cNvSpPr>
          <p:nvPr/>
        </p:nvSpPr>
        <p:spPr bwMode="auto">
          <a:xfrm>
            <a:off x="6832870" y="81540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76" name="TextBox 52"/>
          <p:cNvSpPr txBox="1">
            <a:spLocks noChangeArrowheads="1"/>
          </p:cNvSpPr>
          <p:nvPr/>
        </p:nvSpPr>
        <p:spPr bwMode="auto">
          <a:xfrm>
            <a:off x="6832870" y="115671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77" name="TextBox 53"/>
          <p:cNvSpPr txBox="1">
            <a:spLocks noChangeArrowheads="1"/>
          </p:cNvSpPr>
          <p:nvPr/>
        </p:nvSpPr>
        <p:spPr bwMode="auto">
          <a:xfrm>
            <a:off x="3000645" y="1645666"/>
            <a:ext cx="3414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Leu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8" name="TextBox 54"/>
          <p:cNvSpPr txBox="1">
            <a:spLocks noChangeArrowheads="1"/>
          </p:cNvSpPr>
          <p:nvPr/>
        </p:nvSpPr>
        <p:spPr bwMode="auto">
          <a:xfrm>
            <a:off x="4648469" y="1505172"/>
            <a:ext cx="9434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UAA  Stop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7045775" y="1975032"/>
            <a:ext cx="246221" cy="3320717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Third mRNA base  </a:t>
            </a: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(3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</a:t>
            </a:r>
            <a:r>
              <a:rPr lang="en-US" sz="10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codon)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0" name="TextBox 56"/>
          <p:cNvSpPr txBox="1">
            <a:spLocks noChangeArrowheads="1"/>
          </p:cNvSpPr>
          <p:nvPr/>
        </p:nvSpPr>
        <p:spPr bwMode="auto">
          <a:xfrm>
            <a:off x="4641326" y="1844103"/>
            <a:ext cx="960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UAG </a:t>
            </a: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</p:txBody>
      </p:sp>
      <p:sp>
        <p:nvSpPr>
          <p:cNvPr id="281" name="TextBox 57"/>
          <p:cNvSpPr txBox="1">
            <a:spLocks noChangeArrowheads="1"/>
          </p:cNvSpPr>
          <p:nvPr/>
        </p:nvSpPr>
        <p:spPr bwMode="auto">
          <a:xfrm>
            <a:off x="4626245" y="228860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CAU</a:t>
            </a:r>
          </a:p>
        </p:txBody>
      </p:sp>
      <p:sp>
        <p:nvSpPr>
          <p:cNvPr id="282" name="TextBox 58"/>
          <p:cNvSpPr txBox="1">
            <a:spLocks noChangeArrowheads="1"/>
          </p:cNvSpPr>
          <p:nvPr/>
        </p:nvSpPr>
        <p:spPr bwMode="auto">
          <a:xfrm>
            <a:off x="4626245" y="2628329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CAC</a:t>
            </a:r>
          </a:p>
        </p:txBody>
      </p:sp>
      <p:sp>
        <p:nvSpPr>
          <p:cNvPr id="283" name="TextBox 59"/>
          <p:cNvSpPr txBox="1">
            <a:spLocks noChangeArrowheads="1"/>
          </p:cNvSpPr>
          <p:nvPr/>
        </p:nvSpPr>
        <p:spPr bwMode="auto">
          <a:xfrm>
            <a:off x="4626245" y="2969641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CAA</a:t>
            </a:r>
          </a:p>
        </p:txBody>
      </p:sp>
      <p:sp>
        <p:nvSpPr>
          <p:cNvPr id="284" name="TextBox 60"/>
          <p:cNvSpPr txBox="1">
            <a:spLocks noChangeArrowheads="1"/>
          </p:cNvSpPr>
          <p:nvPr/>
        </p:nvSpPr>
        <p:spPr bwMode="auto">
          <a:xfrm>
            <a:off x="4621483" y="331095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CAG</a:t>
            </a:r>
          </a:p>
        </p:txBody>
      </p:sp>
      <p:sp>
        <p:nvSpPr>
          <p:cNvPr id="285" name="TextBox 61"/>
          <p:cNvSpPr txBox="1">
            <a:spLocks noChangeArrowheads="1"/>
          </p:cNvSpPr>
          <p:nvPr/>
        </p:nvSpPr>
        <p:spPr bwMode="auto">
          <a:xfrm>
            <a:off x="4626245" y="3760216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AAU</a:t>
            </a:r>
          </a:p>
        </p:txBody>
      </p:sp>
      <p:sp>
        <p:nvSpPr>
          <p:cNvPr id="286" name="TextBox 62"/>
          <p:cNvSpPr txBox="1">
            <a:spLocks noChangeArrowheads="1"/>
          </p:cNvSpPr>
          <p:nvPr/>
        </p:nvSpPr>
        <p:spPr bwMode="auto">
          <a:xfrm>
            <a:off x="4626245" y="4099941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AAC</a:t>
            </a:r>
          </a:p>
        </p:txBody>
      </p:sp>
      <p:sp>
        <p:nvSpPr>
          <p:cNvPr id="287" name="TextBox 63"/>
          <p:cNvSpPr txBox="1">
            <a:spLocks noChangeArrowheads="1"/>
          </p:cNvSpPr>
          <p:nvPr/>
        </p:nvSpPr>
        <p:spPr bwMode="auto">
          <a:xfrm>
            <a:off x="4626245" y="4441254"/>
            <a:ext cx="4183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</a:p>
        </p:txBody>
      </p:sp>
      <p:sp>
        <p:nvSpPr>
          <p:cNvPr id="288" name="TextBox 64"/>
          <p:cNvSpPr txBox="1">
            <a:spLocks noChangeArrowheads="1"/>
          </p:cNvSpPr>
          <p:nvPr/>
        </p:nvSpPr>
        <p:spPr bwMode="auto">
          <a:xfrm>
            <a:off x="4621483" y="478256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AAG</a:t>
            </a:r>
          </a:p>
        </p:txBody>
      </p:sp>
      <p:sp>
        <p:nvSpPr>
          <p:cNvPr id="289" name="TextBox 65"/>
          <p:cNvSpPr txBox="1">
            <a:spLocks noChangeArrowheads="1"/>
          </p:cNvSpPr>
          <p:nvPr/>
        </p:nvSpPr>
        <p:spPr bwMode="auto">
          <a:xfrm>
            <a:off x="4621483" y="5231829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GAU</a:t>
            </a:r>
          </a:p>
        </p:txBody>
      </p:sp>
      <p:sp>
        <p:nvSpPr>
          <p:cNvPr id="290" name="TextBox 66"/>
          <p:cNvSpPr txBox="1">
            <a:spLocks noChangeArrowheads="1"/>
          </p:cNvSpPr>
          <p:nvPr/>
        </p:nvSpPr>
        <p:spPr bwMode="auto">
          <a:xfrm>
            <a:off x="4621483" y="557155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GAC</a:t>
            </a:r>
          </a:p>
        </p:txBody>
      </p:sp>
      <p:sp>
        <p:nvSpPr>
          <p:cNvPr id="291" name="TextBox 67"/>
          <p:cNvSpPr txBox="1">
            <a:spLocks noChangeArrowheads="1"/>
          </p:cNvSpPr>
          <p:nvPr/>
        </p:nvSpPr>
        <p:spPr bwMode="auto">
          <a:xfrm>
            <a:off x="4140470" y="5765229"/>
            <a:ext cx="2997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Ala</a:t>
            </a:r>
          </a:p>
        </p:txBody>
      </p:sp>
      <p:sp>
        <p:nvSpPr>
          <p:cNvPr id="292" name="TextBox 68"/>
          <p:cNvSpPr txBox="1">
            <a:spLocks noChangeArrowheads="1"/>
          </p:cNvSpPr>
          <p:nvPr/>
        </p:nvSpPr>
        <p:spPr bwMode="auto">
          <a:xfrm>
            <a:off x="4621483" y="591286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GAA</a:t>
            </a:r>
          </a:p>
        </p:txBody>
      </p:sp>
      <p:sp>
        <p:nvSpPr>
          <p:cNvPr id="293" name="TextBox 69"/>
          <p:cNvSpPr txBox="1">
            <a:spLocks noChangeArrowheads="1"/>
          </p:cNvSpPr>
          <p:nvPr/>
        </p:nvSpPr>
        <p:spPr bwMode="auto">
          <a:xfrm>
            <a:off x="4615133" y="6254179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GAG</a:t>
            </a:r>
          </a:p>
        </p:txBody>
      </p:sp>
      <p:sp>
        <p:nvSpPr>
          <p:cNvPr id="294" name="TextBox 70"/>
          <p:cNvSpPr txBox="1">
            <a:spLocks noChangeArrowheads="1"/>
          </p:cNvSpPr>
          <p:nvPr/>
        </p:nvSpPr>
        <p:spPr bwMode="auto">
          <a:xfrm>
            <a:off x="5240608" y="5401691"/>
            <a:ext cx="363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Asp</a:t>
            </a:r>
          </a:p>
        </p:txBody>
      </p:sp>
      <p:sp>
        <p:nvSpPr>
          <p:cNvPr id="295" name="TextBox 71"/>
          <p:cNvSpPr txBox="1">
            <a:spLocks noChangeArrowheads="1"/>
          </p:cNvSpPr>
          <p:nvPr/>
        </p:nvSpPr>
        <p:spPr bwMode="auto">
          <a:xfrm>
            <a:off x="5234258" y="3930079"/>
            <a:ext cx="3638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Asn</a:t>
            </a:r>
          </a:p>
        </p:txBody>
      </p:sp>
      <p:sp>
        <p:nvSpPr>
          <p:cNvPr id="296" name="TextBox 72"/>
          <p:cNvSpPr txBox="1">
            <a:spLocks noChangeArrowheads="1"/>
          </p:cNvSpPr>
          <p:nvPr/>
        </p:nvSpPr>
        <p:spPr bwMode="auto">
          <a:xfrm>
            <a:off x="5243783" y="2458466"/>
            <a:ext cx="2997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His</a:t>
            </a:r>
          </a:p>
        </p:txBody>
      </p:sp>
      <p:sp>
        <p:nvSpPr>
          <p:cNvPr id="297" name="TextBox 73"/>
          <p:cNvSpPr txBox="1">
            <a:spLocks noChangeArrowheads="1"/>
          </p:cNvSpPr>
          <p:nvPr/>
        </p:nvSpPr>
        <p:spPr bwMode="auto">
          <a:xfrm>
            <a:off x="5729558" y="228860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CGU</a:t>
            </a:r>
          </a:p>
        </p:txBody>
      </p:sp>
      <p:sp>
        <p:nvSpPr>
          <p:cNvPr id="298" name="TextBox 74"/>
          <p:cNvSpPr txBox="1">
            <a:spLocks noChangeArrowheads="1"/>
          </p:cNvSpPr>
          <p:nvPr/>
        </p:nvSpPr>
        <p:spPr bwMode="auto">
          <a:xfrm>
            <a:off x="5729558" y="2628329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CGC</a:t>
            </a:r>
          </a:p>
        </p:txBody>
      </p:sp>
      <p:sp>
        <p:nvSpPr>
          <p:cNvPr id="299" name="TextBox 75"/>
          <p:cNvSpPr txBox="1">
            <a:spLocks noChangeArrowheads="1"/>
          </p:cNvSpPr>
          <p:nvPr/>
        </p:nvSpPr>
        <p:spPr bwMode="auto">
          <a:xfrm>
            <a:off x="5729558" y="2969641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CGA</a:t>
            </a:r>
          </a:p>
        </p:txBody>
      </p:sp>
      <p:sp>
        <p:nvSpPr>
          <p:cNvPr id="300" name="TextBox 76"/>
          <p:cNvSpPr txBox="1">
            <a:spLocks noChangeArrowheads="1"/>
          </p:cNvSpPr>
          <p:nvPr/>
        </p:nvSpPr>
        <p:spPr bwMode="auto">
          <a:xfrm>
            <a:off x="5723208" y="3310954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CGG</a:t>
            </a:r>
          </a:p>
        </p:txBody>
      </p:sp>
      <p:sp>
        <p:nvSpPr>
          <p:cNvPr id="301" name="TextBox 77"/>
          <p:cNvSpPr txBox="1">
            <a:spLocks noChangeArrowheads="1"/>
          </p:cNvSpPr>
          <p:nvPr/>
        </p:nvSpPr>
        <p:spPr bwMode="auto">
          <a:xfrm>
            <a:off x="5729558" y="376021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AGU</a:t>
            </a:r>
          </a:p>
        </p:txBody>
      </p:sp>
      <p:sp>
        <p:nvSpPr>
          <p:cNvPr id="302" name="TextBox 78"/>
          <p:cNvSpPr txBox="1">
            <a:spLocks noChangeArrowheads="1"/>
          </p:cNvSpPr>
          <p:nvPr/>
        </p:nvSpPr>
        <p:spPr bwMode="auto">
          <a:xfrm>
            <a:off x="5729558" y="4099941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AGC</a:t>
            </a:r>
          </a:p>
        </p:txBody>
      </p:sp>
      <p:sp>
        <p:nvSpPr>
          <p:cNvPr id="303" name="TextBox 79"/>
          <p:cNvSpPr txBox="1">
            <a:spLocks noChangeArrowheads="1"/>
          </p:cNvSpPr>
          <p:nvPr/>
        </p:nvSpPr>
        <p:spPr bwMode="auto">
          <a:xfrm>
            <a:off x="5729558" y="4441254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AGA</a:t>
            </a:r>
          </a:p>
        </p:txBody>
      </p:sp>
      <p:sp>
        <p:nvSpPr>
          <p:cNvPr id="304" name="TextBox 80"/>
          <p:cNvSpPr txBox="1">
            <a:spLocks noChangeArrowheads="1"/>
          </p:cNvSpPr>
          <p:nvPr/>
        </p:nvSpPr>
        <p:spPr bwMode="auto">
          <a:xfrm>
            <a:off x="5723208" y="4782566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AGG</a:t>
            </a:r>
          </a:p>
        </p:txBody>
      </p:sp>
      <p:sp>
        <p:nvSpPr>
          <p:cNvPr id="305" name="TextBox 81"/>
          <p:cNvSpPr txBox="1">
            <a:spLocks noChangeArrowheads="1"/>
          </p:cNvSpPr>
          <p:nvPr/>
        </p:nvSpPr>
        <p:spPr bwMode="auto">
          <a:xfrm>
            <a:off x="5723208" y="5231829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GGU</a:t>
            </a:r>
          </a:p>
        </p:txBody>
      </p:sp>
      <p:sp>
        <p:nvSpPr>
          <p:cNvPr id="306" name="TextBox 82"/>
          <p:cNvSpPr txBox="1">
            <a:spLocks noChangeArrowheads="1"/>
          </p:cNvSpPr>
          <p:nvPr/>
        </p:nvSpPr>
        <p:spPr bwMode="auto">
          <a:xfrm>
            <a:off x="5723208" y="5571554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GGC</a:t>
            </a:r>
          </a:p>
        </p:txBody>
      </p:sp>
      <p:sp>
        <p:nvSpPr>
          <p:cNvPr id="307" name="TextBox 83"/>
          <p:cNvSpPr txBox="1">
            <a:spLocks noChangeArrowheads="1"/>
          </p:cNvSpPr>
          <p:nvPr/>
        </p:nvSpPr>
        <p:spPr bwMode="auto">
          <a:xfrm>
            <a:off x="5723208" y="5912866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GGA</a:t>
            </a:r>
          </a:p>
        </p:txBody>
      </p:sp>
      <p:sp>
        <p:nvSpPr>
          <p:cNvPr id="308" name="TextBox 84"/>
          <p:cNvSpPr txBox="1">
            <a:spLocks noChangeArrowheads="1"/>
          </p:cNvSpPr>
          <p:nvPr/>
        </p:nvSpPr>
        <p:spPr bwMode="auto">
          <a:xfrm>
            <a:off x="5718445" y="6254179"/>
            <a:ext cx="4472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GGG</a:t>
            </a:r>
          </a:p>
        </p:txBody>
      </p:sp>
      <p:sp>
        <p:nvSpPr>
          <p:cNvPr id="309" name="TextBox 85"/>
          <p:cNvSpPr txBox="1">
            <a:spLocks noChangeArrowheads="1"/>
          </p:cNvSpPr>
          <p:nvPr/>
        </p:nvSpPr>
        <p:spPr bwMode="auto">
          <a:xfrm>
            <a:off x="6351858" y="5754116"/>
            <a:ext cx="3093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310" name="TextBox 86"/>
          <p:cNvSpPr txBox="1">
            <a:spLocks noChangeArrowheads="1"/>
          </p:cNvSpPr>
          <p:nvPr/>
        </p:nvSpPr>
        <p:spPr bwMode="auto">
          <a:xfrm>
            <a:off x="6369320" y="3930079"/>
            <a:ext cx="3109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Ser</a:t>
            </a:r>
          </a:p>
        </p:txBody>
      </p:sp>
      <p:sp>
        <p:nvSpPr>
          <p:cNvPr id="311" name="TextBox 87"/>
          <p:cNvSpPr txBox="1">
            <a:spLocks noChangeArrowheads="1"/>
          </p:cNvSpPr>
          <p:nvPr/>
        </p:nvSpPr>
        <p:spPr bwMode="auto">
          <a:xfrm>
            <a:off x="6358208" y="2810891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Arg</a:t>
            </a:r>
          </a:p>
        </p:txBody>
      </p:sp>
      <p:sp>
        <p:nvSpPr>
          <p:cNvPr id="312" name="TextBox 88"/>
          <p:cNvSpPr txBox="1">
            <a:spLocks noChangeArrowheads="1"/>
          </p:cNvSpPr>
          <p:nvPr/>
        </p:nvSpPr>
        <p:spPr bwMode="auto">
          <a:xfrm>
            <a:off x="6832870" y="228701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13" name="TextBox 89"/>
          <p:cNvSpPr txBox="1">
            <a:spLocks noChangeArrowheads="1"/>
          </p:cNvSpPr>
          <p:nvPr/>
        </p:nvSpPr>
        <p:spPr bwMode="auto">
          <a:xfrm>
            <a:off x="6832870" y="262832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4" name="TextBox 90"/>
          <p:cNvSpPr txBox="1">
            <a:spLocks noChangeArrowheads="1"/>
          </p:cNvSpPr>
          <p:nvPr/>
        </p:nvSpPr>
        <p:spPr bwMode="auto">
          <a:xfrm>
            <a:off x="6832870" y="296964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15" name="TextBox 91"/>
          <p:cNvSpPr txBox="1">
            <a:spLocks noChangeArrowheads="1"/>
          </p:cNvSpPr>
          <p:nvPr/>
        </p:nvSpPr>
        <p:spPr bwMode="auto">
          <a:xfrm>
            <a:off x="6826520" y="3310954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16" name="TextBox 92"/>
          <p:cNvSpPr txBox="1">
            <a:spLocks noChangeArrowheads="1"/>
          </p:cNvSpPr>
          <p:nvPr/>
        </p:nvSpPr>
        <p:spPr bwMode="auto">
          <a:xfrm>
            <a:off x="6832870" y="376021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17" name="TextBox 93"/>
          <p:cNvSpPr txBox="1">
            <a:spLocks noChangeArrowheads="1"/>
          </p:cNvSpPr>
          <p:nvPr/>
        </p:nvSpPr>
        <p:spPr bwMode="auto">
          <a:xfrm>
            <a:off x="6832870" y="4099941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8" name="TextBox 94"/>
          <p:cNvSpPr txBox="1">
            <a:spLocks noChangeArrowheads="1"/>
          </p:cNvSpPr>
          <p:nvPr/>
        </p:nvSpPr>
        <p:spPr bwMode="auto">
          <a:xfrm>
            <a:off x="6832870" y="444125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19" name="TextBox 95"/>
          <p:cNvSpPr txBox="1">
            <a:spLocks noChangeArrowheads="1"/>
          </p:cNvSpPr>
          <p:nvPr/>
        </p:nvSpPr>
        <p:spPr bwMode="auto">
          <a:xfrm>
            <a:off x="6826520" y="4782566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20" name="TextBox 96"/>
          <p:cNvSpPr txBox="1">
            <a:spLocks noChangeArrowheads="1"/>
          </p:cNvSpPr>
          <p:nvPr/>
        </p:nvSpPr>
        <p:spPr bwMode="auto">
          <a:xfrm>
            <a:off x="6832870" y="5231829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21" name="TextBox 97"/>
          <p:cNvSpPr txBox="1">
            <a:spLocks noChangeArrowheads="1"/>
          </p:cNvSpPr>
          <p:nvPr/>
        </p:nvSpPr>
        <p:spPr bwMode="auto">
          <a:xfrm>
            <a:off x="6832870" y="5571554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22" name="TextBox 98"/>
          <p:cNvSpPr txBox="1">
            <a:spLocks noChangeArrowheads="1"/>
          </p:cNvSpPr>
          <p:nvPr/>
        </p:nvSpPr>
        <p:spPr bwMode="auto">
          <a:xfrm>
            <a:off x="6832870" y="5912866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23" name="TextBox 99"/>
          <p:cNvSpPr txBox="1">
            <a:spLocks noChangeArrowheads="1"/>
          </p:cNvSpPr>
          <p:nvPr/>
        </p:nvSpPr>
        <p:spPr bwMode="auto">
          <a:xfrm>
            <a:off x="6826520" y="6254179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1809250" y="2056533"/>
            <a:ext cx="246221" cy="3194080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First mRNA base  </a:t>
            </a: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(5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 of codon)</a:t>
            </a:r>
          </a:p>
        </p:txBody>
      </p:sp>
      <p:sp>
        <p:nvSpPr>
          <p:cNvPr id="325" name="TextBox 101"/>
          <p:cNvSpPr txBox="1">
            <a:spLocks noChangeArrowheads="1"/>
          </p:cNvSpPr>
          <p:nvPr/>
        </p:nvSpPr>
        <p:spPr bwMode="auto">
          <a:xfrm>
            <a:off x="5254895" y="3117279"/>
            <a:ext cx="3189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Gln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6" name="TextBox 102"/>
          <p:cNvSpPr txBox="1">
            <a:spLocks noChangeArrowheads="1"/>
          </p:cNvSpPr>
          <p:nvPr/>
        </p:nvSpPr>
        <p:spPr bwMode="auto">
          <a:xfrm>
            <a:off x="2909364" y="4740498"/>
            <a:ext cx="4215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Met or</a:t>
            </a:r>
          </a:p>
          <a:p>
            <a:pPr eaLnBrk="0" hangingPunct="0"/>
            <a:r>
              <a:rPr lang="en-US" sz="11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</a:t>
            </a:r>
          </a:p>
        </p:txBody>
      </p:sp>
      <p:sp>
        <p:nvSpPr>
          <p:cNvPr id="328" name="TextBox 104"/>
          <p:cNvSpPr txBox="1">
            <a:spLocks noChangeArrowheads="1"/>
          </p:cNvSpPr>
          <p:nvPr/>
        </p:nvSpPr>
        <p:spPr bwMode="auto">
          <a:xfrm>
            <a:off x="5227908" y="4588891"/>
            <a:ext cx="3247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Lys</a:t>
            </a:r>
          </a:p>
        </p:txBody>
      </p:sp>
      <p:sp>
        <p:nvSpPr>
          <p:cNvPr id="329" name="TextBox 105"/>
          <p:cNvSpPr txBox="1">
            <a:spLocks noChangeArrowheads="1"/>
          </p:cNvSpPr>
          <p:nvPr/>
        </p:nvSpPr>
        <p:spPr bwMode="auto">
          <a:xfrm>
            <a:off x="6358208" y="4588891"/>
            <a:ext cx="3318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Arg</a:t>
            </a:r>
          </a:p>
        </p:txBody>
      </p:sp>
      <p:sp>
        <p:nvSpPr>
          <p:cNvPr id="330" name="TextBox 106"/>
          <p:cNvSpPr txBox="1">
            <a:spLocks noChangeArrowheads="1"/>
          </p:cNvSpPr>
          <p:nvPr/>
        </p:nvSpPr>
        <p:spPr bwMode="auto">
          <a:xfrm>
            <a:off x="3513408" y="478256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ACG</a:t>
            </a:r>
          </a:p>
        </p:txBody>
      </p:sp>
      <p:sp>
        <p:nvSpPr>
          <p:cNvPr id="331" name="TextBox 107"/>
          <p:cNvSpPr txBox="1">
            <a:spLocks noChangeArrowheads="1"/>
          </p:cNvSpPr>
          <p:nvPr/>
        </p:nvSpPr>
        <p:spPr bwMode="auto">
          <a:xfrm>
            <a:off x="3513408" y="5225479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GCU</a:t>
            </a:r>
          </a:p>
        </p:txBody>
      </p:sp>
      <p:sp>
        <p:nvSpPr>
          <p:cNvPr id="332" name="TextBox 108"/>
          <p:cNvSpPr txBox="1">
            <a:spLocks noChangeArrowheads="1"/>
          </p:cNvSpPr>
          <p:nvPr/>
        </p:nvSpPr>
        <p:spPr bwMode="auto">
          <a:xfrm>
            <a:off x="3513408" y="5566791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GCC</a:t>
            </a:r>
          </a:p>
        </p:txBody>
      </p:sp>
      <p:sp>
        <p:nvSpPr>
          <p:cNvPr id="333" name="TextBox 109"/>
          <p:cNvSpPr txBox="1">
            <a:spLocks noChangeArrowheads="1"/>
          </p:cNvSpPr>
          <p:nvPr/>
        </p:nvSpPr>
        <p:spPr bwMode="auto">
          <a:xfrm>
            <a:off x="3003820" y="5758879"/>
            <a:ext cx="2778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Val</a:t>
            </a:r>
          </a:p>
        </p:txBody>
      </p:sp>
      <p:sp>
        <p:nvSpPr>
          <p:cNvPr id="334" name="TextBox 110"/>
          <p:cNvSpPr txBox="1">
            <a:spLocks noChangeArrowheads="1"/>
          </p:cNvSpPr>
          <p:nvPr/>
        </p:nvSpPr>
        <p:spPr bwMode="auto">
          <a:xfrm>
            <a:off x="3513408" y="5906516"/>
            <a:ext cx="4280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GCA</a:t>
            </a:r>
          </a:p>
        </p:txBody>
      </p:sp>
      <p:sp>
        <p:nvSpPr>
          <p:cNvPr id="335" name="TextBox 111"/>
          <p:cNvSpPr txBox="1">
            <a:spLocks noChangeArrowheads="1"/>
          </p:cNvSpPr>
          <p:nvPr/>
        </p:nvSpPr>
        <p:spPr bwMode="auto">
          <a:xfrm>
            <a:off x="3508645" y="6247829"/>
            <a:ext cx="43762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GCG</a:t>
            </a:r>
          </a:p>
        </p:txBody>
      </p:sp>
      <p:sp>
        <p:nvSpPr>
          <p:cNvPr id="336" name="TextBox 112"/>
          <p:cNvSpPr txBox="1">
            <a:spLocks noChangeArrowheads="1"/>
          </p:cNvSpPr>
          <p:nvPr/>
        </p:nvSpPr>
        <p:spPr bwMode="auto">
          <a:xfrm>
            <a:off x="5232670" y="6060504"/>
            <a:ext cx="3189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Glu</a:t>
            </a:r>
          </a:p>
        </p:txBody>
      </p:sp>
      <p:sp>
        <p:nvSpPr>
          <p:cNvPr id="337" name="TextBox 54"/>
          <p:cNvSpPr txBox="1">
            <a:spLocks noChangeArrowheads="1"/>
          </p:cNvSpPr>
          <p:nvPr/>
        </p:nvSpPr>
        <p:spPr bwMode="auto">
          <a:xfrm>
            <a:off x="5738606" y="1505172"/>
            <a:ext cx="9530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UGA  Stop</a:t>
            </a:r>
          </a:p>
        </p:txBody>
      </p:sp>
      <p:sp>
        <p:nvSpPr>
          <p:cNvPr id="338" name="TextBox 54"/>
          <p:cNvSpPr txBox="1">
            <a:spLocks noChangeArrowheads="1"/>
          </p:cNvSpPr>
          <p:nvPr/>
        </p:nvSpPr>
        <p:spPr bwMode="auto">
          <a:xfrm>
            <a:off x="6834527" y="1492378"/>
            <a:ext cx="139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9" name="TextBox 56"/>
          <p:cNvSpPr txBox="1">
            <a:spLocks noChangeArrowheads="1"/>
          </p:cNvSpPr>
          <p:nvPr/>
        </p:nvSpPr>
        <p:spPr bwMode="auto">
          <a:xfrm>
            <a:off x="5739082" y="1832434"/>
            <a:ext cx="8950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UGG   </a:t>
            </a:r>
            <a:r>
              <a:rPr lang="en-US" sz="15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endParaRPr lang="en-US" sz="15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0" name="TextBox 56"/>
          <p:cNvSpPr txBox="1">
            <a:spLocks noChangeArrowheads="1"/>
          </p:cNvSpPr>
          <p:nvPr/>
        </p:nvSpPr>
        <p:spPr bwMode="auto">
          <a:xfrm>
            <a:off x="6828108" y="1836021"/>
            <a:ext cx="1490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" name="Freeform 5"/>
          <p:cNvSpPr/>
          <p:nvPr/>
        </p:nvSpPr>
        <p:spPr>
          <a:xfrm>
            <a:off x="2852738" y="842963"/>
            <a:ext cx="102393" cy="550068"/>
          </a:xfrm>
          <a:custGeom>
            <a:avLst/>
            <a:gdLst>
              <a:gd name="connsiteX0" fmla="*/ 7143 w 102393"/>
              <a:gd name="connsiteY0" fmla="*/ 0 h 550068"/>
              <a:gd name="connsiteX1" fmla="*/ 102393 w 102393"/>
              <a:gd name="connsiteY1" fmla="*/ 0 h 550068"/>
              <a:gd name="connsiteX2" fmla="*/ 102393 w 102393"/>
              <a:gd name="connsiteY2" fmla="*/ 550068 h 550068"/>
              <a:gd name="connsiteX3" fmla="*/ 0 w 102393"/>
              <a:gd name="connsiteY3" fmla="*/ 550068 h 55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3" h="550068">
                <a:moveTo>
                  <a:pt x="7143" y="0"/>
                </a:moveTo>
                <a:lnTo>
                  <a:pt x="102393" y="0"/>
                </a:lnTo>
                <a:lnTo>
                  <a:pt x="102393" y="550068"/>
                </a:lnTo>
                <a:lnTo>
                  <a:pt x="0" y="55006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857500" y="1526381"/>
            <a:ext cx="95250" cy="547688"/>
          </a:xfrm>
          <a:custGeom>
            <a:avLst/>
            <a:gdLst>
              <a:gd name="connsiteX0" fmla="*/ 0 w 95250"/>
              <a:gd name="connsiteY0" fmla="*/ 0 h 547688"/>
              <a:gd name="connsiteX1" fmla="*/ 95250 w 95250"/>
              <a:gd name="connsiteY1" fmla="*/ 0 h 547688"/>
              <a:gd name="connsiteX2" fmla="*/ 95250 w 95250"/>
              <a:gd name="connsiteY2" fmla="*/ 547688 h 547688"/>
              <a:gd name="connsiteX3" fmla="*/ 2381 w 95250"/>
              <a:gd name="connsiteY3" fmla="*/ 547688 h 5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47688">
                <a:moveTo>
                  <a:pt x="0" y="0"/>
                </a:moveTo>
                <a:lnTo>
                  <a:pt x="95250" y="0"/>
                </a:lnTo>
                <a:lnTo>
                  <a:pt x="95250" y="547688"/>
                </a:lnTo>
                <a:lnTo>
                  <a:pt x="2381" y="5476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57500" y="2311400"/>
            <a:ext cx="95250" cy="1206500"/>
          </a:xfrm>
          <a:custGeom>
            <a:avLst/>
            <a:gdLst>
              <a:gd name="connsiteX0" fmla="*/ 0 w 95250"/>
              <a:gd name="connsiteY0" fmla="*/ 0 h 1206500"/>
              <a:gd name="connsiteX1" fmla="*/ 95250 w 95250"/>
              <a:gd name="connsiteY1" fmla="*/ 0 h 1206500"/>
              <a:gd name="connsiteX2" fmla="*/ 95250 w 95250"/>
              <a:gd name="connsiteY2" fmla="*/ 1206500 h 1206500"/>
              <a:gd name="connsiteX3" fmla="*/ 3175 w 95250"/>
              <a:gd name="connsiteY3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1206500">
                <a:moveTo>
                  <a:pt x="0" y="0"/>
                </a:moveTo>
                <a:lnTo>
                  <a:pt x="95250" y="0"/>
                </a:lnTo>
                <a:lnTo>
                  <a:pt x="95250" y="1206500"/>
                </a:lnTo>
                <a:lnTo>
                  <a:pt x="3175" y="12065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857500" y="3779044"/>
            <a:ext cx="97631" cy="852487"/>
          </a:xfrm>
          <a:custGeom>
            <a:avLst/>
            <a:gdLst>
              <a:gd name="connsiteX0" fmla="*/ 0 w 97631"/>
              <a:gd name="connsiteY0" fmla="*/ 0 h 852487"/>
              <a:gd name="connsiteX1" fmla="*/ 97631 w 97631"/>
              <a:gd name="connsiteY1" fmla="*/ 0 h 852487"/>
              <a:gd name="connsiteX2" fmla="*/ 97631 w 97631"/>
              <a:gd name="connsiteY2" fmla="*/ 852487 h 852487"/>
              <a:gd name="connsiteX3" fmla="*/ 0 w 97631"/>
              <a:gd name="connsiteY3" fmla="*/ 852487 h 85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31" h="852487">
                <a:moveTo>
                  <a:pt x="0" y="0"/>
                </a:moveTo>
                <a:lnTo>
                  <a:pt x="97631" y="0"/>
                </a:lnTo>
                <a:lnTo>
                  <a:pt x="97631" y="852487"/>
                </a:lnTo>
                <a:lnTo>
                  <a:pt x="0" y="8524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60675" y="5254625"/>
            <a:ext cx="92075" cy="1206500"/>
          </a:xfrm>
          <a:custGeom>
            <a:avLst/>
            <a:gdLst>
              <a:gd name="connsiteX0" fmla="*/ 0 w 92075"/>
              <a:gd name="connsiteY0" fmla="*/ 0 h 1206500"/>
              <a:gd name="connsiteX1" fmla="*/ 92075 w 92075"/>
              <a:gd name="connsiteY1" fmla="*/ 0 h 1206500"/>
              <a:gd name="connsiteX2" fmla="*/ 92075 w 92075"/>
              <a:gd name="connsiteY2" fmla="*/ 1206500 h 1206500"/>
              <a:gd name="connsiteX3" fmla="*/ 0 w 92075"/>
              <a:gd name="connsiteY3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75" h="1206500">
                <a:moveTo>
                  <a:pt x="0" y="0"/>
                </a:moveTo>
                <a:lnTo>
                  <a:pt x="92075" y="0"/>
                </a:lnTo>
                <a:lnTo>
                  <a:pt x="92075" y="1206500"/>
                </a:lnTo>
                <a:lnTo>
                  <a:pt x="0" y="12065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987800" y="5251450"/>
            <a:ext cx="95250" cy="1209675"/>
          </a:xfrm>
          <a:custGeom>
            <a:avLst/>
            <a:gdLst>
              <a:gd name="connsiteX0" fmla="*/ 6350 w 95250"/>
              <a:gd name="connsiteY0" fmla="*/ 0 h 1209675"/>
              <a:gd name="connsiteX1" fmla="*/ 95250 w 95250"/>
              <a:gd name="connsiteY1" fmla="*/ 0 h 1209675"/>
              <a:gd name="connsiteX2" fmla="*/ 95250 w 95250"/>
              <a:gd name="connsiteY2" fmla="*/ 1209675 h 1209675"/>
              <a:gd name="connsiteX3" fmla="*/ 0 w 95250"/>
              <a:gd name="connsiteY3" fmla="*/ 1209675 h 1209675"/>
              <a:gd name="connsiteX4" fmla="*/ 0 w 95250"/>
              <a:gd name="connsiteY4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1209675">
                <a:moveTo>
                  <a:pt x="6350" y="0"/>
                </a:moveTo>
                <a:lnTo>
                  <a:pt x="95250" y="0"/>
                </a:lnTo>
                <a:lnTo>
                  <a:pt x="95250" y="1209675"/>
                </a:lnTo>
                <a:lnTo>
                  <a:pt x="0" y="1209675"/>
                </a:lnTo>
                <a:lnTo>
                  <a:pt x="0" y="12096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90975" y="3784600"/>
            <a:ext cx="92075" cy="1209675"/>
          </a:xfrm>
          <a:custGeom>
            <a:avLst/>
            <a:gdLst>
              <a:gd name="connsiteX0" fmla="*/ 0 w 92075"/>
              <a:gd name="connsiteY0" fmla="*/ 0 h 1209675"/>
              <a:gd name="connsiteX1" fmla="*/ 92075 w 92075"/>
              <a:gd name="connsiteY1" fmla="*/ 0 h 1209675"/>
              <a:gd name="connsiteX2" fmla="*/ 92075 w 92075"/>
              <a:gd name="connsiteY2" fmla="*/ 1209675 h 1209675"/>
              <a:gd name="connsiteX3" fmla="*/ 3175 w 92075"/>
              <a:gd name="connsiteY3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75" h="1209675">
                <a:moveTo>
                  <a:pt x="0" y="0"/>
                </a:moveTo>
                <a:lnTo>
                  <a:pt x="92075" y="0"/>
                </a:lnTo>
                <a:lnTo>
                  <a:pt x="92075" y="1209675"/>
                </a:lnTo>
                <a:lnTo>
                  <a:pt x="3175" y="12096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099050" y="3787775"/>
            <a:ext cx="92075" cy="546100"/>
          </a:xfrm>
          <a:custGeom>
            <a:avLst/>
            <a:gdLst>
              <a:gd name="connsiteX0" fmla="*/ 3175 w 92075"/>
              <a:gd name="connsiteY0" fmla="*/ 0 h 546100"/>
              <a:gd name="connsiteX1" fmla="*/ 92075 w 92075"/>
              <a:gd name="connsiteY1" fmla="*/ 0 h 546100"/>
              <a:gd name="connsiteX2" fmla="*/ 92075 w 92075"/>
              <a:gd name="connsiteY2" fmla="*/ 546100 h 546100"/>
              <a:gd name="connsiteX3" fmla="*/ 0 w 92075"/>
              <a:gd name="connsiteY3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75" h="546100">
                <a:moveTo>
                  <a:pt x="3175" y="0"/>
                </a:moveTo>
                <a:lnTo>
                  <a:pt x="92075" y="0"/>
                </a:lnTo>
                <a:lnTo>
                  <a:pt x="92075" y="546100"/>
                </a:lnTo>
                <a:lnTo>
                  <a:pt x="0" y="5461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102225" y="4451350"/>
            <a:ext cx="92075" cy="542925"/>
          </a:xfrm>
          <a:custGeom>
            <a:avLst/>
            <a:gdLst>
              <a:gd name="connsiteX0" fmla="*/ 0 w 92075"/>
              <a:gd name="connsiteY0" fmla="*/ 0 h 542925"/>
              <a:gd name="connsiteX1" fmla="*/ 92075 w 92075"/>
              <a:gd name="connsiteY1" fmla="*/ 0 h 542925"/>
              <a:gd name="connsiteX2" fmla="*/ 92075 w 92075"/>
              <a:gd name="connsiteY2" fmla="*/ 542925 h 542925"/>
              <a:gd name="connsiteX3" fmla="*/ 6350 w 92075"/>
              <a:gd name="connsiteY3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75" h="542925">
                <a:moveTo>
                  <a:pt x="0" y="0"/>
                </a:moveTo>
                <a:lnTo>
                  <a:pt x="92075" y="0"/>
                </a:lnTo>
                <a:lnTo>
                  <a:pt x="92075" y="542925"/>
                </a:lnTo>
                <a:lnTo>
                  <a:pt x="6350" y="5429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095875" y="5260975"/>
            <a:ext cx="95250" cy="546100"/>
          </a:xfrm>
          <a:custGeom>
            <a:avLst/>
            <a:gdLst>
              <a:gd name="connsiteX0" fmla="*/ 6350 w 95250"/>
              <a:gd name="connsiteY0" fmla="*/ 0 h 546100"/>
              <a:gd name="connsiteX1" fmla="*/ 95250 w 95250"/>
              <a:gd name="connsiteY1" fmla="*/ 0 h 546100"/>
              <a:gd name="connsiteX2" fmla="*/ 95250 w 95250"/>
              <a:gd name="connsiteY2" fmla="*/ 546100 h 546100"/>
              <a:gd name="connsiteX3" fmla="*/ 0 w 95250"/>
              <a:gd name="connsiteY3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46100">
                <a:moveTo>
                  <a:pt x="6350" y="0"/>
                </a:moveTo>
                <a:lnTo>
                  <a:pt x="95250" y="0"/>
                </a:lnTo>
                <a:lnTo>
                  <a:pt x="95250" y="546100"/>
                </a:lnTo>
                <a:lnTo>
                  <a:pt x="0" y="5461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99050" y="5918200"/>
            <a:ext cx="92075" cy="542925"/>
          </a:xfrm>
          <a:custGeom>
            <a:avLst/>
            <a:gdLst>
              <a:gd name="connsiteX0" fmla="*/ 0 w 92075"/>
              <a:gd name="connsiteY0" fmla="*/ 0 h 542925"/>
              <a:gd name="connsiteX1" fmla="*/ 92075 w 92075"/>
              <a:gd name="connsiteY1" fmla="*/ 0 h 542925"/>
              <a:gd name="connsiteX2" fmla="*/ 92075 w 92075"/>
              <a:gd name="connsiteY2" fmla="*/ 542925 h 542925"/>
              <a:gd name="connsiteX3" fmla="*/ 0 w 92075"/>
              <a:gd name="connsiteY3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75" h="542925">
                <a:moveTo>
                  <a:pt x="0" y="0"/>
                </a:moveTo>
                <a:lnTo>
                  <a:pt x="92075" y="0"/>
                </a:lnTo>
                <a:lnTo>
                  <a:pt x="92075" y="542925"/>
                </a:lnTo>
                <a:lnTo>
                  <a:pt x="0" y="5429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203950" y="5260975"/>
            <a:ext cx="95250" cy="1206500"/>
          </a:xfrm>
          <a:custGeom>
            <a:avLst/>
            <a:gdLst>
              <a:gd name="connsiteX0" fmla="*/ 0 w 95250"/>
              <a:gd name="connsiteY0" fmla="*/ 0 h 1206500"/>
              <a:gd name="connsiteX1" fmla="*/ 95250 w 95250"/>
              <a:gd name="connsiteY1" fmla="*/ 0 h 1206500"/>
              <a:gd name="connsiteX2" fmla="*/ 95250 w 95250"/>
              <a:gd name="connsiteY2" fmla="*/ 1206500 h 1206500"/>
              <a:gd name="connsiteX3" fmla="*/ 0 w 95250"/>
              <a:gd name="connsiteY3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1206500">
                <a:moveTo>
                  <a:pt x="0" y="0"/>
                </a:moveTo>
                <a:lnTo>
                  <a:pt x="95250" y="0"/>
                </a:lnTo>
                <a:lnTo>
                  <a:pt x="95250" y="1206500"/>
                </a:lnTo>
                <a:lnTo>
                  <a:pt x="0" y="12065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203156" y="4445794"/>
            <a:ext cx="97632" cy="547687"/>
          </a:xfrm>
          <a:custGeom>
            <a:avLst/>
            <a:gdLst>
              <a:gd name="connsiteX0" fmla="*/ 0 w 97632"/>
              <a:gd name="connsiteY0" fmla="*/ 0 h 547687"/>
              <a:gd name="connsiteX1" fmla="*/ 97632 w 97632"/>
              <a:gd name="connsiteY1" fmla="*/ 0 h 547687"/>
              <a:gd name="connsiteX2" fmla="*/ 97632 w 97632"/>
              <a:gd name="connsiteY2" fmla="*/ 547687 h 547687"/>
              <a:gd name="connsiteX3" fmla="*/ 0 w 97632"/>
              <a:gd name="connsiteY3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32" h="547687">
                <a:moveTo>
                  <a:pt x="0" y="0"/>
                </a:moveTo>
                <a:lnTo>
                  <a:pt x="97632" y="0"/>
                </a:lnTo>
                <a:lnTo>
                  <a:pt x="97632" y="547687"/>
                </a:lnTo>
                <a:lnTo>
                  <a:pt x="0" y="5476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198394" y="3786188"/>
            <a:ext cx="104775" cy="547687"/>
          </a:xfrm>
          <a:custGeom>
            <a:avLst/>
            <a:gdLst>
              <a:gd name="connsiteX0" fmla="*/ 2381 w 104775"/>
              <a:gd name="connsiteY0" fmla="*/ 0 h 547687"/>
              <a:gd name="connsiteX1" fmla="*/ 104775 w 104775"/>
              <a:gd name="connsiteY1" fmla="*/ 0 h 547687"/>
              <a:gd name="connsiteX2" fmla="*/ 104775 w 104775"/>
              <a:gd name="connsiteY2" fmla="*/ 547687 h 547687"/>
              <a:gd name="connsiteX3" fmla="*/ 0 w 104775"/>
              <a:gd name="connsiteY3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547687">
                <a:moveTo>
                  <a:pt x="2381" y="0"/>
                </a:moveTo>
                <a:lnTo>
                  <a:pt x="104775" y="0"/>
                </a:lnTo>
                <a:lnTo>
                  <a:pt x="104775" y="547687"/>
                </a:lnTo>
                <a:lnTo>
                  <a:pt x="0" y="5476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984625" y="2311400"/>
            <a:ext cx="98425" cy="1209675"/>
          </a:xfrm>
          <a:custGeom>
            <a:avLst/>
            <a:gdLst>
              <a:gd name="connsiteX0" fmla="*/ 0 w 98425"/>
              <a:gd name="connsiteY0" fmla="*/ 0 h 1209675"/>
              <a:gd name="connsiteX1" fmla="*/ 98425 w 98425"/>
              <a:gd name="connsiteY1" fmla="*/ 0 h 1209675"/>
              <a:gd name="connsiteX2" fmla="*/ 98425 w 98425"/>
              <a:gd name="connsiteY2" fmla="*/ 1209675 h 1209675"/>
              <a:gd name="connsiteX3" fmla="*/ 3175 w 98425"/>
              <a:gd name="connsiteY3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25" h="1209675">
                <a:moveTo>
                  <a:pt x="0" y="0"/>
                </a:moveTo>
                <a:lnTo>
                  <a:pt x="98425" y="0"/>
                </a:lnTo>
                <a:lnTo>
                  <a:pt x="98425" y="1209675"/>
                </a:lnTo>
                <a:lnTo>
                  <a:pt x="3175" y="12096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095875" y="2311400"/>
            <a:ext cx="98425" cy="549275"/>
          </a:xfrm>
          <a:custGeom>
            <a:avLst/>
            <a:gdLst>
              <a:gd name="connsiteX0" fmla="*/ 0 w 98425"/>
              <a:gd name="connsiteY0" fmla="*/ 0 h 549275"/>
              <a:gd name="connsiteX1" fmla="*/ 98425 w 98425"/>
              <a:gd name="connsiteY1" fmla="*/ 0 h 549275"/>
              <a:gd name="connsiteX2" fmla="*/ 98425 w 98425"/>
              <a:gd name="connsiteY2" fmla="*/ 549275 h 549275"/>
              <a:gd name="connsiteX3" fmla="*/ 3175 w 98425"/>
              <a:gd name="connsiteY3" fmla="*/ 549275 h 54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425" h="549275">
                <a:moveTo>
                  <a:pt x="0" y="0"/>
                </a:moveTo>
                <a:lnTo>
                  <a:pt x="98425" y="0"/>
                </a:lnTo>
                <a:lnTo>
                  <a:pt x="98425" y="549275"/>
                </a:lnTo>
                <a:lnTo>
                  <a:pt x="3175" y="5492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095875" y="2974975"/>
            <a:ext cx="101600" cy="542925"/>
          </a:xfrm>
          <a:custGeom>
            <a:avLst/>
            <a:gdLst>
              <a:gd name="connsiteX0" fmla="*/ 6350 w 101600"/>
              <a:gd name="connsiteY0" fmla="*/ 0 h 542925"/>
              <a:gd name="connsiteX1" fmla="*/ 101600 w 101600"/>
              <a:gd name="connsiteY1" fmla="*/ 0 h 542925"/>
              <a:gd name="connsiteX2" fmla="*/ 101600 w 101600"/>
              <a:gd name="connsiteY2" fmla="*/ 542925 h 542925"/>
              <a:gd name="connsiteX3" fmla="*/ 0 w 101600"/>
              <a:gd name="connsiteY3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" h="542925">
                <a:moveTo>
                  <a:pt x="6350" y="0"/>
                </a:moveTo>
                <a:lnTo>
                  <a:pt x="101600" y="0"/>
                </a:lnTo>
                <a:lnTo>
                  <a:pt x="101600" y="542925"/>
                </a:lnTo>
                <a:lnTo>
                  <a:pt x="0" y="5429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203950" y="2320925"/>
            <a:ext cx="95250" cy="1200150"/>
          </a:xfrm>
          <a:custGeom>
            <a:avLst/>
            <a:gdLst>
              <a:gd name="connsiteX0" fmla="*/ 3175 w 95250"/>
              <a:gd name="connsiteY0" fmla="*/ 0 h 1200150"/>
              <a:gd name="connsiteX1" fmla="*/ 95250 w 95250"/>
              <a:gd name="connsiteY1" fmla="*/ 0 h 1200150"/>
              <a:gd name="connsiteX2" fmla="*/ 95250 w 95250"/>
              <a:gd name="connsiteY2" fmla="*/ 1200150 h 1200150"/>
              <a:gd name="connsiteX3" fmla="*/ 0 w 95250"/>
              <a:gd name="connsiteY3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1200150">
                <a:moveTo>
                  <a:pt x="3175" y="0"/>
                </a:moveTo>
                <a:lnTo>
                  <a:pt x="95250" y="0"/>
                </a:lnTo>
                <a:lnTo>
                  <a:pt x="95250" y="1200150"/>
                </a:lnTo>
                <a:lnTo>
                  <a:pt x="0" y="12001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984625" y="841375"/>
            <a:ext cx="101600" cy="1206500"/>
          </a:xfrm>
          <a:custGeom>
            <a:avLst/>
            <a:gdLst>
              <a:gd name="connsiteX0" fmla="*/ 0 w 101600"/>
              <a:gd name="connsiteY0" fmla="*/ 0 h 1206500"/>
              <a:gd name="connsiteX1" fmla="*/ 101600 w 101600"/>
              <a:gd name="connsiteY1" fmla="*/ 0 h 1206500"/>
              <a:gd name="connsiteX2" fmla="*/ 101600 w 101600"/>
              <a:gd name="connsiteY2" fmla="*/ 1206500 h 1206500"/>
              <a:gd name="connsiteX3" fmla="*/ 0 w 101600"/>
              <a:gd name="connsiteY3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" h="1206500">
                <a:moveTo>
                  <a:pt x="0" y="0"/>
                </a:moveTo>
                <a:lnTo>
                  <a:pt x="101600" y="0"/>
                </a:lnTo>
                <a:lnTo>
                  <a:pt x="101600" y="1206500"/>
                </a:lnTo>
                <a:lnTo>
                  <a:pt x="0" y="12065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99050" y="844550"/>
            <a:ext cx="95250" cy="546100"/>
          </a:xfrm>
          <a:custGeom>
            <a:avLst/>
            <a:gdLst>
              <a:gd name="connsiteX0" fmla="*/ 0 w 95250"/>
              <a:gd name="connsiteY0" fmla="*/ 0 h 546100"/>
              <a:gd name="connsiteX1" fmla="*/ 95250 w 95250"/>
              <a:gd name="connsiteY1" fmla="*/ 0 h 546100"/>
              <a:gd name="connsiteX2" fmla="*/ 95250 w 95250"/>
              <a:gd name="connsiteY2" fmla="*/ 546100 h 546100"/>
              <a:gd name="connsiteX3" fmla="*/ 0 w 95250"/>
              <a:gd name="connsiteY3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46100">
                <a:moveTo>
                  <a:pt x="0" y="0"/>
                </a:moveTo>
                <a:lnTo>
                  <a:pt x="95250" y="0"/>
                </a:lnTo>
                <a:lnTo>
                  <a:pt x="95250" y="546100"/>
                </a:lnTo>
                <a:lnTo>
                  <a:pt x="0" y="5461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203156" y="845344"/>
            <a:ext cx="97632" cy="547687"/>
          </a:xfrm>
          <a:custGeom>
            <a:avLst/>
            <a:gdLst>
              <a:gd name="connsiteX0" fmla="*/ 0 w 97632"/>
              <a:gd name="connsiteY0" fmla="*/ 0 h 547687"/>
              <a:gd name="connsiteX1" fmla="*/ 97632 w 97632"/>
              <a:gd name="connsiteY1" fmla="*/ 0 h 547687"/>
              <a:gd name="connsiteX2" fmla="*/ 97632 w 97632"/>
              <a:gd name="connsiteY2" fmla="*/ 547687 h 547687"/>
              <a:gd name="connsiteX3" fmla="*/ 2382 w 97632"/>
              <a:gd name="connsiteY3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32" h="547687">
                <a:moveTo>
                  <a:pt x="0" y="0"/>
                </a:moveTo>
                <a:lnTo>
                  <a:pt x="97632" y="0"/>
                </a:lnTo>
                <a:lnTo>
                  <a:pt x="97632" y="547687"/>
                </a:lnTo>
                <a:lnTo>
                  <a:pt x="2382" y="5476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99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Evolution of the Genetic Code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genetic code is nearly universal, shared by the simplest bacteria and the most complex animals</a:t>
            </a:r>
          </a:p>
          <a:p>
            <a:r>
              <a:rPr lang="en-US" dirty="0"/>
              <a:t>Genes can be transcribed and translated after being transplanted from one species to another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30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780288"/>
            <a:ext cx="6516624" cy="529742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341957" y="5510534"/>
            <a:ext cx="31760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8328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Tobacco plant expressing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firefly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726507" y="5517200"/>
            <a:ext cx="31162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8328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Pig expressing a jellyfish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4205106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80288"/>
            <a:ext cx="3200400" cy="529742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14.7-1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999313" y="5510533"/>
            <a:ext cx="317606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8328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Tobacco plant expressing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firefly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2939743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780288"/>
            <a:ext cx="3145536" cy="529742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14.7-2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37696" y="5521962"/>
            <a:ext cx="31162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6616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Pig expressing a jellyfish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1993145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14.2: Transcription is the DNA-directed Synthesis of RNA: </a:t>
            </a:r>
            <a:r>
              <a:rPr lang="en-US" i="1" dirty="0"/>
              <a:t>A Closer Look</a:t>
            </a:r>
          </a:p>
        </p:txBody>
      </p:sp>
      <p:sp>
        <p:nvSpPr>
          <p:cNvPr id="5939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Transcription is the first stage of gene expression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3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Components of Transcription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RNA synthesis is catalyzed by </a:t>
            </a:r>
            <a:r>
              <a:rPr lang="en-US" b="1" dirty="0"/>
              <a:t>RNA polymerase</a:t>
            </a:r>
            <a:r>
              <a:rPr lang="en-US" dirty="0"/>
              <a:t>, which pries the DNA strands apart and joins together the RNA nucleotides</a:t>
            </a:r>
          </a:p>
          <a:p>
            <a:r>
              <a:rPr lang="en-US" dirty="0"/>
              <a:t>RNA polymerases assemble polynucleotides in the 5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to 3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>
                <a:sym typeface="Wingdings" pitchFamily="2" charset="2"/>
              </a:rPr>
              <a:t> direction</a:t>
            </a:r>
          </a:p>
          <a:p>
            <a:r>
              <a:rPr lang="en-US" dirty="0">
                <a:sym typeface="Wingdings" pitchFamily="2" charset="2"/>
              </a:rPr>
              <a:t>Unlike DNA polymerases, RNA polymerases can start a chain without a primer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57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Transcription Introduction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7_07TranscriptionIntro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14.1: Genes specify proteins via transcription and translation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was the fundamental relationship between genes and proteins discovered?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94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268224"/>
            <a:ext cx="6833616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14.8-s1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2729275" y="246868"/>
            <a:ext cx="1025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988038" y="78423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2990419" y="94934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4323129" y="248456"/>
            <a:ext cx="1949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 unit</a:t>
            </a:r>
          </a:p>
        </p:txBody>
      </p:sp>
      <p:sp>
        <p:nvSpPr>
          <p:cNvPr id="45" name="TextBox 6"/>
          <p:cNvSpPr txBox="1">
            <a:spLocks noChangeArrowheads="1"/>
          </p:cNvSpPr>
          <p:nvPr/>
        </p:nvSpPr>
        <p:spPr bwMode="auto">
          <a:xfrm>
            <a:off x="7270329" y="78900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6" name="TextBox 7"/>
          <p:cNvSpPr txBox="1">
            <a:spLocks noChangeArrowheads="1"/>
          </p:cNvSpPr>
          <p:nvPr/>
        </p:nvSpPr>
        <p:spPr bwMode="auto">
          <a:xfrm>
            <a:off x="7275091" y="95172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8" name="TextBox 9"/>
          <p:cNvSpPr txBox="1">
            <a:spLocks noChangeArrowheads="1"/>
          </p:cNvSpPr>
          <p:nvPr/>
        </p:nvSpPr>
        <p:spPr bwMode="auto">
          <a:xfrm>
            <a:off x="4135009" y="1163653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 point</a:t>
            </a:r>
          </a:p>
        </p:txBody>
      </p:sp>
      <p:sp>
        <p:nvSpPr>
          <p:cNvPr id="49" name="TextBox 10"/>
          <p:cNvSpPr txBox="1">
            <a:spLocks noChangeArrowheads="1"/>
          </p:cNvSpPr>
          <p:nvPr/>
        </p:nvSpPr>
        <p:spPr bwMode="auto">
          <a:xfrm>
            <a:off x="2910250" y="1460515"/>
            <a:ext cx="1838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2990419" y="2108217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1" name="TextBox 12"/>
          <p:cNvSpPr txBox="1">
            <a:spLocks noChangeArrowheads="1"/>
          </p:cNvSpPr>
          <p:nvPr/>
        </p:nvSpPr>
        <p:spPr bwMode="auto">
          <a:xfrm>
            <a:off x="2988038" y="2282842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2" name="TextBox 13"/>
          <p:cNvSpPr txBox="1">
            <a:spLocks noChangeArrowheads="1"/>
          </p:cNvSpPr>
          <p:nvPr/>
        </p:nvSpPr>
        <p:spPr bwMode="auto">
          <a:xfrm>
            <a:off x="5348655" y="1049352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53" name="TextBox 15"/>
          <p:cNvSpPr txBox="1">
            <a:spLocks noChangeArrowheads="1"/>
          </p:cNvSpPr>
          <p:nvPr/>
        </p:nvSpPr>
        <p:spPr bwMode="auto">
          <a:xfrm>
            <a:off x="7275091" y="211297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4" name="TextBox 16"/>
          <p:cNvSpPr txBox="1">
            <a:spLocks noChangeArrowheads="1"/>
          </p:cNvSpPr>
          <p:nvPr/>
        </p:nvSpPr>
        <p:spPr bwMode="auto">
          <a:xfrm>
            <a:off x="7272710" y="228046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5" name="TextBox 17"/>
          <p:cNvSpPr txBox="1">
            <a:spLocks noChangeArrowheads="1"/>
          </p:cNvSpPr>
          <p:nvPr/>
        </p:nvSpPr>
        <p:spPr bwMode="auto">
          <a:xfrm>
            <a:off x="5145455" y="2568591"/>
            <a:ext cx="26074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 strand of DNA</a:t>
            </a:r>
          </a:p>
        </p:txBody>
      </p:sp>
      <p:sp>
        <p:nvSpPr>
          <p:cNvPr id="56" name="TextBox 18"/>
          <p:cNvSpPr txBox="1">
            <a:spLocks noChangeArrowheads="1"/>
          </p:cNvSpPr>
          <p:nvPr/>
        </p:nvSpPr>
        <p:spPr bwMode="auto">
          <a:xfrm>
            <a:off x="2894375" y="2659079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Unwound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57" name="TextBox 19"/>
          <p:cNvSpPr txBox="1">
            <a:spLocks noChangeArrowheads="1"/>
          </p:cNvSpPr>
          <p:nvPr/>
        </p:nvSpPr>
        <p:spPr bwMode="auto">
          <a:xfrm>
            <a:off x="4091645" y="2584473"/>
            <a:ext cx="103714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9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</p:txBody>
      </p:sp>
      <p:sp>
        <p:nvSpPr>
          <p:cNvPr id="22" name="Freeform 3"/>
          <p:cNvSpPr/>
          <p:nvPr/>
        </p:nvSpPr>
        <p:spPr>
          <a:xfrm>
            <a:off x="3866957" y="546839"/>
            <a:ext cx="3003743" cy="346036"/>
          </a:xfrm>
          <a:custGeom>
            <a:avLst/>
            <a:gdLst>
              <a:gd name="connsiteX0" fmla="*/ 9525 w 3069729"/>
              <a:gd name="connsiteY0" fmla="*/ 336511 h 346036"/>
              <a:gd name="connsiteX1" fmla="*/ 9525 w 3069729"/>
              <a:gd name="connsiteY1" fmla="*/ 127381 h 346036"/>
              <a:gd name="connsiteX2" fmla="*/ 64985 w 3069729"/>
              <a:gd name="connsiteY2" fmla="*/ 64985 h 346036"/>
              <a:gd name="connsiteX3" fmla="*/ 1381010 w 3069729"/>
              <a:gd name="connsiteY3" fmla="*/ 64985 h 346036"/>
              <a:gd name="connsiteX4" fmla="*/ 1446872 w 3069729"/>
              <a:gd name="connsiteY4" fmla="*/ 9525 h 346036"/>
              <a:gd name="connsiteX5" fmla="*/ 1512722 w 3069729"/>
              <a:gd name="connsiteY5" fmla="*/ 64985 h 346036"/>
              <a:gd name="connsiteX6" fmla="*/ 3004743 w 3069729"/>
              <a:gd name="connsiteY6" fmla="*/ 64985 h 346036"/>
              <a:gd name="connsiteX7" fmla="*/ 3060204 w 3069729"/>
              <a:gd name="connsiteY7" fmla="*/ 148170 h 346036"/>
              <a:gd name="connsiteX8" fmla="*/ 3060204 w 3069729"/>
              <a:gd name="connsiteY8" fmla="*/ 336511 h 3460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69729" h="346036">
                <a:moveTo>
                  <a:pt x="9525" y="336511"/>
                </a:moveTo>
                <a:lnTo>
                  <a:pt x="9525" y="127381"/>
                </a:lnTo>
                <a:cubicBezTo>
                  <a:pt x="9525" y="85788"/>
                  <a:pt x="16446" y="64985"/>
                  <a:pt x="64985" y="64985"/>
                </a:cubicBezTo>
                <a:lnTo>
                  <a:pt x="1381010" y="64985"/>
                </a:lnTo>
                <a:cubicBezTo>
                  <a:pt x="1419136" y="64985"/>
                  <a:pt x="1446872" y="9525"/>
                  <a:pt x="1446872" y="9525"/>
                </a:cubicBezTo>
                <a:cubicBezTo>
                  <a:pt x="1446872" y="9525"/>
                  <a:pt x="1474584" y="64985"/>
                  <a:pt x="1512722" y="64985"/>
                </a:cubicBezTo>
                <a:lnTo>
                  <a:pt x="3004743" y="64985"/>
                </a:lnTo>
                <a:cubicBezTo>
                  <a:pt x="3053257" y="64985"/>
                  <a:pt x="3060204" y="148170"/>
                  <a:pt x="3060204" y="148170"/>
                </a:cubicBezTo>
                <a:lnTo>
                  <a:pt x="3060204" y="33651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3569698" y="496640"/>
            <a:ext cx="220408" cy="429666"/>
          </a:xfrm>
          <a:custGeom>
            <a:avLst/>
            <a:gdLst>
              <a:gd name="connsiteX0" fmla="*/ 9525 w 220408"/>
              <a:gd name="connsiteY0" fmla="*/ 9525 h 429666"/>
              <a:gd name="connsiteX1" fmla="*/ 210883 w 220408"/>
              <a:gd name="connsiteY1" fmla="*/ 420141 h 429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0408" h="429666">
                <a:moveTo>
                  <a:pt x="9525" y="9525"/>
                </a:moveTo>
                <a:lnTo>
                  <a:pt x="210883" y="42014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5332799" y="2364960"/>
            <a:ext cx="38100" cy="168478"/>
          </a:xfrm>
          <a:custGeom>
            <a:avLst/>
            <a:gdLst>
              <a:gd name="connsiteX0" fmla="*/ 9525 w 38100"/>
              <a:gd name="connsiteY0" fmla="*/ 9525 h 168478"/>
              <a:gd name="connsiteX1" fmla="*/ 9525 w 38100"/>
              <a:gd name="connsiteY1" fmla="*/ 158953 h 1684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68478">
                <a:moveTo>
                  <a:pt x="9525" y="9525"/>
                </a:moveTo>
                <a:lnTo>
                  <a:pt x="9525" y="158953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3512486" y="2426840"/>
            <a:ext cx="171564" cy="302526"/>
          </a:xfrm>
          <a:custGeom>
            <a:avLst/>
            <a:gdLst>
              <a:gd name="connsiteX0" fmla="*/ 9525 w 171564"/>
              <a:gd name="connsiteY0" fmla="*/ 293001 h 302526"/>
              <a:gd name="connsiteX1" fmla="*/ 162039 w 171564"/>
              <a:gd name="connsiteY1" fmla="*/ 9525 h 302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1564" h="302526">
                <a:moveTo>
                  <a:pt x="9525" y="293001"/>
                </a:moveTo>
                <a:lnTo>
                  <a:pt x="16203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978889" y="2349831"/>
            <a:ext cx="88366" cy="347179"/>
          </a:xfrm>
          <a:custGeom>
            <a:avLst/>
            <a:gdLst>
              <a:gd name="connsiteX0" fmla="*/ 9525 w 88366"/>
              <a:gd name="connsiteY0" fmla="*/ 9525 h 347179"/>
              <a:gd name="connsiteX1" fmla="*/ 78841 w 88366"/>
              <a:gd name="connsiteY1" fmla="*/ 337654 h 3471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366" h="347179">
                <a:moveTo>
                  <a:pt x="9525" y="9525"/>
                </a:moveTo>
                <a:lnTo>
                  <a:pt x="78841" y="337654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794019" y="1228671"/>
            <a:ext cx="38100" cy="222402"/>
          </a:xfrm>
          <a:custGeom>
            <a:avLst/>
            <a:gdLst>
              <a:gd name="connsiteX0" fmla="*/ 9525 w 38100"/>
              <a:gd name="connsiteY0" fmla="*/ 9525 h 222402"/>
              <a:gd name="connsiteX1" fmla="*/ 9525 w 38100"/>
              <a:gd name="connsiteY1" fmla="*/ 212877 h 2224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222402">
                <a:moveTo>
                  <a:pt x="9525" y="9525"/>
                </a:moveTo>
                <a:lnTo>
                  <a:pt x="9525" y="212877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1475122" y="1634346"/>
            <a:ext cx="93936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Initiation</a:t>
            </a:r>
          </a:p>
        </p:txBody>
      </p:sp>
      <p:sp>
        <p:nvSpPr>
          <p:cNvPr id="5" name="Freeform 4"/>
          <p:cNvSpPr/>
          <p:nvPr/>
        </p:nvSpPr>
        <p:spPr>
          <a:xfrm>
            <a:off x="3871913" y="1076325"/>
            <a:ext cx="190500" cy="183356"/>
          </a:xfrm>
          <a:custGeom>
            <a:avLst/>
            <a:gdLst>
              <a:gd name="connsiteX0" fmla="*/ 0 w 190500"/>
              <a:gd name="connsiteY0" fmla="*/ 0 h 183356"/>
              <a:gd name="connsiteX1" fmla="*/ 190500 w 190500"/>
              <a:gd name="connsiteY1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183356">
                <a:moveTo>
                  <a:pt x="0" y="0"/>
                </a:moveTo>
                <a:lnTo>
                  <a:pt x="190500" y="183356"/>
                </a:lnTo>
              </a:path>
            </a:pathLst>
          </a:custGeom>
          <a:ln w="12700">
            <a:solidFill>
              <a:schemeClr val="tx1"/>
            </a:solidFill>
            <a:head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45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268224"/>
            <a:ext cx="6833616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14.8-s2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2729275" y="246868"/>
            <a:ext cx="1025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2988038" y="78423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2990419" y="94934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4323129" y="248456"/>
            <a:ext cx="1949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 unit</a:t>
            </a: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7270329" y="78900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9" name="TextBox 7"/>
          <p:cNvSpPr txBox="1">
            <a:spLocks noChangeArrowheads="1"/>
          </p:cNvSpPr>
          <p:nvPr/>
        </p:nvSpPr>
        <p:spPr bwMode="auto">
          <a:xfrm>
            <a:off x="7275091" y="95172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4135009" y="1163653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 point</a:t>
            </a:r>
          </a:p>
        </p:txBody>
      </p:sp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2910250" y="1460515"/>
            <a:ext cx="1838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2990419" y="2108217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2988038" y="2282842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5348655" y="1049352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46" name="TextBox 15"/>
          <p:cNvSpPr txBox="1">
            <a:spLocks noChangeArrowheads="1"/>
          </p:cNvSpPr>
          <p:nvPr/>
        </p:nvSpPr>
        <p:spPr bwMode="auto">
          <a:xfrm>
            <a:off x="7275091" y="211297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7" name="TextBox 16"/>
          <p:cNvSpPr txBox="1">
            <a:spLocks noChangeArrowheads="1"/>
          </p:cNvSpPr>
          <p:nvPr/>
        </p:nvSpPr>
        <p:spPr bwMode="auto">
          <a:xfrm>
            <a:off x="7272710" y="228046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5145455" y="2568591"/>
            <a:ext cx="26074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 strand of DNA</a:t>
            </a:r>
          </a:p>
        </p:txBody>
      </p:sp>
      <p:sp>
        <p:nvSpPr>
          <p:cNvPr id="49" name="TextBox 18"/>
          <p:cNvSpPr txBox="1">
            <a:spLocks noChangeArrowheads="1"/>
          </p:cNvSpPr>
          <p:nvPr/>
        </p:nvSpPr>
        <p:spPr bwMode="auto">
          <a:xfrm>
            <a:off x="2894375" y="2659079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Unwound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50" name="TextBox 19"/>
          <p:cNvSpPr txBox="1">
            <a:spLocks noChangeArrowheads="1"/>
          </p:cNvSpPr>
          <p:nvPr/>
        </p:nvSpPr>
        <p:spPr bwMode="auto">
          <a:xfrm>
            <a:off x="4091645" y="2584473"/>
            <a:ext cx="103714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9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</p:txBody>
      </p:sp>
      <p:sp>
        <p:nvSpPr>
          <p:cNvPr id="51" name="TextBox 21"/>
          <p:cNvSpPr txBox="1">
            <a:spLocks noChangeArrowheads="1"/>
          </p:cNvSpPr>
          <p:nvPr/>
        </p:nvSpPr>
        <p:spPr bwMode="auto">
          <a:xfrm>
            <a:off x="1479886" y="3178190"/>
            <a:ext cx="116378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Elongation</a:t>
            </a:r>
          </a:p>
        </p:txBody>
      </p:sp>
      <p:sp>
        <p:nvSpPr>
          <p:cNvPr id="52" name="TextBox 22"/>
          <p:cNvSpPr txBox="1">
            <a:spLocks noChangeArrowheads="1"/>
          </p:cNvSpPr>
          <p:nvPr/>
        </p:nvSpPr>
        <p:spPr bwMode="auto">
          <a:xfrm>
            <a:off x="2984070" y="386082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3" name="TextBox 23"/>
          <p:cNvSpPr txBox="1">
            <a:spLocks noChangeArrowheads="1"/>
          </p:cNvSpPr>
          <p:nvPr/>
        </p:nvSpPr>
        <p:spPr bwMode="auto">
          <a:xfrm>
            <a:off x="2986451" y="402354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4" name="TextBox 24"/>
          <p:cNvSpPr txBox="1">
            <a:spLocks noChangeArrowheads="1"/>
          </p:cNvSpPr>
          <p:nvPr/>
        </p:nvSpPr>
        <p:spPr bwMode="auto">
          <a:xfrm>
            <a:off x="3443656" y="3358373"/>
            <a:ext cx="10130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Rewound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55" name="TextBox 26"/>
          <p:cNvSpPr txBox="1">
            <a:spLocks noChangeArrowheads="1"/>
          </p:cNvSpPr>
          <p:nvPr/>
        </p:nvSpPr>
        <p:spPr bwMode="auto">
          <a:xfrm>
            <a:off x="5701876" y="394733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/>
        </p:nvSpPr>
        <p:spPr bwMode="auto">
          <a:xfrm>
            <a:off x="3723053" y="4194196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267943" y="3864786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7271118" y="403306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442858" y="4456927"/>
            <a:ext cx="103714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</p:txBody>
      </p:sp>
      <p:sp>
        <p:nvSpPr>
          <p:cNvPr id="61" name="TextBox 37"/>
          <p:cNvSpPr txBox="1">
            <a:spLocks noChangeArrowheads="1"/>
          </p:cNvSpPr>
          <p:nvPr/>
        </p:nvSpPr>
        <p:spPr bwMode="auto">
          <a:xfrm>
            <a:off x="6123354" y="4406120"/>
            <a:ext cx="16991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Direction of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(“downstream”)</a:t>
            </a:r>
          </a:p>
        </p:txBody>
      </p:sp>
      <p:sp>
        <p:nvSpPr>
          <p:cNvPr id="32" name="Freeform 3"/>
          <p:cNvSpPr/>
          <p:nvPr/>
        </p:nvSpPr>
        <p:spPr>
          <a:xfrm>
            <a:off x="3866957" y="546839"/>
            <a:ext cx="3003743" cy="346036"/>
          </a:xfrm>
          <a:custGeom>
            <a:avLst/>
            <a:gdLst>
              <a:gd name="connsiteX0" fmla="*/ 9525 w 3069729"/>
              <a:gd name="connsiteY0" fmla="*/ 336511 h 346036"/>
              <a:gd name="connsiteX1" fmla="*/ 9525 w 3069729"/>
              <a:gd name="connsiteY1" fmla="*/ 127381 h 346036"/>
              <a:gd name="connsiteX2" fmla="*/ 64985 w 3069729"/>
              <a:gd name="connsiteY2" fmla="*/ 64985 h 346036"/>
              <a:gd name="connsiteX3" fmla="*/ 1381010 w 3069729"/>
              <a:gd name="connsiteY3" fmla="*/ 64985 h 346036"/>
              <a:gd name="connsiteX4" fmla="*/ 1446872 w 3069729"/>
              <a:gd name="connsiteY4" fmla="*/ 9525 h 346036"/>
              <a:gd name="connsiteX5" fmla="*/ 1512722 w 3069729"/>
              <a:gd name="connsiteY5" fmla="*/ 64985 h 346036"/>
              <a:gd name="connsiteX6" fmla="*/ 3004743 w 3069729"/>
              <a:gd name="connsiteY6" fmla="*/ 64985 h 346036"/>
              <a:gd name="connsiteX7" fmla="*/ 3060204 w 3069729"/>
              <a:gd name="connsiteY7" fmla="*/ 148170 h 346036"/>
              <a:gd name="connsiteX8" fmla="*/ 3060204 w 3069729"/>
              <a:gd name="connsiteY8" fmla="*/ 336511 h 3460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69729" h="346036">
                <a:moveTo>
                  <a:pt x="9525" y="336511"/>
                </a:moveTo>
                <a:lnTo>
                  <a:pt x="9525" y="127381"/>
                </a:lnTo>
                <a:cubicBezTo>
                  <a:pt x="9525" y="85788"/>
                  <a:pt x="16446" y="64985"/>
                  <a:pt x="64985" y="64985"/>
                </a:cubicBezTo>
                <a:lnTo>
                  <a:pt x="1381010" y="64985"/>
                </a:lnTo>
                <a:cubicBezTo>
                  <a:pt x="1419136" y="64985"/>
                  <a:pt x="1446872" y="9525"/>
                  <a:pt x="1446872" y="9525"/>
                </a:cubicBezTo>
                <a:cubicBezTo>
                  <a:pt x="1446872" y="9525"/>
                  <a:pt x="1474584" y="64985"/>
                  <a:pt x="1512722" y="64985"/>
                </a:cubicBezTo>
                <a:lnTo>
                  <a:pt x="3004743" y="64985"/>
                </a:lnTo>
                <a:cubicBezTo>
                  <a:pt x="3053257" y="64985"/>
                  <a:pt x="3060204" y="148170"/>
                  <a:pt x="3060204" y="148170"/>
                </a:cubicBezTo>
                <a:lnTo>
                  <a:pt x="3060204" y="33651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3569698" y="496640"/>
            <a:ext cx="220408" cy="429666"/>
          </a:xfrm>
          <a:custGeom>
            <a:avLst/>
            <a:gdLst>
              <a:gd name="connsiteX0" fmla="*/ 9525 w 220408"/>
              <a:gd name="connsiteY0" fmla="*/ 9525 h 429666"/>
              <a:gd name="connsiteX1" fmla="*/ 210883 w 220408"/>
              <a:gd name="connsiteY1" fmla="*/ 420141 h 429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0408" h="429666">
                <a:moveTo>
                  <a:pt x="9525" y="9525"/>
                </a:moveTo>
                <a:lnTo>
                  <a:pt x="210883" y="42014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5332799" y="2364960"/>
            <a:ext cx="38100" cy="168478"/>
          </a:xfrm>
          <a:custGeom>
            <a:avLst/>
            <a:gdLst>
              <a:gd name="connsiteX0" fmla="*/ 9525 w 38100"/>
              <a:gd name="connsiteY0" fmla="*/ 9525 h 168478"/>
              <a:gd name="connsiteX1" fmla="*/ 9525 w 38100"/>
              <a:gd name="connsiteY1" fmla="*/ 158953 h 1684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68478">
                <a:moveTo>
                  <a:pt x="9525" y="9525"/>
                </a:moveTo>
                <a:lnTo>
                  <a:pt x="9525" y="158953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3512486" y="2426840"/>
            <a:ext cx="171564" cy="302526"/>
          </a:xfrm>
          <a:custGeom>
            <a:avLst/>
            <a:gdLst>
              <a:gd name="connsiteX0" fmla="*/ 9525 w 171564"/>
              <a:gd name="connsiteY0" fmla="*/ 293001 h 302526"/>
              <a:gd name="connsiteX1" fmla="*/ 162039 w 171564"/>
              <a:gd name="connsiteY1" fmla="*/ 9525 h 302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1564" h="302526">
                <a:moveTo>
                  <a:pt x="9525" y="293001"/>
                </a:moveTo>
                <a:lnTo>
                  <a:pt x="16203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3978889" y="2349831"/>
            <a:ext cx="88366" cy="347179"/>
          </a:xfrm>
          <a:custGeom>
            <a:avLst/>
            <a:gdLst>
              <a:gd name="connsiteX0" fmla="*/ 9525 w 88366"/>
              <a:gd name="connsiteY0" fmla="*/ 9525 h 347179"/>
              <a:gd name="connsiteX1" fmla="*/ 78841 w 88366"/>
              <a:gd name="connsiteY1" fmla="*/ 337654 h 3471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366" h="347179">
                <a:moveTo>
                  <a:pt x="9525" y="9525"/>
                </a:moveTo>
                <a:lnTo>
                  <a:pt x="78841" y="337654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3794019" y="1228671"/>
            <a:ext cx="38100" cy="222402"/>
          </a:xfrm>
          <a:custGeom>
            <a:avLst/>
            <a:gdLst>
              <a:gd name="connsiteX0" fmla="*/ 9525 w 38100"/>
              <a:gd name="connsiteY0" fmla="*/ 9525 h 222402"/>
              <a:gd name="connsiteX1" fmla="*/ 9525 w 38100"/>
              <a:gd name="connsiteY1" fmla="*/ 212877 h 2224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222402">
                <a:moveTo>
                  <a:pt x="9525" y="9525"/>
                </a:moveTo>
                <a:lnTo>
                  <a:pt x="9525" y="212877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3977286" y="3693124"/>
            <a:ext cx="220408" cy="328035"/>
          </a:xfrm>
          <a:custGeom>
            <a:avLst/>
            <a:gdLst>
              <a:gd name="connsiteX0" fmla="*/ 9525 w 222796"/>
              <a:gd name="connsiteY0" fmla="*/ 9525 h 321106"/>
              <a:gd name="connsiteX1" fmla="*/ 213271 w 222796"/>
              <a:gd name="connsiteY1" fmla="*/ 311581 h 3211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2796" h="321106">
                <a:moveTo>
                  <a:pt x="9525" y="9525"/>
                </a:moveTo>
                <a:lnTo>
                  <a:pt x="213271" y="31158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3950260" y="4291237"/>
            <a:ext cx="247434" cy="327177"/>
          </a:xfrm>
          <a:custGeom>
            <a:avLst/>
            <a:gdLst>
              <a:gd name="connsiteX0" fmla="*/ 9525 w 247434"/>
              <a:gd name="connsiteY0" fmla="*/ 317652 h 327177"/>
              <a:gd name="connsiteX1" fmla="*/ 237909 w 247434"/>
              <a:gd name="connsiteY1" fmla="*/ 9525 h 3271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7434" h="327177">
                <a:moveTo>
                  <a:pt x="9525" y="317652"/>
                </a:moveTo>
                <a:lnTo>
                  <a:pt x="237909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TextBox 8"/>
          <p:cNvSpPr txBox="1">
            <a:spLocks noChangeArrowheads="1"/>
          </p:cNvSpPr>
          <p:nvPr/>
        </p:nvSpPr>
        <p:spPr bwMode="auto">
          <a:xfrm>
            <a:off x="1475122" y="1634346"/>
            <a:ext cx="93936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Initiation</a:t>
            </a:r>
          </a:p>
        </p:txBody>
      </p:sp>
      <p:sp>
        <p:nvSpPr>
          <p:cNvPr id="40" name="Freeform 39"/>
          <p:cNvSpPr/>
          <p:nvPr/>
        </p:nvSpPr>
        <p:spPr>
          <a:xfrm>
            <a:off x="3871913" y="1076325"/>
            <a:ext cx="190500" cy="183356"/>
          </a:xfrm>
          <a:custGeom>
            <a:avLst/>
            <a:gdLst>
              <a:gd name="connsiteX0" fmla="*/ 0 w 190500"/>
              <a:gd name="connsiteY0" fmla="*/ 0 h 183356"/>
              <a:gd name="connsiteX1" fmla="*/ 190500 w 190500"/>
              <a:gd name="connsiteY1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183356">
                <a:moveTo>
                  <a:pt x="0" y="0"/>
                </a:moveTo>
                <a:lnTo>
                  <a:pt x="190500" y="183356"/>
                </a:lnTo>
              </a:path>
            </a:pathLst>
          </a:custGeom>
          <a:ln w="12700">
            <a:solidFill>
              <a:schemeClr val="tx1"/>
            </a:solidFill>
            <a:head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94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268224"/>
            <a:ext cx="6833616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14.8-s3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729275" y="246868"/>
            <a:ext cx="1025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988038" y="78423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90419" y="94934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23129" y="248456"/>
            <a:ext cx="1949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 unit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270329" y="78900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275091" y="95172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475122" y="1634346"/>
            <a:ext cx="93936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Initiation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135009" y="1163653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 point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910250" y="1460515"/>
            <a:ext cx="1838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990419" y="2108217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988038" y="2282842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5348655" y="1049352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7275091" y="211297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7272710" y="228046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145455" y="2568591"/>
            <a:ext cx="260744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 strand of DNA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894375" y="2659079"/>
            <a:ext cx="10259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Unwound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4091645" y="2584473"/>
            <a:ext cx="103714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9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1479886" y="3178190"/>
            <a:ext cx="116378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Elongation</a:t>
            </a: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2984070" y="386082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2986451" y="4023540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3443656" y="3358373"/>
            <a:ext cx="101309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Rewound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5701876" y="394733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3723053" y="4194196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267943" y="3864786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271118" y="403306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442858" y="4456927"/>
            <a:ext cx="103714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</p:txBody>
      </p:sp>
      <p:sp>
        <p:nvSpPr>
          <p:cNvPr id="33" name="TextBox 33"/>
          <p:cNvSpPr txBox="1">
            <a:spLocks noChangeArrowheads="1"/>
          </p:cNvSpPr>
          <p:nvPr/>
        </p:nvSpPr>
        <p:spPr bwMode="auto">
          <a:xfrm>
            <a:off x="1477503" y="5018110"/>
            <a:ext cx="127054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Termination</a:t>
            </a:r>
          </a:p>
        </p:txBody>
      </p:sp>
      <p:sp>
        <p:nvSpPr>
          <p:cNvPr id="34" name="TextBox 34"/>
          <p:cNvSpPr txBox="1">
            <a:spLocks noChangeArrowheads="1"/>
          </p:cNvSpPr>
          <p:nvPr/>
        </p:nvSpPr>
        <p:spPr bwMode="auto">
          <a:xfrm>
            <a:off x="2986456" y="5310998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5" name="TextBox 35"/>
          <p:cNvSpPr txBox="1">
            <a:spLocks noChangeArrowheads="1"/>
          </p:cNvSpPr>
          <p:nvPr/>
        </p:nvSpPr>
        <p:spPr bwMode="auto">
          <a:xfrm>
            <a:off x="2986456" y="5488798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TextBox 36"/>
          <p:cNvSpPr txBox="1">
            <a:spLocks noChangeArrowheads="1"/>
          </p:cNvSpPr>
          <p:nvPr/>
        </p:nvSpPr>
        <p:spPr bwMode="auto">
          <a:xfrm>
            <a:off x="3723056" y="5747561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7" name="TextBox 37"/>
          <p:cNvSpPr txBox="1">
            <a:spLocks noChangeArrowheads="1"/>
          </p:cNvSpPr>
          <p:nvPr/>
        </p:nvSpPr>
        <p:spPr bwMode="auto">
          <a:xfrm>
            <a:off x="6123354" y="4406120"/>
            <a:ext cx="16991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Direction of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(“downstream”)</a:t>
            </a:r>
          </a:p>
        </p:txBody>
      </p:sp>
      <p:sp>
        <p:nvSpPr>
          <p:cNvPr id="38" name="TextBox 40"/>
          <p:cNvSpPr txBox="1">
            <a:spLocks noChangeArrowheads="1"/>
          </p:cNvSpPr>
          <p:nvPr/>
        </p:nvSpPr>
        <p:spPr bwMode="auto">
          <a:xfrm>
            <a:off x="7268741" y="532052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9" name="TextBox 41"/>
          <p:cNvSpPr txBox="1">
            <a:spLocks noChangeArrowheads="1"/>
          </p:cNvSpPr>
          <p:nvPr/>
        </p:nvSpPr>
        <p:spPr bwMode="auto">
          <a:xfrm>
            <a:off x="7271122" y="5480868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0" name="TextBox 42"/>
          <p:cNvSpPr txBox="1">
            <a:spLocks noChangeArrowheads="1"/>
          </p:cNvSpPr>
          <p:nvPr/>
        </p:nvSpPr>
        <p:spPr bwMode="auto">
          <a:xfrm>
            <a:off x="6909965" y="5749949"/>
            <a:ext cx="1394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3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3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1" name="TextBox 44"/>
          <p:cNvSpPr txBox="1">
            <a:spLocks noChangeArrowheads="1"/>
          </p:cNvSpPr>
          <p:nvPr/>
        </p:nvSpPr>
        <p:spPr bwMode="auto">
          <a:xfrm>
            <a:off x="3969122" y="5922972"/>
            <a:ext cx="28768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6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Completed RNA transcript</a:t>
            </a:r>
          </a:p>
        </p:txBody>
      </p:sp>
      <p:sp>
        <p:nvSpPr>
          <p:cNvPr id="42" name="Freeform 3"/>
          <p:cNvSpPr/>
          <p:nvPr/>
        </p:nvSpPr>
        <p:spPr>
          <a:xfrm>
            <a:off x="3866957" y="546839"/>
            <a:ext cx="3003743" cy="346036"/>
          </a:xfrm>
          <a:custGeom>
            <a:avLst/>
            <a:gdLst>
              <a:gd name="connsiteX0" fmla="*/ 9525 w 3069729"/>
              <a:gd name="connsiteY0" fmla="*/ 336511 h 346036"/>
              <a:gd name="connsiteX1" fmla="*/ 9525 w 3069729"/>
              <a:gd name="connsiteY1" fmla="*/ 127381 h 346036"/>
              <a:gd name="connsiteX2" fmla="*/ 64985 w 3069729"/>
              <a:gd name="connsiteY2" fmla="*/ 64985 h 346036"/>
              <a:gd name="connsiteX3" fmla="*/ 1381010 w 3069729"/>
              <a:gd name="connsiteY3" fmla="*/ 64985 h 346036"/>
              <a:gd name="connsiteX4" fmla="*/ 1446872 w 3069729"/>
              <a:gd name="connsiteY4" fmla="*/ 9525 h 346036"/>
              <a:gd name="connsiteX5" fmla="*/ 1512722 w 3069729"/>
              <a:gd name="connsiteY5" fmla="*/ 64985 h 346036"/>
              <a:gd name="connsiteX6" fmla="*/ 3004743 w 3069729"/>
              <a:gd name="connsiteY6" fmla="*/ 64985 h 346036"/>
              <a:gd name="connsiteX7" fmla="*/ 3060204 w 3069729"/>
              <a:gd name="connsiteY7" fmla="*/ 148170 h 346036"/>
              <a:gd name="connsiteX8" fmla="*/ 3060204 w 3069729"/>
              <a:gd name="connsiteY8" fmla="*/ 336511 h 3460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69729" h="346036">
                <a:moveTo>
                  <a:pt x="9525" y="336511"/>
                </a:moveTo>
                <a:lnTo>
                  <a:pt x="9525" y="127381"/>
                </a:lnTo>
                <a:cubicBezTo>
                  <a:pt x="9525" y="85788"/>
                  <a:pt x="16446" y="64985"/>
                  <a:pt x="64985" y="64985"/>
                </a:cubicBezTo>
                <a:lnTo>
                  <a:pt x="1381010" y="64985"/>
                </a:lnTo>
                <a:cubicBezTo>
                  <a:pt x="1419136" y="64985"/>
                  <a:pt x="1446872" y="9525"/>
                  <a:pt x="1446872" y="9525"/>
                </a:cubicBezTo>
                <a:cubicBezTo>
                  <a:pt x="1446872" y="9525"/>
                  <a:pt x="1474584" y="64985"/>
                  <a:pt x="1512722" y="64985"/>
                </a:cubicBezTo>
                <a:lnTo>
                  <a:pt x="3004743" y="64985"/>
                </a:lnTo>
                <a:cubicBezTo>
                  <a:pt x="3053257" y="64985"/>
                  <a:pt x="3060204" y="148170"/>
                  <a:pt x="3060204" y="148170"/>
                </a:cubicBezTo>
                <a:lnTo>
                  <a:pt x="3060204" y="33651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3569698" y="496640"/>
            <a:ext cx="220408" cy="429666"/>
          </a:xfrm>
          <a:custGeom>
            <a:avLst/>
            <a:gdLst>
              <a:gd name="connsiteX0" fmla="*/ 9525 w 220408"/>
              <a:gd name="connsiteY0" fmla="*/ 9525 h 429666"/>
              <a:gd name="connsiteX1" fmla="*/ 210883 w 220408"/>
              <a:gd name="connsiteY1" fmla="*/ 420141 h 4296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0408" h="429666">
                <a:moveTo>
                  <a:pt x="9525" y="9525"/>
                </a:moveTo>
                <a:lnTo>
                  <a:pt x="210883" y="42014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5332799" y="2364960"/>
            <a:ext cx="38100" cy="168478"/>
          </a:xfrm>
          <a:custGeom>
            <a:avLst/>
            <a:gdLst>
              <a:gd name="connsiteX0" fmla="*/ 9525 w 38100"/>
              <a:gd name="connsiteY0" fmla="*/ 9525 h 168478"/>
              <a:gd name="connsiteX1" fmla="*/ 9525 w 38100"/>
              <a:gd name="connsiteY1" fmla="*/ 158953 h 1684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68478">
                <a:moveTo>
                  <a:pt x="9525" y="9525"/>
                </a:moveTo>
                <a:lnTo>
                  <a:pt x="9525" y="158953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3512486" y="2426840"/>
            <a:ext cx="171564" cy="302526"/>
          </a:xfrm>
          <a:custGeom>
            <a:avLst/>
            <a:gdLst>
              <a:gd name="connsiteX0" fmla="*/ 9525 w 171564"/>
              <a:gd name="connsiteY0" fmla="*/ 293001 h 302526"/>
              <a:gd name="connsiteX1" fmla="*/ 162039 w 171564"/>
              <a:gd name="connsiteY1" fmla="*/ 9525 h 3025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1564" h="302526">
                <a:moveTo>
                  <a:pt x="9525" y="293001"/>
                </a:moveTo>
                <a:lnTo>
                  <a:pt x="16203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3978889" y="2349831"/>
            <a:ext cx="88366" cy="347179"/>
          </a:xfrm>
          <a:custGeom>
            <a:avLst/>
            <a:gdLst>
              <a:gd name="connsiteX0" fmla="*/ 9525 w 88366"/>
              <a:gd name="connsiteY0" fmla="*/ 9525 h 347179"/>
              <a:gd name="connsiteX1" fmla="*/ 78841 w 88366"/>
              <a:gd name="connsiteY1" fmla="*/ 337654 h 3471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366" h="347179">
                <a:moveTo>
                  <a:pt x="9525" y="9525"/>
                </a:moveTo>
                <a:lnTo>
                  <a:pt x="78841" y="337654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3794019" y="1228671"/>
            <a:ext cx="38100" cy="222402"/>
          </a:xfrm>
          <a:custGeom>
            <a:avLst/>
            <a:gdLst>
              <a:gd name="connsiteX0" fmla="*/ 9525 w 38100"/>
              <a:gd name="connsiteY0" fmla="*/ 9525 h 222402"/>
              <a:gd name="connsiteX1" fmla="*/ 9525 w 38100"/>
              <a:gd name="connsiteY1" fmla="*/ 212877 h 2224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222402">
                <a:moveTo>
                  <a:pt x="9525" y="9525"/>
                </a:moveTo>
                <a:lnTo>
                  <a:pt x="9525" y="212877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3977286" y="3693124"/>
            <a:ext cx="220408" cy="328035"/>
          </a:xfrm>
          <a:custGeom>
            <a:avLst/>
            <a:gdLst>
              <a:gd name="connsiteX0" fmla="*/ 9525 w 222796"/>
              <a:gd name="connsiteY0" fmla="*/ 9525 h 321106"/>
              <a:gd name="connsiteX1" fmla="*/ 213271 w 222796"/>
              <a:gd name="connsiteY1" fmla="*/ 311581 h 3211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2796" h="321106">
                <a:moveTo>
                  <a:pt x="9525" y="9525"/>
                </a:moveTo>
                <a:lnTo>
                  <a:pt x="213271" y="31158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3950260" y="4291237"/>
            <a:ext cx="247434" cy="327177"/>
          </a:xfrm>
          <a:custGeom>
            <a:avLst/>
            <a:gdLst>
              <a:gd name="connsiteX0" fmla="*/ 9525 w 247434"/>
              <a:gd name="connsiteY0" fmla="*/ 317652 h 327177"/>
              <a:gd name="connsiteX1" fmla="*/ 237909 w 247434"/>
              <a:gd name="connsiteY1" fmla="*/ 9525 h 3271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7434" h="327177">
                <a:moveTo>
                  <a:pt x="9525" y="317652"/>
                </a:moveTo>
                <a:lnTo>
                  <a:pt x="237909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3871913" y="1076325"/>
            <a:ext cx="190500" cy="183356"/>
          </a:xfrm>
          <a:custGeom>
            <a:avLst/>
            <a:gdLst>
              <a:gd name="connsiteX0" fmla="*/ 0 w 190500"/>
              <a:gd name="connsiteY0" fmla="*/ 0 h 183356"/>
              <a:gd name="connsiteX1" fmla="*/ 190500 w 190500"/>
              <a:gd name="connsiteY1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183356">
                <a:moveTo>
                  <a:pt x="0" y="0"/>
                </a:moveTo>
                <a:lnTo>
                  <a:pt x="190500" y="183356"/>
                </a:lnTo>
              </a:path>
            </a:pathLst>
          </a:custGeom>
          <a:ln w="12700">
            <a:solidFill>
              <a:schemeClr val="tx1"/>
            </a:solidFill>
            <a:head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48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DNA sequence where RNA polymerase attaches is called the </a:t>
            </a:r>
            <a:r>
              <a:rPr lang="en-US" b="1" dirty="0"/>
              <a:t>promoter</a:t>
            </a:r>
            <a:r>
              <a:rPr lang="en-US" dirty="0"/>
              <a:t>; in bacteria, the sequence signaling the end of transcription is called the </a:t>
            </a:r>
            <a:r>
              <a:rPr lang="en-US" b="1" dirty="0"/>
              <a:t>terminator</a:t>
            </a:r>
          </a:p>
          <a:p>
            <a:r>
              <a:rPr lang="en-US" dirty="0"/>
              <a:t>The stretch of DNA that is transcribed is called a </a:t>
            </a:r>
            <a:r>
              <a:rPr lang="en-US" b="1" dirty="0"/>
              <a:t>transcription unit</a:t>
            </a:r>
          </a:p>
        </p:txBody>
      </p:sp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304800" y="6019800"/>
            <a:ext cx="85344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0838" indent="-350838">
              <a:spcBef>
                <a:spcPct val="45000"/>
              </a:spcBef>
              <a:spcAft>
                <a:spcPct val="20000"/>
              </a:spcAft>
              <a:buClr>
                <a:schemeClr val="tx2"/>
              </a:buClr>
            </a:pPr>
            <a:endParaRPr lang="en-CA" sz="2800">
              <a:ea typeface="ヒラギノ角ゴ Pro W3" charset="-128"/>
              <a:sym typeface="Symbol" pitchFamily="18" charset="2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3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Synthesis of an RNA Transcript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three stages of transcription</a:t>
            </a:r>
          </a:p>
          <a:p>
            <a:pPr lvl="1"/>
            <a:r>
              <a:rPr lang="en-US"/>
              <a:t>Initiation</a:t>
            </a:r>
          </a:p>
          <a:p>
            <a:pPr lvl="1"/>
            <a:r>
              <a:rPr lang="en-US"/>
              <a:t>Elongation</a:t>
            </a:r>
          </a:p>
          <a:p>
            <a:pPr lvl="1"/>
            <a:r>
              <a:rPr lang="en-US"/>
              <a:t>Termination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35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RNA Polymerase Binding and Initiation of Transcription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Promoters signal the transcriptional </a:t>
            </a:r>
            <a:r>
              <a:rPr lang="en-US" b="1" dirty="0"/>
              <a:t>start point</a:t>
            </a:r>
            <a:r>
              <a:rPr lang="en-US" dirty="0"/>
              <a:t> and usually extend several dozen nucleotide pairs upstream of the start point</a:t>
            </a:r>
          </a:p>
          <a:p>
            <a:r>
              <a:rPr lang="en-US" b="1" dirty="0"/>
              <a:t>Transcription factors</a:t>
            </a:r>
            <a:r>
              <a:rPr lang="en-US" dirty="0"/>
              <a:t> mediate the binding of RNA polymerase and the initiation of transcription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72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completed assembly of transcription factors and RNA polymerase II bound to a promoter is called a </a:t>
            </a:r>
            <a:r>
              <a:rPr lang="en-US" b="1" dirty="0"/>
              <a:t>transcription initiation complex</a:t>
            </a:r>
          </a:p>
          <a:p>
            <a:r>
              <a:rPr lang="en-US" dirty="0"/>
              <a:t>A promoter DNA sequence called a </a:t>
            </a:r>
            <a:r>
              <a:rPr lang="en-US" b="1" dirty="0"/>
              <a:t>TATA box</a:t>
            </a:r>
            <a:r>
              <a:rPr lang="en-US" dirty="0"/>
              <a:t> is crucial in forming the initiation complex in eukaryotes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92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68224"/>
            <a:ext cx="8284464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69" name="TextBox 2"/>
          <p:cNvSpPr txBox="1">
            <a:spLocks noChangeArrowheads="1"/>
          </p:cNvSpPr>
          <p:nvPr/>
        </p:nvSpPr>
        <p:spPr bwMode="auto">
          <a:xfrm>
            <a:off x="2391802" y="264971"/>
            <a:ext cx="10130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70" name="TextBox 3"/>
          <p:cNvSpPr txBox="1">
            <a:spLocks noChangeArrowheads="1"/>
          </p:cNvSpPr>
          <p:nvPr/>
        </p:nvSpPr>
        <p:spPr bwMode="auto">
          <a:xfrm>
            <a:off x="659840" y="518972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71" name="TextBox 8"/>
          <p:cNvSpPr txBox="1">
            <a:spLocks noChangeArrowheads="1"/>
          </p:cNvSpPr>
          <p:nvPr/>
        </p:nvSpPr>
        <p:spPr bwMode="auto">
          <a:xfrm>
            <a:off x="3996765" y="400703"/>
            <a:ext cx="216726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Nontemplate</a:t>
            </a: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strand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1736172" y="1269851"/>
            <a:ext cx="10300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TATA box</a:t>
            </a:r>
          </a:p>
        </p:txBody>
      </p:sp>
      <p:sp>
        <p:nvSpPr>
          <p:cNvPr id="73" name="TextBox 12"/>
          <p:cNvSpPr txBox="1">
            <a:spLocks noChangeArrowheads="1"/>
          </p:cNvSpPr>
          <p:nvPr/>
        </p:nvSpPr>
        <p:spPr bwMode="auto">
          <a:xfrm>
            <a:off x="3174447" y="1368276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 point</a:t>
            </a:r>
          </a:p>
        </p:txBody>
      </p:sp>
      <p:sp>
        <p:nvSpPr>
          <p:cNvPr id="74" name="TextBox 14"/>
          <p:cNvSpPr txBox="1">
            <a:spLocks noChangeArrowheads="1"/>
          </p:cNvSpPr>
          <p:nvPr/>
        </p:nvSpPr>
        <p:spPr bwMode="auto">
          <a:xfrm>
            <a:off x="4560335" y="1368276"/>
            <a:ext cx="995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6439777" y="1151260"/>
            <a:ext cx="1376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eukaryotic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76" name="TextBox 19"/>
          <p:cNvSpPr txBox="1">
            <a:spLocks noChangeArrowheads="1"/>
          </p:cNvSpPr>
          <p:nvPr/>
        </p:nvSpPr>
        <p:spPr bwMode="auto">
          <a:xfrm>
            <a:off x="1806810" y="1861989"/>
            <a:ext cx="146200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factors</a:t>
            </a:r>
          </a:p>
        </p:txBody>
      </p:sp>
      <p:sp>
        <p:nvSpPr>
          <p:cNvPr id="77" name="TextBox 25"/>
          <p:cNvSpPr txBox="1">
            <a:spLocks noChangeArrowheads="1"/>
          </p:cNvSpPr>
          <p:nvPr/>
        </p:nvSpPr>
        <p:spPr bwMode="auto">
          <a:xfrm>
            <a:off x="6444539" y="3035626"/>
            <a:ext cx="229550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Several 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factors bind to DNA.</a:t>
            </a:r>
          </a:p>
        </p:txBody>
      </p:sp>
      <p:sp>
        <p:nvSpPr>
          <p:cNvPr id="78" name="TextBox 28"/>
          <p:cNvSpPr txBox="1">
            <a:spLocks noChangeArrowheads="1"/>
          </p:cNvSpPr>
          <p:nvPr/>
        </p:nvSpPr>
        <p:spPr bwMode="auto">
          <a:xfrm>
            <a:off x="586822" y="3974951"/>
            <a:ext cx="20721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8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88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</a:p>
        </p:txBody>
      </p:sp>
      <p:sp>
        <p:nvSpPr>
          <p:cNvPr id="79" name="TextBox 29"/>
          <p:cNvSpPr txBox="1">
            <a:spLocks noChangeArrowheads="1"/>
          </p:cNvSpPr>
          <p:nvPr/>
        </p:nvSpPr>
        <p:spPr bwMode="auto">
          <a:xfrm>
            <a:off x="4163460" y="3957489"/>
            <a:ext cx="146200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factors</a:t>
            </a:r>
          </a:p>
        </p:txBody>
      </p:sp>
      <p:sp>
        <p:nvSpPr>
          <p:cNvPr id="80" name="TextBox 31"/>
          <p:cNvSpPr txBox="1">
            <a:spLocks noChangeArrowheads="1"/>
          </p:cNvSpPr>
          <p:nvPr/>
        </p:nvSpPr>
        <p:spPr bwMode="auto">
          <a:xfrm>
            <a:off x="6444539" y="4537405"/>
            <a:ext cx="17055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initiation</a:t>
            </a:r>
          </a:p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complex forms.</a:t>
            </a:r>
          </a:p>
        </p:txBody>
      </p:sp>
      <p:sp>
        <p:nvSpPr>
          <p:cNvPr id="81" name="TextBox 41"/>
          <p:cNvSpPr txBox="1">
            <a:spLocks noChangeArrowheads="1"/>
          </p:cNvSpPr>
          <p:nvPr/>
        </p:nvSpPr>
        <p:spPr bwMode="auto">
          <a:xfrm>
            <a:off x="4191249" y="5684692"/>
            <a:ext cx="1620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transcript</a:t>
            </a:r>
          </a:p>
        </p:txBody>
      </p:sp>
      <p:sp>
        <p:nvSpPr>
          <p:cNvPr id="82" name="TextBox 42"/>
          <p:cNvSpPr txBox="1">
            <a:spLocks noChangeArrowheads="1"/>
          </p:cNvSpPr>
          <p:nvPr/>
        </p:nvSpPr>
        <p:spPr bwMode="auto">
          <a:xfrm>
            <a:off x="1457689" y="6291538"/>
            <a:ext cx="34881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 initiation complex</a:t>
            </a:r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460416" y="788152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4" name="TextBox 5"/>
          <p:cNvSpPr txBox="1">
            <a:spLocks noChangeArrowheads="1"/>
          </p:cNvSpPr>
          <p:nvPr/>
        </p:nvSpPr>
        <p:spPr bwMode="auto">
          <a:xfrm>
            <a:off x="461291" y="1009082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5" name="TextBox 6"/>
          <p:cNvSpPr txBox="1">
            <a:spLocks noChangeArrowheads="1"/>
          </p:cNvSpPr>
          <p:nvPr/>
        </p:nvSpPr>
        <p:spPr bwMode="auto">
          <a:xfrm>
            <a:off x="1842808" y="816117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6" name="TextBox 7"/>
          <p:cNvSpPr txBox="1">
            <a:spLocks noChangeArrowheads="1"/>
          </p:cNvSpPr>
          <p:nvPr/>
        </p:nvSpPr>
        <p:spPr bwMode="auto">
          <a:xfrm>
            <a:off x="1957706" y="816117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7" name="TextBox 9"/>
          <p:cNvSpPr txBox="1">
            <a:spLocks noChangeArrowheads="1"/>
          </p:cNvSpPr>
          <p:nvPr/>
        </p:nvSpPr>
        <p:spPr bwMode="auto">
          <a:xfrm>
            <a:off x="5781617" y="778625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8" name="TextBox 10"/>
          <p:cNvSpPr txBox="1">
            <a:spLocks noChangeArrowheads="1"/>
          </p:cNvSpPr>
          <p:nvPr/>
        </p:nvSpPr>
        <p:spPr bwMode="auto">
          <a:xfrm>
            <a:off x="5775295" y="999557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0" name="TextBox 21"/>
          <p:cNvSpPr txBox="1">
            <a:spLocks noChangeArrowheads="1"/>
          </p:cNvSpPr>
          <p:nvPr/>
        </p:nvSpPr>
        <p:spPr bwMode="auto">
          <a:xfrm>
            <a:off x="466766" y="3025736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1" name="TextBox 22"/>
          <p:cNvSpPr txBox="1">
            <a:spLocks noChangeArrowheads="1"/>
          </p:cNvSpPr>
          <p:nvPr/>
        </p:nvSpPr>
        <p:spPr bwMode="auto">
          <a:xfrm>
            <a:off x="469381" y="3254187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2" name="TextBox 23"/>
          <p:cNvSpPr txBox="1">
            <a:spLocks noChangeArrowheads="1"/>
          </p:cNvSpPr>
          <p:nvPr/>
        </p:nvSpPr>
        <p:spPr bwMode="auto">
          <a:xfrm>
            <a:off x="5778470" y="3035678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3" name="TextBox 24"/>
          <p:cNvSpPr txBox="1">
            <a:spLocks noChangeArrowheads="1"/>
          </p:cNvSpPr>
          <p:nvPr/>
        </p:nvSpPr>
        <p:spPr bwMode="auto">
          <a:xfrm>
            <a:off x="5776089" y="3254605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4" name="TextBox 35"/>
          <p:cNvSpPr txBox="1">
            <a:spLocks noChangeArrowheads="1"/>
          </p:cNvSpPr>
          <p:nvPr/>
        </p:nvSpPr>
        <p:spPr bwMode="auto">
          <a:xfrm>
            <a:off x="464385" y="5026080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5" name="TextBox 36"/>
          <p:cNvSpPr txBox="1">
            <a:spLocks noChangeArrowheads="1"/>
          </p:cNvSpPr>
          <p:nvPr/>
        </p:nvSpPr>
        <p:spPr bwMode="auto">
          <a:xfrm>
            <a:off x="468294" y="5249769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6" name="TextBox 37"/>
          <p:cNvSpPr txBox="1">
            <a:spLocks noChangeArrowheads="1"/>
          </p:cNvSpPr>
          <p:nvPr/>
        </p:nvSpPr>
        <p:spPr bwMode="auto">
          <a:xfrm>
            <a:off x="3536098" y="5227921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7" name="TextBox 38"/>
          <p:cNvSpPr txBox="1">
            <a:spLocks noChangeArrowheads="1"/>
          </p:cNvSpPr>
          <p:nvPr/>
        </p:nvSpPr>
        <p:spPr bwMode="auto">
          <a:xfrm>
            <a:off x="4037361" y="5141496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8" name="TextBox 39"/>
          <p:cNvSpPr txBox="1">
            <a:spLocks noChangeArrowheads="1"/>
          </p:cNvSpPr>
          <p:nvPr/>
        </p:nvSpPr>
        <p:spPr bwMode="auto">
          <a:xfrm>
            <a:off x="5778442" y="5028043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9" name="TextBox 40"/>
          <p:cNvSpPr txBox="1">
            <a:spLocks noChangeArrowheads="1"/>
          </p:cNvSpPr>
          <p:nvPr/>
        </p:nvSpPr>
        <p:spPr bwMode="auto">
          <a:xfrm>
            <a:off x="5776061" y="5248557"/>
            <a:ext cx="1554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5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5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0" name="TextBox 7"/>
          <p:cNvSpPr txBox="1">
            <a:spLocks noChangeArrowheads="1"/>
          </p:cNvSpPr>
          <p:nvPr/>
        </p:nvSpPr>
        <p:spPr bwMode="auto">
          <a:xfrm>
            <a:off x="2193532" y="816117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1" name="TextBox 7"/>
          <p:cNvSpPr txBox="1">
            <a:spLocks noChangeArrowheads="1"/>
          </p:cNvSpPr>
          <p:nvPr/>
        </p:nvSpPr>
        <p:spPr bwMode="auto">
          <a:xfrm>
            <a:off x="2313664" y="816117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2" name="TextBox 7"/>
          <p:cNvSpPr txBox="1">
            <a:spLocks noChangeArrowheads="1"/>
          </p:cNvSpPr>
          <p:nvPr/>
        </p:nvSpPr>
        <p:spPr bwMode="auto">
          <a:xfrm>
            <a:off x="2431817" y="816117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3" name="TextBox 7"/>
          <p:cNvSpPr txBox="1">
            <a:spLocks noChangeArrowheads="1"/>
          </p:cNvSpPr>
          <p:nvPr/>
        </p:nvSpPr>
        <p:spPr bwMode="auto">
          <a:xfrm>
            <a:off x="2547187" y="816117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4" name="TextBox 6"/>
          <p:cNvSpPr txBox="1">
            <a:spLocks noChangeArrowheads="1"/>
          </p:cNvSpPr>
          <p:nvPr/>
        </p:nvSpPr>
        <p:spPr bwMode="auto">
          <a:xfrm>
            <a:off x="2080262" y="816117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5" name="TextBox 6"/>
          <p:cNvSpPr txBox="1">
            <a:spLocks noChangeArrowheads="1"/>
          </p:cNvSpPr>
          <p:nvPr/>
        </p:nvSpPr>
        <p:spPr bwMode="auto">
          <a:xfrm>
            <a:off x="2194404" y="1034710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6" name="TextBox 6"/>
          <p:cNvSpPr txBox="1">
            <a:spLocks noChangeArrowheads="1"/>
          </p:cNvSpPr>
          <p:nvPr/>
        </p:nvSpPr>
        <p:spPr bwMode="auto">
          <a:xfrm>
            <a:off x="2316805" y="1034710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7" name="TextBox 6"/>
          <p:cNvSpPr txBox="1">
            <a:spLocks noChangeArrowheads="1"/>
          </p:cNvSpPr>
          <p:nvPr/>
        </p:nvSpPr>
        <p:spPr bwMode="auto">
          <a:xfrm>
            <a:off x="2435030" y="1034710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8" name="TextBox 6"/>
          <p:cNvSpPr txBox="1">
            <a:spLocks noChangeArrowheads="1"/>
          </p:cNvSpPr>
          <p:nvPr/>
        </p:nvSpPr>
        <p:spPr bwMode="auto">
          <a:xfrm>
            <a:off x="2553693" y="1034710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09" name="TextBox 6"/>
          <p:cNvSpPr txBox="1">
            <a:spLocks noChangeArrowheads="1"/>
          </p:cNvSpPr>
          <p:nvPr/>
        </p:nvSpPr>
        <p:spPr bwMode="auto">
          <a:xfrm>
            <a:off x="1961517" y="1034710"/>
            <a:ext cx="9457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10" name="TextBox 7"/>
          <p:cNvSpPr txBox="1">
            <a:spLocks noChangeArrowheads="1"/>
          </p:cNvSpPr>
          <p:nvPr/>
        </p:nvSpPr>
        <p:spPr bwMode="auto">
          <a:xfrm>
            <a:off x="2081771" y="1034710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11" name="TextBox 7"/>
          <p:cNvSpPr txBox="1">
            <a:spLocks noChangeArrowheads="1"/>
          </p:cNvSpPr>
          <p:nvPr/>
        </p:nvSpPr>
        <p:spPr bwMode="auto">
          <a:xfrm>
            <a:off x="1840273" y="1034710"/>
            <a:ext cx="110608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7" name="Freeform 3"/>
          <p:cNvSpPr/>
          <p:nvPr/>
        </p:nvSpPr>
        <p:spPr>
          <a:xfrm>
            <a:off x="1806810" y="521434"/>
            <a:ext cx="2160353" cy="194056"/>
          </a:xfrm>
          <a:custGeom>
            <a:avLst/>
            <a:gdLst>
              <a:gd name="connsiteX0" fmla="*/ 2183041 w 2192566"/>
              <a:gd name="connsiteY0" fmla="*/ 184531 h 194056"/>
              <a:gd name="connsiteX1" fmla="*/ 2113038 w 2192566"/>
              <a:gd name="connsiteY1" fmla="*/ 79527 h 194056"/>
              <a:gd name="connsiteX2" fmla="*/ 1177201 w 2192566"/>
              <a:gd name="connsiteY2" fmla="*/ 79527 h 194056"/>
              <a:gd name="connsiteX3" fmla="*/ 1094092 w 2192566"/>
              <a:gd name="connsiteY3" fmla="*/ 9525 h 194056"/>
              <a:gd name="connsiteX4" fmla="*/ 1010958 w 2192566"/>
              <a:gd name="connsiteY4" fmla="*/ 79527 h 194056"/>
              <a:gd name="connsiteX5" fmla="*/ 79527 w 2192566"/>
              <a:gd name="connsiteY5" fmla="*/ 79527 h 194056"/>
              <a:gd name="connsiteX6" fmla="*/ 9525 w 2192566"/>
              <a:gd name="connsiteY6" fmla="*/ 184531 h 1940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192566" h="194056">
                <a:moveTo>
                  <a:pt x="2183041" y="184531"/>
                </a:moveTo>
                <a:cubicBezTo>
                  <a:pt x="2183041" y="184531"/>
                  <a:pt x="2174290" y="79527"/>
                  <a:pt x="2113038" y="79527"/>
                </a:cubicBezTo>
                <a:lnTo>
                  <a:pt x="1177201" y="79527"/>
                </a:lnTo>
                <a:cubicBezTo>
                  <a:pt x="1129093" y="79527"/>
                  <a:pt x="1094092" y="9525"/>
                  <a:pt x="1094092" y="9525"/>
                </a:cubicBezTo>
                <a:cubicBezTo>
                  <a:pt x="1094092" y="9525"/>
                  <a:pt x="1059078" y="79527"/>
                  <a:pt x="1010958" y="79527"/>
                </a:cubicBezTo>
                <a:lnTo>
                  <a:pt x="79527" y="79527"/>
                </a:lnTo>
                <a:cubicBezTo>
                  <a:pt x="18288" y="79527"/>
                  <a:pt x="9525" y="184531"/>
                  <a:pt x="9525" y="184531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5038485" y="1180242"/>
            <a:ext cx="38100" cy="194017"/>
          </a:xfrm>
          <a:custGeom>
            <a:avLst/>
            <a:gdLst>
              <a:gd name="connsiteX0" fmla="*/ 9525 w 38100"/>
              <a:gd name="connsiteY0" fmla="*/ 184492 h 194017"/>
              <a:gd name="connsiteX1" fmla="*/ 9525 w 38100"/>
              <a:gd name="connsiteY1" fmla="*/ 9525 h 1940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94017">
                <a:moveTo>
                  <a:pt x="9525" y="184492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5038485" y="680223"/>
            <a:ext cx="38100" cy="146304"/>
          </a:xfrm>
          <a:custGeom>
            <a:avLst/>
            <a:gdLst>
              <a:gd name="connsiteX0" fmla="*/ 9525 w 38100"/>
              <a:gd name="connsiteY0" fmla="*/ 184492 h 194017"/>
              <a:gd name="connsiteX1" fmla="*/ 9525 w 38100"/>
              <a:gd name="connsiteY1" fmla="*/ 9525 h 1940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194017">
                <a:moveTo>
                  <a:pt x="9525" y="184492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1505666" y="4307421"/>
            <a:ext cx="530304" cy="386023"/>
          </a:xfrm>
          <a:custGeom>
            <a:avLst/>
            <a:gdLst>
              <a:gd name="connsiteX0" fmla="*/ 546214 w 555739"/>
              <a:gd name="connsiteY0" fmla="*/ 394538 h 404063"/>
              <a:gd name="connsiteX1" fmla="*/ 9525 w 555739"/>
              <a:gd name="connsiteY1" fmla="*/ 9525 h 4040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55739" h="404063">
                <a:moveTo>
                  <a:pt x="546214" y="394538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3168905" y="4487225"/>
            <a:ext cx="1273962" cy="421563"/>
          </a:xfrm>
          <a:custGeom>
            <a:avLst/>
            <a:gdLst>
              <a:gd name="connsiteX0" fmla="*/ 1201483 w 1273962"/>
              <a:gd name="connsiteY0" fmla="*/ 412038 h 421563"/>
              <a:gd name="connsiteX1" fmla="*/ 1264437 w 1273962"/>
              <a:gd name="connsiteY1" fmla="*/ 9525 h 421563"/>
              <a:gd name="connsiteX2" fmla="*/ 9525 w 1273962"/>
              <a:gd name="connsiteY2" fmla="*/ 307022 h 4215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273962" h="421563">
                <a:moveTo>
                  <a:pt x="1201483" y="412038"/>
                </a:moveTo>
                <a:lnTo>
                  <a:pt x="1264437" y="9525"/>
                </a:lnTo>
                <a:lnTo>
                  <a:pt x="9525" y="307022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3912672" y="5326506"/>
            <a:ext cx="252387" cy="516851"/>
          </a:xfrm>
          <a:custGeom>
            <a:avLst/>
            <a:gdLst>
              <a:gd name="connsiteX0" fmla="*/ 9525 w 252387"/>
              <a:gd name="connsiteY0" fmla="*/ 9525 h 516851"/>
              <a:gd name="connsiteX1" fmla="*/ 242862 w 252387"/>
              <a:gd name="connsiteY1" fmla="*/ 507326 h 5168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2387" h="516851">
                <a:moveTo>
                  <a:pt x="9525" y="9525"/>
                </a:moveTo>
                <a:lnTo>
                  <a:pt x="242862" y="507326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2225812" y="2388604"/>
            <a:ext cx="388556" cy="493877"/>
          </a:xfrm>
          <a:custGeom>
            <a:avLst/>
            <a:gdLst>
              <a:gd name="connsiteX0" fmla="*/ 9525 w 388556"/>
              <a:gd name="connsiteY0" fmla="*/ 484352 h 493877"/>
              <a:gd name="connsiteX1" fmla="*/ 24803 w 388556"/>
              <a:gd name="connsiteY1" fmla="*/ 9525 h 493877"/>
              <a:gd name="connsiteX2" fmla="*/ 379031 w 388556"/>
              <a:gd name="connsiteY2" fmla="*/ 387781 h 4938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88556" h="493877">
                <a:moveTo>
                  <a:pt x="9525" y="484352"/>
                </a:moveTo>
                <a:lnTo>
                  <a:pt x="24803" y="9525"/>
                </a:lnTo>
                <a:lnTo>
                  <a:pt x="379031" y="38778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1801971" y="740162"/>
            <a:ext cx="879487" cy="538225"/>
          </a:xfrm>
          <a:custGeom>
            <a:avLst/>
            <a:gdLst>
              <a:gd name="connsiteX0" fmla="*/ 869962 w 879487"/>
              <a:gd name="connsiteY0" fmla="*/ 9525 h 538225"/>
              <a:gd name="connsiteX1" fmla="*/ 9525 w 879487"/>
              <a:gd name="connsiteY1" fmla="*/ 9525 h 538225"/>
              <a:gd name="connsiteX2" fmla="*/ 9525 w 879487"/>
              <a:gd name="connsiteY2" fmla="*/ 528700 h 538225"/>
              <a:gd name="connsiteX3" fmla="*/ 869962 w 879487"/>
              <a:gd name="connsiteY3" fmla="*/ 528700 h 538225"/>
              <a:gd name="connsiteX4" fmla="*/ 869962 w 879487"/>
              <a:gd name="connsiteY4" fmla="*/ 9525 h 538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79487" h="538225">
                <a:moveTo>
                  <a:pt x="869962" y="9525"/>
                </a:moveTo>
                <a:lnTo>
                  <a:pt x="9525" y="9525"/>
                </a:lnTo>
                <a:lnTo>
                  <a:pt x="9525" y="528700"/>
                </a:lnTo>
                <a:lnTo>
                  <a:pt x="869962" y="528700"/>
                </a:lnTo>
                <a:lnTo>
                  <a:pt x="869962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740786" y="1199157"/>
            <a:ext cx="0" cy="164592"/>
          </a:xfrm>
          <a:custGeom>
            <a:avLst/>
            <a:gdLst>
              <a:gd name="connsiteX0" fmla="*/ 0 w 26361"/>
              <a:gd name="connsiteY0" fmla="*/ 146050 h 146050"/>
              <a:gd name="connsiteX1" fmla="*/ 0 w 26361"/>
              <a:gd name="connsiteY1" fmla="*/ 146050 h 146050"/>
              <a:gd name="connsiteX2" fmla="*/ 25400 w 26361"/>
              <a:gd name="connsiteY2" fmla="*/ 63500 h 146050"/>
              <a:gd name="connsiteX3" fmla="*/ 12700 w 26361"/>
              <a:gd name="connsiteY3" fmla="*/ 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1" h="146050">
                <a:moveTo>
                  <a:pt x="0" y="146050"/>
                </a:moveTo>
                <a:lnTo>
                  <a:pt x="0" y="146050"/>
                </a:lnTo>
                <a:cubicBezTo>
                  <a:pt x="6257" y="129366"/>
                  <a:pt x="25400" y="86592"/>
                  <a:pt x="25400" y="63500"/>
                </a:cubicBezTo>
                <a:cubicBezTo>
                  <a:pt x="25400" y="10055"/>
                  <a:pt x="31560" y="18860"/>
                  <a:pt x="12700" y="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91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Elongation of the RNA Strand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RNA polymerase moves along the DNA, it untwists the double helix, 10 to 20 bases at a time</a:t>
            </a:r>
          </a:p>
          <a:p>
            <a:r>
              <a:rPr lang="en-US" dirty="0"/>
              <a:t>Transcription progresses at a rate of 40 nucleotides per second in eukaryotes</a:t>
            </a:r>
          </a:p>
          <a:p>
            <a:r>
              <a:rPr lang="en-US" dirty="0"/>
              <a:t>A gene can be transcribed simultaneously by several RNA polymerases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55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268224"/>
            <a:ext cx="7583424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5091" y="245460"/>
            <a:ext cx="1572546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Nontemplate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 of DNA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9415" y="853473"/>
            <a:ext cx="1862048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nucleotides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6406" y="1263048"/>
            <a:ext cx="1300036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90" y="2550510"/>
            <a:ext cx="185948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0878" y="2356835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3465" y="2261585"/>
            <a:ext cx="142668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2403" y="2229835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2453" y="2229835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7740" y="2263173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9853" y="2263173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7028" y="302041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 rot="19932450">
            <a:off x="2870515" y="2587023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 rot="19660919">
            <a:off x="2631434" y="2875686"/>
            <a:ext cx="136754" cy="2807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 rot="1402029">
            <a:off x="5862375" y="2602053"/>
            <a:ext cx="161865" cy="2807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 rot="18902933">
            <a:off x="6036567" y="2926501"/>
            <a:ext cx="280718" cy="182742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 rot="867396">
            <a:off x="6451915" y="251241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13541" y="2848957"/>
            <a:ext cx="668453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24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end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79095" y="2569557"/>
            <a:ext cx="187552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24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24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628739">
            <a:off x="2400615" y="318551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4465" y="347761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 rot="20980551">
            <a:off x="2851465" y="3612548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3123" y="4096730"/>
            <a:ext cx="187552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24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24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49928" y="4315810"/>
            <a:ext cx="142668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75515" y="348396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 rot="21064654">
            <a:off x="5093015" y="321091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 rot="19168573">
            <a:off x="6161403" y="3645885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 rot="19321896">
            <a:off x="6249635" y="3255237"/>
            <a:ext cx="280718" cy="182742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 rot="18977328">
            <a:off x="6396353" y="3431573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5" name="TextBox 34"/>
          <p:cNvSpPr txBox="1"/>
          <p:nvPr/>
        </p:nvSpPr>
        <p:spPr>
          <a:xfrm rot="19692957">
            <a:off x="5893115" y="399196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34103" y="4422173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96203" y="4452335"/>
            <a:ext cx="142668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38" name="TextBox 37"/>
          <p:cNvSpPr txBox="1"/>
          <p:nvPr/>
        </p:nvSpPr>
        <p:spPr>
          <a:xfrm rot="20638280">
            <a:off x="5612128" y="4260248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50540" y="4082448"/>
            <a:ext cx="185948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2823" y="5061927"/>
            <a:ext cx="185948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00681" y="5077803"/>
            <a:ext cx="2757165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Direction of transcription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13753" y="5404835"/>
            <a:ext cx="1551707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Template</a:t>
            </a:r>
          </a:p>
          <a:p>
            <a:pPr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strand of DNA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11653" y="6066823"/>
            <a:ext cx="1333698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Newly made</a:t>
            </a:r>
          </a:p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</p:txBody>
      </p:sp>
      <p:sp>
        <p:nvSpPr>
          <p:cNvPr id="81" name="TextBox 80"/>
          <p:cNvSpPr txBox="1"/>
          <p:nvPr/>
        </p:nvSpPr>
        <p:spPr>
          <a:xfrm rot="718893">
            <a:off x="5577286" y="2355354"/>
            <a:ext cx="124347" cy="2786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790407" y="4464376"/>
            <a:ext cx="142668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382528" y="4458685"/>
            <a:ext cx="182742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89827" y="4451343"/>
            <a:ext cx="182742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370691" y="3477610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56593" y="3561478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627753" y="3516156"/>
            <a:ext cx="168316" cy="28071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24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9" name="Freeform 48"/>
          <p:cNvSpPr/>
          <p:nvPr/>
        </p:nvSpPr>
        <p:spPr>
          <a:xfrm>
            <a:off x="1574142" y="5574142"/>
            <a:ext cx="180839" cy="638538"/>
          </a:xfrm>
          <a:custGeom>
            <a:avLst/>
            <a:gdLst>
              <a:gd name="connsiteX0" fmla="*/ 9525 w 198729"/>
              <a:gd name="connsiteY0" fmla="*/ 9525 h 668604"/>
              <a:gd name="connsiteX1" fmla="*/ 189204 w 198729"/>
              <a:gd name="connsiteY1" fmla="*/ 659079 h 6686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8729" h="668604">
                <a:moveTo>
                  <a:pt x="9525" y="9525"/>
                </a:moveTo>
                <a:lnTo>
                  <a:pt x="189204" y="659079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4583876" y="3105241"/>
            <a:ext cx="280733" cy="289763"/>
          </a:xfrm>
          <a:custGeom>
            <a:avLst/>
            <a:gdLst>
              <a:gd name="connsiteX0" fmla="*/ 9525 w 280733"/>
              <a:gd name="connsiteY0" fmla="*/ 9525 h 289763"/>
              <a:gd name="connsiteX1" fmla="*/ 271208 w 280733"/>
              <a:gd name="connsiteY1" fmla="*/ 280238 h 289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0733" h="289763">
                <a:moveTo>
                  <a:pt x="9525" y="9525"/>
                </a:moveTo>
                <a:lnTo>
                  <a:pt x="271208" y="280238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89222" y="1122777"/>
            <a:ext cx="1498904" cy="2042118"/>
            <a:chOff x="5089222" y="1122777"/>
            <a:chExt cx="1498904" cy="2042118"/>
          </a:xfrm>
        </p:grpSpPr>
        <p:sp>
          <p:nvSpPr>
            <p:cNvPr id="51" name="Freeform 3"/>
            <p:cNvSpPr/>
            <p:nvPr/>
          </p:nvSpPr>
          <p:spPr>
            <a:xfrm>
              <a:off x="5089222" y="1122777"/>
              <a:ext cx="1181403" cy="2042118"/>
            </a:xfrm>
            <a:custGeom>
              <a:avLst/>
              <a:gdLst>
                <a:gd name="connsiteX0" fmla="*/ 9525 w 1220368"/>
                <a:gd name="connsiteY0" fmla="*/ 2083904 h 2093429"/>
                <a:gd name="connsiteX1" fmla="*/ 1210843 w 1220368"/>
                <a:gd name="connsiteY1" fmla="*/ 9525 h 2093429"/>
                <a:gd name="connsiteX2" fmla="*/ 432295 w 1220368"/>
                <a:gd name="connsiteY2" fmla="*/ 1930768 h 209342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1220368" h="2093429">
                  <a:moveTo>
                    <a:pt x="9525" y="2083904"/>
                  </a:moveTo>
                  <a:lnTo>
                    <a:pt x="1210843" y="9525"/>
                  </a:lnTo>
                  <a:lnTo>
                    <a:pt x="432295" y="1930768"/>
                  </a:lnTo>
                </a:path>
              </a:pathLst>
            </a:custGeom>
            <a:ln w="12700">
              <a:beve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52" name="Freeform 3"/>
            <p:cNvSpPr/>
            <p:nvPr/>
          </p:nvSpPr>
          <p:spPr>
            <a:xfrm>
              <a:off x="6245562" y="1122777"/>
              <a:ext cx="342564" cy="1371916"/>
            </a:xfrm>
            <a:custGeom>
              <a:avLst/>
              <a:gdLst>
                <a:gd name="connsiteX0" fmla="*/ 9525 w 330403"/>
                <a:gd name="connsiteY0" fmla="*/ 9525 h 1413255"/>
                <a:gd name="connsiteX1" fmla="*/ 320878 w 330403"/>
                <a:gd name="connsiteY1" fmla="*/ 1403730 h 141325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30403" h="1413255">
                  <a:moveTo>
                    <a:pt x="9525" y="9525"/>
                  </a:moveTo>
                  <a:lnTo>
                    <a:pt x="320878" y="1403730"/>
                  </a:lnTo>
                </a:path>
              </a:pathLst>
            </a:custGeom>
            <a:ln w="12700"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3" name="Freeform 3"/>
          <p:cNvSpPr/>
          <p:nvPr/>
        </p:nvSpPr>
        <p:spPr>
          <a:xfrm>
            <a:off x="5743498" y="4572738"/>
            <a:ext cx="609222" cy="836859"/>
          </a:xfrm>
          <a:custGeom>
            <a:avLst/>
            <a:gdLst>
              <a:gd name="connsiteX0" fmla="*/ 9525 w 639787"/>
              <a:gd name="connsiteY0" fmla="*/ 9525 h 865555"/>
              <a:gd name="connsiteX1" fmla="*/ 630263 w 639787"/>
              <a:gd name="connsiteY1" fmla="*/ 856031 h 8655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39787" h="865555">
                <a:moveTo>
                  <a:pt x="9525" y="9525"/>
                </a:moveTo>
                <a:lnTo>
                  <a:pt x="630263" y="85603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4611756" y="803844"/>
            <a:ext cx="736639" cy="1355949"/>
          </a:xfrm>
          <a:custGeom>
            <a:avLst/>
            <a:gdLst>
              <a:gd name="connsiteX0" fmla="*/ 9525 w 768299"/>
              <a:gd name="connsiteY0" fmla="*/ 9525 h 1395298"/>
              <a:gd name="connsiteX1" fmla="*/ 758774 w 768299"/>
              <a:gd name="connsiteY1" fmla="*/ 1385773 h 13952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8299" h="1395298">
                <a:moveTo>
                  <a:pt x="9525" y="9525"/>
                </a:moveTo>
                <a:lnTo>
                  <a:pt x="758774" y="1385773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4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Evidence from the Study of Metabolic Defects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1902, British physician Archibald </a:t>
            </a:r>
            <a:r>
              <a:rPr lang="en-US" dirty="0" err="1"/>
              <a:t>Garrod</a:t>
            </a:r>
            <a:r>
              <a:rPr lang="en-US" dirty="0"/>
              <a:t> first suggested that genes dictate phenotypes through enzymes that catalyze specific chemical reactions</a:t>
            </a:r>
          </a:p>
          <a:p>
            <a:r>
              <a:rPr lang="en-US" dirty="0"/>
              <a:t>He thought symptoms of an inherited disease reflect an inability to synthesize a certain enzyme</a:t>
            </a:r>
          </a:p>
          <a:p>
            <a:r>
              <a:rPr lang="en-US" dirty="0"/>
              <a:t>Cells synthesize and degrade molecules in a series of steps, a metabolic pathway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01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Termination of Transcription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mechanisms of termination are different in bacteria and eukaryotes</a:t>
            </a:r>
          </a:p>
          <a:p>
            <a:r>
              <a:rPr lang="en-US" dirty="0"/>
              <a:t>In bacteria, the polymerase stops transcription at the end of the terminator and the mRNA can be translated without further modification</a:t>
            </a:r>
          </a:p>
          <a:p>
            <a:r>
              <a:rPr lang="en-US" dirty="0"/>
              <a:t>In eukaryotes, RNA polymerase II transcribes the </a:t>
            </a:r>
            <a:r>
              <a:rPr lang="en-US" dirty="0" err="1"/>
              <a:t>polyadenylation</a:t>
            </a:r>
            <a:r>
              <a:rPr lang="en-US" dirty="0"/>
              <a:t> signal sequence; the RNA transcript is released 10–35 nucleotides past this </a:t>
            </a:r>
            <a:r>
              <a:rPr lang="en-US" dirty="0" err="1"/>
              <a:t>polyadenylation</a:t>
            </a:r>
            <a:r>
              <a:rPr lang="en-US" dirty="0"/>
              <a:t> sequence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89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14.3: Eukaryotic cells modify RNA after transcription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Enzymes in the eukaryotic nucleus modify pre-mRNA (</a:t>
            </a:r>
            <a:r>
              <a:rPr lang="en-US" b="1" dirty="0"/>
              <a:t>RNA processing</a:t>
            </a:r>
            <a:r>
              <a:rPr lang="en-US" dirty="0"/>
              <a:t>) before the genetic messages are dispatched to the cytoplasm</a:t>
            </a:r>
          </a:p>
          <a:p>
            <a:r>
              <a:rPr lang="en-US" dirty="0"/>
              <a:t>During RNA processing, both ends of the primary transcript are altered</a:t>
            </a:r>
          </a:p>
          <a:p>
            <a:r>
              <a:rPr lang="en-US" dirty="0"/>
              <a:t>Also, usually some interior parts of the molecule are cut out and the other parts spliced together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77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Alteration of mRNA Ends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end of a pre-mRNA molecule is modified in a particular way</a:t>
            </a:r>
          </a:p>
          <a:p>
            <a:pPr lvl="1"/>
            <a:r>
              <a:rPr lang="en-US" dirty="0"/>
              <a:t>The 5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end receives a modified G nucleotide </a:t>
            </a:r>
            <a:r>
              <a:rPr lang="en-US" b="1" dirty="0"/>
              <a:t>5</a:t>
            </a:r>
            <a:r>
              <a:rPr lang="en-US" b="1" dirty="0">
                <a:sym typeface="Symbol" pitchFamily="18" charset="2"/>
              </a:rPr>
              <a:t></a:t>
            </a:r>
            <a:r>
              <a:rPr lang="en-US" b="1" dirty="0"/>
              <a:t> cap</a:t>
            </a:r>
          </a:p>
          <a:p>
            <a:pPr lvl="1"/>
            <a:r>
              <a:rPr lang="en-US" dirty="0"/>
              <a:t>The 3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end gets a </a:t>
            </a:r>
            <a:r>
              <a:rPr lang="en-US" b="1" dirty="0"/>
              <a:t>poly-A tail</a:t>
            </a:r>
          </a:p>
          <a:p>
            <a:r>
              <a:rPr lang="en-US" dirty="0"/>
              <a:t>These modifications share several functions</a:t>
            </a:r>
          </a:p>
          <a:p>
            <a:pPr lvl="1"/>
            <a:r>
              <a:rPr lang="en-US" dirty="0"/>
              <a:t>Facilitating the export of mRNA to the cytoplasm</a:t>
            </a:r>
          </a:p>
          <a:p>
            <a:pPr lvl="1"/>
            <a:r>
              <a:rPr lang="en-US" dirty="0"/>
              <a:t>Protecting mRNA from hydrolytic enzymes</a:t>
            </a:r>
          </a:p>
          <a:p>
            <a:pPr lvl="1"/>
            <a:r>
              <a:rPr lang="en-US" dirty="0"/>
              <a:t>Helping ribosomes attach to the 5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end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1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225040"/>
            <a:ext cx="8546592" cy="240792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339232" y="2220396"/>
            <a:ext cx="21330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modified guanine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 added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the 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6813057" y="2220396"/>
            <a:ext cx="20261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50–250 adenine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nucleotides added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the 3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end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5284295" y="3115747"/>
            <a:ext cx="17697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Polyadenylation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2141862" y="3115747"/>
            <a:ext cx="275716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Region that includes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protein-coding segments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2642695" y="4112697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Start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3955557" y="4112697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621807" y="4292084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1534620" y="4292084"/>
            <a:ext cx="7245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UTR</a:t>
            </a:r>
          </a:p>
        </p:txBody>
      </p:sp>
      <p:sp>
        <p:nvSpPr>
          <p:cNvPr id="31" name="TextBox 25"/>
          <p:cNvSpPr txBox="1">
            <a:spLocks noChangeArrowheads="1"/>
          </p:cNvSpPr>
          <p:nvPr/>
        </p:nvSpPr>
        <p:spPr bwMode="auto">
          <a:xfrm>
            <a:off x="5679582" y="4292084"/>
            <a:ext cx="7245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7486157" y="4292084"/>
            <a:ext cx="1119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86264" y="356143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</a:p>
        </p:txBody>
      </p: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409940" y="3848776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748078" y="3867825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5797914" y="3867825"/>
            <a:ext cx="7790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AAUAAA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7202852" y="356143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7609252" y="3870206"/>
            <a:ext cx="3895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</a:p>
        </p:txBody>
      </p:sp>
      <p:sp>
        <p:nvSpPr>
          <p:cNvPr id="39" name="TextBox 7"/>
          <p:cNvSpPr txBox="1">
            <a:spLocks noChangeArrowheads="1"/>
          </p:cNvSpPr>
          <p:nvPr/>
        </p:nvSpPr>
        <p:spPr bwMode="auto">
          <a:xfrm>
            <a:off x="1027847" y="3868500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0" name="TextBox 7"/>
          <p:cNvSpPr txBox="1">
            <a:spLocks noChangeArrowheads="1"/>
          </p:cNvSpPr>
          <p:nvPr/>
        </p:nvSpPr>
        <p:spPr bwMode="auto">
          <a:xfrm>
            <a:off x="1304441" y="3869175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1" name="TextBox 21"/>
          <p:cNvSpPr txBox="1">
            <a:spLocks noChangeArrowheads="1"/>
          </p:cNvSpPr>
          <p:nvPr/>
        </p:nvSpPr>
        <p:spPr bwMode="auto">
          <a:xfrm>
            <a:off x="8139277" y="3873937"/>
            <a:ext cx="3895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</a:p>
        </p:txBody>
      </p:sp>
      <p:sp>
        <p:nvSpPr>
          <p:cNvPr id="42" name="TextBox 21"/>
          <p:cNvSpPr txBox="1">
            <a:spLocks noChangeArrowheads="1"/>
          </p:cNvSpPr>
          <p:nvPr/>
        </p:nvSpPr>
        <p:spPr bwMode="auto">
          <a:xfrm>
            <a:off x="7972591" y="3814055"/>
            <a:ext cx="17953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2247553" y="3658468"/>
            <a:ext cx="2456827" cy="172161"/>
          </a:xfrm>
          <a:custGeom>
            <a:avLst/>
            <a:gdLst>
              <a:gd name="connsiteX0" fmla="*/ 2447302 w 2456827"/>
              <a:gd name="connsiteY0" fmla="*/ 162636 h 172161"/>
              <a:gd name="connsiteX1" fmla="*/ 2386063 w 2456827"/>
              <a:gd name="connsiteY1" fmla="*/ 70777 h 172161"/>
              <a:gd name="connsiteX2" fmla="*/ 1344104 w 2456827"/>
              <a:gd name="connsiteY2" fmla="*/ 70777 h 172161"/>
              <a:gd name="connsiteX3" fmla="*/ 1271384 w 2456827"/>
              <a:gd name="connsiteY3" fmla="*/ 9525 h 172161"/>
              <a:gd name="connsiteX4" fmla="*/ 1198651 w 2456827"/>
              <a:gd name="connsiteY4" fmla="*/ 70777 h 172161"/>
              <a:gd name="connsiteX5" fmla="*/ 70764 w 2456827"/>
              <a:gd name="connsiteY5" fmla="*/ 70777 h 172161"/>
              <a:gd name="connsiteX6" fmla="*/ 9525 w 2456827"/>
              <a:gd name="connsiteY6" fmla="*/ 162636 h 1721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456827" h="172161">
                <a:moveTo>
                  <a:pt x="2447302" y="162636"/>
                </a:moveTo>
                <a:cubicBezTo>
                  <a:pt x="2447302" y="162636"/>
                  <a:pt x="2439936" y="70777"/>
                  <a:pt x="2386063" y="70777"/>
                </a:cubicBezTo>
                <a:lnTo>
                  <a:pt x="1344104" y="70777"/>
                </a:lnTo>
                <a:cubicBezTo>
                  <a:pt x="1301991" y="70777"/>
                  <a:pt x="1271384" y="9525"/>
                  <a:pt x="1271384" y="9525"/>
                </a:cubicBezTo>
                <a:cubicBezTo>
                  <a:pt x="1271384" y="9525"/>
                  <a:pt x="1240751" y="70777"/>
                  <a:pt x="1198651" y="70777"/>
                </a:cubicBezTo>
                <a:lnTo>
                  <a:pt x="70764" y="70777"/>
                </a:lnTo>
                <a:cubicBezTo>
                  <a:pt x="17170" y="70777"/>
                  <a:pt x="9525" y="162636"/>
                  <a:pt x="9525" y="162636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325441" y="4107142"/>
            <a:ext cx="1239113" cy="172148"/>
          </a:xfrm>
          <a:custGeom>
            <a:avLst/>
            <a:gdLst>
              <a:gd name="connsiteX0" fmla="*/ 1229588 w 1239113"/>
              <a:gd name="connsiteY0" fmla="*/ 9525 h 172148"/>
              <a:gd name="connsiteX1" fmla="*/ 1168349 w 1239113"/>
              <a:gd name="connsiteY1" fmla="*/ 101371 h 172148"/>
              <a:gd name="connsiteX2" fmla="*/ 704875 w 1239113"/>
              <a:gd name="connsiteY2" fmla="*/ 101371 h 172148"/>
              <a:gd name="connsiteX3" fmla="*/ 632142 w 1239113"/>
              <a:gd name="connsiteY3" fmla="*/ 162623 h 172148"/>
              <a:gd name="connsiteX4" fmla="*/ 559422 w 1239113"/>
              <a:gd name="connsiteY4" fmla="*/ 101371 h 172148"/>
              <a:gd name="connsiteX5" fmla="*/ 70751 w 1239113"/>
              <a:gd name="connsiteY5" fmla="*/ 101371 h 172148"/>
              <a:gd name="connsiteX6" fmla="*/ 9525 w 1239113"/>
              <a:gd name="connsiteY6" fmla="*/ 9525 h 172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39113" h="172148">
                <a:moveTo>
                  <a:pt x="1229588" y="9525"/>
                </a:moveTo>
                <a:cubicBezTo>
                  <a:pt x="1228979" y="17081"/>
                  <a:pt x="1223606" y="101371"/>
                  <a:pt x="1168349" y="101371"/>
                </a:cubicBezTo>
                <a:lnTo>
                  <a:pt x="704875" y="101371"/>
                </a:lnTo>
                <a:cubicBezTo>
                  <a:pt x="662774" y="101371"/>
                  <a:pt x="632142" y="162623"/>
                  <a:pt x="632142" y="162623"/>
                </a:cubicBezTo>
                <a:cubicBezTo>
                  <a:pt x="632142" y="162623"/>
                  <a:pt x="601522" y="101371"/>
                  <a:pt x="559422" y="101371"/>
                </a:cubicBezTo>
                <a:lnTo>
                  <a:pt x="70751" y="101371"/>
                </a:lnTo>
                <a:cubicBezTo>
                  <a:pt x="17157" y="101371"/>
                  <a:pt x="9525" y="9525"/>
                  <a:pt x="9525" y="9525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1559347" y="4107142"/>
            <a:ext cx="705345" cy="172148"/>
          </a:xfrm>
          <a:custGeom>
            <a:avLst/>
            <a:gdLst>
              <a:gd name="connsiteX0" fmla="*/ 695820 w 705345"/>
              <a:gd name="connsiteY0" fmla="*/ 9525 h 172148"/>
              <a:gd name="connsiteX1" fmla="*/ 634580 w 705345"/>
              <a:gd name="connsiteY1" fmla="*/ 101371 h 172148"/>
              <a:gd name="connsiteX2" fmla="*/ 420243 w 705345"/>
              <a:gd name="connsiteY2" fmla="*/ 101371 h 172148"/>
              <a:gd name="connsiteX3" fmla="*/ 347497 w 705345"/>
              <a:gd name="connsiteY3" fmla="*/ 162623 h 172148"/>
              <a:gd name="connsiteX4" fmla="*/ 274789 w 705345"/>
              <a:gd name="connsiteY4" fmla="*/ 101371 h 172148"/>
              <a:gd name="connsiteX5" fmla="*/ 70764 w 705345"/>
              <a:gd name="connsiteY5" fmla="*/ 101371 h 172148"/>
              <a:gd name="connsiteX6" fmla="*/ 9525 w 705345"/>
              <a:gd name="connsiteY6" fmla="*/ 9525 h 172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05345" h="172148">
                <a:moveTo>
                  <a:pt x="695820" y="9525"/>
                </a:moveTo>
                <a:cubicBezTo>
                  <a:pt x="695820" y="9525"/>
                  <a:pt x="688403" y="101371"/>
                  <a:pt x="634580" y="101371"/>
                </a:cubicBezTo>
                <a:lnTo>
                  <a:pt x="420243" y="101371"/>
                </a:lnTo>
                <a:cubicBezTo>
                  <a:pt x="378117" y="101371"/>
                  <a:pt x="347497" y="162623"/>
                  <a:pt x="347497" y="162623"/>
                </a:cubicBezTo>
                <a:cubicBezTo>
                  <a:pt x="347497" y="162623"/>
                  <a:pt x="316877" y="101371"/>
                  <a:pt x="274789" y="101371"/>
                </a:cubicBezTo>
                <a:lnTo>
                  <a:pt x="70764" y="101371"/>
                </a:lnTo>
                <a:cubicBezTo>
                  <a:pt x="17183" y="101371"/>
                  <a:pt x="9525" y="9525"/>
                  <a:pt x="9525" y="9525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5798169" y="3664818"/>
            <a:ext cx="716533" cy="172161"/>
          </a:xfrm>
          <a:custGeom>
            <a:avLst/>
            <a:gdLst>
              <a:gd name="connsiteX0" fmla="*/ 707008 w 716533"/>
              <a:gd name="connsiteY0" fmla="*/ 162636 h 172161"/>
              <a:gd name="connsiteX1" fmla="*/ 645743 w 716533"/>
              <a:gd name="connsiteY1" fmla="*/ 70777 h 172161"/>
              <a:gd name="connsiteX2" fmla="*/ 431406 w 716533"/>
              <a:gd name="connsiteY2" fmla="*/ 70777 h 172161"/>
              <a:gd name="connsiteX3" fmla="*/ 358673 w 716533"/>
              <a:gd name="connsiteY3" fmla="*/ 9525 h 172161"/>
              <a:gd name="connsiteX4" fmla="*/ 285953 w 716533"/>
              <a:gd name="connsiteY4" fmla="*/ 70777 h 172161"/>
              <a:gd name="connsiteX5" fmla="*/ 70764 w 716533"/>
              <a:gd name="connsiteY5" fmla="*/ 70777 h 172161"/>
              <a:gd name="connsiteX6" fmla="*/ 9525 w 716533"/>
              <a:gd name="connsiteY6" fmla="*/ 162636 h 1721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16533" h="172161">
                <a:moveTo>
                  <a:pt x="707008" y="162636"/>
                </a:moveTo>
                <a:cubicBezTo>
                  <a:pt x="707008" y="162636"/>
                  <a:pt x="699617" y="70777"/>
                  <a:pt x="645743" y="70777"/>
                </a:cubicBezTo>
                <a:lnTo>
                  <a:pt x="431406" y="70777"/>
                </a:lnTo>
                <a:cubicBezTo>
                  <a:pt x="389280" y="70777"/>
                  <a:pt x="358673" y="9525"/>
                  <a:pt x="358673" y="9525"/>
                </a:cubicBezTo>
                <a:cubicBezTo>
                  <a:pt x="358673" y="9525"/>
                  <a:pt x="328040" y="70777"/>
                  <a:pt x="285953" y="70777"/>
                </a:cubicBezTo>
                <a:lnTo>
                  <a:pt x="70764" y="70777"/>
                </a:lnTo>
                <a:cubicBezTo>
                  <a:pt x="17170" y="70777"/>
                  <a:pt x="9525" y="162636"/>
                  <a:pt x="9525" y="162636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4770629" y="4106347"/>
            <a:ext cx="2516416" cy="172148"/>
          </a:xfrm>
          <a:custGeom>
            <a:avLst/>
            <a:gdLst>
              <a:gd name="connsiteX0" fmla="*/ 2506891 w 2516416"/>
              <a:gd name="connsiteY0" fmla="*/ 9525 h 172148"/>
              <a:gd name="connsiteX1" fmla="*/ 2445651 w 2516416"/>
              <a:gd name="connsiteY1" fmla="*/ 101371 h 172148"/>
              <a:gd name="connsiteX2" fmla="*/ 1368361 w 2516416"/>
              <a:gd name="connsiteY2" fmla="*/ 101371 h 172148"/>
              <a:gd name="connsiteX3" fmla="*/ 1295628 w 2516416"/>
              <a:gd name="connsiteY3" fmla="*/ 162623 h 172148"/>
              <a:gd name="connsiteX4" fmla="*/ 1222895 w 2516416"/>
              <a:gd name="connsiteY4" fmla="*/ 101371 h 172148"/>
              <a:gd name="connsiteX5" fmla="*/ 70777 w 2516416"/>
              <a:gd name="connsiteY5" fmla="*/ 101371 h 172148"/>
              <a:gd name="connsiteX6" fmla="*/ 9525 w 2516416"/>
              <a:gd name="connsiteY6" fmla="*/ 9525 h 172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16416" h="172148">
                <a:moveTo>
                  <a:pt x="2506891" y="9525"/>
                </a:moveTo>
                <a:cubicBezTo>
                  <a:pt x="2506891" y="9525"/>
                  <a:pt x="2499473" y="101371"/>
                  <a:pt x="2445651" y="101371"/>
                </a:cubicBezTo>
                <a:lnTo>
                  <a:pt x="1368361" y="101371"/>
                </a:lnTo>
                <a:cubicBezTo>
                  <a:pt x="1326260" y="101371"/>
                  <a:pt x="1295628" y="162623"/>
                  <a:pt x="1295628" y="162623"/>
                </a:cubicBezTo>
                <a:cubicBezTo>
                  <a:pt x="1295628" y="162623"/>
                  <a:pt x="1264996" y="101371"/>
                  <a:pt x="1222895" y="101371"/>
                </a:cubicBezTo>
                <a:lnTo>
                  <a:pt x="70777" y="101371"/>
                </a:lnTo>
                <a:cubicBezTo>
                  <a:pt x="17195" y="101371"/>
                  <a:pt x="9525" y="9525"/>
                  <a:pt x="9525" y="9525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7289678" y="4106347"/>
            <a:ext cx="1475701" cy="172148"/>
          </a:xfrm>
          <a:custGeom>
            <a:avLst/>
            <a:gdLst>
              <a:gd name="connsiteX0" fmla="*/ 1466177 w 1475701"/>
              <a:gd name="connsiteY0" fmla="*/ 9525 h 172148"/>
              <a:gd name="connsiteX1" fmla="*/ 1404911 w 1475701"/>
              <a:gd name="connsiteY1" fmla="*/ 101371 h 172148"/>
              <a:gd name="connsiteX2" fmla="*/ 801852 w 1475701"/>
              <a:gd name="connsiteY2" fmla="*/ 101371 h 172148"/>
              <a:gd name="connsiteX3" fmla="*/ 729132 w 1475701"/>
              <a:gd name="connsiteY3" fmla="*/ 162623 h 172148"/>
              <a:gd name="connsiteX4" fmla="*/ 656399 w 1475701"/>
              <a:gd name="connsiteY4" fmla="*/ 101371 h 172148"/>
              <a:gd name="connsiteX5" fmla="*/ 70764 w 1475701"/>
              <a:gd name="connsiteY5" fmla="*/ 101371 h 172148"/>
              <a:gd name="connsiteX6" fmla="*/ 9525 w 1475701"/>
              <a:gd name="connsiteY6" fmla="*/ 9525 h 1721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75701" h="172148">
                <a:moveTo>
                  <a:pt x="1466177" y="9525"/>
                </a:moveTo>
                <a:cubicBezTo>
                  <a:pt x="1466177" y="9525"/>
                  <a:pt x="1458759" y="101371"/>
                  <a:pt x="1404911" y="101371"/>
                </a:cubicBezTo>
                <a:lnTo>
                  <a:pt x="801852" y="101371"/>
                </a:lnTo>
                <a:cubicBezTo>
                  <a:pt x="759739" y="101371"/>
                  <a:pt x="729132" y="162623"/>
                  <a:pt x="729132" y="162623"/>
                </a:cubicBezTo>
                <a:cubicBezTo>
                  <a:pt x="729132" y="162623"/>
                  <a:pt x="698525" y="101371"/>
                  <a:pt x="656399" y="101371"/>
                </a:cubicBezTo>
                <a:lnTo>
                  <a:pt x="70764" y="101371"/>
                </a:lnTo>
                <a:cubicBezTo>
                  <a:pt x="17183" y="101371"/>
                  <a:pt x="9525" y="9525"/>
                  <a:pt x="9525" y="9525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7588223" y="3023792"/>
            <a:ext cx="457895" cy="869552"/>
          </a:xfrm>
          <a:custGeom>
            <a:avLst/>
            <a:gdLst>
              <a:gd name="connsiteX0" fmla="*/ 435546 w 445071"/>
              <a:gd name="connsiteY0" fmla="*/ 839393 h 848918"/>
              <a:gd name="connsiteX1" fmla="*/ 9525 w 445071"/>
              <a:gd name="connsiteY1" fmla="*/ 9525 h 848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5071" h="848918">
                <a:moveTo>
                  <a:pt x="435546" y="839393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924267" y="3006504"/>
            <a:ext cx="45719" cy="886968"/>
          </a:xfrm>
          <a:custGeom>
            <a:avLst/>
            <a:gdLst>
              <a:gd name="connsiteX0" fmla="*/ 9525 w 38100"/>
              <a:gd name="connsiteY0" fmla="*/ 843089 h 852614"/>
              <a:gd name="connsiteX1" fmla="*/ 9525 w 38100"/>
              <a:gd name="connsiteY1" fmla="*/ 9525 h 8526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852614">
                <a:moveTo>
                  <a:pt x="9525" y="843089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2284711" y="4066319"/>
            <a:ext cx="299948" cy="199796"/>
          </a:xfrm>
          <a:custGeom>
            <a:avLst/>
            <a:gdLst>
              <a:gd name="connsiteX0" fmla="*/ 290423 w 299948"/>
              <a:gd name="connsiteY0" fmla="*/ 190271 h 199796"/>
              <a:gd name="connsiteX1" fmla="*/ 9525 w 299948"/>
              <a:gd name="connsiteY1" fmla="*/ 9525 h 1997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9948" h="199796">
                <a:moveTo>
                  <a:pt x="290423" y="190271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4499569" y="4065512"/>
            <a:ext cx="250431" cy="212979"/>
          </a:xfrm>
          <a:custGeom>
            <a:avLst/>
            <a:gdLst>
              <a:gd name="connsiteX0" fmla="*/ 9525 w 250431"/>
              <a:gd name="connsiteY0" fmla="*/ 203453 h 212979"/>
              <a:gd name="connsiteX1" fmla="*/ 240906 w 250431"/>
              <a:gd name="connsiteY1" fmla="*/ 9525 h 2129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0431" h="212979">
                <a:moveTo>
                  <a:pt x="9525" y="203453"/>
                </a:moveTo>
                <a:lnTo>
                  <a:pt x="240906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25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Split Genes and RNA Splicing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eukaryotic mRNAs have long noncoding stretches of nucleotides that lie between coding regions</a:t>
            </a:r>
          </a:p>
          <a:p>
            <a:r>
              <a:rPr lang="en-US" dirty="0"/>
              <a:t>The noncoding regions are called intervening sequences, or </a:t>
            </a:r>
            <a:r>
              <a:rPr lang="en-US" b="1" dirty="0"/>
              <a:t>introns</a:t>
            </a:r>
          </a:p>
          <a:p>
            <a:r>
              <a:rPr lang="en-US" dirty="0"/>
              <a:t>The other regions are called </a:t>
            </a:r>
            <a:r>
              <a:rPr lang="en-US" b="1" dirty="0"/>
              <a:t>exons</a:t>
            </a:r>
            <a:r>
              <a:rPr lang="en-US" dirty="0"/>
              <a:t> and are usually translated into amino acid sequences</a:t>
            </a:r>
          </a:p>
          <a:p>
            <a:r>
              <a:rPr lang="en-US" b="1" dirty="0"/>
              <a:t>RNA splicing</a:t>
            </a:r>
            <a:r>
              <a:rPr lang="en-US" dirty="0"/>
              <a:t> removes introns and joins exons, creating an mRNA molecule with a continuous </a:t>
            </a:r>
            <a:br>
              <a:rPr lang="en-US" dirty="0"/>
            </a:br>
            <a:r>
              <a:rPr lang="en-US" dirty="0"/>
              <a:t>coding sequence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33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49552"/>
            <a:ext cx="8546592" cy="335889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314583" y="1753048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863858" y="2159449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2271970" y="2191993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5050095" y="2191993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7767895" y="2203898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1857632" y="2999235"/>
            <a:ext cx="5450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1–30</a:t>
            </a: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327282" y="3313560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2868870" y="2988916"/>
            <a:ext cx="81753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31–104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2787907" y="3696148"/>
            <a:ext cx="68608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3110170" y="4443861"/>
            <a:ext cx="7245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6823332" y="2962723"/>
            <a:ext cx="95378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105–146</a:t>
            </a:r>
          </a:p>
        </p:txBody>
      </p: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961195" y="3196085"/>
            <a:ext cx="251350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Introns cut out 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exons spliced together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4427001" y="4235899"/>
            <a:ext cx="68127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1–146</a:t>
            </a:r>
          </a:p>
        </p:txBody>
      </p: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4331131" y="4616899"/>
            <a:ext cx="94897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segment</a:t>
            </a:r>
          </a:p>
        </p:txBody>
      </p:sp>
      <p:sp>
        <p:nvSpPr>
          <p:cNvPr id="38" name="TextBox 20"/>
          <p:cNvSpPr txBox="1">
            <a:spLocks noChangeArrowheads="1"/>
          </p:cNvSpPr>
          <p:nvPr/>
        </p:nvSpPr>
        <p:spPr bwMode="auto">
          <a:xfrm>
            <a:off x="5734307" y="4443861"/>
            <a:ext cx="7245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</a:p>
        </p:txBody>
      </p:sp>
      <p:sp>
        <p:nvSpPr>
          <p:cNvPr id="39" name="TextBox 7"/>
          <p:cNvSpPr txBox="1">
            <a:spLocks noChangeArrowheads="1"/>
          </p:cNvSpPr>
          <p:nvPr/>
        </p:nvSpPr>
        <p:spPr bwMode="auto">
          <a:xfrm>
            <a:off x="7757609" y="2473527"/>
            <a:ext cx="9974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40" name="TextBox 16"/>
          <p:cNvSpPr txBox="1">
            <a:spLocks noChangeArrowheads="1"/>
          </p:cNvSpPr>
          <p:nvPr/>
        </p:nvSpPr>
        <p:spPr bwMode="auto">
          <a:xfrm>
            <a:off x="5882771" y="3988002"/>
            <a:ext cx="9974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22" name="Freeform 21"/>
          <p:cNvSpPr/>
          <p:nvPr/>
        </p:nvSpPr>
        <p:spPr>
          <a:xfrm>
            <a:off x="3657289" y="4162015"/>
            <a:ext cx="162420" cy="275056"/>
          </a:xfrm>
          <a:custGeom>
            <a:avLst/>
            <a:gdLst>
              <a:gd name="connsiteX0" fmla="*/ 152895 w 162420"/>
              <a:gd name="connsiteY0" fmla="*/ 9525 h 275056"/>
              <a:gd name="connsiteX1" fmla="*/ 9525 w 162420"/>
              <a:gd name="connsiteY1" fmla="*/ 265531 h 2750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2420" h="275056">
                <a:moveTo>
                  <a:pt x="152895" y="9525"/>
                </a:moveTo>
                <a:lnTo>
                  <a:pt x="9525" y="26553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3485856" y="3864313"/>
            <a:ext cx="121450" cy="182930"/>
          </a:xfrm>
          <a:custGeom>
            <a:avLst/>
            <a:gdLst>
              <a:gd name="connsiteX0" fmla="*/ 111925 w 121450"/>
              <a:gd name="connsiteY0" fmla="*/ 173405 h 182930"/>
              <a:gd name="connsiteX1" fmla="*/ 9525 w 121450"/>
              <a:gd name="connsiteY1" fmla="*/ 9525 h 1829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1450" h="182930">
                <a:moveTo>
                  <a:pt x="111925" y="173405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1560665" y="2348772"/>
            <a:ext cx="121462" cy="182879"/>
          </a:xfrm>
          <a:custGeom>
            <a:avLst/>
            <a:gdLst>
              <a:gd name="connsiteX0" fmla="*/ 111937 w 121462"/>
              <a:gd name="connsiteY0" fmla="*/ 173355 h 182879"/>
              <a:gd name="connsiteX1" fmla="*/ 9525 w 121462"/>
              <a:gd name="connsiteY1" fmla="*/ 9525 h 1828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1462" h="182879">
                <a:moveTo>
                  <a:pt x="111937" y="173355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3896231" y="4320838"/>
            <a:ext cx="1735188" cy="267487"/>
          </a:xfrm>
          <a:custGeom>
            <a:avLst/>
            <a:gdLst>
              <a:gd name="connsiteX0" fmla="*/ 9525 w 1735188"/>
              <a:gd name="connsiteY0" fmla="*/ 9525 h 267487"/>
              <a:gd name="connsiteX1" fmla="*/ 9525 w 1735188"/>
              <a:gd name="connsiteY1" fmla="*/ 118021 h 267487"/>
              <a:gd name="connsiteX2" fmla="*/ 94106 w 1735188"/>
              <a:gd name="connsiteY2" fmla="*/ 196532 h 267487"/>
              <a:gd name="connsiteX3" fmla="*/ 812545 w 1735188"/>
              <a:gd name="connsiteY3" fmla="*/ 196532 h 267487"/>
              <a:gd name="connsiteX4" fmla="*/ 885532 w 1735188"/>
              <a:gd name="connsiteY4" fmla="*/ 257962 h 267487"/>
              <a:gd name="connsiteX5" fmla="*/ 958481 w 1735188"/>
              <a:gd name="connsiteY5" fmla="*/ 196532 h 267487"/>
              <a:gd name="connsiteX6" fmla="*/ 1646364 w 1735188"/>
              <a:gd name="connsiteY6" fmla="*/ 196532 h 267487"/>
              <a:gd name="connsiteX7" fmla="*/ 1725663 w 1735188"/>
              <a:gd name="connsiteY7" fmla="*/ 104381 h 267487"/>
              <a:gd name="connsiteX8" fmla="*/ 1725663 w 1735188"/>
              <a:gd name="connsiteY8" fmla="*/ 9525 h 2674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35188" h="267487">
                <a:moveTo>
                  <a:pt x="9525" y="9525"/>
                </a:moveTo>
                <a:lnTo>
                  <a:pt x="9525" y="118021"/>
                </a:lnTo>
                <a:cubicBezTo>
                  <a:pt x="9525" y="118021"/>
                  <a:pt x="12179" y="196532"/>
                  <a:pt x="94106" y="196532"/>
                </a:cubicBezTo>
                <a:lnTo>
                  <a:pt x="812545" y="196532"/>
                </a:lnTo>
                <a:cubicBezTo>
                  <a:pt x="854798" y="196532"/>
                  <a:pt x="885532" y="257962"/>
                  <a:pt x="885532" y="257962"/>
                </a:cubicBezTo>
                <a:cubicBezTo>
                  <a:pt x="885532" y="257962"/>
                  <a:pt x="916241" y="196532"/>
                  <a:pt x="958481" y="196532"/>
                </a:cubicBezTo>
                <a:lnTo>
                  <a:pt x="1646364" y="196532"/>
                </a:lnTo>
                <a:cubicBezTo>
                  <a:pt x="1720595" y="196532"/>
                  <a:pt x="1725663" y="104381"/>
                  <a:pt x="1725663" y="104381"/>
                </a:cubicBezTo>
                <a:lnTo>
                  <a:pt x="1725663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5751474" y="4162015"/>
            <a:ext cx="118935" cy="275056"/>
          </a:xfrm>
          <a:custGeom>
            <a:avLst/>
            <a:gdLst>
              <a:gd name="connsiteX0" fmla="*/ 9525 w 118935"/>
              <a:gd name="connsiteY0" fmla="*/ 9525 h 275056"/>
              <a:gd name="connsiteX1" fmla="*/ 109410 w 118935"/>
              <a:gd name="connsiteY1" fmla="*/ 265531 h 2750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8935" h="275056">
                <a:moveTo>
                  <a:pt x="9525" y="9525"/>
                </a:moveTo>
                <a:lnTo>
                  <a:pt x="109410" y="26553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1966030" y="2728378"/>
            <a:ext cx="371036" cy="267474"/>
          </a:xfrm>
          <a:custGeom>
            <a:avLst/>
            <a:gdLst>
              <a:gd name="connsiteX0" fmla="*/ 9525 w 371036"/>
              <a:gd name="connsiteY0" fmla="*/ 9525 h 267474"/>
              <a:gd name="connsiteX1" fmla="*/ 9525 w 371036"/>
              <a:gd name="connsiteY1" fmla="*/ 118021 h 267474"/>
              <a:gd name="connsiteX2" fmla="*/ 94081 w 371036"/>
              <a:gd name="connsiteY2" fmla="*/ 196532 h 267474"/>
              <a:gd name="connsiteX3" fmla="*/ 116179 w 371036"/>
              <a:gd name="connsiteY3" fmla="*/ 196532 h 267474"/>
              <a:gd name="connsiteX4" fmla="*/ 189141 w 371036"/>
              <a:gd name="connsiteY4" fmla="*/ 257949 h 267474"/>
              <a:gd name="connsiteX5" fmla="*/ 262115 w 371036"/>
              <a:gd name="connsiteY5" fmla="*/ 196532 h 267474"/>
              <a:gd name="connsiteX6" fmla="*/ 301434 w 371036"/>
              <a:gd name="connsiteY6" fmla="*/ 196532 h 267474"/>
              <a:gd name="connsiteX7" fmla="*/ 360260 w 371036"/>
              <a:gd name="connsiteY7" fmla="*/ 104355 h 267474"/>
              <a:gd name="connsiteX8" fmla="*/ 360260 w 371036"/>
              <a:gd name="connsiteY8" fmla="*/ 9525 h 2674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71036" h="267474">
                <a:moveTo>
                  <a:pt x="9525" y="9525"/>
                </a:moveTo>
                <a:lnTo>
                  <a:pt x="9525" y="118021"/>
                </a:lnTo>
                <a:cubicBezTo>
                  <a:pt x="9525" y="118021"/>
                  <a:pt x="12153" y="196532"/>
                  <a:pt x="94081" y="196532"/>
                </a:cubicBezTo>
                <a:lnTo>
                  <a:pt x="116179" y="196532"/>
                </a:lnTo>
                <a:cubicBezTo>
                  <a:pt x="158432" y="196532"/>
                  <a:pt x="189141" y="257949"/>
                  <a:pt x="189141" y="257949"/>
                </a:cubicBezTo>
                <a:cubicBezTo>
                  <a:pt x="189141" y="257949"/>
                  <a:pt x="219862" y="196532"/>
                  <a:pt x="262115" y="196532"/>
                </a:cubicBezTo>
                <a:lnTo>
                  <a:pt x="301434" y="196532"/>
                </a:lnTo>
                <a:cubicBezTo>
                  <a:pt x="375691" y="196532"/>
                  <a:pt x="360260" y="104355"/>
                  <a:pt x="360260" y="104355"/>
                </a:cubicBezTo>
                <a:lnTo>
                  <a:pt x="360260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7050371" y="2728378"/>
            <a:ext cx="514377" cy="267474"/>
          </a:xfrm>
          <a:custGeom>
            <a:avLst/>
            <a:gdLst>
              <a:gd name="connsiteX0" fmla="*/ 9525 w 514377"/>
              <a:gd name="connsiteY0" fmla="*/ 9525 h 267474"/>
              <a:gd name="connsiteX1" fmla="*/ 9525 w 514377"/>
              <a:gd name="connsiteY1" fmla="*/ 118021 h 267474"/>
              <a:gd name="connsiteX2" fmla="*/ 94081 w 514377"/>
              <a:gd name="connsiteY2" fmla="*/ 196532 h 267474"/>
              <a:gd name="connsiteX3" fmla="*/ 198068 w 514377"/>
              <a:gd name="connsiteY3" fmla="*/ 196532 h 267474"/>
              <a:gd name="connsiteX4" fmla="*/ 271043 w 514377"/>
              <a:gd name="connsiteY4" fmla="*/ 257949 h 267474"/>
              <a:gd name="connsiteX5" fmla="*/ 343992 w 514377"/>
              <a:gd name="connsiteY5" fmla="*/ 196532 h 267474"/>
              <a:gd name="connsiteX6" fmla="*/ 444791 w 514377"/>
              <a:gd name="connsiteY6" fmla="*/ 196532 h 267474"/>
              <a:gd name="connsiteX7" fmla="*/ 503605 w 514377"/>
              <a:gd name="connsiteY7" fmla="*/ 104355 h 267474"/>
              <a:gd name="connsiteX8" fmla="*/ 503605 w 514377"/>
              <a:gd name="connsiteY8" fmla="*/ 9525 h 2674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14377" h="267474">
                <a:moveTo>
                  <a:pt x="9525" y="9525"/>
                </a:moveTo>
                <a:lnTo>
                  <a:pt x="9525" y="118021"/>
                </a:lnTo>
                <a:cubicBezTo>
                  <a:pt x="9525" y="118021"/>
                  <a:pt x="12153" y="196532"/>
                  <a:pt x="94081" y="196532"/>
                </a:cubicBezTo>
                <a:lnTo>
                  <a:pt x="198068" y="196532"/>
                </a:lnTo>
                <a:cubicBezTo>
                  <a:pt x="240334" y="196532"/>
                  <a:pt x="271043" y="257949"/>
                  <a:pt x="271043" y="257949"/>
                </a:cubicBezTo>
                <a:cubicBezTo>
                  <a:pt x="271043" y="257949"/>
                  <a:pt x="301751" y="196532"/>
                  <a:pt x="343992" y="196532"/>
                </a:cubicBezTo>
                <a:lnTo>
                  <a:pt x="444791" y="196532"/>
                </a:lnTo>
                <a:cubicBezTo>
                  <a:pt x="519010" y="196532"/>
                  <a:pt x="503605" y="104355"/>
                  <a:pt x="503605" y="104355"/>
                </a:cubicBezTo>
                <a:lnTo>
                  <a:pt x="50360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2843297" y="2728378"/>
            <a:ext cx="883057" cy="267474"/>
          </a:xfrm>
          <a:custGeom>
            <a:avLst/>
            <a:gdLst>
              <a:gd name="connsiteX0" fmla="*/ 9525 w 883057"/>
              <a:gd name="connsiteY0" fmla="*/ 9525 h 267474"/>
              <a:gd name="connsiteX1" fmla="*/ 9525 w 883057"/>
              <a:gd name="connsiteY1" fmla="*/ 118021 h 267474"/>
              <a:gd name="connsiteX2" fmla="*/ 94081 w 883057"/>
              <a:gd name="connsiteY2" fmla="*/ 196532 h 267474"/>
              <a:gd name="connsiteX3" fmla="*/ 361950 w 883057"/>
              <a:gd name="connsiteY3" fmla="*/ 196532 h 267474"/>
              <a:gd name="connsiteX4" fmla="*/ 434911 w 883057"/>
              <a:gd name="connsiteY4" fmla="*/ 257949 h 267474"/>
              <a:gd name="connsiteX5" fmla="*/ 507873 w 883057"/>
              <a:gd name="connsiteY5" fmla="*/ 196532 h 267474"/>
              <a:gd name="connsiteX6" fmla="*/ 813447 w 883057"/>
              <a:gd name="connsiteY6" fmla="*/ 196532 h 267474"/>
              <a:gd name="connsiteX7" fmla="*/ 872286 w 883057"/>
              <a:gd name="connsiteY7" fmla="*/ 104355 h 267474"/>
              <a:gd name="connsiteX8" fmla="*/ 872286 w 883057"/>
              <a:gd name="connsiteY8" fmla="*/ 9525 h 2674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883057" h="267474">
                <a:moveTo>
                  <a:pt x="9525" y="9525"/>
                </a:moveTo>
                <a:lnTo>
                  <a:pt x="9525" y="118021"/>
                </a:lnTo>
                <a:cubicBezTo>
                  <a:pt x="9525" y="118021"/>
                  <a:pt x="12153" y="196532"/>
                  <a:pt x="94081" y="196532"/>
                </a:cubicBezTo>
                <a:lnTo>
                  <a:pt x="361950" y="196532"/>
                </a:lnTo>
                <a:cubicBezTo>
                  <a:pt x="404190" y="196532"/>
                  <a:pt x="434911" y="257949"/>
                  <a:pt x="434911" y="257949"/>
                </a:cubicBezTo>
                <a:cubicBezTo>
                  <a:pt x="434911" y="257949"/>
                  <a:pt x="465632" y="196532"/>
                  <a:pt x="507873" y="196532"/>
                </a:cubicBezTo>
                <a:lnTo>
                  <a:pt x="813447" y="196532"/>
                </a:lnTo>
                <a:cubicBezTo>
                  <a:pt x="887679" y="196532"/>
                  <a:pt x="872286" y="104355"/>
                  <a:pt x="872286" y="104355"/>
                </a:cubicBezTo>
                <a:lnTo>
                  <a:pt x="872286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31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genes can give rise to two or more different polypeptides, depending on which segments are used as exons</a:t>
            </a:r>
          </a:p>
          <a:p>
            <a:r>
              <a:rPr lang="en-US" dirty="0"/>
              <a:t>This process is called </a:t>
            </a:r>
            <a:r>
              <a:rPr lang="en-US" b="1" dirty="0"/>
              <a:t>alternative RNA splicing</a:t>
            </a:r>
          </a:p>
          <a:p>
            <a:r>
              <a:rPr lang="en-US" dirty="0"/>
              <a:t>RNA splicing is carried out by </a:t>
            </a:r>
            <a:r>
              <a:rPr lang="en-US" dirty="0" err="1"/>
              <a:t>spliceosomes</a:t>
            </a:r>
            <a:endParaRPr lang="en-US" dirty="0"/>
          </a:p>
          <a:p>
            <a:r>
              <a:rPr lang="en-US" b="1" dirty="0" err="1"/>
              <a:t>Spliceosomes</a:t>
            </a:r>
            <a:r>
              <a:rPr lang="en-US" dirty="0"/>
              <a:t> consist of proteins and small RNAs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81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12648"/>
            <a:ext cx="8546592" cy="563270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47077" y="811151"/>
            <a:ext cx="158216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Spliceosome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21739" y="1668401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198489" y="811151"/>
            <a:ext cx="14539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Small RNAs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18389" y="2166876"/>
            <a:ext cx="128400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Pre-mRNA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186752" y="2727263"/>
            <a:ext cx="8415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 1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444052" y="3468626"/>
            <a:ext cx="72616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311327" y="2727263"/>
            <a:ext cx="8415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 2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578864" y="4760851"/>
            <a:ext cx="1582164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Spliceosome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components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2521839" y="5667313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1314" y="5968938"/>
            <a:ext cx="8415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 1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4245864" y="5376801"/>
            <a:ext cx="7854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106289" y="5968938"/>
            <a:ext cx="8415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 2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7416102" y="5567301"/>
            <a:ext cx="91210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Cut-out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26" name="Freeform 25"/>
          <p:cNvSpPr/>
          <p:nvPr/>
        </p:nvSpPr>
        <p:spPr>
          <a:xfrm>
            <a:off x="5305727" y="961138"/>
            <a:ext cx="859053" cy="1836407"/>
          </a:xfrm>
          <a:custGeom>
            <a:avLst/>
            <a:gdLst>
              <a:gd name="connsiteX0" fmla="*/ 181343 w 859053"/>
              <a:gd name="connsiteY0" fmla="*/ 341325 h 1836407"/>
              <a:gd name="connsiteX1" fmla="*/ 846353 w 859053"/>
              <a:gd name="connsiteY1" fmla="*/ 12700 h 1836407"/>
              <a:gd name="connsiteX2" fmla="*/ 12700 w 859053"/>
              <a:gd name="connsiteY2" fmla="*/ 1823707 h 18364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859053" h="1836407">
                <a:moveTo>
                  <a:pt x="181343" y="341325"/>
                </a:moveTo>
                <a:lnTo>
                  <a:pt x="846353" y="12700"/>
                </a:lnTo>
                <a:lnTo>
                  <a:pt x="12700" y="1823707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2860924" y="982319"/>
            <a:ext cx="592112" cy="120738"/>
          </a:xfrm>
          <a:custGeom>
            <a:avLst/>
            <a:gdLst>
              <a:gd name="connsiteX0" fmla="*/ 579412 w 592112"/>
              <a:gd name="connsiteY0" fmla="*/ 108038 h 120738"/>
              <a:gd name="connsiteX1" fmla="*/ 12700 w 592112"/>
              <a:gd name="connsiteY1" fmla="*/ 12700 h 1207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2112" h="120738">
                <a:moveTo>
                  <a:pt x="579412" y="108038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210502" y="3625199"/>
            <a:ext cx="369633" cy="0"/>
          </a:xfrm>
          <a:custGeom>
            <a:avLst/>
            <a:gdLst>
              <a:gd name="connsiteX0" fmla="*/ 356933 w 369633"/>
              <a:gd name="connsiteY0" fmla="*/ 12700 h 50800"/>
              <a:gd name="connsiteX1" fmla="*/ 12700 w 369633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9633" h="50800">
                <a:moveTo>
                  <a:pt x="356933" y="12700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1632152" y="1882707"/>
            <a:ext cx="475602" cy="433222"/>
          </a:xfrm>
          <a:custGeom>
            <a:avLst/>
            <a:gdLst>
              <a:gd name="connsiteX0" fmla="*/ 462902 w 475602"/>
              <a:gd name="connsiteY0" fmla="*/ 12700 h 433222"/>
              <a:gd name="connsiteX1" fmla="*/ 12700 w 475602"/>
              <a:gd name="connsiteY1" fmla="*/ 420522 h 4332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5602" h="433222">
                <a:moveTo>
                  <a:pt x="462902" y="12700"/>
                </a:moveTo>
                <a:lnTo>
                  <a:pt x="12700" y="42052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2018803" y="1882707"/>
            <a:ext cx="671537" cy="999909"/>
          </a:xfrm>
          <a:custGeom>
            <a:avLst/>
            <a:gdLst>
              <a:gd name="connsiteX0" fmla="*/ 658838 w 671537"/>
              <a:gd name="connsiteY0" fmla="*/ 12700 h 999909"/>
              <a:gd name="connsiteX1" fmla="*/ 12700 w 671537"/>
              <a:gd name="connsiteY1" fmla="*/ 987209 h 9999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71537" h="999909">
                <a:moveTo>
                  <a:pt x="658838" y="12700"/>
                </a:moveTo>
                <a:lnTo>
                  <a:pt x="12700" y="98720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6594873" y="1882707"/>
            <a:ext cx="671537" cy="999909"/>
          </a:xfrm>
          <a:custGeom>
            <a:avLst/>
            <a:gdLst>
              <a:gd name="connsiteX0" fmla="*/ 12700 w 671537"/>
              <a:gd name="connsiteY0" fmla="*/ 12700 h 999909"/>
              <a:gd name="connsiteX1" fmla="*/ 658837 w 671537"/>
              <a:gd name="connsiteY1" fmla="*/ 987209 h 9999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71537" h="999909">
                <a:moveTo>
                  <a:pt x="12700" y="12700"/>
                </a:moveTo>
                <a:lnTo>
                  <a:pt x="658837" y="987209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53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Ribozymes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Ribozymes</a:t>
            </a:r>
            <a:r>
              <a:rPr lang="en-US" dirty="0"/>
              <a:t> are RNA molecules that function as enzymes </a:t>
            </a:r>
          </a:p>
          <a:p>
            <a:r>
              <a:rPr lang="en-US" dirty="0"/>
              <a:t>In some organisms, RNA splicing can occur without proteins, or even additional RNA molecules</a:t>
            </a:r>
          </a:p>
          <a:p>
            <a:r>
              <a:rPr lang="en-US" dirty="0"/>
              <a:t>The introns can catalyze their own splicing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23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14.4: Translation is the RNA-directed Synthesis of a Polypeptide: </a:t>
            </a:r>
            <a:r>
              <a:rPr lang="en-US" i="1" dirty="0"/>
              <a:t>A Closer Look</a:t>
            </a:r>
          </a:p>
        </p:txBody>
      </p:sp>
      <p:sp>
        <p:nvSpPr>
          <p:cNvPr id="9830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Genetic information flows from mRNA to protein through the process of translation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6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Nutritional Mutants: </a:t>
            </a:r>
            <a:r>
              <a:rPr lang="en-US" i="1" dirty="0"/>
              <a:t>Scientific Inquiry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Beadle and Tatum disabled genes in bread mold one by one and looked for phenotypic changes </a:t>
            </a:r>
          </a:p>
          <a:p>
            <a:r>
              <a:rPr lang="en-US" dirty="0"/>
              <a:t>They studied the haploid bread mold because it would be easier to detect recessive mutations</a:t>
            </a:r>
          </a:p>
          <a:p>
            <a:r>
              <a:rPr lang="en-US" dirty="0"/>
              <a:t>They studied mutations that altered the ability of the fungus to grow on minimal medium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37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Components of Translation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cell translates an mRNA message into protein with the help of </a:t>
            </a:r>
            <a:r>
              <a:rPr lang="en-US" b="1" dirty="0"/>
              <a:t>transfer RNA</a:t>
            </a:r>
            <a:r>
              <a:rPr lang="en-US" dirty="0"/>
              <a:t> (</a:t>
            </a:r>
            <a:r>
              <a:rPr lang="en-US" b="1" dirty="0" err="1"/>
              <a:t>tRNA</a:t>
            </a:r>
            <a:r>
              <a:rPr lang="en-US" dirty="0"/>
              <a:t>)</a:t>
            </a:r>
          </a:p>
          <a:p>
            <a:r>
              <a:rPr lang="en-US" dirty="0" err="1"/>
              <a:t>tRNAs</a:t>
            </a:r>
            <a:r>
              <a:rPr lang="en-US" dirty="0"/>
              <a:t> transfer amino acids to the growing polypeptide in a ribosome</a:t>
            </a:r>
          </a:p>
          <a:p>
            <a:r>
              <a:rPr lang="en-US" dirty="0"/>
              <a:t>Translation is a complex process in terms of its biochemistry and mechanics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05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Bioflix</a:t>
            </a:r>
            <a:r>
              <a:rPr lang="en-US" dirty="0"/>
              <a:t> Animation: Protein Synthesis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ProteinSynthe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7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204216"/>
            <a:ext cx="5577840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917814" y="2286095"/>
            <a:ext cx="1205458" cy="61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with</a:t>
            </a:r>
          </a:p>
          <a:p>
            <a:pPr eaLnBrk="0" hangingPunct="0">
              <a:lnSpc>
                <a:spcPts val="16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16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attached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2709477" y="1564581"/>
            <a:ext cx="13080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5860664" y="1451869"/>
            <a:ext cx="13721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acids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789102" y="3031431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6332152" y="4285556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6209914" y="4896744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1966527" y="5836544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1883977" y="6317556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4017577" y="5836544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Codons</a:t>
            </a:r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6881427" y="5936556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TextBox 8"/>
          <p:cNvSpPr txBox="1">
            <a:spLocks noChangeArrowheads="1"/>
          </p:cNvSpPr>
          <p:nvPr/>
        </p:nvSpPr>
        <p:spPr bwMode="auto">
          <a:xfrm rot="20704470">
            <a:off x="4183063" y="3289697"/>
            <a:ext cx="27866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9"/>
          <p:cNvSpPr txBox="1">
            <a:spLocks noChangeArrowheads="1"/>
          </p:cNvSpPr>
          <p:nvPr/>
        </p:nvSpPr>
        <p:spPr bwMode="auto">
          <a:xfrm rot="20571515">
            <a:off x="4284663" y="3778647"/>
            <a:ext cx="32861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Phe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 rot="21301856">
            <a:off x="5938838" y="3762772"/>
            <a:ext cx="28854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FFFFFF"/>
                </a:solidFill>
                <a:latin typeface="Arial"/>
                <a:ea typeface="ＭＳ Ｐゴシック" charset="0"/>
              </a:rPr>
              <a:t>Gly</a:t>
            </a:r>
          </a:p>
        </p:txBody>
      </p:sp>
      <p:sp>
        <p:nvSpPr>
          <p:cNvPr id="40" name="TextBox 12"/>
          <p:cNvSpPr txBox="1">
            <a:spLocks noChangeArrowheads="1"/>
          </p:cNvSpPr>
          <p:nvPr/>
        </p:nvSpPr>
        <p:spPr bwMode="auto">
          <a:xfrm rot="2327594">
            <a:off x="4959001" y="474260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 rot="19717298">
            <a:off x="3645660" y="4960840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3" name="TextBox 15"/>
          <p:cNvSpPr txBox="1">
            <a:spLocks noChangeArrowheads="1"/>
          </p:cNvSpPr>
          <p:nvPr/>
        </p:nvSpPr>
        <p:spPr bwMode="auto">
          <a:xfrm>
            <a:off x="4237829" y="5210918"/>
            <a:ext cx="40235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  </a:t>
            </a:r>
            <a:r>
              <a:rPr lang="en-US" sz="10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0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  <a:endParaRPr lang="en-US" sz="10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TextBox 19"/>
          <p:cNvSpPr txBox="1">
            <a:spLocks noChangeArrowheads="1"/>
          </p:cNvSpPr>
          <p:nvPr/>
        </p:nvSpPr>
        <p:spPr bwMode="auto">
          <a:xfrm>
            <a:off x="3769517" y="5402178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7" name="TextBox 13"/>
          <p:cNvSpPr txBox="1">
            <a:spLocks noChangeArrowheads="1"/>
          </p:cNvSpPr>
          <p:nvPr/>
        </p:nvSpPr>
        <p:spPr bwMode="auto">
          <a:xfrm rot="19717298">
            <a:off x="3776630" y="4904526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8" name="TextBox 13"/>
          <p:cNvSpPr txBox="1">
            <a:spLocks noChangeArrowheads="1"/>
          </p:cNvSpPr>
          <p:nvPr/>
        </p:nvSpPr>
        <p:spPr bwMode="auto">
          <a:xfrm rot="19717298">
            <a:off x="3907600" y="484821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9" name="TextBox 12"/>
          <p:cNvSpPr txBox="1">
            <a:spLocks noChangeArrowheads="1"/>
          </p:cNvSpPr>
          <p:nvPr/>
        </p:nvSpPr>
        <p:spPr bwMode="auto">
          <a:xfrm rot="2327594">
            <a:off x="5055809" y="4838780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0" name="TextBox 12"/>
          <p:cNvSpPr txBox="1">
            <a:spLocks noChangeArrowheads="1"/>
          </p:cNvSpPr>
          <p:nvPr/>
        </p:nvSpPr>
        <p:spPr bwMode="auto">
          <a:xfrm rot="2327594">
            <a:off x="5173221" y="4930189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1" name="TextBox 19"/>
          <p:cNvSpPr txBox="1">
            <a:spLocks noChangeArrowheads="1"/>
          </p:cNvSpPr>
          <p:nvPr/>
        </p:nvSpPr>
        <p:spPr bwMode="auto">
          <a:xfrm>
            <a:off x="3920572" y="5402178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2" name="TextBox 19"/>
          <p:cNvSpPr txBox="1">
            <a:spLocks noChangeArrowheads="1"/>
          </p:cNvSpPr>
          <p:nvPr/>
        </p:nvSpPr>
        <p:spPr bwMode="auto">
          <a:xfrm>
            <a:off x="4076698" y="5402178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3" name="TextBox 19"/>
          <p:cNvSpPr txBox="1">
            <a:spLocks noChangeArrowheads="1"/>
          </p:cNvSpPr>
          <p:nvPr/>
        </p:nvSpPr>
        <p:spPr bwMode="auto">
          <a:xfrm>
            <a:off x="4231803" y="5402178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4" name="TextBox 19"/>
          <p:cNvSpPr txBox="1">
            <a:spLocks noChangeArrowheads="1"/>
          </p:cNvSpPr>
          <p:nvPr/>
        </p:nvSpPr>
        <p:spPr bwMode="auto">
          <a:xfrm>
            <a:off x="4392860" y="5402178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5" name="TextBox 19"/>
          <p:cNvSpPr txBox="1">
            <a:spLocks noChangeArrowheads="1"/>
          </p:cNvSpPr>
          <p:nvPr/>
        </p:nvSpPr>
        <p:spPr bwMode="auto">
          <a:xfrm>
            <a:off x="4549155" y="5402178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6" name="TextBox 19"/>
          <p:cNvSpPr txBox="1">
            <a:spLocks noChangeArrowheads="1"/>
          </p:cNvSpPr>
          <p:nvPr/>
        </p:nvSpPr>
        <p:spPr bwMode="auto">
          <a:xfrm>
            <a:off x="4699240" y="5402178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7" name="TextBox 19"/>
          <p:cNvSpPr txBox="1">
            <a:spLocks noChangeArrowheads="1"/>
          </p:cNvSpPr>
          <p:nvPr/>
        </p:nvSpPr>
        <p:spPr bwMode="auto">
          <a:xfrm>
            <a:off x="4855366" y="5402178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8" name="TextBox 19"/>
          <p:cNvSpPr txBox="1">
            <a:spLocks noChangeArrowheads="1"/>
          </p:cNvSpPr>
          <p:nvPr/>
        </p:nvSpPr>
        <p:spPr bwMode="auto">
          <a:xfrm>
            <a:off x="5017857" y="5402178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9" name="Freeform 38"/>
          <p:cNvSpPr/>
          <p:nvPr/>
        </p:nvSpPr>
        <p:spPr>
          <a:xfrm>
            <a:off x="5256357" y="5028504"/>
            <a:ext cx="939419" cy="38100"/>
          </a:xfrm>
          <a:custGeom>
            <a:avLst/>
            <a:gdLst>
              <a:gd name="connsiteX0" fmla="*/ 9525 w 939419"/>
              <a:gd name="connsiteY0" fmla="*/ 9525 h 38100"/>
              <a:gd name="connsiteX1" fmla="*/ 929894 w 939419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39419" h="38100">
                <a:moveTo>
                  <a:pt x="9525" y="9525"/>
                </a:moveTo>
                <a:lnTo>
                  <a:pt x="929894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5730970" y="4416710"/>
            <a:ext cx="543979" cy="38100"/>
          </a:xfrm>
          <a:custGeom>
            <a:avLst/>
            <a:gdLst>
              <a:gd name="connsiteX0" fmla="*/ 9525 w 543979"/>
              <a:gd name="connsiteY0" fmla="*/ 9525 h 38100"/>
              <a:gd name="connsiteX1" fmla="*/ 534453 w 543979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43979" h="38100">
                <a:moveTo>
                  <a:pt x="9525" y="9525"/>
                </a:moveTo>
                <a:lnTo>
                  <a:pt x="534453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3741596" y="1794965"/>
            <a:ext cx="233172" cy="296151"/>
          </a:xfrm>
          <a:custGeom>
            <a:avLst/>
            <a:gdLst>
              <a:gd name="connsiteX0" fmla="*/ 9525 w 233172"/>
              <a:gd name="connsiteY0" fmla="*/ 9525 h 296151"/>
              <a:gd name="connsiteX1" fmla="*/ 223647 w 233172"/>
              <a:gd name="connsiteY1" fmla="*/ 286626 h 2961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3172" h="296151">
                <a:moveTo>
                  <a:pt x="9525" y="9525"/>
                </a:moveTo>
                <a:lnTo>
                  <a:pt x="223647" y="28662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5183951" y="3252454"/>
            <a:ext cx="158343" cy="342811"/>
          </a:xfrm>
          <a:custGeom>
            <a:avLst/>
            <a:gdLst>
              <a:gd name="connsiteX0" fmla="*/ 9525 w 158343"/>
              <a:gd name="connsiteY0" fmla="*/ 333286 h 342811"/>
              <a:gd name="connsiteX1" fmla="*/ 148818 w 158343"/>
              <a:gd name="connsiteY1" fmla="*/ 9525 h 3428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343" h="342811">
                <a:moveTo>
                  <a:pt x="9525" y="333286"/>
                </a:moveTo>
                <a:lnTo>
                  <a:pt x="148818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5974589" y="1726589"/>
            <a:ext cx="285331" cy="332130"/>
          </a:xfrm>
          <a:custGeom>
            <a:avLst/>
            <a:gdLst>
              <a:gd name="connsiteX0" fmla="*/ 9525 w 285331"/>
              <a:gd name="connsiteY0" fmla="*/ 70713 h 332130"/>
              <a:gd name="connsiteX1" fmla="*/ 275806 w 285331"/>
              <a:gd name="connsiteY1" fmla="*/ 9525 h 332130"/>
              <a:gd name="connsiteX2" fmla="*/ 211035 w 285331"/>
              <a:gd name="connsiteY2" fmla="*/ 322605 h 3321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85331" h="332130">
                <a:moveTo>
                  <a:pt x="9525" y="70713"/>
                </a:moveTo>
                <a:lnTo>
                  <a:pt x="275806" y="9525"/>
                </a:lnTo>
                <a:lnTo>
                  <a:pt x="211035" y="32260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5357398" y="2111660"/>
            <a:ext cx="535457" cy="267360"/>
          </a:xfrm>
          <a:custGeom>
            <a:avLst/>
            <a:gdLst>
              <a:gd name="connsiteX0" fmla="*/ 9525 w 535457"/>
              <a:gd name="connsiteY0" fmla="*/ 9525 h 267360"/>
              <a:gd name="connsiteX1" fmla="*/ 525932 w 535457"/>
              <a:gd name="connsiteY1" fmla="*/ 257835 h 2673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5457" h="267360">
                <a:moveTo>
                  <a:pt x="9525" y="9525"/>
                </a:moveTo>
                <a:lnTo>
                  <a:pt x="525932" y="25783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4239079" y="5622949"/>
            <a:ext cx="404063" cy="167652"/>
          </a:xfrm>
          <a:custGeom>
            <a:avLst/>
            <a:gdLst>
              <a:gd name="connsiteX0" fmla="*/ 19050 w 404063"/>
              <a:gd name="connsiteY0" fmla="*/ 19050 h 167652"/>
              <a:gd name="connsiteX1" fmla="*/ 70878 w 404063"/>
              <a:gd name="connsiteY1" fmla="*/ 96811 h 167652"/>
              <a:gd name="connsiteX2" fmla="*/ 140500 w 404063"/>
              <a:gd name="connsiteY2" fmla="*/ 96811 h 167652"/>
              <a:gd name="connsiteX3" fmla="*/ 202031 w 404063"/>
              <a:gd name="connsiteY3" fmla="*/ 148602 h 167652"/>
              <a:gd name="connsiteX4" fmla="*/ 263575 w 404063"/>
              <a:gd name="connsiteY4" fmla="*/ 96811 h 167652"/>
              <a:gd name="connsiteX5" fmla="*/ 333235 w 404063"/>
              <a:gd name="connsiteY5" fmla="*/ 96811 h 167652"/>
              <a:gd name="connsiteX6" fmla="*/ 385013 w 404063"/>
              <a:gd name="connsiteY6" fmla="*/ 19050 h 167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04063" h="167652">
                <a:moveTo>
                  <a:pt x="19050" y="19050"/>
                </a:moveTo>
                <a:cubicBezTo>
                  <a:pt x="19050" y="19050"/>
                  <a:pt x="25336" y="96811"/>
                  <a:pt x="70878" y="96811"/>
                </a:cubicBezTo>
                <a:lnTo>
                  <a:pt x="140500" y="96811"/>
                </a:lnTo>
                <a:cubicBezTo>
                  <a:pt x="176136" y="96811"/>
                  <a:pt x="202031" y="148602"/>
                  <a:pt x="202031" y="148602"/>
                </a:cubicBezTo>
                <a:cubicBezTo>
                  <a:pt x="202031" y="148602"/>
                  <a:pt x="227977" y="96811"/>
                  <a:pt x="263575" y="96811"/>
                </a:cubicBezTo>
                <a:lnTo>
                  <a:pt x="333235" y="96811"/>
                </a:lnTo>
                <a:cubicBezTo>
                  <a:pt x="378574" y="96811"/>
                  <a:pt x="385013" y="19050"/>
                  <a:pt x="385013" y="190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3786319" y="5611538"/>
            <a:ext cx="404063" cy="167652"/>
          </a:xfrm>
          <a:custGeom>
            <a:avLst/>
            <a:gdLst>
              <a:gd name="connsiteX0" fmla="*/ 19050 w 404063"/>
              <a:gd name="connsiteY0" fmla="*/ 19050 h 167652"/>
              <a:gd name="connsiteX1" fmla="*/ 70866 w 404063"/>
              <a:gd name="connsiteY1" fmla="*/ 96825 h 167652"/>
              <a:gd name="connsiteX2" fmla="*/ 140500 w 404063"/>
              <a:gd name="connsiteY2" fmla="*/ 96825 h 167652"/>
              <a:gd name="connsiteX3" fmla="*/ 202031 w 404063"/>
              <a:gd name="connsiteY3" fmla="*/ 148602 h 167652"/>
              <a:gd name="connsiteX4" fmla="*/ 263575 w 404063"/>
              <a:gd name="connsiteY4" fmla="*/ 96825 h 167652"/>
              <a:gd name="connsiteX5" fmla="*/ 333197 w 404063"/>
              <a:gd name="connsiteY5" fmla="*/ 96825 h 167652"/>
              <a:gd name="connsiteX6" fmla="*/ 385013 w 404063"/>
              <a:gd name="connsiteY6" fmla="*/ 19050 h 167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04063" h="167652">
                <a:moveTo>
                  <a:pt x="19050" y="19050"/>
                </a:moveTo>
                <a:cubicBezTo>
                  <a:pt x="19050" y="19050"/>
                  <a:pt x="25323" y="96825"/>
                  <a:pt x="70866" y="96825"/>
                </a:cubicBezTo>
                <a:lnTo>
                  <a:pt x="140500" y="96825"/>
                </a:lnTo>
                <a:cubicBezTo>
                  <a:pt x="176136" y="96825"/>
                  <a:pt x="202031" y="148602"/>
                  <a:pt x="202031" y="148602"/>
                </a:cubicBezTo>
                <a:cubicBezTo>
                  <a:pt x="202031" y="148602"/>
                  <a:pt x="227952" y="96825"/>
                  <a:pt x="263575" y="96825"/>
                </a:cubicBezTo>
                <a:lnTo>
                  <a:pt x="333197" y="96825"/>
                </a:lnTo>
                <a:cubicBezTo>
                  <a:pt x="378574" y="96825"/>
                  <a:pt x="385013" y="19050"/>
                  <a:pt x="385013" y="190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4714114" y="5622949"/>
            <a:ext cx="404063" cy="167652"/>
          </a:xfrm>
          <a:custGeom>
            <a:avLst/>
            <a:gdLst>
              <a:gd name="connsiteX0" fmla="*/ 19050 w 404063"/>
              <a:gd name="connsiteY0" fmla="*/ 19050 h 167652"/>
              <a:gd name="connsiteX1" fmla="*/ 70878 w 404063"/>
              <a:gd name="connsiteY1" fmla="*/ 96811 h 167652"/>
              <a:gd name="connsiteX2" fmla="*/ 140500 w 404063"/>
              <a:gd name="connsiteY2" fmla="*/ 96811 h 167652"/>
              <a:gd name="connsiteX3" fmla="*/ 202031 w 404063"/>
              <a:gd name="connsiteY3" fmla="*/ 148602 h 167652"/>
              <a:gd name="connsiteX4" fmla="*/ 263563 w 404063"/>
              <a:gd name="connsiteY4" fmla="*/ 96811 h 167652"/>
              <a:gd name="connsiteX5" fmla="*/ 333235 w 404063"/>
              <a:gd name="connsiteY5" fmla="*/ 96811 h 167652"/>
              <a:gd name="connsiteX6" fmla="*/ 385013 w 404063"/>
              <a:gd name="connsiteY6" fmla="*/ 19050 h 1676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04063" h="167652">
                <a:moveTo>
                  <a:pt x="19050" y="19050"/>
                </a:moveTo>
                <a:cubicBezTo>
                  <a:pt x="19050" y="19050"/>
                  <a:pt x="25336" y="96811"/>
                  <a:pt x="70878" y="96811"/>
                </a:cubicBezTo>
                <a:lnTo>
                  <a:pt x="140500" y="96811"/>
                </a:lnTo>
                <a:cubicBezTo>
                  <a:pt x="176136" y="96811"/>
                  <a:pt x="202031" y="148602"/>
                  <a:pt x="202031" y="148602"/>
                </a:cubicBezTo>
                <a:cubicBezTo>
                  <a:pt x="202031" y="148602"/>
                  <a:pt x="227964" y="96811"/>
                  <a:pt x="263563" y="96811"/>
                </a:cubicBezTo>
                <a:lnTo>
                  <a:pt x="333235" y="96811"/>
                </a:lnTo>
                <a:cubicBezTo>
                  <a:pt x="378574" y="96811"/>
                  <a:pt x="385013" y="19050"/>
                  <a:pt x="385013" y="190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4248604" y="5632474"/>
            <a:ext cx="385013" cy="148602"/>
          </a:xfrm>
          <a:custGeom>
            <a:avLst/>
            <a:gdLst>
              <a:gd name="connsiteX0" fmla="*/ 9525 w 385013"/>
              <a:gd name="connsiteY0" fmla="*/ 9525 h 148602"/>
              <a:gd name="connsiteX1" fmla="*/ 61353 w 385013"/>
              <a:gd name="connsiteY1" fmla="*/ 87286 h 148602"/>
              <a:gd name="connsiteX2" fmla="*/ 130975 w 385013"/>
              <a:gd name="connsiteY2" fmla="*/ 87286 h 148602"/>
              <a:gd name="connsiteX3" fmla="*/ 192506 w 385013"/>
              <a:gd name="connsiteY3" fmla="*/ 139077 h 148602"/>
              <a:gd name="connsiteX4" fmla="*/ 254050 w 385013"/>
              <a:gd name="connsiteY4" fmla="*/ 87286 h 148602"/>
              <a:gd name="connsiteX5" fmla="*/ 323710 w 385013"/>
              <a:gd name="connsiteY5" fmla="*/ 87286 h 148602"/>
              <a:gd name="connsiteX6" fmla="*/ 375488 w 385013"/>
              <a:gd name="connsiteY6" fmla="*/ 9525 h 1486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85013" h="148602">
                <a:moveTo>
                  <a:pt x="9525" y="9525"/>
                </a:moveTo>
                <a:cubicBezTo>
                  <a:pt x="9525" y="9525"/>
                  <a:pt x="15811" y="87286"/>
                  <a:pt x="61353" y="87286"/>
                </a:cubicBezTo>
                <a:lnTo>
                  <a:pt x="130975" y="87286"/>
                </a:lnTo>
                <a:cubicBezTo>
                  <a:pt x="166611" y="87286"/>
                  <a:pt x="192506" y="139077"/>
                  <a:pt x="192506" y="139077"/>
                </a:cubicBezTo>
                <a:cubicBezTo>
                  <a:pt x="192506" y="139077"/>
                  <a:pt x="218452" y="87286"/>
                  <a:pt x="254050" y="87286"/>
                </a:cubicBezTo>
                <a:lnTo>
                  <a:pt x="323710" y="87286"/>
                </a:lnTo>
                <a:cubicBezTo>
                  <a:pt x="369049" y="87286"/>
                  <a:pt x="375488" y="9525"/>
                  <a:pt x="375488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3795844" y="5621063"/>
            <a:ext cx="385013" cy="148602"/>
          </a:xfrm>
          <a:custGeom>
            <a:avLst/>
            <a:gdLst>
              <a:gd name="connsiteX0" fmla="*/ 9525 w 385013"/>
              <a:gd name="connsiteY0" fmla="*/ 9525 h 148602"/>
              <a:gd name="connsiteX1" fmla="*/ 61341 w 385013"/>
              <a:gd name="connsiteY1" fmla="*/ 87300 h 148602"/>
              <a:gd name="connsiteX2" fmla="*/ 130975 w 385013"/>
              <a:gd name="connsiteY2" fmla="*/ 87300 h 148602"/>
              <a:gd name="connsiteX3" fmla="*/ 192506 w 385013"/>
              <a:gd name="connsiteY3" fmla="*/ 139077 h 148602"/>
              <a:gd name="connsiteX4" fmla="*/ 254050 w 385013"/>
              <a:gd name="connsiteY4" fmla="*/ 87300 h 148602"/>
              <a:gd name="connsiteX5" fmla="*/ 323672 w 385013"/>
              <a:gd name="connsiteY5" fmla="*/ 87300 h 148602"/>
              <a:gd name="connsiteX6" fmla="*/ 375488 w 385013"/>
              <a:gd name="connsiteY6" fmla="*/ 9525 h 1486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85013" h="148602">
                <a:moveTo>
                  <a:pt x="9525" y="9525"/>
                </a:moveTo>
                <a:cubicBezTo>
                  <a:pt x="9525" y="9525"/>
                  <a:pt x="15798" y="87300"/>
                  <a:pt x="61341" y="87300"/>
                </a:cubicBezTo>
                <a:lnTo>
                  <a:pt x="130975" y="87300"/>
                </a:lnTo>
                <a:cubicBezTo>
                  <a:pt x="166611" y="87300"/>
                  <a:pt x="192506" y="139077"/>
                  <a:pt x="192506" y="139077"/>
                </a:cubicBezTo>
                <a:cubicBezTo>
                  <a:pt x="192506" y="139077"/>
                  <a:pt x="218427" y="87300"/>
                  <a:pt x="254050" y="87300"/>
                </a:cubicBezTo>
                <a:lnTo>
                  <a:pt x="323672" y="87300"/>
                </a:lnTo>
                <a:cubicBezTo>
                  <a:pt x="369049" y="87300"/>
                  <a:pt x="375488" y="9525"/>
                  <a:pt x="375488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4723639" y="5632474"/>
            <a:ext cx="385013" cy="148602"/>
          </a:xfrm>
          <a:custGeom>
            <a:avLst/>
            <a:gdLst>
              <a:gd name="connsiteX0" fmla="*/ 9525 w 385013"/>
              <a:gd name="connsiteY0" fmla="*/ 9525 h 148602"/>
              <a:gd name="connsiteX1" fmla="*/ 61353 w 385013"/>
              <a:gd name="connsiteY1" fmla="*/ 87286 h 148602"/>
              <a:gd name="connsiteX2" fmla="*/ 130975 w 385013"/>
              <a:gd name="connsiteY2" fmla="*/ 87286 h 148602"/>
              <a:gd name="connsiteX3" fmla="*/ 192506 w 385013"/>
              <a:gd name="connsiteY3" fmla="*/ 139077 h 148602"/>
              <a:gd name="connsiteX4" fmla="*/ 254038 w 385013"/>
              <a:gd name="connsiteY4" fmla="*/ 87286 h 148602"/>
              <a:gd name="connsiteX5" fmla="*/ 323710 w 385013"/>
              <a:gd name="connsiteY5" fmla="*/ 87286 h 148602"/>
              <a:gd name="connsiteX6" fmla="*/ 375488 w 385013"/>
              <a:gd name="connsiteY6" fmla="*/ 9525 h 1486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85013" h="148602">
                <a:moveTo>
                  <a:pt x="9525" y="9525"/>
                </a:moveTo>
                <a:cubicBezTo>
                  <a:pt x="9525" y="9525"/>
                  <a:pt x="15811" y="87286"/>
                  <a:pt x="61353" y="87286"/>
                </a:cubicBezTo>
                <a:lnTo>
                  <a:pt x="130975" y="87286"/>
                </a:lnTo>
                <a:cubicBezTo>
                  <a:pt x="166611" y="87286"/>
                  <a:pt x="192506" y="139077"/>
                  <a:pt x="192506" y="139077"/>
                </a:cubicBezTo>
                <a:cubicBezTo>
                  <a:pt x="192506" y="139077"/>
                  <a:pt x="218439" y="87286"/>
                  <a:pt x="254038" y="87286"/>
                </a:cubicBezTo>
                <a:lnTo>
                  <a:pt x="323710" y="87286"/>
                </a:lnTo>
                <a:cubicBezTo>
                  <a:pt x="369049" y="87286"/>
                  <a:pt x="375488" y="9525"/>
                  <a:pt x="375488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2203297" y="5801230"/>
            <a:ext cx="193586" cy="504875"/>
          </a:xfrm>
          <a:custGeom>
            <a:avLst/>
            <a:gdLst>
              <a:gd name="connsiteX0" fmla="*/ 9525 w 193586"/>
              <a:gd name="connsiteY0" fmla="*/ 495350 h 504875"/>
              <a:gd name="connsiteX1" fmla="*/ 184061 w 193586"/>
              <a:gd name="connsiteY1" fmla="*/ 9525 h 5048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3586" h="504875">
                <a:moveTo>
                  <a:pt x="9525" y="495350"/>
                </a:moveTo>
                <a:lnTo>
                  <a:pt x="184061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94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Structure and Function of Transfer RNA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tRNA</a:t>
            </a:r>
            <a:r>
              <a:rPr lang="en-US" dirty="0"/>
              <a:t> can translate a particular mRNA codon into a given amino acid</a:t>
            </a:r>
          </a:p>
          <a:p>
            <a:r>
              <a:rPr lang="en-US" dirty="0"/>
              <a:t>The </a:t>
            </a:r>
            <a:r>
              <a:rPr lang="en-US" dirty="0" err="1"/>
              <a:t>tRNA</a:t>
            </a:r>
            <a:r>
              <a:rPr lang="en-US" dirty="0"/>
              <a:t> contains an amino acid at one end and at the other end has a nucleotide triplet that can base-pair with the complementary codon on mRNA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59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tRNA</a:t>
            </a:r>
            <a:r>
              <a:rPr lang="en-US" dirty="0"/>
              <a:t> molecule consists of a single RNA strand that is about 80 nucleotides long</a:t>
            </a:r>
          </a:p>
          <a:p>
            <a:r>
              <a:rPr lang="en-US" dirty="0" err="1"/>
              <a:t>tRNA</a:t>
            </a:r>
            <a:r>
              <a:rPr lang="en-US" dirty="0"/>
              <a:t> molecules can base-pair with themselves</a:t>
            </a:r>
          </a:p>
          <a:p>
            <a:r>
              <a:rPr lang="en-US" dirty="0"/>
              <a:t>Flattened into one plane, a </a:t>
            </a:r>
            <a:r>
              <a:rPr lang="en-US" dirty="0" err="1"/>
              <a:t>tRNA</a:t>
            </a:r>
            <a:r>
              <a:rPr lang="en-US" dirty="0"/>
              <a:t> molecule looks like a cloverleaf</a:t>
            </a:r>
          </a:p>
          <a:p>
            <a:r>
              <a:rPr lang="en-US" dirty="0"/>
              <a:t>In three dimensions, </a:t>
            </a:r>
            <a:r>
              <a:rPr lang="en-US" dirty="0" err="1"/>
              <a:t>tRNA</a:t>
            </a:r>
            <a:r>
              <a:rPr lang="en-US" dirty="0"/>
              <a:t> is roughly L-shaped, where one end of the L contains the </a:t>
            </a:r>
            <a:r>
              <a:rPr lang="en-US" b="1" dirty="0"/>
              <a:t>anticodon</a:t>
            </a:r>
            <a:r>
              <a:rPr lang="en-US" dirty="0"/>
              <a:t> that base-pairs with an mRNA codon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85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</a:t>
            </a:r>
            <a:r>
              <a:rPr lang="en-US" dirty="0" err="1"/>
              <a:t>tRNA</a:t>
            </a:r>
            <a:r>
              <a:rPr lang="en-US" dirty="0"/>
              <a:t> Model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7_15tRNA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33984"/>
            <a:ext cx="8546592" cy="559003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79667" y="933153"/>
            <a:ext cx="110607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attachment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site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55"/>
          <p:cNvSpPr txBox="1">
            <a:spLocks noChangeArrowheads="1"/>
          </p:cNvSpPr>
          <p:nvPr/>
        </p:nvSpPr>
        <p:spPr bwMode="auto">
          <a:xfrm>
            <a:off x="7317042" y="1749128"/>
            <a:ext cx="1506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attachment site</a:t>
            </a:r>
          </a:p>
        </p:txBody>
      </p:sp>
      <p:sp>
        <p:nvSpPr>
          <p:cNvPr id="9" name="TextBox 63"/>
          <p:cNvSpPr txBox="1">
            <a:spLocks noChangeArrowheads="1"/>
          </p:cNvSpPr>
          <p:nvPr/>
        </p:nvSpPr>
        <p:spPr bwMode="auto">
          <a:xfrm>
            <a:off x="2460879" y="3698578"/>
            <a:ext cx="95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Hydrogen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bonds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65"/>
          <p:cNvSpPr txBox="1">
            <a:spLocks noChangeArrowheads="1"/>
          </p:cNvSpPr>
          <p:nvPr/>
        </p:nvSpPr>
        <p:spPr bwMode="auto">
          <a:xfrm>
            <a:off x="5172329" y="3282653"/>
            <a:ext cx="95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bonds</a:t>
            </a:r>
          </a:p>
        </p:txBody>
      </p:sp>
      <p:sp>
        <p:nvSpPr>
          <p:cNvPr id="11" name="TextBox 72"/>
          <p:cNvSpPr txBox="1">
            <a:spLocks noChangeArrowheads="1"/>
          </p:cNvSpPr>
          <p:nvPr/>
        </p:nvSpPr>
        <p:spPr bwMode="auto">
          <a:xfrm>
            <a:off x="1481392" y="5287665"/>
            <a:ext cx="10130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12" name="TextBox 73"/>
          <p:cNvSpPr txBox="1">
            <a:spLocks noChangeArrowheads="1"/>
          </p:cNvSpPr>
          <p:nvPr/>
        </p:nvSpPr>
        <p:spPr bwMode="auto">
          <a:xfrm>
            <a:off x="324104" y="5751215"/>
            <a:ext cx="1970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" indent="-457200"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Two-dimensional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</a:t>
            </a:r>
          </a:p>
        </p:txBody>
      </p:sp>
      <p:sp>
        <p:nvSpPr>
          <p:cNvPr id="13" name="TextBox 76"/>
          <p:cNvSpPr txBox="1">
            <a:spLocks noChangeArrowheads="1"/>
          </p:cNvSpPr>
          <p:nvPr/>
        </p:nvSpPr>
        <p:spPr bwMode="auto">
          <a:xfrm>
            <a:off x="5083429" y="5255915"/>
            <a:ext cx="10130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14" name="TextBox 77"/>
          <p:cNvSpPr txBox="1">
            <a:spLocks noChangeArrowheads="1"/>
          </p:cNvSpPr>
          <p:nvPr/>
        </p:nvSpPr>
        <p:spPr bwMode="auto">
          <a:xfrm>
            <a:off x="3854704" y="5751215"/>
            <a:ext cx="2144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" indent="-457200"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Three-dimensional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</a:t>
            </a:r>
          </a:p>
        </p:txBody>
      </p:sp>
      <p:sp>
        <p:nvSpPr>
          <p:cNvPr id="15" name="TextBox 81"/>
          <p:cNvSpPr txBox="1">
            <a:spLocks noChangeArrowheads="1"/>
          </p:cNvSpPr>
          <p:nvPr/>
        </p:nvSpPr>
        <p:spPr bwMode="auto">
          <a:xfrm>
            <a:off x="7105904" y="5249565"/>
            <a:ext cx="10130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16" name="TextBox 82"/>
          <p:cNvSpPr txBox="1">
            <a:spLocks noChangeArrowheads="1"/>
          </p:cNvSpPr>
          <p:nvPr/>
        </p:nvSpPr>
        <p:spPr bwMode="auto">
          <a:xfrm>
            <a:off x="6975729" y="5751215"/>
            <a:ext cx="1585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" indent="-457200"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Symbol used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this book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675597" y="641450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956585" y="1368525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53"/>
          <p:cNvSpPr txBox="1">
            <a:spLocks noChangeArrowheads="1"/>
          </p:cNvSpPr>
          <p:nvPr/>
        </p:nvSpPr>
        <p:spPr bwMode="auto">
          <a:xfrm>
            <a:off x="6079322" y="2111475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54"/>
          <p:cNvSpPr txBox="1">
            <a:spLocks noChangeArrowheads="1"/>
          </p:cNvSpPr>
          <p:nvPr/>
        </p:nvSpPr>
        <p:spPr bwMode="auto">
          <a:xfrm>
            <a:off x="6801635" y="2408338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7273122" y="4784825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2" name="TextBox 79"/>
          <p:cNvSpPr txBox="1">
            <a:spLocks noChangeArrowheads="1"/>
          </p:cNvSpPr>
          <p:nvPr/>
        </p:nvSpPr>
        <p:spPr bwMode="auto">
          <a:xfrm>
            <a:off x="6985785" y="5002313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3" name="TextBox 80"/>
          <p:cNvSpPr txBox="1">
            <a:spLocks noChangeArrowheads="1"/>
          </p:cNvSpPr>
          <p:nvPr/>
        </p:nvSpPr>
        <p:spPr bwMode="auto">
          <a:xfrm>
            <a:off x="8057347" y="5002313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4" name="TextBox 71"/>
          <p:cNvSpPr txBox="1">
            <a:spLocks noChangeArrowheads="1"/>
          </p:cNvSpPr>
          <p:nvPr/>
        </p:nvSpPr>
        <p:spPr bwMode="auto">
          <a:xfrm>
            <a:off x="7542769" y="4783737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" name="TextBox 71"/>
          <p:cNvSpPr txBox="1">
            <a:spLocks noChangeArrowheads="1"/>
          </p:cNvSpPr>
          <p:nvPr/>
        </p:nvSpPr>
        <p:spPr bwMode="auto">
          <a:xfrm>
            <a:off x="7805273" y="4782649"/>
            <a:ext cx="13946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720515" y="89715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1714165" y="1076544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1717340" y="125910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1720515" y="14416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1998327" y="1632169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1993565" y="18099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1990390" y="1994119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1990390" y="2176682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1996740" y="234971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993565" y="25195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1993565" y="26846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2944477" y="28243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8" name="TextBox 19"/>
          <p:cNvSpPr txBox="1">
            <a:spLocks noChangeArrowheads="1"/>
          </p:cNvSpPr>
          <p:nvPr/>
        </p:nvSpPr>
        <p:spPr bwMode="auto">
          <a:xfrm>
            <a:off x="2025315" y="282755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9" name="TextBox 20"/>
          <p:cNvSpPr txBox="1">
            <a:spLocks noChangeArrowheads="1"/>
          </p:cNvSpPr>
          <p:nvPr/>
        </p:nvSpPr>
        <p:spPr bwMode="auto">
          <a:xfrm>
            <a:off x="2112627" y="292280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3409615" y="3016469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41" name="TextBox 22"/>
          <p:cNvSpPr txBox="1">
            <a:spLocks noChangeArrowheads="1"/>
          </p:cNvSpPr>
          <p:nvPr/>
        </p:nvSpPr>
        <p:spPr bwMode="auto">
          <a:xfrm>
            <a:off x="3396915" y="3187919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2" name="TextBox 23"/>
          <p:cNvSpPr txBox="1">
            <a:spLocks noChangeArrowheads="1"/>
          </p:cNvSpPr>
          <p:nvPr/>
        </p:nvSpPr>
        <p:spPr bwMode="auto">
          <a:xfrm>
            <a:off x="2214227" y="32307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3301665" y="3351432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4" name="TextBox 25"/>
          <p:cNvSpPr txBox="1">
            <a:spLocks noChangeArrowheads="1"/>
          </p:cNvSpPr>
          <p:nvPr/>
        </p:nvSpPr>
        <p:spPr bwMode="auto">
          <a:xfrm>
            <a:off x="2925427" y="33577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5" name="TextBox 26"/>
          <p:cNvSpPr txBox="1">
            <a:spLocks noChangeArrowheads="1"/>
          </p:cNvSpPr>
          <p:nvPr/>
        </p:nvSpPr>
        <p:spPr bwMode="auto">
          <a:xfrm>
            <a:off x="3111165" y="3426044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6" name="TextBox 27"/>
          <p:cNvSpPr txBox="1">
            <a:spLocks noChangeArrowheads="1"/>
          </p:cNvSpPr>
          <p:nvPr/>
        </p:nvSpPr>
        <p:spPr bwMode="auto">
          <a:xfrm>
            <a:off x="2071352" y="3445094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47" name="TextBox 28"/>
          <p:cNvSpPr txBox="1">
            <a:spLocks noChangeArrowheads="1"/>
          </p:cNvSpPr>
          <p:nvPr/>
        </p:nvSpPr>
        <p:spPr bwMode="auto">
          <a:xfrm>
            <a:off x="2047540" y="36895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8" name="TextBox 29"/>
          <p:cNvSpPr txBox="1">
            <a:spLocks noChangeArrowheads="1"/>
          </p:cNvSpPr>
          <p:nvPr/>
        </p:nvSpPr>
        <p:spPr bwMode="auto">
          <a:xfrm>
            <a:off x="2044365" y="3864194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2047540" y="403405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0" name="TextBox 31"/>
          <p:cNvSpPr txBox="1">
            <a:spLocks noChangeArrowheads="1"/>
          </p:cNvSpPr>
          <p:nvPr/>
        </p:nvSpPr>
        <p:spPr bwMode="auto">
          <a:xfrm>
            <a:off x="2041190" y="4224557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1" name="TextBox 32"/>
          <p:cNvSpPr txBox="1">
            <a:spLocks noChangeArrowheads="1"/>
          </p:cNvSpPr>
          <p:nvPr/>
        </p:nvSpPr>
        <p:spPr bwMode="auto">
          <a:xfrm>
            <a:off x="2096752" y="441981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2" name="TextBox 33"/>
          <p:cNvSpPr txBox="1">
            <a:spLocks noChangeArrowheads="1"/>
          </p:cNvSpPr>
          <p:nvPr/>
        </p:nvSpPr>
        <p:spPr bwMode="auto">
          <a:xfrm>
            <a:off x="2203115" y="457221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3" name="TextBox 34"/>
          <p:cNvSpPr txBox="1">
            <a:spLocks noChangeArrowheads="1"/>
          </p:cNvSpPr>
          <p:nvPr/>
        </p:nvSpPr>
        <p:spPr bwMode="auto">
          <a:xfrm>
            <a:off x="2249152" y="476113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4" name="TextBox 35"/>
          <p:cNvSpPr txBox="1">
            <a:spLocks noChangeArrowheads="1"/>
          </p:cNvSpPr>
          <p:nvPr/>
        </p:nvSpPr>
        <p:spPr bwMode="auto">
          <a:xfrm>
            <a:off x="2149140" y="4935757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5" name="TextBox 36"/>
          <p:cNvSpPr txBox="1">
            <a:spLocks noChangeArrowheads="1"/>
          </p:cNvSpPr>
          <p:nvPr/>
        </p:nvSpPr>
        <p:spPr bwMode="auto">
          <a:xfrm>
            <a:off x="475915" y="2802157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56" name="TextBox 37"/>
          <p:cNvSpPr txBox="1">
            <a:spLocks noChangeArrowheads="1"/>
          </p:cNvSpPr>
          <p:nvPr/>
        </p:nvSpPr>
        <p:spPr bwMode="auto">
          <a:xfrm>
            <a:off x="374315" y="3014882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444165" y="324665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8" name="TextBox 39"/>
          <p:cNvSpPr txBox="1">
            <a:spLocks noChangeArrowheads="1"/>
          </p:cNvSpPr>
          <p:nvPr/>
        </p:nvSpPr>
        <p:spPr bwMode="auto">
          <a:xfrm>
            <a:off x="1717340" y="16321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9" name="TextBox 40"/>
          <p:cNvSpPr txBox="1">
            <a:spLocks noChangeArrowheads="1"/>
          </p:cNvSpPr>
          <p:nvPr/>
        </p:nvSpPr>
        <p:spPr bwMode="auto">
          <a:xfrm>
            <a:off x="1714165" y="1809969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0" name="TextBox 41"/>
          <p:cNvSpPr txBox="1">
            <a:spLocks noChangeArrowheads="1"/>
          </p:cNvSpPr>
          <p:nvPr/>
        </p:nvSpPr>
        <p:spPr bwMode="auto">
          <a:xfrm>
            <a:off x="1717340" y="199411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1" name="TextBox 42"/>
          <p:cNvSpPr txBox="1">
            <a:spLocks noChangeArrowheads="1"/>
          </p:cNvSpPr>
          <p:nvPr/>
        </p:nvSpPr>
        <p:spPr bwMode="auto">
          <a:xfrm>
            <a:off x="1717340" y="21766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2" name="TextBox 43"/>
          <p:cNvSpPr txBox="1">
            <a:spLocks noChangeArrowheads="1"/>
          </p:cNvSpPr>
          <p:nvPr/>
        </p:nvSpPr>
        <p:spPr bwMode="auto">
          <a:xfrm>
            <a:off x="1717340" y="234971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3" name="TextBox 44"/>
          <p:cNvSpPr txBox="1">
            <a:spLocks noChangeArrowheads="1"/>
          </p:cNvSpPr>
          <p:nvPr/>
        </p:nvSpPr>
        <p:spPr bwMode="auto">
          <a:xfrm>
            <a:off x="1720515" y="25195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4" name="TextBox 45"/>
          <p:cNvSpPr txBox="1">
            <a:spLocks noChangeArrowheads="1"/>
          </p:cNvSpPr>
          <p:nvPr/>
        </p:nvSpPr>
        <p:spPr bwMode="auto">
          <a:xfrm>
            <a:off x="1717340" y="26862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65" name="TextBox 46"/>
          <p:cNvSpPr txBox="1">
            <a:spLocks noChangeArrowheads="1"/>
          </p:cNvSpPr>
          <p:nvPr/>
        </p:nvSpPr>
        <p:spPr bwMode="auto">
          <a:xfrm>
            <a:off x="653715" y="270373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6" name="TextBox 47"/>
          <p:cNvSpPr txBox="1">
            <a:spLocks noChangeArrowheads="1"/>
          </p:cNvSpPr>
          <p:nvPr/>
        </p:nvSpPr>
        <p:spPr bwMode="auto">
          <a:xfrm>
            <a:off x="988677" y="28640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7" name="TextBox 48"/>
          <p:cNvSpPr txBox="1">
            <a:spLocks noChangeArrowheads="1"/>
          </p:cNvSpPr>
          <p:nvPr/>
        </p:nvSpPr>
        <p:spPr bwMode="auto">
          <a:xfrm>
            <a:off x="839452" y="3306982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68" name="TextBox 49"/>
          <p:cNvSpPr txBox="1">
            <a:spLocks noChangeArrowheads="1"/>
          </p:cNvSpPr>
          <p:nvPr/>
        </p:nvSpPr>
        <p:spPr bwMode="auto">
          <a:xfrm>
            <a:off x="966452" y="3178394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9" name="TextBox 50"/>
          <p:cNvSpPr txBox="1">
            <a:spLocks noChangeArrowheads="1"/>
          </p:cNvSpPr>
          <p:nvPr/>
        </p:nvSpPr>
        <p:spPr bwMode="auto">
          <a:xfrm>
            <a:off x="1628440" y="3349844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70" name="TextBox 51"/>
          <p:cNvSpPr txBox="1">
            <a:spLocks noChangeArrowheads="1"/>
          </p:cNvSpPr>
          <p:nvPr/>
        </p:nvSpPr>
        <p:spPr bwMode="auto">
          <a:xfrm>
            <a:off x="1447465" y="343080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71" name="TextBox 52"/>
          <p:cNvSpPr txBox="1">
            <a:spLocks noChangeArrowheads="1"/>
          </p:cNvSpPr>
          <p:nvPr/>
        </p:nvSpPr>
        <p:spPr bwMode="auto">
          <a:xfrm>
            <a:off x="1428415" y="3583207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72" name="TextBox 57"/>
          <p:cNvSpPr txBox="1">
            <a:spLocks noChangeArrowheads="1"/>
          </p:cNvSpPr>
          <p:nvPr/>
        </p:nvSpPr>
        <p:spPr bwMode="auto">
          <a:xfrm>
            <a:off x="626727" y="3340319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73" name="TextBox 58"/>
          <p:cNvSpPr txBox="1">
            <a:spLocks noChangeArrowheads="1"/>
          </p:cNvSpPr>
          <p:nvPr/>
        </p:nvSpPr>
        <p:spPr bwMode="auto">
          <a:xfrm>
            <a:off x="1785602" y="3705444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4" name="TextBox 59"/>
          <p:cNvSpPr txBox="1">
            <a:spLocks noChangeArrowheads="1"/>
          </p:cNvSpPr>
          <p:nvPr/>
        </p:nvSpPr>
        <p:spPr bwMode="auto">
          <a:xfrm>
            <a:off x="1784015" y="3864194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5" name="TextBox 60"/>
          <p:cNvSpPr txBox="1">
            <a:spLocks noChangeArrowheads="1"/>
          </p:cNvSpPr>
          <p:nvPr/>
        </p:nvSpPr>
        <p:spPr bwMode="auto">
          <a:xfrm>
            <a:off x="1787190" y="403405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76" name="TextBox 61"/>
          <p:cNvSpPr txBox="1">
            <a:spLocks noChangeArrowheads="1"/>
          </p:cNvSpPr>
          <p:nvPr/>
        </p:nvSpPr>
        <p:spPr bwMode="auto">
          <a:xfrm>
            <a:off x="1806240" y="4227732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77" name="TextBox 62"/>
          <p:cNvSpPr txBox="1">
            <a:spLocks noChangeArrowheads="1"/>
          </p:cNvSpPr>
          <p:nvPr/>
        </p:nvSpPr>
        <p:spPr bwMode="auto">
          <a:xfrm>
            <a:off x="1774490" y="4408707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78" name="TextBox 67"/>
          <p:cNvSpPr txBox="1">
            <a:spLocks noChangeArrowheads="1"/>
          </p:cNvSpPr>
          <p:nvPr/>
        </p:nvSpPr>
        <p:spPr bwMode="auto">
          <a:xfrm>
            <a:off x="1664952" y="454046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9" name="TextBox 68"/>
          <p:cNvSpPr txBox="1">
            <a:spLocks noChangeArrowheads="1"/>
          </p:cNvSpPr>
          <p:nvPr/>
        </p:nvSpPr>
        <p:spPr bwMode="auto">
          <a:xfrm>
            <a:off x="1630027" y="4716682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80" name="TextBox 69"/>
          <p:cNvSpPr txBox="1">
            <a:spLocks noChangeArrowheads="1"/>
          </p:cNvSpPr>
          <p:nvPr/>
        </p:nvSpPr>
        <p:spPr bwMode="auto">
          <a:xfrm>
            <a:off x="1693527" y="490400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1" name="TextBox 70"/>
          <p:cNvSpPr txBox="1">
            <a:spLocks noChangeArrowheads="1"/>
          </p:cNvSpPr>
          <p:nvPr/>
        </p:nvSpPr>
        <p:spPr bwMode="auto">
          <a:xfrm>
            <a:off x="1926890" y="502465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2" name="TextBox 47"/>
          <p:cNvSpPr txBox="1">
            <a:spLocks noChangeArrowheads="1"/>
          </p:cNvSpPr>
          <p:nvPr/>
        </p:nvSpPr>
        <p:spPr bwMode="auto">
          <a:xfrm>
            <a:off x="1164887" y="288170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3" name="TextBox 47"/>
          <p:cNvSpPr txBox="1">
            <a:spLocks noChangeArrowheads="1"/>
          </p:cNvSpPr>
          <p:nvPr/>
        </p:nvSpPr>
        <p:spPr bwMode="auto">
          <a:xfrm>
            <a:off x="1343478" y="2877906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4" name="TextBox 47"/>
          <p:cNvSpPr txBox="1">
            <a:spLocks noChangeArrowheads="1"/>
          </p:cNvSpPr>
          <p:nvPr/>
        </p:nvSpPr>
        <p:spPr bwMode="auto">
          <a:xfrm>
            <a:off x="1522069" y="2874110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5" name="TextBox 47"/>
          <p:cNvSpPr txBox="1">
            <a:spLocks noChangeArrowheads="1"/>
          </p:cNvSpPr>
          <p:nvPr/>
        </p:nvSpPr>
        <p:spPr bwMode="auto">
          <a:xfrm>
            <a:off x="1168074" y="314272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86" name="TextBox 47"/>
          <p:cNvSpPr txBox="1">
            <a:spLocks noChangeArrowheads="1"/>
          </p:cNvSpPr>
          <p:nvPr/>
        </p:nvSpPr>
        <p:spPr bwMode="auto">
          <a:xfrm>
            <a:off x="1346665" y="3138931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7" name="TextBox 47"/>
          <p:cNvSpPr txBox="1">
            <a:spLocks noChangeArrowheads="1"/>
          </p:cNvSpPr>
          <p:nvPr/>
        </p:nvSpPr>
        <p:spPr bwMode="auto">
          <a:xfrm>
            <a:off x="1530018" y="313989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88" name="TextBox 47"/>
          <p:cNvSpPr txBox="1">
            <a:spLocks noChangeArrowheads="1"/>
          </p:cNvSpPr>
          <p:nvPr/>
        </p:nvSpPr>
        <p:spPr bwMode="auto">
          <a:xfrm rot="277588">
            <a:off x="847421" y="2751625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9" name="TextBox 45"/>
          <p:cNvSpPr txBox="1">
            <a:spLocks noChangeArrowheads="1"/>
          </p:cNvSpPr>
          <p:nvPr/>
        </p:nvSpPr>
        <p:spPr bwMode="auto">
          <a:xfrm>
            <a:off x="1647731" y="2822001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0" name="TextBox 47"/>
          <p:cNvSpPr txBox="1">
            <a:spLocks noChangeArrowheads="1"/>
          </p:cNvSpPr>
          <p:nvPr/>
        </p:nvSpPr>
        <p:spPr bwMode="auto">
          <a:xfrm>
            <a:off x="2418230" y="2962885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1" name="TextBox 47"/>
          <p:cNvSpPr txBox="1">
            <a:spLocks noChangeArrowheads="1"/>
          </p:cNvSpPr>
          <p:nvPr/>
        </p:nvSpPr>
        <p:spPr bwMode="auto">
          <a:xfrm>
            <a:off x="2596821" y="2959089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92" name="TextBox 47"/>
          <p:cNvSpPr txBox="1">
            <a:spLocks noChangeArrowheads="1"/>
          </p:cNvSpPr>
          <p:nvPr/>
        </p:nvSpPr>
        <p:spPr bwMode="auto">
          <a:xfrm>
            <a:off x="2784936" y="2955293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93" name="TextBox 47"/>
          <p:cNvSpPr txBox="1">
            <a:spLocks noChangeArrowheads="1"/>
          </p:cNvSpPr>
          <p:nvPr/>
        </p:nvSpPr>
        <p:spPr bwMode="auto">
          <a:xfrm>
            <a:off x="2418350" y="3224150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4" name="TextBox 47"/>
          <p:cNvSpPr txBox="1">
            <a:spLocks noChangeArrowheads="1"/>
          </p:cNvSpPr>
          <p:nvPr/>
        </p:nvSpPr>
        <p:spPr bwMode="auto">
          <a:xfrm>
            <a:off x="2596941" y="3227497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95" name="TextBox 47"/>
          <p:cNvSpPr txBox="1">
            <a:spLocks noChangeArrowheads="1"/>
          </p:cNvSpPr>
          <p:nvPr/>
        </p:nvSpPr>
        <p:spPr bwMode="auto">
          <a:xfrm>
            <a:off x="2766008" y="3228463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6" name="TextBox 47"/>
          <p:cNvSpPr txBox="1">
            <a:spLocks noChangeArrowheads="1"/>
          </p:cNvSpPr>
          <p:nvPr/>
        </p:nvSpPr>
        <p:spPr bwMode="auto">
          <a:xfrm>
            <a:off x="3130339" y="2796649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7" name="TextBox 47"/>
          <p:cNvSpPr txBox="1">
            <a:spLocks noChangeArrowheads="1"/>
          </p:cNvSpPr>
          <p:nvPr/>
        </p:nvSpPr>
        <p:spPr bwMode="auto">
          <a:xfrm>
            <a:off x="3326511" y="2857620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98" name="TextBox 58"/>
          <p:cNvSpPr txBox="1">
            <a:spLocks noChangeArrowheads="1"/>
          </p:cNvSpPr>
          <p:nvPr/>
        </p:nvSpPr>
        <p:spPr bwMode="auto">
          <a:xfrm>
            <a:off x="1532493" y="3600720"/>
            <a:ext cx="993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9" name="TextBox 58"/>
          <p:cNvSpPr txBox="1">
            <a:spLocks noChangeArrowheads="1"/>
          </p:cNvSpPr>
          <p:nvPr/>
        </p:nvSpPr>
        <p:spPr bwMode="auto">
          <a:xfrm>
            <a:off x="1687804" y="3598982"/>
            <a:ext cx="929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00" name="Freeform 99"/>
          <p:cNvSpPr/>
          <p:nvPr/>
        </p:nvSpPr>
        <p:spPr>
          <a:xfrm>
            <a:off x="7208427" y="5070129"/>
            <a:ext cx="790473" cy="171983"/>
          </a:xfrm>
          <a:custGeom>
            <a:avLst/>
            <a:gdLst>
              <a:gd name="connsiteX0" fmla="*/ 6350 w 790473"/>
              <a:gd name="connsiteY0" fmla="*/ 6350 h 171983"/>
              <a:gd name="connsiteX1" fmla="*/ 70053 w 790473"/>
              <a:gd name="connsiteY1" fmla="*/ 101917 h 171983"/>
              <a:gd name="connsiteX2" fmla="*/ 316014 w 790473"/>
              <a:gd name="connsiteY2" fmla="*/ 101917 h 171983"/>
              <a:gd name="connsiteX3" fmla="*/ 391642 w 790473"/>
              <a:gd name="connsiteY3" fmla="*/ 165633 h 171983"/>
              <a:gd name="connsiteX4" fmla="*/ 467297 w 790473"/>
              <a:gd name="connsiteY4" fmla="*/ 101917 h 171983"/>
              <a:gd name="connsiteX5" fmla="*/ 720432 w 790473"/>
              <a:gd name="connsiteY5" fmla="*/ 101917 h 171983"/>
              <a:gd name="connsiteX6" fmla="*/ 784123 w 790473"/>
              <a:gd name="connsiteY6" fmla="*/ 6350 h 1719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90473" h="171983">
                <a:moveTo>
                  <a:pt x="6350" y="6350"/>
                </a:moveTo>
                <a:cubicBezTo>
                  <a:pt x="6350" y="6350"/>
                  <a:pt x="14058" y="101917"/>
                  <a:pt x="70053" y="101917"/>
                </a:cubicBezTo>
                <a:lnTo>
                  <a:pt x="316014" y="101917"/>
                </a:lnTo>
                <a:cubicBezTo>
                  <a:pt x="359791" y="101917"/>
                  <a:pt x="391642" y="165633"/>
                  <a:pt x="391642" y="165633"/>
                </a:cubicBezTo>
                <a:cubicBezTo>
                  <a:pt x="391642" y="165633"/>
                  <a:pt x="423519" y="101917"/>
                  <a:pt x="467297" y="101917"/>
                </a:cubicBezTo>
                <a:lnTo>
                  <a:pt x="720432" y="101917"/>
                </a:lnTo>
                <a:cubicBezTo>
                  <a:pt x="776160" y="101917"/>
                  <a:pt x="784123" y="6350"/>
                  <a:pt x="784123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1" name="Freeform 3"/>
          <p:cNvSpPr/>
          <p:nvPr/>
        </p:nvSpPr>
        <p:spPr>
          <a:xfrm>
            <a:off x="4923518" y="5172089"/>
            <a:ext cx="154241" cy="376110"/>
          </a:xfrm>
          <a:custGeom>
            <a:avLst/>
            <a:gdLst>
              <a:gd name="connsiteX0" fmla="*/ 6350 w 154241"/>
              <a:gd name="connsiteY0" fmla="*/ 6350 h 376110"/>
              <a:gd name="connsiteX1" fmla="*/ 88722 w 154241"/>
              <a:gd name="connsiteY1" fmla="*/ 66916 h 376110"/>
              <a:gd name="connsiteX2" fmla="*/ 88722 w 154241"/>
              <a:gd name="connsiteY2" fmla="*/ 140322 h 376110"/>
              <a:gd name="connsiteX3" fmla="*/ 88747 w 154241"/>
              <a:gd name="connsiteY3" fmla="*/ 143878 h 376110"/>
              <a:gd name="connsiteX4" fmla="*/ 147891 w 154241"/>
              <a:gd name="connsiteY4" fmla="*/ 187362 h 376110"/>
              <a:gd name="connsiteX5" fmla="*/ 88747 w 154241"/>
              <a:gd name="connsiteY5" fmla="*/ 230835 h 376110"/>
              <a:gd name="connsiteX6" fmla="*/ 88722 w 154241"/>
              <a:gd name="connsiteY6" fmla="*/ 296519 h 376110"/>
              <a:gd name="connsiteX7" fmla="*/ 88722 w 154241"/>
              <a:gd name="connsiteY7" fmla="*/ 309181 h 376110"/>
              <a:gd name="connsiteX8" fmla="*/ 6350 w 154241"/>
              <a:gd name="connsiteY8" fmla="*/ 369760 h 37611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54241" h="376110">
                <a:moveTo>
                  <a:pt x="6350" y="6350"/>
                </a:moveTo>
                <a:cubicBezTo>
                  <a:pt x="51968" y="6350"/>
                  <a:pt x="88722" y="33477"/>
                  <a:pt x="88722" y="66916"/>
                </a:cubicBezTo>
                <a:lnTo>
                  <a:pt x="88722" y="140322"/>
                </a:lnTo>
                <a:lnTo>
                  <a:pt x="88747" y="143878"/>
                </a:lnTo>
                <a:cubicBezTo>
                  <a:pt x="88747" y="167982"/>
                  <a:pt x="115049" y="187362"/>
                  <a:pt x="147891" y="187362"/>
                </a:cubicBezTo>
                <a:cubicBezTo>
                  <a:pt x="115049" y="187362"/>
                  <a:pt x="88747" y="206718"/>
                  <a:pt x="88747" y="230835"/>
                </a:cubicBezTo>
                <a:lnTo>
                  <a:pt x="88722" y="296519"/>
                </a:lnTo>
                <a:lnTo>
                  <a:pt x="88722" y="309181"/>
                </a:lnTo>
                <a:cubicBezTo>
                  <a:pt x="88722" y="342633"/>
                  <a:pt x="51968" y="369760"/>
                  <a:pt x="6350" y="36976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2" name="Freeform 3"/>
          <p:cNvSpPr/>
          <p:nvPr/>
        </p:nvSpPr>
        <p:spPr>
          <a:xfrm>
            <a:off x="1645350" y="5136742"/>
            <a:ext cx="649782" cy="171970"/>
          </a:xfrm>
          <a:custGeom>
            <a:avLst/>
            <a:gdLst>
              <a:gd name="connsiteX0" fmla="*/ 6350 w 649782"/>
              <a:gd name="connsiteY0" fmla="*/ 6350 h 171970"/>
              <a:gd name="connsiteX1" fmla="*/ 70053 w 649782"/>
              <a:gd name="connsiteY1" fmla="*/ 101917 h 171970"/>
              <a:gd name="connsiteX2" fmla="*/ 249237 w 649782"/>
              <a:gd name="connsiteY2" fmla="*/ 101917 h 171970"/>
              <a:gd name="connsiteX3" fmla="*/ 324891 w 649782"/>
              <a:gd name="connsiteY3" fmla="*/ 165620 h 171970"/>
              <a:gd name="connsiteX4" fmla="*/ 400545 w 649782"/>
              <a:gd name="connsiteY4" fmla="*/ 101917 h 171970"/>
              <a:gd name="connsiteX5" fmla="*/ 579716 w 649782"/>
              <a:gd name="connsiteY5" fmla="*/ 101917 h 171970"/>
              <a:gd name="connsiteX6" fmla="*/ 643432 w 649782"/>
              <a:gd name="connsiteY6" fmla="*/ 6350 h 1719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49782" h="171970">
                <a:moveTo>
                  <a:pt x="6350" y="6350"/>
                </a:moveTo>
                <a:cubicBezTo>
                  <a:pt x="6350" y="6350"/>
                  <a:pt x="14058" y="101917"/>
                  <a:pt x="70053" y="101917"/>
                </a:cubicBezTo>
                <a:lnTo>
                  <a:pt x="249237" y="101917"/>
                </a:lnTo>
                <a:cubicBezTo>
                  <a:pt x="293039" y="101917"/>
                  <a:pt x="324891" y="165620"/>
                  <a:pt x="324891" y="165620"/>
                </a:cubicBezTo>
                <a:cubicBezTo>
                  <a:pt x="324891" y="165620"/>
                  <a:pt x="356742" y="101917"/>
                  <a:pt x="400545" y="101917"/>
                </a:cubicBezTo>
                <a:lnTo>
                  <a:pt x="579716" y="101917"/>
                </a:lnTo>
                <a:cubicBezTo>
                  <a:pt x="635469" y="101917"/>
                  <a:pt x="643432" y="6350"/>
                  <a:pt x="643432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3" name="Freeform 3"/>
          <p:cNvSpPr/>
          <p:nvPr/>
        </p:nvSpPr>
        <p:spPr>
          <a:xfrm>
            <a:off x="7933096" y="2190413"/>
            <a:ext cx="166662" cy="543623"/>
          </a:xfrm>
          <a:custGeom>
            <a:avLst/>
            <a:gdLst>
              <a:gd name="connsiteX0" fmla="*/ 6350 w 166662"/>
              <a:gd name="connsiteY0" fmla="*/ 537273 h 543623"/>
              <a:gd name="connsiteX1" fmla="*/ 160311 w 166662"/>
              <a:gd name="connsiteY1" fmla="*/ 6350 h 5436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6662" h="543623">
                <a:moveTo>
                  <a:pt x="6350" y="537273"/>
                </a:moveTo>
                <a:lnTo>
                  <a:pt x="160311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4" name="Freeform 3"/>
          <p:cNvSpPr/>
          <p:nvPr/>
        </p:nvSpPr>
        <p:spPr>
          <a:xfrm>
            <a:off x="5306924" y="2498528"/>
            <a:ext cx="409105" cy="817930"/>
          </a:xfrm>
          <a:custGeom>
            <a:avLst/>
            <a:gdLst>
              <a:gd name="connsiteX0" fmla="*/ 402754 w 409105"/>
              <a:gd name="connsiteY0" fmla="*/ 6350 h 817930"/>
              <a:gd name="connsiteX1" fmla="*/ 181571 w 409105"/>
              <a:gd name="connsiteY1" fmla="*/ 811580 h 817930"/>
              <a:gd name="connsiteX2" fmla="*/ 6350 w 409105"/>
              <a:gd name="connsiteY2" fmla="*/ 464705 h 8179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409105" h="817930">
                <a:moveTo>
                  <a:pt x="402754" y="6350"/>
                </a:moveTo>
                <a:lnTo>
                  <a:pt x="181571" y="811580"/>
                </a:lnTo>
                <a:lnTo>
                  <a:pt x="6350" y="46470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5" name="Freeform 3"/>
          <p:cNvSpPr/>
          <p:nvPr/>
        </p:nvSpPr>
        <p:spPr>
          <a:xfrm>
            <a:off x="6681728" y="1852577"/>
            <a:ext cx="589851" cy="555713"/>
          </a:xfrm>
          <a:custGeom>
            <a:avLst/>
            <a:gdLst>
              <a:gd name="connsiteX0" fmla="*/ 583501 w 589851"/>
              <a:gd name="connsiteY0" fmla="*/ 6350 h 555713"/>
              <a:gd name="connsiteX1" fmla="*/ 6350 w 589851"/>
              <a:gd name="connsiteY1" fmla="*/ 549363 h 5557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89851" h="555713">
                <a:moveTo>
                  <a:pt x="583501" y="6350"/>
                </a:moveTo>
                <a:lnTo>
                  <a:pt x="6350" y="54936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6" name="Freeform 3"/>
          <p:cNvSpPr/>
          <p:nvPr/>
        </p:nvSpPr>
        <p:spPr>
          <a:xfrm>
            <a:off x="1982946" y="3833914"/>
            <a:ext cx="464820" cy="474306"/>
          </a:xfrm>
          <a:custGeom>
            <a:avLst/>
            <a:gdLst>
              <a:gd name="connsiteX0" fmla="*/ 12509 w 464820"/>
              <a:gd name="connsiteY0" fmla="*/ 268274 h 474306"/>
              <a:gd name="connsiteX1" fmla="*/ 458470 w 464820"/>
              <a:gd name="connsiteY1" fmla="*/ 6350 h 474306"/>
              <a:gd name="connsiteX2" fmla="*/ 6350 w 464820"/>
              <a:gd name="connsiteY2" fmla="*/ 467956 h 47430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464820" h="474306">
                <a:moveTo>
                  <a:pt x="12509" y="268274"/>
                </a:moveTo>
                <a:lnTo>
                  <a:pt x="458470" y="6350"/>
                </a:lnTo>
                <a:lnTo>
                  <a:pt x="6350" y="46795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7" name="TextBox 52"/>
          <p:cNvSpPr txBox="1">
            <a:spLocks noChangeArrowheads="1"/>
          </p:cNvSpPr>
          <p:nvPr/>
        </p:nvSpPr>
        <p:spPr bwMode="auto">
          <a:xfrm>
            <a:off x="2279973" y="2966574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108" name="TextBox 52"/>
          <p:cNvSpPr txBox="1">
            <a:spLocks noChangeArrowheads="1"/>
          </p:cNvSpPr>
          <p:nvPr/>
        </p:nvSpPr>
        <p:spPr bwMode="auto">
          <a:xfrm>
            <a:off x="1686864" y="3215233"/>
            <a:ext cx="496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357526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64" y="274320"/>
            <a:ext cx="3700272" cy="630936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14.15-1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34"/>
          <p:cNvSpPr txBox="1">
            <a:spLocks noChangeArrowheads="1"/>
          </p:cNvSpPr>
          <p:nvPr/>
        </p:nvSpPr>
        <p:spPr bwMode="auto">
          <a:xfrm>
            <a:off x="5150742" y="3737093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Hydrogen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bonds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6" name="TextBox 48"/>
          <p:cNvSpPr txBox="1">
            <a:spLocks noChangeArrowheads="1"/>
          </p:cNvSpPr>
          <p:nvPr/>
        </p:nvSpPr>
        <p:spPr bwMode="auto">
          <a:xfrm>
            <a:off x="2799654" y="614480"/>
            <a:ext cx="12439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attachment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57" name="TextBox 51"/>
          <p:cNvSpPr txBox="1">
            <a:spLocks noChangeArrowheads="1"/>
          </p:cNvSpPr>
          <p:nvPr/>
        </p:nvSpPr>
        <p:spPr bwMode="auto">
          <a:xfrm>
            <a:off x="4047429" y="5532555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58" name="TextBox 52"/>
          <p:cNvSpPr txBox="1">
            <a:spLocks noChangeArrowheads="1"/>
          </p:cNvSpPr>
          <p:nvPr/>
        </p:nvSpPr>
        <p:spPr bwMode="auto">
          <a:xfrm>
            <a:off x="2745679" y="6056430"/>
            <a:ext cx="221426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5760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Two-dimensional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</a:t>
            </a:r>
          </a:p>
        </p:txBody>
      </p:sp>
      <p:sp>
        <p:nvSpPr>
          <p:cNvPr id="9" name="Freeform 8"/>
          <p:cNvSpPr/>
          <p:nvPr/>
        </p:nvSpPr>
        <p:spPr>
          <a:xfrm>
            <a:off x="4231094" y="5358921"/>
            <a:ext cx="738962" cy="199034"/>
          </a:xfrm>
          <a:custGeom>
            <a:avLst/>
            <a:gdLst>
              <a:gd name="connsiteX0" fmla="*/ 9525 w 738962"/>
              <a:gd name="connsiteY0" fmla="*/ 9525 h 199034"/>
              <a:gd name="connsiteX1" fmla="*/ 81495 w 738962"/>
              <a:gd name="connsiteY1" fmla="*/ 117525 h 199034"/>
              <a:gd name="connsiteX2" fmla="*/ 283984 w 738962"/>
              <a:gd name="connsiteY2" fmla="*/ 117525 h 199034"/>
              <a:gd name="connsiteX3" fmla="*/ 369481 w 738962"/>
              <a:gd name="connsiteY3" fmla="*/ 189509 h 199034"/>
              <a:gd name="connsiteX4" fmla="*/ 454964 w 738962"/>
              <a:gd name="connsiteY4" fmla="*/ 117525 h 199034"/>
              <a:gd name="connsiteX5" fmla="*/ 657440 w 738962"/>
              <a:gd name="connsiteY5" fmla="*/ 117525 h 199034"/>
              <a:gd name="connsiteX6" fmla="*/ 729437 w 738962"/>
              <a:gd name="connsiteY6" fmla="*/ 9525 h 1990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738962" h="199034">
                <a:moveTo>
                  <a:pt x="9525" y="9525"/>
                </a:moveTo>
                <a:cubicBezTo>
                  <a:pt x="9525" y="9525"/>
                  <a:pt x="18249" y="117525"/>
                  <a:pt x="81495" y="117525"/>
                </a:cubicBezTo>
                <a:lnTo>
                  <a:pt x="283984" y="117525"/>
                </a:lnTo>
                <a:cubicBezTo>
                  <a:pt x="333489" y="117525"/>
                  <a:pt x="369481" y="189509"/>
                  <a:pt x="369481" y="189509"/>
                </a:cubicBezTo>
                <a:cubicBezTo>
                  <a:pt x="369481" y="189509"/>
                  <a:pt x="405460" y="117525"/>
                  <a:pt x="454964" y="117525"/>
                </a:cubicBezTo>
                <a:lnTo>
                  <a:pt x="657440" y="117525"/>
                </a:lnTo>
                <a:cubicBezTo>
                  <a:pt x="720432" y="117525"/>
                  <a:pt x="729437" y="9525"/>
                  <a:pt x="729437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4600575" y="3886722"/>
            <a:ext cx="541945" cy="540677"/>
          </a:xfrm>
          <a:custGeom>
            <a:avLst/>
            <a:gdLst>
              <a:gd name="connsiteX0" fmla="*/ 16497 w 529958"/>
              <a:gd name="connsiteY0" fmla="*/ 305511 h 540677"/>
              <a:gd name="connsiteX1" fmla="*/ 520433 w 529958"/>
              <a:gd name="connsiteY1" fmla="*/ 9525 h 540677"/>
              <a:gd name="connsiteX2" fmla="*/ 9525 w 529958"/>
              <a:gd name="connsiteY2" fmla="*/ 531152 h 5406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29958" h="540677">
                <a:moveTo>
                  <a:pt x="16497" y="305511"/>
                </a:moveTo>
                <a:lnTo>
                  <a:pt x="520433" y="9525"/>
                </a:lnTo>
                <a:lnTo>
                  <a:pt x="9525" y="531152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268556" y="316406"/>
            <a:ext cx="1859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584252" y="1121435"/>
            <a:ext cx="1859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313190" y="587169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304459" y="787985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307634" y="989596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313190" y="1198349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24921" y="1418413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622540" y="162002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4612222" y="1825602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4616984" y="2036737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628096" y="222882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4622540" y="241773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4622540" y="260426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5698250" y="276561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4656671" y="276142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4759255" y="287832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6227960" y="2970593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6208746" y="3174820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4868781" y="323226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6094448" y="3355000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1" name="TextBox 25"/>
          <p:cNvSpPr txBox="1">
            <a:spLocks noChangeArrowheads="1"/>
          </p:cNvSpPr>
          <p:nvPr/>
        </p:nvSpPr>
        <p:spPr bwMode="auto">
          <a:xfrm>
            <a:off x="5675352" y="3361350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5880138" y="3441517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4714028" y="3460585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34" name="TextBox 28"/>
          <p:cNvSpPr txBox="1">
            <a:spLocks noChangeArrowheads="1"/>
          </p:cNvSpPr>
          <p:nvPr/>
        </p:nvSpPr>
        <p:spPr bwMode="auto">
          <a:xfrm>
            <a:off x="4678311" y="3740775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5" name="TextBox 29"/>
          <p:cNvSpPr txBox="1">
            <a:spLocks noChangeArrowheads="1"/>
          </p:cNvSpPr>
          <p:nvPr/>
        </p:nvSpPr>
        <p:spPr bwMode="auto">
          <a:xfrm>
            <a:off x="4677517" y="3934448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4680692" y="413050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4671961" y="4342431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8" name="TextBox 32"/>
          <p:cNvSpPr txBox="1">
            <a:spLocks noChangeArrowheads="1"/>
          </p:cNvSpPr>
          <p:nvPr/>
        </p:nvSpPr>
        <p:spPr bwMode="auto">
          <a:xfrm>
            <a:off x="4739428" y="4566265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9" name="TextBox 33"/>
          <p:cNvSpPr txBox="1">
            <a:spLocks noChangeArrowheads="1"/>
          </p:cNvSpPr>
          <p:nvPr/>
        </p:nvSpPr>
        <p:spPr bwMode="auto">
          <a:xfrm>
            <a:off x="4857696" y="4740094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0" name="TextBox 34"/>
          <p:cNvSpPr txBox="1">
            <a:spLocks noChangeArrowheads="1"/>
          </p:cNvSpPr>
          <p:nvPr/>
        </p:nvSpPr>
        <p:spPr bwMode="auto">
          <a:xfrm>
            <a:off x="4910876" y="4950436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>
            <a:off x="4791816" y="5144109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2" name="TextBox 36"/>
          <p:cNvSpPr txBox="1">
            <a:spLocks noChangeArrowheads="1"/>
          </p:cNvSpPr>
          <p:nvPr/>
        </p:nvSpPr>
        <p:spPr bwMode="auto">
          <a:xfrm>
            <a:off x="2911468" y="2736207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43" name="TextBox 37"/>
          <p:cNvSpPr txBox="1">
            <a:spLocks noChangeArrowheads="1"/>
          </p:cNvSpPr>
          <p:nvPr/>
        </p:nvSpPr>
        <p:spPr bwMode="auto">
          <a:xfrm>
            <a:off x="2790130" y="2981561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4" name="TextBox 38"/>
          <p:cNvSpPr txBox="1">
            <a:spLocks noChangeArrowheads="1"/>
          </p:cNvSpPr>
          <p:nvPr/>
        </p:nvSpPr>
        <p:spPr bwMode="auto">
          <a:xfrm>
            <a:off x="2869385" y="3240767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5" name="TextBox 39"/>
          <p:cNvSpPr txBox="1">
            <a:spLocks noChangeArrowheads="1"/>
          </p:cNvSpPr>
          <p:nvPr/>
        </p:nvSpPr>
        <p:spPr bwMode="auto">
          <a:xfrm>
            <a:off x="4310015" y="1414874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6" name="TextBox 40"/>
          <p:cNvSpPr txBox="1">
            <a:spLocks noChangeArrowheads="1"/>
          </p:cNvSpPr>
          <p:nvPr/>
        </p:nvSpPr>
        <p:spPr bwMode="auto">
          <a:xfrm>
            <a:off x="4302825" y="1617402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47" name="TextBox 41"/>
          <p:cNvSpPr txBox="1">
            <a:spLocks noChangeArrowheads="1"/>
          </p:cNvSpPr>
          <p:nvPr/>
        </p:nvSpPr>
        <p:spPr bwMode="auto">
          <a:xfrm>
            <a:off x="4307634" y="182937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48" name="TextBox 42"/>
          <p:cNvSpPr txBox="1">
            <a:spLocks noChangeArrowheads="1"/>
          </p:cNvSpPr>
          <p:nvPr/>
        </p:nvSpPr>
        <p:spPr bwMode="auto">
          <a:xfrm>
            <a:off x="4310015" y="203098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4310015" y="2227830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0" name="TextBox 44"/>
          <p:cNvSpPr txBox="1">
            <a:spLocks noChangeArrowheads="1"/>
          </p:cNvSpPr>
          <p:nvPr/>
        </p:nvSpPr>
        <p:spPr bwMode="auto">
          <a:xfrm>
            <a:off x="4313190" y="241912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1" name="TextBox 45"/>
          <p:cNvSpPr txBox="1">
            <a:spLocks noChangeArrowheads="1"/>
          </p:cNvSpPr>
          <p:nvPr/>
        </p:nvSpPr>
        <p:spPr bwMode="auto">
          <a:xfrm>
            <a:off x="4310015" y="2604139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52" name="TextBox 46"/>
          <p:cNvSpPr txBox="1">
            <a:spLocks noChangeArrowheads="1"/>
          </p:cNvSpPr>
          <p:nvPr/>
        </p:nvSpPr>
        <p:spPr bwMode="auto">
          <a:xfrm>
            <a:off x="3108292" y="262398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53" name="TextBox 47"/>
          <p:cNvSpPr txBox="1">
            <a:spLocks noChangeArrowheads="1"/>
          </p:cNvSpPr>
          <p:nvPr/>
        </p:nvSpPr>
        <p:spPr bwMode="auto">
          <a:xfrm>
            <a:off x="3483731" y="2810511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54" name="TextBox 48"/>
          <p:cNvSpPr txBox="1">
            <a:spLocks noChangeArrowheads="1"/>
          </p:cNvSpPr>
          <p:nvPr/>
        </p:nvSpPr>
        <p:spPr bwMode="auto">
          <a:xfrm>
            <a:off x="3319434" y="3300531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59" name="TextBox 49"/>
          <p:cNvSpPr txBox="1">
            <a:spLocks noChangeArrowheads="1"/>
          </p:cNvSpPr>
          <p:nvPr/>
        </p:nvSpPr>
        <p:spPr bwMode="auto">
          <a:xfrm>
            <a:off x="3454363" y="3162932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0" name="TextBox 50"/>
          <p:cNvSpPr txBox="1">
            <a:spLocks noChangeArrowheads="1"/>
          </p:cNvSpPr>
          <p:nvPr/>
        </p:nvSpPr>
        <p:spPr bwMode="auto">
          <a:xfrm>
            <a:off x="4206829" y="3355811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61" name="TextBox 51"/>
          <p:cNvSpPr txBox="1">
            <a:spLocks noChangeArrowheads="1"/>
          </p:cNvSpPr>
          <p:nvPr/>
        </p:nvSpPr>
        <p:spPr bwMode="auto">
          <a:xfrm>
            <a:off x="4005219" y="345979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2" name="TextBox 52"/>
          <p:cNvSpPr txBox="1">
            <a:spLocks noChangeArrowheads="1"/>
          </p:cNvSpPr>
          <p:nvPr/>
        </p:nvSpPr>
        <p:spPr bwMode="auto">
          <a:xfrm>
            <a:off x="3987756" y="3612984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63" name="TextBox 57"/>
          <p:cNvSpPr txBox="1">
            <a:spLocks noChangeArrowheads="1"/>
          </p:cNvSpPr>
          <p:nvPr/>
        </p:nvSpPr>
        <p:spPr bwMode="auto">
          <a:xfrm>
            <a:off x="3078923" y="3339143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64" name="TextBox 58"/>
          <p:cNvSpPr txBox="1">
            <a:spLocks noChangeArrowheads="1"/>
          </p:cNvSpPr>
          <p:nvPr/>
        </p:nvSpPr>
        <p:spPr bwMode="auto">
          <a:xfrm>
            <a:off x="4383039" y="3759031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5" name="TextBox 59"/>
          <p:cNvSpPr txBox="1">
            <a:spLocks noChangeArrowheads="1"/>
          </p:cNvSpPr>
          <p:nvPr/>
        </p:nvSpPr>
        <p:spPr bwMode="auto">
          <a:xfrm>
            <a:off x="4379071" y="3932067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66" name="TextBox 60"/>
          <p:cNvSpPr txBox="1">
            <a:spLocks noChangeArrowheads="1"/>
          </p:cNvSpPr>
          <p:nvPr/>
        </p:nvSpPr>
        <p:spPr bwMode="auto">
          <a:xfrm>
            <a:off x="4389389" y="4128121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67" name="TextBox 61"/>
          <p:cNvSpPr txBox="1">
            <a:spLocks noChangeArrowheads="1"/>
          </p:cNvSpPr>
          <p:nvPr/>
        </p:nvSpPr>
        <p:spPr bwMode="auto">
          <a:xfrm>
            <a:off x="4415582" y="4343225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68" name="TextBox 62"/>
          <p:cNvSpPr txBox="1">
            <a:spLocks noChangeArrowheads="1"/>
          </p:cNvSpPr>
          <p:nvPr/>
        </p:nvSpPr>
        <p:spPr bwMode="auto">
          <a:xfrm>
            <a:off x="4379070" y="4545629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69" name="TextBox 67"/>
          <p:cNvSpPr txBox="1">
            <a:spLocks noChangeArrowheads="1"/>
          </p:cNvSpPr>
          <p:nvPr/>
        </p:nvSpPr>
        <p:spPr bwMode="auto">
          <a:xfrm>
            <a:off x="4250484" y="4703582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0" name="TextBox 68"/>
          <p:cNvSpPr txBox="1">
            <a:spLocks noChangeArrowheads="1"/>
          </p:cNvSpPr>
          <p:nvPr/>
        </p:nvSpPr>
        <p:spPr bwMode="auto">
          <a:xfrm>
            <a:off x="4215559" y="4894081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71" name="TextBox 69"/>
          <p:cNvSpPr txBox="1">
            <a:spLocks noChangeArrowheads="1"/>
          </p:cNvSpPr>
          <p:nvPr/>
        </p:nvSpPr>
        <p:spPr bwMode="auto">
          <a:xfrm>
            <a:off x="4286202" y="5114740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2" name="TextBox 70"/>
          <p:cNvSpPr txBox="1">
            <a:spLocks noChangeArrowheads="1"/>
          </p:cNvSpPr>
          <p:nvPr/>
        </p:nvSpPr>
        <p:spPr bwMode="auto">
          <a:xfrm>
            <a:off x="4545756" y="524253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3" name="TextBox 47"/>
          <p:cNvSpPr txBox="1">
            <a:spLocks noChangeArrowheads="1"/>
          </p:cNvSpPr>
          <p:nvPr/>
        </p:nvSpPr>
        <p:spPr bwMode="auto">
          <a:xfrm>
            <a:off x="3683751" y="282576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4" name="TextBox 47"/>
          <p:cNvSpPr txBox="1">
            <a:spLocks noChangeArrowheads="1"/>
          </p:cNvSpPr>
          <p:nvPr/>
        </p:nvSpPr>
        <p:spPr bwMode="auto">
          <a:xfrm>
            <a:off x="3883771" y="2824348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75" name="TextBox 47"/>
          <p:cNvSpPr txBox="1">
            <a:spLocks noChangeArrowheads="1"/>
          </p:cNvSpPr>
          <p:nvPr/>
        </p:nvSpPr>
        <p:spPr bwMode="auto">
          <a:xfrm>
            <a:off x="4086172" y="2818171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76" name="TextBox 47"/>
          <p:cNvSpPr txBox="1">
            <a:spLocks noChangeArrowheads="1"/>
          </p:cNvSpPr>
          <p:nvPr/>
        </p:nvSpPr>
        <p:spPr bwMode="auto">
          <a:xfrm>
            <a:off x="3686938" y="3124884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77" name="TextBox 47"/>
          <p:cNvSpPr txBox="1">
            <a:spLocks noChangeArrowheads="1"/>
          </p:cNvSpPr>
          <p:nvPr/>
        </p:nvSpPr>
        <p:spPr bwMode="auto">
          <a:xfrm>
            <a:off x="3879815" y="3123469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78" name="TextBox 47"/>
          <p:cNvSpPr txBox="1">
            <a:spLocks noChangeArrowheads="1"/>
          </p:cNvSpPr>
          <p:nvPr/>
        </p:nvSpPr>
        <p:spPr bwMode="auto">
          <a:xfrm>
            <a:off x="4101264" y="3124435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79" name="TextBox 47"/>
          <p:cNvSpPr txBox="1">
            <a:spLocks noChangeArrowheads="1"/>
          </p:cNvSpPr>
          <p:nvPr/>
        </p:nvSpPr>
        <p:spPr bwMode="auto">
          <a:xfrm rot="277588">
            <a:off x="3326468" y="2681400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0" name="TextBox 45"/>
          <p:cNvSpPr txBox="1">
            <a:spLocks noChangeArrowheads="1"/>
          </p:cNvSpPr>
          <p:nvPr/>
        </p:nvSpPr>
        <p:spPr bwMode="auto">
          <a:xfrm>
            <a:off x="4226120" y="2761300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1" name="TextBox 47"/>
          <p:cNvSpPr txBox="1">
            <a:spLocks noChangeArrowheads="1"/>
          </p:cNvSpPr>
          <p:nvPr/>
        </p:nvSpPr>
        <p:spPr bwMode="auto">
          <a:xfrm>
            <a:off x="5098192" y="2923163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2" name="TextBox 47"/>
          <p:cNvSpPr txBox="1">
            <a:spLocks noChangeArrowheads="1"/>
          </p:cNvSpPr>
          <p:nvPr/>
        </p:nvSpPr>
        <p:spPr bwMode="auto">
          <a:xfrm>
            <a:off x="5298212" y="2921748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83" name="TextBox 47"/>
          <p:cNvSpPr txBox="1">
            <a:spLocks noChangeArrowheads="1"/>
          </p:cNvSpPr>
          <p:nvPr/>
        </p:nvSpPr>
        <p:spPr bwMode="auto">
          <a:xfrm>
            <a:off x="5519661" y="2915571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4" name="TextBox 47"/>
          <p:cNvSpPr txBox="1">
            <a:spLocks noChangeArrowheads="1"/>
          </p:cNvSpPr>
          <p:nvPr/>
        </p:nvSpPr>
        <p:spPr bwMode="auto">
          <a:xfrm>
            <a:off x="5096714" y="3218487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5" name="TextBox 47"/>
          <p:cNvSpPr txBox="1">
            <a:spLocks noChangeArrowheads="1"/>
          </p:cNvSpPr>
          <p:nvPr/>
        </p:nvSpPr>
        <p:spPr bwMode="auto">
          <a:xfrm>
            <a:off x="5308639" y="3221834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6" name="TextBox 47"/>
          <p:cNvSpPr txBox="1">
            <a:spLocks noChangeArrowheads="1"/>
          </p:cNvSpPr>
          <p:nvPr/>
        </p:nvSpPr>
        <p:spPr bwMode="auto">
          <a:xfrm>
            <a:off x="5489742" y="3229650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7" name="TextBox 47"/>
          <p:cNvSpPr txBox="1">
            <a:spLocks noChangeArrowheads="1"/>
          </p:cNvSpPr>
          <p:nvPr/>
        </p:nvSpPr>
        <p:spPr bwMode="auto">
          <a:xfrm>
            <a:off x="5893636" y="2725974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88" name="TextBox 47"/>
          <p:cNvSpPr txBox="1">
            <a:spLocks noChangeArrowheads="1"/>
          </p:cNvSpPr>
          <p:nvPr/>
        </p:nvSpPr>
        <p:spPr bwMode="auto">
          <a:xfrm>
            <a:off x="6124929" y="2795662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89" name="TextBox 58"/>
          <p:cNvSpPr txBox="1">
            <a:spLocks noChangeArrowheads="1"/>
          </p:cNvSpPr>
          <p:nvPr/>
        </p:nvSpPr>
        <p:spPr bwMode="auto">
          <a:xfrm>
            <a:off x="4096596" y="3644783"/>
            <a:ext cx="1298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90" name="TextBox 58"/>
          <p:cNvSpPr txBox="1">
            <a:spLocks noChangeArrowheads="1"/>
          </p:cNvSpPr>
          <p:nvPr/>
        </p:nvSpPr>
        <p:spPr bwMode="auto">
          <a:xfrm>
            <a:off x="4270955" y="3643045"/>
            <a:ext cx="1202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67" name="TextBox 48"/>
          <p:cNvSpPr txBox="1">
            <a:spLocks noChangeArrowheads="1"/>
          </p:cNvSpPr>
          <p:nvPr/>
        </p:nvSpPr>
        <p:spPr bwMode="auto">
          <a:xfrm>
            <a:off x="4274049" y="3201919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  <p:sp>
        <p:nvSpPr>
          <p:cNvPr id="168" name="TextBox 47"/>
          <p:cNvSpPr txBox="1">
            <a:spLocks noChangeArrowheads="1"/>
          </p:cNvSpPr>
          <p:nvPr/>
        </p:nvSpPr>
        <p:spPr bwMode="auto">
          <a:xfrm>
            <a:off x="4943481" y="2921456"/>
            <a:ext cx="641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2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676488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16" y="899160"/>
            <a:ext cx="5687568" cy="505968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14.15-2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687438" y="905510"/>
            <a:ext cx="169277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attachment site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280788" y="2675573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Hydrogen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bonds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3163313" y="4867911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1756788" y="5426711"/>
            <a:ext cx="241091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5760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Three-dimensional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structure</a:t>
            </a: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5450901" y="4861561"/>
            <a:ext cx="11413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Anticodon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5322313" y="5426711"/>
            <a:ext cx="17825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5760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Symbol used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 this book</a:t>
            </a:r>
          </a:p>
        </p:txBody>
      </p:sp>
      <p:sp>
        <p:nvSpPr>
          <p:cNvPr id="11" name="Freeform 10"/>
          <p:cNvSpPr/>
          <p:nvPr/>
        </p:nvSpPr>
        <p:spPr>
          <a:xfrm>
            <a:off x="5559914" y="4656563"/>
            <a:ext cx="897966" cy="199034"/>
          </a:xfrm>
          <a:custGeom>
            <a:avLst/>
            <a:gdLst>
              <a:gd name="connsiteX0" fmla="*/ 9525 w 897966"/>
              <a:gd name="connsiteY0" fmla="*/ 9525 h 199034"/>
              <a:gd name="connsiteX1" fmla="*/ 81508 w 897966"/>
              <a:gd name="connsiteY1" fmla="*/ 117525 h 199034"/>
              <a:gd name="connsiteX2" fmla="*/ 359448 w 897966"/>
              <a:gd name="connsiteY2" fmla="*/ 117525 h 199034"/>
              <a:gd name="connsiteX3" fmla="*/ 444919 w 897966"/>
              <a:gd name="connsiteY3" fmla="*/ 189509 h 199034"/>
              <a:gd name="connsiteX4" fmla="*/ 530415 w 897966"/>
              <a:gd name="connsiteY4" fmla="*/ 117525 h 199034"/>
              <a:gd name="connsiteX5" fmla="*/ 816457 w 897966"/>
              <a:gd name="connsiteY5" fmla="*/ 117525 h 199034"/>
              <a:gd name="connsiteX6" fmla="*/ 888441 w 897966"/>
              <a:gd name="connsiteY6" fmla="*/ 9525 h 19903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897966" h="199034">
                <a:moveTo>
                  <a:pt x="9525" y="9525"/>
                </a:moveTo>
                <a:cubicBezTo>
                  <a:pt x="9525" y="9525"/>
                  <a:pt x="18250" y="117525"/>
                  <a:pt x="81508" y="117525"/>
                </a:cubicBezTo>
                <a:lnTo>
                  <a:pt x="359448" y="117525"/>
                </a:lnTo>
                <a:cubicBezTo>
                  <a:pt x="408927" y="117525"/>
                  <a:pt x="444919" y="189509"/>
                  <a:pt x="444919" y="189509"/>
                </a:cubicBezTo>
                <a:cubicBezTo>
                  <a:pt x="444919" y="189509"/>
                  <a:pt x="480936" y="117525"/>
                  <a:pt x="530415" y="117525"/>
                </a:cubicBezTo>
                <a:lnTo>
                  <a:pt x="816457" y="117525"/>
                </a:lnTo>
                <a:cubicBezTo>
                  <a:pt x="879437" y="117525"/>
                  <a:pt x="888441" y="9525"/>
                  <a:pt x="888441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2977970" y="4771780"/>
            <a:ext cx="178993" cy="429691"/>
          </a:xfrm>
          <a:custGeom>
            <a:avLst/>
            <a:gdLst>
              <a:gd name="connsiteX0" fmla="*/ 9525 w 178993"/>
              <a:gd name="connsiteY0" fmla="*/ 9525 h 429691"/>
              <a:gd name="connsiteX1" fmla="*/ 102616 w 178993"/>
              <a:gd name="connsiteY1" fmla="*/ 77965 h 429691"/>
              <a:gd name="connsiteX2" fmla="*/ 102616 w 178993"/>
              <a:gd name="connsiteY2" fmla="*/ 160908 h 429691"/>
              <a:gd name="connsiteX3" fmla="*/ 102641 w 178993"/>
              <a:gd name="connsiteY3" fmla="*/ 164922 h 429691"/>
              <a:gd name="connsiteX4" fmla="*/ 169468 w 178993"/>
              <a:gd name="connsiteY4" fmla="*/ 214058 h 429691"/>
              <a:gd name="connsiteX5" fmla="*/ 102641 w 178993"/>
              <a:gd name="connsiteY5" fmla="*/ 263181 h 429691"/>
              <a:gd name="connsiteX6" fmla="*/ 102616 w 178993"/>
              <a:gd name="connsiteY6" fmla="*/ 337388 h 429691"/>
              <a:gd name="connsiteX7" fmla="*/ 102616 w 178993"/>
              <a:gd name="connsiteY7" fmla="*/ 351701 h 429691"/>
              <a:gd name="connsiteX8" fmla="*/ 9525 w 178993"/>
              <a:gd name="connsiteY8" fmla="*/ 420166 h 4296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78993" h="429691">
                <a:moveTo>
                  <a:pt x="9525" y="9525"/>
                </a:moveTo>
                <a:cubicBezTo>
                  <a:pt x="61074" y="9525"/>
                  <a:pt x="102616" y="40157"/>
                  <a:pt x="102616" y="77965"/>
                </a:cubicBezTo>
                <a:lnTo>
                  <a:pt x="102616" y="160908"/>
                </a:lnTo>
                <a:lnTo>
                  <a:pt x="102641" y="164922"/>
                </a:lnTo>
                <a:cubicBezTo>
                  <a:pt x="102641" y="192163"/>
                  <a:pt x="132359" y="214058"/>
                  <a:pt x="169468" y="214058"/>
                </a:cubicBezTo>
                <a:cubicBezTo>
                  <a:pt x="132359" y="214058"/>
                  <a:pt x="102641" y="235940"/>
                  <a:pt x="102641" y="263181"/>
                </a:cubicBezTo>
                <a:lnTo>
                  <a:pt x="102616" y="337388"/>
                </a:lnTo>
                <a:lnTo>
                  <a:pt x="102616" y="351701"/>
                </a:lnTo>
                <a:cubicBezTo>
                  <a:pt x="102616" y="389534"/>
                  <a:pt x="61074" y="420166"/>
                  <a:pt x="9525" y="420166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6378804" y="1402476"/>
            <a:ext cx="193027" cy="618985"/>
          </a:xfrm>
          <a:custGeom>
            <a:avLst/>
            <a:gdLst>
              <a:gd name="connsiteX0" fmla="*/ 9525 w 193027"/>
              <a:gd name="connsiteY0" fmla="*/ 609460 h 618985"/>
              <a:gd name="connsiteX1" fmla="*/ 183502 w 193027"/>
              <a:gd name="connsiteY1" fmla="*/ 9525 h 61898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3027" h="618985">
                <a:moveTo>
                  <a:pt x="9525" y="609460"/>
                </a:moveTo>
                <a:lnTo>
                  <a:pt x="183502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3411228" y="1750644"/>
            <a:ext cx="466979" cy="928954"/>
          </a:xfrm>
          <a:custGeom>
            <a:avLst/>
            <a:gdLst>
              <a:gd name="connsiteX0" fmla="*/ 457453 w 466979"/>
              <a:gd name="connsiteY0" fmla="*/ 9525 h 928954"/>
              <a:gd name="connsiteX1" fmla="*/ 207517 w 466979"/>
              <a:gd name="connsiteY1" fmla="*/ 919429 h 928954"/>
              <a:gd name="connsiteX2" fmla="*/ 9525 w 466979"/>
              <a:gd name="connsiteY2" fmla="*/ 527456 h 9289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466979" h="928954">
                <a:moveTo>
                  <a:pt x="457453" y="9525"/>
                </a:moveTo>
                <a:lnTo>
                  <a:pt x="207517" y="919429"/>
                </a:lnTo>
                <a:lnTo>
                  <a:pt x="9525" y="52745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4964746" y="1020717"/>
            <a:ext cx="671245" cy="632650"/>
          </a:xfrm>
          <a:custGeom>
            <a:avLst/>
            <a:gdLst>
              <a:gd name="connsiteX0" fmla="*/ 661720 w 671245"/>
              <a:gd name="connsiteY0" fmla="*/ 9525 h 632650"/>
              <a:gd name="connsiteX1" fmla="*/ 9525 w 671245"/>
              <a:gd name="connsiteY1" fmla="*/ 623125 h 632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71245" h="632650">
                <a:moveTo>
                  <a:pt x="661720" y="9525"/>
                </a:moveTo>
                <a:lnTo>
                  <a:pt x="9525" y="6231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4285599" y="132210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6" name="TextBox 54"/>
          <p:cNvSpPr txBox="1">
            <a:spLocks noChangeArrowheads="1"/>
          </p:cNvSpPr>
          <p:nvPr/>
        </p:nvSpPr>
        <p:spPr bwMode="auto">
          <a:xfrm>
            <a:off x="5098409" y="166183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53"/>
          <p:cNvSpPr txBox="1">
            <a:spLocks noChangeArrowheads="1"/>
          </p:cNvSpPr>
          <p:nvPr/>
        </p:nvSpPr>
        <p:spPr bwMode="auto">
          <a:xfrm>
            <a:off x="6512394" y="4585991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8" name="TextBox 54"/>
          <p:cNvSpPr txBox="1">
            <a:spLocks noChangeArrowheads="1"/>
          </p:cNvSpPr>
          <p:nvPr/>
        </p:nvSpPr>
        <p:spPr bwMode="auto">
          <a:xfrm>
            <a:off x="5308946" y="4589317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5626567" y="4328075"/>
            <a:ext cx="1667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0" name="TextBox 53"/>
          <p:cNvSpPr txBox="1">
            <a:spLocks noChangeArrowheads="1"/>
          </p:cNvSpPr>
          <p:nvPr/>
        </p:nvSpPr>
        <p:spPr bwMode="auto">
          <a:xfrm>
            <a:off x="5927922" y="4326639"/>
            <a:ext cx="1667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1" name="TextBox 53"/>
          <p:cNvSpPr txBox="1">
            <a:spLocks noChangeArrowheads="1"/>
          </p:cNvSpPr>
          <p:nvPr/>
        </p:nvSpPr>
        <p:spPr bwMode="auto">
          <a:xfrm>
            <a:off x="6221743" y="4329370"/>
            <a:ext cx="1795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969493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Accurate translation requires two steps</a:t>
            </a:r>
          </a:p>
          <a:p>
            <a:pPr lvl="1"/>
            <a:r>
              <a:rPr lang="en-US" dirty="0"/>
              <a:t>First, a correct match between a </a:t>
            </a:r>
            <a:r>
              <a:rPr lang="en-US" dirty="0" err="1"/>
              <a:t>tRNA</a:t>
            </a:r>
            <a:r>
              <a:rPr lang="en-US" dirty="0"/>
              <a:t> and an amino acid, done by the enzyme </a:t>
            </a:r>
            <a:r>
              <a:rPr lang="en-US" b="1" dirty="0" err="1"/>
              <a:t>aminoacyl-tRNA</a:t>
            </a:r>
            <a:r>
              <a:rPr lang="en-US" b="1" dirty="0"/>
              <a:t> </a:t>
            </a:r>
            <a:r>
              <a:rPr lang="en-US" b="1" dirty="0" err="1"/>
              <a:t>synthetase</a:t>
            </a:r>
            <a:endParaRPr lang="en-US" b="1" dirty="0"/>
          </a:p>
          <a:p>
            <a:pPr lvl="1"/>
            <a:r>
              <a:rPr lang="en-US" dirty="0"/>
              <a:t>Second, a correct match between the </a:t>
            </a:r>
            <a:r>
              <a:rPr lang="en-US" dirty="0" err="1"/>
              <a:t>tRNA</a:t>
            </a:r>
            <a:r>
              <a:rPr lang="en-US" dirty="0"/>
              <a:t> anticodon and an mRNA codon</a:t>
            </a:r>
          </a:p>
          <a:p>
            <a:r>
              <a:rPr lang="en-US" dirty="0"/>
              <a:t>Flexible pairing at the third base of a codon is called </a:t>
            </a:r>
            <a:r>
              <a:rPr lang="en-US" b="1" dirty="0"/>
              <a:t>wobble</a:t>
            </a:r>
            <a:r>
              <a:rPr lang="en-US" dirty="0"/>
              <a:t> and allows some </a:t>
            </a:r>
            <a:r>
              <a:rPr lang="en-US" dirty="0" err="1"/>
              <a:t>tRNAs</a:t>
            </a:r>
            <a:r>
              <a:rPr lang="en-US" dirty="0"/>
              <a:t> to bind to more than one codon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9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332232"/>
            <a:ext cx="6035040" cy="619353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4426138" y="423053"/>
            <a:ext cx="24333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Individual </a:t>
            </a:r>
            <a:r>
              <a:rPr lang="en-US" sz="145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Neurospora</a:t>
            </a:r>
            <a:r>
              <a:rPr lang="en-US" sz="145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placed on complete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medium.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432483" y="1319981"/>
            <a:ext cx="234038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subjected to X-rays.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435664" y="2105794"/>
            <a:ext cx="327814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Each surviving cell formed a colony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genetically identical cells.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435664" y="2890015"/>
            <a:ext cx="3149901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from each colony placed in a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vial with minimal medium. Cells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that did not grow identified as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nutritional mutants.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73591" y="3120207"/>
            <a:ext cx="639599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growth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3795904" y="3931410"/>
            <a:ext cx="304250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from one nutritional mutant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colony placed in a series of vials.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4907141" y="4947419"/>
            <a:ext cx="67165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Growth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1587188" y="5568211"/>
            <a:ext cx="743793" cy="654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5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 </a:t>
            </a:r>
          </a:p>
          <a:p>
            <a:pPr eaLnBrk="0" hangingPunct="0">
              <a:lnSpc>
                <a:spcPts val="165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4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valine</a:t>
            </a:r>
            <a:endParaRPr lang="en-US" sz="14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2434889" y="5569202"/>
            <a:ext cx="713337" cy="6540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</a:t>
            </a:r>
          </a:p>
          <a:p>
            <a:pPr algn="ctr" eaLnBrk="0" hangingPunct="0">
              <a:lnSpc>
                <a:spcPts val="165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algn="ctr" eaLnBrk="0" hangingPunct="0">
              <a:lnSpc>
                <a:spcPts val="1650"/>
              </a:lnSpc>
            </a:pPr>
            <a:r>
              <a:rPr lang="en-US" sz="145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lysine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3258372" y="5585080"/>
            <a:ext cx="884858" cy="64120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 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5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arginine</a:t>
            </a: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1848049" y="6271375"/>
            <a:ext cx="240905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Vials observed for growth.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4388029" y="5587181"/>
            <a:ext cx="214315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Control: Wild-type cells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growing on</a:t>
            </a:r>
          </a:p>
          <a:p>
            <a:pPr eaLnBrk="0" hangingPunct="0">
              <a:lnSpc>
                <a:spcPts val="1600"/>
              </a:lnSpc>
            </a:pPr>
            <a:r>
              <a:rPr lang="en-US" sz="14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 medium</a:t>
            </a:r>
          </a:p>
        </p:txBody>
      </p:sp>
      <p:sp>
        <p:nvSpPr>
          <p:cNvPr id="27" name="Freeform 26"/>
          <p:cNvSpPr/>
          <p:nvPr/>
        </p:nvSpPr>
        <p:spPr>
          <a:xfrm>
            <a:off x="3453908" y="3249039"/>
            <a:ext cx="477837" cy="0"/>
          </a:xfrm>
          <a:custGeom>
            <a:avLst/>
            <a:gdLst>
              <a:gd name="connsiteX0" fmla="*/ 471487 w 477837"/>
              <a:gd name="connsiteY0" fmla="*/ 6350 h 25400"/>
              <a:gd name="connsiteX1" fmla="*/ 6350 w 477837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77837" h="25400">
                <a:moveTo>
                  <a:pt x="471487" y="6350"/>
                </a:moveTo>
                <a:lnTo>
                  <a:pt x="6350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4752394" y="5057154"/>
            <a:ext cx="146519" cy="0"/>
          </a:xfrm>
          <a:custGeom>
            <a:avLst/>
            <a:gdLst>
              <a:gd name="connsiteX0" fmla="*/ 140169 w 146519"/>
              <a:gd name="connsiteY0" fmla="*/ 6350 h 25400"/>
              <a:gd name="connsiteX1" fmla="*/ 6350 w 146519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6519" h="25400">
                <a:moveTo>
                  <a:pt x="140169" y="6350"/>
                </a:moveTo>
                <a:lnTo>
                  <a:pt x="6350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13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8" y="268224"/>
            <a:ext cx="7735824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040541" y="265050"/>
            <a:ext cx="128240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acid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and </a:t>
            </a: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enter active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site.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866166" y="255525"/>
            <a:ext cx="150464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Tyrosine (Tyr)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(amino acid)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990876" y="733998"/>
            <a:ext cx="145764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Tyrosyl-tRNA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synthetase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050066" y="3694051"/>
            <a:ext cx="17440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Complementary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anticodon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037366" y="4352863"/>
            <a:ext cx="1205458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Using ATP,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synthetase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catalyzes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covalent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bonding.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1037366" y="5722876"/>
            <a:ext cx="11669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Aminoacyl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released.</a:t>
            </a:r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6645050" y="3289868"/>
            <a:ext cx="182101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Aminoacyl-tRNA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synthetase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6411054" y="4787838"/>
            <a:ext cx="71814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acid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5033743" y="6304718"/>
            <a:ext cx="183383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Computer model</a:t>
            </a: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4903269" y="4027107"/>
            <a:ext cx="56105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30"/>
          <p:cNvSpPr txBox="1">
            <a:spLocks noChangeArrowheads="1"/>
          </p:cNvSpPr>
          <p:nvPr/>
        </p:nvSpPr>
        <p:spPr bwMode="auto">
          <a:xfrm>
            <a:off x="4439845" y="3166072"/>
            <a:ext cx="4321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4415450" y="3665065"/>
            <a:ext cx="743537" cy="2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AMP </a:t>
            </a:r>
            <a:r>
              <a:rPr lang="en-US" sz="15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2</a:t>
            </a:r>
            <a:endParaRPr lang="en-US" sz="15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5198667" y="3670498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sz="15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5357997" y="3716414"/>
            <a:ext cx="46488" cy="2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  <a:endParaRPr lang="en-US" sz="13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1686964" y="2100316"/>
            <a:ext cx="96917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Tyr-</a:t>
            </a: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516522" y="989623"/>
            <a:ext cx="453402" cy="471728"/>
          </a:xfrm>
          <a:custGeom>
            <a:avLst/>
            <a:gdLst>
              <a:gd name="connsiteX0" fmla="*/ 9525 w 453402"/>
              <a:gd name="connsiteY0" fmla="*/ 462203 h 471728"/>
              <a:gd name="connsiteX1" fmla="*/ 443877 w 453402"/>
              <a:gd name="connsiteY1" fmla="*/ 9525 h 4717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3402" h="471728">
                <a:moveTo>
                  <a:pt x="9525" y="462203"/>
                </a:moveTo>
                <a:lnTo>
                  <a:pt x="443877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3090135" y="773264"/>
            <a:ext cx="255244" cy="399389"/>
          </a:xfrm>
          <a:custGeom>
            <a:avLst/>
            <a:gdLst>
              <a:gd name="connsiteX0" fmla="*/ 9525 w 255244"/>
              <a:gd name="connsiteY0" fmla="*/ 389864 h 399389"/>
              <a:gd name="connsiteX1" fmla="*/ 245719 w 255244"/>
              <a:gd name="connsiteY1" fmla="*/ 9525 h 3993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5244" h="399389">
                <a:moveTo>
                  <a:pt x="9525" y="389864"/>
                </a:moveTo>
                <a:lnTo>
                  <a:pt x="24571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1963059" y="3169762"/>
            <a:ext cx="38100" cy="530352"/>
          </a:xfrm>
          <a:custGeom>
            <a:avLst/>
            <a:gdLst>
              <a:gd name="connsiteX0" fmla="*/ 9525 w 38100"/>
              <a:gd name="connsiteY0" fmla="*/ 9525 h 575068"/>
              <a:gd name="connsiteX1" fmla="*/ 9525 w 38100"/>
              <a:gd name="connsiteY1" fmla="*/ 565543 h 5750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575068">
                <a:moveTo>
                  <a:pt x="9525" y="9525"/>
                </a:moveTo>
                <a:lnTo>
                  <a:pt x="9525" y="565543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1733393" y="1051438"/>
            <a:ext cx="1097254" cy="119430"/>
          </a:xfrm>
          <a:custGeom>
            <a:avLst/>
            <a:gdLst>
              <a:gd name="connsiteX0" fmla="*/ 9525 w 1097254"/>
              <a:gd name="connsiteY0" fmla="*/ 9525 h 119430"/>
              <a:gd name="connsiteX1" fmla="*/ 1087729 w 1097254"/>
              <a:gd name="connsiteY1" fmla="*/ 109905 h 11943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97254" h="119430">
                <a:moveTo>
                  <a:pt x="9525" y="9525"/>
                </a:moveTo>
                <a:lnTo>
                  <a:pt x="1087729" y="10990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1733393" y="1051438"/>
            <a:ext cx="1302715" cy="1297317"/>
          </a:xfrm>
          <a:custGeom>
            <a:avLst/>
            <a:gdLst>
              <a:gd name="connsiteX0" fmla="*/ 9525 w 1302715"/>
              <a:gd name="connsiteY0" fmla="*/ 9525 h 1297317"/>
              <a:gd name="connsiteX1" fmla="*/ 1293190 w 1302715"/>
              <a:gd name="connsiteY1" fmla="*/ 1287792 h 129731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02715" h="1297317">
                <a:moveTo>
                  <a:pt x="9525" y="9525"/>
                </a:moveTo>
                <a:lnTo>
                  <a:pt x="1293190" y="1287792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2689763" y="2219789"/>
            <a:ext cx="360235" cy="301066"/>
          </a:xfrm>
          <a:custGeom>
            <a:avLst/>
            <a:gdLst>
              <a:gd name="connsiteX0" fmla="*/ 9525 w 360235"/>
              <a:gd name="connsiteY0" fmla="*/ 9525 h 301066"/>
              <a:gd name="connsiteX1" fmla="*/ 350710 w 360235"/>
              <a:gd name="connsiteY1" fmla="*/ 291541 h 3010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0235" h="301066">
                <a:moveTo>
                  <a:pt x="9525" y="9525"/>
                </a:moveTo>
                <a:lnTo>
                  <a:pt x="350710" y="291541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2099810" y="5116252"/>
            <a:ext cx="1531988" cy="0"/>
          </a:xfrm>
          <a:custGeom>
            <a:avLst/>
            <a:gdLst>
              <a:gd name="connsiteX0" fmla="*/ 9525 w 1531988"/>
              <a:gd name="connsiteY0" fmla="*/ 9525 h 38100"/>
              <a:gd name="connsiteX1" fmla="*/ 1522463 w 1531988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31988" h="38100">
                <a:moveTo>
                  <a:pt x="9525" y="9525"/>
                </a:moveTo>
                <a:lnTo>
                  <a:pt x="1522463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2294405" y="5897027"/>
            <a:ext cx="272478" cy="0"/>
          </a:xfrm>
          <a:custGeom>
            <a:avLst/>
            <a:gdLst>
              <a:gd name="connsiteX0" fmla="*/ 9525 w 272478"/>
              <a:gd name="connsiteY0" fmla="*/ 9525 h 38100"/>
              <a:gd name="connsiteX1" fmla="*/ 262953 w 272478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72478" h="38100">
                <a:moveTo>
                  <a:pt x="9525" y="9525"/>
                </a:moveTo>
                <a:lnTo>
                  <a:pt x="262953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5054711" y="4241636"/>
            <a:ext cx="101600" cy="562609"/>
          </a:xfrm>
          <a:custGeom>
            <a:avLst/>
            <a:gdLst>
              <a:gd name="connsiteX0" fmla="*/ 25400 w 101600"/>
              <a:gd name="connsiteY0" fmla="*/ 25400 h 562609"/>
              <a:gd name="connsiteX1" fmla="*/ 25400 w 101600"/>
              <a:gd name="connsiteY1" fmla="*/ 537209 h 5626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600" h="562609">
                <a:moveTo>
                  <a:pt x="25400" y="25400"/>
                </a:moveTo>
                <a:lnTo>
                  <a:pt x="25400" y="537209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6002084" y="4599708"/>
            <a:ext cx="425653" cy="366064"/>
          </a:xfrm>
          <a:custGeom>
            <a:avLst/>
            <a:gdLst>
              <a:gd name="connsiteX0" fmla="*/ 400253 w 425653"/>
              <a:gd name="connsiteY0" fmla="*/ 340664 h 366064"/>
              <a:gd name="connsiteX1" fmla="*/ 25400 w 425653"/>
              <a:gd name="connsiteY1" fmla="*/ 25400 h 366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5653" h="366064">
                <a:moveTo>
                  <a:pt x="400253" y="340664"/>
                </a:moveTo>
                <a:lnTo>
                  <a:pt x="25400" y="25400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6080607" y="3529531"/>
            <a:ext cx="489178" cy="473455"/>
          </a:xfrm>
          <a:custGeom>
            <a:avLst/>
            <a:gdLst>
              <a:gd name="connsiteX0" fmla="*/ 479653 w 489178"/>
              <a:gd name="connsiteY0" fmla="*/ 9525 h 473455"/>
              <a:gd name="connsiteX1" fmla="*/ 9525 w 489178"/>
              <a:gd name="connsiteY1" fmla="*/ 463930 h 473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9178" h="473455">
                <a:moveTo>
                  <a:pt x="479653" y="9525"/>
                </a:moveTo>
                <a:lnTo>
                  <a:pt x="9525" y="463930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TextBox 30"/>
          <p:cNvSpPr txBox="1">
            <a:spLocks noChangeArrowheads="1"/>
          </p:cNvSpPr>
          <p:nvPr/>
        </p:nvSpPr>
        <p:spPr bwMode="auto">
          <a:xfrm>
            <a:off x="1698869" y="3056934"/>
            <a:ext cx="139462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2143124" y="3059765"/>
            <a:ext cx="139462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30"/>
          <p:cNvSpPr txBox="1">
            <a:spLocks noChangeArrowheads="1"/>
          </p:cNvSpPr>
          <p:nvPr/>
        </p:nvSpPr>
        <p:spPr bwMode="auto">
          <a:xfrm>
            <a:off x="1909999" y="3006517"/>
            <a:ext cx="139462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6" name="Freeform 3"/>
          <p:cNvSpPr/>
          <p:nvPr/>
        </p:nvSpPr>
        <p:spPr>
          <a:xfrm>
            <a:off x="6080623" y="3529547"/>
            <a:ext cx="489178" cy="473455"/>
          </a:xfrm>
          <a:custGeom>
            <a:avLst/>
            <a:gdLst>
              <a:gd name="connsiteX0" fmla="*/ 479653 w 489178"/>
              <a:gd name="connsiteY0" fmla="*/ 9525 h 473455"/>
              <a:gd name="connsiteX1" fmla="*/ 9525 w 489178"/>
              <a:gd name="connsiteY1" fmla="*/ 463930 h 4734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9178" h="473455">
                <a:moveTo>
                  <a:pt x="479653" y="9525"/>
                </a:moveTo>
                <a:lnTo>
                  <a:pt x="9525" y="46393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6002084" y="4599708"/>
            <a:ext cx="425653" cy="366064"/>
          </a:xfrm>
          <a:custGeom>
            <a:avLst/>
            <a:gdLst>
              <a:gd name="connsiteX0" fmla="*/ 400253 w 425653"/>
              <a:gd name="connsiteY0" fmla="*/ 340664 h 366064"/>
              <a:gd name="connsiteX1" fmla="*/ 25400 w 425653"/>
              <a:gd name="connsiteY1" fmla="*/ 25400 h 3660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5653" h="366064">
                <a:moveTo>
                  <a:pt x="400253" y="340664"/>
                </a:moveTo>
                <a:lnTo>
                  <a:pt x="25400" y="2540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88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Ribosomes</a:t>
            </a:r>
          </a:p>
        </p:txBody>
      </p:sp>
      <p:sp>
        <p:nvSpPr>
          <p:cNvPr id="1146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Ribosomes facilitate specific coupling of </a:t>
            </a:r>
            <a:r>
              <a:rPr lang="en-US" dirty="0" err="1"/>
              <a:t>tRNA</a:t>
            </a:r>
            <a:r>
              <a:rPr lang="en-US" dirty="0"/>
              <a:t> anticodons with mRNA codons during protein synthesis</a:t>
            </a:r>
          </a:p>
          <a:p>
            <a:r>
              <a:rPr lang="en-US" dirty="0"/>
              <a:t>The large and small ribosomal are made of proteins and </a:t>
            </a:r>
            <a:r>
              <a:rPr lang="en-US" b="1" dirty="0"/>
              <a:t>ribosomal RNAs</a:t>
            </a:r>
            <a:r>
              <a:rPr lang="en-US" dirty="0"/>
              <a:t> (</a:t>
            </a:r>
            <a:r>
              <a:rPr lang="en-US" b="1" dirty="0" err="1"/>
              <a:t>rRNAs</a:t>
            </a:r>
            <a:r>
              <a:rPr lang="en-US" dirty="0"/>
              <a:t>)</a:t>
            </a:r>
          </a:p>
          <a:p>
            <a:r>
              <a:rPr lang="en-US" dirty="0"/>
              <a:t>In bacterial and eukaryotic ribosomes the large and small subunits join to form a ribosome only when attached to an mRNA molecule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62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98704"/>
            <a:ext cx="8546592" cy="626059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483816" y="285814"/>
            <a:ext cx="284052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Growing polypeptide  </a:t>
            </a: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Exit tunnel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82129" y="631890"/>
            <a:ext cx="87524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931741" y="1328802"/>
            <a:ext cx="64440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Large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931741" y="2109852"/>
            <a:ext cx="64440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Small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845766" y="272739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209304" y="2881377"/>
            <a:ext cx="5498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057029" y="282422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890591" y="3457640"/>
            <a:ext cx="17777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Growing polypeptide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300166" y="3860865"/>
            <a:ext cx="15180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Next amino acid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to be added to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 chain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214316" y="4816540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4772866" y="5003865"/>
            <a:ext cx="5498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104654" y="561664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6373066" y="5564252"/>
            <a:ext cx="66524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Codons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539879" y="4837177"/>
            <a:ext cx="44884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958979" y="506577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4147391" y="1633606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4504579" y="1745520"/>
            <a:ext cx="12984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2790079" y="3216340"/>
            <a:ext cx="378629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(a) Computer model of functioning ribosome</a:t>
            </a: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1572466" y="3705290"/>
            <a:ext cx="17760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 site (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peptidyl-tRNA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binding site)</a:t>
            </a:r>
          </a:p>
        </p:txBody>
      </p:sp>
      <p:sp>
        <p:nvSpPr>
          <p:cNvPr id="26" name="TextBox 26"/>
          <p:cNvSpPr txBox="1">
            <a:spLocks noChangeArrowheads="1"/>
          </p:cNvSpPr>
          <p:nvPr/>
        </p:nvSpPr>
        <p:spPr bwMode="auto">
          <a:xfrm>
            <a:off x="2161429" y="3705290"/>
            <a:ext cx="993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_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166316" y="4014852"/>
            <a:ext cx="91371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Exit tunnel</a:t>
            </a: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3183779" y="4338702"/>
            <a:ext cx="155305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A site (aminoacyl-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tRNA binding site)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3772741" y="4338702"/>
            <a:ext cx="993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_</a:t>
            </a: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1982041" y="4872102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2301129" y="4872102"/>
            <a:ext cx="3892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   A</a:t>
            </a:r>
          </a:p>
        </p:txBody>
      </p:sp>
      <p:sp>
        <p:nvSpPr>
          <p:cNvPr id="32" name="TextBox 34"/>
          <p:cNvSpPr txBox="1">
            <a:spLocks noChangeArrowheads="1"/>
          </p:cNvSpPr>
          <p:nvPr/>
        </p:nvSpPr>
        <p:spPr bwMode="auto">
          <a:xfrm>
            <a:off x="3344116" y="4965765"/>
            <a:ext cx="64440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Large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33" name="TextBox 36"/>
          <p:cNvSpPr txBox="1">
            <a:spLocks noChangeArrowheads="1"/>
          </p:cNvSpPr>
          <p:nvPr/>
        </p:nvSpPr>
        <p:spPr bwMode="auto">
          <a:xfrm>
            <a:off x="3344116" y="5494402"/>
            <a:ext cx="64440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Small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38"/>
          <p:cNvSpPr txBox="1">
            <a:spLocks noChangeArrowheads="1"/>
          </p:cNvSpPr>
          <p:nvPr/>
        </p:nvSpPr>
        <p:spPr bwMode="auto">
          <a:xfrm>
            <a:off x="4842716" y="3570352"/>
            <a:ext cx="9249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35" name="TextBox 39"/>
          <p:cNvSpPr txBox="1">
            <a:spLocks noChangeArrowheads="1"/>
          </p:cNvSpPr>
          <p:nvPr/>
        </p:nvSpPr>
        <p:spPr bwMode="auto">
          <a:xfrm>
            <a:off x="415973" y="4699062"/>
            <a:ext cx="78386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 site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400" b="1" u="sng" dirty="0">
                <a:solidFill>
                  <a:srgbClr val="000000"/>
                </a:solidFill>
                <a:latin typeface="Arial"/>
                <a:ea typeface="ＭＳ Ｐゴシック" charset="0"/>
              </a:rPr>
              <a:t>e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xit site)</a:t>
            </a: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412798" y="5354700"/>
            <a:ext cx="100187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binding site</a:t>
            </a:r>
          </a:p>
        </p:txBody>
      </p:sp>
      <p:sp>
        <p:nvSpPr>
          <p:cNvPr id="37" name="TextBox 44"/>
          <p:cNvSpPr txBox="1">
            <a:spLocks noChangeArrowheads="1"/>
          </p:cNvSpPr>
          <p:nvPr/>
        </p:nvSpPr>
        <p:spPr bwMode="auto">
          <a:xfrm>
            <a:off x="332628" y="6092890"/>
            <a:ext cx="36756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Schematic model showing binding sites</a:t>
            </a:r>
          </a:p>
        </p:txBody>
      </p:sp>
      <p:sp>
        <p:nvSpPr>
          <p:cNvPr id="38" name="TextBox 47"/>
          <p:cNvSpPr txBox="1">
            <a:spLocks noChangeArrowheads="1"/>
          </p:cNvSpPr>
          <p:nvPr/>
        </p:nvSpPr>
        <p:spPr bwMode="auto">
          <a:xfrm>
            <a:off x="4822079" y="6094477"/>
            <a:ext cx="360650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(c) Schematic model with mRNA and tRNA</a:t>
            </a:r>
          </a:p>
        </p:txBody>
      </p:sp>
      <p:sp>
        <p:nvSpPr>
          <p:cNvPr id="39" name="Freeform 38"/>
          <p:cNvSpPr/>
          <p:nvPr/>
        </p:nvSpPr>
        <p:spPr>
          <a:xfrm>
            <a:off x="4833787" y="516623"/>
            <a:ext cx="129895" cy="259092"/>
          </a:xfrm>
          <a:custGeom>
            <a:avLst/>
            <a:gdLst>
              <a:gd name="connsiteX0" fmla="*/ 6350 w 129895"/>
              <a:gd name="connsiteY0" fmla="*/ 6350 h 259092"/>
              <a:gd name="connsiteX1" fmla="*/ 123545 w 129895"/>
              <a:gd name="connsiteY1" fmla="*/ 252742 h 2590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29895" h="259092">
                <a:moveTo>
                  <a:pt x="6350" y="6350"/>
                </a:moveTo>
                <a:lnTo>
                  <a:pt x="123545" y="252742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3580833" y="925735"/>
            <a:ext cx="814590" cy="757720"/>
          </a:xfrm>
          <a:custGeom>
            <a:avLst/>
            <a:gdLst>
              <a:gd name="connsiteX0" fmla="*/ 634784 w 814590"/>
              <a:gd name="connsiteY0" fmla="*/ 680656 h 757720"/>
              <a:gd name="connsiteX1" fmla="*/ 6350 w 814590"/>
              <a:gd name="connsiteY1" fmla="*/ 6350 h 757720"/>
              <a:gd name="connsiteX2" fmla="*/ 808240 w 814590"/>
              <a:gd name="connsiteY2" fmla="*/ 751370 h 757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814590" h="757720">
                <a:moveTo>
                  <a:pt x="634784" y="680656"/>
                </a:moveTo>
                <a:lnTo>
                  <a:pt x="6350" y="6350"/>
                </a:lnTo>
                <a:lnTo>
                  <a:pt x="808240" y="75137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3583209" y="916215"/>
            <a:ext cx="1042098" cy="883208"/>
          </a:xfrm>
          <a:custGeom>
            <a:avLst/>
            <a:gdLst>
              <a:gd name="connsiteX0" fmla="*/ 6350 w 1042098"/>
              <a:gd name="connsiteY0" fmla="*/ 6350 h 883208"/>
              <a:gd name="connsiteX1" fmla="*/ 1035748 w 1042098"/>
              <a:gd name="connsiteY1" fmla="*/ 876858 h 8832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42098" h="883208">
                <a:moveTo>
                  <a:pt x="6350" y="6350"/>
                </a:moveTo>
                <a:lnTo>
                  <a:pt x="1035748" y="876858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4055716" y="2701900"/>
            <a:ext cx="152298" cy="204952"/>
          </a:xfrm>
          <a:custGeom>
            <a:avLst/>
            <a:gdLst>
              <a:gd name="connsiteX0" fmla="*/ 145948 w 152298"/>
              <a:gd name="connsiteY0" fmla="*/ 198602 h 204952"/>
              <a:gd name="connsiteX1" fmla="*/ 6350 w 152298"/>
              <a:gd name="connsiteY1" fmla="*/ 6350 h 2049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2298" h="204952">
                <a:moveTo>
                  <a:pt x="145948" y="198602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5725987" y="2004873"/>
            <a:ext cx="115074" cy="620966"/>
          </a:xfrm>
          <a:custGeom>
            <a:avLst/>
            <a:gdLst>
              <a:gd name="connsiteX0" fmla="*/ 6350 w 115074"/>
              <a:gd name="connsiteY0" fmla="*/ 614616 h 620966"/>
              <a:gd name="connsiteX1" fmla="*/ 67792 w 115074"/>
              <a:gd name="connsiteY1" fmla="*/ 573646 h 620966"/>
              <a:gd name="connsiteX2" fmla="*/ 67792 w 115074"/>
              <a:gd name="connsiteY2" fmla="*/ 359117 h 620966"/>
              <a:gd name="connsiteX3" fmla="*/ 108724 w 115074"/>
              <a:gd name="connsiteY3" fmla="*/ 310489 h 620966"/>
              <a:gd name="connsiteX4" fmla="*/ 67792 w 115074"/>
              <a:gd name="connsiteY4" fmla="*/ 261861 h 620966"/>
              <a:gd name="connsiteX5" fmla="*/ 67792 w 115074"/>
              <a:gd name="connsiteY5" fmla="*/ 47294 h 620966"/>
              <a:gd name="connsiteX6" fmla="*/ 6350 w 115074"/>
              <a:gd name="connsiteY6" fmla="*/ 6350 h 6209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15074" h="620966">
                <a:moveTo>
                  <a:pt x="6350" y="614616"/>
                </a:moveTo>
                <a:cubicBezTo>
                  <a:pt x="6350" y="614616"/>
                  <a:pt x="67792" y="609650"/>
                  <a:pt x="67792" y="573646"/>
                </a:cubicBezTo>
                <a:lnTo>
                  <a:pt x="67792" y="359117"/>
                </a:lnTo>
                <a:cubicBezTo>
                  <a:pt x="67792" y="330949"/>
                  <a:pt x="108724" y="310489"/>
                  <a:pt x="108724" y="310489"/>
                </a:cubicBezTo>
                <a:cubicBezTo>
                  <a:pt x="108724" y="310489"/>
                  <a:pt x="67792" y="290004"/>
                  <a:pt x="67792" y="261861"/>
                </a:cubicBezTo>
                <a:lnTo>
                  <a:pt x="67792" y="47294"/>
                </a:lnTo>
                <a:cubicBezTo>
                  <a:pt x="67792" y="11480"/>
                  <a:pt x="6350" y="6350"/>
                  <a:pt x="6350" y="6350"/>
                </a:cubicBez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5725987" y="1057965"/>
            <a:ext cx="115074" cy="910996"/>
          </a:xfrm>
          <a:custGeom>
            <a:avLst/>
            <a:gdLst>
              <a:gd name="connsiteX0" fmla="*/ 6350 w 115074"/>
              <a:gd name="connsiteY0" fmla="*/ 904646 h 910996"/>
              <a:gd name="connsiteX1" fmla="*/ 67792 w 115074"/>
              <a:gd name="connsiteY1" fmla="*/ 863688 h 910996"/>
              <a:gd name="connsiteX2" fmla="*/ 67792 w 115074"/>
              <a:gd name="connsiteY2" fmla="*/ 504126 h 910996"/>
              <a:gd name="connsiteX3" fmla="*/ 108724 w 115074"/>
              <a:gd name="connsiteY3" fmla="*/ 455498 h 910996"/>
              <a:gd name="connsiteX4" fmla="*/ 67792 w 115074"/>
              <a:gd name="connsiteY4" fmla="*/ 406869 h 910996"/>
              <a:gd name="connsiteX5" fmla="*/ 67792 w 115074"/>
              <a:gd name="connsiteY5" fmla="*/ 47282 h 910996"/>
              <a:gd name="connsiteX6" fmla="*/ 6350 w 115074"/>
              <a:gd name="connsiteY6" fmla="*/ 6350 h 91099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15074" h="910996">
                <a:moveTo>
                  <a:pt x="6350" y="904646"/>
                </a:moveTo>
                <a:cubicBezTo>
                  <a:pt x="6350" y="904646"/>
                  <a:pt x="67792" y="899680"/>
                  <a:pt x="67792" y="863688"/>
                </a:cubicBezTo>
                <a:lnTo>
                  <a:pt x="67792" y="504126"/>
                </a:lnTo>
                <a:cubicBezTo>
                  <a:pt x="67792" y="475957"/>
                  <a:pt x="108724" y="455498"/>
                  <a:pt x="108724" y="455498"/>
                </a:cubicBezTo>
                <a:cubicBezTo>
                  <a:pt x="108724" y="455498"/>
                  <a:pt x="67792" y="435013"/>
                  <a:pt x="67792" y="406869"/>
                </a:cubicBezTo>
                <a:lnTo>
                  <a:pt x="67792" y="47282"/>
                </a:lnTo>
                <a:cubicBezTo>
                  <a:pt x="67792" y="11455"/>
                  <a:pt x="6350" y="6350"/>
                  <a:pt x="6350" y="6350"/>
                </a:cubicBez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5029780" y="5213683"/>
            <a:ext cx="215988" cy="343915"/>
          </a:xfrm>
          <a:custGeom>
            <a:avLst/>
            <a:gdLst>
              <a:gd name="connsiteX0" fmla="*/ 209638 w 215988"/>
              <a:gd name="connsiteY0" fmla="*/ 337565 h 343915"/>
              <a:gd name="connsiteX1" fmla="*/ 6350 w 215988"/>
              <a:gd name="connsiteY1" fmla="*/ 6350 h 3439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5988" h="343915">
                <a:moveTo>
                  <a:pt x="209638" y="337565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78222" y="3604933"/>
            <a:ext cx="783320" cy="687660"/>
            <a:chOff x="6081577" y="3733249"/>
            <a:chExt cx="783320" cy="687660"/>
          </a:xfrm>
        </p:grpSpPr>
        <p:sp>
          <p:nvSpPr>
            <p:cNvPr id="45" name="Freeform 3"/>
            <p:cNvSpPr/>
            <p:nvPr/>
          </p:nvSpPr>
          <p:spPr>
            <a:xfrm>
              <a:off x="6471147" y="3733249"/>
              <a:ext cx="393750" cy="295617"/>
            </a:xfrm>
            <a:custGeom>
              <a:avLst/>
              <a:gdLst>
                <a:gd name="connsiteX0" fmla="*/ 387401 w 393750"/>
                <a:gd name="connsiteY0" fmla="*/ 6350 h 295617"/>
                <a:gd name="connsiteX1" fmla="*/ 6350 w 393750"/>
                <a:gd name="connsiteY1" fmla="*/ 289267 h 29561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393750" h="295617">
                  <a:moveTo>
                    <a:pt x="387401" y="6350"/>
                  </a:moveTo>
                  <a:lnTo>
                    <a:pt x="6350" y="289267"/>
                  </a:lnTo>
                </a:path>
              </a:pathLst>
            </a:custGeom>
            <a:ln w="12700">
              <a:solidFill>
                <a:srgbClr val="231F2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47" name="Freeform 3"/>
            <p:cNvSpPr/>
            <p:nvPr/>
          </p:nvSpPr>
          <p:spPr>
            <a:xfrm>
              <a:off x="6081577" y="3746048"/>
              <a:ext cx="670130" cy="674861"/>
            </a:xfrm>
            <a:custGeom>
              <a:avLst/>
              <a:gdLst>
                <a:gd name="connsiteX0" fmla="*/ 640854 w 670130"/>
                <a:gd name="connsiteY0" fmla="*/ 668511 h 674861"/>
                <a:gd name="connsiteX1" fmla="*/ 655282 w 670130"/>
                <a:gd name="connsiteY1" fmla="*/ 596095 h 674861"/>
                <a:gd name="connsiteX2" fmla="*/ 401434 w 670130"/>
                <a:gd name="connsiteY2" fmla="*/ 339746 h 674861"/>
                <a:gd name="connsiteX3" fmla="*/ 395922 w 670130"/>
                <a:gd name="connsiteY3" fmla="*/ 276474 h 674861"/>
                <a:gd name="connsiteX4" fmla="*/ 332575 w 670130"/>
                <a:gd name="connsiteY4" fmla="*/ 271064 h 674861"/>
                <a:gd name="connsiteX5" fmla="*/ 78727 w 670130"/>
                <a:gd name="connsiteY5" fmla="*/ 14753 h 674861"/>
                <a:gd name="connsiteX6" fmla="*/ 6350 w 670130"/>
                <a:gd name="connsiteY6" fmla="*/ 29345 h 67486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670130" h="674861">
                  <a:moveTo>
                    <a:pt x="640854" y="668511"/>
                  </a:moveTo>
                  <a:cubicBezTo>
                    <a:pt x="640854" y="668511"/>
                    <a:pt x="680770" y="621470"/>
                    <a:pt x="655282" y="596095"/>
                  </a:cubicBezTo>
                  <a:cubicBezTo>
                    <a:pt x="629920" y="570746"/>
                    <a:pt x="421360" y="359621"/>
                    <a:pt x="401434" y="339746"/>
                  </a:cubicBezTo>
                  <a:cubicBezTo>
                    <a:pt x="381520" y="319883"/>
                    <a:pt x="395922" y="276474"/>
                    <a:pt x="395922" y="276474"/>
                  </a:cubicBezTo>
                  <a:cubicBezTo>
                    <a:pt x="395922" y="276474"/>
                    <a:pt x="352526" y="290965"/>
                    <a:pt x="332575" y="271064"/>
                  </a:cubicBezTo>
                  <a:cubicBezTo>
                    <a:pt x="312674" y="251201"/>
                    <a:pt x="104114" y="40064"/>
                    <a:pt x="78727" y="14753"/>
                  </a:cubicBezTo>
                  <a:cubicBezTo>
                    <a:pt x="53378" y="-10570"/>
                    <a:pt x="6350" y="29345"/>
                    <a:pt x="6350" y="29345"/>
                  </a:cubicBezTo>
                </a:path>
              </a:pathLst>
            </a:custGeom>
            <a:ln w="12700">
              <a:solidFill>
                <a:srgbClr val="231F20">
                  <a:alpha val="10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48" name="Freeform 3"/>
          <p:cNvSpPr/>
          <p:nvPr/>
        </p:nvSpPr>
        <p:spPr>
          <a:xfrm>
            <a:off x="2605080" y="4477839"/>
            <a:ext cx="547916" cy="325399"/>
          </a:xfrm>
          <a:custGeom>
            <a:avLst/>
            <a:gdLst>
              <a:gd name="connsiteX0" fmla="*/ 535215 w 547916"/>
              <a:gd name="connsiteY0" fmla="*/ 12700 h 325399"/>
              <a:gd name="connsiteX1" fmla="*/ 12700 w 547916"/>
              <a:gd name="connsiteY1" fmla="*/ 312699 h 3253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47916" h="325399">
                <a:moveTo>
                  <a:pt x="535215" y="12700"/>
                </a:moveTo>
                <a:lnTo>
                  <a:pt x="12700" y="312699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1877119" y="4129505"/>
            <a:ext cx="457631" cy="628218"/>
          </a:xfrm>
          <a:custGeom>
            <a:avLst/>
            <a:gdLst>
              <a:gd name="connsiteX0" fmla="*/ 12700 w 457631"/>
              <a:gd name="connsiteY0" fmla="*/ 12700 h 628218"/>
              <a:gd name="connsiteX1" fmla="*/ 444931 w 457631"/>
              <a:gd name="connsiteY1" fmla="*/ 615518 h 6282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57631" h="628218">
                <a:moveTo>
                  <a:pt x="12700" y="12700"/>
                </a:moveTo>
                <a:lnTo>
                  <a:pt x="444931" y="615518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915974" y="4813656"/>
            <a:ext cx="1040574" cy="0"/>
          </a:xfrm>
          <a:custGeom>
            <a:avLst/>
            <a:gdLst>
              <a:gd name="connsiteX0" fmla="*/ 12700 w 1040574"/>
              <a:gd name="connsiteY0" fmla="*/ 12700 h 50800"/>
              <a:gd name="connsiteX1" fmla="*/ 1027874 w 104057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40574" h="50800">
                <a:moveTo>
                  <a:pt x="12700" y="12700"/>
                </a:moveTo>
                <a:lnTo>
                  <a:pt x="1027874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3128322" y="5615121"/>
            <a:ext cx="186054" cy="50800"/>
          </a:xfrm>
          <a:custGeom>
            <a:avLst/>
            <a:gdLst>
              <a:gd name="connsiteX0" fmla="*/ 173355 w 186054"/>
              <a:gd name="connsiteY0" fmla="*/ 12700 h 50800"/>
              <a:gd name="connsiteX1" fmla="*/ 12700 w 186054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6054" h="50800">
                <a:moveTo>
                  <a:pt x="173355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2977598" y="5086210"/>
            <a:ext cx="336778" cy="50800"/>
          </a:xfrm>
          <a:custGeom>
            <a:avLst/>
            <a:gdLst>
              <a:gd name="connsiteX0" fmla="*/ 324078 w 336778"/>
              <a:gd name="connsiteY0" fmla="*/ 12700 h 50800"/>
              <a:gd name="connsiteX1" fmla="*/ 12700 w 336778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6778" h="50800">
                <a:moveTo>
                  <a:pt x="324078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6882990" y="4939081"/>
            <a:ext cx="609015" cy="0"/>
          </a:xfrm>
          <a:custGeom>
            <a:avLst/>
            <a:gdLst>
              <a:gd name="connsiteX0" fmla="*/ 596315 w 609015"/>
              <a:gd name="connsiteY0" fmla="*/ 12700 h 50800"/>
              <a:gd name="connsiteX1" fmla="*/ 12700 w 609015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09015" h="50800">
                <a:moveTo>
                  <a:pt x="596315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2611430" y="4484189"/>
            <a:ext cx="535216" cy="312699"/>
          </a:xfrm>
          <a:custGeom>
            <a:avLst/>
            <a:gdLst>
              <a:gd name="connsiteX0" fmla="*/ 528865 w 535216"/>
              <a:gd name="connsiteY0" fmla="*/ 6350 h 312699"/>
              <a:gd name="connsiteX1" fmla="*/ 6350 w 535216"/>
              <a:gd name="connsiteY1" fmla="*/ 306349 h 3126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35216" h="312699">
                <a:moveTo>
                  <a:pt x="528865" y="6350"/>
                </a:moveTo>
                <a:lnTo>
                  <a:pt x="6350" y="30634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1883469" y="4135855"/>
            <a:ext cx="444931" cy="615518"/>
          </a:xfrm>
          <a:custGeom>
            <a:avLst/>
            <a:gdLst>
              <a:gd name="connsiteX0" fmla="*/ 6350 w 444931"/>
              <a:gd name="connsiteY0" fmla="*/ 6350 h 615518"/>
              <a:gd name="connsiteX1" fmla="*/ 438581 w 444931"/>
              <a:gd name="connsiteY1" fmla="*/ 609168 h 6155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4931" h="615518">
                <a:moveTo>
                  <a:pt x="6350" y="6350"/>
                </a:moveTo>
                <a:lnTo>
                  <a:pt x="438581" y="609168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2406034" y="4118803"/>
            <a:ext cx="740575" cy="320446"/>
          </a:xfrm>
          <a:custGeom>
            <a:avLst/>
            <a:gdLst>
              <a:gd name="connsiteX0" fmla="*/ 727875 w 740575"/>
              <a:gd name="connsiteY0" fmla="*/ 12700 h 320446"/>
              <a:gd name="connsiteX1" fmla="*/ 12700 w 740575"/>
              <a:gd name="connsiteY1" fmla="*/ 307746 h 3204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40575" h="320446">
                <a:moveTo>
                  <a:pt x="727875" y="12700"/>
                </a:moveTo>
                <a:lnTo>
                  <a:pt x="12700" y="307746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2412384" y="4125153"/>
            <a:ext cx="727875" cy="307746"/>
          </a:xfrm>
          <a:custGeom>
            <a:avLst/>
            <a:gdLst>
              <a:gd name="connsiteX0" fmla="*/ 721525 w 727875"/>
              <a:gd name="connsiteY0" fmla="*/ 6350 h 307746"/>
              <a:gd name="connsiteX1" fmla="*/ 6350 w 727875"/>
              <a:gd name="connsiteY1" fmla="*/ 301396 h 30774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27875" h="307746">
                <a:moveTo>
                  <a:pt x="721525" y="6350"/>
                </a:moveTo>
                <a:lnTo>
                  <a:pt x="6350" y="301396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922324" y="4808101"/>
            <a:ext cx="1027874" cy="25400"/>
          </a:xfrm>
          <a:custGeom>
            <a:avLst/>
            <a:gdLst>
              <a:gd name="connsiteX0" fmla="*/ 6350 w 1027874"/>
              <a:gd name="connsiteY0" fmla="*/ 6350 h 25400"/>
              <a:gd name="connsiteX1" fmla="*/ 1021524 w 102787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27874" h="25400">
                <a:moveTo>
                  <a:pt x="6350" y="6350"/>
                </a:moveTo>
                <a:lnTo>
                  <a:pt x="1021524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3134672" y="5621471"/>
            <a:ext cx="173354" cy="25400"/>
          </a:xfrm>
          <a:custGeom>
            <a:avLst/>
            <a:gdLst>
              <a:gd name="connsiteX0" fmla="*/ 167005 w 173354"/>
              <a:gd name="connsiteY0" fmla="*/ 6350 h 25400"/>
              <a:gd name="connsiteX1" fmla="*/ 6350 w 17335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3354" h="25400">
                <a:moveTo>
                  <a:pt x="167005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0" name="Freeform 3"/>
          <p:cNvSpPr/>
          <p:nvPr/>
        </p:nvSpPr>
        <p:spPr>
          <a:xfrm>
            <a:off x="2983948" y="5092560"/>
            <a:ext cx="324078" cy="25400"/>
          </a:xfrm>
          <a:custGeom>
            <a:avLst/>
            <a:gdLst>
              <a:gd name="connsiteX0" fmla="*/ 317728 w 324078"/>
              <a:gd name="connsiteY0" fmla="*/ 6350 h 25400"/>
              <a:gd name="connsiteX1" fmla="*/ 6350 w 324078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24078" h="25400">
                <a:moveTo>
                  <a:pt x="317728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6889340" y="4933526"/>
            <a:ext cx="596315" cy="25400"/>
          </a:xfrm>
          <a:custGeom>
            <a:avLst/>
            <a:gdLst>
              <a:gd name="connsiteX0" fmla="*/ 589965 w 596315"/>
              <a:gd name="connsiteY0" fmla="*/ 6350 h 25400"/>
              <a:gd name="connsiteX1" fmla="*/ 6350 w 596315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6315" h="25400">
                <a:moveTo>
                  <a:pt x="589965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2" name="Freeform 3"/>
          <p:cNvSpPr/>
          <p:nvPr/>
        </p:nvSpPr>
        <p:spPr>
          <a:xfrm>
            <a:off x="6963648" y="3988355"/>
            <a:ext cx="300812" cy="274523"/>
          </a:xfrm>
          <a:custGeom>
            <a:avLst/>
            <a:gdLst>
              <a:gd name="connsiteX0" fmla="*/ 294461 w 300812"/>
              <a:gd name="connsiteY0" fmla="*/ 6350 h 274523"/>
              <a:gd name="connsiteX1" fmla="*/ 6350 w 300812"/>
              <a:gd name="connsiteY1" fmla="*/ 268173 h 2745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0812" h="274523">
                <a:moveTo>
                  <a:pt x="294461" y="6350"/>
                </a:moveTo>
                <a:lnTo>
                  <a:pt x="6350" y="268173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3" name="Freeform 3"/>
          <p:cNvSpPr/>
          <p:nvPr/>
        </p:nvSpPr>
        <p:spPr>
          <a:xfrm>
            <a:off x="994840" y="5474441"/>
            <a:ext cx="719340" cy="25400"/>
          </a:xfrm>
          <a:custGeom>
            <a:avLst/>
            <a:gdLst>
              <a:gd name="connsiteX0" fmla="*/ 6350 w 719340"/>
              <a:gd name="connsiteY0" fmla="*/ 6350 h 25400"/>
              <a:gd name="connsiteX1" fmla="*/ 712990 w 71934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9340" h="25400">
                <a:moveTo>
                  <a:pt x="6350" y="6350"/>
                </a:moveTo>
                <a:lnTo>
                  <a:pt x="712990" y="6350"/>
                </a:lnTo>
              </a:path>
            </a:pathLst>
          </a:cu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4" name="Freeform 3"/>
          <p:cNvSpPr/>
          <p:nvPr/>
        </p:nvSpPr>
        <p:spPr>
          <a:xfrm>
            <a:off x="6392911" y="5459471"/>
            <a:ext cx="314591" cy="127761"/>
          </a:xfrm>
          <a:custGeom>
            <a:avLst/>
            <a:gdLst>
              <a:gd name="connsiteX0" fmla="*/ 12700 w 314591"/>
              <a:gd name="connsiteY0" fmla="*/ 12700 h 127761"/>
              <a:gd name="connsiteX1" fmla="*/ 53670 w 314591"/>
              <a:gd name="connsiteY1" fmla="*/ 74155 h 127761"/>
              <a:gd name="connsiteX2" fmla="*/ 108673 w 314591"/>
              <a:gd name="connsiteY2" fmla="*/ 74155 h 127761"/>
              <a:gd name="connsiteX3" fmla="*/ 157289 w 314591"/>
              <a:gd name="connsiteY3" fmla="*/ 115061 h 127761"/>
              <a:gd name="connsiteX4" fmla="*/ 205930 w 314591"/>
              <a:gd name="connsiteY4" fmla="*/ 74155 h 127761"/>
              <a:gd name="connsiteX5" fmla="*/ 260946 w 314591"/>
              <a:gd name="connsiteY5" fmla="*/ 74155 h 127761"/>
              <a:gd name="connsiteX6" fmla="*/ 301891 w 314591"/>
              <a:gd name="connsiteY6" fmla="*/ 12700 h 1277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14591" h="127761">
                <a:moveTo>
                  <a:pt x="12700" y="12700"/>
                </a:moveTo>
                <a:cubicBezTo>
                  <a:pt x="12700" y="12700"/>
                  <a:pt x="17653" y="74155"/>
                  <a:pt x="53670" y="74155"/>
                </a:cubicBezTo>
                <a:lnTo>
                  <a:pt x="108673" y="74155"/>
                </a:lnTo>
                <a:cubicBezTo>
                  <a:pt x="136817" y="74155"/>
                  <a:pt x="157289" y="115061"/>
                  <a:pt x="157289" y="115061"/>
                </a:cubicBezTo>
                <a:cubicBezTo>
                  <a:pt x="157289" y="115061"/>
                  <a:pt x="177762" y="74155"/>
                  <a:pt x="205930" y="74155"/>
                </a:cubicBezTo>
                <a:lnTo>
                  <a:pt x="260946" y="74155"/>
                </a:lnTo>
                <a:cubicBezTo>
                  <a:pt x="296773" y="74155"/>
                  <a:pt x="301891" y="12700"/>
                  <a:pt x="301891" y="12700"/>
                </a:cubicBez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5" name="Freeform 3"/>
          <p:cNvSpPr/>
          <p:nvPr/>
        </p:nvSpPr>
        <p:spPr>
          <a:xfrm>
            <a:off x="6700005" y="5459471"/>
            <a:ext cx="314591" cy="127761"/>
          </a:xfrm>
          <a:custGeom>
            <a:avLst/>
            <a:gdLst>
              <a:gd name="connsiteX0" fmla="*/ 12700 w 314591"/>
              <a:gd name="connsiteY0" fmla="*/ 12700 h 127761"/>
              <a:gd name="connsiteX1" fmla="*/ 53657 w 314591"/>
              <a:gd name="connsiteY1" fmla="*/ 74155 h 127761"/>
              <a:gd name="connsiteX2" fmla="*/ 108673 w 314591"/>
              <a:gd name="connsiteY2" fmla="*/ 74155 h 127761"/>
              <a:gd name="connsiteX3" fmla="*/ 157314 w 314591"/>
              <a:gd name="connsiteY3" fmla="*/ 115061 h 127761"/>
              <a:gd name="connsiteX4" fmla="*/ 205930 w 314591"/>
              <a:gd name="connsiteY4" fmla="*/ 74155 h 127761"/>
              <a:gd name="connsiteX5" fmla="*/ 260946 w 314591"/>
              <a:gd name="connsiteY5" fmla="*/ 74155 h 127761"/>
              <a:gd name="connsiteX6" fmla="*/ 301892 w 314591"/>
              <a:gd name="connsiteY6" fmla="*/ 12700 h 1277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14591" h="127761">
                <a:moveTo>
                  <a:pt x="12700" y="12700"/>
                </a:moveTo>
                <a:cubicBezTo>
                  <a:pt x="12700" y="12700"/>
                  <a:pt x="17665" y="74155"/>
                  <a:pt x="53657" y="74155"/>
                </a:cubicBezTo>
                <a:lnTo>
                  <a:pt x="108673" y="74155"/>
                </a:lnTo>
                <a:cubicBezTo>
                  <a:pt x="136830" y="74155"/>
                  <a:pt x="157314" y="115061"/>
                  <a:pt x="157314" y="115061"/>
                </a:cubicBezTo>
                <a:cubicBezTo>
                  <a:pt x="157314" y="115061"/>
                  <a:pt x="177787" y="74155"/>
                  <a:pt x="205930" y="74155"/>
                </a:cubicBezTo>
                <a:lnTo>
                  <a:pt x="260946" y="74155"/>
                </a:lnTo>
                <a:cubicBezTo>
                  <a:pt x="296786" y="74155"/>
                  <a:pt x="301892" y="12700"/>
                  <a:pt x="301892" y="12700"/>
                </a:cubicBez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6" name="Freeform 3"/>
          <p:cNvSpPr/>
          <p:nvPr/>
        </p:nvSpPr>
        <p:spPr>
          <a:xfrm>
            <a:off x="6399261" y="5465821"/>
            <a:ext cx="301891" cy="115061"/>
          </a:xfrm>
          <a:custGeom>
            <a:avLst/>
            <a:gdLst>
              <a:gd name="connsiteX0" fmla="*/ 6350 w 301891"/>
              <a:gd name="connsiteY0" fmla="*/ 6350 h 115061"/>
              <a:gd name="connsiteX1" fmla="*/ 47320 w 301891"/>
              <a:gd name="connsiteY1" fmla="*/ 67805 h 115061"/>
              <a:gd name="connsiteX2" fmla="*/ 102323 w 301891"/>
              <a:gd name="connsiteY2" fmla="*/ 67805 h 115061"/>
              <a:gd name="connsiteX3" fmla="*/ 150939 w 301891"/>
              <a:gd name="connsiteY3" fmla="*/ 108711 h 115061"/>
              <a:gd name="connsiteX4" fmla="*/ 199580 w 301891"/>
              <a:gd name="connsiteY4" fmla="*/ 67805 h 115061"/>
              <a:gd name="connsiteX5" fmla="*/ 254596 w 301891"/>
              <a:gd name="connsiteY5" fmla="*/ 67805 h 115061"/>
              <a:gd name="connsiteX6" fmla="*/ 295541 w 301891"/>
              <a:gd name="connsiteY6" fmla="*/ 6350 h 1150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1891" h="115061">
                <a:moveTo>
                  <a:pt x="6350" y="6350"/>
                </a:moveTo>
                <a:cubicBezTo>
                  <a:pt x="6350" y="6350"/>
                  <a:pt x="11303" y="67805"/>
                  <a:pt x="47320" y="67805"/>
                </a:cubicBezTo>
                <a:lnTo>
                  <a:pt x="102323" y="67805"/>
                </a:lnTo>
                <a:cubicBezTo>
                  <a:pt x="130467" y="67805"/>
                  <a:pt x="150939" y="108711"/>
                  <a:pt x="150939" y="108711"/>
                </a:cubicBezTo>
                <a:cubicBezTo>
                  <a:pt x="150939" y="108711"/>
                  <a:pt x="171412" y="67805"/>
                  <a:pt x="199580" y="67805"/>
                </a:cubicBezTo>
                <a:lnTo>
                  <a:pt x="254596" y="67805"/>
                </a:lnTo>
                <a:cubicBezTo>
                  <a:pt x="290423" y="67805"/>
                  <a:pt x="295541" y="6350"/>
                  <a:pt x="295541" y="6350"/>
                </a:cubicBez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6706355" y="5465821"/>
            <a:ext cx="301891" cy="115061"/>
          </a:xfrm>
          <a:custGeom>
            <a:avLst/>
            <a:gdLst>
              <a:gd name="connsiteX0" fmla="*/ 6350 w 301891"/>
              <a:gd name="connsiteY0" fmla="*/ 6350 h 115061"/>
              <a:gd name="connsiteX1" fmla="*/ 47307 w 301891"/>
              <a:gd name="connsiteY1" fmla="*/ 67805 h 115061"/>
              <a:gd name="connsiteX2" fmla="*/ 102323 w 301891"/>
              <a:gd name="connsiteY2" fmla="*/ 67805 h 115061"/>
              <a:gd name="connsiteX3" fmla="*/ 150964 w 301891"/>
              <a:gd name="connsiteY3" fmla="*/ 108711 h 115061"/>
              <a:gd name="connsiteX4" fmla="*/ 199580 w 301891"/>
              <a:gd name="connsiteY4" fmla="*/ 67805 h 115061"/>
              <a:gd name="connsiteX5" fmla="*/ 254596 w 301891"/>
              <a:gd name="connsiteY5" fmla="*/ 67805 h 115061"/>
              <a:gd name="connsiteX6" fmla="*/ 295542 w 301891"/>
              <a:gd name="connsiteY6" fmla="*/ 6350 h 1150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1891" h="115061">
                <a:moveTo>
                  <a:pt x="6350" y="6350"/>
                </a:moveTo>
                <a:cubicBezTo>
                  <a:pt x="6350" y="6350"/>
                  <a:pt x="11315" y="67805"/>
                  <a:pt x="47307" y="67805"/>
                </a:cubicBezTo>
                <a:lnTo>
                  <a:pt x="102323" y="67805"/>
                </a:lnTo>
                <a:cubicBezTo>
                  <a:pt x="130480" y="67805"/>
                  <a:pt x="150964" y="108711"/>
                  <a:pt x="150964" y="108711"/>
                </a:cubicBezTo>
                <a:cubicBezTo>
                  <a:pt x="150964" y="108711"/>
                  <a:pt x="171437" y="67805"/>
                  <a:pt x="199580" y="67805"/>
                </a:cubicBezTo>
                <a:lnTo>
                  <a:pt x="254596" y="67805"/>
                </a:lnTo>
                <a:cubicBezTo>
                  <a:pt x="290436" y="67805"/>
                  <a:pt x="295542" y="6350"/>
                  <a:pt x="295542" y="6350"/>
                </a:cubicBez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68" name="Freeform 3"/>
          <p:cNvSpPr/>
          <p:nvPr/>
        </p:nvSpPr>
        <p:spPr>
          <a:xfrm>
            <a:off x="5771919" y="3679084"/>
            <a:ext cx="246849" cy="97650"/>
          </a:xfrm>
          <a:custGeom>
            <a:avLst/>
            <a:gdLst>
              <a:gd name="connsiteX0" fmla="*/ 240500 w 246849"/>
              <a:gd name="connsiteY0" fmla="*/ 91300 h 97650"/>
              <a:gd name="connsiteX1" fmla="*/ 6350 w 246849"/>
              <a:gd name="connsiteY1" fmla="*/ 6350 h 97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6849" h="97650">
                <a:moveTo>
                  <a:pt x="240500" y="9130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35009" y="6362909"/>
            <a:ext cx="157735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20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© Pearson Education, Inc.</a:t>
            </a:r>
          </a:p>
        </p:txBody>
      </p:sp>
      <p:sp>
        <p:nvSpPr>
          <p:cNvPr id="69" name="Freeform 3"/>
          <p:cNvSpPr/>
          <p:nvPr/>
        </p:nvSpPr>
        <p:spPr>
          <a:xfrm>
            <a:off x="994840" y="5476822"/>
            <a:ext cx="719340" cy="25400"/>
          </a:xfrm>
          <a:custGeom>
            <a:avLst/>
            <a:gdLst>
              <a:gd name="connsiteX0" fmla="*/ 6350 w 719340"/>
              <a:gd name="connsiteY0" fmla="*/ 6350 h 25400"/>
              <a:gd name="connsiteX1" fmla="*/ 712990 w 719340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9340" h="25400">
                <a:moveTo>
                  <a:pt x="6350" y="6350"/>
                </a:moveTo>
                <a:lnTo>
                  <a:pt x="71299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5093494" y="500063"/>
            <a:ext cx="309562" cy="547687"/>
          </a:xfrm>
          <a:custGeom>
            <a:avLst/>
            <a:gdLst>
              <a:gd name="connsiteX0" fmla="*/ 0 w 309562"/>
              <a:gd name="connsiteY0" fmla="*/ 547687 h 547687"/>
              <a:gd name="connsiteX1" fmla="*/ 309562 w 309562"/>
              <a:gd name="connsiteY1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9562" h="547687">
                <a:moveTo>
                  <a:pt x="0" y="547687"/>
                </a:moveTo>
                <a:lnTo>
                  <a:pt x="309562" y="0"/>
                </a:lnTo>
              </a:path>
            </a:pathLst>
          </a:custGeom>
          <a:ln>
            <a:solidFill>
              <a:schemeClr val="tx1"/>
            </a:solidFill>
            <a:head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4" name="TextBox 22"/>
          <p:cNvSpPr txBox="1">
            <a:spLocks noChangeArrowheads="1"/>
          </p:cNvSpPr>
          <p:nvPr/>
        </p:nvSpPr>
        <p:spPr bwMode="auto">
          <a:xfrm>
            <a:off x="4330744" y="1669337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922270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" y="268224"/>
            <a:ext cx="7126224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14.17-1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71068" y="265438"/>
            <a:ext cx="3055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Growing polypeptide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21655" y="933776"/>
            <a:ext cx="1505220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molecules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054826" y="269406"/>
            <a:ext cx="15709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Exit tunnel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633097" y="2844336"/>
            <a:ext cx="2051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314924" y="3029628"/>
            <a:ext cx="2228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013134" y="2249813"/>
            <a:ext cx="11092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Large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006786" y="3738094"/>
            <a:ext cx="11092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Small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048889" y="4919979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361082" y="5102065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731629" y="5212873"/>
            <a:ext cx="9425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028005" y="5847088"/>
            <a:ext cx="650819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sz="2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Computer model of functioning ribosome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976395" y="2907014"/>
            <a:ext cx="2051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034406" y="6281514"/>
            <a:ext cx="316593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19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© Pearson Education, Inc.</a:t>
            </a:r>
          </a:p>
        </p:txBody>
      </p:sp>
      <p:sp>
        <p:nvSpPr>
          <p:cNvPr id="21" name="Freeform 20"/>
          <p:cNvSpPr/>
          <p:nvPr/>
        </p:nvSpPr>
        <p:spPr>
          <a:xfrm>
            <a:off x="4933265" y="660523"/>
            <a:ext cx="253085" cy="504088"/>
          </a:xfrm>
          <a:custGeom>
            <a:avLst/>
            <a:gdLst>
              <a:gd name="connsiteX0" fmla="*/ 12700 w 253085"/>
              <a:gd name="connsiteY0" fmla="*/ 12700 h 504088"/>
              <a:gd name="connsiteX1" fmla="*/ 240385 w 253085"/>
              <a:gd name="connsiteY1" fmla="*/ 491388 h 5040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3085" h="504088">
                <a:moveTo>
                  <a:pt x="12700" y="12700"/>
                </a:moveTo>
                <a:lnTo>
                  <a:pt x="240385" y="49138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46779" y="1415803"/>
            <a:ext cx="2025221" cy="1716570"/>
            <a:chOff x="1577494" y="1182809"/>
            <a:chExt cx="2025221" cy="1716570"/>
          </a:xfrm>
        </p:grpSpPr>
        <p:sp>
          <p:nvSpPr>
            <p:cNvPr id="23" name="Freeform 3"/>
            <p:cNvSpPr/>
            <p:nvPr/>
          </p:nvSpPr>
          <p:spPr>
            <a:xfrm>
              <a:off x="1577494" y="1182814"/>
              <a:ext cx="1583245" cy="1472755"/>
            </a:xfrm>
            <a:custGeom>
              <a:avLst/>
              <a:gdLst>
                <a:gd name="connsiteX0" fmla="*/ 1233576 w 1583245"/>
                <a:gd name="connsiteY0" fmla="*/ 1322654 h 1472755"/>
                <a:gd name="connsiteX1" fmla="*/ 12700 w 1583245"/>
                <a:gd name="connsiteY1" fmla="*/ 12700 h 1472755"/>
                <a:gd name="connsiteX2" fmla="*/ 1570545 w 1583245"/>
                <a:gd name="connsiteY2" fmla="*/ 1460055 h 147275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1583245" h="1472755">
                  <a:moveTo>
                    <a:pt x="1233576" y="1322654"/>
                  </a:moveTo>
                  <a:lnTo>
                    <a:pt x="12700" y="12700"/>
                  </a:lnTo>
                  <a:lnTo>
                    <a:pt x="1570545" y="1460055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4" name="Freeform 3"/>
            <p:cNvSpPr/>
            <p:nvPr/>
          </p:nvSpPr>
          <p:spPr>
            <a:xfrm>
              <a:off x="1577497" y="1182809"/>
              <a:ext cx="2025218" cy="1716570"/>
            </a:xfrm>
            <a:custGeom>
              <a:avLst/>
              <a:gdLst>
                <a:gd name="connsiteX0" fmla="*/ 12700 w 2025218"/>
                <a:gd name="connsiteY0" fmla="*/ 12700 h 1716570"/>
                <a:gd name="connsiteX1" fmla="*/ 2012518 w 2025218"/>
                <a:gd name="connsiteY1" fmla="*/ 1703870 h 171657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025218" h="1716570">
                  <a:moveTo>
                    <a:pt x="12700" y="12700"/>
                  </a:moveTo>
                  <a:lnTo>
                    <a:pt x="2012518" y="170387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5" name="Freeform 3"/>
          <p:cNvSpPr/>
          <p:nvPr/>
        </p:nvSpPr>
        <p:spPr>
          <a:xfrm>
            <a:off x="3450309" y="4813587"/>
            <a:ext cx="296608" cy="398881"/>
          </a:xfrm>
          <a:custGeom>
            <a:avLst/>
            <a:gdLst>
              <a:gd name="connsiteX0" fmla="*/ 283908 w 296608"/>
              <a:gd name="connsiteY0" fmla="*/ 386181 h 398881"/>
              <a:gd name="connsiteX1" fmla="*/ 12700 w 296608"/>
              <a:gd name="connsiteY1" fmla="*/ 12700 h 3988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6608" h="398881">
                <a:moveTo>
                  <a:pt x="283908" y="386181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6631630" y="3480537"/>
            <a:ext cx="224282" cy="1207058"/>
          </a:xfrm>
          <a:custGeom>
            <a:avLst/>
            <a:gdLst>
              <a:gd name="connsiteX0" fmla="*/ 12700 w 224282"/>
              <a:gd name="connsiteY0" fmla="*/ 1194358 h 1207058"/>
              <a:gd name="connsiteX1" fmla="*/ 132054 w 224282"/>
              <a:gd name="connsiteY1" fmla="*/ 1114780 h 1207058"/>
              <a:gd name="connsiteX2" fmla="*/ 132054 w 224282"/>
              <a:gd name="connsiteY2" fmla="*/ 698004 h 1207058"/>
              <a:gd name="connsiteX3" fmla="*/ 211582 w 224282"/>
              <a:gd name="connsiteY3" fmla="*/ 603529 h 1207058"/>
              <a:gd name="connsiteX4" fmla="*/ 132054 w 224282"/>
              <a:gd name="connsiteY4" fmla="*/ 509054 h 1207058"/>
              <a:gd name="connsiteX5" fmla="*/ 132054 w 224282"/>
              <a:gd name="connsiteY5" fmla="*/ 92227 h 1207058"/>
              <a:gd name="connsiteX6" fmla="*/ 12700 w 224282"/>
              <a:gd name="connsiteY6" fmla="*/ 12700 h 12070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4282" h="1207058">
                <a:moveTo>
                  <a:pt x="12700" y="1194358"/>
                </a:moveTo>
                <a:cubicBezTo>
                  <a:pt x="12700" y="1194358"/>
                  <a:pt x="132054" y="1184719"/>
                  <a:pt x="132054" y="1114780"/>
                </a:cubicBezTo>
                <a:lnTo>
                  <a:pt x="132054" y="698004"/>
                </a:lnTo>
                <a:cubicBezTo>
                  <a:pt x="132054" y="643280"/>
                  <a:pt x="211582" y="603529"/>
                  <a:pt x="211582" y="603529"/>
                </a:cubicBezTo>
                <a:cubicBezTo>
                  <a:pt x="211582" y="603529"/>
                  <a:pt x="132054" y="563753"/>
                  <a:pt x="132054" y="509054"/>
                </a:cubicBezTo>
                <a:lnTo>
                  <a:pt x="132054" y="92227"/>
                </a:lnTo>
                <a:cubicBezTo>
                  <a:pt x="132054" y="22643"/>
                  <a:pt x="12700" y="12700"/>
                  <a:pt x="12700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6631630" y="1640912"/>
            <a:ext cx="224282" cy="1770570"/>
          </a:xfrm>
          <a:custGeom>
            <a:avLst/>
            <a:gdLst>
              <a:gd name="connsiteX0" fmla="*/ 12700 w 224282"/>
              <a:gd name="connsiteY0" fmla="*/ 1757870 h 1770570"/>
              <a:gd name="connsiteX1" fmla="*/ 132054 w 224282"/>
              <a:gd name="connsiteY1" fmla="*/ 1678305 h 1770570"/>
              <a:gd name="connsiteX2" fmla="*/ 132054 w 224282"/>
              <a:gd name="connsiteY2" fmla="*/ 979741 h 1770570"/>
              <a:gd name="connsiteX3" fmla="*/ 211582 w 224282"/>
              <a:gd name="connsiteY3" fmla="*/ 885278 h 1770570"/>
              <a:gd name="connsiteX4" fmla="*/ 132054 w 224282"/>
              <a:gd name="connsiteY4" fmla="*/ 790803 h 1770570"/>
              <a:gd name="connsiteX5" fmla="*/ 132054 w 224282"/>
              <a:gd name="connsiteY5" fmla="*/ 92240 h 1770570"/>
              <a:gd name="connsiteX6" fmla="*/ 12700 w 224282"/>
              <a:gd name="connsiteY6" fmla="*/ 12700 h 17705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4282" h="1770570">
                <a:moveTo>
                  <a:pt x="12700" y="1757870"/>
                </a:moveTo>
                <a:cubicBezTo>
                  <a:pt x="12700" y="1757870"/>
                  <a:pt x="132054" y="1748218"/>
                  <a:pt x="132054" y="1678305"/>
                </a:cubicBezTo>
                <a:lnTo>
                  <a:pt x="132054" y="979741"/>
                </a:lnTo>
                <a:cubicBezTo>
                  <a:pt x="132054" y="925017"/>
                  <a:pt x="211582" y="885278"/>
                  <a:pt x="211582" y="885278"/>
                </a:cubicBezTo>
                <a:cubicBezTo>
                  <a:pt x="211582" y="885278"/>
                  <a:pt x="132054" y="845502"/>
                  <a:pt x="132054" y="790803"/>
                </a:cubicBezTo>
                <a:lnTo>
                  <a:pt x="132054" y="92240"/>
                </a:lnTo>
                <a:cubicBezTo>
                  <a:pt x="132054" y="22631"/>
                  <a:pt x="12700" y="12700"/>
                  <a:pt x="12700" y="1270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419725" y="612775"/>
            <a:ext cx="600075" cy="1050925"/>
          </a:xfrm>
          <a:custGeom>
            <a:avLst/>
            <a:gdLst>
              <a:gd name="connsiteX0" fmla="*/ 0 w 600075"/>
              <a:gd name="connsiteY0" fmla="*/ 1050925 h 1050925"/>
              <a:gd name="connsiteX1" fmla="*/ 600075 w 600075"/>
              <a:gd name="connsiteY1" fmla="*/ 0 h 105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0075" h="1050925">
                <a:moveTo>
                  <a:pt x="0" y="1050925"/>
                </a:moveTo>
                <a:lnTo>
                  <a:pt x="600075" y="0"/>
                </a:lnTo>
              </a:path>
            </a:pathLst>
          </a:custGeom>
          <a:ln w="12700">
            <a:solidFill>
              <a:schemeClr val="tx1"/>
            </a:solidFill>
            <a:miter lim="800000"/>
            <a:head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813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07136"/>
            <a:ext cx="8546592" cy="544372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14.17-2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747328" y="873979"/>
            <a:ext cx="3054554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 site (</a:t>
            </a:r>
            <a:r>
              <a:rPr lang="en-US" b="1" u="sng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eptidyl-tRNA</a:t>
            </a:r>
            <a:endParaRPr lang="en-US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binding site)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162040" y="1747104"/>
            <a:ext cx="157094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Exit tunnel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43890" y="2701191"/>
            <a:ext cx="1351332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 site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b="1" u="sng" dirty="0">
                <a:solidFill>
                  <a:srgbClr val="000000"/>
                </a:solidFill>
                <a:latin typeface="Arial"/>
                <a:ea typeface="ＭＳ Ｐゴシック" charset="0"/>
              </a:rPr>
              <a:t>e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xit site)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9128" y="3974366"/>
            <a:ext cx="1723229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binding site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166803" y="2370991"/>
            <a:ext cx="267041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site (</a:t>
            </a:r>
            <a:r>
              <a:rPr lang="en-US" b="1" u="sng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minoacyl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-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binding site)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555365" y="3032979"/>
            <a:ext cx="2051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4176078" y="3032979"/>
            <a:ext cx="2051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4692015" y="3032979"/>
            <a:ext cx="22281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189028" y="3217129"/>
            <a:ext cx="11092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Large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6189028" y="4244241"/>
            <a:ext cx="1109278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Small</a:t>
            </a:r>
          </a:p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335915" y="5411054"/>
            <a:ext cx="6319038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Schematic model showing binding sites</a:t>
            </a: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340678" y="5847616"/>
            <a:ext cx="316593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© Pearson Education, Inc.</a:t>
            </a:r>
          </a:p>
        </p:txBody>
      </p:sp>
      <p:sp>
        <p:nvSpPr>
          <p:cNvPr id="19" name="Freeform 18"/>
          <p:cNvSpPr/>
          <p:nvPr/>
        </p:nvSpPr>
        <p:spPr>
          <a:xfrm>
            <a:off x="4769495" y="2585881"/>
            <a:ext cx="1354518" cy="259613"/>
          </a:xfrm>
          <a:custGeom>
            <a:avLst/>
            <a:gdLst>
              <a:gd name="connsiteX0" fmla="*/ 1329118 w 1354518"/>
              <a:gd name="connsiteY0" fmla="*/ 25400 h 259613"/>
              <a:gd name="connsiteX1" fmla="*/ 25400 w 1354518"/>
              <a:gd name="connsiteY1" fmla="*/ 234213 h 2596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54518" h="259613">
                <a:moveTo>
                  <a:pt x="1329118" y="25400"/>
                </a:moveTo>
                <a:lnTo>
                  <a:pt x="25400" y="234213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3355265" y="1535167"/>
            <a:ext cx="890498" cy="1221905"/>
          </a:xfrm>
          <a:custGeom>
            <a:avLst/>
            <a:gdLst>
              <a:gd name="connsiteX0" fmla="*/ 25400 w 890498"/>
              <a:gd name="connsiteY0" fmla="*/ 25400 h 1221905"/>
              <a:gd name="connsiteX1" fmla="*/ 865098 w 890498"/>
              <a:gd name="connsiteY1" fmla="*/ 1196504 h 12219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0498" h="1221905">
                <a:moveTo>
                  <a:pt x="25400" y="25400"/>
                </a:moveTo>
                <a:lnTo>
                  <a:pt x="865098" y="1196504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785965" y="4421303"/>
            <a:ext cx="362915" cy="101600"/>
          </a:xfrm>
          <a:custGeom>
            <a:avLst/>
            <a:gdLst>
              <a:gd name="connsiteX0" fmla="*/ 337515 w 362915"/>
              <a:gd name="connsiteY0" fmla="*/ 25400 h 101600"/>
              <a:gd name="connsiteX1" fmla="*/ 25400 w 362915"/>
              <a:gd name="connsiteY1" fmla="*/ 25400 h 10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2915" h="101600">
                <a:moveTo>
                  <a:pt x="337515" y="25400"/>
                </a:moveTo>
                <a:lnTo>
                  <a:pt x="25400" y="25400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4382789" y="1892962"/>
            <a:ext cx="1757819" cy="245414"/>
          </a:xfrm>
          <a:custGeom>
            <a:avLst/>
            <a:gdLst>
              <a:gd name="connsiteX0" fmla="*/ 1732419 w 1757819"/>
              <a:gd name="connsiteY0" fmla="*/ 25400 h 245414"/>
              <a:gd name="connsiteX1" fmla="*/ 25400 w 1757819"/>
              <a:gd name="connsiteY1" fmla="*/ 220014 h 2454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57819" h="245414">
                <a:moveTo>
                  <a:pt x="1732419" y="25400"/>
                </a:moveTo>
                <a:lnTo>
                  <a:pt x="25400" y="220014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1500742" y="2876989"/>
            <a:ext cx="1997570" cy="50800"/>
          </a:xfrm>
          <a:custGeom>
            <a:avLst/>
            <a:gdLst>
              <a:gd name="connsiteX0" fmla="*/ 12700 w 1997570"/>
              <a:gd name="connsiteY0" fmla="*/ 12700 h 50800"/>
              <a:gd name="connsiteX1" fmla="*/ 1984870 w 1997570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97570" h="50800">
                <a:moveTo>
                  <a:pt x="12700" y="12700"/>
                </a:moveTo>
                <a:lnTo>
                  <a:pt x="1984870" y="12700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5493712" y="3393489"/>
            <a:ext cx="630301" cy="50800"/>
          </a:xfrm>
          <a:custGeom>
            <a:avLst/>
            <a:gdLst>
              <a:gd name="connsiteX0" fmla="*/ 617601 w 630301"/>
              <a:gd name="connsiteY0" fmla="*/ 12700 h 50800"/>
              <a:gd name="connsiteX1" fmla="*/ 12700 w 630301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30301" h="50800">
                <a:moveTo>
                  <a:pt x="617601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1641621" y="4148365"/>
            <a:ext cx="1398193" cy="50800"/>
          </a:xfrm>
          <a:custGeom>
            <a:avLst/>
            <a:gdLst>
              <a:gd name="connsiteX0" fmla="*/ 12700 w 1398193"/>
              <a:gd name="connsiteY0" fmla="*/ 12700 h 50800"/>
              <a:gd name="connsiteX1" fmla="*/ 1385493 w 1398193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98193" h="50800">
                <a:moveTo>
                  <a:pt x="12700" y="12700"/>
                </a:moveTo>
                <a:lnTo>
                  <a:pt x="1385493" y="12700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4382789" y="1892962"/>
            <a:ext cx="1757819" cy="245414"/>
          </a:xfrm>
          <a:custGeom>
            <a:avLst/>
            <a:gdLst>
              <a:gd name="connsiteX0" fmla="*/ 1732419 w 1757819"/>
              <a:gd name="connsiteY0" fmla="*/ 25400 h 245414"/>
              <a:gd name="connsiteX1" fmla="*/ 25400 w 1757819"/>
              <a:gd name="connsiteY1" fmla="*/ 220014 h 2454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57819" h="245414">
                <a:moveTo>
                  <a:pt x="1732419" y="25400"/>
                </a:moveTo>
                <a:lnTo>
                  <a:pt x="25400" y="220014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769511" y="2585897"/>
            <a:ext cx="1354518" cy="259613"/>
          </a:xfrm>
          <a:custGeom>
            <a:avLst/>
            <a:gdLst>
              <a:gd name="connsiteX0" fmla="*/ 1329118 w 1354518"/>
              <a:gd name="connsiteY0" fmla="*/ 25400 h 259613"/>
              <a:gd name="connsiteX1" fmla="*/ 25400 w 1354518"/>
              <a:gd name="connsiteY1" fmla="*/ 234213 h 2596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54518" h="259613">
                <a:moveTo>
                  <a:pt x="1329118" y="25400"/>
                </a:moveTo>
                <a:lnTo>
                  <a:pt x="25400" y="234213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5493728" y="3393489"/>
            <a:ext cx="630301" cy="50800"/>
          </a:xfrm>
          <a:custGeom>
            <a:avLst/>
            <a:gdLst>
              <a:gd name="connsiteX0" fmla="*/ 617601 w 630301"/>
              <a:gd name="connsiteY0" fmla="*/ 12700 h 50800"/>
              <a:gd name="connsiteX1" fmla="*/ 12700 w 630301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30301" h="50800">
                <a:moveTo>
                  <a:pt x="617601" y="12700"/>
                </a:moveTo>
                <a:lnTo>
                  <a:pt x="12700" y="1270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5785981" y="4421319"/>
            <a:ext cx="362915" cy="101600"/>
          </a:xfrm>
          <a:custGeom>
            <a:avLst/>
            <a:gdLst>
              <a:gd name="connsiteX0" fmla="*/ 337515 w 362915"/>
              <a:gd name="connsiteY0" fmla="*/ 25400 h 101600"/>
              <a:gd name="connsiteX1" fmla="*/ 25400 w 362915"/>
              <a:gd name="connsiteY1" fmla="*/ 25400 h 10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62915" h="101600">
                <a:moveTo>
                  <a:pt x="337515" y="25400"/>
                </a:moveTo>
                <a:lnTo>
                  <a:pt x="25400" y="2540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1641631" y="4146783"/>
            <a:ext cx="1398193" cy="50800"/>
          </a:xfrm>
          <a:custGeom>
            <a:avLst/>
            <a:gdLst>
              <a:gd name="connsiteX0" fmla="*/ 12700 w 1398193"/>
              <a:gd name="connsiteY0" fmla="*/ 12700 h 50800"/>
              <a:gd name="connsiteX1" fmla="*/ 1385493 w 1398193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98193" h="50800">
                <a:moveTo>
                  <a:pt x="12700" y="12700"/>
                </a:moveTo>
                <a:lnTo>
                  <a:pt x="1385493" y="1270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1502689" y="2876989"/>
            <a:ext cx="1997570" cy="50800"/>
          </a:xfrm>
          <a:custGeom>
            <a:avLst/>
            <a:gdLst>
              <a:gd name="connsiteX0" fmla="*/ 12700 w 1997570"/>
              <a:gd name="connsiteY0" fmla="*/ 12700 h 50800"/>
              <a:gd name="connsiteX1" fmla="*/ 1984870 w 1997570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997570" h="50800">
                <a:moveTo>
                  <a:pt x="12700" y="12700"/>
                </a:moveTo>
                <a:lnTo>
                  <a:pt x="1984870" y="1270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3357662" y="1537564"/>
            <a:ext cx="890498" cy="1221905"/>
          </a:xfrm>
          <a:custGeom>
            <a:avLst/>
            <a:gdLst>
              <a:gd name="connsiteX0" fmla="*/ 25400 w 890498"/>
              <a:gd name="connsiteY0" fmla="*/ 25400 h 1221905"/>
              <a:gd name="connsiteX1" fmla="*/ 865098 w 890498"/>
              <a:gd name="connsiteY1" fmla="*/ 1196504 h 122190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0498" h="1221905">
                <a:moveTo>
                  <a:pt x="25400" y="25400"/>
                </a:moveTo>
                <a:lnTo>
                  <a:pt x="865098" y="1196504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46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496824"/>
            <a:ext cx="7912608" cy="58643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14.17-3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9292" y="718417"/>
            <a:ext cx="158857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688017" y="499342"/>
            <a:ext cx="305532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Growing polypeptide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913567" y="1793155"/>
            <a:ext cx="2612895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Next amino acid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to be added to</a:t>
            </a:r>
          </a:p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 chain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387855" y="3140942"/>
            <a:ext cx="20518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36717" y="3539405"/>
            <a:ext cx="9425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913567" y="3144117"/>
            <a:ext cx="77104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780342" y="3625130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757742" y="4593505"/>
            <a:ext cx="114454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Codons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233617" y="4693517"/>
            <a:ext cx="24846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41480" y="5623792"/>
            <a:ext cx="619541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(c) Schematic model with mRNA and tRNA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54180" y="6054005"/>
            <a:ext cx="316593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© Pearson Education, Inc.</a:t>
            </a:r>
          </a:p>
        </p:txBody>
      </p:sp>
      <p:sp>
        <p:nvSpPr>
          <p:cNvPr id="18" name="Freeform 3"/>
          <p:cNvSpPr/>
          <p:nvPr/>
        </p:nvSpPr>
        <p:spPr>
          <a:xfrm>
            <a:off x="1087136" y="3844527"/>
            <a:ext cx="420319" cy="668832"/>
          </a:xfrm>
          <a:custGeom>
            <a:avLst/>
            <a:gdLst>
              <a:gd name="connsiteX0" fmla="*/ 407619 w 420319"/>
              <a:gd name="connsiteY0" fmla="*/ 656132 h 668832"/>
              <a:gd name="connsiteX1" fmla="*/ 12700 w 420319"/>
              <a:gd name="connsiteY1" fmla="*/ 12700 h 668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0319" h="668832">
                <a:moveTo>
                  <a:pt x="407619" y="656132"/>
                </a:moveTo>
                <a:lnTo>
                  <a:pt x="12700" y="1270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20871" y="717591"/>
            <a:ext cx="1522515" cy="1336662"/>
            <a:chOff x="2505969" y="223011"/>
            <a:chExt cx="1522515" cy="1336662"/>
          </a:xfrm>
        </p:grpSpPr>
        <p:sp>
          <p:nvSpPr>
            <p:cNvPr id="20" name="Freeform 19"/>
            <p:cNvSpPr/>
            <p:nvPr/>
          </p:nvSpPr>
          <p:spPr>
            <a:xfrm>
              <a:off x="3262789" y="223011"/>
              <a:ext cx="765695" cy="575055"/>
            </a:xfrm>
            <a:custGeom>
              <a:avLst/>
              <a:gdLst>
                <a:gd name="connsiteX0" fmla="*/ 752995 w 765695"/>
                <a:gd name="connsiteY0" fmla="*/ 12700 h 575055"/>
                <a:gd name="connsiteX1" fmla="*/ 12700 w 765695"/>
                <a:gd name="connsiteY1" fmla="*/ 562356 h 57505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765695" h="575055">
                  <a:moveTo>
                    <a:pt x="752995" y="12700"/>
                  </a:moveTo>
                  <a:lnTo>
                    <a:pt x="12700" y="562356"/>
                  </a:ln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1" name="Freeform 3"/>
            <p:cNvSpPr/>
            <p:nvPr/>
          </p:nvSpPr>
          <p:spPr>
            <a:xfrm>
              <a:off x="2505969" y="247899"/>
              <a:ext cx="1302583" cy="1311774"/>
            </a:xfrm>
            <a:custGeom>
              <a:avLst/>
              <a:gdLst>
                <a:gd name="connsiteX0" fmla="*/ 1245349 w 1302583"/>
                <a:gd name="connsiteY0" fmla="*/ 1299074 h 1311774"/>
                <a:gd name="connsiteX1" fmla="*/ 1273378 w 1302583"/>
                <a:gd name="connsiteY1" fmla="*/ 1158383 h 1311774"/>
                <a:gd name="connsiteX2" fmla="*/ 780237 w 1302583"/>
                <a:gd name="connsiteY2" fmla="*/ 660391 h 1311774"/>
                <a:gd name="connsiteX3" fmla="*/ 769518 w 1302583"/>
                <a:gd name="connsiteY3" fmla="*/ 537468 h 1311774"/>
                <a:gd name="connsiteX4" fmla="*/ 646442 w 1302583"/>
                <a:gd name="connsiteY4" fmla="*/ 526952 h 1311774"/>
                <a:gd name="connsiteX5" fmla="*/ 153327 w 1302583"/>
                <a:gd name="connsiteY5" fmla="*/ 29036 h 1311774"/>
                <a:gd name="connsiteX6" fmla="*/ 12700 w 1302583"/>
                <a:gd name="connsiteY6" fmla="*/ 57357 h 131177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1302583" h="1311774">
                  <a:moveTo>
                    <a:pt x="1245349" y="1299074"/>
                  </a:moveTo>
                  <a:cubicBezTo>
                    <a:pt x="1245349" y="1299074"/>
                    <a:pt x="1322882" y="1207697"/>
                    <a:pt x="1273378" y="1158383"/>
                  </a:cubicBezTo>
                  <a:cubicBezTo>
                    <a:pt x="1224089" y="1109133"/>
                    <a:pt x="818934" y="698986"/>
                    <a:pt x="780237" y="660391"/>
                  </a:cubicBezTo>
                  <a:cubicBezTo>
                    <a:pt x="741540" y="621783"/>
                    <a:pt x="769518" y="537468"/>
                    <a:pt x="769518" y="537468"/>
                  </a:cubicBezTo>
                  <a:cubicBezTo>
                    <a:pt x="769518" y="537468"/>
                    <a:pt x="685228" y="565624"/>
                    <a:pt x="646442" y="526952"/>
                  </a:cubicBezTo>
                  <a:cubicBezTo>
                    <a:pt x="607796" y="488357"/>
                    <a:pt x="202628" y="78185"/>
                    <a:pt x="153327" y="29036"/>
                  </a:cubicBezTo>
                  <a:cubicBezTo>
                    <a:pt x="104063" y="-20176"/>
                    <a:pt x="12700" y="57357"/>
                    <a:pt x="12700" y="57357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3"/>
          <p:cNvSpPr/>
          <p:nvPr/>
        </p:nvSpPr>
        <p:spPr>
          <a:xfrm>
            <a:off x="4699724" y="3323380"/>
            <a:ext cx="1159192" cy="50800"/>
          </a:xfrm>
          <a:custGeom>
            <a:avLst/>
            <a:gdLst>
              <a:gd name="connsiteX0" fmla="*/ 1146492 w 1159192"/>
              <a:gd name="connsiteY0" fmla="*/ 12700 h 50800"/>
              <a:gd name="connsiteX1" fmla="*/ 12700 w 1159192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192" h="50800">
                <a:moveTo>
                  <a:pt x="1146492" y="12700"/>
                </a:moveTo>
                <a:lnTo>
                  <a:pt x="12700" y="1270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4844111" y="1972678"/>
            <a:ext cx="1014806" cy="50800"/>
          </a:xfrm>
          <a:custGeom>
            <a:avLst/>
            <a:gdLst>
              <a:gd name="connsiteX0" fmla="*/ 1002106 w 1014806"/>
              <a:gd name="connsiteY0" fmla="*/ 12700 h 50800"/>
              <a:gd name="connsiteX1" fmla="*/ 12700 w 1014806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4806" h="50800">
                <a:moveTo>
                  <a:pt x="1002106" y="12700"/>
                </a:moveTo>
                <a:lnTo>
                  <a:pt x="12700" y="1270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3735671" y="4322375"/>
            <a:ext cx="611136" cy="248170"/>
          </a:xfrm>
          <a:custGeom>
            <a:avLst/>
            <a:gdLst>
              <a:gd name="connsiteX0" fmla="*/ 24669 w 611136"/>
              <a:gd name="connsiteY0" fmla="*/ 24669 h 248170"/>
              <a:gd name="connsiteX1" fmla="*/ 104248 w 611136"/>
              <a:gd name="connsiteY1" fmla="*/ 144024 h 248170"/>
              <a:gd name="connsiteX2" fmla="*/ 211080 w 611136"/>
              <a:gd name="connsiteY2" fmla="*/ 144024 h 248170"/>
              <a:gd name="connsiteX3" fmla="*/ 305530 w 611136"/>
              <a:gd name="connsiteY3" fmla="*/ 223501 h 248170"/>
              <a:gd name="connsiteX4" fmla="*/ 400069 w 611136"/>
              <a:gd name="connsiteY4" fmla="*/ 144024 h 248170"/>
              <a:gd name="connsiteX5" fmla="*/ 506926 w 611136"/>
              <a:gd name="connsiteY5" fmla="*/ 144024 h 248170"/>
              <a:gd name="connsiteX6" fmla="*/ 586466 w 611136"/>
              <a:gd name="connsiteY6" fmla="*/ 24669 h 2481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11136" h="248170">
                <a:moveTo>
                  <a:pt x="24669" y="24669"/>
                </a:moveTo>
                <a:cubicBezTo>
                  <a:pt x="24669" y="24669"/>
                  <a:pt x="34271" y="144024"/>
                  <a:pt x="104248" y="144024"/>
                </a:cubicBezTo>
                <a:lnTo>
                  <a:pt x="211080" y="144024"/>
                </a:lnTo>
                <a:cubicBezTo>
                  <a:pt x="265791" y="144024"/>
                  <a:pt x="305530" y="223501"/>
                  <a:pt x="305530" y="223501"/>
                </a:cubicBezTo>
                <a:cubicBezTo>
                  <a:pt x="305530" y="223501"/>
                  <a:pt x="345319" y="144024"/>
                  <a:pt x="400069" y="144024"/>
                </a:cubicBezTo>
                <a:lnTo>
                  <a:pt x="506926" y="144024"/>
                </a:lnTo>
                <a:cubicBezTo>
                  <a:pt x="576548" y="144024"/>
                  <a:pt x="586466" y="24669"/>
                  <a:pt x="586466" y="24669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4344218" y="4334344"/>
            <a:ext cx="587222" cy="224231"/>
          </a:xfrm>
          <a:custGeom>
            <a:avLst/>
            <a:gdLst>
              <a:gd name="connsiteX0" fmla="*/ 12700 w 587222"/>
              <a:gd name="connsiteY0" fmla="*/ 12700 h 224231"/>
              <a:gd name="connsiteX1" fmla="*/ 92278 w 587222"/>
              <a:gd name="connsiteY1" fmla="*/ 132054 h 224231"/>
              <a:gd name="connsiteX2" fmla="*/ 199186 w 587222"/>
              <a:gd name="connsiteY2" fmla="*/ 132054 h 224231"/>
              <a:gd name="connsiteX3" fmla="*/ 293661 w 587222"/>
              <a:gd name="connsiteY3" fmla="*/ 211531 h 224231"/>
              <a:gd name="connsiteX4" fmla="*/ 388124 w 587222"/>
              <a:gd name="connsiteY4" fmla="*/ 132054 h 224231"/>
              <a:gd name="connsiteX5" fmla="*/ 495007 w 587222"/>
              <a:gd name="connsiteY5" fmla="*/ 132054 h 224231"/>
              <a:gd name="connsiteX6" fmla="*/ 574522 w 587222"/>
              <a:gd name="connsiteY6" fmla="*/ 12700 h 2242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87222" h="224231">
                <a:moveTo>
                  <a:pt x="12700" y="12700"/>
                </a:moveTo>
                <a:cubicBezTo>
                  <a:pt x="12700" y="12700"/>
                  <a:pt x="22352" y="132054"/>
                  <a:pt x="92278" y="132054"/>
                </a:cubicBezTo>
                <a:lnTo>
                  <a:pt x="199186" y="132054"/>
                </a:lnTo>
                <a:cubicBezTo>
                  <a:pt x="253872" y="132054"/>
                  <a:pt x="293661" y="211531"/>
                  <a:pt x="293661" y="211531"/>
                </a:cubicBezTo>
                <a:cubicBezTo>
                  <a:pt x="293661" y="211531"/>
                  <a:pt x="333425" y="132054"/>
                  <a:pt x="388124" y="132054"/>
                </a:cubicBezTo>
                <a:lnTo>
                  <a:pt x="495007" y="132054"/>
                </a:lnTo>
                <a:cubicBezTo>
                  <a:pt x="564629" y="132054"/>
                  <a:pt x="574522" y="12700"/>
                  <a:pt x="574522" y="1270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2528917" y="863202"/>
            <a:ext cx="480237" cy="190436"/>
          </a:xfrm>
          <a:custGeom>
            <a:avLst/>
            <a:gdLst>
              <a:gd name="connsiteX0" fmla="*/ 467537 w 480237"/>
              <a:gd name="connsiteY0" fmla="*/ 177736 h 190436"/>
              <a:gd name="connsiteX1" fmla="*/ 12700 w 480237"/>
              <a:gd name="connsiteY1" fmla="*/ 12700 h 1904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0237" h="190436">
                <a:moveTo>
                  <a:pt x="467537" y="177736"/>
                </a:moveTo>
                <a:lnTo>
                  <a:pt x="12700" y="12700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4702121" y="3323396"/>
            <a:ext cx="1159192" cy="50800"/>
          </a:xfrm>
          <a:custGeom>
            <a:avLst/>
            <a:gdLst>
              <a:gd name="connsiteX0" fmla="*/ 1146492 w 1159192"/>
              <a:gd name="connsiteY0" fmla="*/ 12700 h 50800"/>
              <a:gd name="connsiteX1" fmla="*/ 12700 w 1159192"/>
              <a:gd name="connsiteY1" fmla="*/ 12700 h 50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192" h="50800">
                <a:moveTo>
                  <a:pt x="1146492" y="12700"/>
                </a:moveTo>
                <a:lnTo>
                  <a:pt x="12700" y="1270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735687" y="4324772"/>
            <a:ext cx="611136" cy="248170"/>
          </a:xfrm>
          <a:custGeom>
            <a:avLst/>
            <a:gdLst>
              <a:gd name="connsiteX0" fmla="*/ 24669 w 611136"/>
              <a:gd name="connsiteY0" fmla="*/ 24669 h 248170"/>
              <a:gd name="connsiteX1" fmla="*/ 104248 w 611136"/>
              <a:gd name="connsiteY1" fmla="*/ 144024 h 248170"/>
              <a:gd name="connsiteX2" fmla="*/ 211080 w 611136"/>
              <a:gd name="connsiteY2" fmla="*/ 144024 h 248170"/>
              <a:gd name="connsiteX3" fmla="*/ 305530 w 611136"/>
              <a:gd name="connsiteY3" fmla="*/ 223501 h 248170"/>
              <a:gd name="connsiteX4" fmla="*/ 400069 w 611136"/>
              <a:gd name="connsiteY4" fmla="*/ 144024 h 248170"/>
              <a:gd name="connsiteX5" fmla="*/ 506926 w 611136"/>
              <a:gd name="connsiteY5" fmla="*/ 144024 h 248170"/>
              <a:gd name="connsiteX6" fmla="*/ 586466 w 611136"/>
              <a:gd name="connsiteY6" fmla="*/ 24669 h 24817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611136" h="248170">
                <a:moveTo>
                  <a:pt x="24669" y="24669"/>
                </a:moveTo>
                <a:cubicBezTo>
                  <a:pt x="24669" y="24669"/>
                  <a:pt x="34271" y="144024"/>
                  <a:pt x="104248" y="144024"/>
                </a:cubicBezTo>
                <a:lnTo>
                  <a:pt x="211080" y="144024"/>
                </a:lnTo>
                <a:cubicBezTo>
                  <a:pt x="265791" y="144024"/>
                  <a:pt x="305530" y="223501"/>
                  <a:pt x="305530" y="223501"/>
                </a:cubicBezTo>
                <a:cubicBezTo>
                  <a:pt x="305530" y="223501"/>
                  <a:pt x="345319" y="144024"/>
                  <a:pt x="400069" y="144024"/>
                </a:cubicBezTo>
                <a:lnTo>
                  <a:pt x="506926" y="144024"/>
                </a:lnTo>
                <a:cubicBezTo>
                  <a:pt x="576548" y="144024"/>
                  <a:pt x="586466" y="24669"/>
                  <a:pt x="586466" y="24669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4344234" y="4336741"/>
            <a:ext cx="587222" cy="224231"/>
          </a:xfrm>
          <a:custGeom>
            <a:avLst/>
            <a:gdLst>
              <a:gd name="connsiteX0" fmla="*/ 12700 w 587222"/>
              <a:gd name="connsiteY0" fmla="*/ 12700 h 224231"/>
              <a:gd name="connsiteX1" fmla="*/ 92278 w 587222"/>
              <a:gd name="connsiteY1" fmla="*/ 132054 h 224231"/>
              <a:gd name="connsiteX2" fmla="*/ 199186 w 587222"/>
              <a:gd name="connsiteY2" fmla="*/ 132054 h 224231"/>
              <a:gd name="connsiteX3" fmla="*/ 293661 w 587222"/>
              <a:gd name="connsiteY3" fmla="*/ 211531 h 224231"/>
              <a:gd name="connsiteX4" fmla="*/ 388124 w 587222"/>
              <a:gd name="connsiteY4" fmla="*/ 132054 h 224231"/>
              <a:gd name="connsiteX5" fmla="*/ 495007 w 587222"/>
              <a:gd name="connsiteY5" fmla="*/ 132054 h 224231"/>
              <a:gd name="connsiteX6" fmla="*/ 574522 w 587222"/>
              <a:gd name="connsiteY6" fmla="*/ 12700 h 2242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587222" h="224231">
                <a:moveTo>
                  <a:pt x="12700" y="12700"/>
                </a:moveTo>
                <a:cubicBezTo>
                  <a:pt x="12700" y="12700"/>
                  <a:pt x="22352" y="132054"/>
                  <a:pt x="92278" y="132054"/>
                </a:cubicBezTo>
                <a:lnTo>
                  <a:pt x="199186" y="132054"/>
                </a:lnTo>
                <a:cubicBezTo>
                  <a:pt x="253872" y="132054"/>
                  <a:pt x="293661" y="211531"/>
                  <a:pt x="293661" y="211531"/>
                </a:cubicBezTo>
                <a:cubicBezTo>
                  <a:pt x="293661" y="211531"/>
                  <a:pt x="333425" y="132054"/>
                  <a:pt x="388124" y="132054"/>
                </a:cubicBezTo>
                <a:lnTo>
                  <a:pt x="495007" y="132054"/>
                </a:lnTo>
                <a:cubicBezTo>
                  <a:pt x="564629" y="132054"/>
                  <a:pt x="574522" y="12700"/>
                  <a:pt x="574522" y="1270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93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ribosome has three binding sites for </a:t>
            </a:r>
            <a:r>
              <a:rPr lang="en-US" dirty="0" err="1"/>
              <a:t>tRNA</a:t>
            </a:r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b="1" dirty="0"/>
              <a:t>P site</a:t>
            </a:r>
            <a:r>
              <a:rPr lang="en-US" dirty="0"/>
              <a:t> holds the </a:t>
            </a:r>
            <a:r>
              <a:rPr lang="en-US" dirty="0" err="1"/>
              <a:t>tRNA</a:t>
            </a:r>
            <a:r>
              <a:rPr lang="en-US" dirty="0"/>
              <a:t> that carries the growing polypeptide chain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A site</a:t>
            </a:r>
            <a:r>
              <a:rPr lang="en-US" dirty="0"/>
              <a:t> holds the </a:t>
            </a:r>
            <a:r>
              <a:rPr lang="en-US" dirty="0" err="1"/>
              <a:t>tRNA</a:t>
            </a:r>
            <a:r>
              <a:rPr lang="en-US" dirty="0"/>
              <a:t> that carries the next amino acid to be added to the chain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E site</a:t>
            </a:r>
            <a:r>
              <a:rPr lang="en-US" dirty="0"/>
              <a:t> is the exit site, where discharged </a:t>
            </a:r>
            <a:r>
              <a:rPr lang="en-US" dirty="0" err="1"/>
              <a:t>tRNAs</a:t>
            </a:r>
            <a:r>
              <a:rPr lang="en-US" dirty="0"/>
              <a:t> leave the ribosome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965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a Polypeptide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three stages of translation</a:t>
            </a:r>
          </a:p>
          <a:p>
            <a:pPr lvl="1"/>
            <a:r>
              <a:rPr lang="en-US" dirty="0"/>
              <a:t>Initiation</a:t>
            </a:r>
          </a:p>
          <a:p>
            <a:pPr lvl="1"/>
            <a:r>
              <a:rPr lang="en-US" dirty="0"/>
              <a:t>Elongation</a:t>
            </a:r>
          </a:p>
          <a:p>
            <a:pPr lvl="1"/>
            <a:r>
              <a:rPr lang="en-US" dirty="0"/>
              <a:t>Termination</a:t>
            </a:r>
          </a:p>
          <a:p>
            <a:r>
              <a:rPr lang="en-US" dirty="0"/>
              <a:t>All three stages require protein “</a:t>
            </a:r>
            <a:r>
              <a:rPr lang="en-US" altLang="ja-JP" dirty="0"/>
              <a:t>factors” that aid in the translation process</a:t>
            </a:r>
          </a:p>
          <a:p>
            <a:r>
              <a:rPr lang="en-US" altLang="ja-JP" dirty="0"/>
              <a:t>Energy is provided by hydrolysis of GTP</a:t>
            </a:r>
          </a:p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79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Ribosome Association and Initiation of Translation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initiation stage of translation brings together mRNA, a </a:t>
            </a:r>
            <a:r>
              <a:rPr lang="en-US" dirty="0" err="1"/>
              <a:t>tRNA</a:t>
            </a:r>
            <a:r>
              <a:rPr lang="en-US" dirty="0"/>
              <a:t> with the first amino acid, and the two ribosomal subunits</a:t>
            </a:r>
          </a:p>
          <a:p>
            <a:r>
              <a:rPr lang="en-US" dirty="0"/>
              <a:t>A small ribosomal subunit binds with mRNA and a special initiator </a:t>
            </a:r>
            <a:r>
              <a:rPr lang="en-US" dirty="0" err="1"/>
              <a:t>tRNA</a:t>
            </a:r>
            <a:endParaRPr lang="en-US" dirty="0"/>
          </a:p>
          <a:p>
            <a:r>
              <a:rPr lang="en-US" dirty="0"/>
              <a:t>Then the small subunit moves along the mRNA until it reaches the start codon (AUG)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296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Translation Introduction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17_19TranslationIntro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191768"/>
            <a:ext cx="7071360" cy="447446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2763" y="1312332"/>
            <a:ext cx="380873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Individual </a:t>
            </a:r>
            <a:r>
              <a:rPr lang="en-US" sz="2163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Neurospora</a:t>
            </a: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cells</a:t>
            </a:r>
          </a:p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placed on complete medium.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4350" y="2852203"/>
            <a:ext cx="3374322" cy="33284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subjected to X-rays.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5943" y="4212688"/>
            <a:ext cx="3404778" cy="92333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Each surviving cell</a:t>
            </a:r>
          </a:p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formed a colony of</a:t>
            </a:r>
          </a:p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3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genetically identical cells.</a:t>
            </a:r>
          </a:p>
        </p:txBody>
      </p:sp>
    </p:spTree>
    <p:extLst>
      <p:ext uri="{BB962C8B-B14F-4D97-AF65-F5344CB8AC3E}">
        <p14:creationId xmlns:p14="http://schemas.microsoft.com/office/powerpoint/2010/main" val="22613500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255776"/>
            <a:ext cx="8546592" cy="434644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5127623" y="4830886"/>
            <a:ext cx="2547172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Large ribosomal subunit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completes the initiation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complex.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 rot="20895219">
            <a:off x="2278873" y="1883848"/>
            <a:ext cx="375103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978165" y="1651275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999595" y="1913213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831570" y="2364856"/>
            <a:ext cx="12824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872845" y="2577583"/>
            <a:ext cx="105798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723620" y="2826026"/>
            <a:ext cx="416781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GDP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515783" y="1757638"/>
            <a:ext cx="579582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P site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 rot="20882791">
            <a:off x="6580203" y="2020373"/>
            <a:ext cx="331822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Met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7793845" y="1690963"/>
            <a:ext cx="1043555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Large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29420" y="2727601"/>
            <a:ext cx="140423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Initiator tRNA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1162858" y="3195913"/>
            <a:ext cx="665247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072370" y="3503888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858183" y="3754713"/>
            <a:ext cx="121187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Start codon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02458" y="4359551"/>
            <a:ext cx="19427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binding site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4102908" y="2826026"/>
            <a:ext cx="394339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500" b="1">
                <a:solidFill>
                  <a:srgbClr val="000000"/>
                </a:solidFill>
                <a:latin typeface="Arial"/>
                <a:ea typeface="ＭＳ Ｐゴシック" charset="0"/>
              </a:rPr>
              <a:t>GTP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6309533" y="3014938"/>
            <a:ext cx="14587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3615545" y="3613426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3647295" y="3919813"/>
            <a:ext cx="1043555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Small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subunit</a:t>
            </a: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5380845" y="3503888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7054070" y="3014938"/>
            <a:ext cx="15709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7947833" y="3591201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5358620" y="4423051"/>
            <a:ext cx="308174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Translation initiation complex</a:t>
            </a:r>
          </a:p>
        </p:txBody>
      </p:sp>
      <p:sp>
        <p:nvSpPr>
          <p:cNvPr id="30" name="TextBox 33"/>
          <p:cNvSpPr txBox="1">
            <a:spLocks noChangeArrowheads="1"/>
          </p:cNvSpPr>
          <p:nvPr/>
        </p:nvSpPr>
        <p:spPr bwMode="auto">
          <a:xfrm>
            <a:off x="781067" y="4832628"/>
            <a:ext cx="317875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Small ribosomal subunit binds</a:t>
            </a:r>
          </a:p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to mRNA.</a:t>
            </a: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4981589" y="2434389"/>
            <a:ext cx="46488" cy="19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3157655" y="1652344"/>
            <a:ext cx="15709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3382388" y="1731151"/>
            <a:ext cx="15709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3585756" y="1688130"/>
            <a:ext cx="15709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3755790" y="1647490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3174323" y="1938685"/>
            <a:ext cx="15709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3372864" y="1996532"/>
            <a:ext cx="157094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U</a:t>
            </a:r>
          </a:p>
        </p:txBody>
      </p:sp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3578548" y="1965283"/>
            <a:ext cx="16991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3755790" y="1913213"/>
            <a:ext cx="17633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40"/>
              </a:lnSpc>
            </a:pPr>
            <a:r>
              <a:rPr lang="en-US" sz="17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177718" y="1822679"/>
            <a:ext cx="597077" cy="461619"/>
          </a:xfrm>
          <a:custGeom>
            <a:avLst/>
            <a:gdLst>
              <a:gd name="connsiteX0" fmla="*/ 6350 w 597077"/>
              <a:gd name="connsiteY0" fmla="*/ 455269 h 461619"/>
              <a:gd name="connsiteX1" fmla="*/ 590727 w 597077"/>
              <a:gd name="connsiteY1" fmla="*/ 6350 h 46161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97077" h="461619">
                <a:moveTo>
                  <a:pt x="6350" y="455269"/>
                </a:moveTo>
                <a:lnTo>
                  <a:pt x="590727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1405738" y="3658379"/>
            <a:ext cx="181635" cy="699655"/>
          </a:xfrm>
          <a:custGeom>
            <a:avLst/>
            <a:gdLst>
              <a:gd name="connsiteX0" fmla="*/ 175285 w 181635"/>
              <a:gd name="connsiteY0" fmla="*/ 6350 h 699655"/>
              <a:gd name="connsiteX1" fmla="*/ 6350 w 181635"/>
              <a:gd name="connsiteY1" fmla="*/ 693305 h 6996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1635" h="699655">
                <a:moveTo>
                  <a:pt x="175285" y="6350"/>
                </a:moveTo>
                <a:lnTo>
                  <a:pt x="6350" y="69330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1751779" y="2842963"/>
            <a:ext cx="747814" cy="25400"/>
          </a:xfrm>
          <a:custGeom>
            <a:avLst/>
            <a:gdLst>
              <a:gd name="connsiteX0" fmla="*/ 6350 w 747814"/>
              <a:gd name="connsiteY0" fmla="*/ 6350 h 25400"/>
              <a:gd name="connsiteX1" fmla="*/ 741464 w 747814"/>
              <a:gd name="connsiteY1" fmla="*/ 635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47814" h="25400">
                <a:moveTo>
                  <a:pt x="6350" y="6350"/>
                </a:moveTo>
                <a:lnTo>
                  <a:pt x="741464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3331484" y="3972718"/>
            <a:ext cx="295529" cy="63982"/>
          </a:xfrm>
          <a:custGeom>
            <a:avLst/>
            <a:gdLst>
              <a:gd name="connsiteX0" fmla="*/ 289179 w 295529"/>
              <a:gd name="connsiteY0" fmla="*/ 57632 h 63982"/>
              <a:gd name="connsiteX1" fmla="*/ 6350 w 295529"/>
              <a:gd name="connsiteY1" fmla="*/ 6350 h 639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95529" h="63982">
                <a:moveTo>
                  <a:pt x="289179" y="57632"/>
                </a:moveTo>
                <a:lnTo>
                  <a:pt x="6350" y="6350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2257072" y="3683606"/>
            <a:ext cx="383794" cy="133718"/>
          </a:xfrm>
          <a:custGeom>
            <a:avLst/>
            <a:gdLst>
              <a:gd name="connsiteX0" fmla="*/ 377444 w 383794"/>
              <a:gd name="connsiteY0" fmla="*/ 6350 h 133718"/>
              <a:gd name="connsiteX1" fmla="*/ 329031 w 383794"/>
              <a:gd name="connsiteY1" fmla="*/ 78943 h 133718"/>
              <a:gd name="connsiteX2" fmla="*/ 249377 w 383794"/>
              <a:gd name="connsiteY2" fmla="*/ 78943 h 133718"/>
              <a:gd name="connsiteX3" fmla="*/ 191909 w 383794"/>
              <a:gd name="connsiteY3" fmla="*/ 127368 h 133718"/>
              <a:gd name="connsiteX4" fmla="*/ 134416 w 383794"/>
              <a:gd name="connsiteY4" fmla="*/ 78943 h 133718"/>
              <a:gd name="connsiteX5" fmla="*/ 54787 w 383794"/>
              <a:gd name="connsiteY5" fmla="*/ 78943 h 133718"/>
              <a:gd name="connsiteX6" fmla="*/ 6350 w 383794"/>
              <a:gd name="connsiteY6" fmla="*/ 6350 h 133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83794" h="133718">
                <a:moveTo>
                  <a:pt x="377444" y="6350"/>
                </a:moveTo>
                <a:cubicBezTo>
                  <a:pt x="377444" y="6350"/>
                  <a:pt x="371386" y="78943"/>
                  <a:pt x="329031" y="78943"/>
                </a:cubicBezTo>
                <a:lnTo>
                  <a:pt x="249377" y="78943"/>
                </a:lnTo>
                <a:cubicBezTo>
                  <a:pt x="216090" y="78943"/>
                  <a:pt x="191909" y="127368"/>
                  <a:pt x="191909" y="127368"/>
                </a:cubicBezTo>
                <a:cubicBezTo>
                  <a:pt x="191909" y="127368"/>
                  <a:pt x="167690" y="78943"/>
                  <a:pt x="134416" y="78943"/>
                </a:cubicBezTo>
                <a:lnTo>
                  <a:pt x="54787" y="78943"/>
                </a:lnTo>
                <a:cubicBezTo>
                  <a:pt x="12433" y="78943"/>
                  <a:pt x="6350" y="6350"/>
                  <a:pt x="6350" y="6350"/>
                </a:cubicBez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5707779" y="1987858"/>
            <a:ext cx="876122" cy="876109"/>
          </a:xfrm>
          <a:custGeom>
            <a:avLst/>
            <a:gdLst>
              <a:gd name="connsiteX0" fmla="*/ 6350 w 876122"/>
              <a:gd name="connsiteY0" fmla="*/ 6350 h 876109"/>
              <a:gd name="connsiteX1" fmla="*/ 869772 w 876122"/>
              <a:gd name="connsiteY1" fmla="*/ 869759 h 8761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6122" h="876109">
                <a:moveTo>
                  <a:pt x="6350" y="6350"/>
                </a:moveTo>
                <a:lnTo>
                  <a:pt x="869772" y="869759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2257088" y="3683622"/>
            <a:ext cx="383794" cy="133718"/>
          </a:xfrm>
          <a:custGeom>
            <a:avLst/>
            <a:gdLst>
              <a:gd name="connsiteX0" fmla="*/ 377444 w 383794"/>
              <a:gd name="connsiteY0" fmla="*/ 6350 h 133718"/>
              <a:gd name="connsiteX1" fmla="*/ 329031 w 383794"/>
              <a:gd name="connsiteY1" fmla="*/ 78943 h 133718"/>
              <a:gd name="connsiteX2" fmla="*/ 249377 w 383794"/>
              <a:gd name="connsiteY2" fmla="*/ 78943 h 133718"/>
              <a:gd name="connsiteX3" fmla="*/ 191909 w 383794"/>
              <a:gd name="connsiteY3" fmla="*/ 127368 h 133718"/>
              <a:gd name="connsiteX4" fmla="*/ 134416 w 383794"/>
              <a:gd name="connsiteY4" fmla="*/ 78943 h 133718"/>
              <a:gd name="connsiteX5" fmla="*/ 54787 w 383794"/>
              <a:gd name="connsiteY5" fmla="*/ 78943 h 133718"/>
              <a:gd name="connsiteX6" fmla="*/ 6350 w 383794"/>
              <a:gd name="connsiteY6" fmla="*/ 6350 h 133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83794" h="133718">
                <a:moveTo>
                  <a:pt x="377444" y="6350"/>
                </a:moveTo>
                <a:cubicBezTo>
                  <a:pt x="377444" y="6350"/>
                  <a:pt x="371386" y="78943"/>
                  <a:pt x="329031" y="78943"/>
                </a:cubicBezTo>
                <a:lnTo>
                  <a:pt x="249377" y="78943"/>
                </a:lnTo>
                <a:cubicBezTo>
                  <a:pt x="216090" y="78943"/>
                  <a:pt x="191909" y="127368"/>
                  <a:pt x="191909" y="127368"/>
                </a:cubicBezTo>
                <a:cubicBezTo>
                  <a:pt x="191909" y="127368"/>
                  <a:pt x="167690" y="78943"/>
                  <a:pt x="134416" y="78943"/>
                </a:cubicBezTo>
                <a:lnTo>
                  <a:pt x="54787" y="78943"/>
                </a:lnTo>
                <a:cubicBezTo>
                  <a:pt x="12433" y="78943"/>
                  <a:pt x="6350" y="6350"/>
                  <a:pt x="6350" y="6350"/>
                </a:cubicBez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start codon is important because it establishes the reading frame for the mRNA</a:t>
            </a:r>
          </a:p>
          <a:p>
            <a:r>
              <a:rPr lang="en-US" dirty="0"/>
              <a:t>The addition of the large ribosomal subunit is last and completes the formation of the translation initiation complex</a:t>
            </a:r>
          </a:p>
          <a:p>
            <a:r>
              <a:rPr lang="en-US" dirty="0"/>
              <a:t>Proteins called initiation factors bring all these components together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50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Elongation of the Polypeptide Chain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elongation, amino acids are added one by one to the previous amino acid at the C-terminus of the growing chain</a:t>
            </a:r>
          </a:p>
          <a:p>
            <a:r>
              <a:rPr lang="en-US" dirty="0"/>
              <a:t>Each addition involves proteins called elongation factors and occurs in three steps: codon recognition, peptide bond formation, and translocation</a:t>
            </a:r>
          </a:p>
          <a:p>
            <a:r>
              <a:rPr lang="en-US" dirty="0"/>
              <a:t>Translation proceeds along the mRNA in a 5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to 3</a:t>
            </a:r>
            <a:r>
              <a:rPr lang="en-US" dirty="0">
                <a:sym typeface="Symbol" pitchFamily="18" charset="2"/>
              </a:rPr>
              <a:t></a:t>
            </a:r>
            <a:r>
              <a:rPr lang="en-US" dirty="0"/>
              <a:t> direction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007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" y="268224"/>
            <a:ext cx="8186928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14.19-s1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166839" y="263458"/>
            <a:ext cx="1577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polypeptide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637430" y="829403"/>
            <a:ext cx="205184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 recognition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532758" y="1469961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108228" y="1972181"/>
            <a:ext cx="181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6560876" y="3858367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6813276" y="3857071"/>
            <a:ext cx="152286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75102" y="332237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4084227" y="1744589"/>
            <a:ext cx="36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979415" y="121655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463368" y="1738959"/>
            <a:ext cx="36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5521864" y="1170617"/>
            <a:ext cx="181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376879" y="1997926"/>
            <a:ext cx="30296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GTP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5230073" y="2275266"/>
            <a:ext cx="452047" cy="20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GDP </a:t>
            </a:r>
            <a:r>
              <a:rPr lang="en-US" sz="1175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5750934" y="2273326"/>
            <a:ext cx="97784" cy="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5882205" y="2323828"/>
            <a:ext cx="352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26" name="Freeform 3"/>
          <p:cNvSpPr/>
          <p:nvPr/>
        </p:nvSpPr>
        <p:spPr>
          <a:xfrm>
            <a:off x="5367355" y="999209"/>
            <a:ext cx="791463" cy="203187"/>
          </a:xfrm>
          <a:custGeom>
            <a:avLst/>
            <a:gdLst>
              <a:gd name="connsiteX0" fmla="*/ 9525 w 791463"/>
              <a:gd name="connsiteY0" fmla="*/ 193662 h 203187"/>
              <a:gd name="connsiteX1" fmla="*/ 781939 w 791463"/>
              <a:gd name="connsiteY1" fmla="*/ 9525 h 2031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1463" h="203187">
                <a:moveTo>
                  <a:pt x="9525" y="193662"/>
                </a:moveTo>
                <a:lnTo>
                  <a:pt x="781939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4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" y="268224"/>
            <a:ext cx="8186928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14.19-s2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166839" y="263458"/>
            <a:ext cx="1577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polypeptide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637430" y="829403"/>
            <a:ext cx="205184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 recognition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532758" y="1469961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108228" y="1972181"/>
            <a:ext cx="181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7184473" y="4613940"/>
            <a:ext cx="14619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Peptide bond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formation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6560876" y="3858367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6813276" y="3857071"/>
            <a:ext cx="152286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75102" y="332237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366645" y="5913387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4619045" y="5912091"/>
            <a:ext cx="152286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4135638" y="534167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4084227" y="1744589"/>
            <a:ext cx="36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979415" y="121655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4463368" y="1738959"/>
            <a:ext cx="36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5521864" y="1170617"/>
            <a:ext cx="181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5376879" y="1997926"/>
            <a:ext cx="30296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GTP</a:t>
            </a: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5230073" y="2275266"/>
            <a:ext cx="452047" cy="20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GDP </a:t>
            </a:r>
            <a:r>
              <a:rPr lang="en-US" sz="1175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5750934" y="2273326"/>
            <a:ext cx="97784" cy="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5882205" y="2323828"/>
            <a:ext cx="352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31" name="Freeform 3"/>
          <p:cNvSpPr/>
          <p:nvPr/>
        </p:nvSpPr>
        <p:spPr>
          <a:xfrm>
            <a:off x="5367355" y="999209"/>
            <a:ext cx="791463" cy="203187"/>
          </a:xfrm>
          <a:custGeom>
            <a:avLst/>
            <a:gdLst>
              <a:gd name="connsiteX0" fmla="*/ 9525 w 791463"/>
              <a:gd name="connsiteY0" fmla="*/ 193662 h 203187"/>
              <a:gd name="connsiteX1" fmla="*/ 781939 w 791463"/>
              <a:gd name="connsiteY1" fmla="*/ 9525 h 2031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1463" h="203187">
                <a:moveTo>
                  <a:pt x="9525" y="193662"/>
                </a:moveTo>
                <a:lnTo>
                  <a:pt x="781939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40608" y="2782518"/>
            <a:ext cx="840821" cy="1809023"/>
            <a:chOff x="6740608" y="2782518"/>
            <a:chExt cx="840821" cy="1809023"/>
          </a:xfrm>
        </p:grpSpPr>
        <p:sp>
          <p:nvSpPr>
            <p:cNvPr id="33" name="Freeform 3"/>
            <p:cNvSpPr/>
            <p:nvPr/>
          </p:nvSpPr>
          <p:spPr>
            <a:xfrm>
              <a:off x="6740608" y="2782518"/>
              <a:ext cx="839012" cy="1806651"/>
            </a:xfrm>
            <a:custGeom>
              <a:avLst/>
              <a:gdLst>
                <a:gd name="connsiteX0" fmla="*/ 9525 w 839012"/>
                <a:gd name="connsiteY0" fmla="*/ 9525 h 1806651"/>
                <a:gd name="connsiteX1" fmla="*/ 829487 w 839012"/>
                <a:gd name="connsiteY1" fmla="*/ 1797126 h 18066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39012" h="1806651">
                  <a:moveTo>
                    <a:pt x="9525" y="9525"/>
                  </a:moveTo>
                  <a:lnTo>
                    <a:pt x="829487" y="1797126"/>
                  </a:lnTo>
                </a:path>
              </a:pathLst>
            </a:custGeom>
            <a:ln w="25400">
              <a:solidFill>
                <a:schemeClr val="bg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2" name="Freeform 3"/>
            <p:cNvSpPr/>
            <p:nvPr/>
          </p:nvSpPr>
          <p:spPr>
            <a:xfrm>
              <a:off x="6742417" y="2784890"/>
              <a:ext cx="839012" cy="1806651"/>
            </a:xfrm>
            <a:custGeom>
              <a:avLst/>
              <a:gdLst>
                <a:gd name="connsiteX0" fmla="*/ 9525 w 839012"/>
                <a:gd name="connsiteY0" fmla="*/ 9525 h 1806651"/>
                <a:gd name="connsiteX1" fmla="*/ 829487 w 839012"/>
                <a:gd name="connsiteY1" fmla="*/ 1797126 h 18066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39012" h="1806651">
                  <a:moveTo>
                    <a:pt x="9525" y="9525"/>
                  </a:moveTo>
                  <a:lnTo>
                    <a:pt x="829487" y="1797126"/>
                  </a:lnTo>
                </a:path>
              </a:pathLst>
            </a:custGeom>
            <a:ln w="12700"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1356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" y="268224"/>
            <a:ext cx="8186928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14.19-s3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2166839" y="263458"/>
            <a:ext cx="15773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Amino end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polypeptide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637430" y="829403"/>
            <a:ext cx="205184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 recognition</a:t>
            </a:r>
          </a:p>
        </p:txBody>
      </p:sp>
      <p:sp>
        <p:nvSpPr>
          <p:cNvPr id="28" name="TextBox 8"/>
          <p:cNvSpPr txBox="1">
            <a:spLocks noChangeArrowheads="1"/>
          </p:cNvSpPr>
          <p:nvPr/>
        </p:nvSpPr>
        <p:spPr bwMode="auto">
          <a:xfrm>
            <a:off x="2532758" y="1469961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499960" y="1712849"/>
            <a:ext cx="230832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Ribosome ready for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next </a:t>
            </a: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aminoacyl</a:t>
            </a: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tRNA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3108228" y="1972181"/>
            <a:ext cx="181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7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2347020" y="3775016"/>
            <a:ext cx="1490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auto">
          <a:xfrm>
            <a:off x="1071465" y="4606067"/>
            <a:ext cx="150047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Translocation</a:t>
            </a: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7184473" y="4613940"/>
            <a:ext cx="146193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Peptide bond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formation</a:t>
            </a:r>
          </a:p>
        </p:txBody>
      </p: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2599420" y="3773720"/>
            <a:ext cx="16190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2073151" y="3215212"/>
            <a:ext cx="1490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36" name="TextBox 18"/>
          <p:cNvSpPr txBox="1">
            <a:spLocks noChangeArrowheads="1"/>
          </p:cNvSpPr>
          <p:nvPr/>
        </p:nvSpPr>
        <p:spPr bwMode="auto">
          <a:xfrm>
            <a:off x="6560876" y="3858367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6813276" y="3857071"/>
            <a:ext cx="152286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6275102" y="332237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4366645" y="5913387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4619045" y="5912091"/>
            <a:ext cx="152286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41" name="TextBox 18"/>
          <p:cNvSpPr txBox="1">
            <a:spLocks noChangeArrowheads="1"/>
          </p:cNvSpPr>
          <p:nvPr/>
        </p:nvSpPr>
        <p:spPr bwMode="auto">
          <a:xfrm>
            <a:off x="4135638" y="534167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42" name="TextBox 18"/>
          <p:cNvSpPr txBox="1">
            <a:spLocks noChangeArrowheads="1"/>
          </p:cNvSpPr>
          <p:nvPr/>
        </p:nvSpPr>
        <p:spPr bwMode="auto">
          <a:xfrm>
            <a:off x="4084227" y="1744589"/>
            <a:ext cx="36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</a:t>
            </a:r>
          </a:p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3979415" y="1216553"/>
            <a:ext cx="141064" cy="2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6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45" name="TextBox 18"/>
          <p:cNvSpPr txBox="1">
            <a:spLocks noChangeArrowheads="1"/>
          </p:cNvSpPr>
          <p:nvPr/>
        </p:nvSpPr>
        <p:spPr bwMode="auto">
          <a:xfrm>
            <a:off x="4463368" y="1738959"/>
            <a:ext cx="363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  <a:p>
            <a:pPr algn="ctr" eaLnBrk="0" hangingPunct="0">
              <a:lnSpc>
                <a:spcPts val="175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site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5521864" y="1170617"/>
            <a:ext cx="181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75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75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47" name="TextBox 18"/>
          <p:cNvSpPr txBox="1">
            <a:spLocks noChangeArrowheads="1"/>
          </p:cNvSpPr>
          <p:nvPr/>
        </p:nvSpPr>
        <p:spPr bwMode="auto">
          <a:xfrm>
            <a:off x="5376879" y="1997926"/>
            <a:ext cx="30296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GTP</a:t>
            </a:r>
          </a:p>
        </p:txBody>
      </p: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5230073" y="2275266"/>
            <a:ext cx="452047" cy="20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GDP </a:t>
            </a:r>
            <a:r>
              <a:rPr lang="en-US" sz="1175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50" name="TextBox 18"/>
          <p:cNvSpPr txBox="1">
            <a:spLocks noChangeArrowheads="1"/>
          </p:cNvSpPr>
          <p:nvPr/>
        </p:nvSpPr>
        <p:spPr bwMode="auto">
          <a:xfrm>
            <a:off x="5750934" y="2273326"/>
            <a:ext cx="97784" cy="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52" name="TextBox 18"/>
          <p:cNvSpPr txBox="1">
            <a:spLocks noChangeArrowheads="1"/>
          </p:cNvSpPr>
          <p:nvPr/>
        </p:nvSpPr>
        <p:spPr bwMode="auto">
          <a:xfrm>
            <a:off x="5882205" y="2323828"/>
            <a:ext cx="352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53" name="TextBox 18"/>
          <p:cNvSpPr txBox="1">
            <a:spLocks noChangeArrowheads="1"/>
          </p:cNvSpPr>
          <p:nvPr/>
        </p:nvSpPr>
        <p:spPr bwMode="auto">
          <a:xfrm>
            <a:off x="3346353" y="4757385"/>
            <a:ext cx="30296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GTP</a:t>
            </a:r>
          </a:p>
        </p:txBody>
      </p:sp>
      <p:sp>
        <p:nvSpPr>
          <p:cNvPr id="54" name="TextBox 18"/>
          <p:cNvSpPr txBox="1">
            <a:spLocks noChangeArrowheads="1"/>
          </p:cNvSpPr>
          <p:nvPr/>
        </p:nvSpPr>
        <p:spPr bwMode="auto">
          <a:xfrm>
            <a:off x="2961422" y="4360696"/>
            <a:ext cx="452047" cy="20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7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GDP </a:t>
            </a:r>
            <a:r>
              <a:rPr lang="en-US" sz="1175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</a:p>
        </p:txBody>
      </p:sp>
      <p:sp>
        <p:nvSpPr>
          <p:cNvPr id="55" name="TextBox 18"/>
          <p:cNvSpPr txBox="1">
            <a:spLocks noChangeArrowheads="1"/>
          </p:cNvSpPr>
          <p:nvPr/>
        </p:nvSpPr>
        <p:spPr bwMode="auto">
          <a:xfrm>
            <a:off x="3484267" y="4358930"/>
            <a:ext cx="97784" cy="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1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56" name="TextBox 18"/>
          <p:cNvSpPr txBox="1">
            <a:spLocks noChangeArrowheads="1"/>
          </p:cNvSpPr>
          <p:nvPr/>
        </p:nvSpPr>
        <p:spPr bwMode="auto">
          <a:xfrm>
            <a:off x="3615538" y="4409432"/>
            <a:ext cx="352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750"/>
              </a:lnSpc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43" name="Freeform 3"/>
          <p:cNvSpPr/>
          <p:nvPr/>
        </p:nvSpPr>
        <p:spPr>
          <a:xfrm>
            <a:off x="5367355" y="999209"/>
            <a:ext cx="791463" cy="203187"/>
          </a:xfrm>
          <a:custGeom>
            <a:avLst/>
            <a:gdLst>
              <a:gd name="connsiteX0" fmla="*/ 9525 w 791463"/>
              <a:gd name="connsiteY0" fmla="*/ 193662 h 203187"/>
              <a:gd name="connsiteX1" fmla="*/ 781939 w 791463"/>
              <a:gd name="connsiteY1" fmla="*/ 9525 h 2031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1463" h="203187">
                <a:moveTo>
                  <a:pt x="9525" y="193662"/>
                </a:moveTo>
                <a:lnTo>
                  <a:pt x="781939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1737625" y="4008007"/>
            <a:ext cx="618921" cy="627494"/>
          </a:xfrm>
          <a:custGeom>
            <a:avLst/>
            <a:gdLst>
              <a:gd name="connsiteX0" fmla="*/ 609396 w 618921"/>
              <a:gd name="connsiteY0" fmla="*/ 9525 h 627494"/>
              <a:gd name="connsiteX1" fmla="*/ 9525 w 618921"/>
              <a:gd name="connsiteY1" fmla="*/ 617969 h 627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8921" h="627494">
                <a:moveTo>
                  <a:pt x="609396" y="9525"/>
                </a:moveTo>
                <a:lnTo>
                  <a:pt x="9525" y="617969"/>
                </a:lnTo>
              </a:path>
            </a:pathLst>
          </a:custGeom>
          <a:ln w="2540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740608" y="2782518"/>
            <a:ext cx="840821" cy="1809023"/>
            <a:chOff x="6740608" y="2782518"/>
            <a:chExt cx="840821" cy="1809023"/>
          </a:xfrm>
        </p:grpSpPr>
        <p:sp>
          <p:nvSpPr>
            <p:cNvPr id="61" name="Freeform 3"/>
            <p:cNvSpPr/>
            <p:nvPr/>
          </p:nvSpPr>
          <p:spPr>
            <a:xfrm>
              <a:off x="6740608" y="2782518"/>
              <a:ext cx="839012" cy="1806651"/>
            </a:xfrm>
            <a:custGeom>
              <a:avLst/>
              <a:gdLst>
                <a:gd name="connsiteX0" fmla="*/ 9525 w 839012"/>
                <a:gd name="connsiteY0" fmla="*/ 9525 h 1806651"/>
                <a:gd name="connsiteX1" fmla="*/ 829487 w 839012"/>
                <a:gd name="connsiteY1" fmla="*/ 1797126 h 18066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39012" h="1806651">
                  <a:moveTo>
                    <a:pt x="9525" y="9525"/>
                  </a:moveTo>
                  <a:lnTo>
                    <a:pt x="829487" y="1797126"/>
                  </a:lnTo>
                </a:path>
              </a:pathLst>
            </a:custGeom>
            <a:ln w="25400">
              <a:solidFill>
                <a:schemeClr val="bg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62" name="Freeform 3"/>
            <p:cNvSpPr/>
            <p:nvPr/>
          </p:nvSpPr>
          <p:spPr>
            <a:xfrm>
              <a:off x="6742417" y="2784890"/>
              <a:ext cx="839012" cy="1806651"/>
            </a:xfrm>
            <a:custGeom>
              <a:avLst/>
              <a:gdLst>
                <a:gd name="connsiteX0" fmla="*/ 9525 w 839012"/>
                <a:gd name="connsiteY0" fmla="*/ 9525 h 1806651"/>
                <a:gd name="connsiteX1" fmla="*/ 829487 w 839012"/>
                <a:gd name="connsiteY1" fmla="*/ 1797126 h 18066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39012" h="1806651">
                  <a:moveTo>
                    <a:pt x="9525" y="9525"/>
                  </a:moveTo>
                  <a:lnTo>
                    <a:pt x="829487" y="1797126"/>
                  </a:lnTo>
                </a:path>
              </a:pathLst>
            </a:custGeom>
            <a:ln w="12700"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63" name="Freeform 3"/>
          <p:cNvSpPr/>
          <p:nvPr/>
        </p:nvSpPr>
        <p:spPr>
          <a:xfrm>
            <a:off x="1737625" y="4008480"/>
            <a:ext cx="618921" cy="627494"/>
          </a:xfrm>
          <a:custGeom>
            <a:avLst/>
            <a:gdLst>
              <a:gd name="connsiteX0" fmla="*/ 609396 w 618921"/>
              <a:gd name="connsiteY0" fmla="*/ 9525 h 627494"/>
              <a:gd name="connsiteX1" fmla="*/ 9525 w 618921"/>
              <a:gd name="connsiteY1" fmla="*/ 617969 h 62749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18921" h="627494">
                <a:moveTo>
                  <a:pt x="609396" y="9525"/>
                </a:moveTo>
                <a:lnTo>
                  <a:pt x="9525" y="617969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078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Termination of Translation</a:t>
            </a:r>
          </a:p>
        </p:txBody>
      </p:sp>
      <p:sp>
        <p:nvSpPr>
          <p:cNvPr id="1331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Termination occurs when a stop codon in the mRNA reaches the A site of the ribosome</a:t>
            </a:r>
          </a:p>
          <a:p>
            <a:r>
              <a:rPr lang="en-US" dirty="0"/>
              <a:t>The A site accepts a protein called a release factor</a:t>
            </a:r>
          </a:p>
          <a:p>
            <a:r>
              <a:rPr lang="en-US" dirty="0"/>
              <a:t>The release factor causes the addition of a water molecule instead of an amino acid</a:t>
            </a:r>
          </a:p>
          <a:p>
            <a:r>
              <a:rPr lang="en-US" dirty="0"/>
              <a:t>This reaction releases the polypeptide, and the translation assembly then comes apart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954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08176"/>
            <a:ext cx="8546592" cy="404164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14.20-s1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38403" y="1635522"/>
            <a:ext cx="8720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Release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factor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352578" y="3696097"/>
            <a:ext cx="223138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(UAG, UAA, or UGA)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11228" y="4429522"/>
            <a:ext cx="242374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 reaches 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stop codon on mRNA.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690858" y="2771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20721" y="315118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1747553" y="2020136"/>
            <a:ext cx="402704" cy="537349"/>
          </a:xfrm>
          <a:custGeom>
            <a:avLst/>
            <a:gdLst>
              <a:gd name="connsiteX0" fmla="*/ 9525 w 402704"/>
              <a:gd name="connsiteY0" fmla="*/ 527824 h 537349"/>
              <a:gd name="connsiteX1" fmla="*/ 393179 w 402704"/>
              <a:gd name="connsiteY1" fmla="*/ 9525 h 5373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2704" h="537349">
                <a:moveTo>
                  <a:pt x="9525" y="527824"/>
                </a:moveTo>
                <a:lnTo>
                  <a:pt x="39317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1721" y="3060091"/>
            <a:ext cx="273126" cy="632831"/>
            <a:chOff x="1611721" y="3060091"/>
            <a:chExt cx="273126" cy="632831"/>
          </a:xfrm>
        </p:grpSpPr>
        <p:grpSp>
          <p:nvGrpSpPr>
            <p:cNvPr id="11" name="Group 10"/>
            <p:cNvGrpSpPr/>
            <p:nvPr/>
          </p:nvGrpSpPr>
          <p:grpSpPr>
            <a:xfrm>
              <a:off x="1611721" y="3060091"/>
              <a:ext cx="273126" cy="632831"/>
              <a:chOff x="1315372" y="1654441"/>
              <a:chExt cx="273126" cy="632831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1315372" y="1654441"/>
                <a:ext cx="273126" cy="149110"/>
              </a:xfrm>
              <a:custGeom>
                <a:avLst/>
                <a:gdLst>
                  <a:gd name="connsiteX0" fmla="*/ 254076 w 273126"/>
                  <a:gd name="connsiteY0" fmla="*/ 19050 h 149110"/>
                  <a:gd name="connsiteX1" fmla="*/ 217487 w 273126"/>
                  <a:gd name="connsiteY1" fmla="*/ 82486 h 149110"/>
                  <a:gd name="connsiteX2" fmla="*/ 182613 w 273126"/>
                  <a:gd name="connsiteY2" fmla="*/ 82486 h 149110"/>
                  <a:gd name="connsiteX3" fmla="*/ 136867 w 273126"/>
                  <a:gd name="connsiteY3" fmla="*/ 130060 h 149110"/>
                  <a:gd name="connsiteX4" fmla="*/ 91147 w 273126"/>
                  <a:gd name="connsiteY4" fmla="*/ 82486 h 149110"/>
                  <a:gd name="connsiteX5" fmla="*/ 55638 w 273126"/>
                  <a:gd name="connsiteY5" fmla="*/ 82486 h 149110"/>
                  <a:gd name="connsiteX6" fmla="*/ 19050 w 273126"/>
                  <a:gd name="connsiteY6" fmla="*/ 19050 h 149110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  <a:cxn ang="4">
                    <a:pos x="connsiteX4" y="connsiteY4"/>
                  </a:cxn>
                  <a:cxn ang="5">
                    <a:pos x="connsiteX5" y="connsiteY5"/>
                  </a:cxn>
                  <a:cxn ang="6">
                    <a:pos x="connsiteX6" y="connsiteY6"/>
                  </a:cxn>
                </a:cxnLst>
                <a:rect l="l" t="t" r="r" b="b"/>
                <a:pathLst>
                  <a:path w="273126" h="149110">
                    <a:moveTo>
                      <a:pt x="254076" y="19050"/>
                    </a:moveTo>
                    <a:cubicBezTo>
                      <a:pt x="254076" y="19050"/>
                      <a:pt x="249504" y="82486"/>
                      <a:pt x="217487" y="82486"/>
                    </a:cubicBezTo>
                    <a:lnTo>
                      <a:pt x="182613" y="82486"/>
                    </a:lnTo>
                    <a:cubicBezTo>
                      <a:pt x="156146" y="82486"/>
                      <a:pt x="136867" y="130060"/>
                      <a:pt x="136867" y="130060"/>
                    </a:cubicBezTo>
                    <a:cubicBezTo>
                      <a:pt x="136867" y="130060"/>
                      <a:pt x="117627" y="82486"/>
                      <a:pt x="91147" y="82486"/>
                    </a:cubicBezTo>
                    <a:lnTo>
                      <a:pt x="55638" y="82486"/>
                    </a:lnTo>
                    <a:cubicBezTo>
                      <a:pt x="23622" y="82486"/>
                      <a:pt x="19050" y="19050"/>
                      <a:pt x="19050" y="1905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3"/>
              <p:cNvSpPr/>
              <p:nvPr/>
            </p:nvSpPr>
            <p:spPr>
              <a:xfrm>
                <a:off x="1433394" y="1765455"/>
                <a:ext cx="76200" cy="521817"/>
              </a:xfrm>
              <a:custGeom>
                <a:avLst/>
                <a:gdLst>
                  <a:gd name="connsiteX0" fmla="*/ 19050 w 76200"/>
                  <a:gd name="connsiteY0" fmla="*/ 19050 h 521817"/>
                  <a:gd name="connsiteX1" fmla="*/ 19050 w 76200"/>
                  <a:gd name="connsiteY1" fmla="*/ 502767 h 521817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76200" h="521817">
                    <a:moveTo>
                      <a:pt x="19050" y="19050"/>
                    </a:moveTo>
                    <a:lnTo>
                      <a:pt x="19050" y="502767"/>
                    </a:lnTo>
                  </a:path>
                </a:pathLst>
              </a:custGeom>
              <a:ln w="2540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611721" y="3060091"/>
              <a:ext cx="273126" cy="632831"/>
              <a:chOff x="1315372" y="1654441"/>
              <a:chExt cx="273126" cy="632831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1315372" y="1654441"/>
                <a:ext cx="273126" cy="149110"/>
              </a:xfrm>
              <a:custGeom>
                <a:avLst/>
                <a:gdLst>
                  <a:gd name="connsiteX0" fmla="*/ 254076 w 273126"/>
                  <a:gd name="connsiteY0" fmla="*/ 19050 h 149110"/>
                  <a:gd name="connsiteX1" fmla="*/ 217487 w 273126"/>
                  <a:gd name="connsiteY1" fmla="*/ 82486 h 149110"/>
                  <a:gd name="connsiteX2" fmla="*/ 182613 w 273126"/>
                  <a:gd name="connsiteY2" fmla="*/ 82486 h 149110"/>
                  <a:gd name="connsiteX3" fmla="*/ 136867 w 273126"/>
                  <a:gd name="connsiteY3" fmla="*/ 130060 h 149110"/>
                  <a:gd name="connsiteX4" fmla="*/ 91147 w 273126"/>
                  <a:gd name="connsiteY4" fmla="*/ 82486 h 149110"/>
                  <a:gd name="connsiteX5" fmla="*/ 55638 w 273126"/>
                  <a:gd name="connsiteY5" fmla="*/ 82486 h 149110"/>
                  <a:gd name="connsiteX6" fmla="*/ 19050 w 273126"/>
                  <a:gd name="connsiteY6" fmla="*/ 19050 h 149110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  <a:cxn ang="4">
                    <a:pos x="connsiteX4" y="connsiteY4"/>
                  </a:cxn>
                  <a:cxn ang="5">
                    <a:pos x="connsiteX5" y="connsiteY5"/>
                  </a:cxn>
                  <a:cxn ang="6">
                    <a:pos x="connsiteX6" y="connsiteY6"/>
                  </a:cxn>
                </a:cxnLst>
                <a:rect l="l" t="t" r="r" b="b"/>
                <a:pathLst>
                  <a:path w="273126" h="149110">
                    <a:moveTo>
                      <a:pt x="254076" y="19050"/>
                    </a:moveTo>
                    <a:cubicBezTo>
                      <a:pt x="254076" y="19050"/>
                      <a:pt x="249504" y="82486"/>
                      <a:pt x="217487" y="82486"/>
                    </a:cubicBezTo>
                    <a:lnTo>
                      <a:pt x="182613" y="82486"/>
                    </a:lnTo>
                    <a:cubicBezTo>
                      <a:pt x="156146" y="82486"/>
                      <a:pt x="136867" y="130060"/>
                      <a:pt x="136867" y="130060"/>
                    </a:cubicBezTo>
                    <a:cubicBezTo>
                      <a:pt x="136867" y="130060"/>
                      <a:pt x="117627" y="82486"/>
                      <a:pt x="91147" y="82486"/>
                    </a:cubicBezTo>
                    <a:lnTo>
                      <a:pt x="55638" y="82486"/>
                    </a:lnTo>
                    <a:cubicBezTo>
                      <a:pt x="23622" y="82486"/>
                      <a:pt x="19050" y="19050"/>
                      <a:pt x="19050" y="19050"/>
                    </a:cubicBezTo>
                  </a:path>
                </a:pathLst>
              </a:custGeom>
              <a:ln w="12700"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3"/>
              <p:cNvSpPr/>
              <p:nvPr/>
            </p:nvSpPr>
            <p:spPr>
              <a:xfrm>
                <a:off x="1433394" y="1765455"/>
                <a:ext cx="76200" cy="521817"/>
              </a:xfrm>
              <a:custGeom>
                <a:avLst/>
                <a:gdLst>
                  <a:gd name="connsiteX0" fmla="*/ 19050 w 76200"/>
                  <a:gd name="connsiteY0" fmla="*/ 19050 h 521817"/>
                  <a:gd name="connsiteX1" fmla="*/ 19050 w 76200"/>
                  <a:gd name="connsiteY1" fmla="*/ 502767 h 521817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76200" h="521817">
                    <a:moveTo>
                      <a:pt x="19050" y="19050"/>
                    </a:moveTo>
                    <a:lnTo>
                      <a:pt x="19050" y="502767"/>
                    </a:lnTo>
                  </a:path>
                </a:pathLst>
              </a:custGeom>
              <a:ln w="12700"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37334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08176"/>
            <a:ext cx="8546592" cy="404164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14.20-s2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38403" y="1635522"/>
            <a:ext cx="8720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Release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factor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70578" y="1541860"/>
            <a:ext cx="12952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Free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352578" y="3696097"/>
            <a:ext cx="223138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(UAG, UAA, or UGA)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11228" y="4429522"/>
            <a:ext cx="242374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 reaches 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stop codon on mRNA.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3794153" y="4429522"/>
            <a:ext cx="233397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Release factor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promotes hydrolysis.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690858" y="2771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20721" y="315118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468733" y="315118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838871" y="2771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747553" y="2020136"/>
            <a:ext cx="402704" cy="537349"/>
          </a:xfrm>
          <a:custGeom>
            <a:avLst/>
            <a:gdLst>
              <a:gd name="connsiteX0" fmla="*/ 9525 w 402704"/>
              <a:gd name="connsiteY0" fmla="*/ 527824 h 537349"/>
              <a:gd name="connsiteX1" fmla="*/ 393179 w 402704"/>
              <a:gd name="connsiteY1" fmla="*/ 9525 h 5373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2704" h="537349">
                <a:moveTo>
                  <a:pt x="9525" y="527824"/>
                </a:moveTo>
                <a:lnTo>
                  <a:pt x="39317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11721" y="3060091"/>
            <a:ext cx="273126" cy="632831"/>
            <a:chOff x="1611721" y="3060091"/>
            <a:chExt cx="273126" cy="632831"/>
          </a:xfrm>
        </p:grpSpPr>
        <p:grpSp>
          <p:nvGrpSpPr>
            <p:cNvPr id="23" name="Group 22"/>
            <p:cNvGrpSpPr/>
            <p:nvPr/>
          </p:nvGrpSpPr>
          <p:grpSpPr>
            <a:xfrm>
              <a:off x="1611721" y="3060091"/>
              <a:ext cx="273126" cy="632831"/>
              <a:chOff x="1315372" y="1654441"/>
              <a:chExt cx="273126" cy="632831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1315372" y="1654441"/>
                <a:ext cx="273126" cy="149110"/>
              </a:xfrm>
              <a:custGeom>
                <a:avLst/>
                <a:gdLst>
                  <a:gd name="connsiteX0" fmla="*/ 254076 w 273126"/>
                  <a:gd name="connsiteY0" fmla="*/ 19050 h 149110"/>
                  <a:gd name="connsiteX1" fmla="*/ 217487 w 273126"/>
                  <a:gd name="connsiteY1" fmla="*/ 82486 h 149110"/>
                  <a:gd name="connsiteX2" fmla="*/ 182613 w 273126"/>
                  <a:gd name="connsiteY2" fmla="*/ 82486 h 149110"/>
                  <a:gd name="connsiteX3" fmla="*/ 136867 w 273126"/>
                  <a:gd name="connsiteY3" fmla="*/ 130060 h 149110"/>
                  <a:gd name="connsiteX4" fmla="*/ 91147 w 273126"/>
                  <a:gd name="connsiteY4" fmla="*/ 82486 h 149110"/>
                  <a:gd name="connsiteX5" fmla="*/ 55638 w 273126"/>
                  <a:gd name="connsiteY5" fmla="*/ 82486 h 149110"/>
                  <a:gd name="connsiteX6" fmla="*/ 19050 w 273126"/>
                  <a:gd name="connsiteY6" fmla="*/ 19050 h 149110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  <a:cxn ang="4">
                    <a:pos x="connsiteX4" y="connsiteY4"/>
                  </a:cxn>
                  <a:cxn ang="5">
                    <a:pos x="connsiteX5" y="connsiteY5"/>
                  </a:cxn>
                  <a:cxn ang="6">
                    <a:pos x="connsiteX6" y="connsiteY6"/>
                  </a:cxn>
                </a:cxnLst>
                <a:rect l="l" t="t" r="r" b="b"/>
                <a:pathLst>
                  <a:path w="273126" h="149110">
                    <a:moveTo>
                      <a:pt x="254076" y="19050"/>
                    </a:moveTo>
                    <a:cubicBezTo>
                      <a:pt x="254076" y="19050"/>
                      <a:pt x="249504" y="82486"/>
                      <a:pt x="217487" y="82486"/>
                    </a:cubicBezTo>
                    <a:lnTo>
                      <a:pt x="182613" y="82486"/>
                    </a:lnTo>
                    <a:cubicBezTo>
                      <a:pt x="156146" y="82486"/>
                      <a:pt x="136867" y="130060"/>
                      <a:pt x="136867" y="130060"/>
                    </a:cubicBezTo>
                    <a:cubicBezTo>
                      <a:pt x="136867" y="130060"/>
                      <a:pt x="117627" y="82486"/>
                      <a:pt x="91147" y="82486"/>
                    </a:cubicBezTo>
                    <a:lnTo>
                      <a:pt x="55638" y="82486"/>
                    </a:lnTo>
                    <a:cubicBezTo>
                      <a:pt x="23622" y="82486"/>
                      <a:pt x="19050" y="19050"/>
                      <a:pt x="19050" y="1905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3"/>
              <p:cNvSpPr/>
              <p:nvPr/>
            </p:nvSpPr>
            <p:spPr>
              <a:xfrm>
                <a:off x="1433394" y="1765455"/>
                <a:ext cx="76200" cy="521817"/>
              </a:xfrm>
              <a:custGeom>
                <a:avLst/>
                <a:gdLst>
                  <a:gd name="connsiteX0" fmla="*/ 19050 w 76200"/>
                  <a:gd name="connsiteY0" fmla="*/ 19050 h 521817"/>
                  <a:gd name="connsiteX1" fmla="*/ 19050 w 76200"/>
                  <a:gd name="connsiteY1" fmla="*/ 502767 h 521817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76200" h="521817">
                    <a:moveTo>
                      <a:pt x="19050" y="19050"/>
                    </a:moveTo>
                    <a:lnTo>
                      <a:pt x="19050" y="502767"/>
                    </a:lnTo>
                  </a:path>
                </a:pathLst>
              </a:custGeom>
              <a:ln w="2540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611721" y="3060091"/>
              <a:ext cx="273126" cy="632831"/>
              <a:chOff x="1315372" y="1654441"/>
              <a:chExt cx="273126" cy="632831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315372" y="1654441"/>
                <a:ext cx="273126" cy="149110"/>
              </a:xfrm>
              <a:custGeom>
                <a:avLst/>
                <a:gdLst>
                  <a:gd name="connsiteX0" fmla="*/ 254076 w 273126"/>
                  <a:gd name="connsiteY0" fmla="*/ 19050 h 149110"/>
                  <a:gd name="connsiteX1" fmla="*/ 217487 w 273126"/>
                  <a:gd name="connsiteY1" fmla="*/ 82486 h 149110"/>
                  <a:gd name="connsiteX2" fmla="*/ 182613 w 273126"/>
                  <a:gd name="connsiteY2" fmla="*/ 82486 h 149110"/>
                  <a:gd name="connsiteX3" fmla="*/ 136867 w 273126"/>
                  <a:gd name="connsiteY3" fmla="*/ 130060 h 149110"/>
                  <a:gd name="connsiteX4" fmla="*/ 91147 w 273126"/>
                  <a:gd name="connsiteY4" fmla="*/ 82486 h 149110"/>
                  <a:gd name="connsiteX5" fmla="*/ 55638 w 273126"/>
                  <a:gd name="connsiteY5" fmla="*/ 82486 h 149110"/>
                  <a:gd name="connsiteX6" fmla="*/ 19050 w 273126"/>
                  <a:gd name="connsiteY6" fmla="*/ 19050 h 149110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  <a:cxn ang="4">
                    <a:pos x="connsiteX4" y="connsiteY4"/>
                  </a:cxn>
                  <a:cxn ang="5">
                    <a:pos x="connsiteX5" y="connsiteY5"/>
                  </a:cxn>
                  <a:cxn ang="6">
                    <a:pos x="connsiteX6" y="connsiteY6"/>
                  </a:cxn>
                </a:cxnLst>
                <a:rect l="l" t="t" r="r" b="b"/>
                <a:pathLst>
                  <a:path w="273126" h="149110">
                    <a:moveTo>
                      <a:pt x="254076" y="19050"/>
                    </a:moveTo>
                    <a:cubicBezTo>
                      <a:pt x="254076" y="19050"/>
                      <a:pt x="249504" y="82486"/>
                      <a:pt x="217487" y="82486"/>
                    </a:cubicBezTo>
                    <a:lnTo>
                      <a:pt x="182613" y="82486"/>
                    </a:lnTo>
                    <a:cubicBezTo>
                      <a:pt x="156146" y="82486"/>
                      <a:pt x="136867" y="130060"/>
                      <a:pt x="136867" y="130060"/>
                    </a:cubicBezTo>
                    <a:cubicBezTo>
                      <a:pt x="136867" y="130060"/>
                      <a:pt x="117627" y="82486"/>
                      <a:pt x="91147" y="82486"/>
                    </a:cubicBezTo>
                    <a:lnTo>
                      <a:pt x="55638" y="82486"/>
                    </a:lnTo>
                    <a:cubicBezTo>
                      <a:pt x="23622" y="82486"/>
                      <a:pt x="19050" y="19050"/>
                      <a:pt x="19050" y="19050"/>
                    </a:cubicBezTo>
                  </a:path>
                </a:pathLst>
              </a:custGeom>
              <a:ln w="12700"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3"/>
              <p:cNvSpPr/>
              <p:nvPr/>
            </p:nvSpPr>
            <p:spPr>
              <a:xfrm>
                <a:off x="1433394" y="1765455"/>
                <a:ext cx="76200" cy="521817"/>
              </a:xfrm>
              <a:custGeom>
                <a:avLst/>
                <a:gdLst>
                  <a:gd name="connsiteX0" fmla="*/ 19050 w 76200"/>
                  <a:gd name="connsiteY0" fmla="*/ 19050 h 521817"/>
                  <a:gd name="connsiteX1" fmla="*/ 19050 w 76200"/>
                  <a:gd name="connsiteY1" fmla="*/ 502767 h 521817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76200" h="521817">
                    <a:moveTo>
                      <a:pt x="19050" y="19050"/>
                    </a:moveTo>
                    <a:lnTo>
                      <a:pt x="19050" y="502767"/>
                    </a:lnTo>
                  </a:path>
                </a:pathLst>
              </a:custGeom>
              <a:ln w="12700"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964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408176"/>
            <a:ext cx="8546592" cy="404164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14.20-s3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38403" y="1635522"/>
            <a:ext cx="87203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Release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factor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70578" y="1541860"/>
            <a:ext cx="12952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Free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352578" y="3696097"/>
            <a:ext cx="223138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(UAG, UAA, or UGA)</a:t>
            </a: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711228" y="4429522"/>
            <a:ext cx="242374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 reaches 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stop codon on mRNA.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3794153" y="4429522"/>
            <a:ext cx="233397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Release factor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promotes hydrolysis.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6721503" y="4429522"/>
            <a:ext cx="207749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subunits and other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components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dissociate.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6335758" y="251459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690858" y="2771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20721" y="315118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468733" y="3151183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838871" y="277177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8661446" y="304482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5813226" y="3125983"/>
            <a:ext cx="9938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868911" y="3470665"/>
            <a:ext cx="83830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 GDP 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2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6008489" y="3130147"/>
            <a:ext cx="36869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GTP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6777632" y="3472448"/>
            <a:ext cx="12022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6930032" y="3520461"/>
            <a:ext cx="40076" cy="18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12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</a:p>
        </p:txBody>
      </p:sp>
      <p:sp>
        <p:nvSpPr>
          <p:cNvPr id="27" name="Freeform 3"/>
          <p:cNvSpPr/>
          <p:nvPr/>
        </p:nvSpPr>
        <p:spPr>
          <a:xfrm>
            <a:off x="1747553" y="2020136"/>
            <a:ext cx="402704" cy="537349"/>
          </a:xfrm>
          <a:custGeom>
            <a:avLst/>
            <a:gdLst>
              <a:gd name="connsiteX0" fmla="*/ 9525 w 402704"/>
              <a:gd name="connsiteY0" fmla="*/ 527824 h 537349"/>
              <a:gd name="connsiteX1" fmla="*/ 393179 w 402704"/>
              <a:gd name="connsiteY1" fmla="*/ 9525 h 5373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2704" h="537349">
                <a:moveTo>
                  <a:pt x="9525" y="527824"/>
                </a:moveTo>
                <a:lnTo>
                  <a:pt x="393179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11721" y="3060091"/>
            <a:ext cx="273126" cy="632831"/>
            <a:chOff x="1611721" y="3060091"/>
            <a:chExt cx="273126" cy="632831"/>
          </a:xfrm>
        </p:grpSpPr>
        <p:grpSp>
          <p:nvGrpSpPr>
            <p:cNvPr id="29" name="Group 28"/>
            <p:cNvGrpSpPr/>
            <p:nvPr/>
          </p:nvGrpSpPr>
          <p:grpSpPr>
            <a:xfrm>
              <a:off x="1611721" y="3060091"/>
              <a:ext cx="273126" cy="632831"/>
              <a:chOff x="1315372" y="1654441"/>
              <a:chExt cx="273126" cy="632831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315372" y="1654441"/>
                <a:ext cx="273126" cy="149110"/>
              </a:xfrm>
              <a:custGeom>
                <a:avLst/>
                <a:gdLst>
                  <a:gd name="connsiteX0" fmla="*/ 254076 w 273126"/>
                  <a:gd name="connsiteY0" fmla="*/ 19050 h 149110"/>
                  <a:gd name="connsiteX1" fmla="*/ 217487 w 273126"/>
                  <a:gd name="connsiteY1" fmla="*/ 82486 h 149110"/>
                  <a:gd name="connsiteX2" fmla="*/ 182613 w 273126"/>
                  <a:gd name="connsiteY2" fmla="*/ 82486 h 149110"/>
                  <a:gd name="connsiteX3" fmla="*/ 136867 w 273126"/>
                  <a:gd name="connsiteY3" fmla="*/ 130060 h 149110"/>
                  <a:gd name="connsiteX4" fmla="*/ 91147 w 273126"/>
                  <a:gd name="connsiteY4" fmla="*/ 82486 h 149110"/>
                  <a:gd name="connsiteX5" fmla="*/ 55638 w 273126"/>
                  <a:gd name="connsiteY5" fmla="*/ 82486 h 149110"/>
                  <a:gd name="connsiteX6" fmla="*/ 19050 w 273126"/>
                  <a:gd name="connsiteY6" fmla="*/ 19050 h 149110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  <a:cxn ang="4">
                    <a:pos x="connsiteX4" y="connsiteY4"/>
                  </a:cxn>
                  <a:cxn ang="5">
                    <a:pos x="connsiteX5" y="connsiteY5"/>
                  </a:cxn>
                  <a:cxn ang="6">
                    <a:pos x="connsiteX6" y="connsiteY6"/>
                  </a:cxn>
                </a:cxnLst>
                <a:rect l="l" t="t" r="r" b="b"/>
                <a:pathLst>
                  <a:path w="273126" h="149110">
                    <a:moveTo>
                      <a:pt x="254076" y="19050"/>
                    </a:moveTo>
                    <a:cubicBezTo>
                      <a:pt x="254076" y="19050"/>
                      <a:pt x="249504" y="82486"/>
                      <a:pt x="217487" y="82486"/>
                    </a:cubicBezTo>
                    <a:lnTo>
                      <a:pt x="182613" y="82486"/>
                    </a:lnTo>
                    <a:cubicBezTo>
                      <a:pt x="156146" y="82486"/>
                      <a:pt x="136867" y="130060"/>
                      <a:pt x="136867" y="130060"/>
                    </a:cubicBezTo>
                    <a:cubicBezTo>
                      <a:pt x="136867" y="130060"/>
                      <a:pt x="117627" y="82486"/>
                      <a:pt x="91147" y="82486"/>
                    </a:cubicBezTo>
                    <a:lnTo>
                      <a:pt x="55638" y="82486"/>
                    </a:lnTo>
                    <a:cubicBezTo>
                      <a:pt x="23622" y="82486"/>
                      <a:pt x="19050" y="19050"/>
                      <a:pt x="19050" y="19050"/>
                    </a:cubicBezTo>
                  </a:path>
                </a:pathLst>
              </a:custGeom>
              <a:ln w="2540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3"/>
              <p:cNvSpPr/>
              <p:nvPr/>
            </p:nvSpPr>
            <p:spPr>
              <a:xfrm>
                <a:off x="1433394" y="1765455"/>
                <a:ext cx="76200" cy="521817"/>
              </a:xfrm>
              <a:custGeom>
                <a:avLst/>
                <a:gdLst>
                  <a:gd name="connsiteX0" fmla="*/ 19050 w 76200"/>
                  <a:gd name="connsiteY0" fmla="*/ 19050 h 521817"/>
                  <a:gd name="connsiteX1" fmla="*/ 19050 w 76200"/>
                  <a:gd name="connsiteY1" fmla="*/ 502767 h 521817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76200" h="521817">
                    <a:moveTo>
                      <a:pt x="19050" y="19050"/>
                    </a:moveTo>
                    <a:lnTo>
                      <a:pt x="19050" y="502767"/>
                    </a:lnTo>
                  </a:path>
                </a:pathLst>
              </a:custGeom>
              <a:ln w="25400">
                <a:solidFill>
                  <a:schemeClr val="bg1"/>
                </a:solidFill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611721" y="3060091"/>
              <a:ext cx="273126" cy="632831"/>
              <a:chOff x="1315372" y="1654441"/>
              <a:chExt cx="273126" cy="63283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315372" y="1654441"/>
                <a:ext cx="273126" cy="149110"/>
              </a:xfrm>
              <a:custGeom>
                <a:avLst/>
                <a:gdLst>
                  <a:gd name="connsiteX0" fmla="*/ 254076 w 273126"/>
                  <a:gd name="connsiteY0" fmla="*/ 19050 h 149110"/>
                  <a:gd name="connsiteX1" fmla="*/ 217487 w 273126"/>
                  <a:gd name="connsiteY1" fmla="*/ 82486 h 149110"/>
                  <a:gd name="connsiteX2" fmla="*/ 182613 w 273126"/>
                  <a:gd name="connsiteY2" fmla="*/ 82486 h 149110"/>
                  <a:gd name="connsiteX3" fmla="*/ 136867 w 273126"/>
                  <a:gd name="connsiteY3" fmla="*/ 130060 h 149110"/>
                  <a:gd name="connsiteX4" fmla="*/ 91147 w 273126"/>
                  <a:gd name="connsiteY4" fmla="*/ 82486 h 149110"/>
                  <a:gd name="connsiteX5" fmla="*/ 55638 w 273126"/>
                  <a:gd name="connsiteY5" fmla="*/ 82486 h 149110"/>
                  <a:gd name="connsiteX6" fmla="*/ 19050 w 273126"/>
                  <a:gd name="connsiteY6" fmla="*/ 19050 h 149110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  <a:cxn ang="3">
                    <a:pos x="connsiteX3" y="connsiteY3"/>
                  </a:cxn>
                  <a:cxn ang="4">
                    <a:pos x="connsiteX4" y="connsiteY4"/>
                  </a:cxn>
                  <a:cxn ang="5">
                    <a:pos x="connsiteX5" y="connsiteY5"/>
                  </a:cxn>
                  <a:cxn ang="6">
                    <a:pos x="connsiteX6" y="connsiteY6"/>
                  </a:cxn>
                </a:cxnLst>
                <a:rect l="l" t="t" r="r" b="b"/>
                <a:pathLst>
                  <a:path w="273126" h="149110">
                    <a:moveTo>
                      <a:pt x="254076" y="19050"/>
                    </a:moveTo>
                    <a:cubicBezTo>
                      <a:pt x="254076" y="19050"/>
                      <a:pt x="249504" y="82486"/>
                      <a:pt x="217487" y="82486"/>
                    </a:cubicBezTo>
                    <a:lnTo>
                      <a:pt x="182613" y="82486"/>
                    </a:lnTo>
                    <a:cubicBezTo>
                      <a:pt x="156146" y="82486"/>
                      <a:pt x="136867" y="130060"/>
                      <a:pt x="136867" y="130060"/>
                    </a:cubicBezTo>
                    <a:cubicBezTo>
                      <a:pt x="136867" y="130060"/>
                      <a:pt x="117627" y="82486"/>
                      <a:pt x="91147" y="82486"/>
                    </a:cubicBezTo>
                    <a:lnTo>
                      <a:pt x="55638" y="82486"/>
                    </a:lnTo>
                    <a:cubicBezTo>
                      <a:pt x="23622" y="82486"/>
                      <a:pt x="19050" y="19050"/>
                      <a:pt x="19050" y="19050"/>
                    </a:cubicBezTo>
                  </a:path>
                </a:pathLst>
              </a:custGeom>
              <a:ln w="12700"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3"/>
              <p:cNvSpPr/>
              <p:nvPr/>
            </p:nvSpPr>
            <p:spPr>
              <a:xfrm>
                <a:off x="1433394" y="1765455"/>
                <a:ext cx="76200" cy="521817"/>
              </a:xfrm>
              <a:custGeom>
                <a:avLst/>
                <a:gdLst>
                  <a:gd name="connsiteX0" fmla="*/ 19050 w 76200"/>
                  <a:gd name="connsiteY0" fmla="*/ 19050 h 521817"/>
                  <a:gd name="connsiteX1" fmla="*/ 19050 w 76200"/>
                  <a:gd name="connsiteY1" fmla="*/ 502767 h 521817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</a:cxnLst>
                <a:rect l="l" t="t" r="r" b="b"/>
                <a:pathLst>
                  <a:path w="76200" h="521817">
                    <a:moveTo>
                      <a:pt x="19050" y="19050"/>
                    </a:moveTo>
                    <a:lnTo>
                      <a:pt x="19050" y="502767"/>
                    </a:lnTo>
                  </a:path>
                </a:pathLst>
              </a:custGeom>
              <a:ln w="12700">
                <a:miter lim="800000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zh-CN" altLang="en-US" b="1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511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268224"/>
            <a:ext cx="6967728" cy="63215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404395" y="1908967"/>
            <a:ext cx="76944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growth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122070" y="1560195"/>
            <a:ext cx="2987997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from each colony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placed in a vial with</a:t>
            </a:r>
          </a:p>
          <a:p>
            <a:pPr eaLnBrk="0" hangingPunct="0">
              <a:lnSpc>
                <a:spcPts val="195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 medium. Cells that</a:t>
            </a:r>
          </a:p>
          <a:p>
            <a:pPr eaLnBrk="0" hangingPunct="0">
              <a:lnSpc>
                <a:spcPts val="195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did not grow identified as</a:t>
            </a:r>
          </a:p>
          <a:p>
            <a:pPr eaLnBrk="0" hangingPunct="0">
              <a:lnSpc>
                <a:spcPts val="195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nutritional mutants.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182270" y="2994025"/>
            <a:ext cx="356507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Cells from one nutritional mutant</a:t>
            </a:r>
          </a:p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colony placed in a series of vials.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5733257" y="4408488"/>
            <a:ext cx="787075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Growth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1134274" y="5329238"/>
            <a:ext cx="8608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 </a:t>
            </a:r>
            <a:r>
              <a:rPr lang="en-US" sz="175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valine</a:t>
            </a:r>
            <a:endParaRPr lang="en-US" sz="175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2356672" y="5331626"/>
            <a:ext cx="8608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lysine</a:t>
            </a:r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3483017" y="5329254"/>
            <a:ext cx="10692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medium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+</a:t>
            </a: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arginine</a:t>
            </a: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5006182" y="5329238"/>
            <a:ext cx="25115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Control: Wild-type cells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growing on</a:t>
            </a:r>
          </a:p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minimal medium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8786020" y="6426200"/>
            <a:ext cx="17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FFFFFF"/>
                </a:solidFill>
                <a:latin typeface="Arial"/>
                <a:ea typeface="ＭＳ Ｐゴシック" charset="0"/>
              </a:rPr>
              <a:t>6</a:t>
            </a: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1427957" y="6257429"/>
            <a:ext cx="28204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Vials observed for growth.</a:t>
            </a:r>
          </a:p>
        </p:txBody>
      </p:sp>
      <p:sp>
        <p:nvSpPr>
          <p:cNvPr id="19" name="Freeform 3"/>
          <p:cNvSpPr/>
          <p:nvPr/>
        </p:nvSpPr>
        <p:spPr>
          <a:xfrm>
            <a:off x="5526723" y="4563469"/>
            <a:ext cx="182880" cy="0"/>
          </a:xfrm>
          <a:custGeom>
            <a:avLst/>
            <a:gdLst>
              <a:gd name="connsiteX0" fmla="*/ 191490 w 201015"/>
              <a:gd name="connsiteY0" fmla="*/ 9525 h 38100"/>
              <a:gd name="connsiteX1" fmla="*/ 9525 w 201015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1015" h="38100">
                <a:moveTo>
                  <a:pt x="191490" y="9525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3728775" y="2051486"/>
            <a:ext cx="651471" cy="0"/>
          </a:xfrm>
          <a:custGeom>
            <a:avLst/>
            <a:gdLst>
              <a:gd name="connsiteX0" fmla="*/ 641946 w 651471"/>
              <a:gd name="connsiteY0" fmla="*/ 9525 h 38100"/>
              <a:gd name="connsiteX1" fmla="*/ 9525 w 651471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51471" h="38100">
                <a:moveTo>
                  <a:pt x="641946" y="9525"/>
                </a:moveTo>
                <a:lnTo>
                  <a:pt x="9525" y="9525"/>
                </a:lnTo>
              </a:path>
            </a:pathLst>
          </a:custGeom>
          <a:ln w="12700"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269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Completing and Targeting the Functional Protein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translation is not sufficient to make a functional protein</a:t>
            </a:r>
          </a:p>
          <a:p>
            <a:r>
              <a:rPr lang="en-US" dirty="0"/>
              <a:t>Polypeptide chains are modified after translation or targeted to specific sites in the cell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7774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Protein Folding and Post-Translational Modifications</a:t>
            </a:r>
          </a:p>
        </p:txBody>
      </p:sp>
      <p:sp>
        <p:nvSpPr>
          <p:cNvPr id="1392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synthesis, a polypeptide chain spontaneously coils and folds into its three-dimensional shape</a:t>
            </a:r>
          </a:p>
          <a:p>
            <a:r>
              <a:rPr lang="en-US" dirty="0"/>
              <a:t>Proteins may also require post-translational modifications before doing their jobs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347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Targeting Polypeptides to Specific Locations</a:t>
            </a:r>
          </a:p>
        </p:txBody>
      </p:sp>
      <p:sp>
        <p:nvSpPr>
          <p:cNvPr id="141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populations of ribosomes are evident in cells: free ribosomes (in the cytosol) and bound ribosomes (attached to the ER)</a:t>
            </a:r>
          </a:p>
          <a:p>
            <a:r>
              <a:rPr lang="en-US" dirty="0"/>
              <a:t>Free ribosomes mostly synthesize proteins that function in the cytosol </a:t>
            </a:r>
          </a:p>
          <a:p>
            <a:r>
              <a:rPr lang="en-US" dirty="0"/>
              <a:t>Bound ribosomes make proteins of the endomembrane system and proteins that are secreted from the cell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748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Polypeptide synthesis always begins in the cytosol</a:t>
            </a:r>
          </a:p>
          <a:p>
            <a:r>
              <a:rPr lang="en-US" dirty="0"/>
              <a:t>Synthesis finishes in the cytosol unless the polypeptide signals the ribosome to attach to the ER</a:t>
            </a:r>
          </a:p>
          <a:p>
            <a:r>
              <a:rPr lang="en-US" dirty="0"/>
              <a:t>Polypeptides destined for the ER or for secretion are marked by a </a:t>
            </a:r>
            <a:r>
              <a:rPr lang="en-US" b="1" dirty="0"/>
              <a:t>signal peptide</a:t>
            </a:r>
            <a:r>
              <a:rPr lang="en-US" dirty="0"/>
              <a:t> 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871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signal-recognition particle</a:t>
            </a:r>
            <a:r>
              <a:rPr lang="en-US" dirty="0"/>
              <a:t> (</a:t>
            </a:r>
            <a:r>
              <a:rPr lang="en-US" b="1" dirty="0"/>
              <a:t>SRP</a:t>
            </a:r>
            <a:r>
              <a:rPr lang="en-US" dirty="0"/>
              <a:t>) binds to the signal peptide</a:t>
            </a:r>
          </a:p>
          <a:p>
            <a:r>
              <a:rPr lang="en-US" dirty="0"/>
              <a:t>The SRP brings the signal peptide and its ribosome to the ER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369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63296"/>
            <a:ext cx="8546592" cy="593140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86545" y="854472"/>
            <a:ext cx="92333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SRP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binds 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223195" y="854472"/>
            <a:ext cx="129522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SRP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detaches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synthesis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resumes.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5774183" y="854472"/>
            <a:ext cx="1384995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Signal-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cleaving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enzyme cuts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off signal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peptide.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7296595" y="854472"/>
            <a:ext cx="1538883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Completed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folds into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final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conformation.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34"/>
          <p:cNvSpPr txBox="1">
            <a:spLocks noChangeArrowheads="1"/>
          </p:cNvSpPr>
          <p:nvPr/>
        </p:nvSpPr>
        <p:spPr bwMode="auto">
          <a:xfrm>
            <a:off x="340170" y="854472"/>
            <a:ext cx="1308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synthesis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begins.</a:t>
            </a:r>
          </a:p>
        </p:txBody>
      </p:sp>
      <p:sp>
        <p:nvSpPr>
          <p:cNvPr id="12" name="TextBox 40"/>
          <p:cNvSpPr txBox="1">
            <a:spLocks noChangeArrowheads="1"/>
          </p:cNvSpPr>
          <p:nvPr/>
        </p:nvSpPr>
        <p:spPr bwMode="auto">
          <a:xfrm>
            <a:off x="1030733" y="2641997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</a:t>
            </a:r>
          </a:p>
        </p:txBody>
      </p:sp>
      <p:sp>
        <p:nvSpPr>
          <p:cNvPr id="13" name="TextBox 41"/>
          <p:cNvSpPr txBox="1">
            <a:spLocks noChangeArrowheads="1"/>
          </p:cNvSpPr>
          <p:nvPr/>
        </p:nvSpPr>
        <p:spPr bwMode="auto">
          <a:xfrm>
            <a:off x="2370583" y="2945209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1137095" y="3588147"/>
            <a:ext cx="8207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peptide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44"/>
          <p:cNvSpPr txBox="1">
            <a:spLocks noChangeArrowheads="1"/>
          </p:cNvSpPr>
          <p:nvPr/>
        </p:nvSpPr>
        <p:spPr bwMode="auto">
          <a:xfrm>
            <a:off x="506858" y="4177109"/>
            <a:ext cx="4744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SRP</a:t>
            </a:r>
          </a:p>
        </p:txBody>
      </p:sp>
      <p:sp>
        <p:nvSpPr>
          <p:cNvPr id="16" name="TextBox 45"/>
          <p:cNvSpPr txBox="1">
            <a:spLocks noChangeArrowheads="1"/>
          </p:cNvSpPr>
          <p:nvPr/>
        </p:nvSpPr>
        <p:spPr bwMode="auto">
          <a:xfrm>
            <a:off x="5043933" y="4070747"/>
            <a:ext cx="9618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peptide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removed</a:t>
            </a:r>
          </a:p>
        </p:txBody>
      </p:sp>
      <p:sp>
        <p:nvSpPr>
          <p:cNvPr id="17" name="TextBox 48"/>
          <p:cNvSpPr txBox="1">
            <a:spLocks noChangeArrowheads="1"/>
          </p:cNvSpPr>
          <p:nvPr/>
        </p:nvSpPr>
        <p:spPr bwMode="auto">
          <a:xfrm>
            <a:off x="2075308" y="4997847"/>
            <a:ext cx="145777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SRP receptor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50"/>
          <p:cNvSpPr txBox="1">
            <a:spLocks noChangeArrowheads="1"/>
          </p:cNvSpPr>
          <p:nvPr/>
        </p:nvSpPr>
        <p:spPr bwMode="auto">
          <a:xfrm>
            <a:off x="7541070" y="3775472"/>
            <a:ext cx="11669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membrane</a:t>
            </a:r>
          </a:p>
        </p:txBody>
      </p:sp>
      <p:sp>
        <p:nvSpPr>
          <p:cNvPr id="19" name="TextBox 52"/>
          <p:cNvSpPr txBox="1">
            <a:spLocks noChangeArrowheads="1"/>
          </p:cNvSpPr>
          <p:nvPr/>
        </p:nvSpPr>
        <p:spPr bwMode="auto">
          <a:xfrm>
            <a:off x="7720458" y="4380309"/>
            <a:ext cx="7950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20" name="TextBox 53"/>
          <p:cNvSpPr txBox="1">
            <a:spLocks noChangeArrowheads="1"/>
          </p:cNvSpPr>
          <p:nvPr/>
        </p:nvSpPr>
        <p:spPr bwMode="auto">
          <a:xfrm>
            <a:off x="384620" y="4983559"/>
            <a:ext cx="111152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CYTOSOL</a:t>
            </a:r>
          </a:p>
        </p:txBody>
      </p:sp>
      <p:sp>
        <p:nvSpPr>
          <p:cNvPr id="21" name="TextBox 54"/>
          <p:cNvSpPr txBox="1">
            <a:spLocks noChangeArrowheads="1"/>
          </p:cNvSpPr>
          <p:nvPr/>
        </p:nvSpPr>
        <p:spPr bwMode="auto">
          <a:xfrm>
            <a:off x="384620" y="5555059"/>
            <a:ext cx="120545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ER LUMEN</a:t>
            </a:r>
          </a:p>
        </p:txBody>
      </p:sp>
      <p:sp>
        <p:nvSpPr>
          <p:cNvPr id="22" name="TextBox 55"/>
          <p:cNvSpPr txBox="1">
            <a:spLocks noChangeArrowheads="1"/>
          </p:cNvSpPr>
          <p:nvPr/>
        </p:nvSpPr>
        <p:spPr bwMode="auto">
          <a:xfrm>
            <a:off x="775145" y="6020197"/>
            <a:ext cx="25007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Translocation complex</a:t>
            </a: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1849278" y="847131"/>
            <a:ext cx="89768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SRP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binds 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peptide.</a:t>
            </a:r>
          </a:p>
        </p:txBody>
      </p:sp>
      <p:sp>
        <p:nvSpPr>
          <p:cNvPr id="24" name="Freeform 23"/>
          <p:cNvSpPr/>
          <p:nvPr/>
        </p:nvSpPr>
        <p:spPr>
          <a:xfrm>
            <a:off x="706282" y="3865047"/>
            <a:ext cx="38100" cy="306044"/>
          </a:xfrm>
          <a:custGeom>
            <a:avLst/>
            <a:gdLst>
              <a:gd name="connsiteX0" fmla="*/ 9525 w 38100"/>
              <a:gd name="connsiteY0" fmla="*/ 296519 h 306044"/>
              <a:gd name="connsiteX1" fmla="*/ 9525 w 38100"/>
              <a:gd name="connsiteY1" fmla="*/ 9525 h 3060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306044">
                <a:moveTo>
                  <a:pt x="9525" y="296519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1809669" y="5219189"/>
            <a:ext cx="251307" cy="121869"/>
          </a:xfrm>
          <a:custGeom>
            <a:avLst/>
            <a:gdLst>
              <a:gd name="connsiteX0" fmla="*/ 241782 w 251307"/>
              <a:gd name="connsiteY0" fmla="*/ 9525 h 121869"/>
              <a:gd name="connsiteX1" fmla="*/ 9525 w 251307"/>
              <a:gd name="connsiteY1" fmla="*/ 112343 h 1218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1307" h="121869">
                <a:moveTo>
                  <a:pt x="241782" y="9525"/>
                </a:moveTo>
                <a:lnTo>
                  <a:pt x="9525" y="112343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1214206" y="2856034"/>
            <a:ext cx="237655" cy="258889"/>
          </a:xfrm>
          <a:custGeom>
            <a:avLst/>
            <a:gdLst>
              <a:gd name="connsiteX0" fmla="*/ 228130 w 237655"/>
              <a:gd name="connsiteY0" fmla="*/ 9525 h 258889"/>
              <a:gd name="connsiteX1" fmla="*/ 9525 w 237655"/>
              <a:gd name="connsiteY1" fmla="*/ 249364 h 2588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7655" h="258889">
                <a:moveTo>
                  <a:pt x="228130" y="9525"/>
                </a:moveTo>
                <a:lnTo>
                  <a:pt x="9525" y="24936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7289099" y="3920316"/>
            <a:ext cx="210058" cy="192608"/>
          </a:xfrm>
          <a:custGeom>
            <a:avLst/>
            <a:gdLst>
              <a:gd name="connsiteX0" fmla="*/ 9525 w 210058"/>
              <a:gd name="connsiteY0" fmla="*/ 183083 h 192608"/>
              <a:gd name="connsiteX1" fmla="*/ 200532 w 210058"/>
              <a:gd name="connsiteY1" fmla="*/ 9525 h 192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0058" h="192608">
                <a:moveTo>
                  <a:pt x="9525" y="183083"/>
                </a:moveTo>
                <a:lnTo>
                  <a:pt x="200532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7198598" y="4515305"/>
            <a:ext cx="485749" cy="38100"/>
          </a:xfrm>
          <a:custGeom>
            <a:avLst/>
            <a:gdLst>
              <a:gd name="connsiteX0" fmla="*/ 9525 w 485749"/>
              <a:gd name="connsiteY0" fmla="*/ 9525 h 38100"/>
              <a:gd name="connsiteX1" fmla="*/ 476224 w 485749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5749" h="38100">
                <a:moveTo>
                  <a:pt x="9525" y="9525"/>
                </a:moveTo>
                <a:lnTo>
                  <a:pt x="476224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5819222" y="3901903"/>
            <a:ext cx="218770" cy="319938"/>
          </a:xfrm>
          <a:custGeom>
            <a:avLst/>
            <a:gdLst>
              <a:gd name="connsiteX0" fmla="*/ 9525 w 218770"/>
              <a:gd name="connsiteY0" fmla="*/ 310413 h 319938"/>
              <a:gd name="connsiteX1" fmla="*/ 209244 w 218770"/>
              <a:gd name="connsiteY1" fmla="*/ 9525 h 3199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18770" h="319938">
                <a:moveTo>
                  <a:pt x="9525" y="310413"/>
                </a:moveTo>
                <a:lnTo>
                  <a:pt x="209244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1962863" y="5440955"/>
            <a:ext cx="38100" cy="559320"/>
          </a:xfrm>
          <a:custGeom>
            <a:avLst/>
            <a:gdLst>
              <a:gd name="connsiteX0" fmla="*/ 9525 w 38100"/>
              <a:gd name="connsiteY0" fmla="*/ 9525 h 559320"/>
              <a:gd name="connsiteX1" fmla="*/ 9525 w 38100"/>
              <a:gd name="connsiteY1" fmla="*/ 549795 h 5593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559320">
                <a:moveTo>
                  <a:pt x="9525" y="9525"/>
                </a:moveTo>
                <a:lnTo>
                  <a:pt x="9525" y="54979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1659053" y="3070979"/>
            <a:ext cx="717626" cy="38100"/>
          </a:xfrm>
          <a:custGeom>
            <a:avLst/>
            <a:gdLst>
              <a:gd name="connsiteX0" fmla="*/ 708101 w 717626"/>
              <a:gd name="connsiteY0" fmla="*/ 9525 h 38100"/>
              <a:gd name="connsiteX1" fmla="*/ 9525 w 717626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7626" h="38100">
                <a:moveTo>
                  <a:pt x="708101" y="9525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990697" y="3655615"/>
            <a:ext cx="140017" cy="190411"/>
          </a:xfrm>
          <a:custGeom>
            <a:avLst/>
            <a:gdLst>
              <a:gd name="connsiteX0" fmla="*/ 130492 w 140017"/>
              <a:gd name="connsiteY0" fmla="*/ 180886 h 190411"/>
              <a:gd name="connsiteX1" fmla="*/ 9525 w 140017"/>
              <a:gd name="connsiteY1" fmla="*/ 9525 h 190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0017" h="190411">
                <a:moveTo>
                  <a:pt x="130492" y="180886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1877287" y="1919848"/>
            <a:ext cx="402031" cy="2844012"/>
          </a:xfrm>
          <a:custGeom>
            <a:avLst/>
            <a:gdLst>
              <a:gd name="connsiteX0" fmla="*/ 9525 w 402031"/>
              <a:gd name="connsiteY0" fmla="*/ 2834487 h 2844012"/>
              <a:gd name="connsiteX1" fmla="*/ 392506 w 402031"/>
              <a:gd name="connsiteY1" fmla="*/ 9525 h 28440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02031" h="2844012">
                <a:moveTo>
                  <a:pt x="9525" y="2834487"/>
                </a:moveTo>
                <a:lnTo>
                  <a:pt x="392506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6033523" y="2144876"/>
            <a:ext cx="221970" cy="1691513"/>
          </a:xfrm>
          <a:custGeom>
            <a:avLst/>
            <a:gdLst>
              <a:gd name="connsiteX0" fmla="*/ 9525 w 221970"/>
              <a:gd name="connsiteY0" fmla="*/ 1681988 h 1691513"/>
              <a:gd name="connsiteX1" fmla="*/ 212445 w 221970"/>
              <a:gd name="connsiteY1" fmla="*/ 9525 h 16915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1970" h="1691513">
                <a:moveTo>
                  <a:pt x="9525" y="1681988"/>
                </a:moveTo>
                <a:lnTo>
                  <a:pt x="21244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6850329" y="2144868"/>
            <a:ext cx="834021" cy="2214689"/>
          </a:xfrm>
          <a:custGeom>
            <a:avLst/>
            <a:gdLst>
              <a:gd name="connsiteX0" fmla="*/ 9525 w 834021"/>
              <a:gd name="connsiteY0" fmla="*/ 2205164 h 2214689"/>
              <a:gd name="connsiteX1" fmla="*/ 824496 w 834021"/>
              <a:gd name="connsiteY1" fmla="*/ 9525 h 221468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4021" h="2214689">
                <a:moveTo>
                  <a:pt x="9525" y="2205164"/>
                </a:moveTo>
                <a:lnTo>
                  <a:pt x="824496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3449848" y="1919843"/>
            <a:ext cx="89712" cy="2941599"/>
          </a:xfrm>
          <a:custGeom>
            <a:avLst/>
            <a:gdLst>
              <a:gd name="connsiteX0" fmla="*/ 80187 w 89712"/>
              <a:gd name="connsiteY0" fmla="*/ 2932074 h 2941599"/>
              <a:gd name="connsiteX1" fmla="*/ 9525 w 89712"/>
              <a:gd name="connsiteY1" fmla="*/ 9525 h 29415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9712" h="2941599">
                <a:moveTo>
                  <a:pt x="80187" y="2932074"/>
                </a:moveTo>
                <a:lnTo>
                  <a:pt x="9525" y="952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3918590" y="2407889"/>
            <a:ext cx="1048194" cy="1949374"/>
          </a:xfrm>
          <a:custGeom>
            <a:avLst/>
            <a:gdLst>
              <a:gd name="connsiteX0" fmla="*/ 1038669 w 1048194"/>
              <a:gd name="connsiteY0" fmla="*/ 1939849 h 1949374"/>
              <a:gd name="connsiteX1" fmla="*/ 765250 w 1048194"/>
              <a:gd name="connsiteY1" fmla="*/ 9525 h 1949374"/>
              <a:gd name="connsiteX2" fmla="*/ 9525 w 1048194"/>
              <a:gd name="connsiteY2" fmla="*/ 867524 h 19493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48194" h="1949374">
                <a:moveTo>
                  <a:pt x="1038669" y="1939849"/>
                </a:moveTo>
                <a:lnTo>
                  <a:pt x="765250" y="9525"/>
                </a:lnTo>
                <a:lnTo>
                  <a:pt x="9525" y="86752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8200" y="1681163"/>
            <a:ext cx="190500" cy="1423987"/>
          </a:xfrm>
          <a:custGeom>
            <a:avLst/>
            <a:gdLst>
              <a:gd name="connsiteX0" fmla="*/ 0 w 190500"/>
              <a:gd name="connsiteY0" fmla="*/ 0 h 1423987"/>
              <a:gd name="connsiteX1" fmla="*/ 190500 w 190500"/>
              <a:gd name="connsiteY1" fmla="*/ 1423987 h 142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1423987">
                <a:moveTo>
                  <a:pt x="0" y="0"/>
                </a:moveTo>
                <a:lnTo>
                  <a:pt x="190500" y="1423987"/>
                </a:lnTo>
              </a:path>
            </a:pathLst>
          </a:custGeom>
          <a:ln w="12700">
            <a:solidFill>
              <a:schemeClr val="tx1"/>
            </a:solidFill>
            <a:miter lim="800000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142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Multiple Polypeptides in Bacteria and Eukaryotes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bacteria and eukaryotes, multiple ribosomes translate an mRNA at the same time</a:t>
            </a:r>
          </a:p>
          <a:p>
            <a:r>
              <a:rPr lang="en-US" dirty="0"/>
              <a:t>Once a ribosome is far enough past the start codon, another ribosome can attach to the mRNA</a:t>
            </a:r>
          </a:p>
          <a:p>
            <a:r>
              <a:rPr lang="en-US" dirty="0"/>
              <a:t>Strings of ribosomes called polyribosomes (or </a:t>
            </a:r>
            <a:r>
              <a:rPr lang="en-US" dirty="0" err="1"/>
              <a:t>polysomes</a:t>
            </a:r>
            <a:r>
              <a:rPr lang="en-US" dirty="0"/>
              <a:t>) can be seen with an electron microscope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944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24" y="204216"/>
            <a:ext cx="5102352" cy="644956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525185" y="460680"/>
            <a:ext cx="12647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Growing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44047" y="1114730"/>
            <a:ext cx="98103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Incoming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subunits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979085" y="2195818"/>
            <a:ext cx="72455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 of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(5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end)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 rot="346772">
            <a:off x="4060171" y="1998179"/>
            <a:ext cx="10595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Polyriboso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 rot="365644">
            <a:off x="5107127" y="2070406"/>
            <a:ext cx="2965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901672" y="214617"/>
            <a:ext cx="1150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Completed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461935" y="2335518"/>
            <a:ext cx="72455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 of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(3</a:t>
            </a:r>
            <a:r>
              <a:rPr lang="en-US" sz="16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end)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051190" y="3031637"/>
            <a:ext cx="5083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92608" indent="-457200"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An mRNA molecule translated simultaneously by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several ribosomes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857097" y="4288143"/>
            <a:ext cx="11044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Ribosomes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5198410" y="4629455"/>
            <a:ext cx="6251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2053571" y="6147106"/>
            <a:ext cx="37181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92608" indent="-457200"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A large polyribosome in a bacterial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 (TEM)</a:t>
            </a: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6239810" y="6280455"/>
            <a:ext cx="6444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0.1</a:t>
            </a:r>
            <a:r>
              <a:rPr lang="el-GR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l-GR" sz="1600" b="1" dirty="0">
                <a:solidFill>
                  <a:srgbClr val="000000"/>
                </a:solidFill>
                <a:latin typeface="Arial"/>
                <a:ea typeface="ＭＳ Ｐゴシック" charset="0"/>
                <a:sym typeface="Symbol"/>
              </a:rPr>
              <a:t>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9" name="Freeform 3"/>
          <p:cNvSpPr/>
          <p:nvPr/>
        </p:nvSpPr>
        <p:spPr>
          <a:xfrm>
            <a:off x="5456896" y="4855875"/>
            <a:ext cx="99961" cy="654367"/>
          </a:xfrm>
          <a:custGeom>
            <a:avLst/>
            <a:gdLst>
              <a:gd name="connsiteX0" fmla="*/ 93611 w 99961"/>
              <a:gd name="connsiteY0" fmla="*/ 648017 h 654367"/>
              <a:gd name="connsiteX1" fmla="*/ 6350 w 99961"/>
              <a:gd name="connsiteY1" fmla="*/ 6350 h 6543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9961" h="654367">
                <a:moveTo>
                  <a:pt x="93611" y="648017"/>
                </a:moveTo>
                <a:lnTo>
                  <a:pt x="6350" y="63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0" name="Freeform 3"/>
          <p:cNvSpPr/>
          <p:nvPr/>
        </p:nvSpPr>
        <p:spPr>
          <a:xfrm>
            <a:off x="4254760" y="4413756"/>
            <a:ext cx="583285" cy="754227"/>
          </a:xfrm>
          <a:custGeom>
            <a:avLst/>
            <a:gdLst>
              <a:gd name="connsiteX0" fmla="*/ 6350 w 583285"/>
              <a:gd name="connsiteY0" fmla="*/ 521030 h 754227"/>
              <a:gd name="connsiteX1" fmla="*/ 576935 w 583285"/>
              <a:gd name="connsiteY1" fmla="*/ 6350 h 754227"/>
              <a:gd name="connsiteX2" fmla="*/ 409498 w 583285"/>
              <a:gd name="connsiteY2" fmla="*/ 747877 h 7542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83285" h="754227">
                <a:moveTo>
                  <a:pt x="6350" y="521030"/>
                </a:moveTo>
                <a:lnTo>
                  <a:pt x="576935" y="6350"/>
                </a:lnTo>
                <a:lnTo>
                  <a:pt x="409498" y="747877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5826757" y="1824595"/>
            <a:ext cx="230733" cy="473125"/>
          </a:xfrm>
          <a:custGeom>
            <a:avLst/>
            <a:gdLst>
              <a:gd name="connsiteX0" fmla="*/ 224383 w 230733"/>
              <a:gd name="connsiteY0" fmla="*/ 6350 h 473125"/>
              <a:gd name="connsiteX1" fmla="*/ 6350 w 230733"/>
              <a:gd name="connsiteY1" fmla="*/ 466775 h 4731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0733" h="473125">
                <a:moveTo>
                  <a:pt x="224383" y="6350"/>
                </a:moveTo>
                <a:lnTo>
                  <a:pt x="6350" y="46677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3391310" y="1669956"/>
            <a:ext cx="2472232" cy="350086"/>
          </a:xfrm>
          <a:custGeom>
            <a:avLst/>
            <a:gdLst>
              <a:gd name="connsiteX0" fmla="*/ 2465882 w 2472232"/>
              <a:gd name="connsiteY0" fmla="*/ 274370 h 350086"/>
              <a:gd name="connsiteX1" fmla="*/ 2319083 w 2472232"/>
              <a:gd name="connsiteY1" fmla="*/ 341541 h 350086"/>
              <a:gd name="connsiteX2" fmla="*/ 1327823 w 2472232"/>
              <a:gd name="connsiteY2" fmla="*/ 233515 h 350086"/>
              <a:gd name="connsiteX3" fmla="*/ 1220939 w 2472232"/>
              <a:gd name="connsiteY3" fmla="*/ 300151 h 350086"/>
              <a:gd name="connsiteX4" fmla="*/ 1216545 w 2472232"/>
              <a:gd name="connsiteY4" fmla="*/ 299681 h 350086"/>
              <a:gd name="connsiteX5" fmla="*/ 1126528 w 2472232"/>
              <a:gd name="connsiteY5" fmla="*/ 211569 h 350086"/>
              <a:gd name="connsiteX6" fmla="*/ 135229 w 2472232"/>
              <a:gd name="connsiteY6" fmla="*/ 103568 h 350086"/>
              <a:gd name="connsiteX7" fmla="*/ 6350 w 2472232"/>
              <a:gd name="connsiteY7" fmla="*/ 6350 h 35008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472232" h="350086">
                <a:moveTo>
                  <a:pt x="2465882" y="274370"/>
                </a:moveTo>
                <a:cubicBezTo>
                  <a:pt x="2456065" y="364617"/>
                  <a:pt x="2319083" y="341541"/>
                  <a:pt x="2319083" y="341541"/>
                </a:cubicBezTo>
                <a:lnTo>
                  <a:pt x="1327823" y="233515"/>
                </a:lnTo>
                <a:cubicBezTo>
                  <a:pt x="1327823" y="233515"/>
                  <a:pt x="1230033" y="216446"/>
                  <a:pt x="1220939" y="300151"/>
                </a:cubicBezTo>
                <a:lnTo>
                  <a:pt x="1216545" y="299681"/>
                </a:lnTo>
                <a:cubicBezTo>
                  <a:pt x="1225651" y="215963"/>
                  <a:pt x="1126528" y="211569"/>
                  <a:pt x="1126528" y="211569"/>
                </a:cubicBezTo>
                <a:lnTo>
                  <a:pt x="135229" y="103568"/>
                </a:lnTo>
                <a:cubicBezTo>
                  <a:pt x="135229" y="103568"/>
                  <a:pt x="-3467" y="96583"/>
                  <a:pt x="6350" y="635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3216383" y="1437163"/>
            <a:ext cx="25400" cy="747890"/>
          </a:xfrm>
          <a:custGeom>
            <a:avLst/>
            <a:gdLst>
              <a:gd name="connsiteX0" fmla="*/ 11811 w 25400"/>
              <a:gd name="connsiteY0" fmla="*/ 6350 h 747890"/>
              <a:gd name="connsiteX1" fmla="*/ 6350 w 25400"/>
              <a:gd name="connsiteY1" fmla="*/ 741540 h 7478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5400" h="747890">
                <a:moveTo>
                  <a:pt x="11811" y="6350"/>
                </a:moveTo>
                <a:lnTo>
                  <a:pt x="6350" y="74154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4254776" y="4413772"/>
            <a:ext cx="583285" cy="754227"/>
          </a:xfrm>
          <a:custGeom>
            <a:avLst/>
            <a:gdLst>
              <a:gd name="connsiteX0" fmla="*/ 6350 w 583285"/>
              <a:gd name="connsiteY0" fmla="*/ 521030 h 754227"/>
              <a:gd name="connsiteX1" fmla="*/ 576935 w 583285"/>
              <a:gd name="connsiteY1" fmla="*/ 6350 h 754227"/>
              <a:gd name="connsiteX2" fmla="*/ 409498 w 583285"/>
              <a:gd name="connsiteY2" fmla="*/ 747877 h 7542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83285" h="754227">
                <a:moveTo>
                  <a:pt x="6350" y="521030"/>
                </a:moveTo>
                <a:lnTo>
                  <a:pt x="576935" y="6350"/>
                </a:lnTo>
                <a:lnTo>
                  <a:pt x="409498" y="747877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457173" y="4855525"/>
            <a:ext cx="99961" cy="654367"/>
          </a:xfrm>
          <a:custGeom>
            <a:avLst/>
            <a:gdLst>
              <a:gd name="connsiteX0" fmla="*/ 93611 w 99961"/>
              <a:gd name="connsiteY0" fmla="*/ 648017 h 654367"/>
              <a:gd name="connsiteX1" fmla="*/ 6350 w 99961"/>
              <a:gd name="connsiteY1" fmla="*/ 6350 h 6543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9961" h="654367">
                <a:moveTo>
                  <a:pt x="93611" y="648017"/>
                </a:moveTo>
                <a:lnTo>
                  <a:pt x="6350" y="63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111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36" y="1338072"/>
            <a:ext cx="6205728" cy="41818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14.22-1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332893" y="1667480"/>
            <a:ext cx="14234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Growing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508856" y="2566005"/>
            <a:ext cx="11028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Incoming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subunits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 rot="319044">
            <a:off x="4000437" y="3626453"/>
            <a:ext cx="119263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Polyriboso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 rot="435282">
            <a:off x="5172805" y="3705036"/>
            <a:ext cx="3334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311043" y="1349979"/>
            <a:ext cx="129522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Completed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4218" y="3880455"/>
            <a:ext cx="8143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Start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(5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end)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737956" y="4064605"/>
            <a:ext cx="8143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(3</a:t>
            </a:r>
            <a:r>
              <a:rPr lang="en-US" sz="1800" b="1">
                <a:solidFill>
                  <a:srgbClr val="000000"/>
                </a:solidFill>
                <a:latin typeface="Symbol"/>
                <a:ea typeface="ＭＳ Ｐゴシック" charset="0"/>
              </a:rPr>
              <a:t>¢</a:t>
            </a: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end)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500124" y="4959161"/>
            <a:ext cx="571515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An mRNA molecule translated simultaneously by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several ribosomes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6203187" y="3451734"/>
            <a:ext cx="303009" cy="618731"/>
          </a:xfrm>
          <a:custGeom>
            <a:avLst/>
            <a:gdLst>
              <a:gd name="connsiteX0" fmla="*/ 293484 w 303009"/>
              <a:gd name="connsiteY0" fmla="*/ 9525 h 618731"/>
              <a:gd name="connsiteX1" fmla="*/ 9525 w 303009"/>
              <a:gd name="connsiteY1" fmla="*/ 609206 h 6187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03009" h="618731">
                <a:moveTo>
                  <a:pt x="293484" y="9525"/>
                </a:moveTo>
                <a:lnTo>
                  <a:pt x="9525" y="609206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3031251" y="3250349"/>
            <a:ext cx="3222358" cy="458901"/>
          </a:xfrm>
          <a:custGeom>
            <a:avLst/>
            <a:gdLst>
              <a:gd name="connsiteX0" fmla="*/ 3212833 w 3222358"/>
              <a:gd name="connsiteY0" fmla="*/ 358597 h 458901"/>
              <a:gd name="connsiteX1" fmla="*/ 3021609 w 3222358"/>
              <a:gd name="connsiteY1" fmla="*/ 446062 h 458901"/>
              <a:gd name="connsiteX2" fmla="*/ 1730603 w 3222358"/>
              <a:gd name="connsiteY2" fmla="*/ 305371 h 458901"/>
              <a:gd name="connsiteX3" fmla="*/ 1591386 w 3222358"/>
              <a:gd name="connsiteY3" fmla="*/ 392188 h 458901"/>
              <a:gd name="connsiteX4" fmla="*/ 1585671 w 3222358"/>
              <a:gd name="connsiteY4" fmla="*/ 391541 h 458901"/>
              <a:gd name="connsiteX5" fmla="*/ 1468437 w 3222358"/>
              <a:gd name="connsiteY5" fmla="*/ 276796 h 458901"/>
              <a:gd name="connsiteX6" fmla="*/ 177381 w 3222358"/>
              <a:gd name="connsiteY6" fmla="*/ 136118 h 458901"/>
              <a:gd name="connsiteX7" fmla="*/ 9525 w 3222358"/>
              <a:gd name="connsiteY7" fmla="*/ 9525 h 4589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222358" h="458901">
                <a:moveTo>
                  <a:pt x="3212833" y="358597"/>
                </a:moveTo>
                <a:cubicBezTo>
                  <a:pt x="3200031" y="476123"/>
                  <a:pt x="3021609" y="446062"/>
                  <a:pt x="3021609" y="446062"/>
                </a:cubicBezTo>
                <a:lnTo>
                  <a:pt x="1730603" y="305371"/>
                </a:lnTo>
                <a:cubicBezTo>
                  <a:pt x="1730603" y="305371"/>
                  <a:pt x="1603273" y="283146"/>
                  <a:pt x="1591386" y="392188"/>
                </a:cubicBezTo>
                <a:lnTo>
                  <a:pt x="1585671" y="391541"/>
                </a:lnTo>
                <a:cubicBezTo>
                  <a:pt x="1597545" y="282524"/>
                  <a:pt x="1468437" y="276796"/>
                  <a:pt x="1468437" y="276796"/>
                </a:cubicBezTo>
                <a:lnTo>
                  <a:pt x="177381" y="136118"/>
                </a:lnTo>
                <a:cubicBezTo>
                  <a:pt x="177381" y="136118"/>
                  <a:pt x="-3276" y="127050"/>
                  <a:pt x="9525" y="9525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2803396" y="2947157"/>
            <a:ext cx="38100" cy="976566"/>
          </a:xfrm>
          <a:custGeom>
            <a:avLst/>
            <a:gdLst>
              <a:gd name="connsiteX0" fmla="*/ 16662 w 38100"/>
              <a:gd name="connsiteY0" fmla="*/ 9525 h 976566"/>
              <a:gd name="connsiteX1" fmla="*/ 9525 w 38100"/>
              <a:gd name="connsiteY1" fmla="*/ 967041 h 9765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100" h="976566">
                <a:moveTo>
                  <a:pt x="16662" y="9525"/>
                </a:moveTo>
                <a:lnTo>
                  <a:pt x="9525" y="967041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031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414272"/>
            <a:ext cx="6583680" cy="40294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14.22-2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975860" y="2427288"/>
            <a:ext cx="124393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Ribosomes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18773" y="2871788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11910" y="4861719"/>
            <a:ext cx="417627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A large polyribosome in a bacterial</a:t>
            </a:r>
            <a:b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cell (TEM)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812598" y="4983163"/>
            <a:ext cx="722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0.1 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</a:p>
        </p:txBody>
      </p:sp>
      <p:sp>
        <p:nvSpPr>
          <p:cNvPr id="11" name="Freeform 10"/>
          <p:cNvSpPr/>
          <p:nvPr/>
        </p:nvSpPr>
        <p:spPr>
          <a:xfrm>
            <a:off x="5737498" y="3135086"/>
            <a:ext cx="151777" cy="873823"/>
          </a:xfrm>
          <a:custGeom>
            <a:avLst/>
            <a:gdLst>
              <a:gd name="connsiteX0" fmla="*/ 132727 w 151777"/>
              <a:gd name="connsiteY0" fmla="*/ 854773 h 873823"/>
              <a:gd name="connsiteX1" fmla="*/ 19050 w 151777"/>
              <a:gd name="connsiteY1" fmla="*/ 19050 h 8738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1777" h="873823">
                <a:moveTo>
                  <a:pt x="132727" y="854773"/>
                </a:moveTo>
                <a:lnTo>
                  <a:pt x="19050" y="1905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2" name="Freeform 3"/>
          <p:cNvSpPr/>
          <p:nvPr/>
        </p:nvSpPr>
        <p:spPr>
          <a:xfrm>
            <a:off x="4171849" y="2559277"/>
            <a:ext cx="781253" cy="1003884"/>
          </a:xfrm>
          <a:custGeom>
            <a:avLst/>
            <a:gdLst>
              <a:gd name="connsiteX0" fmla="*/ 19050 w 781253"/>
              <a:gd name="connsiteY0" fmla="*/ 689368 h 1003884"/>
              <a:gd name="connsiteX1" fmla="*/ 762203 w 781253"/>
              <a:gd name="connsiteY1" fmla="*/ 19050 h 1003884"/>
              <a:gd name="connsiteX2" fmla="*/ 544093 w 781253"/>
              <a:gd name="connsiteY2" fmla="*/ 984834 h 10038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781253" h="1003884">
                <a:moveTo>
                  <a:pt x="19050" y="689368"/>
                </a:moveTo>
                <a:lnTo>
                  <a:pt x="762203" y="19050"/>
                </a:lnTo>
                <a:lnTo>
                  <a:pt x="544093" y="984834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3" name="Freeform 3"/>
          <p:cNvSpPr/>
          <p:nvPr/>
        </p:nvSpPr>
        <p:spPr>
          <a:xfrm>
            <a:off x="4171848" y="2558589"/>
            <a:ext cx="781253" cy="1003884"/>
          </a:xfrm>
          <a:custGeom>
            <a:avLst/>
            <a:gdLst>
              <a:gd name="connsiteX0" fmla="*/ 19050 w 781253"/>
              <a:gd name="connsiteY0" fmla="*/ 689368 h 1003884"/>
              <a:gd name="connsiteX1" fmla="*/ 762203 w 781253"/>
              <a:gd name="connsiteY1" fmla="*/ 19050 h 1003884"/>
              <a:gd name="connsiteX2" fmla="*/ 544093 w 781253"/>
              <a:gd name="connsiteY2" fmla="*/ 984834 h 10038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781253" h="1003884">
                <a:moveTo>
                  <a:pt x="19050" y="689368"/>
                </a:moveTo>
                <a:lnTo>
                  <a:pt x="762203" y="19050"/>
                </a:lnTo>
                <a:lnTo>
                  <a:pt x="544093" y="984834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738121" y="3135086"/>
            <a:ext cx="151777" cy="873823"/>
          </a:xfrm>
          <a:custGeom>
            <a:avLst/>
            <a:gdLst>
              <a:gd name="connsiteX0" fmla="*/ 132727 w 151777"/>
              <a:gd name="connsiteY0" fmla="*/ 854773 h 873823"/>
              <a:gd name="connsiteX1" fmla="*/ 19050 w 151777"/>
              <a:gd name="connsiteY1" fmla="*/ 19050 h 8738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1777" h="873823">
                <a:moveTo>
                  <a:pt x="132727" y="854773"/>
                </a:moveTo>
                <a:lnTo>
                  <a:pt x="19050" y="1905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03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1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1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1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1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1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1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1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0</TotalTime>
  <Words>8215</Words>
  <Application>Microsoft Office PowerPoint</Application>
  <PresentationFormat>On-screen Show (4:3)</PresentationFormat>
  <Paragraphs>2930</Paragraphs>
  <Slides>132</Slides>
  <Notes>132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71</vt:i4>
      </vt:variant>
      <vt:variant>
        <vt:lpstr>Slide Titles</vt:lpstr>
      </vt:variant>
      <vt:variant>
        <vt:i4>132</vt:i4>
      </vt:variant>
    </vt:vector>
  </HeadingPairs>
  <TitlesOfParts>
    <vt:vector size="209" baseType="lpstr">
      <vt:lpstr>Arial</vt:lpstr>
      <vt:lpstr>Symbol</vt:lpstr>
      <vt:lpstr>Tahoma</vt:lpstr>
      <vt:lpstr>Times</vt:lpstr>
      <vt:lpstr>Times New Roman</vt:lpstr>
      <vt:lpstr>Wingdings</vt:lpstr>
      <vt:lpstr>BIF2e_Lecture_Design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167_Blank</vt:lpstr>
      <vt:lpstr>168_Blank</vt:lpstr>
      <vt:lpstr>169_Blank</vt:lpstr>
      <vt:lpstr>170_Blank</vt:lpstr>
      <vt:lpstr>171_Blank</vt:lpstr>
      <vt:lpstr>172_Blank</vt:lpstr>
      <vt:lpstr>174_Blank</vt:lpstr>
      <vt:lpstr>175_Blank</vt:lpstr>
      <vt:lpstr>176_Blank</vt:lpstr>
      <vt:lpstr>177_Blank</vt:lpstr>
      <vt:lpstr>178_Blank</vt:lpstr>
      <vt:lpstr>179_Blank</vt:lpstr>
      <vt:lpstr>180_Blank</vt:lpstr>
      <vt:lpstr>181_Blank</vt:lpstr>
      <vt:lpstr>182_Blank</vt:lpstr>
      <vt:lpstr>183_Blank</vt:lpstr>
      <vt:lpstr>184_Blank</vt:lpstr>
      <vt:lpstr>185_Blank</vt:lpstr>
      <vt:lpstr>186_Blank</vt:lpstr>
      <vt:lpstr>187_Blank</vt:lpstr>
      <vt:lpstr>188_Blank</vt:lpstr>
      <vt:lpstr>189_Blank</vt:lpstr>
      <vt:lpstr>190_Blank</vt:lpstr>
      <vt:lpstr>191_Blank</vt:lpstr>
      <vt:lpstr>PowerPoint Presentation</vt:lpstr>
      <vt:lpstr>Overview: The Flow of Genetic Information</vt:lpstr>
      <vt:lpstr>Figure 14.1</vt:lpstr>
      <vt:lpstr>Concept 14.1: Genes specify proteins via transcription and translation</vt:lpstr>
      <vt:lpstr>Evidence from the Study of Metabolic Defects</vt:lpstr>
      <vt:lpstr>Nutritional Mutants: Scientific Inquiry</vt:lpstr>
      <vt:lpstr>Figure 14.2</vt:lpstr>
      <vt:lpstr>Figure 14.2-1</vt:lpstr>
      <vt:lpstr>Figure 14.2-2</vt:lpstr>
      <vt:lpstr>PowerPoint Presentation</vt:lpstr>
      <vt:lpstr>Figure 14.3</vt:lpstr>
      <vt:lpstr>The Products of Gene Expression: A Developing Story</vt:lpstr>
      <vt:lpstr>Basic Principles of Transcription and Translation</vt:lpstr>
      <vt:lpstr>PowerPoint Presentation</vt:lpstr>
      <vt:lpstr>PowerPoint Presentation</vt:lpstr>
      <vt:lpstr>Figure 14.4</vt:lpstr>
      <vt:lpstr>Figure 14.4-1-s1</vt:lpstr>
      <vt:lpstr>Figure 14.4-1-s2</vt:lpstr>
      <vt:lpstr>Figure 14.4-2-s1</vt:lpstr>
      <vt:lpstr>Figure 14.4-2-s2</vt:lpstr>
      <vt:lpstr>Figure 14.4-2-s3</vt:lpstr>
      <vt:lpstr>PowerPoint Presentation</vt:lpstr>
      <vt:lpstr>Figure 14.UN01</vt:lpstr>
      <vt:lpstr>The Genetic Code</vt:lpstr>
      <vt:lpstr>Codons: Triplets of Nucleotides</vt:lpstr>
      <vt:lpstr>Figure 14.5</vt:lpstr>
      <vt:lpstr>Figure 14.5-1</vt:lpstr>
      <vt:lpstr>PowerPoint Presentation</vt:lpstr>
      <vt:lpstr>PowerPoint Presentation</vt:lpstr>
      <vt:lpstr>Cracking the Code</vt:lpstr>
      <vt:lpstr>PowerPoint Presentation</vt:lpstr>
      <vt:lpstr>Figure 14.6</vt:lpstr>
      <vt:lpstr>Evolution of the Genetic Code</vt:lpstr>
      <vt:lpstr>Figure 14.7</vt:lpstr>
      <vt:lpstr>Figure 14.7-1</vt:lpstr>
      <vt:lpstr>Figure 14.7-2</vt:lpstr>
      <vt:lpstr>Concept 14.2: Transcription is the DNA-directed Synthesis of RNA: A Closer Look</vt:lpstr>
      <vt:lpstr>Molecular Components of Transcription</vt:lpstr>
      <vt:lpstr>Animation: Transcription Introduction</vt:lpstr>
      <vt:lpstr>Figure 14.8-s1</vt:lpstr>
      <vt:lpstr>Figure 14.8-s2</vt:lpstr>
      <vt:lpstr>Figure 14.8-s3</vt:lpstr>
      <vt:lpstr>PowerPoint Presentation</vt:lpstr>
      <vt:lpstr>Synthesis of an RNA Transcript</vt:lpstr>
      <vt:lpstr>RNA Polymerase Binding and Initiation of Transcription</vt:lpstr>
      <vt:lpstr>PowerPoint Presentation</vt:lpstr>
      <vt:lpstr>Figure 14.9</vt:lpstr>
      <vt:lpstr>Elongation of the RNA Strand</vt:lpstr>
      <vt:lpstr>Figure 14.10</vt:lpstr>
      <vt:lpstr>Termination of Transcription</vt:lpstr>
      <vt:lpstr>Concept 14.3: Eukaryotic cells modify RNA after transcription</vt:lpstr>
      <vt:lpstr>Alteration of mRNA Ends</vt:lpstr>
      <vt:lpstr>Figure 14.11</vt:lpstr>
      <vt:lpstr>Split Genes and RNA Splicing</vt:lpstr>
      <vt:lpstr>Figure 14.12</vt:lpstr>
      <vt:lpstr>PowerPoint Presentation</vt:lpstr>
      <vt:lpstr>Figure 14.13</vt:lpstr>
      <vt:lpstr>Ribozymes</vt:lpstr>
      <vt:lpstr>Concept 14.4: Translation is the RNA-directed Synthesis of a Polypeptide: A Closer Look</vt:lpstr>
      <vt:lpstr>Molecular Components of Translation</vt:lpstr>
      <vt:lpstr>Bioflix Animation: Protein Synthesis</vt:lpstr>
      <vt:lpstr>Figure 14.14</vt:lpstr>
      <vt:lpstr>The Structure and Function of Transfer RNA</vt:lpstr>
      <vt:lpstr>PowerPoint Presentation</vt:lpstr>
      <vt:lpstr>Video: tRNA Model</vt:lpstr>
      <vt:lpstr>Figure 14.15</vt:lpstr>
      <vt:lpstr>Figure 14.15-1</vt:lpstr>
      <vt:lpstr>Figure 14.15-2</vt:lpstr>
      <vt:lpstr>PowerPoint Presentation</vt:lpstr>
      <vt:lpstr>Figure 14.16</vt:lpstr>
      <vt:lpstr>Ribosomes</vt:lpstr>
      <vt:lpstr>Figure 14.17</vt:lpstr>
      <vt:lpstr>Figure 14.17-1</vt:lpstr>
      <vt:lpstr>Figure 14.17-2</vt:lpstr>
      <vt:lpstr>Figure 14.17-3</vt:lpstr>
      <vt:lpstr>PowerPoint Presentation</vt:lpstr>
      <vt:lpstr>Building a Polypeptide</vt:lpstr>
      <vt:lpstr>Ribosome Association and Initiation of Translation</vt:lpstr>
      <vt:lpstr>Animation: Translation Introduction</vt:lpstr>
      <vt:lpstr>Figure 14.18</vt:lpstr>
      <vt:lpstr>PowerPoint Presentation</vt:lpstr>
      <vt:lpstr>Elongation of the Polypeptide Chain</vt:lpstr>
      <vt:lpstr>Figure 14.19-s1</vt:lpstr>
      <vt:lpstr>Figure 14.19-s2</vt:lpstr>
      <vt:lpstr>Figure 14.19-s3</vt:lpstr>
      <vt:lpstr>Termination of Translation</vt:lpstr>
      <vt:lpstr>Figure 14.20-s1</vt:lpstr>
      <vt:lpstr>Figure 14.20-s2</vt:lpstr>
      <vt:lpstr>Figure 14.20-s3</vt:lpstr>
      <vt:lpstr>Completing and Targeting the Functional Protein</vt:lpstr>
      <vt:lpstr>Protein Folding and Post-Translational Modifications</vt:lpstr>
      <vt:lpstr>Targeting Polypeptides to Specific Locations</vt:lpstr>
      <vt:lpstr>PowerPoint Presentation</vt:lpstr>
      <vt:lpstr>PowerPoint Presentation</vt:lpstr>
      <vt:lpstr>Figure 14.21</vt:lpstr>
      <vt:lpstr>Making Multiple Polypeptides in Bacteria and Eukaryotes</vt:lpstr>
      <vt:lpstr>Figure 14.22</vt:lpstr>
      <vt:lpstr>Figure 14.22-1</vt:lpstr>
      <vt:lpstr>Figure 14.22-2</vt:lpstr>
      <vt:lpstr>PowerPoint Presentation</vt:lpstr>
      <vt:lpstr>Figure 14.23</vt:lpstr>
      <vt:lpstr>Figure 14.23-1</vt:lpstr>
      <vt:lpstr>Figure 14.24</vt:lpstr>
      <vt:lpstr>Figure 14.24-1</vt:lpstr>
      <vt:lpstr>Figure 14.24-2</vt:lpstr>
      <vt:lpstr>Concept 14.5: Mutations of one or a few nucleotides can affect protein structure and function</vt:lpstr>
      <vt:lpstr>Figure 14.25</vt:lpstr>
      <vt:lpstr>Types of Small-Scale Mutations</vt:lpstr>
      <vt:lpstr>Substitutions</vt:lpstr>
      <vt:lpstr>Figure 14.26-1</vt:lpstr>
      <vt:lpstr>Figure 14.26-2</vt:lpstr>
      <vt:lpstr>Figure 14.26-3</vt:lpstr>
      <vt:lpstr>Figure 14.26-4</vt:lpstr>
      <vt:lpstr>Figure 14.26-5</vt:lpstr>
      <vt:lpstr>Figure 14.26-6</vt:lpstr>
      <vt:lpstr>PowerPoint Presentation</vt:lpstr>
      <vt:lpstr>Insertions and Deletions</vt:lpstr>
      <vt:lpstr>New Mutations and Mutagens</vt:lpstr>
      <vt:lpstr>What Is a Gene? Revisiting the Question</vt:lpstr>
      <vt:lpstr>PowerPoint Presentation</vt:lpstr>
      <vt:lpstr>Figure 14.UN02</vt:lpstr>
      <vt:lpstr>Figure 14.UN03</vt:lpstr>
      <vt:lpstr>Figure 14.UN04</vt:lpstr>
      <vt:lpstr>Figure 14.UN05-1</vt:lpstr>
      <vt:lpstr>Figure 14.UN05-2</vt:lpstr>
      <vt:lpstr>Figure 14.UN05-3</vt:lpstr>
      <vt:lpstr>Figure 14.UN05-4</vt:lpstr>
      <vt:lpstr>Figure 14.UN06</vt:lpstr>
      <vt:lpstr>Figure 14.UN07</vt:lpstr>
      <vt:lpstr>Figure 14.UN08</vt:lpstr>
      <vt:lpstr>Figure 14.UN09</vt:lpstr>
      <vt:lpstr>Figure 14.UN10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Laptop</cp:lastModifiedBy>
  <cp:revision>600</cp:revision>
  <cp:lastPrinted>2005-03-24T12:52:04Z</cp:lastPrinted>
  <dcterms:created xsi:type="dcterms:W3CDTF">2010-10-31T21:38:30Z</dcterms:created>
  <dcterms:modified xsi:type="dcterms:W3CDTF">2020-04-13T16:49:11Z</dcterms:modified>
</cp:coreProperties>
</file>