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slideLayouts/slideLayout21.xml" ContentType="application/vnd.openxmlformats-officedocument.presentationml.slideLayout+xml"/>
  <Override PartName="/ppt/theme/theme16.xml" ContentType="application/vnd.openxmlformats-officedocument.theme+xml"/>
  <Override PartName="/ppt/slideLayouts/slideLayout22.xml" ContentType="application/vnd.openxmlformats-officedocument.presentationml.slideLayout+xml"/>
  <Override PartName="/ppt/theme/theme17.xml" ContentType="application/vnd.openxmlformats-officedocument.theme+xml"/>
  <Override PartName="/ppt/slideLayouts/slideLayout2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theme/theme19.xml" ContentType="application/vnd.openxmlformats-officedocument.them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slideLayouts/slideLayout26.xml" ContentType="application/vnd.openxmlformats-officedocument.presentationml.slideLayout+xml"/>
  <Override PartName="/ppt/theme/theme21.xml" ContentType="application/vnd.openxmlformats-officedocument.theme+xml"/>
  <Override PartName="/ppt/slideLayouts/slideLayout27.xml" ContentType="application/vnd.openxmlformats-officedocument.presentationml.slideLayout+xml"/>
  <Override PartName="/ppt/theme/theme22.xml" ContentType="application/vnd.openxmlformats-officedocument.theme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29.xml" ContentType="application/vnd.openxmlformats-officedocument.presentationml.slideLayout+xml"/>
  <Override PartName="/ppt/theme/theme24.xml" ContentType="application/vnd.openxmlformats-officedocument.theme+xml"/>
  <Override PartName="/ppt/slideLayouts/slideLayout30.xml" ContentType="application/vnd.openxmlformats-officedocument.presentationml.slideLayout+xml"/>
  <Override PartName="/ppt/theme/theme25.xml" ContentType="application/vnd.openxmlformats-officedocument.theme+xml"/>
  <Override PartName="/ppt/slideLayouts/slideLayout31.xml" ContentType="application/vnd.openxmlformats-officedocument.presentationml.slideLayout+xml"/>
  <Override PartName="/ppt/theme/theme26.xml" ContentType="application/vnd.openxmlformats-officedocument.theme+xml"/>
  <Override PartName="/ppt/slideLayouts/slideLayout32.xml" ContentType="application/vnd.openxmlformats-officedocument.presentationml.slideLayout+xml"/>
  <Override PartName="/ppt/theme/theme27.xml" ContentType="application/vnd.openxmlformats-officedocument.theme+xml"/>
  <Override PartName="/ppt/slideLayouts/slideLayout33.xml" ContentType="application/vnd.openxmlformats-officedocument.presentationml.slideLayout+xml"/>
  <Override PartName="/ppt/theme/theme28.xml" ContentType="application/vnd.openxmlformats-officedocument.theme+xml"/>
  <Override PartName="/ppt/slideLayouts/slideLayout34.xml" ContentType="application/vnd.openxmlformats-officedocument.presentationml.slideLayout+xml"/>
  <Override PartName="/ppt/theme/theme29.xml" ContentType="application/vnd.openxmlformats-officedocument.theme+xml"/>
  <Override PartName="/ppt/slideLayouts/slideLayout35.xml" ContentType="application/vnd.openxmlformats-officedocument.presentationml.slideLayout+xml"/>
  <Override PartName="/ppt/theme/theme30.xml" ContentType="application/vnd.openxmlformats-officedocument.theme+xml"/>
  <Override PartName="/ppt/slideLayouts/slideLayout36.xml" ContentType="application/vnd.openxmlformats-officedocument.presentationml.slideLayout+xml"/>
  <Override PartName="/ppt/theme/theme31.xml" ContentType="application/vnd.openxmlformats-officedocument.theme+xml"/>
  <Override PartName="/ppt/slideLayouts/slideLayout37.xml" ContentType="application/vnd.openxmlformats-officedocument.presentationml.slideLayout+xml"/>
  <Override PartName="/ppt/theme/theme32.xml" ContentType="application/vnd.openxmlformats-officedocument.theme+xml"/>
  <Override PartName="/ppt/slideLayouts/slideLayout38.xml" ContentType="application/vnd.openxmlformats-officedocument.presentationml.slideLayout+xml"/>
  <Override PartName="/ppt/theme/theme33.xml" ContentType="application/vnd.openxmlformats-officedocument.theme+xml"/>
  <Override PartName="/ppt/slideLayouts/slideLayout39.xml" ContentType="application/vnd.openxmlformats-officedocument.presentationml.slideLayout+xml"/>
  <Override PartName="/ppt/theme/theme34.xml" ContentType="application/vnd.openxmlformats-officedocument.theme+xml"/>
  <Override PartName="/ppt/slideLayouts/slideLayout40.xml" ContentType="application/vnd.openxmlformats-officedocument.presentationml.slideLayout+xml"/>
  <Override PartName="/ppt/theme/theme35.xml" ContentType="application/vnd.openxmlformats-officedocument.theme+xml"/>
  <Override PartName="/ppt/slideLayouts/slideLayout41.xml" ContentType="application/vnd.openxmlformats-officedocument.presentationml.slideLayout+xml"/>
  <Override PartName="/ppt/theme/theme36.xml" ContentType="application/vnd.openxmlformats-officedocument.theme+xml"/>
  <Override PartName="/ppt/slideLayouts/slideLayout42.xml" ContentType="application/vnd.openxmlformats-officedocument.presentationml.slideLayout+xml"/>
  <Override PartName="/ppt/theme/theme37.xml" ContentType="application/vnd.openxmlformats-officedocument.theme+xml"/>
  <Override PartName="/ppt/slideLayouts/slideLayout43.xml" ContentType="application/vnd.openxmlformats-officedocument.presentationml.slideLayout+xml"/>
  <Override PartName="/ppt/theme/theme38.xml" ContentType="application/vnd.openxmlformats-officedocument.theme+xml"/>
  <Override PartName="/ppt/slideLayouts/slideLayout44.xml" ContentType="application/vnd.openxmlformats-officedocument.presentationml.slideLayout+xml"/>
  <Override PartName="/ppt/theme/theme39.xml" ContentType="application/vnd.openxmlformats-officedocument.theme+xml"/>
  <Override PartName="/ppt/slideLayouts/slideLayout45.xml" ContentType="application/vnd.openxmlformats-officedocument.presentationml.slideLayout+xml"/>
  <Override PartName="/ppt/theme/theme40.xml" ContentType="application/vnd.openxmlformats-officedocument.theme+xml"/>
  <Override PartName="/ppt/slideLayouts/slideLayout46.xml" ContentType="application/vnd.openxmlformats-officedocument.presentationml.slideLayout+xml"/>
  <Override PartName="/ppt/theme/theme41.xml" ContentType="application/vnd.openxmlformats-officedocument.theme+xml"/>
  <Override PartName="/ppt/slideLayouts/slideLayout47.xml" ContentType="application/vnd.openxmlformats-officedocument.presentationml.slideLayout+xml"/>
  <Override PartName="/ppt/theme/theme42.xml" ContentType="application/vnd.openxmlformats-officedocument.theme+xml"/>
  <Override PartName="/ppt/slideLayouts/slideLayout48.xml" ContentType="application/vnd.openxmlformats-officedocument.presentationml.slideLayout+xml"/>
  <Override PartName="/ppt/theme/theme43.xml" ContentType="application/vnd.openxmlformats-officedocument.theme+xml"/>
  <Override PartName="/ppt/slideLayouts/slideLayout49.xml" ContentType="application/vnd.openxmlformats-officedocument.presentationml.slideLayout+xml"/>
  <Override PartName="/ppt/theme/theme44.xml" ContentType="application/vnd.openxmlformats-officedocument.theme+xml"/>
  <Override PartName="/ppt/slideLayouts/slideLayout50.xml" ContentType="application/vnd.openxmlformats-officedocument.presentationml.slideLayout+xml"/>
  <Override PartName="/ppt/theme/theme45.xml" ContentType="application/vnd.openxmlformats-officedocument.theme+xml"/>
  <Override PartName="/ppt/slideLayouts/slideLayout51.xml" ContentType="application/vnd.openxmlformats-officedocument.presentationml.slideLayout+xml"/>
  <Override PartName="/ppt/theme/theme46.xml" ContentType="application/vnd.openxmlformats-officedocument.theme+xml"/>
  <Override PartName="/ppt/slideLayouts/slideLayout52.xml" ContentType="application/vnd.openxmlformats-officedocument.presentationml.slideLayout+xml"/>
  <Override PartName="/ppt/theme/theme47.xml" ContentType="application/vnd.openxmlformats-officedocument.theme+xml"/>
  <Override PartName="/ppt/slideLayouts/slideLayout53.xml" ContentType="application/vnd.openxmlformats-officedocument.presentationml.slideLayout+xml"/>
  <Override PartName="/ppt/theme/theme48.xml" ContentType="application/vnd.openxmlformats-officedocument.theme+xml"/>
  <Override PartName="/ppt/slideLayouts/slideLayout54.xml" ContentType="application/vnd.openxmlformats-officedocument.presentationml.slideLayout+xml"/>
  <Override PartName="/ppt/theme/theme49.xml" ContentType="application/vnd.openxmlformats-officedocument.theme+xml"/>
  <Override PartName="/ppt/slideLayouts/slideLayout55.xml" ContentType="application/vnd.openxmlformats-officedocument.presentationml.slideLayout+xml"/>
  <Override PartName="/ppt/theme/theme50.xml" ContentType="application/vnd.openxmlformats-officedocument.theme+xml"/>
  <Override PartName="/ppt/slideLayouts/slideLayout56.xml" ContentType="application/vnd.openxmlformats-officedocument.presentationml.slideLayout+xml"/>
  <Override PartName="/ppt/theme/theme51.xml" ContentType="application/vnd.openxmlformats-officedocument.theme+xml"/>
  <Override PartName="/ppt/slideLayouts/slideLayout57.xml" ContentType="application/vnd.openxmlformats-officedocument.presentationml.slideLayout+xml"/>
  <Override PartName="/ppt/theme/theme52.xml" ContentType="application/vnd.openxmlformats-officedocument.theme+xml"/>
  <Override PartName="/ppt/slideLayouts/slideLayout58.xml" ContentType="application/vnd.openxmlformats-officedocument.presentationml.slideLayout+xml"/>
  <Override PartName="/ppt/theme/theme53.xml" ContentType="application/vnd.openxmlformats-officedocument.theme+xml"/>
  <Override PartName="/ppt/slideLayouts/slideLayout59.xml" ContentType="application/vnd.openxmlformats-officedocument.presentationml.slideLayout+xml"/>
  <Override PartName="/ppt/theme/theme54.xml" ContentType="application/vnd.openxmlformats-officedocument.theme+xml"/>
  <Override PartName="/ppt/slideLayouts/slideLayout60.xml" ContentType="application/vnd.openxmlformats-officedocument.presentationml.slideLayout+xml"/>
  <Override PartName="/ppt/theme/theme55.xml" ContentType="application/vnd.openxmlformats-officedocument.theme+xml"/>
  <Override PartName="/ppt/slideLayouts/slideLayout61.xml" ContentType="application/vnd.openxmlformats-officedocument.presentationml.slideLayout+xml"/>
  <Override PartName="/ppt/theme/theme56.xml" ContentType="application/vnd.openxmlformats-officedocument.theme+xml"/>
  <Override PartName="/ppt/slideLayouts/slideLayout62.xml" ContentType="application/vnd.openxmlformats-officedocument.presentationml.slideLayout+xml"/>
  <Override PartName="/ppt/theme/theme57.xml" ContentType="application/vnd.openxmlformats-officedocument.theme+xml"/>
  <Override PartName="/ppt/slideLayouts/slideLayout63.xml" ContentType="application/vnd.openxmlformats-officedocument.presentationml.slideLayout+xml"/>
  <Override PartName="/ppt/theme/theme58.xml" ContentType="application/vnd.openxmlformats-officedocument.theme+xml"/>
  <Override PartName="/ppt/slideLayouts/slideLayout64.xml" ContentType="application/vnd.openxmlformats-officedocument.presentationml.slideLayout+xml"/>
  <Override PartName="/ppt/theme/theme59.xml" ContentType="application/vnd.openxmlformats-officedocument.theme+xml"/>
  <Override PartName="/ppt/slideLayouts/slideLayout65.xml" ContentType="application/vnd.openxmlformats-officedocument.presentationml.slideLayout+xml"/>
  <Override PartName="/ppt/theme/theme60.xml" ContentType="application/vnd.openxmlformats-officedocument.theme+xml"/>
  <Override PartName="/ppt/slideLayouts/slideLayout66.xml" ContentType="application/vnd.openxmlformats-officedocument.presentationml.slideLayout+xml"/>
  <Override PartName="/ppt/theme/theme61.xml" ContentType="application/vnd.openxmlformats-officedocument.theme+xml"/>
  <Override PartName="/ppt/slideLayouts/slideLayout67.xml" ContentType="application/vnd.openxmlformats-officedocument.presentationml.slideLayout+xml"/>
  <Override PartName="/ppt/theme/theme62.xml" ContentType="application/vnd.openxmlformats-officedocument.theme+xml"/>
  <Override PartName="/ppt/slideLayouts/slideLayout68.xml" ContentType="application/vnd.openxmlformats-officedocument.presentationml.slideLayout+xml"/>
  <Override PartName="/ppt/theme/theme63.xml" ContentType="application/vnd.openxmlformats-officedocument.theme+xml"/>
  <Override PartName="/ppt/slideLayouts/slideLayout69.xml" ContentType="application/vnd.openxmlformats-officedocument.presentationml.slideLayout+xml"/>
  <Override PartName="/ppt/theme/theme64.xml" ContentType="application/vnd.openxmlformats-officedocument.theme+xml"/>
  <Override PartName="/ppt/slideLayouts/slideLayout70.xml" ContentType="application/vnd.openxmlformats-officedocument.presentationml.slideLayout+xml"/>
  <Override PartName="/ppt/theme/theme65.xml" ContentType="application/vnd.openxmlformats-officedocument.theme+xml"/>
  <Override PartName="/ppt/slideLayouts/slideLayout71.xml" ContentType="application/vnd.openxmlformats-officedocument.presentationml.slideLayout+xml"/>
  <Override PartName="/ppt/theme/theme66.xml" ContentType="application/vnd.openxmlformats-officedocument.theme+xml"/>
  <Override PartName="/ppt/slideLayouts/slideLayout72.xml" ContentType="application/vnd.openxmlformats-officedocument.presentationml.slideLayout+xml"/>
  <Override PartName="/ppt/theme/theme67.xml" ContentType="application/vnd.openxmlformats-officedocument.theme+xml"/>
  <Override PartName="/ppt/slideLayouts/slideLayout73.xml" ContentType="application/vnd.openxmlformats-officedocument.presentationml.slideLayout+xml"/>
  <Override PartName="/ppt/theme/theme68.xml" ContentType="application/vnd.openxmlformats-officedocument.theme+xml"/>
  <Override PartName="/ppt/slideLayouts/slideLayout74.xml" ContentType="application/vnd.openxmlformats-officedocument.presentationml.slideLayout+xml"/>
  <Override PartName="/ppt/theme/theme69.xml" ContentType="application/vnd.openxmlformats-officedocument.theme+xml"/>
  <Override PartName="/ppt/slideLayouts/slideLayout75.xml" ContentType="application/vnd.openxmlformats-officedocument.presentationml.slideLayout+xml"/>
  <Override PartName="/ppt/theme/theme70.xml" ContentType="application/vnd.openxmlformats-officedocument.theme+xml"/>
  <Override PartName="/ppt/slideLayouts/slideLayout76.xml" ContentType="application/vnd.openxmlformats-officedocument.presentationml.slideLayout+xml"/>
  <Override PartName="/ppt/theme/theme71.xml" ContentType="application/vnd.openxmlformats-officedocument.theme+xml"/>
  <Override PartName="/ppt/slideLayouts/slideLayout77.xml" ContentType="application/vnd.openxmlformats-officedocument.presentationml.slideLayout+xml"/>
  <Override PartName="/ppt/theme/theme72.xml" ContentType="application/vnd.openxmlformats-officedocument.theme+xml"/>
  <Override PartName="/ppt/slideLayouts/slideLayout78.xml" ContentType="application/vnd.openxmlformats-officedocument.presentationml.slideLayout+xml"/>
  <Override PartName="/ppt/theme/theme73.xml" ContentType="application/vnd.openxmlformats-officedocument.theme+xml"/>
  <Override PartName="/ppt/slideLayouts/slideLayout79.xml" ContentType="application/vnd.openxmlformats-officedocument.presentationml.slideLayout+xml"/>
  <Override PartName="/ppt/theme/theme74.xml" ContentType="application/vnd.openxmlformats-officedocument.theme+xml"/>
  <Override PartName="/ppt/slideLayouts/slideLayout80.xml" ContentType="application/vnd.openxmlformats-officedocument.presentationml.slideLayout+xml"/>
  <Override PartName="/ppt/theme/theme75.xml" ContentType="application/vnd.openxmlformats-officedocument.theme+xml"/>
  <Override PartName="/ppt/slideLayouts/slideLayout81.xml" ContentType="application/vnd.openxmlformats-officedocument.presentationml.slideLayout+xml"/>
  <Override PartName="/ppt/theme/theme76.xml" ContentType="application/vnd.openxmlformats-officedocument.theme+xml"/>
  <Override PartName="/ppt/slideLayouts/slideLayout82.xml" ContentType="application/vnd.openxmlformats-officedocument.presentationml.slideLayout+xml"/>
  <Override PartName="/ppt/theme/theme77.xml" ContentType="application/vnd.openxmlformats-officedocument.theme+xml"/>
  <Override PartName="/ppt/slideLayouts/slideLayout83.xml" ContentType="application/vnd.openxmlformats-officedocument.presentationml.slideLayout+xml"/>
  <Override PartName="/ppt/theme/theme78.xml" ContentType="application/vnd.openxmlformats-officedocument.theme+xml"/>
  <Override PartName="/ppt/slideLayouts/slideLayout84.xml" ContentType="application/vnd.openxmlformats-officedocument.presentationml.slideLayout+xml"/>
  <Override PartName="/ppt/theme/theme79.xml" ContentType="application/vnd.openxmlformats-officedocument.theme+xml"/>
  <Override PartName="/ppt/slideLayouts/slideLayout85.xml" ContentType="application/vnd.openxmlformats-officedocument.presentationml.slideLayout+xml"/>
  <Override PartName="/ppt/theme/theme80.xml" ContentType="application/vnd.openxmlformats-officedocument.theme+xml"/>
  <Override PartName="/ppt/slideLayouts/slideLayout86.xml" ContentType="application/vnd.openxmlformats-officedocument.presentationml.slideLayout+xml"/>
  <Override PartName="/ppt/theme/theme81.xml" ContentType="application/vnd.openxmlformats-officedocument.theme+xml"/>
  <Override PartName="/ppt/slideLayouts/slideLayout87.xml" ContentType="application/vnd.openxmlformats-officedocument.presentationml.slideLayout+xml"/>
  <Override PartName="/ppt/theme/theme82.xml" ContentType="application/vnd.openxmlformats-officedocument.theme+xml"/>
  <Override PartName="/ppt/slideLayouts/slideLayout88.xml" ContentType="application/vnd.openxmlformats-officedocument.presentationml.slideLayout+xml"/>
  <Override PartName="/ppt/theme/theme83.xml" ContentType="application/vnd.openxmlformats-officedocument.theme+xml"/>
  <Override PartName="/ppt/slideLayouts/slideLayout89.xml" ContentType="application/vnd.openxmlformats-officedocument.presentationml.slideLayout+xml"/>
  <Override PartName="/ppt/theme/theme84.xml" ContentType="application/vnd.openxmlformats-officedocument.theme+xml"/>
  <Override PartName="/ppt/slideLayouts/slideLayout90.xml" ContentType="application/vnd.openxmlformats-officedocument.presentationml.slideLayout+xml"/>
  <Override PartName="/ppt/theme/theme85.xml" ContentType="application/vnd.openxmlformats-officedocument.theme+xml"/>
  <Override PartName="/ppt/slideLayouts/slideLayout91.xml" ContentType="application/vnd.openxmlformats-officedocument.presentationml.slideLayout+xml"/>
  <Override PartName="/ppt/theme/theme86.xml" ContentType="application/vnd.openxmlformats-officedocument.theme+xml"/>
  <Override PartName="/ppt/slideLayouts/slideLayout92.xml" ContentType="application/vnd.openxmlformats-officedocument.presentationml.slideLayout+xml"/>
  <Override PartName="/ppt/theme/theme87.xml" ContentType="application/vnd.openxmlformats-officedocument.theme+xml"/>
  <Override PartName="/ppt/slideLayouts/slideLayout93.xml" ContentType="application/vnd.openxmlformats-officedocument.presentationml.slideLayout+xml"/>
  <Override PartName="/ppt/theme/theme88.xml" ContentType="application/vnd.openxmlformats-officedocument.theme+xml"/>
  <Override PartName="/ppt/slideLayouts/slideLayout94.xml" ContentType="application/vnd.openxmlformats-officedocument.presentationml.slideLayout+xml"/>
  <Override PartName="/ppt/theme/theme89.xml" ContentType="application/vnd.openxmlformats-officedocument.theme+xml"/>
  <Override PartName="/ppt/slideLayouts/slideLayout95.xml" ContentType="application/vnd.openxmlformats-officedocument.presentationml.slideLayout+xml"/>
  <Override PartName="/ppt/theme/theme90.xml" ContentType="application/vnd.openxmlformats-officedocument.theme+xml"/>
  <Override PartName="/ppt/slideLayouts/slideLayout96.xml" ContentType="application/vnd.openxmlformats-officedocument.presentationml.slideLayout+xml"/>
  <Override PartName="/ppt/theme/theme91.xml" ContentType="application/vnd.openxmlformats-officedocument.theme+xml"/>
  <Override PartName="/ppt/slideLayouts/slideLayout97.xml" ContentType="application/vnd.openxmlformats-officedocument.presentationml.slideLayout+xml"/>
  <Override PartName="/ppt/theme/theme92.xml" ContentType="application/vnd.openxmlformats-officedocument.theme+xml"/>
  <Override PartName="/ppt/slideLayouts/slideLayout98.xml" ContentType="application/vnd.openxmlformats-officedocument.presentationml.slideLayout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4023" r:id="rId2"/>
    <p:sldMasterId id="2147484025" r:id="rId3"/>
    <p:sldMasterId id="2147484027" r:id="rId4"/>
    <p:sldMasterId id="2147484029" r:id="rId5"/>
    <p:sldMasterId id="2147484031" r:id="rId6"/>
    <p:sldMasterId id="2147484033" r:id="rId7"/>
    <p:sldMasterId id="2147484035" r:id="rId8"/>
    <p:sldMasterId id="2147484037" r:id="rId9"/>
    <p:sldMasterId id="2147484039" r:id="rId10"/>
    <p:sldMasterId id="2147484041" r:id="rId11"/>
    <p:sldMasterId id="2147484043" r:id="rId12"/>
    <p:sldMasterId id="2147484045" r:id="rId13"/>
    <p:sldMasterId id="2147484047" r:id="rId14"/>
    <p:sldMasterId id="2147484049" r:id="rId15"/>
    <p:sldMasterId id="2147484051" r:id="rId16"/>
    <p:sldMasterId id="2147484053" r:id="rId17"/>
    <p:sldMasterId id="2147484055" r:id="rId18"/>
    <p:sldMasterId id="2147484057" r:id="rId19"/>
    <p:sldMasterId id="2147484059" r:id="rId20"/>
    <p:sldMasterId id="2147484061" r:id="rId21"/>
    <p:sldMasterId id="2147484063" r:id="rId22"/>
    <p:sldMasterId id="2147484065" r:id="rId23"/>
    <p:sldMasterId id="2147484067" r:id="rId24"/>
    <p:sldMasterId id="2147484069" r:id="rId25"/>
    <p:sldMasterId id="2147484071" r:id="rId26"/>
    <p:sldMasterId id="2147484073" r:id="rId27"/>
    <p:sldMasterId id="2147484075" r:id="rId28"/>
    <p:sldMasterId id="2147484077" r:id="rId29"/>
    <p:sldMasterId id="2147484079" r:id="rId30"/>
    <p:sldMasterId id="2147484081" r:id="rId31"/>
    <p:sldMasterId id="2147484083" r:id="rId32"/>
    <p:sldMasterId id="2147484085" r:id="rId33"/>
    <p:sldMasterId id="2147484087" r:id="rId34"/>
    <p:sldMasterId id="2147484089" r:id="rId35"/>
    <p:sldMasterId id="2147484091" r:id="rId36"/>
    <p:sldMasterId id="2147484093" r:id="rId37"/>
    <p:sldMasterId id="2147484095" r:id="rId38"/>
    <p:sldMasterId id="2147484097" r:id="rId39"/>
    <p:sldMasterId id="2147484099" r:id="rId40"/>
    <p:sldMasterId id="2147484101" r:id="rId41"/>
    <p:sldMasterId id="2147484103" r:id="rId42"/>
    <p:sldMasterId id="2147484105" r:id="rId43"/>
    <p:sldMasterId id="2147484107" r:id="rId44"/>
    <p:sldMasterId id="2147484109" r:id="rId45"/>
    <p:sldMasterId id="2147484111" r:id="rId46"/>
    <p:sldMasterId id="2147484113" r:id="rId47"/>
    <p:sldMasterId id="2147484115" r:id="rId48"/>
    <p:sldMasterId id="2147484117" r:id="rId49"/>
    <p:sldMasterId id="2147484119" r:id="rId50"/>
    <p:sldMasterId id="2147484121" r:id="rId51"/>
    <p:sldMasterId id="2147484123" r:id="rId52"/>
    <p:sldMasterId id="2147484125" r:id="rId53"/>
    <p:sldMasterId id="2147484127" r:id="rId54"/>
    <p:sldMasterId id="2147484129" r:id="rId55"/>
    <p:sldMasterId id="2147484131" r:id="rId56"/>
    <p:sldMasterId id="2147484133" r:id="rId57"/>
    <p:sldMasterId id="2147484135" r:id="rId58"/>
    <p:sldMasterId id="2147484137" r:id="rId59"/>
    <p:sldMasterId id="2147484139" r:id="rId60"/>
    <p:sldMasterId id="2147484141" r:id="rId61"/>
    <p:sldMasterId id="2147484143" r:id="rId62"/>
    <p:sldMasterId id="2147484145" r:id="rId63"/>
    <p:sldMasterId id="2147484147" r:id="rId64"/>
    <p:sldMasterId id="2147484149" r:id="rId65"/>
    <p:sldMasterId id="2147484151" r:id="rId66"/>
    <p:sldMasterId id="2147484153" r:id="rId67"/>
    <p:sldMasterId id="2147484155" r:id="rId68"/>
    <p:sldMasterId id="2147484157" r:id="rId69"/>
    <p:sldMasterId id="2147484159" r:id="rId70"/>
    <p:sldMasterId id="2147484161" r:id="rId71"/>
    <p:sldMasterId id="2147484163" r:id="rId72"/>
    <p:sldMasterId id="2147484165" r:id="rId73"/>
    <p:sldMasterId id="2147484167" r:id="rId74"/>
    <p:sldMasterId id="2147484169" r:id="rId75"/>
    <p:sldMasterId id="2147484171" r:id="rId76"/>
    <p:sldMasterId id="2147484173" r:id="rId77"/>
    <p:sldMasterId id="2147484175" r:id="rId78"/>
    <p:sldMasterId id="2147484177" r:id="rId79"/>
    <p:sldMasterId id="2147484179" r:id="rId80"/>
    <p:sldMasterId id="2147484181" r:id="rId81"/>
    <p:sldMasterId id="2147484183" r:id="rId82"/>
    <p:sldMasterId id="2147484185" r:id="rId83"/>
    <p:sldMasterId id="2147484187" r:id="rId84"/>
    <p:sldMasterId id="2147484189" r:id="rId85"/>
    <p:sldMasterId id="2147484191" r:id="rId86"/>
    <p:sldMasterId id="2147484193" r:id="rId87"/>
    <p:sldMasterId id="2147484195" r:id="rId88"/>
    <p:sldMasterId id="2147484197" r:id="rId89"/>
    <p:sldMasterId id="2147484199" r:id="rId90"/>
    <p:sldMasterId id="2147484201" r:id="rId91"/>
    <p:sldMasterId id="2147484203" r:id="rId92"/>
    <p:sldMasterId id="2147484205" r:id="rId93"/>
  </p:sldMasterIdLst>
  <p:notesMasterIdLst>
    <p:notesMasterId r:id="rId259"/>
  </p:notesMasterIdLst>
  <p:handoutMasterIdLst>
    <p:handoutMasterId r:id="rId260"/>
  </p:handoutMasterIdLst>
  <p:sldIdLst>
    <p:sldId id="256" r:id="rId94"/>
    <p:sldId id="257" r:id="rId95"/>
    <p:sldId id="393" r:id="rId96"/>
    <p:sldId id="394" r:id="rId97"/>
    <p:sldId id="260" r:id="rId98"/>
    <p:sldId id="261" r:id="rId99"/>
    <p:sldId id="262" r:id="rId100"/>
    <p:sldId id="263" r:id="rId101"/>
    <p:sldId id="395" r:id="rId102"/>
    <p:sldId id="265" r:id="rId103"/>
    <p:sldId id="266" r:id="rId104"/>
    <p:sldId id="348" r:id="rId105"/>
    <p:sldId id="396" r:id="rId106"/>
    <p:sldId id="268" r:id="rId107"/>
    <p:sldId id="349" r:id="rId108"/>
    <p:sldId id="397" r:id="rId109"/>
    <p:sldId id="398" r:id="rId110"/>
    <p:sldId id="399" r:id="rId111"/>
    <p:sldId id="270" r:id="rId112"/>
    <p:sldId id="350" r:id="rId113"/>
    <p:sldId id="400" r:id="rId114"/>
    <p:sldId id="401" r:id="rId115"/>
    <p:sldId id="272" r:id="rId116"/>
    <p:sldId id="273" r:id="rId117"/>
    <p:sldId id="402" r:id="rId118"/>
    <p:sldId id="403" r:id="rId119"/>
    <p:sldId id="404" r:id="rId120"/>
    <p:sldId id="275" r:id="rId121"/>
    <p:sldId id="351" r:id="rId122"/>
    <p:sldId id="352" r:id="rId123"/>
    <p:sldId id="405" r:id="rId124"/>
    <p:sldId id="406" r:id="rId125"/>
    <p:sldId id="407" r:id="rId126"/>
    <p:sldId id="408" r:id="rId127"/>
    <p:sldId id="277" r:id="rId128"/>
    <p:sldId id="278" r:id="rId129"/>
    <p:sldId id="409" r:id="rId130"/>
    <p:sldId id="280" r:id="rId131"/>
    <p:sldId id="410" r:id="rId132"/>
    <p:sldId id="282" r:id="rId133"/>
    <p:sldId id="411" r:id="rId134"/>
    <p:sldId id="412" r:id="rId135"/>
    <p:sldId id="413" r:id="rId136"/>
    <p:sldId id="284" r:id="rId137"/>
    <p:sldId id="285" r:id="rId138"/>
    <p:sldId id="414" r:id="rId139"/>
    <p:sldId id="287" r:id="rId140"/>
    <p:sldId id="415" r:id="rId141"/>
    <p:sldId id="416" r:id="rId142"/>
    <p:sldId id="417" r:id="rId143"/>
    <p:sldId id="289" r:id="rId144"/>
    <p:sldId id="290" r:id="rId145"/>
    <p:sldId id="353" r:id="rId146"/>
    <p:sldId id="354" r:id="rId147"/>
    <p:sldId id="418" r:id="rId148"/>
    <p:sldId id="292" r:id="rId149"/>
    <p:sldId id="419" r:id="rId150"/>
    <p:sldId id="421" r:id="rId151"/>
    <p:sldId id="294" r:id="rId152"/>
    <p:sldId id="420" r:id="rId153"/>
    <p:sldId id="422" r:id="rId154"/>
    <p:sldId id="296" r:id="rId155"/>
    <p:sldId id="297" r:id="rId156"/>
    <p:sldId id="298" r:id="rId157"/>
    <p:sldId id="299" r:id="rId158"/>
    <p:sldId id="423" r:id="rId159"/>
    <p:sldId id="301" r:id="rId160"/>
    <p:sldId id="302" r:id="rId161"/>
    <p:sldId id="355" r:id="rId162"/>
    <p:sldId id="424" r:id="rId163"/>
    <p:sldId id="425" r:id="rId164"/>
    <p:sldId id="426" r:id="rId165"/>
    <p:sldId id="304" r:id="rId166"/>
    <p:sldId id="305" r:id="rId167"/>
    <p:sldId id="356" r:id="rId168"/>
    <p:sldId id="357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307" r:id="rId178"/>
    <p:sldId id="358" r:id="rId179"/>
    <p:sldId id="435" r:id="rId180"/>
    <p:sldId id="310" r:id="rId181"/>
    <p:sldId id="311" r:id="rId182"/>
    <p:sldId id="436" r:id="rId183"/>
    <p:sldId id="437" r:id="rId184"/>
    <p:sldId id="438" r:id="rId185"/>
    <p:sldId id="313" r:id="rId186"/>
    <p:sldId id="314" r:id="rId187"/>
    <p:sldId id="439" r:id="rId188"/>
    <p:sldId id="316" r:id="rId189"/>
    <p:sldId id="317" r:id="rId190"/>
    <p:sldId id="318" r:id="rId191"/>
    <p:sldId id="319" r:id="rId192"/>
    <p:sldId id="320" r:id="rId193"/>
    <p:sldId id="321" r:id="rId194"/>
    <p:sldId id="440" r:id="rId195"/>
    <p:sldId id="441" r:id="rId196"/>
    <p:sldId id="442" r:id="rId197"/>
    <p:sldId id="443" r:id="rId198"/>
    <p:sldId id="444" r:id="rId199"/>
    <p:sldId id="445" r:id="rId200"/>
    <p:sldId id="446" r:id="rId201"/>
    <p:sldId id="447" r:id="rId202"/>
    <p:sldId id="359" r:id="rId203"/>
    <p:sldId id="360" r:id="rId204"/>
    <p:sldId id="324" r:id="rId205"/>
    <p:sldId id="325" r:id="rId206"/>
    <p:sldId id="326" r:id="rId207"/>
    <p:sldId id="327" r:id="rId208"/>
    <p:sldId id="328" r:id="rId209"/>
    <p:sldId id="448" r:id="rId210"/>
    <p:sldId id="449" r:id="rId211"/>
    <p:sldId id="450" r:id="rId212"/>
    <p:sldId id="330" r:id="rId213"/>
    <p:sldId id="331" r:id="rId214"/>
    <p:sldId id="361" r:id="rId215"/>
    <p:sldId id="451" r:id="rId216"/>
    <p:sldId id="452" r:id="rId217"/>
    <p:sldId id="453" r:id="rId218"/>
    <p:sldId id="454" r:id="rId219"/>
    <p:sldId id="333" r:id="rId220"/>
    <p:sldId id="334" r:id="rId221"/>
    <p:sldId id="455" r:id="rId222"/>
    <p:sldId id="456" r:id="rId223"/>
    <p:sldId id="457" r:id="rId224"/>
    <p:sldId id="336" r:id="rId225"/>
    <p:sldId id="458" r:id="rId226"/>
    <p:sldId id="459" r:id="rId227"/>
    <p:sldId id="460" r:id="rId228"/>
    <p:sldId id="461" r:id="rId229"/>
    <p:sldId id="462" r:id="rId230"/>
    <p:sldId id="463" r:id="rId231"/>
    <p:sldId id="338" r:id="rId232"/>
    <p:sldId id="464" r:id="rId233"/>
    <p:sldId id="340" r:id="rId234"/>
    <p:sldId id="341" r:id="rId235"/>
    <p:sldId id="465" r:id="rId236"/>
    <p:sldId id="466" r:id="rId237"/>
    <p:sldId id="467" r:id="rId238"/>
    <p:sldId id="343" r:id="rId239"/>
    <p:sldId id="468" r:id="rId240"/>
    <p:sldId id="345" r:id="rId241"/>
    <p:sldId id="346" r:id="rId242"/>
    <p:sldId id="469" r:id="rId243"/>
    <p:sldId id="470" r:id="rId244"/>
    <p:sldId id="471" r:id="rId245"/>
    <p:sldId id="472" r:id="rId246"/>
    <p:sldId id="473" r:id="rId247"/>
    <p:sldId id="474" r:id="rId248"/>
    <p:sldId id="475" r:id="rId249"/>
    <p:sldId id="476" r:id="rId250"/>
    <p:sldId id="477" r:id="rId251"/>
    <p:sldId id="478" r:id="rId252"/>
    <p:sldId id="479" r:id="rId253"/>
    <p:sldId id="480" r:id="rId254"/>
    <p:sldId id="481" r:id="rId255"/>
    <p:sldId id="482" r:id="rId256"/>
    <p:sldId id="483" r:id="rId257"/>
    <p:sldId id="484" r:id="rId258"/>
  </p:sldIdLst>
  <p:sldSz cx="9144000" cy="6858000" type="screen4x3"/>
  <p:notesSz cx="6858000" cy="9144000"/>
  <p:custDataLst>
    <p:tags r:id="rId2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  <p15:guide id="9" orient="horz" pos="2204">
          <p15:clr>
            <a:srgbClr val="A4A3A4"/>
          </p15:clr>
        </p15:guide>
        <p15:guide id="10" pos="20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1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3" autoAdjust="0"/>
    <p:restoredTop sz="92230" autoAdjust="0"/>
  </p:normalViewPr>
  <p:slideViewPr>
    <p:cSldViewPr snapToGrid="0" showGuides="1">
      <p:cViewPr varScale="1">
        <p:scale>
          <a:sx n="67" d="100"/>
          <a:sy n="67" d="100"/>
        </p:scale>
        <p:origin x="1446" y="78"/>
      </p:cViewPr>
      <p:guideLst>
        <p:guide orient="horz" pos="2158"/>
        <p:guide pos="2880"/>
        <p:guide orient="horz" pos="2204"/>
        <p:guide pos="2092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-32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45.xml"/><Relationship Id="rId159" Type="http://schemas.openxmlformats.org/officeDocument/2006/relationships/slide" Target="slides/slide66.xml"/><Relationship Id="rId170" Type="http://schemas.openxmlformats.org/officeDocument/2006/relationships/slide" Target="slides/slide77.xml"/><Relationship Id="rId191" Type="http://schemas.openxmlformats.org/officeDocument/2006/relationships/slide" Target="slides/slide98.xml"/><Relationship Id="rId205" Type="http://schemas.openxmlformats.org/officeDocument/2006/relationships/slide" Target="slides/slide112.xml"/><Relationship Id="rId226" Type="http://schemas.openxmlformats.org/officeDocument/2006/relationships/slide" Target="slides/slide133.xml"/><Relationship Id="rId247" Type="http://schemas.openxmlformats.org/officeDocument/2006/relationships/slide" Target="slides/slide154.xml"/><Relationship Id="rId107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35.xml"/><Relationship Id="rId149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.xml"/><Relationship Id="rId160" Type="http://schemas.openxmlformats.org/officeDocument/2006/relationships/slide" Target="slides/slide67.xml"/><Relationship Id="rId181" Type="http://schemas.openxmlformats.org/officeDocument/2006/relationships/slide" Target="slides/slide88.xml"/><Relationship Id="rId216" Type="http://schemas.openxmlformats.org/officeDocument/2006/relationships/slide" Target="slides/slide123.xml"/><Relationship Id="rId237" Type="http://schemas.openxmlformats.org/officeDocument/2006/relationships/slide" Target="slides/slide144.xml"/><Relationship Id="rId258" Type="http://schemas.openxmlformats.org/officeDocument/2006/relationships/slide" Target="slides/slide165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25.xml"/><Relationship Id="rId139" Type="http://schemas.openxmlformats.org/officeDocument/2006/relationships/slide" Target="slides/slide46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57.xml"/><Relationship Id="rId171" Type="http://schemas.openxmlformats.org/officeDocument/2006/relationships/slide" Target="slides/slide78.xml"/><Relationship Id="rId192" Type="http://schemas.openxmlformats.org/officeDocument/2006/relationships/slide" Target="slides/slide99.xml"/><Relationship Id="rId206" Type="http://schemas.openxmlformats.org/officeDocument/2006/relationships/slide" Target="slides/slide113.xml"/><Relationship Id="rId227" Type="http://schemas.openxmlformats.org/officeDocument/2006/relationships/slide" Target="slides/slide134.xml"/><Relationship Id="rId248" Type="http://schemas.openxmlformats.org/officeDocument/2006/relationships/slide" Target="slides/slide155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15.xml"/><Relationship Id="rId129" Type="http://schemas.openxmlformats.org/officeDocument/2006/relationships/slide" Target="slides/slide36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3.xml"/><Relationship Id="rId140" Type="http://schemas.openxmlformats.org/officeDocument/2006/relationships/slide" Target="slides/slide47.xml"/><Relationship Id="rId161" Type="http://schemas.openxmlformats.org/officeDocument/2006/relationships/slide" Target="slides/slide68.xml"/><Relationship Id="rId182" Type="http://schemas.openxmlformats.org/officeDocument/2006/relationships/slide" Target="slides/slide89.xml"/><Relationship Id="rId217" Type="http://schemas.openxmlformats.org/officeDocument/2006/relationships/slide" Target="slides/slide12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45.xml"/><Relationship Id="rId259" Type="http://schemas.openxmlformats.org/officeDocument/2006/relationships/notesMaster" Target="notesMasters/notesMaster1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1.xml"/><Relationship Id="rId119" Type="http://schemas.openxmlformats.org/officeDocument/2006/relationships/slide" Target="slides/slide26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37.xml"/><Relationship Id="rId135" Type="http://schemas.openxmlformats.org/officeDocument/2006/relationships/slide" Target="slides/slide42.xml"/><Relationship Id="rId151" Type="http://schemas.openxmlformats.org/officeDocument/2006/relationships/slide" Target="slides/slide58.xml"/><Relationship Id="rId156" Type="http://schemas.openxmlformats.org/officeDocument/2006/relationships/slide" Target="slides/slide63.xml"/><Relationship Id="rId177" Type="http://schemas.openxmlformats.org/officeDocument/2006/relationships/slide" Target="slides/slide84.xml"/><Relationship Id="rId198" Type="http://schemas.openxmlformats.org/officeDocument/2006/relationships/slide" Target="slides/slide105.xml"/><Relationship Id="rId172" Type="http://schemas.openxmlformats.org/officeDocument/2006/relationships/slide" Target="slides/slide79.xml"/><Relationship Id="rId193" Type="http://schemas.openxmlformats.org/officeDocument/2006/relationships/slide" Target="slides/slide100.xml"/><Relationship Id="rId202" Type="http://schemas.openxmlformats.org/officeDocument/2006/relationships/slide" Target="slides/slide109.xml"/><Relationship Id="rId207" Type="http://schemas.openxmlformats.org/officeDocument/2006/relationships/slide" Target="slides/slide114.xml"/><Relationship Id="rId223" Type="http://schemas.openxmlformats.org/officeDocument/2006/relationships/slide" Target="slides/slide130.xml"/><Relationship Id="rId228" Type="http://schemas.openxmlformats.org/officeDocument/2006/relationships/slide" Target="slides/slide135.xml"/><Relationship Id="rId244" Type="http://schemas.openxmlformats.org/officeDocument/2006/relationships/slide" Target="slides/slide151.xml"/><Relationship Id="rId249" Type="http://schemas.openxmlformats.org/officeDocument/2006/relationships/slide" Target="slides/slide15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16.xml"/><Relationship Id="rId260" Type="http://schemas.openxmlformats.org/officeDocument/2006/relationships/handoutMaster" Target="handoutMasters/handoutMaster1.xml"/><Relationship Id="rId265" Type="http://schemas.openxmlformats.org/officeDocument/2006/relationships/theme" Target="theme/theme1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4.xml"/><Relationship Id="rId104" Type="http://schemas.openxmlformats.org/officeDocument/2006/relationships/slide" Target="slides/slide11.xml"/><Relationship Id="rId120" Type="http://schemas.openxmlformats.org/officeDocument/2006/relationships/slide" Target="slides/slide27.xml"/><Relationship Id="rId125" Type="http://schemas.openxmlformats.org/officeDocument/2006/relationships/slide" Target="slides/slide32.xml"/><Relationship Id="rId141" Type="http://schemas.openxmlformats.org/officeDocument/2006/relationships/slide" Target="slides/slide48.xml"/><Relationship Id="rId146" Type="http://schemas.openxmlformats.org/officeDocument/2006/relationships/slide" Target="slides/slide53.xml"/><Relationship Id="rId167" Type="http://schemas.openxmlformats.org/officeDocument/2006/relationships/slide" Target="slides/slide74.xml"/><Relationship Id="rId188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69.xml"/><Relationship Id="rId183" Type="http://schemas.openxmlformats.org/officeDocument/2006/relationships/slide" Target="slides/slide90.xml"/><Relationship Id="rId213" Type="http://schemas.openxmlformats.org/officeDocument/2006/relationships/slide" Target="slides/slide120.xml"/><Relationship Id="rId218" Type="http://schemas.openxmlformats.org/officeDocument/2006/relationships/slide" Target="slides/slide125.xml"/><Relationship Id="rId234" Type="http://schemas.openxmlformats.org/officeDocument/2006/relationships/slide" Target="slides/slide141.xml"/><Relationship Id="rId239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157.xml"/><Relationship Id="rId255" Type="http://schemas.openxmlformats.org/officeDocument/2006/relationships/slide" Target="slides/slide162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7.xml"/><Relationship Id="rId115" Type="http://schemas.openxmlformats.org/officeDocument/2006/relationships/slide" Target="slides/slide22.xml"/><Relationship Id="rId131" Type="http://schemas.openxmlformats.org/officeDocument/2006/relationships/slide" Target="slides/slide38.xml"/><Relationship Id="rId136" Type="http://schemas.openxmlformats.org/officeDocument/2006/relationships/slide" Target="slides/slide43.xml"/><Relationship Id="rId157" Type="http://schemas.openxmlformats.org/officeDocument/2006/relationships/slide" Target="slides/slide64.xml"/><Relationship Id="rId178" Type="http://schemas.openxmlformats.org/officeDocument/2006/relationships/slide" Target="slides/slide85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59.xml"/><Relationship Id="rId173" Type="http://schemas.openxmlformats.org/officeDocument/2006/relationships/slide" Target="slides/slide80.xml"/><Relationship Id="rId194" Type="http://schemas.openxmlformats.org/officeDocument/2006/relationships/slide" Target="slides/slide101.xml"/><Relationship Id="rId199" Type="http://schemas.openxmlformats.org/officeDocument/2006/relationships/slide" Target="slides/slide106.xml"/><Relationship Id="rId203" Type="http://schemas.openxmlformats.org/officeDocument/2006/relationships/slide" Target="slides/slide110.xml"/><Relationship Id="rId208" Type="http://schemas.openxmlformats.org/officeDocument/2006/relationships/slide" Target="slides/slide115.xml"/><Relationship Id="rId229" Type="http://schemas.openxmlformats.org/officeDocument/2006/relationships/slide" Target="slides/slide136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31.xml"/><Relationship Id="rId240" Type="http://schemas.openxmlformats.org/officeDocument/2006/relationships/slide" Target="slides/slide147.xml"/><Relationship Id="rId245" Type="http://schemas.openxmlformats.org/officeDocument/2006/relationships/slide" Target="slides/slide152.xml"/><Relationship Id="rId261" Type="http://schemas.openxmlformats.org/officeDocument/2006/relationships/tags" Target="tags/tag1.xml"/><Relationship Id="rId266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7.xml"/><Relationship Id="rId105" Type="http://schemas.openxmlformats.org/officeDocument/2006/relationships/slide" Target="slides/slide12.xml"/><Relationship Id="rId126" Type="http://schemas.openxmlformats.org/officeDocument/2006/relationships/slide" Target="slides/slide33.xml"/><Relationship Id="rId147" Type="http://schemas.openxmlformats.org/officeDocument/2006/relationships/slide" Target="slides/slide54.xml"/><Relationship Id="rId168" Type="http://schemas.openxmlformats.org/officeDocument/2006/relationships/slide" Target="slides/slide75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" Target="slides/slide5.xml"/><Relationship Id="rId121" Type="http://schemas.openxmlformats.org/officeDocument/2006/relationships/slide" Target="slides/slide28.xml"/><Relationship Id="rId142" Type="http://schemas.openxmlformats.org/officeDocument/2006/relationships/slide" Target="slides/slide49.xml"/><Relationship Id="rId163" Type="http://schemas.openxmlformats.org/officeDocument/2006/relationships/slide" Target="slides/slide70.xml"/><Relationship Id="rId184" Type="http://schemas.openxmlformats.org/officeDocument/2006/relationships/slide" Target="slides/slide91.xml"/><Relationship Id="rId189" Type="http://schemas.openxmlformats.org/officeDocument/2006/relationships/slide" Target="slides/slide96.xml"/><Relationship Id="rId219" Type="http://schemas.openxmlformats.org/officeDocument/2006/relationships/slide" Target="slides/slide12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1.xml"/><Relationship Id="rId230" Type="http://schemas.openxmlformats.org/officeDocument/2006/relationships/slide" Target="slides/slide137.xml"/><Relationship Id="rId235" Type="http://schemas.openxmlformats.org/officeDocument/2006/relationships/slide" Target="slides/slide142.xml"/><Relationship Id="rId251" Type="http://schemas.openxmlformats.org/officeDocument/2006/relationships/slide" Target="slides/slide158.xml"/><Relationship Id="rId256" Type="http://schemas.openxmlformats.org/officeDocument/2006/relationships/slide" Target="slides/slide16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23.xml"/><Relationship Id="rId137" Type="http://schemas.openxmlformats.org/officeDocument/2006/relationships/slide" Target="slides/slide44.xml"/><Relationship Id="rId158" Type="http://schemas.openxmlformats.org/officeDocument/2006/relationships/slide" Target="slides/slide65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18.xml"/><Relationship Id="rId132" Type="http://schemas.openxmlformats.org/officeDocument/2006/relationships/slide" Target="slides/slide39.xml"/><Relationship Id="rId153" Type="http://schemas.openxmlformats.org/officeDocument/2006/relationships/slide" Target="slides/slide60.xml"/><Relationship Id="rId174" Type="http://schemas.openxmlformats.org/officeDocument/2006/relationships/slide" Target="slides/slide81.xml"/><Relationship Id="rId179" Type="http://schemas.openxmlformats.org/officeDocument/2006/relationships/slide" Target="slides/slide86.xml"/><Relationship Id="rId195" Type="http://schemas.openxmlformats.org/officeDocument/2006/relationships/slide" Target="slides/slide102.xml"/><Relationship Id="rId209" Type="http://schemas.openxmlformats.org/officeDocument/2006/relationships/slide" Target="slides/slide116.xml"/><Relationship Id="rId190" Type="http://schemas.openxmlformats.org/officeDocument/2006/relationships/slide" Target="slides/slide97.xml"/><Relationship Id="rId204" Type="http://schemas.openxmlformats.org/officeDocument/2006/relationships/slide" Target="slides/slide111.xml"/><Relationship Id="rId220" Type="http://schemas.openxmlformats.org/officeDocument/2006/relationships/slide" Target="slides/slide127.xml"/><Relationship Id="rId225" Type="http://schemas.openxmlformats.org/officeDocument/2006/relationships/slide" Target="slides/slide132.xml"/><Relationship Id="rId241" Type="http://schemas.openxmlformats.org/officeDocument/2006/relationships/slide" Target="slides/slide148.xml"/><Relationship Id="rId246" Type="http://schemas.openxmlformats.org/officeDocument/2006/relationships/slide" Target="slides/slide15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13.xml"/><Relationship Id="rId127" Type="http://schemas.openxmlformats.org/officeDocument/2006/relationships/slide" Target="slides/slide34.xml"/><Relationship Id="rId262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1.xml"/><Relationship Id="rId99" Type="http://schemas.openxmlformats.org/officeDocument/2006/relationships/slide" Target="slides/slide6.xml"/><Relationship Id="rId101" Type="http://schemas.openxmlformats.org/officeDocument/2006/relationships/slide" Target="slides/slide8.xml"/><Relationship Id="rId122" Type="http://schemas.openxmlformats.org/officeDocument/2006/relationships/slide" Target="slides/slide29.xml"/><Relationship Id="rId143" Type="http://schemas.openxmlformats.org/officeDocument/2006/relationships/slide" Target="slides/slide50.xml"/><Relationship Id="rId148" Type="http://schemas.openxmlformats.org/officeDocument/2006/relationships/slide" Target="slides/slide55.xml"/><Relationship Id="rId164" Type="http://schemas.openxmlformats.org/officeDocument/2006/relationships/slide" Target="slides/slide71.xml"/><Relationship Id="rId169" Type="http://schemas.openxmlformats.org/officeDocument/2006/relationships/slide" Target="slides/slide76.xml"/><Relationship Id="rId185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87.xml"/><Relationship Id="rId210" Type="http://schemas.openxmlformats.org/officeDocument/2006/relationships/slide" Target="slides/slide117.xml"/><Relationship Id="rId215" Type="http://schemas.openxmlformats.org/officeDocument/2006/relationships/slide" Target="slides/slide122.xml"/><Relationship Id="rId236" Type="http://schemas.openxmlformats.org/officeDocument/2006/relationships/slide" Target="slides/slide143.xml"/><Relationship Id="rId257" Type="http://schemas.openxmlformats.org/officeDocument/2006/relationships/slide" Target="slides/slide164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38.xml"/><Relationship Id="rId252" Type="http://schemas.openxmlformats.org/officeDocument/2006/relationships/slide" Target="slides/slide159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9.xml"/><Relationship Id="rId133" Type="http://schemas.openxmlformats.org/officeDocument/2006/relationships/slide" Target="slides/slide40.xml"/><Relationship Id="rId154" Type="http://schemas.openxmlformats.org/officeDocument/2006/relationships/slide" Target="slides/slide61.xml"/><Relationship Id="rId175" Type="http://schemas.openxmlformats.org/officeDocument/2006/relationships/slide" Target="slides/slide82.xml"/><Relationship Id="rId196" Type="http://schemas.openxmlformats.org/officeDocument/2006/relationships/slide" Target="slides/slide103.xml"/><Relationship Id="rId200" Type="http://schemas.openxmlformats.org/officeDocument/2006/relationships/slide" Target="slides/slide10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28.xml"/><Relationship Id="rId242" Type="http://schemas.openxmlformats.org/officeDocument/2006/relationships/slide" Target="slides/slide149.xml"/><Relationship Id="rId263" Type="http://schemas.openxmlformats.org/officeDocument/2006/relationships/presProps" Target="presProps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9.xml"/><Relationship Id="rId123" Type="http://schemas.openxmlformats.org/officeDocument/2006/relationships/slide" Target="slides/slide30.xml"/><Relationship Id="rId144" Type="http://schemas.openxmlformats.org/officeDocument/2006/relationships/slide" Target="slides/slide51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72.xml"/><Relationship Id="rId186" Type="http://schemas.openxmlformats.org/officeDocument/2006/relationships/slide" Target="slides/slide93.xml"/><Relationship Id="rId211" Type="http://schemas.openxmlformats.org/officeDocument/2006/relationships/slide" Target="slides/slide118.xml"/><Relationship Id="rId232" Type="http://schemas.openxmlformats.org/officeDocument/2006/relationships/slide" Target="slides/slide139.xml"/><Relationship Id="rId253" Type="http://schemas.openxmlformats.org/officeDocument/2006/relationships/slide" Target="slides/slide160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0.xml"/><Relationship Id="rId134" Type="http://schemas.openxmlformats.org/officeDocument/2006/relationships/slide" Target="slides/slide41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2.xml"/><Relationship Id="rId176" Type="http://schemas.openxmlformats.org/officeDocument/2006/relationships/slide" Target="slides/slide83.xml"/><Relationship Id="rId197" Type="http://schemas.openxmlformats.org/officeDocument/2006/relationships/slide" Target="slides/slide104.xml"/><Relationship Id="rId201" Type="http://schemas.openxmlformats.org/officeDocument/2006/relationships/slide" Target="slides/slide108.xml"/><Relationship Id="rId222" Type="http://schemas.openxmlformats.org/officeDocument/2006/relationships/slide" Target="slides/slide129.xml"/><Relationship Id="rId243" Type="http://schemas.openxmlformats.org/officeDocument/2006/relationships/slide" Target="slides/slide150.xml"/><Relationship Id="rId264" Type="http://schemas.openxmlformats.org/officeDocument/2006/relationships/viewProps" Target="viewProps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0.xml"/><Relationship Id="rId124" Type="http://schemas.openxmlformats.org/officeDocument/2006/relationships/slide" Target="slides/slide31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" Target="slides/slide52.xml"/><Relationship Id="rId166" Type="http://schemas.openxmlformats.org/officeDocument/2006/relationships/slide" Target="slides/slide73.xml"/><Relationship Id="rId187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19.xml"/><Relationship Id="rId233" Type="http://schemas.openxmlformats.org/officeDocument/2006/relationships/slide" Target="slides/slide140.xml"/><Relationship Id="rId254" Type="http://schemas.openxmlformats.org/officeDocument/2006/relationships/slide" Target="slides/slide1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13-04-2020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0740548-39C3-4B5A-ACE9-255C4E8DFEFB}" type="slidenum">
              <a:rPr lang="en-US" sz="1200">
                <a:latin typeface="Times New Roman" pitchFamily="18" charset="0"/>
              </a:rPr>
              <a:pPr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90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5C7DF5A-8A32-4C42-91EB-33640CED96A0}" type="slidenum">
              <a:rPr lang="en-US" sz="1200">
                <a:ea typeface="ヒラギノ角ゴ Pro W3" charset="-128"/>
              </a:rPr>
              <a:pPr algn="r"/>
              <a:t>10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6051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10186BC-7FFB-42B8-891F-14EF6BDDF3AF}" type="slidenum">
              <a:rPr lang="en-US" sz="1200">
                <a:ea typeface="ヒラギノ角ゴ Pro W3" charset="-128"/>
              </a:rPr>
              <a:pPr algn="r"/>
              <a:t>100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9184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71B356C-D7AA-4490-A72B-1A5CA896CFDA}" type="slidenum">
              <a:rPr lang="en-US" sz="1200">
                <a:ea typeface="ヒラギノ角ゴ Pro W3" charset="-128"/>
              </a:rPr>
              <a:pPr algn="r"/>
              <a:t>101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953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 Exploring chromatin packing in a eukaryotic chromosome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34359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13.23-1 Exploring chromatin packing in a eukaryotic chromosome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034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13.23-1a Exploring chromatin packing in a eukaryotic chromosome (part 1a: DNA strand, TEM)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98982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13.23-1b Exploring chromatin packing in a eukaryotic chromosome (part 1b: nucleosomes, TEM)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4132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13.23-2 Exploring chromatin packing in a eukaryotic chromosome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39381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13.23-2a Exploring chromatin packing in a eukaryotic chromosome (part 2a: 30-nm fiber, TEM)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89590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13.23-2b Exploring chromatin packing in a eukaryotic chromosome (part 2b: looped domains, TEM)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50867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13.23-2c Exploring chromatin packing in a eukaryotic chromosome (part 2c: metaphase chromosome, TEM)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1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B0AE7EB-C468-41A6-94EB-83D175C893A0}" type="slidenum">
              <a:rPr lang="en-US" sz="1200">
                <a:ea typeface="ヒラギノ角ゴ Pro W3" charset="-128"/>
              </a:rPr>
              <a:pPr algn="r"/>
              <a:t>11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771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28755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81608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5369FC3-D987-4AD4-A2A9-29AEFD1A7613}" type="slidenum">
              <a:rPr lang="en-US" sz="1200">
                <a:ea typeface="ヒラギノ角ゴ Pro W3" charset="-128"/>
              </a:rPr>
              <a:pPr algn="r"/>
              <a:t>112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1194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8530072-455B-4DC8-A130-5D1DE00151E2}" type="slidenum">
              <a:rPr lang="en-US" sz="1200">
                <a:ea typeface="ヒラギノ角ゴ Pro W3" charset="-128"/>
              </a:rPr>
              <a:pPr algn="r"/>
              <a:t>113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564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CC96F3B-20A6-4D30-90E7-CA3117ADD0D9}" type="slidenum">
              <a:rPr lang="en-US" sz="1200">
                <a:ea typeface="ヒラギノ角ゴ Pro W3" charset="-128"/>
              </a:rPr>
              <a:pPr algn="r"/>
              <a:t>114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1106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48F0FDD-76A0-41B2-82A8-973FB467D971}" type="slidenum">
              <a:rPr lang="en-US" sz="1200">
                <a:ea typeface="ヒラギノ角ゴ Pro W3" charset="-128"/>
              </a:rPr>
              <a:pPr algn="r"/>
              <a:t>115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6247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22CE27C-B89E-422B-92B1-E4AE71B2CCFE}" type="slidenum">
              <a:rPr lang="en-US" sz="1200">
                <a:ea typeface="ヒラギノ角ゴ Pro W3" charset="-128"/>
              </a:rPr>
              <a:pPr algn="r"/>
              <a:t>116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4542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13.24 An overview of gene cloning and some uses of cloned genes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69336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13.24-1 An overview of gene cloning and some uses of cloned genes (part 1: steps)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17421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13.24-2 An overview of gene cloning and some uses of cloned genes (part 2: applications)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733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1374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57BE371-6699-4691-9AFF-0242B80ED6BD}" type="slidenum">
              <a:rPr lang="en-US" sz="1200">
                <a:ea typeface="ヒラギノ角ゴ Pro W3" charset="-128"/>
              </a:rPr>
              <a:pPr algn="r"/>
              <a:t>120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034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52F2A83-A79E-4580-B20E-ED4BE04B92D6}" type="slidenum">
              <a:rPr lang="en-US" sz="1200">
                <a:ea typeface="ヒラギノ角ゴ Pro W3" charset="-128"/>
              </a:rPr>
              <a:pPr algn="r"/>
              <a:t>121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8179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48770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13.25 Using a restriction enzyme and DNA ligase to make a recombinant DNA plasmid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14045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13.25-1 Using a restriction enzyme and DNA ligase to make a recombinant DNA plasmid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455923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13.25-2 Using a restriction enzyme and DNA ligase to make a recombinant DNA plasmid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92430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13.25-3 Using a restriction enzyme and DNA ligase to make a recombinant DNA plasmid (part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24577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B6A432D-B984-4E6C-BC61-506B29D8E230}" type="slidenum">
              <a:rPr lang="en-US" sz="1200">
                <a:ea typeface="ヒラギノ角ゴ Pro W3" charset="-128"/>
              </a:rPr>
              <a:pPr algn="r"/>
              <a:t>127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6043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F7E714E-B43E-40D5-BD7D-33B17DFE6258}" type="slidenum">
              <a:rPr lang="en-US" sz="1200">
                <a:ea typeface="ヒラギノ角ゴ Pro W3" charset="-128"/>
              </a:rPr>
              <a:pPr algn="r"/>
              <a:t>128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8108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13.26 Gel electrophoresis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139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13.4 A virus infecting a bacterial cell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7100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latin typeface="Arial"/>
              </a:rPr>
              <a:t>Figure 13.26-1 Gel electrophoresis (part 1: technique)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18627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13.26-2 Gel electrophoresis (part 2: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46018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CF8A666-299F-413B-B392-D0CEB681DF68}" type="slidenum">
              <a:rPr lang="en-US" sz="1200">
                <a:ea typeface="ヒラギノ角ゴ Pro W3" charset="-128"/>
              </a:rPr>
              <a:pPr algn="r"/>
              <a:t>132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2528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13.27 Research method: the polymerase chain reaction (PCR)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29311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13.27-1 Research method: the polymerase chain reaction (PCR)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99860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13.27-2-s1 Research method: the polymerase chain reaction (PCR) (part 2, 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44571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13.27-2-s2 Research method: the polymerase chain reaction (PCR) (part 2, 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59378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13.27-2-s3 Research method: the polymerase chain reaction (PCR) (part 2, 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27696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13.27-3 Research method: the polymerase chain reaction (PCR) (part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06185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171C24F-A8A0-4C2F-8586-6CD31975E5ED}" type="slidenum">
              <a:rPr lang="en-US" sz="1200">
                <a:ea typeface="ヒラギノ角ゴ Pro W3" charset="-128"/>
              </a:rPr>
              <a:pPr algn="r"/>
              <a:t>139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48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8B5019D-8F55-41E0-B7C8-C6C688CC5BFF}" type="slidenum">
              <a:rPr lang="en-US" sz="1200">
                <a:ea typeface="ヒラギノ角ゴ Pro W3" charset="-128"/>
              </a:rPr>
              <a:pPr algn="r"/>
              <a:t>14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7336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13.28 Use of restriction enzymes and PCR in gene cloning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16299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5AAD768-214E-4D19-9A2E-A417B738F055}" type="slidenum">
              <a:rPr lang="en-US" sz="1200">
                <a:ea typeface="ヒラギノ角ゴ Pro W3" charset="-128"/>
              </a:rPr>
              <a:pPr algn="r"/>
              <a:t>141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8626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768DA62-0E1E-4B9B-8B41-EA34139FF513}" type="slidenum">
              <a:rPr lang="en-US" sz="1200">
                <a:ea typeface="ヒラギノ角ゴ Pro W3" charset="-128"/>
              </a:rPr>
              <a:pPr algn="r"/>
              <a:t>142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155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13.29 Next-generation sequencing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858576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13.29-1 Next-generation sequencing (part 1: sequencing machines)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76927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13.29-2 Next-generation sequencing (part 2: a </a:t>
            </a:r>
            <a:r>
              <a:rPr lang="en-US">
                <a:latin typeface="Arial"/>
              </a:rPr>
              <a:t>“flow-gram”)</a:t>
            </a:r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3963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3564CED-7E91-4874-8263-A8C690306FFC}" type="slidenum">
              <a:rPr lang="en-US" sz="1200">
                <a:ea typeface="ヒラギノ角ゴ Pro W3" charset="-128"/>
              </a:rPr>
              <a:pPr algn="r"/>
              <a:t>146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5558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13.30 An example of a third-generation sequencing technique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93189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5115117-B007-422D-8A1C-0C505E8584B5}" type="slidenum">
              <a:rPr lang="en-US" sz="1200">
                <a:ea typeface="ヒラギノ角ゴ Pro W3" charset="-128"/>
              </a:rPr>
              <a:pPr algn="r"/>
              <a:t>148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9277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64DD657-6FDC-47FA-A16A-4E996C4D6EE7}" type="slidenum">
              <a:rPr lang="en-US" sz="1200">
                <a:ea typeface="ヒラギノ角ゴ Pro W3" charset="-128"/>
              </a:rPr>
              <a:pPr algn="r"/>
              <a:t>149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02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51416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13.31 Gene editing using the CRISPR-Cas9 system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41244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13.31-1 Gene editing using the CRISPR-Cas9 system (part 1: formation of Cas9 RNA complex)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67161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13.31-2 Gene editing using the CRISPR-Cas9 system (part 2: binding of Cas9 guide RNA to target gene)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47586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13.31-3 Gene editing using the CRISPR-Cas9 system (part 3: repair of broken DNA strands)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57877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13.15 Origins of replication in </a:t>
            </a:r>
            <a:r>
              <a:rPr lang="en-US" i="1" dirty="0">
                <a:latin typeface="Arial"/>
              </a:rPr>
              <a:t>E. coli</a:t>
            </a:r>
            <a:r>
              <a:rPr lang="en-US" dirty="0">
                <a:latin typeface="Arial"/>
              </a:rPr>
              <a:t> and eukaryotes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29500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13.19 A summary of bacterial DNA replication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93522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13.19-1 A summary of bacterial DNA replication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65658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13.19-2 A summary of bacterial DNA replication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07133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13.19-3 A summary of bacterial DNA replication (part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70695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13.UN01-1 Skills exercise: working with data in a table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29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13.5 Inquiry: Is protein or DNA the genetic material of phage T2?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78280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13.UN01-2 Skills exercise: working with data in a table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6948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13.UN02 Summary of key concepts: double helix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71621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13.UN03 Summary of key concepts: DNA replication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10015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13.UN04 Summary of key concepts: restriction fragments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80775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13.UN05 Test your understanding, question 11 (DNA replication complex)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98185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13.UN06 Test your understanding, question 14 (TAL protein)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842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13.5-1 Inquiry: Is protein or DNA the genetic material of phage T2? (part 1: protein)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022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13.5-2 Inquiry: Is protein or DNA the genetic material of phage T2? (part 2: DNA)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089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FF2A2E6-41C7-4B01-8DB1-9D76E26123EC}" type="slidenum">
              <a:rPr lang="en-US" sz="1200">
                <a:ea typeface="ヒラギノ角ゴ Pro W3" charset="-128"/>
              </a:rPr>
              <a:pPr algn="r"/>
              <a:t>19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263C419-CE1A-4280-A424-EC14EBB62405}" type="slidenum">
              <a:rPr lang="en-US" sz="1200">
                <a:ea typeface="ヒラギノ角ゴ Pro W3" charset="-128"/>
              </a:rPr>
              <a:pPr algn="r"/>
              <a:t>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23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129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13.6 The structure of a DNA strand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802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13.6-1 The structure of a DNA strand (part 1: nucleotide)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035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640CEC7-9F8C-4EB8-8EEE-9DBE5AFFE189}" type="slidenum">
              <a:rPr lang="en-US" sz="1200">
                <a:ea typeface="ヒラギノ角ゴ Pro W3" charset="-128"/>
              </a:rPr>
              <a:pPr algn="r"/>
              <a:t>23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23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1FD6C42-F1E6-4C8A-979A-8D7B191352C4}" type="slidenum">
              <a:rPr lang="en-US" sz="1200">
                <a:ea typeface="ヒラギノ角ゴ Pro W3" charset="-128"/>
              </a:rPr>
              <a:pPr algn="r"/>
              <a:t>24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13.7 Rosalind Franklin and her X-ray diffraction photo of DNA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368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13.7-1 Rosalind Franklin and her X-ray diffraction photo of DNA (part 1: Franklin)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535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13.7-2 Rosalind Franklin and her X-ray diffraction photo of DNA (part 2: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441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D402035-67B7-4773-9466-BDD47FD02B80}" type="slidenum">
              <a:rPr lang="en-US" sz="1200">
                <a:ea typeface="ヒラギノ角ゴ Pro W3" charset="-128"/>
              </a:rPr>
              <a:pPr algn="r"/>
              <a:t>28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11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12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 What is the structure of DNA?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692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060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13.8 The structure of the double helix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026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13.8-1 The structure of the double helix (part 1: key features)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424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13.8-2 The structure of the double helix (part 2: chemical structure)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058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13.8-3 The structure of the double helix (part 3: space-filling model)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933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CC5F48D-BF3A-4206-B153-A14D2BA61D56}" type="slidenum">
              <a:rPr lang="en-US" sz="1200">
                <a:ea typeface="ヒラギノ角ゴ Pro W3" charset="-128"/>
              </a:rPr>
              <a:pPr algn="r"/>
              <a:t>35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23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E8EE3A9-06BF-4FCE-B076-DF9CBC21E1B4}" type="slidenum">
              <a:rPr lang="en-US" sz="1200">
                <a:ea typeface="ヒラギノ角ゴ Pro W3" charset="-128"/>
              </a:rPr>
              <a:pPr algn="r"/>
              <a:t>36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09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13.9 Possible base pairings in the DNA double helix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91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3DEB830-3D9E-4B57-A586-586511159E04}" type="slidenum">
              <a:rPr lang="en-US" sz="1200">
                <a:ea typeface="ヒラギノ角ゴ Pro W3" charset="-128"/>
              </a:rPr>
              <a:pPr algn="r"/>
              <a:t>38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520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13.10 Base pairing in DNA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70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 James Watson (left) and Francis Crick with their DNA model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8494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D5155BD-A28A-4571-9D46-56711E389025}" type="slidenum">
              <a:rPr lang="en-US" sz="1200">
                <a:ea typeface="ヒラギノ角ゴ Pro W3" charset="-128"/>
              </a:rPr>
              <a:pPr algn="r"/>
              <a:t>40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908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13.11-s1 A model for DNA replication: the basic concept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655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13.11-s2 A model for DNA replication: the basic concept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811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13.11-s3 A model for DNA replication: the basic concept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662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84E8D6F-37AF-4A0C-A11D-75F2B4602310}" type="slidenum">
              <a:rPr lang="en-US" sz="1200">
                <a:ea typeface="ヒラギノ角ゴ Pro W3" charset="-128"/>
              </a:rPr>
              <a:pPr algn="r"/>
              <a:t>44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79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B3F53DF-56FE-4FAA-BE14-E697E630B1BC}" type="slidenum">
              <a:rPr lang="en-US" sz="1200">
                <a:ea typeface="ヒラギノ角ゴ Pro W3" charset="-128"/>
              </a:rPr>
              <a:pPr algn="r"/>
              <a:t>45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2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13.12 Three alternative models of DNA replication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2339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91A56AD-6A1B-4337-896A-896BBC75D7AB}" type="slidenum">
              <a:rPr lang="en-US" sz="1200">
                <a:ea typeface="ヒラギノ角ゴ Pro W3" charset="-128"/>
              </a:rPr>
              <a:pPr algn="r"/>
              <a:t>47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52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13.13 Inquiry: Does DNA replication follow the conservative, semiconservative, or dispersive model?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575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13.13-1 Inquiry: Does DNA replication follow the conservative, semiconservative, or dispersive model? (part 1: experiment and results)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88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D07CCE8-87F7-48F5-971E-455870D8F684}" type="slidenum">
              <a:rPr lang="en-US" sz="1200">
                <a:ea typeface="ヒラギノ角ゴ Pro W3" charset="-128"/>
              </a:rPr>
              <a:pPr algn="r"/>
              <a:t>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46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13.13-2 Inquiry: Does DNA replication follow the conservative, semiconservative, or dispersive model? (part 2: conclusion)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7981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015DB9B-BDD1-4532-895A-5626F3986307}" type="slidenum">
              <a:rPr lang="en-US" sz="1200">
                <a:ea typeface="ヒラギノ角ゴ Pro W3" charset="-128"/>
              </a:rPr>
              <a:pPr algn="r"/>
              <a:t>51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206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E2655EA-F917-46C0-A8EE-9C753D70E992}" type="slidenum">
              <a:rPr lang="en-US" sz="1200">
                <a:ea typeface="ヒラギノ角ゴ Pro W3" charset="-128"/>
              </a:rPr>
              <a:pPr algn="r"/>
              <a:t>52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24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3820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5502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13.14 Some of the proteins involved in the initiation of DNA replication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8302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A060B0D-8963-4C27-8FA0-184B9CC4D2E2}" type="slidenum">
              <a:rPr lang="en-US" sz="1200">
                <a:ea typeface="ヒラギノ角ゴ Pro W3" charset="-128"/>
              </a:rPr>
              <a:pPr algn="r"/>
              <a:t>56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779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13.15-1 Origins of replication in </a:t>
            </a:r>
            <a:r>
              <a:rPr lang="en-US" i="1" dirty="0">
                <a:latin typeface="Arial"/>
              </a:rPr>
              <a:t>E. coli</a:t>
            </a:r>
            <a:r>
              <a:rPr lang="en-US" dirty="0">
                <a:latin typeface="Arial"/>
              </a:rPr>
              <a:t> and eukaryotes (part 1: </a:t>
            </a:r>
            <a:r>
              <a:rPr lang="en-US" i="1" dirty="0">
                <a:latin typeface="Arial"/>
              </a:rPr>
              <a:t>E. coli</a:t>
            </a:r>
            <a:r>
              <a:rPr lang="en-US" dirty="0">
                <a:latin typeface="Arial"/>
              </a:rPr>
              <a:t>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5471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13.15-1a Origins of replication in </a:t>
            </a:r>
            <a:r>
              <a:rPr lang="en-US" i="1" dirty="0">
                <a:latin typeface="Arial"/>
              </a:rPr>
              <a:t>E. coli</a:t>
            </a:r>
            <a:r>
              <a:rPr lang="en-US" dirty="0">
                <a:latin typeface="Arial"/>
              </a:rPr>
              <a:t> and eukaryotes (part 1a: </a:t>
            </a:r>
            <a:r>
              <a:rPr lang="en-US" i="1" dirty="0">
                <a:latin typeface="Arial"/>
              </a:rPr>
              <a:t>E. coli</a:t>
            </a:r>
            <a:r>
              <a:rPr lang="en-US" dirty="0">
                <a:latin typeface="Arial"/>
              </a:rPr>
              <a:t>, TEM)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71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7233C4D-6031-4D84-8616-E56586693180}" type="slidenum">
              <a:rPr lang="en-US" sz="1200">
                <a:ea typeface="ヒラギノ角ゴ Pro W3" charset="-128"/>
              </a:rPr>
              <a:pPr algn="r"/>
              <a:t>59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5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5331AF1-A249-4045-9EC7-71C28D7C9D1B}" type="slidenum">
              <a:rPr lang="en-US" sz="1200">
                <a:ea typeface="ヒラギノ角ゴ Pro W3" charset="-128"/>
              </a:rPr>
              <a:pPr algn="r"/>
              <a:t>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12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13.15-2 Origins of replication in </a:t>
            </a:r>
            <a:r>
              <a:rPr lang="en-US" i="1" dirty="0">
                <a:latin typeface="Arial"/>
              </a:rPr>
              <a:t>E. coli </a:t>
            </a:r>
            <a:r>
              <a:rPr lang="en-US" dirty="0">
                <a:latin typeface="Arial"/>
              </a:rPr>
              <a:t>and eukaryotes (part 2: eukaryotes)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7962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13.15-2a Origins of replication in </a:t>
            </a:r>
            <a:r>
              <a:rPr lang="en-US" i="1" dirty="0">
                <a:latin typeface="Arial"/>
              </a:rPr>
              <a:t>E. coli</a:t>
            </a:r>
            <a:r>
              <a:rPr lang="en-US" dirty="0">
                <a:latin typeface="Arial"/>
              </a:rPr>
              <a:t> and eukaryotes (part 2a: eukaryotes, TEM)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9488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0CA03DE-2AB8-4F87-95A2-679256A7D9E9}" type="slidenum">
              <a:rPr lang="en-US" sz="1200">
                <a:ea typeface="ヒラギノ角ゴ Pro W3" charset="-128"/>
              </a:rPr>
              <a:pPr algn="r"/>
              <a:t>62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746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32ACC1F-4186-47DE-A877-D5413E8E2CC7}" type="slidenum">
              <a:rPr lang="en-US" sz="1200">
                <a:ea typeface="ヒラギノ角ゴ Pro W3" charset="-128"/>
              </a:rPr>
              <a:pPr algn="r"/>
              <a:t>63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074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2569150-B73C-4FCF-BE43-7665A9AD3F4C}" type="slidenum">
              <a:rPr lang="en-US" sz="1200">
                <a:ea typeface="ヒラギノ角ゴ Pro W3" charset="-128"/>
              </a:rPr>
              <a:pPr algn="r"/>
              <a:t>64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74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5991882-3030-4BCB-9D62-16625A9EDABB}" type="slidenum">
              <a:rPr lang="en-US" sz="1200">
                <a:ea typeface="ヒラギノ角ゴ Pro W3" charset="-128"/>
              </a:rPr>
              <a:pPr algn="r"/>
              <a:t>65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09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13.16 Addition of a nucleotide to a DNA strand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8014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99EEB05-2C72-4F34-A7BE-30AFA9214336}" type="slidenum">
              <a:rPr lang="en-US" sz="1200">
                <a:ea typeface="ヒラギノ角ゴ Pro W3" charset="-128"/>
              </a:rPr>
              <a:pPr algn="r"/>
              <a:t>67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590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D8EAEF4-2EC4-4C24-8C66-92AEF71FF611}" type="slidenum">
              <a:rPr lang="en-US" sz="1200">
                <a:ea typeface="ヒラギノ角ゴ Pro W3" charset="-128"/>
              </a:rPr>
              <a:pPr algn="r"/>
              <a:t>68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516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6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9844599-9596-4D7D-8B57-176C4C93FB2E}" type="slidenum">
              <a:rPr lang="en-US" sz="1200">
                <a:ea typeface="ヒラギノ角ゴ Pro W3" charset="-128"/>
              </a:rPr>
              <a:pPr algn="r"/>
              <a:t>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08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13.17 Synthesis of the leading strand during DNA replication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107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13.17-1 Synthesis of the leading strand during DNA replication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6341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13.17-2 Synthesis of the leading strand during DNA replication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7132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B2D4A87-C751-4E81-A254-E536CE0C11C0}" type="slidenum">
              <a:rPr lang="en-US" sz="1200">
                <a:ea typeface="ヒラギノ角ゴ Pro W3" charset="-128"/>
              </a:rPr>
              <a:pPr algn="r"/>
              <a:t>73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497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4F29B18-C9C6-40B2-8C44-312764D2DCFF}" type="slidenum">
              <a:rPr lang="en-US" sz="1200">
                <a:ea typeface="ヒラギノ角ゴ Pro W3" charset="-128"/>
              </a:rPr>
              <a:pPr algn="r"/>
              <a:t>74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248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6665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3728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 Synthesis of the lagging strand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94751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13.18-1 Synthesis of the lagging strand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36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13.18-2-s1 Synthesis of the lagging strand (part 2, 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91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51DEA78-2CB1-48AA-A0C4-64D9DB903E9C}" type="slidenum">
              <a:rPr lang="en-US" sz="1200">
                <a:ea typeface="ヒラギノ角ゴ Pro W3" charset="-128"/>
              </a:rPr>
              <a:pPr algn="r"/>
              <a:t>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5517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13.18-2-s2 Synthesis of the lagging strand (part 2, 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9682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13.18-2-s3 Synthesis of the lagging strand (part 2, 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0748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13.18-3-s1 Synthesis of the lagging strand (part 3, 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312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13.18-3-s2 Synthesis of the lagging strand (part 3, 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0112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13.18-3-s3 Synthesis of the lagging strand (part 3, 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7962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87A40A6-45F5-49CC-9AF9-B45E74659276}" type="slidenum">
              <a:rPr lang="en-US" sz="1200">
                <a:ea typeface="ヒラギノ角ゴ Pro W3" charset="-128"/>
              </a:rPr>
              <a:pPr algn="r"/>
              <a:t>85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205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6883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13.20 The “trombone” model of the DNA replication complex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502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E2A2DF3-00F8-4702-92EA-70B2A7B02C11}" type="slidenum">
              <a:rPr lang="en-US" sz="1200">
                <a:ea typeface="ヒラギノ角ゴ Pro W3" charset="-128"/>
              </a:rPr>
              <a:pPr algn="r"/>
              <a:t>88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08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0464582-20BA-4B14-BC29-2179B7A5B804}" type="slidenum">
              <a:rPr lang="en-US" sz="1200">
                <a:ea typeface="ヒラギノ角ゴ Pro W3" charset="-128"/>
              </a:rPr>
              <a:pPr algn="r"/>
              <a:t>89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13.3 Inquiry: Can a genetic trait be transferred between different bacterial strains?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86529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13.21-s1 Nucleotide excision repair of DNA damage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10787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13.21-s2 Nucleotide excision repair of DNA damage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1429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13.21-s3 Nucleotide excision repair of DNA damage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69604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ABD74DD-4FA8-4FC0-893F-4AA700F52E0F}" type="slidenum">
              <a:rPr lang="en-US" sz="1200">
                <a:ea typeface="ヒラギノ角ゴ Pro W3" charset="-128"/>
              </a:rPr>
              <a:pPr algn="r"/>
              <a:t>93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968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A1BBC28-92D4-484F-ABE3-C27B4E274C36}" type="slidenum">
              <a:rPr lang="en-US" sz="1200">
                <a:ea typeface="ヒラギノ角ゴ Pro W3" charset="-128"/>
              </a:rPr>
              <a:pPr algn="r"/>
              <a:t>94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3365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13.22 Telomeres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05197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B89C5A7-8276-4949-A2DA-0FFADE259456}" type="slidenum">
              <a:rPr lang="en-US" sz="1200">
                <a:ea typeface="ヒラギノ角ゴ Pro W3" charset="-128"/>
              </a:rPr>
              <a:pPr algn="r"/>
              <a:t>96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465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C09BD0F-AC46-45FC-A19E-ACD514E2157C}" type="slidenum">
              <a:rPr lang="en-US" sz="1200">
                <a:ea typeface="ヒラギノ角ゴ Pro W3" charset="-128"/>
              </a:rPr>
              <a:pPr algn="r"/>
              <a:t>97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087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4E9AC7D-1F8F-47A1-A12E-22E48576B63F}" type="slidenum">
              <a:rPr lang="en-US" sz="1200">
                <a:ea typeface="ヒラギノ角ゴ Pro W3" charset="-128"/>
              </a:rPr>
              <a:pPr algn="r"/>
              <a:t>98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1026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5E0D34E-D1DB-4E4A-B2C9-2B15DDCADA58}" type="slidenum">
              <a:rPr lang="en-US" sz="1200">
                <a:ea typeface="ヒラギノ角ゴ Pro W3" charset="-128"/>
              </a:rPr>
              <a:pPr algn="r"/>
              <a:t>99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>
                <a:solidFill>
                  <a:schemeClr val="bg1"/>
                </a:solidFill>
              </a:rPr>
              <a:t>     © 2016 Pearson Education, Inc.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8559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9382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309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04875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72183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9765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42724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99191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6489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5930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74016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63314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34282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57413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35546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44415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91093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20307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62615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454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80836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67820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3828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91058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60546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66092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38411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41017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23145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252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82751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17444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12253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22574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28577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342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38046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99565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42109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2004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31114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41862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58785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38601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81752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91768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51869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66060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89778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9168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27297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15506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56945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99023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04416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56628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912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46463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64583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1165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672212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205485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18527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54705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468902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20556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35570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57666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54987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498205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1560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6089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497793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69376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859325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675274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48020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461111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78298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024640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26260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8991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818059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299934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909677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012494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106834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94727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417664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02745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385709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995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1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2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3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5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6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7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8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9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1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2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3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5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6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7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8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9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0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1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2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3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5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6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7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8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9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0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1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2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3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5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6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7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8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9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0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1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2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3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5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6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7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8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69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0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1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2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3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75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76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77.xml"/></Relationships>
</file>

<file path=ppt/slideMasters/_rels/slideMaster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78.xml"/></Relationships>
</file>

<file path=ppt/slideMasters/_rels/slideMaster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79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0.xml"/></Relationships>
</file>

<file path=ppt/slideMasters/_rels/slideMaster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1.xml"/></Relationships>
</file>

<file path=ppt/slideMasters/_rels/slideMaster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2.xml"/></Relationships>
</file>

<file path=ppt/slideMasters/_rels/slideMaster78.xml.rels><?xml version="1.0" encoding="UTF-8" standalone="yes"?>
<Relationships xmlns="http://schemas.openxmlformats.org/package/2006/relationships"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3.xml"/></Relationships>
</file>

<file path=ppt/slideMasters/_rels/slideMaster79.xml.rels><?xml version="1.0" encoding="UTF-8" standalone="yes"?>
<Relationships xmlns="http://schemas.openxmlformats.org/package/2006/relationships"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85.xml"/></Relationships>
</file>

<file path=ppt/slideMasters/_rels/slideMaster81.xml.rels><?xml version="1.0" encoding="UTF-8" standalone="yes"?>
<Relationships xmlns="http://schemas.openxmlformats.org/package/2006/relationships"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86.xml"/></Relationships>
</file>

<file path=ppt/slideMasters/_rels/slideMaster82.xml.rels><?xml version="1.0" encoding="UTF-8" standalone="yes"?>
<Relationships xmlns="http://schemas.openxmlformats.org/package/2006/relationships"><Relationship Id="rId2" Type="http://schemas.openxmlformats.org/officeDocument/2006/relationships/theme" Target="../theme/theme82.xml"/><Relationship Id="rId1" Type="http://schemas.openxmlformats.org/officeDocument/2006/relationships/slideLayout" Target="../slideLayouts/slideLayout87.xml"/></Relationships>
</file>

<file path=ppt/slideMasters/_rels/slideMaster83.xml.rels><?xml version="1.0" encoding="UTF-8" standalone="yes"?>
<Relationships xmlns="http://schemas.openxmlformats.org/package/2006/relationships"><Relationship Id="rId2" Type="http://schemas.openxmlformats.org/officeDocument/2006/relationships/theme" Target="../theme/theme83.xml"/><Relationship Id="rId1" Type="http://schemas.openxmlformats.org/officeDocument/2006/relationships/slideLayout" Target="../slideLayouts/slideLayout88.xml"/></Relationships>
</file>

<file path=ppt/slideMasters/_rels/slideMaster84.xml.rels><?xml version="1.0" encoding="UTF-8" standalone="yes"?>
<Relationships xmlns="http://schemas.openxmlformats.org/package/2006/relationships"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89.xml"/></Relationships>
</file>

<file path=ppt/slideMasters/_rels/slideMaster85.xml.rels><?xml version="1.0" encoding="UTF-8" standalone="yes"?>
<Relationships xmlns="http://schemas.openxmlformats.org/package/2006/relationships"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0.xml"/></Relationships>
</file>

<file path=ppt/slideMasters/_rels/slideMaster86.xml.rels><?xml version="1.0" encoding="UTF-8" standalone="yes"?>
<Relationships xmlns="http://schemas.openxmlformats.org/package/2006/relationships"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91.xml"/></Relationships>
</file>

<file path=ppt/slideMasters/_rels/slideMaster87.xml.rels><?xml version="1.0" encoding="UTF-8" standalone="yes"?>
<Relationships xmlns="http://schemas.openxmlformats.org/package/2006/relationships"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92.xml"/></Relationships>
</file>

<file path=ppt/slideMasters/_rels/slideMaster8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93.xml"/></Relationships>
</file>

<file path=ppt/slideMasters/_rels/slideMaster89.xml.rels><?xml version="1.0" encoding="UTF-8" standalone="yes"?>
<Relationships xmlns="http://schemas.openxmlformats.org/package/2006/relationships"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_rels/slideMaster90.xml.rels><?xml version="1.0" encoding="UTF-8" standalone="yes"?>
<Relationships xmlns="http://schemas.openxmlformats.org/package/2006/relationships"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95.xml"/></Relationships>
</file>

<file path=ppt/slideMasters/_rels/slideMaster91.xml.rels><?xml version="1.0" encoding="UTF-8" standalone="yes"?>
<Relationships xmlns="http://schemas.openxmlformats.org/package/2006/relationships"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96.xml"/></Relationships>
</file>

<file path=ppt/slideMasters/_rels/slideMaster92.xml.rels><?xml version="1.0" encoding="UTF-8" standalone="yes"?>
<Relationships xmlns="http://schemas.openxmlformats.org/package/2006/relationships"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97.xml"/></Relationships>
</file>

<file path=ppt/slideMasters/_rels/slideMaster93.xml.rels><?xml version="1.0" encoding="UTF-8" standalone="yes"?>
<Relationships xmlns="http://schemas.openxmlformats.org/package/2006/relationships"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4074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4676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3612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9796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6101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3354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0486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1938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858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7071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98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37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4727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2360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1316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0803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7983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2156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1240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0083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3286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0237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38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7428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5399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1873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86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8505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9108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3408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6747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96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5711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267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1897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6426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8752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420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3268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8847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906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0923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2029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918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9261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657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9706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3823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5495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8201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9244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0183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826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8919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5440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7611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8350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878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009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9096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7184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1897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7100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3779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6675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1679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8959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2251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4149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8825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614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2417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6478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35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7292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3979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9707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102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813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8211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70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4875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5563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198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8508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2118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3341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9785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803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5083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2886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961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://www.mediaresource.org/instruct.ht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4.xml"/><Relationship Id="rId4" Type="http://schemas.openxmlformats.org/officeDocument/2006/relationships/image" Target="file:///C:\Documents%20and%20Settings\rajesh.ACEPRO\Desktop\2-11-2015\Campbell%2013\Unlabeled\53-13_23_ChromatinPacking-U.jp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5.xml"/><Relationship Id="rId4" Type="http://schemas.openxmlformats.org/officeDocument/2006/relationships/image" Target="file:///C:\Documents%20and%20Settings\rajesh.ACEPRO\Desktop\2-11-2015\Campbell%2013\Unlabeled\54-13_23a_ChromPackDNABeads-U.jpg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6.xml"/><Relationship Id="rId4" Type="http://schemas.openxmlformats.org/officeDocument/2006/relationships/image" Target="file:///C:\Documents%20and%20Settings\rajesh.ACEPRO\Desktop\2-11-2015\Campbell%2013\Unlabeled\55-13_23aaChromPackDNATEM-U.jpg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7.xml"/><Relationship Id="rId4" Type="http://schemas.openxmlformats.org/officeDocument/2006/relationships/image" Target="file:///C:\Documents%20and%20Settings\rajesh.ACEPRO\Desktop\2-11-2015\Campbell%2013\Unlabeled\56-13_23abChromPackBeadsTEM-U.jpg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8.xml"/><Relationship Id="rId4" Type="http://schemas.openxmlformats.org/officeDocument/2006/relationships/image" Target="file:///C:\Documents%20and%20Settings\rajesh.ACEPRO\Desktop\2-11-2015\Campbell%2013\Unlabeled\57-13_23b_ChromPack30nmMeta-U.jpg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9.xml"/><Relationship Id="rId4" Type="http://schemas.openxmlformats.org/officeDocument/2006/relationships/image" Target="file:///C:\Documents%20and%20Settings\rajesh.ACEPRO\Desktop\2-11-2015\Campbell%2013\Unlabeled\58-13_23baChromPack30nmTEM-U.jpg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0.xml"/><Relationship Id="rId4" Type="http://schemas.openxmlformats.org/officeDocument/2006/relationships/image" Target="file:///C:\Documents%20and%20Settings\rajesh.ACEPRO\Desktop\2-11-2015\Campbell%2013\Unlabeled\59-13_23bbChromPackLoopsTEM-U.jpg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1.xml"/><Relationship Id="rId4" Type="http://schemas.openxmlformats.org/officeDocument/2006/relationships/image" Target="file:///C:\Documents%20and%20Settings\rajesh.ACEPRO\Desktop\2-11-2015\Campbell%2013\Unlabeled\60-13_23bcChromPackMetaTEM-U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2.xml"/><Relationship Id="rId4" Type="http://schemas.openxmlformats.org/officeDocument/2006/relationships/image" Target="file:///C:\Documents%20and%20Settings\rajesh.ACEPRO\Desktop\2-11-2015\Campbell%2013\Unlabeled\61-13_24_GeneCloningOvrw-U.jpg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3.xml"/><Relationship Id="rId4" Type="http://schemas.openxmlformats.org/officeDocument/2006/relationships/image" Target="file:///C:\Documents%20and%20Settings\rajesh.ACEPRO\Desktop\2-11-2015\Campbell%2013\Unlabeled\62-13_24aGeneCloningSteps-U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4.xml"/><Relationship Id="rId4" Type="http://schemas.openxmlformats.org/officeDocument/2006/relationships/image" Target="file:///C:\Documents%20and%20Settings\rajesh.ACEPRO\Desktop\2-11-2015\Campbell%2013\Unlabeled\63-13_24bGeneCloningApps-U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5.xml"/><Relationship Id="rId4" Type="http://schemas.openxmlformats.org/officeDocument/2006/relationships/image" Target="file:///C:\Documents%20and%20Settings\rajesh.ACEPRO\Desktop\2-11-2015\Campbell%2013\Unlabeled\64-13_25_RecombDNAPlasmid-U.jpg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6.xml"/><Relationship Id="rId4" Type="http://schemas.openxmlformats.org/officeDocument/2006/relationships/image" Target="file:///C:\Documents%20and%20Settings\rajesh.ACEPRO\Desktop\2-11-2015\Campbell%2013\Unlabeled\65-13_25aRecombDNAPlasmid-U.jpg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7.xml"/><Relationship Id="rId4" Type="http://schemas.openxmlformats.org/officeDocument/2006/relationships/image" Target="file:///C:\Documents%20and%20Settings\rajesh.ACEPRO\Desktop\2-11-2015\Campbell%2013\Unlabeled\66-13_25bRecombDNAPlasmid-U.jpg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8.xml"/><Relationship Id="rId4" Type="http://schemas.openxmlformats.org/officeDocument/2006/relationships/image" Target="file:///C:\Documents%20and%20Settings\rajesh.ACEPRO\Desktop\2-11-2015\Campbell%2013\Unlabeled\67-13_25cRecombDNAPlasmid-U.jpg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9.xml"/><Relationship Id="rId4" Type="http://schemas.openxmlformats.org/officeDocument/2006/relationships/image" Target="file:///C:\Documents%20and%20Settings\rajesh.ACEPRO\Desktop\2-11-2015\Campbell%2013\Unlabeled\68-13_26_GelElectrophoresis-U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file:///C:\Documents%20and%20Settings\rajesh.ACEPRO\Desktop\2-11-2015\Campbell%2013\Unlabeled\04-13_04VirusInfectingCell-U.jpg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0.xml"/><Relationship Id="rId4" Type="http://schemas.openxmlformats.org/officeDocument/2006/relationships/image" Target="file:///C:\Documents%20and%20Settings\rajesh.ACEPRO\Desktop\2-11-2015\Campbell%2013\Unlabeled\69-13_26aGelTechnique-U.jpg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1.xml"/><Relationship Id="rId4" Type="http://schemas.openxmlformats.org/officeDocument/2006/relationships/image" Target="file:///C:\Documents%20and%20Settings\rajesh.ACEPRO\Desktop\2-11-2015\Campbell%2013\Unlabeled\70-13_26bGelPhoto-U.jpg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2.xml"/><Relationship Id="rId4" Type="http://schemas.openxmlformats.org/officeDocument/2006/relationships/image" Target="file:///C:\Documents%20and%20Settings\rajesh.ACEPRO\Desktop\2-11-2015\Campbell%2013\Unlabeled\71-13_27_PCR-U.jpg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3.xml"/><Relationship Id="rId4" Type="http://schemas.openxmlformats.org/officeDocument/2006/relationships/image" Target="file:///C:\Documents%20and%20Settings\rajesh.ACEPRO\Desktop\2-11-2015\Campbell%2013\Unlabeled\72-13_27aPCRTarget-U.jpg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4.xml"/><Relationship Id="rId4" Type="http://schemas.openxmlformats.org/officeDocument/2006/relationships/image" Target="file:///C:\Documents%20and%20Settings\rajesh.ACEPRO\Desktop\2-11-2015\Campbell%2013\Unlabeled\73-13_27bPCRCycle1_1-U.jpg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5.xml"/><Relationship Id="rId4" Type="http://schemas.openxmlformats.org/officeDocument/2006/relationships/image" Target="file:///C:\Documents%20and%20Settings\rajesh.ACEPRO\Desktop\2-11-2015\Campbell%2013\Unlabeled\74-13_27bPCRCycle1_2-U.jpg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6.xml"/><Relationship Id="rId4" Type="http://schemas.openxmlformats.org/officeDocument/2006/relationships/image" Target="file:///C:\Documents%20and%20Settings\rajesh.ACEPRO\Desktop\2-11-2015\Campbell%2013\Unlabeled\75-13_27bPCRCycle1_3-U.jpg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7.xml"/><Relationship Id="rId4" Type="http://schemas.openxmlformats.org/officeDocument/2006/relationships/image" Target="file:///C:\Documents%20and%20Settings\rajesh.ACEPRO\Desktop\2-11-2015\Campbell%2013\Unlabeled\76-13_27cPCRCycles2And3-U.jpg" TargetMode="Externa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8.xml"/><Relationship Id="rId4" Type="http://schemas.openxmlformats.org/officeDocument/2006/relationships/image" Target="file:///C:\Documents%20and%20Settings\rajesh.ACEPRO\Desktop\2-11-2015\Campbell%2013\Unlabeled\77-13_28RestrictEnzAndPCR-U.jpg" TargetMode="Externa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9.xml"/><Relationship Id="rId4" Type="http://schemas.openxmlformats.org/officeDocument/2006/relationships/image" Target="file:///C:\Documents%20and%20Settings\rajesh.ACEPRO\Desktop\2-11-2015\Campbell%2013\Unlabeled\78-13_29_NextGenSequencing-U.jpg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80.xml"/><Relationship Id="rId4" Type="http://schemas.openxmlformats.org/officeDocument/2006/relationships/image" Target="file:///C:\Documents%20and%20Settings\rajesh.ACEPRO\Desktop\2-11-2015\Campbell%2013\Unlabeled\79-13_29aNextGenSequencing-U.jpg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81.xml"/><Relationship Id="rId4" Type="http://schemas.openxmlformats.org/officeDocument/2006/relationships/image" Target="file:///C:\Documents%20and%20Settings\rajesh.ACEPRO\Desktop\2-11-2015\Campbell%2013\Unlabeled\80-13_29bNextGenSequencing-U.jpg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82.xml"/><Relationship Id="rId4" Type="http://schemas.openxmlformats.org/officeDocument/2006/relationships/image" Target="file:///C:\Documents%20and%20Settings\rajesh.ACEPRO\Desktop\2-11-2015\Campbell%2013\Unlabeled\81-13_30ThirdGenSequence-U.jpg" TargetMode="Externa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83.xml"/><Relationship Id="rId4" Type="http://schemas.openxmlformats.org/officeDocument/2006/relationships/image" Target="file:///C:\Documents%20and%20Settings\rajesh.ACEPRO\Desktop\2-11-2015\Campbell%2013\Unlabeled\82-13_31_CRISPRCas9Editing-U.jpg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84.xml"/><Relationship Id="rId4" Type="http://schemas.openxmlformats.org/officeDocument/2006/relationships/image" Target="file:///C:\Documents%20and%20Settings\rajesh.ACEPRO\Desktop\2-11-2015\Campbell%2013\Unlabeled\83-13_31aCRISPRCas9Editing-U.jpg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85.xml"/><Relationship Id="rId4" Type="http://schemas.openxmlformats.org/officeDocument/2006/relationships/image" Target="file:///C:\Documents%20and%20Settings\rajesh.ACEPRO\Desktop\2-11-2015\Campbell%2013\Unlabeled\84-13_31bCRISPRCas9Editing-U.jpg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86.xml"/><Relationship Id="rId4" Type="http://schemas.openxmlformats.org/officeDocument/2006/relationships/image" Target="file:///C:\Documents%20and%20Settings\rajesh.ACEPRO\Desktop\2-11-2015\Campbell%2013\Unlabeled\85-13_31cCRISPRCas9Editing-U.jpg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87.xml"/><Relationship Id="rId4" Type="http://schemas.openxmlformats.org/officeDocument/2006/relationships/image" Target="file:///C:\Documents%20and%20Settings\rajesh.ACEPRO\Desktop\2-11-2015\Campbell%2013\Unlabeled\27-13_15_ReplicationOrigins-U.jpg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8.xml"/><Relationship Id="rId4" Type="http://schemas.openxmlformats.org/officeDocument/2006/relationships/image" Target="file:///C:\Documents%20and%20Settings\rajesh.ACEPRO\Desktop\2-11-2015\Campbell%2013\Unlabeled\44-13_19_BactDNAReplication-U.jpg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89.xml"/><Relationship Id="rId4" Type="http://schemas.openxmlformats.org/officeDocument/2006/relationships/image" Target="file:///C:\Documents%20and%20Settings\rajesh.ACEPRO\Desktop\2-11-2015\Campbell%2013\Unlabeled\45-13_19aBactDNARepOvrw-U.jpg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0.xml"/><Relationship Id="rId4" Type="http://schemas.openxmlformats.org/officeDocument/2006/relationships/image" Target="file:///C:\Documents%20and%20Settings\rajesh.ACEPRO\Desktop\2-11-2015\Campbell%2013\Unlabeled\46-13_19bBactDNARepFork-U.jpg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91.xml"/><Relationship Id="rId4" Type="http://schemas.openxmlformats.org/officeDocument/2006/relationships/image" Target="file:///C:\Documents%20and%20Settings\rajesh.ACEPRO\Desktop\2-11-2015\Campbell%2013\Unlabeled\47-13_19cBactDNARepLagging-U.jpg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92.xml"/><Relationship Id="rId4" Type="http://schemas.openxmlformats.org/officeDocument/2006/relationships/image" Target="file:///C:\Documents%20and%20Settings\rajesh.ACEPRO\Desktop\2-11-2015\Campbell%2013\Unlabeled\86-13_UN01aSkillsExercise-U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C:\Documents%20and%20Settings\rajesh.ACEPRO\Desktop\2-11-2015\Campbell%2013\Unlabeled\05-13_05_HersheyChaseExp-U.jpg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93.xml"/><Relationship Id="rId4" Type="http://schemas.openxmlformats.org/officeDocument/2006/relationships/image" Target="file:///C:\Documents%20and%20Settings\rajesh.ACEPRO\Desktop\2-11-2015\Campbell%2013\Unlabeled\87-13_UN01bSkillsExercise-U.jpg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94.xml"/><Relationship Id="rId4" Type="http://schemas.openxmlformats.org/officeDocument/2006/relationships/image" Target="file:///C:\Documents%20and%20Settings\rajesh.ACEPRO\Desktop\2-11-2015\Campbell%2013\Unlabeled\88-13_UN02Summary_C1-U.jpg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95.xml"/><Relationship Id="rId4" Type="http://schemas.openxmlformats.org/officeDocument/2006/relationships/image" Target="file:///C:\Documents%20and%20Settings\rajesh.ACEPRO\Desktop\2-11-2015\Campbell%2013\Unlabeled\89-13_UN03Summary_C2-U.jpg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96.xml"/><Relationship Id="rId4" Type="http://schemas.openxmlformats.org/officeDocument/2006/relationships/image" Target="file:///C:\Documents%20and%20Settings\rajesh.ACEPRO\Desktop\2-11-2015\Campbell%2013\Unlabeled\90-13_UN04Summary_C4-U.jpg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97.xml"/><Relationship Id="rId4" Type="http://schemas.openxmlformats.org/officeDocument/2006/relationships/image" Target="file:///C:\Documents%20and%20Settings\rajesh.ACEPRO\Desktop\2-11-2015\Campbell%2013\Unlabeled\91-13_UN05Test_Q11-U.jpg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98.xml"/><Relationship Id="rId4" Type="http://schemas.openxmlformats.org/officeDocument/2006/relationships/image" Target="file:///C:\Documents%20and%20Settings\rajesh.ACEPRO\Desktop\2-11-2015\Campbell%2013\Unlabeled\92-13_UN06Test_Q14-U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C:\Documents%20and%20Settings\rajesh.ACEPRO\Desktop\2-11-2015\Campbell%2013\Unlabeled\06-13_05aHersheyChaseProt-U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C:\Documents%20and%20Settings\rajesh.ACEPRO\Desktop\2-11-2015\Campbell%2013\Unlabeled\07-13_05bHersheyChaseDNA-U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C:\Documents%20and%20Settings\rajesh.ACEPRO\Desktop\2-11-2015\Campbell%2013\Unlabeled\08-13_06_DNAStrand-U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file:///C:\Documents%20and%20Settings\rajesh.ACEPRO\Desktop\2-11-2015\Campbell%2013\Unlabeled\09-13_06aDNANucleotide-U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file:///C:\Documents%20and%20Settings\rajesh.ACEPRO\Desktop\2-11-2015\Campbell%2013\Unlabeled\10-13_07_XrayDiffraction-U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file:///C:\Documents%20and%20Settings\rajesh.ACEPRO\Desktop\2-11-2015\Campbell%2013\Unlabeled\11-13_07aXrayDiffFranklin-U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file:///C:\Documents%20and%20Settings\rajesh.ACEPRO\Desktop\2-11-2015\Campbell%2013\Unlabeled\12-13_07bXrayDiffractPhoto-U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C:\Documents%20and%20Settings\rajesh.ACEPRO\Desktop\2-11-2015\Campbell%2013\Unlabeled\13-13_08_DoubleHelix-U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file:///C:\Documents%20and%20Settings\rajesh.ACEPRO\Desktop\2-11-2015\Campbell%2013\Unlabeled\14-13_08aDoubleHelixStruct-U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C:\Documents%20and%20Settings\rajesh.ACEPRO\Desktop\2-11-2015\Campbell%2013\Unlabeled\15-13_08bDoubleHelixChem-U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C:\Documents%20and%20Settings\rajesh.ACEPRO\Desktop\2-11-2015\Campbell%2013\Unlabeled\16-13_08cDoubleHelixModel-U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file:///C:\Documents%20and%20Settings\rajesh.ACEPRO\Desktop\2-11-2015\Campbell%2013\Unlabeled\17-13_09PossibleBasePairing-U.jp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C:\Documents%20and%20Settings\rajesh.ACEPRO\Desktop\2-11-2015\Campbell%2013\Unlabeled\18-13_10ActualBasePairing-U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Documents%20and%20Settings\rajesh.ACEPRO\Desktop\2-11-2015\Campbell%2013\Unlabeled\02-13_02WatsonAndCrick-U.jp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4" Type="http://schemas.openxmlformats.org/officeDocument/2006/relationships/image" Target="file:///C:\Documents%20and%20Settings\rajesh.ACEPRO\Desktop\2-11-2015\Campbell%2013\Unlabeled\19-13_11DNAReplication_1-U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4" Type="http://schemas.openxmlformats.org/officeDocument/2006/relationships/image" Target="file:///C:\Documents%20and%20Settings\rajesh.ACEPRO\Desktop\2-11-2015\Campbell%2013\Unlabeled\20-13_11DNAReplication_2-U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Relationship Id="rId4" Type="http://schemas.openxmlformats.org/officeDocument/2006/relationships/image" Target="file:///C:\Documents%20and%20Settings\rajesh.ACEPRO\Desktop\2-11-2015\Campbell%2013\Unlabeled\21-13_11DNAReplication_3-U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Relationship Id="rId4" Type="http://schemas.openxmlformats.org/officeDocument/2006/relationships/image" Target="file:///C:\Documents%20and%20Settings\rajesh.ACEPRO\Desktop\2-11-2015\Campbell%2013\Unlabeled\22-13_12AltDNARepModels-U.jp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4" Type="http://schemas.openxmlformats.org/officeDocument/2006/relationships/image" Target="file:///C:\Documents%20and%20Settings\rajesh.ACEPRO\Desktop\2-11-2015\Campbell%2013\Unlabeled\23-13_13_MeselsonStahl-U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Relationship Id="rId4" Type="http://schemas.openxmlformats.org/officeDocument/2006/relationships/image" Target="file:///C:\Documents%20and%20Settings\rajesh.ACEPRO\Desktop\2-11-2015\Campbell%2013\Unlabeled\24-13_13aMeselsonStahlExp-U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Relationship Id="rId4" Type="http://schemas.openxmlformats.org/officeDocument/2006/relationships/image" Target="file:///C:\Documents%20and%20Settings\rajesh.ACEPRO\Desktop\2-11-2015\Campbell%2013\Unlabeled\25-13_13bMeselsonStahlConc-U.jpg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2.xml"/><Relationship Id="rId4" Type="http://schemas.openxmlformats.org/officeDocument/2006/relationships/image" Target="file:///C:\Documents%20and%20Settings\rajesh.ACEPRO\Desktop\2-11-2015\Campbell%2013\Unlabeled\26-13_14ReplicationProteins-U.jpg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3.xml"/><Relationship Id="rId4" Type="http://schemas.openxmlformats.org/officeDocument/2006/relationships/image" Target="file:///C:\Documents%20and%20Settings\rajesh.ACEPRO\Desktop\2-11-2015\Campbell%2013\Unlabeled\28-13_15a_RepOriginEColi-U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Relationship Id="rId4" Type="http://schemas.openxmlformats.org/officeDocument/2006/relationships/image" Target="file:///C:\Documents%20and%20Settings\rajesh.ACEPRO\Desktop\2-11-2015\Campbell%2013\Unlabeled\29-13_15aaRepOriginEColiTEM-U.jpg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file:///C:\Documents%20and%20Settings\rajesh.ACEPRO\Desktop\2-11-2015\Campbell%2013\Unlabeled\30-13_15b_RepOriginEuk-U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C:\Documents%20and%20Settings\rajesh.ACEPRO\Desktop\2-11-2015\Campbell%2013\Unlabeled\31-13_15baRepOriginEukTEM-U.jpg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Relationship Id="rId4" Type="http://schemas.openxmlformats.org/officeDocument/2006/relationships/image" Target="file:///C:\Documents%20and%20Settings\rajesh.ACEPRO\Desktop\2-11-2015\Campbell%2013\Unlabeled\32-13_16AddingNucleotides-U.jpg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8.xml"/><Relationship Id="rId4" Type="http://schemas.openxmlformats.org/officeDocument/2006/relationships/image" Target="file:///C:\Documents%20and%20Settings\rajesh.ACEPRO\Desktop\2-11-2015\Campbell%2013\Unlabeled\33-13_17_LeadingStrand-U.jp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9.xml"/><Relationship Id="rId4" Type="http://schemas.openxmlformats.org/officeDocument/2006/relationships/image" Target="file:///C:\Documents%20and%20Settings\rajesh.ACEPRO\Desktop\2-11-2015\Campbell%2013\Unlabeled\34-13_17aLeadingStrandOvrw-U.jp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0.xml"/><Relationship Id="rId4" Type="http://schemas.openxmlformats.org/officeDocument/2006/relationships/image" Target="file:///C:\Documents%20and%20Settings\rajesh.ACEPRO\Desktop\2-11-2015\Campbell%2013\Unlabeled\35-13_17bLeadingStrandArt-U.jpg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1.xml"/><Relationship Id="rId4" Type="http://schemas.openxmlformats.org/officeDocument/2006/relationships/image" Target="file:///C:\Documents%20and%20Settings\rajesh.ACEPRO\Desktop\2-11-2015\Campbell%2013\Unlabeled\36-13_18_LaggingStrand-U.jp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2.xml"/><Relationship Id="rId4" Type="http://schemas.openxmlformats.org/officeDocument/2006/relationships/image" Target="file:///C:\Documents%20and%20Settings\rajesh.ACEPRO\Desktop\2-11-2015\Campbell%2013\Unlabeled\37-13_18aLaggingStrandOvrw-U.jpg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3.xml"/><Relationship Id="rId4" Type="http://schemas.openxmlformats.org/officeDocument/2006/relationships/image" Target="file:///C:\Documents%20and%20Settings\rajesh.ACEPRO\Desktop\2-11-2015\Campbell%2013\Unlabeled\38-13_18bLaggingStrand_1-U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4.xml"/><Relationship Id="rId4" Type="http://schemas.openxmlformats.org/officeDocument/2006/relationships/image" Target="file:///C:\Documents%20and%20Settings\rajesh.ACEPRO\Desktop\2-11-2015\Campbell%2013\Unlabeled\39-13_18bLaggingStrand_2-U.jp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5.xml"/><Relationship Id="rId4" Type="http://schemas.openxmlformats.org/officeDocument/2006/relationships/image" Target="file:///C:\Documents%20and%20Settings\rajesh.ACEPRO\Desktop\2-11-2015\Campbell%2013\Unlabeled\40-13_18bLaggingStrand_3-U.jp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6.xml"/><Relationship Id="rId4" Type="http://schemas.openxmlformats.org/officeDocument/2006/relationships/image" Target="file:///C:\Documents%20and%20Settings\rajesh.ACEPRO\Desktop\2-11-2015\Campbell%2013\Unlabeled\41-13_18cLaggingStrand_1-U.jp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7.xml"/><Relationship Id="rId4" Type="http://schemas.openxmlformats.org/officeDocument/2006/relationships/image" Target="file:///C:\Documents%20and%20Settings\rajesh.ACEPRO\Desktop\2-11-2015\Campbell%2013\Unlabeled\42-13_18cLaggingStrand_2-U.jpg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8.xml"/><Relationship Id="rId4" Type="http://schemas.openxmlformats.org/officeDocument/2006/relationships/image" Target="file:///C:\Documents%20and%20Settings\rajesh.ACEPRO\Desktop\2-11-2015\Campbell%2013\Unlabeled\43-13_18cLaggingStrand_3-U.jpg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9.xml"/><Relationship Id="rId4" Type="http://schemas.openxmlformats.org/officeDocument/2006/relationships/image" Target="file:///C:\Documents%20and%20Settings\rajesh.ACEPRO\Desktop\2-11-2015\Campbell%2013\Unlabeled\48-13_20DNARepComplex-U.jpg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C:\Documents%20and%20Settings\rajesh.ACEPRO\Desktop\2-11-2015\Campbell%2013\Unlabeled\03-13_03GriffithExperiment-U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0.xml"/><Relationship Id="rId4" Type="http://schemas.openxmlformats.org/officeDocument/2006/relationships/image" Target="file:///C:\Documents%20and%20Settings\rajesh.ACEPRO\Desktop\2-11-2015\Campbell%2013\Unlabeled\49-13_21DNAExcisionRepair_1-U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1.xml"/><Relationship Id="rId4" Type="http://schemas.openxmlformats.org/officeDocument/2006/relationships/image" Target="file:///C:\Documents%20and%20Settings\rajesh.ACEPRO\Desktop\2-11-2015\Campbell%2013\Unlabeled\50-13_21DNAExcisionRepair_2-U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2.xml"/><Relationship Id="rId4" Type="http://schemas.openxmlformats.org/officeDocument/2006/relationships/image" Target="file:///C:\Documents%20and%20Settings\rajesh.ACEPRO\Desktop\2-11-2015\Campbell%2013\Unlabeled\51-13_21DNAExcisionRepair_3-U.jpg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3.xml"/><Relationship Id="rId4" Type="http://schemas.openxmlformats.org/officeDocument/2006/relationships/image" Target="file:///C:\Documents%20and%20Settings\rajesh.ACEPRO\Desktop\2-11-2015\Campbell%2013\Unlabeled\52-13_22Telomeres-U.jpg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pitchFamily="34" charset="0"/>
              </a:rPr>
              <a:t>0</a:t>
            </a:r>
          </a:p>
        </p:txBody>
      </p:sp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98476" y="1098550"/>
            <a:ext cx="21447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8476" y="2841625"/>
            <a:ext cx="4965700" cy="1604963"/>
          </a:xfrm>
        </p:spPr>
        <p:txBody>
          <a:bodyPr/>
          <a:lstStyle/>
          <a:p>
            <a:pPr marL="152400" indent="0" eaLnBrk="1" hangingPunct="1">
              <a:spcBef>
                <a:spcPct val="45000"/>
              </a:spcBef>
              <a:buFont typeface="Wingdings" pitchFamily="2" charset="2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The Molecular 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Basis of Inheritance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093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Later work by Oswald Avery and others identified the transforming substance as DNA</a:t>
            </a:r>
          </a:p>
          <a:p>
            <a:r>
              <a:rPr lang="en-US"/>
              <a:t>Many biologists remained skeptical, mainly because little was known about DNA and they thought proteins were better candidates for the genetic material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537101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Chromatin</a:t>
            </a:r>
            <a:r>
              <a:rPr lang="en-US" dirty="0"/>
              <a:t>, a complex of DNA and protein, is found in the nucleus of eukaryotic cells</a:t>
            </a:r>
          </a:p>
          <a:p>
            <a:r>
              <a:rPr lang="en-US" dirty="0"/>
              <a:t>Chromosomes fit into the nucleus through an elaborate, multilevel system of packing</a:t>
            </a:r>
          </a:p>
          <a:p>
            <a:r>
              <a:rPr lang="en-US" dirty="0"/>
              <a:t>Chromatin undergoes striking changes in the degree of packing during the course of the cell cycle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707207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Proteins called </a:t>
            </a:r>
            <a:r>
              <a:rPr lang="en-US" b="1" dirty="0"/>
              <a:t>histones</a:t>
            </a:r>
            <a:r>
              <a:rPr lang="en-US" dirty="0"/>
              <a:t> are responsible for the first level of DNA packing in chromatin</a:t>
            </a:r>
          </a:p>
          <a:p>
            <a:r>
              <a:rPr lang="en-US" dirty="0"/>
              <a:t>Four types of histones are most common in chromatin: H2A, H2B, H3, and H4</a:t>
            </a:r>
          </a:p>
          <a:p>
            <a:r>
              <a:rPr lang="en-US" dirty="0"/>
              <a:t>A </a:t>
            </a:r>
            <a:r>
              <a:rPr lang="en-US" b="1" dirty="0"/>
              <a:t>nucleosome</a:t>
            </a:r>
            <a:r>
              <a:rPr lang="en-US" dirty="0"/>
              <a:t> consists of DNA wound twice around a protein core of eight histones, two of each of the main histone types</a:t>
            </a:r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606936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822704"/>
            <a:ext cx="8546592" cy="321259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927975" y="1974056"/>
            <a:ext cx="89607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Chromatid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(700 nm)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3375" y="2620168"/>
            <a:ext cx="154208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double helix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 nm in diameter)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641600" y="2391568"/>
            <a:ext cx="164147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it-IT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Nucleosome</a:t>
            </a:r>
          </a:p>
          <a:p>
            <a:pPr eaLnBrk="0" hangingPunct="0">
              <a:lnSpc>
                <a:spcPts val="1550"/>
              </a:lnSpc>
            </a:pPr>
            <a:r>
              <a:rPr lang="it-IT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(10 nm in diameter)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57850" y="2702718"/>
            <a:ext cx="52738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30-nm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fiber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119813" y="3301206"/>
            <a:ext cx="64440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Looped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domain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948488" y="3391693"/>
            <a:ext cx="70532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Scaffold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7305675" y="3675856"/>
            <a:ext cx="62677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300-nm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fiber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625725" y="3736181"/>
            <a:ext cx="96340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Histone tail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1871663" y="3904456"/>
            <a:ext cx="75501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Histones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727450" y="3602831"/>
            <a:ext cx="2292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H1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6742113" y="4580731"/>
            <a:ext cx="207909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Replicated chromosome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(1,400 nm)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49274" y="3218447"/>
            <a:ext cx="290479" cy="581647"/>
            <a:chOff x="110281" y="1155687"/>
            <a:chExt cx="290479" cy="581647"/>
          </a:xfrm>
        </p:grpSpPr>
        <p:sp>
          <p:nvSpPr>
            <p:cNvPr id="24" name="Freeform 23"/>
            <p:cNvSpPr/>
            <p:nvPr/>
          </p:nvSpPr>
          <p:spPr>
            <a:xfrm>
              <a:off x="110281" y="1515452"/>
              <a:ext cx="51993" cy="25400"/>
            </a:xfrm>
            <a:custGeom>
              <a:avLst/>
              <a:gdLst>
                <a:gd name="connsiteX0" fmla="*/ 6350 w 51993"/>
                <a:gd name="connsiteY0" fmla="*/ 6350 h 25400"/>
                <a:gd name="connsiteX1" fmla="*/ 45643 w 51993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993" h="25400">
                  <a:moveTo>
                    <a:pt x="6350" y="6350"/>
                  </a:moveTo>
                  <a:lnTo>
                    <a:pt x="45643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5" name="Freeform 3"/>
            <p:cNvSpPr/>
            <p:nvPr/>
          </p:nvSpPr>
          <p:spPr>
            <a:xfrm>
              <a:off x="110281" y="1711934"/>
              <a:ext cx="51993" cy="25400"/>
            </a:xfrm>
            <a:custGeom>
              <a:avLst/>
              <a:gdLst>
                <a:gd name="connsiteX0" fmla="*/ 45643 w 51993"/>
                <a:gd name="connsiteY0" fmla="*/ 6350 h 25400"/>
                <a:gd name="connsiteX1" fmla="*/ 6350 w 51993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993" h="25400">
                  <a:moveTo>
                    <a:pt x="45643" y="635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/>
            <p:cNvSpPr/>
            <p:nvPr/>
          </p:nvSpPr>
          <p:spPr>
            <a:xfrm>
              <a:off x="129928" y="1515452"/>
              <a:ext cx="25400" cy="209181"/>
            </a:xfrm>
            <a:custGeom>
              <a:avLst/>
              <a:gdLst>
                <a:gd name="connsiteX0" fmla="*/ 6350 w 25400"/>
                <a:gd name="connsiteY0" fmla="*/ 202831 h 209181"/>
                <a:gd name="connsiteX1" fmla="*/ 6350 w 25400"/>
                <a:gd name="connsiteY1" fmla="*/ 6350 h 20918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09181">
                  <a:moveTo>
                    <a:pt x="6350" y="202831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7" name="Freeform 3"/>
            <p:cNvSpPr/>
            <p:nvPr/>
          </p:nvSpPr>
          <p:spPr>
            <a:xfrm>
              <a:off x="129120" y="1155687"/>
              <a:ext cx="271640" cy="478091"/>
            </a:xfrm>
            <a:custGeom>
              <a:avLst/>
              <a:gdLst>
                <a:gd name="connsiteX0" fmla="*/ 265290 w 271640"/>
                <a:gd name="connsiteY0" fmla="*/ 6350 h 478091"/>
                <a:gd name="connsiteX1" fmla="*/ 6350 w 271640"/>
                <a:gd name="connsiteY1" fmla="*/ 471741 h 4780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71640" h="478091">
                  <a:moveTo>
                    <a:pt x="265290" y="6350"/>
                  </a:moveTo>
                  <a:lnTo>
                    <a:pt x="6350" y="471741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8" name="Freeform 3"/>
          <p:cNvSpPr/>
          <p:nvPr/>
        </p:nvSpPr>
        <p:spPr>
          <a:xfrm>
            <a:off x="2965543" y="3589947"/>
            <a:ext cx="98831" cy="137147"/>
          </a:xfrm>
          <a:custGeom>
            <a:avLst/>
            <a:gdLst>
              <a:gd name="connsiteX0" fmla="*/ 6350 w 98831"/>
              <a:gd name="connsiteY0" fmla="*/ 130797 h 137147"/>
              <a:gd name="connsiteX1" fmla="*/ 92481 w 98831"/>
              <a:gd name="connsiteY1" fmla="*/ 6350 h 1371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831" h="137147">
                <a:moveTo>
                  <a:pt x="6350" y="130797"/>
                </a:moveTo>
                <a:lnTo>
                  <a:pt x="9248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039419" y="2827503"/>
            <a:ext cx="393941" cy="437375"/>
          </a:xfrm>
          <a:custGeom>
            <a:avLst/>
            <a:gdLst>
              <a:gd name="connsiteX0" fmla="*/ 387591 w 393941"/>
              <a:gd name="connsiteY0" fmla="*/ 6350 h 437375"/>
              <a:gd name="connsiteX1" fmla="*/ 6350 w 393941"/>
              <a:gd name="connsiteY1" fmla="*/ 431025 h 437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3941" h="437375">
                <a:moveTo>
                  <a:pt x="387591" y="6350"/>
                </a:moveTo>
                <a:lnTo>
                  <a:pt x="6350" y="4310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1909716" y="3537039"/>
            <a:ext cx="513702" cy="367411"/>
          </a:xfrm>
          <a:custGeom>
            <a:avLst/>
            <a:gdLst>
              <a:gd name="connsiteX0" fmla="*/ 6350 w 513702"/>
              <a:gd name="connsiteY0" fmla="*/ 178269 h 367411"/>
              <a:gd name="connsiteX1" fmla="*/ 306552 w 513702"/>
              <a:gd name="connsiteY1" fmla="*/ 361061 h 367411"/>
              <a:gd name="connsiteX2" fmla="*/ 507352 w 513702"/>
              <a:gd name="connsiteY2" fmla="*/ 6350 h 367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13702" h="367411">
                <a:moveTo>
                  <a:pt x="6350" y="178269"/>
                </a:moveTo>
                <a:lnTo>
                  <a:pt x="306552" y="361061"/>
                </a:lnTo>
                <a:lnTo>
                  <a:pt x="507352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703663" y="2058481"/>
            <a:ext cx="224180" cy="681836"/>
            <a:chOff x="5364670" y="-4279"/>
            <a:chExt cx="224180" cy="681836"/>
          </a:xfrm>
        </p:grpSpPr>
        <p:sp>
          <p:nvSpPr>
            <p:cNvPr id="32" name="Freeform 3"/>
            <p:cNvSpPr/>
            <p:nvPr/>
          </p:nvSpPr>
          <p:spPr>
            <a:xfrm>
              <a:off x="5364670" y="16014"/>
              <a:ext cx="25501" cy="49860"/>
            </a:xfrm>
            <a:custGeom>
              <a:avLst/>
              <a:gdLst>
                <a:gd name="connsiteX0" fmla="*/ 19151 w 25501"/>
                <a:gd name="connsiteY0" fmla="*/ 43510 h 49860"/>
                <a:gd name="connsiteX1" fmla="*/ 6350 w 25501"/>
                <a:gd name="connsiteY1" fmla="*/ 6350 h 4986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501" h="49860">
                  <a:moveTo>
                    <a:pt x="19151" y="4351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3" name="Freeform 3"/>
            <p:cNvSpPr/>
            <p:nvPr/>
          </p:nvSpPr>
          <p:spPr>
            <a:xfrm>
              <a:off x="5371071" y="14300"/>
              <a:ext cx="71513" cy="32994"/>
            </a:xfrm>
            <a:custGeom>
              <a:avLst/>
              <a:gdLst>
                <a:gd name="connsiteX0" fmla="*/ 6350 w 71513"/>
                <a:gd name="connsiteY0" fmla="*/ 26644 h 32994"/>
                <a:gd name="connsiteX1" fmla="*/ 65163 w 71513"/>
                <a:gd name="connsiteY1" fmla="*/ 6350 h 3299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1513" h="32994">
                  <a:moveTo>
                    <a:pt x="6350" y="26644"/>
                  </a:moveTo>
                  <a:lnTo>
                    <a:pt x="65163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4" name="Freeform 3"/>
            <p:cNvSpPr/>
            <p:nvPr/>
          </p:nvSpPr>
          <p:spPr>
            <a:xfrm>
              <a:off x="5423484" y="-4279"/>
              <a:ext cx="25514" cy="49860"/>
            </a:xfrm>
            <a:custGeom>
              <a:avLst/>
              <a:gdLst>
                <a:gd name="connsiteX0" fmla="*/ 6350 w 25514"/>
                <a:gd name="connsiteY0" fmla="*/ 6350 h 49860"/>
                <a:gd name="connsiteX1" fmla="*/ 19164 w 25514"/>
                <a:gd name="connsiteY1" fmla="*/ 43510 h 4986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514" h="49860">
                  <a:moveTo>
                    <a:pt x="6350" y="6350"/>
                  </a:moveTo>
                  <a:lnTo>
                    <a:pt x="19164" y="4351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5" name="Freeform 3"/>
            <p:cNvSpPr/>
            <p:nvPr/>
          </p:nvSpPr>
          <p:spPr>
            <a:xfrm>
              <a:off x="5400471" y="24447"/>
              <a:ext cx="188379" cy="653110"/>
            </a:xfrm>
            <a:custGeom>
              <a:avLst/>
              <a:gdLst>
                <a:gd name="connsiteX0" fmla="*/ 6350 w 188379"/>
                <a:gd name="connsiteY0" fmla="*/ 6350 h 653110"/>
                <a:gd name="connsiteX1" fmla="*/ 182028 w 188379"/>
                <a:gd name="connsiteY1" fmla="*/ 646760 h 65311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88379" h="653110">
                  <a:moveTo>
                    <a:pt x="6350" y="6350"/>
                  </a:moveTo>
                  <a:lnTo>
                    <a:pt x="182028" y="64676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6" name="Freeform 3"/>
          <p:cNvSpPr/>
          <p:nvPr/>
        </p:nvSpPr>
        <p:spPr>
          <a:xfrm>
            <a:off x="6464101" y="3698050"/>
            <a:ext cx="429171" cy="400126"/>
          </a:xfrm>
          <a:custGeom>
            <a:avLst/>
            <a:gdLst>
              <a:gd name="connsiteX0" fmla="*/ 422821 w 429171"/>
              <a:gd name="connsiteY0" fmla="*/ 393776 h 400126"/>
              <a:gd name="connsiteX1" fmla="*/ 6350 w 429171"/>
              <a:gd name="connsiteY1" fmla="*/ 6350 h 4001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9171" h="400126">
                <a:moveTo>
                  <a:pt x="422821" y="39377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7029593" y="4136644"/>
            <a:ext cx="69354" cy="184251"/>
          </a:xfrm>
          <a:custGeom>
            <a:avLst/>
            <a:gdLst>
              <a:gd name="connsiteX0" fmla="*/ 6350 w 69354"/>
              <a:gd name="connsiteY0" fmla="*/ 177901 h 184251"/>
              <a:gd name="connsiteX1" fmla="*/ 63005 w 69354"/>
              <a:gd name="connsiteY1" fmla="*/ 6350 h 1842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354" h="184251">
                <a:moveTo>
                  <a:pt x="6350" y="177901"/>
                </a:moveTo>
                <a:lnTo>
                  <a:pt x="63005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7029593" y="3578962"/>
            <a:ext cx="253555" cy="741933"/>
          </a:xfrm>
          <a:custGeom>
            <a:avLst/>
            <a:gdLst>
              <a:gd name="connsiteX0" fmla="*/ 6350 w 253555"/>
              <a:gd name="connsiteY0" fmla="*/ 735583 h 741933"/>
              <a:gd name="connsiteX1" fmla="*/ 247205 w 253555"/>
              <a:gd name="connsiteY1" fmla="*/ 6350 h 7419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3555" h="741933">
                <a:moveTo>
                  <a:pt x="6350" y="735583"/>
                </a:moveTo>
                <a:lnTo>
                  <a:pt x="247205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440172" y="4055999"/>
            <a:ext cx="185458" cy="389065"/>
            <a:chOff x="7101179" y="1993239"/>
            <a:chExt cx="185458" cy="389065"/>
          </a:xfrm>
        </p:grpSpPr>
        <p:sp>
          <p:nvSpPr>
            <p:cNvPr id="40" name="Freeform 3"/>
            <p:cNvSpPr/>
            <p:nvPr/>
          </p:nvSpPr>
          <p:spPr>
            <a:xfrm>
              <a:off x="7133145" y="2356904"/>
              <a:ext cx="51066" cy="25400"/>
            </a:xfrm>
            <a:custGeom>
              <a:avLst/>
              <a:gdLst>
                <a:gd name="connsiteX0" fmla="*/ 6350 w 51066"/>
                <a:gd name="connsiteY0" fmla="*/ 14554 h 25400"/>
                <a:gd name="connsiteX1" fmla="*/ 44716 w 51066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066" h="25400">
                  <a:moveTo>
                    <a:pt x="6350" y="14554"/>
                  </a:moveTo>
                  <a:lnTo>
                    <a:pt x="44716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1" name="Freeform 3"/>
            <p:cNvSpPr/>
            <p:nvPr/>
          </p:nvSpPr>
          <p:spPr>
            <a:xfrm>
              <a:off x="7101179" y="2212809"/>
              <a:ext cx="51625" cy="25400"/>
            </a:xfrm>
            <a:custGeom>
              <a:avLst/>
              <a:gdLst>
                <a:gd name="connsiteX0" fmla="*/ 45275 w 51625"/>
                <a:gd name="connsiteY0" fmla="*/ 6350 h 25400"/>
                <a:gd name="connsiteX1" fmla="*/ 6350 w 51625"/>
                <a:gd name="connsiteY1" fmla="*/ 14693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625" h="25400">
                  <a:moveTo>
                    <a:pt x="45275" y="6350"/>
                  </a:moveTo>
                  <a:lnTo>
                    <a:pt x="6350" y="14693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" name="Freeform 3"/>
            <p:cNvSpPr/>
            <p:nvPr/>
          </p:nvSpPr>
          <p:spPr>
            <a:xfrm>
              <a:off x="7120928" y="2216937"/>
              <a:ext cx="43522" cy="156883"/>
            </a:xfrm>
            <a:custGeom>
              <a:avLst/>
              <a:gdLst>
                <a:gd name="connsiteX0" fmla="*/ 6350 w 43522"/>
                <a:gd name="connsiteY0" fmla="*/ 6350 h 156883"/>
                <a:gd name="connsiteX1" fmla="*/ 37172 w 43522"/>
                <a:gd name="connsiteY1" fmla="*/ 150533 h 15688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3522" h="156883">
                  <a:moveTo>
                    <a:pt x="6350" y="6350"/>
                  </a:moveTo>
                  <a:lnTo>
                    <a:pt x="37172" y="150533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3" name="Freeform 3"/>
            <p:cNvSpPr/>
            <p:nvPr/>
          </p:nvSpPr>
          <p:spPr>
            <a:xfrm>
              <a:off x="7137692" y="2179078"/>
              <a:ext cx="64884" cy="128041"/>
            </a:xfrm>
            <a:custGeom>
              <a:avLst/>
              <a:gdLst>
                <a:gd name="connsiteX0" fmla="*/ 6350 w 64884"/>
                <a:gd name="connsiteY0" fmla="*/ 121691 h 128041"/>
                <a:gd name="connsiteX1" fmla="*/ 58534 w 64884"/>
                <a:gd name="connsiteY1" fmla="*/ 6350 h 12804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4884" h="128041">
                  <a:moveTo>
                    <a:pt x="6350" y="121691"/>
                  </a:moveTo>
                  <a:lnTo>
                    <a:pt x="58534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4" name="Freeform 3"/>
            <p:cNvSpPr/>
            <p:nvPr/>
          </p:nvSpPr>
          <p:spPr>
            <a:xfrm>
              <a:off x="7133145" y="2356904"/>
              <a:ext cx="51066" cy="25400"/>
            </a:xfrm>
            <a:custGeom>
              <a:avLst/>
              <a:gdLst>
                <a:gd name="connsiteX0" fmla="*/ 6350 w 51066"/>
                <a:gd name="connsiteY0" fmla="*/ 14554 h 25400"/>
                <a:gd name="connsiteX1" fmla="*/ 44716 w 51066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066" h="25400">
                  <a:moveTo>
                    <a:pt x="6350" y="14554"/>
                  </a:moveTo>
                  <a:lnTo>
                    <a:pt x="44716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5" name="Freeform 3"/>
            <p:cNvSpPr/>
            <p:nvPr/>
          </p:nvSpPr>
          <p:spPr>
            <a:xfrm>
              <a:off x="7101179" y="2212809"/>
              <a:ext cx="51625" cy="25400"/>
            </a:xfrm>
            <a:custGeom>
              <a:avLst/>
              <a:gdLst>
                <a:gd name="connsiteX0" fmla="*/ 45275 w 51625"/>
                <a:gd name="connsiteY0" fmla="*/ 6350 h 25400"/>
                <a:gd name="connsiteX1" fmla="*/ 6350 w 51625"/>
                <a:gd name="connsiteY1" fmla="*/ 14693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625" h="25400">
                  <a:moveTo>
                    <a:pt x="45275" y="6350"/>
                  </a:moveTo>
                  <a:lnTo>
                    <a:pt x="6350" y="14693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6" name="Freeform 3"/>
            <p:cNvSpPr/>
            <p:nvPr/>
          </p:nvSpPr>
          <p:spPr>
            <a:xfrm>
              <a:off x="7137692" y="1993239"/>
              <a:ext cx="148945" cy="313880"/>
            </a:xfrm>
            <a:custGeom>
              <a:avLst/>
              <a:gdLst>
                <a:gd name="connsiteX0" fmla="*/ 6350 w 148945"/>
                <a:gd name="connsiteY0" fmla="*/ 307530 h 313880"/>
                <a:gd name="connsiteX1" fmla="*/ 142595 w 148945"/>
                <a:gd name="connsiteY1" fmla="*/ 6350 h 31388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48945" h="313880">
                  <a:moveTo>
                    <a:pt x="6350" y="307530"/>
                  </a:moveTo>
                  <a:lnTo>
                    <a:pt x="142595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807558" y="2382012"/>
            <a:ext cx="266179" cy="160908"/>
            <a:chOff x="7468565" y="319252"/>
            <a:chExt cx="266179" cy="160908"/>
          </a:xfrm>
        </p:grpSpPr>
        <p:sp>
          <p:nvSpPr>
            <p:cNvPr id="48" name="Freeform 3"/>
            <p:cNvSpPr/>
            <p:nvPr/>
          </p:nvSpPr>
          <p:spPr>
            <a:xfrm>
              <a:off x="7470292" y="428294"/>
              <a:ext cx="25400" cy="51866"/>
            </a:xfrm>
            <a:custGeom>
              <a:avLst/>
              <a:gdLst>
                <a:gd name="connsiteX0" fmla="*/ 6350 w 25400"/>
                <a:gd name="connsiteY0" fmla="*/ 45516 h 51866"/>
                <a:gd name="connsiteX1" fmla="*/ 6350 w 25400"/>
                <a:gd name="connsiteY1" fmla="*/ 6350 h 5186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1866">
                  <a:moveTo>
                    <a:pt x="6350" y="45516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9" name="Freeform 3"/>
            <p:cNvSpPr/>
            <p:nvPr/>
          </p:nvSpPr>
          <p:spPr>
            <a:xfrm>
              <a:off x="7612329" y="426897"/>
              <a:ext cx="25400" cy="51866"/>
            </a:xfrm>
            <a:custGeom>
              <a:avLst/>
              <a:gdLst>
                <a:gd name="connsiteX0" fmla="*/ 6425 w 25400"/>
                <a:gd name="connsiteY0" fmla="*/ 6350 h 51866"/>
                <a:gd name="connsiteX1" fmla="*/ 6350 w 25400"/>
                <a:gd name="connsiteY1" fmla="*/ 45516 h 5186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51866">
                  <a:moveTo>
                    <a:pt x="6425" y="6350"/>
                  </a:moveTo>
                  <a:lnTo>
                    <a:pt x="6350" y="45516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0" name="Freeform 3"/>
            <p:cNvSpPr/>
            <p:nvPr/>
          </p:nvSpPr>
          <p:spPr>
            <a:xfrm>
              <a:off x="7468565" y="446900"/>
              <a:ext cx="154787" cy="25400"/>
            </a:xfrm>
            <a:custGeom>
              <a:avLst/>
              <a:gdLst>
                <a:gd name="connsiteX0" fmla="*/ 148437 w 154787"/>
                <a:gd name="connsiteY0" fmla="*/ 6350 h 25400"/>
                <a:gd name="connsiteX1" fmla="*/ 6350 w 154787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54787" h="25400">
                  <a:moveTo>
                    <a:pt x="148437" y="635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1" name="Freeform 3"/>
            <p:cNvSpPr/>
            <p:nvPr/>
          </p:nvSpPr>
          <p:spPr>
            <a:xfrm>
              <a:off x="7539304" y="319252"/>
              <a:ext cx="195440" cy="140347"/>
            </a:xfrm>
            <a:custGeom>
              <a:avLst/>
              <a:gdLst>
                <a:gd name="connsiteX0" fmla="*/ 6350 w 195440"/>
                <a:gd name="connsiteY0" fmla="*/ 133997 h 140347"/>
                <a:gd name="connsiteX1" fmla="*/ 189090 w 195440"/>
                <a:gd name="connsiteY1" fmla="*/ 6350 h 14034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95440" h="140347">
                  <a:moveTo>
                    <a:pt x="6350" y="133997"/>
                  </a:moveTo>
                  <a:lnTo>
                    <a:pt x="18909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90883" y="4299331"/>
            <a:ext cx="412293" cy="288556"/>
            <a:chOff x="7451890" y="2236571"/>
            <a:chExt cx="412293" cy="288556"/>
          </a:xfrm>
        </p:grpSpPr>
        <p:sp>
          <p:nvSpPr>
            <p:cNvPr id="53" name="Freeform 3"/>
            <p:cNvSpPr/>
            <p:nvPr/>
          </p:nvSpPr>
          <p:spPr>
            <a:xfrm>
              <a:off x="7835024" y="2416682"/>
              <a:ext cx="29159" cy="48196"/>
            </a:xfrm>
            <a:custGeom>
              <a:avLst/>
              <a:gdLst>
                <a:gd name="connsiteX0" fmla="*/ 22808 w 29159"/>
                <a:gd name="connsiteY0" fmla="*/ 6350 h 48196"/>
                <a:gd name="connsiteX1" fmla="*/ 6350 w 29159"/>
                <a:gd name="connsiteY1" fmla="*/ 41846 h 4819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9159" h="48196">
                  <a:moveTo>
                    <a:pt x="22808" y="6350"/>
                  </a:moveTo>
                  <a:lnTo>
                    <a:pt x="6350" y="41846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4" name="Freeform 3"/>
            <p:cNvSpPr/>
            <p:nvPr/>
          </p:nvSpPr>
          <p:spPr>
            <a:xfrm>
              <a:off x="7451890" y="2236571"/>
              <a:ext cx="29184" cy="48221"/>
            </a:xfrm>
            <a:custGeom>
              <a:avLst/>
              <a:gdLst>
                <a:gd name="connsiteX0" fmla="*/ 6350 w 29184"/>
                <a:gd name="connsiteY0" fmla="*/ 41871 h 48221"/>
                <a:gd name="connsiteX1" fmla="*/ 22834 w 29184"/>
                <a:gd name="connsiteY1" fmla="*/ 6350 h 4822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9184" h="48221">
                  <a:moveTo>
                    <a:pt x="6350" y="41871"/>
                  </a:moveTo>
                  <a:lnTo>
                    <a:pt x="22834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5" name="Freeform 3"/>
            <p:cNvSpPr/>
            <p:nvPr/>
          </p:nvSpPr>
          <p:spPr>
            <a:xfrm>
              <a:off x="7461618" y="2255011"/>
              <a:ext cx="395820" cy="192798"/>
            </a:xfrm>
            <a:custGeom>
              <a:avLst/>
              <a:gdLst>
                <a:gd name="connsiteX0" fmla="*/ 6350 w 395820"/>
                <a:gd name="connsiteY0" fmla="*/ 6350 h 192798"/>
                <a:gd name="connsiteX1" fmla="*/ 389470 w 395820"/>
                <a:gd name="connsiteY1" fmla="*/ 186448 h 1927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5820" h="192798">
                  <a:moveTo>
                    <a:pt x="6350" y="6350"/>
                  </a:moveTo>
                  <a:lnTo>
                    <a:pt x="389470" y="186448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6" name="Freeform 3"/>
            <p:cNvSpPr/>
            <p:nvPr/>
          </p:nvSpPr>
          <p:spPr>
            <a:xfrm>
              <a:off x="7520254" y="2345118"/>
              <a:ext cx="144462" cy="180009"/>
            </a:xfrm>
            <a:custGeom>
              <a:avLst/>
              <a:gdLst>
                <a:gd name="connsiteX0" fmla="*/ 138112 w 144462"/>
                <a:gd name="connsiteY0" fmla="*/ 6350 h 180009"/>
                <a:gd name="connsiteX1" fmla="*/ 6350 w 144462"/>
                <a:gd name="connsiteY1" fmla="*/ 173659 h 18000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44462" h="180009">
                  <a:moveTo>
                    <a:pt x="138112" y="6350"/>
                  </a:moveTo>
                  <a:lnTo>
                    <a:pt x="6350" y="173659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300064" y="2382012"/>
            <a:ext cx="275018" cy="786206"/>
            <a:chOff x="7961071" y="319252"/>
            <a:chExt cx="275018" cy="786206"/>
          </a:xfrm>
        </p:grpSpPr>
        <p:sp>
          <p:nvSpPr>
            <p:cNvPr id="58" name="Freeform 3"/>
            <p:cNvSpPr/>
            <p:nvPr/>
          </p:nvSpPr>
          <p:spPr>
            <a:xfrm>
              <a:off x="8008708" y="975753"/>
              <a:ext cx="27724" cy="48869"/>
            </a:xfrm>
            <a:custGeom>
              <a:avLst/>
              <a:gdLst>
                <a:gd name="connsiteX0" fmla="*/ 6350 w 27724"/>
                <a:gd name="connsiteY0" fmla="*/ 42519 h 48869"/>
                <a:gd name="connsiteX1" fmla="*/ 21373 w 27724"/>
                <a:gd name="connsiteY1" fmla="*/ 6350 h 4886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7724" h="48869">
                  <a:moveTo>
                    <a:pt x="6350" y="42519"/>
                  </a:moveTo>
                  <a:lnTo>
                    <a:pt x="21373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9" name="Freeform 3"/>
            <p:cNvSpPr/>
            <p:nvPr/>
          </p:nvSpPr>
          <p:spPr>
            <a:xfrm>
              <a:off x="8208302" y="1056589"/>
              <a:ext cx="27787" cy="48869"/>
            </a:xfrm>
            <a:custGeom>
              <a:avLst/>
              <a:gdLst>
                <a:gd name="connsiteX0" fmla="*/ 21437 w 27787"/>
                <a:gd name="connsiteY0" fmla="*/ 6350 h 48869"/>
                <a:gd name="connsiteX1" fmla="*/ 6350 w 27787"/>
                <a:gd name="connsiteY1" fmla="*/ 42519 h 4886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7787" h="48869">
                  <a:moveTo>
                    <a:pt x="21437" y="6350"/>
                  </a:moveTo>
                  <a:lnTo>
                    <a:pt x="6350" y="42519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60" name="Freeform 3"/>
            <p:cNvSpPr/>
            <p:nvPr/>
          </p:nvSpPr>
          <p:spPr>
            <a:xfrm>
              <a:off x="8014703" y="993216"/>
              <a:ext cx="212331" cy="93535"/>
            </a:xfrm>
            <a:custGeom>
              <a:avLst/>
              <a:gdLst>
                <a:gd name="connsiteX0" fmla="*/ 205981 w 212331"/>
                <a:gd name="connsiteY0" fmla="*/ 87185 h 93535"/>
                <a:gd name="connsiteX1" fmla="*/ 6350 w 212331"/>
                <a:gd name="connsiteY1" fmla="*/ 6350 h 9353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2331" h="93535">
                  <a:moveTo>
                    <a:pt x="205981" y="87185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61" name="Freeform 3"/>
            <p:cNvSpPr/>
            <p:nvPr/>
          </p:nvSpPr>
          <p:spPr>
            <a:xfrm>
              <a:off x="7961071" y="319252"/>
              <a:ext cx="175640" cy="730910"/>
            </a:xfrm>
            <a:custGeom>
              <a:avLst/>
              <a:gdLst>
                <a:gd name="connsiteX0" fmla="*/ 169290 w 175640"/>
                <a:gd name="connsiteY0" fmla="*/ 724560 h 730910"/>
                <a:gd name="connsiteX1" fmla="*/ 6350 w 175640"/>
                <a:gd name="connsiteY1" fmla="*/ 6350 h 73091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75640" h="730910">
                  <a:moveTo>
                    <a:pt x="169290" y="72456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62" name="Freeform 3"/>
          <p:cNvSpPr/>
          <p:nvPr/>
        </p:nvSpPr>
        <p:spPr>
          <a:xfrm>
            <a:off x="6471797" y="2595258"/>
            <a:ext cx="195110" cy="736600"/>
          </a:xfrm>
          <a:custGeom>
            <a:avLst/>
            <a:gdLst>
              <a:gd name="connsiteX0" fmla="*/ 188759 w 195110"/>
              <a:gd name="connsiteY0" fmla="*/ 6350 h 736600"/>
              <a:gd name="connsiteX1" fmla="*/ 6350 w 195110"/>
              <a:gd name="connsiteY1" fmla="*/ 730250 h 736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5110" h="736600">
                <a:moveTo>
                  <a:pt x="188759" y="6350"/>
                </a:moveTo>
                <a:lnTo>
                  <a:pt x="6350" y="7302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3632903" y="3408769"/>
            <a:ext cx="158013" cy="193878"/>
          </a:xfrm>
          <a:custGeom>
            <a:avLst/>
            <a:gdLst>
              <a:gd name="connsiteX0" fmla="*/ 151663 w 158013"/>
              <a:gd name="connsiteY0" fmla="*/ 187528 h 193878"/>
              <a:gd name="connsiteX1" fmla="*/ 6350 w 158013"/>
              <a:gd name="connsiteY1" fmla="*/ 6350 h 1938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013" h="193878">
                <a:moveTo>
                  <a:pt x="151663" y="187528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2965543" y="3461131"/>
            <a:ext cx="50977" cy="25400"/>
          </a:xfrm>
          <a:custGeom>
            <a:avLst/>
            <a:gdLst>
              <a:gd name="connsiteX0" fmla="*/ 6350 w 50977"/>
              <a:gd name="connsiteY0" fmla="*/ 6350 h 25400"/>
              <a:gd name="connsiteX1" fmla="*/ 44627 w 50977"/>
              <a:gd name="connsiteY1" fmla="*/ 1529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977" h="25400">
                <a:moveTo>
                  <a:pt x="6350" y="6350"/>
                </a:moveTo>
                <a:lnTo>
                  <a:pt x="44627" y="1529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3043572" y="3157080"/>
            <a:ext cx="50990" cy="25400"/>
          </a:xfrm>
          <a:custGeom>
            <a:avLst/>
            <a:gdLst>
              <a:gd name="connsiteX0" fmla="*/ 44640 w 50990"/>
              <a:gd name="connsiteY0" fmla="*/ 15252 h 25400"/>
              <a:gd name="connsiteX1" fmla="*/ 6350 w 5099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990" h="25400">
                <a:moveTo>
                  <a:pt x="44640" y="15252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2984847" y="3161525"/>
            <a:ext cx="90563" cy="316699"/>
          </a:xfrm>
          <a:custGeom>
            <a:avLst/>
            <a:gdLst>
              <a:gd name="connsiteX0" fmla="*/ 84213 w 90563"/>
              <a:gd name="connsiteY0" fmla="*/ 6350 h 316699"/>
              <a:gd name="connsiteX1" fmla="*/ 6350 w 90563"/>
              <a:gd name="connsiteY1" fmla="*/ 310349 h 316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0563" h="316699">
                <a:moveTo>
                  <a:pt x="84213" y="6350"/>
                </a:moveTo>
                <a:lnTo>
                  <a:pt x="6350" y="31034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6839373" y="2752166"/>
            <a:ext cx="470738" cy="623963"/>
          </a:xfrm>
          <a:custGeom>
            <a:avLst/>
            <a:gdLst>
              <a:gd name="connsiteX0" fmla="*/ 6350 w 470738"/>
              <a:gd name="connsiteY0" fmla="*/ 6350 h 623963"/>
              <a:gd name="connsiteX1" fmla="*/ 464387 w 470738"/>
              <a:gd name="connsiteY1" fmla="*/ 617613 h 6239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0738" h="623963">
                <a:moveTo>
                  <a:pt x="6350" y="6350"/>
                </a:moveTo>
                <a:lnTo>
                  <a:pt x="464387" y="617613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120466" y="3121819"/>
            <a:ext cx="787416" cy="573995"/>
            <a:chOff x="5120466" y="3121819"/>
            <a:chExt cx="787416" cy="573995"/>
          </a:xfrm>
        </p:grpSpPr>
        <p:sp>
          <p:nvSpPr>
            <p:cNvPr id="18" name="Freeform 3"/>
            <p:cNvSpPr/>
            <p:nvPr/>
          </p:nvSpPr>
          <p:spPr>
            <a:xfrm>
              <a:off x="5120466" y="3655898"/>
              <a:ext cx="41059" cy="39916"/>
            </a:xfrm>
            <a:custGeom>
              <a:avLst/>
              <a:gdLst>
                <a:gd name="connsiteX0" fmla="*/ 6350 w 41059"/>
                <a:gd name="connsiteY0" fmla="*/ 6350 h 39916"/>
                <a:gd name="connsiteX1" fmla="*/ 34709 w 41059"/>
                <a:gd name="connsiteY1" fmla="*/ 33566 h 399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16">
                  <a:moveTo>
                    <a:pt x="6350" y="6350"/>
                  </a:moveTo>
                  <a:lnTo>
                    <a:pt x="34709" y="33566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" name="Freeform 3"/>
            <p:cNvSpPr/>
            <p:nvPr/>
          </p:nvSpPr>
          <p:spPr>
            <a:xfrm>
              <a:off x="5612883" y="3144063"/>
              <a:ext cx="41059" cy="39903"/>
            </a:xfrm>
            <a:custGeom>
              <a:avLst/>
              <a:gdLst>
                <a:gd name="connsiteX0" fmla="*/ 34709 w 41059"/>
                <a:gd name="connsiteY0" fmla="*/ 33553 h 39903"/>
                <a:gd name="connsiteX1" fmla="*/ 6350 w 41059"/>
                <a:gd name="connsiteY1" fmla="*/ 6350 h 3990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03">
                  <a:moveTo>
                    <a:pt x="34709" y="33553"/>
                  </a:moveTo>
                  <a:lnTo>
                    <a:pt x="6350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1" name="Freeform 3"/>
            <p:cNvSpPr/>
            <p:nvPr/>
          </p:nvSpPr>
          <p:spPr>
            <a:xfrm>
              <a:off x="5120466" y="3655898"/>
              <a:ext cx="41059" cy="39916"/>
            </a:xfrm>
            <a:custGeom>
              <a:avLst/>
              <a:gdLst>
                <a:gd name="connsiteX0" fmla="*/ 6350 w 41059"/>
                <a:gd name="connsiteY0" fmla="*/ 6350 h 39916"/>
                <a:gd name="connsiteX1" fmla="*/ 34709 w 41059"/>
                <a:gd name="connsiteY1" fmla="*/ 33566 h 399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16">
                  <a:moveTo>
                    <a:pt x="6350" y="6350"/>
                  </a:moveTo>
                  <a:lnTo>
                    <a:pt x="34709" y="33566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2" name="Freeform 3"/>
            <p:cNvSpPr/>
            <p:nvPr/>
          </p:nvSpPr>
          <p:spPr>
            <a:xfrm>
              <a:off x="5612883" y="3144063"/>
              <a:ext cx="41059" cy="39903"/>
            </a:xfrm>
            <a:custGeom>
              <a:avLst/>
              <a:gdLst>
                <a:gd name="connsiteX0" fmla="*/ 34709 w 41059"/>
                <a:gd name="connsiteY0" fmla="*/ 33553 h 39903"/>
                <a:gd name="connsiteX1" fmla="*/ 6350 w 41059"/>
                <a:gd name="connsiteY1" fmla="*/ 6350 h 3990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03">
                  <a:moveTo>
                    <a:pt x="34709" y="33553"/>
                  </a:moveTo>
                  <a:lnTo>
                    <a:pt x="6350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134639" y="3121819"/>
              <a:ext cx="773243" cy="560381"/>
              <a:chOff x="5134639" y="3121819"/>
              <a:chExt cx="773243" cy="560381"/>
            </a:xfrm>
          </p:grpSpPr>
          <p:sp>
            <p:nvSpPr>
              <p:cNvPr id="20" name="Freeform 3"/>
              <p:cNvSpPr/>
              <p:nvPr/>
            </p:nvSpPr>
            <p:spPr>
              <a:xfrm>
                <a:off x="5134639" y="3157652"/>
                <a:ext cx="505117" cy="524548"/>
              </a:xfrm>
              <a:custGeom>
                <a:avLst/>
                <a:gdLst>
                  <a:gd name="connsiteX0" fmla="*/ 498767 w 505117"/>
                  <a:gd name="connsiteY0" fmla="*/ 6350 h 524548"/>
                  <a:gd name="connsiteX1" fmla="*/ 6350 w 505117"/>
                  <a:gd name="connsiteY1" fmla="*/ 518198 h 52454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505117" h="524548">
                    <a:moveTo>
                      <a:pt x="498767" y="6350"/>
                    </a:moveTo>
                    <a:lnTo>
                      <a:pt x="6350" y="518198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" name="Freeform 1"/>
              <p:cNvSpPr/>
              <p:nvPr/>
            </p:nvSpPr>
            <p:spPr>
              <a:xfrm>
                <a:off x="5398295" y="3121819"/>
                <a:ext cx="509587" cy="288131"/>
              </a:xfrm>
              <a:custGeom>
                <a:avLst/>
                <a:gdLst>
                  <a:gd name="connsiteX0" fmla="*/ 0 w 509587"/>
                  <a:gd name="connsiteY0" fmla="*/ 288131 h 288131"/>
                  <a:gd name="connsiteX1" fmla="*/ 509587 w 509587"/>
                  <a:gd name="connsiteY1" fmla="*/ 0 h 2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9587" h="288131">
                    <a:moveTo>
                      <a:pt x="0" y="288131"/>
                    </a:moveTo>
                    <a:lnTo>
                      <a:pt x="509587" y="0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" pitchFamily="84" charset="0"/>
                  <a:ea typeface="ＭＳ Ｐゴシック" charset="0"/>
                </a:endParaRPr>
              </a:p>
            </p:txBody>
          </p:sp>
        </p:grpSp>
      </p:grpSp>
      <p:sp>
        <p:nvSpPr>
          <p:cNvPr id="68" name="Freeform 67"/>
          <p:cNvSpPr/>
          <p:nvPr/>
        </p:nvSpPr>
        <p:spPr>
          <a:xfrm>
            <a:off x="2774156" y="2100263"/>
            <a:ext cx="314325" cy="276225"/>
          </a:xfrm>
          <a:custGeom>
            <a:avLst/>
            <a:gdLst>
              <a:gd name="connsiteX0" fmla="*/ 0 w 314325"/>
              <a:gd name="connsiteY0" fmla="*/ 0 h 276225"/>
              <a:gd name="connsiteX1" fmla="*/ 314325 w 314325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325" h="276225">
                <a:moveTo>
                  <a:pt x="0" y="0"/>
                </a:moveTo>
                <a:lnTo>
                  <a:pt x="314325" y="2762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431006" y="2416969"/>
            <a:ext cx="145257" cy="204787"/>
          </a:xfrm>
          <a:custGeom>
            <a:avLst/>
            <a:gdLst>
              <a:gd name="connsiteX0" fmla="*/ 0 w 145257"/>
              <a:gd name="connsiteY0" fmla="*/ 204787 h 204787"/>
              <a:gd name="connsiteX1" fmla="*/ 145257 w 145257"/>
              <a:gd name="connsiteY1" fmla="*/ 0 h 20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257" h="204787">
                <a:moveTo>
                  <a:pt x="0" y="204787"/>
                </a:moveTo>
                <a:lnTo>
                  <a:pt x="14525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7437688" y="4058747"/>
            <a:ext cx="185458" cy="389065"/>
            <a:chOff x="7101179" y="1993239"/>
            <a:chExt cx="185458" cy="389065"/>
          </a:xfrm>
        </p:grpSpPr>
        <p:sp>
          <p:nvSpPr>
            <p:cNvPr id="73" name="Freeform 3"/>
            <p:cNvSpPr/>
            <p:nvPr/>
          </p:nvSpPr>
          <p:spPr>
            <a:xfrm>
              <a:off x="7133145" y="2356904"/>
              <a:ext cx="51066" cy="25400"/>
            </a:xfrm>
            <a:custGeom>
              <a:avLst/>
              <a:gdLst>
                <a:gd name="connsiteX0" fmla="*/ 6350 w 51066"/>
                <a:gd name="connsiteY0" fmla="*/ 14554 h 25400"/>
                <a:gd name="connsiteX1" fmla="*/ 44716 w 51066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066" h="25400">
                  <a:moveTo>
                    <a:pt x="6350" y="14554"/>
                  </a:moveTo>
                  <a:lnTo>
                    <a:pt x="44716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4" name="Freeform 3"/>
            <p:cNvSpPr/>
            <p:nvPr/>
          </p:nvSpPr>
          <p:spPr>
            <a:xfrm>
              <a:off x="7101179" y="2212809"/>
              <a:ext cx="51625" cy="25400"/>
            </a:xfrm>
            <a:custGeom>
              <a:avLst/>
              <a:gdLst>
                <a:gd name="connsiteX0" fmla="*/ 45275 w 51625"/>
                <a:gd name="connsiteY0" fmla="*/ 6350 h 25400"/>
                <a:gd name="connsiteX1" fmla="*/ 6350 w 51625"/>
                <a:gd name="connsiteY1" fmla="*/ 14693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625" h="25400">
                  <a:moveTo>
                    <a:pt x="45275" y="6350"/>
                  </a:moveTo>
                  <a:lnTo>
                    <a:pt x="6350" y="14693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5" name="Freeform 3"/>
            <p:cNvSpPr/>
            <p:nvPr/>
          </p:nvSpPr>
          <p:spPr>
            <a:xfrm>
              <a:off x="7120928" y="2216937"/>
              <a:ext cx="43522" cy="156883"/>
            </a:xfrm>
            <a:custGeom>
              <a:avLst/>
              <a:gdLst>
                <a:gd name="connsiteX0" fmla="*/ 6350 w 43522"/>
                <a:gd name="connsiteY0" fmla="*/ 6350 h 156883"/>
                <a:gd name="connsiteX1" fmla="*/ 37172 w 43522"/>
                <a:gd name="connsiteY1" fmla="*/ 150533 h 15688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3522" h="156883">
                  <a:moveTo>
                    <a:pt x="6350" y="6350"/>
                  </a:moveTo>
                  <a:lnTo>
                    <a:pt x="37172" y="150533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6" name="Freeform 3"/>
            <p:cNvSpPr/>
            <p:nvPr/>
          </p:nvSpPr>
          <p:spPr>
            <a:xfrm>
              <a:off x="7137692" y="2179078"/>
              <a:ext cx="64884" cy="128041"/>
            </a:xfrm>
            <a:custGeom>
              <a:avLst/>
              <a:gdLst>
                <a:gd name="connsiteX0" fmla="*/ 6350 w 64884"/>
                <a:gd name="connsiteY0" fmla="*/ 121691 h 128041"/>
                <a:gd name="connsiteX1" fmla="*/ 58534 w 64884"/>
                <a:gd name="connsiteY1" fmla="*/ 6350 h 12804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4884" h="128041">
                  <a:moveTo>
                    <a:pt x="6350" y="121691"/>
                  </a:moveTo>
                  <a:lnTo>
                    <a:pt x="58534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7" name="Freeform 3"/>
            <p:cNvSpPr/>
            <p:nvPr/>
          </p:nvSpPr>
          <p:spPr>
            <a:xfrm>
              <a:off x="7133145" y="2356904"/>
              <a:ext cx="51066" cy="25400"/>
            </a:xfrm>
            <a:custGeom>
              <a:avLst/>
              <a:gdLst>
                <a:gd name="connsiteX0" fmla="*/ 6350 w 51066"/>
                <a:gd name="connsiteY0" fmla="*/ 14554 h 25400"/>
                <a:gd name="connsiteX1" fmla="*/ 44716 w 51066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066" h="25400">
                  <a:moveTo>
                    <a:pt x="6350" y="14554"/>
                  </a:moveTo>
                  <a:lnTo>
                    <a:pt x="44716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8" name="Freeform 3"/>
            <p:cNvSpPr/>
            <p:nvPr/>
          </p:nvSpPr>
          <p:spPr>
            <a:xfrm>
              <a:off x="7101179" y="2212809"/>
              <a:ext cx="51625" cy="25400"/>
            </a:xfrm>
            <a:custGeom>
              <a:avLst/>
              <a:gdLst>
                <a:gd name="connsiteX0" fmla="*/ 45275 w 51625"/>
                <a:gd name="connsiteY0" fmla="*/ 6350 h 25400"/>
                <a:gd name="connsiteX1" fmla="*/ 6350 w 51625"/>
                <a:gd name="connsiteY1" fmla="*/ 14693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1625" h="25400">
                  <a:moveTo>
                    <a:pt x="45275" y="6350"/>
                  </a:moveTo>
                  <a:lnTo>
                    <a:pt x="6350" y="14693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9" name="Freeform 3"/>
            <p:cNvSpPr/>
            <p:nvPr/>
          </p:nvSpPr>
          <p:spPr>
            <a:xfrm>
              <a:off x="7137692" y="1993239"/>
              <a:ext cx="148945" cy="313880"/>
            </a:xfrm>
            <a:custGeom>
              <a:avLst/>
              <a:gdLst>
                <a:gd name="connsiteX0" fmla="*/ 6350 w 148945"/>
                <a:gd name="connsiteY0" fmla="*/ 307530 h 313880"/>
                <a:gd name="connsiteX1" fmla="*/ 142595 w 148945"/>
                <a:gd name="connsiteY1" fmla="*/ 6350 h 31388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48945" h="313880">
                  <a:moveTo>
                    <a:pt x="6350" y="307530"/>
                  </a:moveTo>
                  <a:lnTo>
                    <a:pt x="142595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113220" y="3124567"/>
            <a:ext cx="787416" cy="573995"/>
            <a:chOff x="5120466" y="3121819"/>
            <a:chExt cx="787416" cy="573995"/>
          </a:xfrm>
        </p:grpSpPr>
        <p:sp>
          <p:nvSpPr>
            <p:cNvPr id="81" name="Freeform 3"/>
            <p:cNvSpPr/>
            <p:nvPr/>
          </p:nvSpPr>
          <p:spPr>
            <a:xfrm>
              <a:off x="5120466" y="3655898"/>
              <a:ext cx="41059" cy="39916"/>
            </a:xfrm>
            <a:custGeom>
              <a:avLst/>
              <a:gdLst>
                <a:gd name="connsiteX0" fmla="*/ 6350 w 41059"/>
                <a:gd name="connsiteY0" fmla="*/ 6350 h 39916"/>
                <a:gd name="connsiteX1" fmla="*/ 34709 w 41059"/>
                <a:gd name="connsiteY1" fmla="*/ 33566 h 399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16">
                  <a:moveTo>
                    <a:pt x="6350" y="6350"/>
                  </a:moveTo>
                  <a:lnTo>
                    <a:pt x="34709" y="33566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82" name="Freeform 3"/>
            <p:cNvSpPr/>
            <p:nvPr/>
          </p:nvSpPr>
          <p:spPr>
            <a:xfrm>
              <a:off x="5612883" y="3144063"/>
              <a:ext cx="41059" cy="39903"/>
            </a:xfrm>
            <a:custGeom>
              <a:avLst/>
              <a:gdLst>
                <a:gd name="connsiteX0" fmla="*/ 34709 w 41059"/>
                <a:gd name="connsiteY0" fmla="*/ 33553 h 39903"/>
                <a:gd name="connsiteX1" fmla="*/ 6350 w 41059"/>
                <a:gd name="connsiteY1" fmla="*/ 6350 h 3990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03">
                  <a:moveTo>
                    <a:pt x="34709" y="33553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83" name="Freeform 3"/>
            <p:cNvSpPr/>
            <p:nvPr/>
          </p:nvSpPr>
          <p:spPr>
            <a:xfrm>
              <a:off x="5120466" y="3655898"/>
              <a:ext cx="41059" cy="39916"/>
            </a:xfrm>
            <a:custGeom>
              <a:avLst/>
              <a:gdLst>
                <a:gd name="connsiteX0" fmla="*/ 6350 w 41059"/>
                <a:gd name="connsiteY0" fmla="*/ 6350 h 39916"/>
                <a:gd name="connsiteX1" fmla="*/ 34709 w 41059"/>
                <a:gd name="connsiteY1" fmla="*/ 33566 h 399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16">
                  <a:moveTo>
                    <a:pt x="6350" y="6350"/>
                  </a:moveTo>
                  <a:lnTo>
                    <a:pt x="34709" y="33566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84" name="Freeform 3"/>
            <p:cNvSpPr/>
            <p:nvPr/>
          </p:nvSpPr>
          <p:spPr>
            <a:xfrm>
              <a:off x="5612883" y="3144063"/>
              <a:ext cx="41059" cy="39903"/>
            </a:xfrm>
            <a:custGeom>
              <a:avLst/>
              <a:gdLst>
                <a:gd name="connsiteX0" fmla="*/ 34709 w 41059"/>
                <a:gd name="connsiteY0" fmla="*/ 33553 h 39903"/>
                <a:gd name="connsiteX1" fmla="*/ 6350 w 41059"/>
                <a:gd name="connsiteY1" fmla="*/ 6350 h 3990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059" h="39903">
                  <a:moveTo>
                    <a:pt x="34709" y="33553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5134639" y="3121819"/>
              <a:ext cx="773243" cy="560381"/>
              <a:chOff x="5134639" y="3121819"/>
              <a:chExt cx="773243" cy="560381"/>
            </a:xfrm>
          </p:grpSpPr>
          <p:sp>
            <p:nvSpPr>
              <p:cNvPr id="86" name="Freeform 3"/>
              <p:cNvSpPr/>
              <p:nvPr/>
            </p:nvSpPr>
            <p:spPr>
              <a:xfrm>
                <a:off x="5134639" y="3157652"/>
                <a:ext cx="505117" cy="524548"/>
              </a:xfrm>
              <a:custGeom>
                <a:avLst/>
                <a:gdLst>
                  <a:gd name="connsiteX0" fmla="*/ 498767 w 505117"/>
                  <a:gd name="connsiteY0" fmla="*/ 6350 h 524548"/>
                  <a:gd name="connsiteX1" fmla="*/ 6350 w 505117"/>
                  <a:gd name="connsiteY1" fmla="*/ 518198 h 524548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505117" h="524548">
                    <a:moveTo>
                      <a:pt x="498767" y="6350"/>
                    </a:moveTo>
                    <a:lnTo>
                      <a:pt x="6350" y="518198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5398295" y="3121819"/>
                <a:ext cx="509587" cy="288131"/>
              </a:xfrm>
              <a:custGeom>
                <a:avLst/>
                <a:gdLst>
                  <a:gd name="connsiteX0" fmla="*/ 0 w 509587"/>
                  <a:gd name="connsiteY0" fmla="*/ 288131 h 288131"/>
                  <a:gd name="connsiteX1" fmla="*/ 509587 w 509587"/>
                  <a:gd name="connsiteY1" fmla="*/ 0 h 2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9587" h="288131">
                    <a:moveTo>
                      <a:pt x="0" y="288131"/>
                    </a:moveTo>
                    <a:lnTo>
                      <a:pt x="509587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solidFill>
                    <a:srgbClr val="000000"/>
                  </a:solidFill>
                  <a:latin typeface="Times" pitchFamily="84" charset="0"/>
                  <a:ea typeface="ＭＳ Ｐゴシック" charset="0"/>
                </a:endParaRPr>
              </a:p>
            </p:txBody>
          </p:sp>
        </p:grpSp>
      </p:grpSp>
      <p:sp>
        <p:nvSpPr>
          <p:cNvPr id="88" name="Freeform 3"/>
          <p:cNvSpPr/>
          <p:nvPr/>
        </p:nvSpPr>
        <p:spPr>
          <a:xfrm>
            <a:off x="6469742" y="2597639"/>
            <a:ext cx="195110" cy="736600"/>
          </a:xfrm>
          <a:custGeom>
            <a:avLst/>
            <a:gdLst>
              <a:gd name="connsiteX0" fmla="*/ 188759 w 195110"/>
              <a:gd name="connsiteY0" fmla="*/ 6350 h 736600"/>
              <a:gd name="connsiteX1" fmla="*/ 6350 w 195110"/>
              <a:gd name="connsiteY1" fmla="*/ 730250 h 736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5110" h="736600">
                <a:moveTo>
                  <a:pt x="188759" y="6350"/>
                </a:moveTo>
                <a:lnTo>
                  <a:pt x="6350" y="7302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89" name="Freeform 3"/>
          <p:cNvSpPr/>
          <p:nvPr/>
        </p:nvSpPr>
        <p:spPr>
          <a:xfrm>
            <a:off x="6839699" y="2754547"/>
            <a:ext cx="470738" cy="623963"/>
          </a:xfrm>
          <a:custGeom>
            <a:avLst/>
            <a:gdLst>
              <a:gd name="connsiteX0" fmla="*/ 6350 w 470738"/>
              <a:gd name="connsiteY0" fmla="*/ 6350 h 623963"/>
              <a:gd name="connsiteX1" fmla="*/ 464387 w 470738"/>
              <a:gd name="connsiteY1" fmla="*/ 617613 h 6239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0738" h="623963">
                <a:moveTo>
                  <a:pt x="6350" y="6350"/>
                </a:moveTo>
                <a:lnTo>
                  <a:pt x="464387" y="61761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422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124712"/>
            <a:ext cx="8546592" cy="46085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9902" y="2863701"/>
            <a:ext cx="2649764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double helix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 nm in diameter)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897140" y="2317601"/>
            <a:ext cx="282128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it-IT" b="1">
                <a:solidFill>
                  <a:srgbClr val="000000"/>
                </a:solidFill>
                <a:latin typeface="Arial"/>
                <a:ea typeface="ＭＳ Ｐゴシック" charset="0"/>
              </a:rPr>
              <a:t>Nucleosome</a:t>
            </a:r>
          </a:p>
          <a:p>
            <a:pPr eaLnBrk="0" hangingPunct="0">
              <a:lnSpc>
                <a:spcPts val="2600"/>
              </a:lnSpc>
            </a:pPr>
            <a:r>
              <a:rPr lang="it-IT" b="1">
                <a:solidFill>
                  <a:srgbClr val="000000"/>
                </a:solidFill>
                <a:latin typeface="Arial"/>
                <a:ea typeface="ＭＳ Ｐゴシック" charset="0"/>
              </a:rPr>
              <a:t>(10 nm in diameter)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27315" y="5016351"/>
            <a:ext cx="165750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Histone tail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444577" y="5410051"/>
            <a:ext cx="130003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Histones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62502" y="4798864"/>
            <a:ext cx="39433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H1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3915" y="3878264"/>
            <a:ext cx="607382" cy="1239265"/>
            <a:chOff x="71394" y="2231047"/>
            <a:chExt cx="607382" cy="1239265"/>
          </a:xfrm>
        </p:grpSpPr>
        <p:sp>
          <p:nvSpPr>
            <p:cNvPr id="13" name="Freeform 12"/>
            <p:cNvSpPr/>
            <p:nvPr/>
          </p:nvSpPr>
          <p:spPr>
            <a:xfrm>
              <a:off x="71394" y="3042094"/>
              <a:ext cx="93273" cy="25400"/>
            </a:xfrm>
            <a:custGeom>
              <a:avLst/>
              <a:gdLst>
                <a:gd name="connsiteX0" fmla="*/ 6350 w 93273"/>
                <a:gd name="connsiteY0" fmla="*/ 6350 h 25400"/>
                <a:gd name="connsiteX1" fmla="*/ 86923 w 93273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3273" h="25400">
                  <a:moveTo>
                    <a:pt x="6350" y="6350"/>
                  </a:moveTo>
                  <a:lnTo>
                    <a:pt x="86923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4" name="Freeform 3"/>
            <p:cNvSpPr/>
            <p:nvPr/>
          </p:nvSpPr>
          <p:spPr>
            <a:xfrm>
              <a:off x="71394" y="3444912"/>
              <a:ext cx="93273" cy="25400"/>
            </a:xfrm>
            <a:custGeom>
              <a:avLst/>
              <a:gdLst>
                <a:gd name="connsiteX0" fmla="*/ 86923 w 93273"/>
                <a:gd name="connsiteY0" fmla="*/ 6350 h 25400"/>
                <a:gd name="connsiteX1" fmla="*/ 6350 w 93273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3273" h="25400">
                  <a:moveTo>
                    <a:pt x="86923" y="635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5" name="Freeform 3"/>
            <p:cNvSpPr/>
            <p:nvPr/>
          </p:nvSpPr>
          <p:spPr>
            <a:xfrm>
              <a:off x="111688" y="3042094"/>
              <a:ext cx="25400" cy="415518"/>
            </a:xfrm>
            <a:custGeom>
              <a:avLst/>
              <a:gdLst>
                <a:gd name="connsiteX0" fmla="*/ 6350 w 25400"/>
                <a:gd name="connsiteY0" fmla="*/ 409168 h 415518"/>
                <a:gd name="connsiteX1" fmla="*/ 6350 w 25400"/>
                <a:gd name="connsiteY1" fmla="*/ 6350 h 41551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415518">
                  <a:moveTo>
                    <a:pt x="6350" y="409168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6" name="Freeform 3"/>
            <p:cNvSpPr/>
            <p:nvPr/>
          </p:nvSpPr>
          <p:spPr>
            <a:xfrm>
              <a:off x="110002" y="2231047"/>
              <a:ext cx="568774" cy="1040269"/>
            </a:xfrm>
            <a:custGeom>
              <a:avLst/>
              <a:gdLst>
                <a:gd name="connsiteX0" fmla="*/ 562424 w 568774"/>
                <a:gd name="connsiteY0" fmla="*/ 6350 h 1040269"/>
                <a:gd name="connsiteX1" fmla="*/ 6350 w 568774"/>
                <a:gd name="connsiteY1" fmla="*/ 1033919 h 104026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8774" h="1040269">
                  <a:moveTo>
                    <a:pt x="562424" y="6350"/>
                  </a:moveTo>
                  <a:lnTo>
                    <a:pt x="6350" y="1033919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Freeform 3"/>
          <p:cNvSpPr/>
          <p:nvPr/>
        </p:nvSpPr>
        <p:spPr>
          <a:xfrm>
            <a:off x="5562749" y="4713365"/>
            <a:ext cx="189280" cy="267830"/>
          </a:xfrm>
          <a:custGeom>
            <a:avLst/>
            <a:gdLst>
              <a:gd name="connsiteX0" fmla="*/ 6350 w 189280"/>
              <a:gd name="connsiteY0" fmla="*/ 261480 h 267830"/>
              <a:gd name="connsiteX1" fmla="*/ 182930 w 189280"/>
              <a:gd name="connsiteY1" fmla="*/ 6350 h 2678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280" h="267830">
                <a:moveTo>
                  <a:pt x="6350" y="261480"/>
                </a:moveTo>
                <a:lnTo>
                  <a:pt x="18293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3398085" y="4604907"/>
            <a:ext cx="1039837" cy="739952"/>
          </a:xfrm>
          <a:custGeom>
            <a:avLst/>
            <a:gdLst>
              <a:gd name="connsiteX0" fmla="*/ 6350 w 1039837"/>
              <a:gd name="connsiteY0" fmla="*/ 358787 h 739952"/>
              <a:gd name="connsiteX1" fmla="*/ 621855 w 1039837"/>
              <a:gd name="connsiteY1" fmla="*/ 733602 h 739952"/>
              <a:gd name="connsiteX2" fmla="*/ 1033488 w 1039837"/>
              <a:gd name="connsiteY2" fmla="*/ 6350 h 739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39837" h="739952">
                <a:moveTo>
                  <a:pt x="6350" y="358787"/>
                </a:moveTo>
                <a:lnTo>
                  <a:pt x="621855" y="733602"/>
                </a:lnTo>
                <a:lnTo>
                  <a:pt x="103348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163969" y="1645630"/>
            <a:ext cx="230289" cy="211061"/>
          </a:xfrm>
          <a:custGeom>
            <a:avLst/>
            <a:gdLst>
              <a:gd name="connsiteX0" fmla="*/ 6350 w 230289"/>
              <a:gd name="connsiteY0" fmla="*/ 6350 h 211061"/>
              <a:gd name="connsiteX1" fmla="*/ 223939 w 230289"/>
              <a:gd name="connsiteY1" fmla="*/ 204711 h 2110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0289" h="211061">
                <a:moveTo>
                  <a:pt x="6350" y="6350"/>
                </a:moveTo>
                <a:lnTo>
                  <a:pt x="223939" y="20471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5163969" y="1645630"/>
            <a:ext cx="744093" cy="656793"/>
          </a:xfrm>
          <a:custGeom>
            <a:avLst/>
            <a:gdLst>
              <a:gd name="connsiteX0" fmla="*/ 6350 w 744093"/>
              <a:gd name="connsiteY0" fmla="*/ 6350 h 656793"/>
              <a:gd name="connsiteX1" fmla="*/ 737743 w 744093"/>
              <a:gd name="connsiteY1" fmla="*/ 650443 h 656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44093" h="656793">
                <a:moveTo>
                  <a:pt x="6350" y="6350"/>
                </a:moveTo>
                <a:lnTo>
                  <a:pt x="737743" y="65044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930958" y="4341928"/>
            <a:ext cx="310629" cy="384136"/>
          </a:xfrm>
          <a:custGeom>
            <a:avLst/>
            <a:gdLst>
              <a:gd name="connsiteX0" fmla="*/ 304279 w 310629"/>
              <a:gd name="connsiteY0" fmla="*/ 377786 h 384136"/>
              <a:gd name="connsiteX1" fmla="*/ 6350 w 310629"/>
              <a:gd name="connsiteY1" fmla="*/ 6350 h 3841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0629" h="384136">
                <a:moveTo>
                  <a:pt x="304279" y="37778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62749" y="3020480"/>
            <a:ext cx="1004569" cy="1459801"/>
            <a:chOff x="5230228" y="1373263"/>
            <a:chExt cx="1004569" cy="1459801"/>
          </a:xfrm>
        </p:grpSpPr>
        <p:sp>
          <p:nvSpPr>
            <p:cNvPr id="23" name="Freeform 3"/>
            <p:cNvSpPr/>
            <p:nvPr/>
          </p:nvSpPr>
          <p:spPr>
            <a:xfrm>
              <a:off x="5381688" y="1373263"/>
              <a:ext cx="853109" cy="1013117"/>
            </a:xfrm>
            <a:custGeom>
              <a:avLst/>
              <a:gdLst>
                <a:gd name="connsiteX0" fmla="*/ 846759 w 853109"/>
                <a:gd name="connsiteY0" fmla="*/ 6350 h 1013117"/>
                <a:gd name="connsiteX1" fmla="*/ 6350 w 853109"/>
                <a:gd name="connsiteY1" fmla="*/ 1006767 h 101311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53109" h="1013117">
                  <a:moveTo>
                    <a:pt x="846759" y="6350"/>
                  </a:moveTo>
                  <a:lnTo>
                    <a:pt x="6350" y="1006767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4" name="Freeform 3"/>
            <p:cNvSpPr/>
            <p:nvPr/>
          </p:nvSpPr>
          <p:spPr>
            <a:xfrm>
              <a:off x="5230228" y="2802064"/>
              <a:ext cx="91185" cy="31000"/>
            </a:xfrm>
            <a:custGeom>
              <a:avLst/>
              <a:gdLst>
                <a:gd name="connsiteX0" fmla="*/ 6350 w 91185"/>
                <a:gd name="connsiteY0" fmla="*/ 6350 h 31000"/>
                <a:gd name="connsiteX1" fmla="*/ 84835 w 91185"/>
                <a:gd name="connsiteY1" fmla="*/ 24650 h 310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1185" h="31000">
                  <a:moveTo>
                    <a:pt x="6350" y="6350"/>
                  </a:moveTo>
                  <a:lnTo>
                    <a:pt x="84835" y="246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5" name="Freeform 3"/>
            <p:cNvSpPr/>
            <p:nvPr/>
          </p:nvSpPr>
          <p:spPr>
            <a:xfrm>
              <a:off x="5390197" y="2178685"/>
              <a:ext cx="91173" cy="30949"/>
            </a:xfrm>
            <a:custGeom>
              <a:avLst/>
              <a:gdLst>
                <a:gd name="connsiteX0" fmla="*/ 84823 w 91173"/>
                <a:gd name="connsiteY0" fmla="*/ 24599 h 30949"/>
                <a:gd name="connsiteX1" fmla="*/ 6350 w 91173"/>
                <a:gd name="connsiteY1" fmla="*/ 6350 h 3094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1173" h="30949">
                  <a:moveTo>
                    <a:pt x="84823" y="24599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/>
            <p:cNvSpPr/>
            <p:nvPr/>
          </p:nvSpPr>
          <p:spPr>
            <a:xfrm>
              <a:off x="5269788" y="2187778"/>
              <a:ext cx="172351" cy="635990"/>
            </a:xfrm>
            <a:custGeom>
              <a:avLst/>
              <a:gdLst>
                <a:gd name="connsiteX0" fmla="*/ 166001 w 172351"/>
                <a:gd name="connsiteY0" fmla="*/ 6350 h 635990"/>
                <a:gd name="connsiteX1" fmla="*/ 6350 w 172351"/>
                <a:gd name="connsiteY1" fmla="*/ 629640 h 6359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72351" h="635990">
                  <a:moveTo>
                    <a:pt x="166001" y="6350"/>
                  </a:moveTo>
                  <a:lnTo>
                    <a:pt x="6350" y="62964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7" name="Freeform 3"/>
          <p:cNvSpPr/>
          <p:nvPr/>
        </p:nvSpPr>
        <p:spPr>
          <a:xfrm>
            <a:off x="516340" y="2249793"/>
            <a:ext cx="309245" cy="570509"/>
          </a:xfrm>
          <a:custGeom>
            <a:avLst/>
            <a:gdLst>
              <a:gd name="connsiteX0" fmla="*/ 6350 w 309245"/>
              <a:gd name="connsiteY0" fmla="*/ 564159 h 570509"/>
              <a:gd name="connsiteX1" fmla="*/ 302895 w 309245"/>
              <a:gd name="connsiteY1" fmla="*/ 6350 h 5705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9245" h="570509">
                <a:moveTo>
                  <a:pt x="6350" y="564159"/>
                </a:moveTo>
                <a:lnTo>
                  <a:pt x="302895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195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8" y="2133600"/>
            <a:ext cx="3773424" cy="2590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13.23-1a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717038" y="3686026"/>
            <a:ext cx="2649764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double helix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(2 nm in diameter)</a:t>
            </a:r>
          </a:p>
        </p:txBody>
      </p:sp>
      <p:sp>
        <p:nvSpPr>
          <p:cNvPr id="2" name="Freeform 1"/>
          <p:cNvSpPr/>
          <p:nvPr/>
        </p:nvSpPr>
        <p:spPr>
          <a:xfrm>
            <a:off x="3025775" y="2759075"/>
            <a:ext cx="460375" cy="889000"/>
          </a:xfrm>
          <a:custGeom>
            <a:avLst/>
            <a:gdLst>
              <a:gd name="connsiteX0" fmla="*/ 460375 w 460375"/>
              <a:gd name="connsiteY0" fmla="*/ 0 h 889000"/>
              <a:gd name="connsiteX1" fmla="*/ 0 w 460375"/>
              <a:gd name="connsiteY1" fmla="*/ 8890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375" h="889000">
                <a:moveTo>
                  <a:pt x="460375" y="0"/>
                </a:moveTo>
                <a:lnTo>
                  <a:pt x="0" y="8890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9444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28" y="2359152"/>
            <a:ext cx="3742944" cy="21396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13.23-1b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137542" y="3789132"/>
            <a:ext cx="282128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it-IT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Nucleosome</a:t>
            </a:r>
          </a:p>
          <a:p>
            <a:pPr eaLnBrk="0" hangingPunct="0">
              <a:lnSpc>
                <a:spcPts val="2600"/>
              </a:lnSpc>
            </a:pPr>
            <a:r>
              <a:rPr lang="it-IT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(10 nm in diameter)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62300" y="3162300"/>
            <a:ext cx="1147763" cy="604838"/>
          </a:xfrm>
          <a:custGeom>
            <a:avLst/>
            <a:gdLst>
              <a:gd name="connsiteX0" fmla="*/ 0 w 1147763"/>
              <a:gd name="connsiteY0" fmla="*/ 0 h 604838"/>
              <a:gd name="connsiteX1" fmla="*/ 1147763 w 1147763"/>
              <a:gd name="connsiteY1" fmla="*/ 604838 h 60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7763" h="604838">
                <a:moveTo>
                  <a:pt x="0" y="0"/>
                </a:moveTo>
                <a:lnTo>
                  <a:pt x="1147763" y="60483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162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45592"/>
            <a:ext cx="8546592" cy="57668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083524" y="549176"/>
            <a:ext cx="153888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Chromatid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(700 nm)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721074" y="1965226"/>
            <a:ext cx="90730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30-nm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fiber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635474" y="3130451"/>
            <a:ext cx="11092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Looped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domain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257899" y="3260626"/>
            <a:ext cx="12134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Scaffold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943699" y="3884514"/>
            <a:ext cx="107882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300-nm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fiber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70599" y="5603776"/>
            <a:ext cx="357469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Replicated chromosome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(1,400 nm)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2855937" y="964190"/>
            <a:ext cx="37642" cy="85064"/>
          </a:xfrm>
          <a:custGeom>
            <a:avLst/>
            <a:gdLst>
              <a:gd name="connsiteX0" fmla="*/ 6350 w 37642"/>
              <a:gd name="connsiteY0" fmla="*/ 6350 h 85064"/>
              <a:gd name="connsiteX1" fmla="*/ 31292 w 37642"/>
              <a:gd name="connsiteY1" fmla="*/ 78714 h 85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642" h="85064">
                <a:moveTo>
                  <a:pt x="6350" y="6350"/>
                </a:moveTo>
                <a:lnTo>
                  <a:pt x="31292" y="787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2741358" y="1003686"/>
            <a:ext cx="37630" cy="85102"/>
          </a:xfrm>
          <a:custGeom>
            <a:avLst/>
            <a:gdLst>
              <a:gd name="connsiteX0" fmla="*/ 31280 w 37630"/>
              <a:gd name="connsiteY0" fmla="*/ 78752 h 85102"/>
              <a:gd name="connsiteX1" fmla="*/ 6350 w 37630"/>
              <a:gd name="connsiteY1" fmla="*/ 6350 h 85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630" h="85102">
                <a:moveTo>
                  <a:pt x="31280" y="78752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753817" y="1000358"/>
            <a:ext cx="127292" cy="52235"/>
          </a:xfrm>
          <a:custGeom>
            <a:avLst/>
            <a:gdLst>
              <a:gd name="connsiteX0" fmla="*/ 6350 w 127292"/>
              <a:gd name="connsiteY0" fmla="*/ 45885 h 52235"/>
              <a:gd name="connsiteX1" fmla="*/ 120942 w 127292"/>
              <a:gd name="connsiteY1" fmla="*/ 6350 h 522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7292" h="52235">
                <a:moveTo>
                  <a:pt x="6350" y="45885"/>
                </a:moveTo>
                <a:lnTo>
                  <a:pt x="120942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4222838" y="3850276"/>
            <a:ext cx="824102" cy="767486"/>
          </a:xfrm>
          <a:custGeom>
            <a:avLst/>
            <a:gdLst>
              <a:gd name="connsiteX0" fmla="*/ 817753 w 824102"/>
              <a:gd name="connsiteY0" fmla="*/ 761136 h 767486"/>
              <a:gd name="connsiteX1" fmla="*/ 6350 w 824102"/>
              <a:gd name="connsiteY1" fmla="*/ 6350 h 7674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24102" h="767486">
                <a:moveTo>
                  <a:pt x="817753" y="76113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324551" y="4704758"/>
            <a:ext cx="123088" cy="346913"/>
          </a:xfrm>
          <a:custGeom>
            <a:avLst/>
            <a:gdLst>
              <a:gd name="connsiteX0" fmla="*/ 6350 w 123088"/>
              <a:gd name="connsiteY0" fmla="*/ 340562 h 346913"/>
              <a:gd name="connsiteX1" fmla="*/ 116738 w 123088"/>
              <a:gd name="connsiteY1" fmla="*/ 6350 h 346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3088" h="346913">
                <a:moveTo>
                  <a:pt x="6350" y="340562"/>
                </a:moveTo>
                <a:lnTo>
                  <a:pt x="11673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5324551" y="3618260"/>
            <a:ext cx="481939" cy="1433410"/>
          </a:xfrm>
          <a:custGeom>
            <a:avLst/>
            <a:gdLst>
              <a:gd name="connsiteX0" fmla="*/ 6350 w 481939"/>
              <a:gd name="connsiteY0" fmla="*/ 1427060 h 1433410"/>
              <a:gd name="connsiteX1" fmla="*/ 475589 w 481939"/>
              <a:gd name="connsiteY1" fmla="*/ 6350 h 14334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1939" h="1433410">
                <a:moveTo>
                  <a:pt x="6350" y="1427060"/>
                </a:moveTo>
                <a:lnTo>
                  <a:pt x="47558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6186741" y="5256141"/>
            <a:ext cx="87426" cy="28701"/>
          </a:xfrm>
          <a:custGeom>
            <a:avLst/>
            <a:gdLst>
              <a:gd name="connsiteX0" fmla="*/ 6350 w 87426"/>
              <a:gd name="connsiteY0" fmla="*/ 22352 h 28701"/>
              <a:gd name="connsiteX1" fmla="*/ 81076 w 87426"/>
              <a:gd name="connsiteY1" fmla="*/ 6350 h 287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26" h="28701">
                <a:moveTo>
                  <a:pt x="6350" y="22352"/>
                </a:moveTo>
                <a:lnTo>
                  <a:pt x="8107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6124460" y="4975433"/>
            <a:ext cx="88531" cy="28930"/>
          </a:xfrm>
          <a:custGeom>
            <a:avLst/>
            <a:gdLst>
              <a:gd name="connsiteX0" fmla="*/ 82181 w 88531"/>
              <a:gd name="connsiteY0" fmla="*/ 6350 h 28930"/>
              <a:gd name="connsiteX1" fmla="*/ 6350 w 88531"/>
              <a:gd name="connsiteY1" fmla="*/ 22580 h 289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531" h="28930">
                <a:moveTo>
                  <a:pt x="82181" y="6350"/>
                </a:moveTo>
                <a:lnTo>
                  <a:pt x="6350" y="2258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840207" y="1286337"/>
            <a:ext cx="506539" cy="301446"/>
            <a:chOff x="6507721" y="317868"/>
            <a:chExt cx="506539" cy="301446"/>
          </a:xfrm>
        </p:grpSpPr>
        <p:sp>
          <p:nvSpPr>
            <p:cNvPr id="30" name="Freeform 3"/>
            <p:cNvSpPr/>
            <p:nvPr/>
          </p:nvSpPr>
          <p:spPr>
            <a:xfrm>
              <a:off x="6511087" y="530326"/>
              <a:ext cx="25400" cy="88988"/>
            </a:xfrm>
            <a:custGeom>
              <a:avLst/>
              <a:gdLst>
                <a:gd name="connsiteX0" fmla="*/ 6350 w 25400"/>
                <a:gd name="connsiteY0" fmla="*/ 82638 h 88988"/>
                <a:gd name="connsiteX1" fmla="*/ 6350 w 25400"/>
                <a:gd name="connsiteY1" fmla="*/ 6350 h 889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88988">
                  <a:moveTo>
                    <a:pt x="6350" y="82638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6787819" y="527621"/>
              <a:ext cx="25400" cy="89001"/>
            </a:xfrm>
            <a:custGeom>
              <a:avLst/>
              <a:gdLst>
                <a:gd name="connsiteX0" fmla="*/ 6502 w 25400"/>
                <a:gd name="connsiteY0" fmla="*/ 6350 h 89001"/>
                <a:gd name="connsiteX1" fmla="*/ 6350 w 25400"/>
                <a:gd name="connsiteY1" fmla="*/ 82651 h 890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89001">
                  <a:moveTo>
                    <a:pt x="6502" y="6350"/>
                  </a:moveTo>
                  <a:lnTo>
                    <a:pt x="6350" y="82651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2" name="Freeform 3"/>
            <p:cNvSpPr/>
            <p:nvPr/>
          </p:nvSpPr>
          <p:spPr>
            <a:xfrm>
              <a:off x="6507721" y="566585"/>
              <a:ext cx="289521" cy="25400"/>
            </a:xfrm>
            <a:custGeom>
              <a:avLst/>
              <a:gdLst>
                <a:gd name="connsiteX0" fmla="*/ 283171 w 289521"/>
                <a:gd name="connsiteY0" fmla="*/ 6350 h 25400"/>
                <a:gd name="connsiteX1" fmla="*/ 6350 w 289521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89521" h="25400">
                  <a:moveTo>
                    <a:pt x="283171" y="635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3" name="Freeform 3"/>
            <p:cNvSpPr/>
            <p:nvPr/>
          </p:nvSpPr>
          <p:spPr>
            <a:xfrm>
              <a:off x="6645529" y="317868"/>
              <a:ext cx="368731" cy="261416"/>
            </a:xfrm>
            <a:custGeom>
              <a:avLst/>
              <a:gdLst>
                <a:gd name="connsiteX0" fmla="*/ 6350 w 368731"/>
                <a:gd name="connsiteY0" fmla="*/ 255066 h 261416"/>
                <a:gd name="connsiteX1" fmla="*/ 362381 w 368731"/>
                <a:gd name="connsiteY1" fmla="*/ 6350 h 2614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68731" h="261416">
                  <a:moveTo>
                    <a:pt x="6350" y="255066"/>
                  </a:moveTo>
                  <a:lnTo>
                    <a:pt x="362381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07682" y="5021724"/>
            <a:ext cx="791222" cy="550126"/>
            <a:chOff x="6475196" y="4053255"/>
            <a:chExt cx="791222" cy="550126"/>
          </a:xfrm>
        </p:grpSpPr>
        <p:sp>
          <p:nvSpPr>
            <p:cNvPr id="35" name="Freeform 3"/>
            <p:cNvSpPr/>
            <p:nvPr/>
          </p:nvSpPr>
          <p:spPr>
            <a:xfrm>
              <a:off x="7221664" y="4404131"/>
              <a:ext cx="44754" cy="81876"/>
            </a:xfrm>
            <a:custGeom>
              <a:avLst/>
              <a:gdLst>
                <a:gd name="connsiteX0" fmla="*/ 38404 w 44754"/>
                <a:gd name="connsiteY0" fmla="*/ 6350 h 81876"/>
                <a:gd name="connsiteX1" fmla="*/ 6350 w 44754"/>
                <a:gd name="connsiteY1" fmla="*/ 75526 h 8187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4754" h="81876">
                  <a:moveTo>
                    <a:pt x="38404" y="6350"/>
                  </a:moveTo>
                  <a:lnTo>
                    <a:pt x="6350" y="75526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6" name="Freeform 3"/>
            <p:cNvSpPr/>
            <p:nvPr/>
          </p:nvSpPr>
          <p:spPr>
            <a:xfrm>
              <a:off x="6475196" y="4053255"/>
              <a:ext cx="44843" cy="81902"/>
            </a:xfrm>
            <a:custGeom>
              <a:avLst/>
              <a:gdLst>
                <a:gd name="connsiteX0" fmla="*/ 6350 w 44843"/>
                <a:gd name="connsiteY0" fmla="*/ 75552 h 81902"/>
                <a:gd name="connsiteX1" fmla="*/ 38493 w 44843"/>
                <a:gd name="connsiteY1" fmla="*/ 6350 h 8190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4843" h="81902">
                  <a:moveTo>
                    <a:pt x="6350" y="75552"/>
                  </a:moveTo>
                  <a:lnTo>
                    <a:pt x="38493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7" name="Freeform 3"/>
            <p:cNvSpPr/>
            <p:nvPr/>
          </p:nvSpPr>
          <p:spPr>
            <a:xfrm>
              <a:off x="6494195" y="4089158"/>
              <a:ext cx="759104" cy="363575"/>
            </a:xfrm>
            <a:custGeom>
              <a:avLst/>
              <a:gdLst>
                <a:gd name="connsiteX0" fmla="*/ 6350 w 759104"/>
                <a:gd name="connsiteY0" fmla="*/ 6350 h 363575"/>
                <a:gd name="connsiteX1" fmla="*/ 752754 w 759104"/>
                <a:gd name="connsiteY1" fmla="*/ 357225 h 3635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59104" h="363575">
                  <a:moveTo>
                    <a:pt x="6350" y="6350"/>
                  </a:moveTo>
                  <a:lnTo>
                    <a:pt x="752754" y="35722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8" name="Freeform 3"/>
            <p:cNvSpPr/>
            <p:nvPr/>
          </p:nvSpPr>
          <p:spPr>
            <a:xfrm>
              <a:off x="6608444" y="4264723"/>
              <a:ext cx="269392" cy="338658"/>
            </a:xfrm>
            <a:custGeom>
              <a:avLst/>
              <a:gdLst>
                <a:gd name="connsiteX0" fmla="*/ 263042 w 269392"/>
                <a:gd name="connsiteY0" fmla="*/ 6350 h 338658"/>
                <a:gd name="connsiteX1" fmla="*/ 6350 w 269392"/>
                <a:gd name="connsiteY1" fmla="*/ 332308 h 3386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69392" h="338658">
                  <a:moveTo>
                    <a:pt x="263042" y="6350"/>
                  </a:moveTo>
                  <a:lnTo>
                    <a:pt x="6350" y="332308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799717" y="1286337"/>
            <a:ext cx="523747" cy="1519668"/>
            <a:chOff x="7467231" y="317868"/>
            <a:chExt cx="523747" cy="1519668"/>
          </a:xfrm>
        </p:grpSpPr>
        <p:sp>
          <p:nvSpPr>
            <p:cNvPr id="40" name="Freeform 3"/>
            <p:cNvSpPr/>
            <p:nvPr/>
          </p:nvSpPr>
          <p:spPr>
            <a:xfrm>
              <a:off x="7560030" y="1596897"/>
              <a:ext cx="41998" cy="83146"/>
            </a:xfrm>
            <a:custGeom>
              <a:avLst/>
              <a:gdLst>
                <a:gd name="connsiteX0" fmla="*/ 6350 w 41998"/>
                <a:gd name="connsiteY0" fmla="*/ 76796 h 83146"/>
                <a:gd name="connsiteX1" fmla="*/ 35648 w 41998"/>
                <a:gd name="connsiteY1" fmla="*/ 6350 h 8314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1998" h="83146">
                  <a:moveTo>
                    <a:pt x="6350" y="76796"/>
                  </a:moveTo>
                  <a:lnTo>
                    <a:pt x="35648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1" name="Freeform 3"/>
            <p:cNvSpPr/>
            <p:nvPr/>
          </p:nvSpPr>
          <p:spPr>
            <a:xfrm>
              <a:off x="7948891" y="1754390"/>
              <a:ext cx="42087" cy="83146"/>
            </a:xfrm>
            <a:custGeom>
              <a:avLst/>
              <a:gdLst>
                <a:gd name="connsiteX0" fmla="*/ 35738 w 42087"/>
                <a:gd name="connsiteY0" fmla="*/ 6350 h 83146"/>
                <a:gd name="connsiteX1" fmla="*/ 6350 w 42087"/>
                <a:gd name="connsiteY1" fmla="*/ 76796 h 8314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2087" h="83146">
                  <a:moveTo>
                    <a:pt x="35738" y="6350"/>
                  </a:moveTo>
                  <a:lnTo>
                    <a:pt x="6350" y="76796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2" name="Freeform 3"/>
            <p:cNvSpPr/>
            <p:nvPr/>
          </p:nvSpPr>
          <p:spPr>
            <a:xfrm>
              <a:off x="7571726" y="1630908"/>
              <a:ext cx="401599" cy="170192"/>
            </a:xfrm>
            <a:custGeom>
              <a:avLst/>
              <a:gdLst>
                <a:gd name="connsiteX0" fmla="*/ 395249 w 401599"/>
                <a:gd name="connsiteY0" fmla="*/ 163842 h 170192"/>
                <a:gd name="connsiteX1" fmla="*/ 6350 w 401599"/>
                <a:gd name="connsiteY1" fmla="*/ 6350 h 17019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01599" h="170192">
                  <a:moveTo>
                    <a:pt x="395249" y="163842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3" name="Freeform 3"/>
            <p:cNvSpPr/>
            <p:nvPr/>
          </p:nvSpPr>
          <p:spPr>
            <a:xfrm>
              <a:off x="7467231" y="317868"/>
              <a:ext cx="330136" cy="1411973"/>
            </a:xfrm>
            <a:custGeom>
              <a:avLst/>
              <a:gdLst>
                <a:gd name="connsiteX0" fmla="*/ 323786 w 330136"/>
                <a:gd name="connsiteY0" fmla="*/ 1405623 h 1411973"/>
                <a:gd name="connsiteX1" fmla="*/ 6350 w 330136"/>
                <a:gd name="connsiteY1" fmla="*/ 6350 h 141197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30136" h="1411973">
                  <a:moveTo>
                    <a:pt x="323786" y="1405623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605178" y="2620104"/>
            <a:ext cx="1513395" cy="1213789"/>
            <a:chOff x="1272692" y="1651635"/>
            <a:chExt cx="1513395" cy="1213789"/>
          </a:xfrm>
        </p:grpSpPr>
        <p:sp>
          <p:nvSpPr>
            <p:cNvPr id="45" name="Freeform 44"/>
            <p:cNvSpPr/>
            <p:nvPr/>
          </p:nvSpPr>
          <p:spPr>
            <a:xfrm>
              <a:off x="1272692" y="2799702"/>
              <a:ext cx="67944" cy="65722"/>
            </a:xfrm>
            <a:custGeom>
              <a:avLst/>
              <a:gdLst>
                <a:gd name="connsiteX0" fmla="*/ 6350 w 67944"/>
                <a:gd name="connsiteY0" fmla="*/ 6350 h 65722"/>
                <a:gd name="connsiteX1" fmla="*/ 61594 w 67944"/>
                <a:gd name="connsiteY1" fmla="*/ 59372 h 6572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44" h="65722">
                  <a:moveTo>
                    <a:pt x="6350" y="6350"/>
                  </a:moveTo>
                  <a:lnTo>
                    <a:pt x="61594" y="59372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6" name="Freeform 3"/>
            <p:cNvSpPr/>
            <p:nvPr/>
          </p:nvSpPr>
          <p:spPr>
            <a:xfrm>
              <a:off x="2231986" y="1802523"/>
              <a:ext cx="67995" cy="65697"/>
            </a:xfrm>
            <a:custGeom>
              <a:avLst/>
              <a:gdLst>
                <a:gd name="connsiteX0" fmla="*/ 61645 w 67995"/>
                <a:gd name="connsiteY0" fmla="*/ 59347 h 65697"/>
                <a:gd name="connsiteX1" fmla="*/ 6350 w 67995"/>
                <a:gd name="connsiteY1" fmla="*/ 6350 h 6569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95" h="65697">
                  <a:moveTo>
                    <a:pt x="61645" y="59347"/>
                  </a:moveTo>
                  <a:lnTo>
                    <a:pt x="6350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7" name="Freeform 3"/>
            <p:cNvSpPr/>
            <p:nvPr/>
          </p:nvSpPr>
          <p:spPr>
            <a:xfrm>
              <a:off x="1300302" y="1829015"/>
              <a:ext cx="972007" cy="1009865"/>
            </a:xfrm>
            <a:custGeom>
              <a:avLst/>
              <a:gdLst>
                <a:gd name="connsiteX0" fmla="*/ 965657 w 972007"/>
                <a:gd name="connsiteY0" fmla="*/ 6350 h 1009865"/>
                <a:gd name="connsiteX1" fmla="*/ 6350 w 972007"/>
                <a:gd name="connsiteY1" fmla="*/ 1003515 h 100986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72007" h="1009865">
                  <a:moveTo>
                    <a:pt x="965657" y="6350"/>
                  </a:moveTo>
                  <a:lnTo>
                    <a:pt x="6350" y="1003515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8" name="Freeform 3"/>
            <p:cNvSpPr/>
            <p:nvPr/>
          </p:nvSpPr>
          <p:spPr>
            <a:xfrm>
              <a:off x="1272692" y="2799702"/>
              <a:ext cx="67944" cy="65722"/>
            </a:xfrm>
            <a:custGeom>
              <a:avLst/>
              <a:gdLst>
                <a:gd name="connsiteX0" fmla="*/ 6350 w 67944"/>
                <a:gd name="connsiteY0" fmla="*/ 6350 h 65722"/>
                <a:gd name="connsiteX1" fmla="*/ 61594 w 67944"/>
                <a:gd name="connsiteY1" fmla="*/ 59372 h 6572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44" h="65722">
                  <a:moveTo>
                    <a:pt x="6350" y="6350"/>
                  </a:moveTo>
                  <a:lnTo>
                    <a:pt x="61594" y="59372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9" name="Freeform 3"/>
            <p:cNvSpPr/>
            <p:nvPr/>
          </p:nvSpPr>
          <p:spPr>
            <a:xfrm>
              <a:off x="2231986" y="1802523"/>
              <a:ext cx="67995" cy="65697"/>
            </a:xfrm>
            <a:custGeom>
              <a:avLst/>
              <a:gdLst>
                <a:gd name="connsiteX0" fmla="*/ 61645 w 67995"/>
                <a:gd name="connsiteY0" fmla="*/ 59347 h 65697"/>
                <a:gd name="connsiteX1" fmla="*/ 6350 w 67995"/>
                <a:gd name="connsiteY1" fmla="*/ 6350 h 6569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95" h="65697">
                  <a:moveTo>
                    <a:pt x="61645" y="59347"/>
                  </a:moveTo>
                  <a:lnTo>
                    <a:pt x="6350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0" name="Freeform 3"/>
            <p:cNvSpPr/>
            <p:nvPr/>
          </p:nvSpPr>
          <p:spPr>
            <a:xfrm>
              <a:off x="1786318" y="1651635"/>
              <a:ext cx="999769" cy="686714"/>
            </a:xfrm>
            <a:custGeom>
              <a:avLst/>
              <a:gdLst>
                <a:gd name="connsiteX0" fmla="*/ 6350 w 999769"/>
                <a:gd name="connsiteY0" fmla="*/ 680364 h 686714"/>
                <a:gd name="connsiteX1" fmla="*/ 993419 w 999769"/>
                <a:gd name="connsiteY1" fmla="*/ 6350 h 68671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99769" h="686714">
                  <a:moveTo>
                    <a:pt x="6350" y="680364"/>
                  </a:moveTo>
                  <a:lnTo>
                    <a:pt x="993419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1" name="Freeform 3"/>
            <p:cNvSpPr/>
            <p:nvPr/>
          </p:nvSpPr>
          <p:spPr>
            <a:xfrm>
              <a:off x="1300302" y="1829015"/>
              <a:ext cx="972007" cy="1009865"/>
            </a:xfrm>
            <a:custGeom>
              <a:avLst/>
              <a:gdLst>
                <a:gd name="connsiteX0" fmla="*/ 965657 w 972007"/>
                <a:gd name="connsiteY0" fmla="*/ 6350 h 1009865"/>
                <a:gd name="connsiteX1" fmla="*/ 6350 w 972007"/>
                <a:gd name="connsiteY1" fmla="*/ 1003515 h 100986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72007" h="1009865">
                  <a:moveTo>
                    <a:pt x="965657" y="6350"/>
                  </a:moveTo>
                  <a:lnTo>
                    <a:pt x="6350" y="1003515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2813050" y="1022350"/>
            <a:ext cx="342900" cy="942975"/>
          </a:xfrm>
          <a:custGeom>
            <a:avLst/>
            <a:gdLst>
              <a:gd name="connsiteX0" fmla="*/ 0 w 342900"/>
              <a:gd name="connsiteY0" fmla="*/ 0 h 942975"/>
              <a:gd name="connsiteX1" fmla="*/ 342900 w 342900"/>
              <a:gd name="connsiteY1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 h="942975">
                <a:moveTo>
                  <a:pt x="0" y="0"/>
                </a:moveTo>
                <a:lnTo>
                  <a:pt x="342900" y="9429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257675" y="2019300"/>
            <a:ext cx="342900" cy="1101725"/>
          </a:xfrm>
          <a:custGeom>
            <a:avLst/>
            <a:gdLst>
              <a:gd name="connsiteX0" fmla="*/ 342900 w 342900"/>
              <a:gd name="connsiteY0" fmla="*/ 0 h 1101725"/>
              <a:gd name="connsiteX1" fmla="*/ 0 w 342900"/>
              <a:gd name="connsiteY1" fmla="*/ 1101725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 h="1101725">
                <a:moveTo>
                  <a:pt x="342900" y="0"/>
                </a:moveTo>
                <a:lnTo>
                  <a:pt x="0" y="1101725"/>
                </a:lnTo>
              </a:path>
            </a:pathLst>
          </a:custGeom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968875" y="2327275"/>
            <a:ext cx="889000" cy="88900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8890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ln w="28575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24460" y="4548188"/>
            <a:ext cx="338253" cy="736654"/>
            <a:chOff x="6124460" y="4548188"/>
            <a:chExt cx="338253" cy="736654"/>
          </a:xfrm>
        </p:grpSpPr>
        <p:sp>
          <p:nvSpPr>
            <p:cNvPr id="24" name="Freeform 3"/>
            <p:cNvSpPr/>
            <p:nvPr/>
          </p:nvSpPr>
          <p:spPr>
            <a:xfrm>
              <a:off x="6162941" y="4983447"/>
              <a:ext cx="72745" cy="293624"/>
            </a:xfrm>
            <a:custGeom>
              <a:avLst/>
              <a:gdLst>
                <a:gd name="connsiteX0" fmla="*/ 6350 w 72745"/>
                <a:gd name="connsiteY0" fmla="*/ 6350 h 293624"/>
                <a:gd name="connsiteX1" fmla="*/ 66395 w 72745"/>
                <a:gd name="connsiteY1" fmla="*/ 287273 h 29362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2745" h="293624">
                  <a:moveTo>
                    <a:pt x="6350" y="6350"/>
                  </a:moveTo>
                  <a:lnTo>
                    <a:pt x="66395" y="287273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/>
            <p:cNvSpPr/>
            <p:nvPr/>
          </p:nvSpPr>
          <p:spPr>
            <a:xfrm>
              <a:off x="6186741" y="5256141"/>
              <a:ext cx="87426" cy="28701"/>
            </a:xfrm>
            <a:custGeom>
              <a:avLst/>
              <a:gdLst>
                <a:gd name="connsiteX0" fmla="*/ 6350 w 87426"/>
                <a:gd name="connsiteY0" fmla="*/ 22352 h 28701"/>
                <a:gd name="connsiteX1" fmla="*/ 81076 w 87426"/>
                <a:gd name="connsiteY1" fmla="*/ 6350 h 287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7426" h="28701">
                  <a:moveTo>
                    <a:pt x="6350" y="22352"/>
                  </a:moveTo>
                  <a:lnTo>
                    <a:pt x="81076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7" name="Freeform 3"/>
            <p:cNvSpPr/>
            <p:nvPr/>
          </p:nvSpPr>
          <p:spPr>
            <a:xfrm>
              <a:off x="6124460" y="4975433"/>
              <a:ext cx="88531" cy="28930"/>
            </a:xfrm>
            <a:custGeom>
              <a:avLst/>
              <a:gdLst>
                <a:gd name="connsiteX0" fmla="*/ 82181 w 88531"/>
                <a:gd name="connsiteY0" fmla="*/ 6350 h 28930"/>
                <a:gd name="connsiteX1" fmla="*/ 6350 w 88531"/>
                <a:gd name="connsiteY1" fmla="*/ 22580 h 2893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8531" h="28930">
                  <a:moveTo>
                    <a:pt x="82181" y="6350"/>
                  </a:moveTo>
                  <a:lnTo>
                    <a:pt x="6350" y="2258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205538" y="4548188"/>
              <a:ext cx="257175" cy="585787"/>
            </a:xfrm>
            <a:custGeom>
              <a:avLst/>
              <a:gdLst>
                <a:gd name="connsiteX0" fmla="*/ 0 w 257175"/>
                <a:gd name="connsiteY0" fmla="*/ 585787 h 585787"/>
                <a:gd name="connsiteX1" fmla="*/ 257175 w 257175"/>
                <a:gd name="connsiteY1" fmla="*/ 0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585787">
                  <a:moveTo>
                    <a:pt x="0" y="585787"/>
                  </a:moveTo>
                  <a:lnTo>
                    <a:pt x="257175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576816" y="2644205"/>
            <a:ext cx="1513395" cy="1213789"/>
            <a:chOff x="1272692" y="1651635"/>
            <a:chExt cx="1513395" cy="1213789"/>
          </a:xfrm>
        </p:grpSpPr>
        <p:sp>
          <p:nvSpPr>
            <p:cNvPr id="68" name="Freeform 67"/>
            <p:cNvSpPr/>
            <p:nvPr/>
          </p:nvSpPr>
          <p:spPr>
            <a:xfrm>
              <a:off x="1272692" y="2799702"/>
              <a:ext cx="67944" cy="65722"/>
            </a:xfrm>
            <a:custGeom>
              <a:avLst/>
              <a:gdLst>
                <a:gd name="connsiteX0" fmla="*/ 6350 w 67944"/>
                <a:gd name="connsiteY0" fmla="*/ 6350 h 65722"/>
                <a:gd name="connsiteX1" fmla="*/ 61594 w 67944"/>
                <a:gd name="connsiteY1" fmla="*/ 59372 h 6572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44" h="65722">
                  <a:moveTo>
                    <a:pt x="6350" y="6350"/>
                  </a:moveTo>
                  <a:lnTo>
                    <a:pt x="61594" y="5937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69" name="Freeform 3"/>
            <p:cNvSpPr/>
            <p:nvPr/>
          </p:nvSpPr>
          <p:spPr>
            <a:xfrm>
              <a:off x="2231986" y="1802523"/>
              <a:ext cx="67995" cy="65697"/>
            </a:xfrm>
            <a:custGeom>
              <a:avLst/>
              <a:gdLst>
                <a:gd name="connsiteX0" fmla="*/ 61645 w 67995"/>
                <a:gd name="connsiteY0" fmla="*/ 59347 h 65697"/>
                <a:gd name="connsiteX1" fmla="*/ 6350 w 67995"/>
                <a:gd name="connsiteY1" fmla="*/ 6350 h 6569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95" h="65697">
                  <a:moveTo>
                    <a:pt x="61645" y="59347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0" name="Freeform 3"/>
            <p:cNvSpPr/>
            <p:nvPr/>
          </p:nvSpPr>
          <p:spPr>
            <a:xfrm>
              <a:off x="1300302" y="1829015"/>
              <a:ext cx="972007" cy="1009865"/>
            </a:xfrm>
            <a:custGeom>
              <a:avLst/>
              <a:gdLst>
                <a:gd name="connsiteX0" fmla="*/ 965657 w 972007"/>
                <a:gd name="connsiteY0" fmla="*/ 6350 h 1009865"/>
                <a:gd name="connsiteX1" fmla="*/ 6350 w 972007"/>
                <a:gd name="connsiteY1" fmla="*/ 1003515 h 100986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72007" h="1009865">
                  <a:moveTo>
                    <a:pt x="965657" y="6350"/>
                  </a:moveTo>
                  <a:lnTo>
                    <a:pt x="6350" y="100351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1" name="Freeform 3"/>
            <p:cNvSpPr/>
            <p:nvPr/>
          </p:nvSpPr>
          <p:spPr>
            <a:xfrm>
              <a:off x="1272692" y="2799702"/>
              <a:ext cx="67944" cy="65722"/>
            </a:xfrm>
            <a:custGeom>
              <a:avLst/>
              <a:gdLst>
                <a:gd name="connsiteX0" fmla="*/ 6350 w 67944"/>
                <a:gd name="connsiteY0" fmla="*/ 6350 h 65722"/>
                <a:gd name="connsiteX1" fmla="*/ 61594 w 67944"/>
                <a:gd name="connsiteY1" fmla="*/ 59372 h 6572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44" h="65722">
                  <a:moveTo>
                    <a:pt x="6350" y="6350"/>
                  </a:moveTo>
                  <a:lnTo>
                    <a:pt x="61594" y="5937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2" name="Freeform 3"/>
            <p:cNvSpPr/>
            <p:nvPr/>
          </p:nvSpPr>
          <p:spPr>
            <a:xfrm>
              <a:off x="2231986" y="1802523"/>
              <a:ext cx="67995" cy="65697"/>
            </a:xfrm>
            <a:custGeom>
              <a:avLst/>
              <a:gdLst>
                <a:gd name="connsiteX0" fmla="*/ 61645 w 67995"/>
                <a:gd name="connsiteY0" fmla="*/ 59347 h 65697"/>
                <a:gd name="connsiteX1" fmla="*/ 6350 w 67995"/>
                <a:gd name="connsiteY1" fmla="*/ 6350 h 6569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7995" h="65697">
                  <a:moveTo>
                    <a:pt x="61645" y="59347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3" name="Freeform 3"/>
            <p:cNvSpPr/>
            <p:nvPr/>
          </p:nvSpPr>
          <p:spPr>
            <a:xfrm>
              <a:off x="1786318" y="1651635"/>
              <a:ext cx="999769" cy="686714"/>
            </a:xfrm>
            <a:custGeom>
              <a:avLst/>
              <a:gdLst>
                <a:gd name="connsiteX0" fmla="*/ 6350 w 999769"/>
                <a:gd name="connsiteY0" fmla="*/ 680364 h 686714"/>
                <a:gd name="connsiteX1" fmla="*/ 993419 w 999769"/>
                <a:gd name="connsiteY1" fmla="*/ 6350 h 68671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99769" h="686714">
                  <a:moveTo>
                    <a:pt x="6350" y="680364"/>
                  </a:moveTo>
                  <a:lnTo>
                    <a:pt x="993419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4" name="Freeform 3"/>
            <p:cNvSpPr/>
            <p:nvPr/>
          </p:nvSpPr>
          <p:spPr>
            <a:xfrm>
              <a:off x="1300302" y="1829015"/>
              <a:ext cx="972007" cy="1009865"/>
            </a:xfrm>
            <a:custGeom>
              <a:avLst/>
              <a:gdLst>
                <a:gd name="connsiteX0" fmla="*/ 965657 w 972007"/>
                <a:gd name="connsiteY0" fmla="*/ 6350 h 1009865"/>
                <a:gd name="connsiteX1" fmla="*/ 6350 w 972007"/>
                <a:gd name="connsiteY1" fmla="*/ 1003515 h 100986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972007" h="1009865">
                  <a:moveTo>
                    <a:pt x="965657" y="6350"/>
                  </a:moveTo>
                  <a:lnTo>
                    <a:pt x="6350" y="100351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122289" y="4546098"/>
            <a:ext cx="338253" cy="736654"/>
            <a:chOff x="6124460" y="4548188"/>
            <a:chExt cx="338253" cy="736654"/>
          </a:xfrm>
        </p:grpSpPr>
        <p:sp>
          <p:nvSpPr>
            <p:cNvPr id="76" name="Freeform 3"/>
            <p:cNvSpPr/>
            <p:nvPr/>
          </p:nvSpPr>
          <p:spPr>
            <a:xfrm>
              <a:off x="6162941" y="4983447"/>
              <a:ext cx="72745" cy="293624"/>
            </a:xfrm>
            <a:custGeom>
              <a:avLst/>
              <a:gdLst>
                <a:gd name="connsiteX0" fmla="*/ 6350 w 72745"/>
                <a:gd name="connsiteY0" fmla="*/ 6350 h 293624"/>
                <a:gd name="connsiteX1" fmla="*/ 66395 w 72745"/>
                <a:gd name="connsiteY1" fmla="*/ 287273 h 29362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2745" h="293624">
                  <a:moveTo>
                    <a:pt x="6350" y="6350"/>
                  </a:moveTo>
                  <a:lnTo>
                    <a:pt x="66395" y="287273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7" name="Freeform 3"/>
            <p:cNvSpPr/>
            <p:nvPr/>
          </p:nvSpPr>
          <p:spPr>
            <a:xfrm>
              <a:off x="6186741" y="5256141"/>
              <a:ext cx="87426" cy="28701"/>
            </a:xfrm>
            <a:custGeom>
              <a:avLst/>
              <a:gdLst>
                <a:gd name="connsiteX0" fmla="*/ 6350 w 87426"/>
                <a:gd name="connsiteY0" fmla="*/ 22352 h 28701"/>
                <a:gd name="connsiteX1" fmla="*/ 81076 w 87426"/>
                <a:gd name="connsiteY1" fmla="*/ 6350 h 287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7426" h="28701">
                  <a:moveTo>
                    <a:pt x="6350" y="22352"/>
                  </a:moveTo>
                  <a:lnTo>
                    <a:pt x="81076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8" name="Freeform 3"/>
            <p:cNvSpPr/>
            <p:nvPr/>
          </p:nvSpPr>
          <p:spPr>
            <a:xfrm>
              <a:off x="6124460" y="4975433"/>
              <a:ext cx="88531" cy="28930"/>
            </a:xfrm>
            <a:custGeom>
              <a:avLst/>
              <a:gdLst>
                <a:gd name="connsiteX0" fmla="*/ 82181 w 88531"/>
                <a:gd name="connsiteY0" fmla="*/ 6350 h 28930"/>
                <a:gd name="connsiteX1" fmla="*/ 6350 w 88531"/>
                <a:gd name="connsiteY1" fmla="*/ 22580 h 2893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8531" h="28930">
                  <a:moveTo>
                    <a:pt x="82181" y="6350"/>
                  </a:moveTo>
                  <a:lnTo>
                    <a:pt x="6350" y="2258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205538" y="4548188"/>
              <a:ext cx="257175" cy="585787"/>
            </a:xfrm>
            <a:custGeom>
              <a:avLst/>
              <a:gdLst>
                <a:gd name="connsiteX0" fmla="*/ 0 w 257175"/>
                <a:gd name="connsiteY0" fmla="*/ 585787 h 585787"/>
                <a:gd name="connsiteX1" fmla="*/ 257175 w 257175"/>
                <a:gd name="connsiteY1" fmla="*/ 0 h 58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585787">
                  <a:moveTo>
                    <a:pt x="0" y="585787"/>
                  </a:moveTo>
                  <a:lnTo>
                    <a:pt x="2571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63" name="Freeform 62"/>
          <p:cNvSpPr/>
          <p:nvPr/>
        </p:nvSpPr>
        <p:spPr>
          <a:xfrm>
            <a:off x="4254912" y="2024062"/>
            <a:ext cx="342900" cy="1101725"/>
          </a:xfrm>
          <a:custGeom>
            <a:avLst/>
            <a:gdLst>
              <a:gd name="connsiteX0" fmla="*/ 342900 w 342900"/>
              <a:gd name="connsiteY0" fmla="*/ 0 h 1101725"/>
              <a:gd name="connsiteX1" fmla="*/ 0 w 342900"/>
              <a:gd name="connsiteY1" fmla="*/ 1101725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 h="1101725">
                <a:moveTo>
                  <a:pt x="342900" y="0"/>
                </a:moveTo>
                <a:lnTo>
                  <a:pt x="0" y="11017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973255" y="2332037"/>
            <a:ext cx="889000" cy="88900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8890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698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28" y="2298192"/>
            <a:ext cx="3590544" cy="22616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13.23-2a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452938" y="4232733"/>
            <a:ext cx="165910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30-nm fiber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22001" y="3015140"/>
            <a:ext cx="526262" cy="1166335"/>
            <a:chOff x="4622001" y="3015140"/>
            <a:chExt cx="526262" cy="1166335"/>
          </a:xfrm>
        </p:grpSpPr>
        <p:sp>
          <p:nvSpPr>
            <p:cNvPr id="9" name="Freeform 8"/>
            <p:cNvSpPr/>
            <p:nvPr/>
          </p:nvSpPr>
          <p:spPr>
            <a:xfrm>
              <a:off x="4822648" y="3015140"/>
              <a:ext cx="56413" cy="139445"/>
            </a:xfrm>
            <a:custGeom>
              <a:avLst/>
              <a:gdLst>
                <a:gd name="connsiteX0" fmla="*/ 6350 w 56413"/>
                <a:gd name="connsiteY0" fmla="*/ 6350 h 139445"/>
                <a:gd name="connsiteX1" fmla="*/ 50063 w 56413"/>
                <a:gd name="connsiteY1" fmla="*/ 133095 h 13944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413" h="139445">
                  <a:moveTo>
                    <a:pt x="6350" y="6350"/>
                  </a:moveTo>
                  <a:lnTo>
                    <a:pt x="50063" y="133095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4622001" y="3084316"/>
              <a:ext cx="56362" cy="139471"/>
            </a:xfrm>
            <a:custGeom>
              <a:avLst/>
              <a:gdLst>
                <a:gd name="connsiteX0" fmla="*/ 50012 w 56362"/>
                <a:gd name="connsiteY0" fmla="*/ 133121 h 139471"/>
                <a:gd name="connsiteX1" fmla="*/ 6350 w 56362"/>
                <a:gd name="connsiteY1" fmla="*/ 6350 h 1394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362" h="139471">
                  <a:moveTo>
                    <a:pt x="50012" y="133121"/>
                  </a:moveTo>
                  <a:lnTo>
                    <a:pt x="6350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4643832" y="3078486"/>
              <a:ext cx="213347" cy="81927"/>
            </a:xfrm>
            <a:custGeom>
              <a:avLst/>
              <a:gdLst>
                <a:gd name="connsiteX0" fmla="*/ 6350 w 213347"/>
                <a:gd name="connsiteY0" fmla="*/ 75577 h 81927"/>
                <a:gd name="connsiteX1" fmla="*/ 206997 w 213347"/>
                <a:gd name="connsiteY1" fmla="*/ 6350 h 8192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3347" h="81927">
                  <a:moveTo>
                    <a:pt x="6350" y="75577"/>
                  </a:moveTo>
                  <a:lnTo>
                    <a:pt x="206997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3" name="Freeform 3"/>
            <p:cNvSpPr/>
            <p:nvPr/>
          </p:nvSpPr>
          <p:spPr>
            <a:xfrm>
              <a:off x="4822648" y="3015140"/>
              <a:ext cx="56413" cy="139445"/>
            </a:xfrm>
            <a:custGeom>
              <a:avLst/>
              <a:gdLst>
                <a:gd name="connsiteX0" fmla="*/ 6350 w 56413"/>
                <a:gd name="connsiteY0" fmla="*/ 6350 h 139445"/>
                <a:gd name="connsiteX1" fmla="*/ 50063 w 56413"/>
                <a:gd name="connsiteY1" fmla="*/ 133095 h 13944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413" h="139445">
                  <a:moveTo>
                    <a:pt x="6350" y="6350"/>
                  </a:moveTo>
                  <a:lnTo>
                    <a:pt x="50063" y="133095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4" name="Freeform 3"/>
            <p:cNvSpPr/>
            <p:nvPr/>
          </p:nvSpPr>
          <p:spPr>
            <a:xfrm>
              <a:off x="4622001" y="3084316"/>
              <a:ext cx="56362" cy="139471"/>
            </a:xfrm>
            <a:custGeom>
              <a:avLst/>
              <a:gdLst>
                <a:gd name="connsiteX0" fmla="*/ 50012 w 56362"/>
                <a:gd name="connsiteY0" fmla="*/ 133121 h 139471"/>
                <a:gd name="connsiteX1" fmla="*/ 6350 w 56362"/>
                <a:gd name="connsiteY1" fmla="*/ 6350 h 1394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362" h="139471">
                  <a:moveTo>
                    <a:pt x="50012" y="133121"/>
                  </a:moveTo>
                  <a:lnTo>
                    <a:pt x="6350" y="635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4757738" y="3124200"/>
              <a:ext cx="390525" cy="1057275"/>
            </a:xfrm>
            <a:custGeom>
              <a:avLst/>
              <a:gdLst>
                <a:gd name="connsiteX0" fmla="*/ 0 w 390525"/>
                <a:gd name="connsiteY0" fmla="*/ 0 h 1057275"/>
                <a:gd name="connsiteX1" fmla="*/ 390525 w 390525"/>
                <a:gd name="connsiteY1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1057275">
                  <a:moveTo>
                    <a:pt x="0" y="0"/>
                  </a:moveTo>
                  <a:lnTo>
                    <a:pt x="390525" y="1057275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22001" y="3015140"/>
            <a:ext cx="526262" cy="1166335"/>
            <a:chOff x="4622001" y="3015140"/>
            <a:chExt cx="526262" cy="1166335"/>
          </a:xfrm>
        </p:grpSpPr>
        <p:sp>
          <p:nvSpPr>
            <p:cNvPr id="17" name="Freeform 16"/>
            <p:cNvSpPr/>
            <p:nvPr/>
          </p:nvSpPr>
          <p:spPr>
            <a:xfrm>
              <a:off x="4822648" y="3015140"/>
              <a:ext cx="56413" cy="139445"/>
            </a:xfrm>
            <a:custGeom>
              <a:avLst/>
              <a:gdLst>
                <a:gd name="connsiteX0" fmla="*/ 6350 w 56413"/>
                <a:gd name="connsiteY0" fmla="*/ 6350 h 139445"/>
                <a:gd name="connsiteX1" fmla="*/ 50063 w 56413"/>
                <a:gd name="connsiteY1" fmla="*/ 133095 h 13944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413" h="139445">
                  <a:moveTo>
                    <a:pt x="6350" y="6350"/>
                  </a:moveTo>
                  <a:lnTo>
                    <a:pt x="50063" y="13309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8" name="Freeform 3"/>
            <p:cNvSpPr/>
            <p:nvPr/>
          </p:nvSpPr>
          <p:spPr>
            <a:xfrm>
              <a:off x="4622001" y="3084316"/>
              <a:ext cx="56362" cy="139471"/>
            </a:xfrm>
            <a:custGeom>
              <a:avLst/>
              <a:gdLst>
                <a:gd name="connsiteX0" fmla="*/ 50012 w 56362"/>
                <a:gd name="connsiteY0" fmla="*/ 133121 h 139471"/>
                <a:gd name="connsiteX1" fmla="*/ 6350 w 56362"/>
                <a:gd name="connsiteY1" fmla="*/ 6350 h 1394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362" h="139471">
                  <a:moveTo>
                    <a:pt x="50012" y="133121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" name="Freeform 3"/>
            <p:cNvSpPr/>
            <p:nvPr/>
          </p:nvSpPr>
          <p:spPr>
            <a:xfrm>
              <a:off x="4643832" y="3078486"/>
              <a:ext cx="213347" cy="81927"/>
            </a:xfrm>
            <a:custGeom>
              <a:avLst/>
              <a:gdLst>
                <a:gd name="connsiteX0" fmla="*/ 6350 w 213347"/>
                <a:gd name="connsiteY0" fmla="*/ 75577 h 81927"/>
                <a:gd name="connsiteX1" fmla="*/ 206997 w 213347"/>
                <a:gd name="connsiteY1" fmla="*/ 6350 h 8192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3347" h="81927">
                  <a:moveTo>
                    <a:pt x="6350" y="75577"/>
                  </a:moveTo>
                  <a:lnTo>
                    <a:pt x="206997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0" name="Freeform 3"/>
            <p:cNvSpPr/>
            <p:nvPr/>
          </p:nvSpPr>
          <p:spPr>
            <a:xfrm>
              <a:off x="4822648" y="3015140"/>
              <a:ext cx="56413" cy="139445"/>
            </a:xfrm>
            <a:custGeom>
              <a:avLst/>
              <a:gdLst>
                <a:gd name="connsiteX0" fmla="*/ 6350 w 56413"/>
                <a:gd name="connsiteY0" fmla="*/ 6350 h 139445"/>
                <a:gd name="connsiteX1" fmla="*/ 50063 w 56413"/>
                <a:gd name="connsiteY1" fmla="*/ 133095 h 13944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413" h="139445">
                  <a:moveTo>
                    <a:pt x="6350" y="6350"/>
                  </a:moveTo>
                  <a:lnTo>
                    <a:pt x="50063" y="13309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1" name="Freeform 3"/>
            <p:cNvSpPr/>
            <p:nvPr/>
          </p:nvSpPr>
          <p:spPr>
            <a:xfrm>
              <a:off x="4622001" y="3084316"/>
              <a:ext cx="56362" cy="139471"/>
            </a:xfrm>
            <a:custGeom>
              <a:avLst/>
              <a:gdLst>
                <a:gd name="connsiteX0" fmla="*/ 50012 w 56362"/>
                <a:gd name="connsiteY0" fmla="*/ 133121 h 139471"/>
                <a:gd name="connsiteX1" fmla="*/ 6350 w 56362"/>
                <a:gd name="connsiteY1" fmla="*/ 6350 h 13947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56362" h="139471">
                  <a:moveTo>
                    <a:pt x="50012" y="133121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57738" y="3124200"/>
              <a:ext cx="390525" cy="1057275"/>
            </a:xfrm>
            <a:custGeom>
              <a:avLst/>
              <a:gdLst>
                <a:gd name="connsiteX0" fmla="*/ 0 w 390525"/>
                <a:gd name="connsiteY0" fmla="*/ 0 h 1057275"/>
                <a:gd name="connsiteX1" fmla="*/ 390525 w 390525"/>
                <a:gd name="connsiteY1" fmla="*/ 1057275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1057275">
                  <a:moveTo>
                    <a:pt x="0" y="0"/>
                  </a:moveTo>
                  <a:lnTo>
                    <a:pt x="390525" y="105727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7704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0" y="1234440"/>
            <a:ext cx="3992880" cy="43891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13.23-2b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607310" y="4971060"/>
            <a:ext cx="11092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Looped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domain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664710" y="4971060"/>
            <a:ext cx="12134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Scaffold</a:t>
            </a:r>
          </a:p>
        </p:txBody>
      </p:sp>
      <p:sp>
        <p:nvSpPr>
          <p:cNvPr id="9" name="Freeform 8"/>
          <p:cNvSpPr/>
          <p:nvPr/>
        </p:nvSpPr>
        <p:spPr>
          <a:xfrm>
            <a:off x="3233394" y="3760189"/>
            <a:ext cx="382968" cy="1150810"/>
          </a:xfrm>
          <a:custGeom>
            <a:avLst/>
            <a:gdLst>
              <a:gd name="connsiteX0" fmla="*/ 376618 w 382968"/>
              <a:gd name="connsiteY0" fmla="*/ 6350 h 1150810"/>
              <a:gd name="connsiteX1" fmla="*/ 6350 w 382968"/>
              <a:gd name="connsiteY1" fmla="*/ 1144460 h 11508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2968" h="1150810">
                <a:moveTo>
                  <a:pt x="376618" y="6350"/>
                </a:moveTo>
                <a:lnTo>
                  <a:pt x="6350" y="114446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4235309" y="4295557"/>
            <a:ext cx="945375" cy="642162"/>
          </a:xfrm>
          <a:custGeom>
            <a:avLst/>
            <a:gdLst>
              <a:gd name="connsiteX0" fmla="*/ 6350 w 945375"/>
              <a:gd name="connsiteY0" fmla="*/ 6350 h 642162"/>
              <a:gd name="connsiteX1" fmla="*/ 939025 w 945375"/>
              <a:gd name="connsiteY1" fmla="*/ 635812 h 6421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45375" h="642162">
                <a:moveTo>
                  <a:pt x="6350" y="6350"/>
                </a:moveTo>
                <a:lnTo>
                  <a:pt x="939025" y="635812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231012" y="3759583"/>
            <a:ext cx="382968" cy="1150810"/>
          </a:xfrm>
          <a:custGeom>
            <a:avLst/>
            <a:gdLst>
              <a:gd name="connsiteX0" fmla="*/ 376618 w 382968"/>
              <a:gd name="connsiteY0" fmla="*/ 6350 h 1150810"/>
              <a:gd name="connsiteX1" fmla="*/ 6350 w 382968"/>
              <a:gd name="connsiteY1" fmla="*/ 1144460 h 11508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2968" h="1150810">
                <a:moveTo>
                  <a:pt x="376618" y="6350"/>
                </a:moveTo>
                <a:lnTo>
                  <a:pt x="6350" y="114446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4237689" y="4294951"/>
            <a:ext cx="945375" cy="642162"/>
          </a:xfrm>
          <a:custGeom>
            <a:avLst/>
            <a:gdLst>
              <a:gd name="connsiteX0" fmla="*/ 6350 w 945375"/>
              <a:gd name="connsiteY0" fmla="*/ 6350 h 642162"/>
              <a:gd name="connsiteX1" fmla="*/ 939025 w 945375"/>
              <a:gd name="connsiteY1" fmla="*/ 635812 h 6421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45375" h="642162">
                <a:moveTo>
                  <a:pt x="6350" y="6350"/>
                </a:moveTo>
                <a:lnTo>
                  <a:pt x="939025" y="63581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414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56" y="1182624"/>
            <a:ext cx="2456688" cy="44927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13.23-2c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256699" y="1182624"/>
            <a:ext cx="153888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Chromatid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(700 nm)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0971" y="1900273"/>
            <a:ext cx="877506" cy="518349"/>
            <a:chOff x="506006" y="-1130"/>
            <a:chExt cx="877506" cy="518349"/>
          </a:xfrm>
        </p:grpSpPr>
        <p:sp>
          <p:nvSpPr>
            <p:cNvPr id="8" name="Freeform 7"/>
            <p:cNvSpPr/>
            <p:nvPr/>
          </p:nvSpPr>
          <p:spPr>
            <a:xfrm>
              <a:off x="511873" y="370928"/>
              <a:ext cx="25400" cy="146291"/>
            </a:xfrm>
            <a:custGeom>
              <a:avLst/>
              <a:gdLst>
                <a:gd name="connsiteX0" fmla="*/ 6350 w 25400"/>
                <a:gd name="connsiteY0" fmla="*/ 139941 h 146291"/>
                <a:gd name="connsiteX1" fmla="*/ 6350 w 25400"/>
                <a:gd name="connsiteY1" fmla="*/ 6350 h 1462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146291">
                  <a:moveTo>
                    <a:pt x="6350" y="139941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996492" y="366191"/>
              <a:ext cx="25400" cy="146291"/>
            </a:xfrm>
            <a:custGeom>
              <a:avLst/>
              <a:gdLst>
                <a:gd name="connsiteX0" fmla="*/ 6642 w 25400"/>
                <a:gd name="connsiteY0" fmla="*/ 6350 h 146291"/>
                <a:gd name="connsiteX1" fmla="*/ 6350 w 25400"/>
                <a:gd name="connsiteY1" fmla="*/ 139941 h 14629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146291">
                  <a:moveTo>
                    <a:pt x="6642" y="6350"/>
                  </a:moveTo>
                  <a:lnTo>
                    <a:pt x="6350" y="139941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506006" y="434403"/>
              <a:ext cx="497458" cy="25400"/>
            </a:xfrm>
            <a:custGeom>
              <a:avLst/>
              <a:gdLst>
                <a:gd name="connsiteX0" fmla="*/ 491109 w 497458"/>
                <a:gd name="connsiteY0" fmla="*/ 6350 h 25400"/>
                <a:gd name="connsiteX1" fmla="*/ 6350 w 497458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97458" h="25400">
                  <a:moveTo>
                    <a:pt x="491109" y="6350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747306" y="-1130"/>
              <a:ext cx="636206" cy="448233"/>
            </a:xfrm>
            <a:custGeom>
              <a:avLst/>
              <a:gdLst>
                <a:gd name="connsiteX0" fmla="*/ 6350 w 636206"/>
                <a:gd name="connsiteY0" fmla="*/ 441883 h 448233"/>
                <a:gd name="connsiteX1" fmla="*/ 629856 w 636206"/>
                <a:gd name="connsiteY1" fmla="*/ 6350 h 44823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36206" h="448233">
                  <a:moveTo>
                    <a:pt x="6350" y="441883"/>
                  </a:moveTo>
                  <a:lnTo>
                    <a:pt x="629856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85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Evidence That Viral DNA Can Program Cells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evidence for DNA as the genetic material came from studies of viruses that infect bacteria</a:t>
            </a:r>
          </a:p>
          <a:p>
            <a:r>
              <a:rPr lang="en-US" dirty="0"/>
              <a:t>Such viruses, called </a:t>
            </a:r>
            <a:r>
              <a:rPr lang="en-US" b="1" dirty="0"/>
              <a:t>bacteriophages</a:t>
            </a:r>
            <a:r>
              <a:rPr lang="en-US" dirty="0"/>
              <a:t> (or </a:t>
            </a:r>
            <a:r>
              <a:rPr lang="en-US" b="1" dirty="0"/>
              <a:t>phages</a:t>
            </a:r>
            <a:r>
              <a:rPr lang="en-US" dirty="0"/>
              <a:t>), are widely used in molecular genetics research</a:t>
            </a:r>
          </a:p>
          <a:p>
            <a:r>
              <a:rPr lang="en-US" dirty="0"/>
              <a:t>A virus is DNA (or RNA) enclosed by a protective protein coat</a:t>
            </a:r>
          </a:p>
          <a:p>
            <a:r>
              <a:rPr lang="en-US" dirty="0"/>
              <a:t>Viruses must infect cells and take over the cells’</a:t>
            </a:r>
            <a:r>
              <a:rPr lang="en-US" altLang="ja-JP" dirty="0"/>
              <a:t> metabolic machinery in order to reproduce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296982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DNA Packing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23DNAPacking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Nucleosome Model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23Nucleosome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interphase, most of the chromatin is compacted into a 30-nm fiber, which is folded further in some areas by looping</a:t>
            </a:r>
          </a:p>
          <a:p>
            <a:r>
              <a:rPr lang="en-US" dirty="0"/>
              <a:t>Even during interphase, centromeres and some other parts of chromosomes are highly condensed, similar to metaphase chromosomes</a:t>
            </a:r>
          </a:p>
          <a:p>
            <a:r>
              <a:rPr lang="en-US" dirty="0"/>
              <a:t>This condensed chromatin is called </a:t>
            </a:r>
            <a:r>
              <a:rPr lang="en-US" b="1" dirty="0"/>
              <a:t>heterochromatin</a:t>
            </a:r>
            <a:r>
              <a:rPr lang="en-US" dirty="0"/>
              <a:t>; the more dispersed, less compacted chromatin is called </a:t>
            </a:r>
            <a:r>
              <a:rPr lang="en-US" b="1" dirty="0" err="1"/>
              <a:t>euchromatin</a:t>
            </a:r>
            <a:endParaRPr lang="en-US" b="1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675399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Dense packing of the heterochromatin makes it largely inaccessible to the machinery responsible for transcribing genetic information</a:t>
            </a:r>
          </a:p>
          <a:p>
            <a:r>
              <a:rPr lang="en-US" dirty="0"/>
              <a:t>Chromosomes are dynamic in structure; a condensed region may be loosened or modified as needed for various cell processes</a:t>
            </a:r>
          </a:p>
          <a:p>
            <a:r>
              <a:rPr lang="en-US" dirty="0"/>
              <a:t>For example, histones can undergo chemical modifications that result in changes in chromatin organization</a:t>
            </a:r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585377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13.4: Understanding DNA structure and replication makes genetic engineering possible</a:t>
            </a:r>
          </a:p>
        </p:txBody>
      </p:sp>
      <p:sp>
        <p:nvSpPr>
          <p:cNvPr id="148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Complementary base pairing of DNA is the basis for </a:t>
            </a:r>
            <a:r>
              <a:rPr lang="en-US" b="1" dirty="0"/>
              <a:t>nucleic acid hybridization</a:t>
            </a:r>
            <a:r>
              <a:rPr lang="en-US" dirty="0"/>
              <a:t>, the base pairing of one strand of a nucleic acid to another, complementary sequence</a:t>
            </a:r>
          </a:p>
          <a:p>
            <a:r>
              <a:rPr lang="en-US" dirty="0"/>
              <a:t>Nucleic acid hybridization forms the foundation of virtually every technique used in </a:t>
            </a:r>
            <a:r>
              <a:rPr lang="en-US" b="1" dirty="0"/>
              <a:t>genetic engineering</a:t>
            </a:r>
            <a:r>
              <a:rPr lang="en-US" dirty="0"/>
              <a:t>, the direct manipulation of genes for practical purposes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154219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Cloning: Making Multiple Copies of a Gene or Other DNA Segment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work directly with specific genes, scientists prepare well-defined segments of DNA in identical copies, a process called DNA cloning</a:t>
            </a:r>
          </a:p>
          <a:p>
            <a:r>
              <a:rPr lang="en-US" dirty="0"/>
              <a:t>Most methods for cloning pieces of DNA in the laboratory share general features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816876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bacteria contain </a:t>
            </a:r>
            <a:r>
              <a:rPr lang="en-US" b="1" dirty="0"/>
              <a:t>plasmids</a:t>
            </a:r>
            <a:r>
              <a:rPr lang="en-US" dirty="0"/>
              <a:t>, small circular DNA molecules that replicate separately from the bacterial chromosome</a:t>
            </a:r>
          </a:p>
          <a:p>
            <a:r>
              <a:rPr lang="en-US" dirty="0"/>
              <a:t>To clone pieces of DNA, researchers first obtain a plasmid and insert DNA from another source (“</a:t>
            </a:r>
            <a:r>
              <a:rPr lang="en-US" altLang="ja-JP" dirty="0"/>
              <a:t>foreign DNA”) into it</a:t>
            </a:r>
          </a:p>
          <a:p>
            <a:r>
              <a:rPr lang="en-US" dirty="0"/>
              <a:t>The resulting plasmid is called </a:t>
            </a:r>
            <a:r>
              <a:rPr lang="en-US" b="1" dirty="0"/>
              <a:t>recombinant DNA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666101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204216"/>
            <a:ext cx="83637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05137" y="209153"/>
            <a:ext cx="87684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Bacterium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81337" y="777479"/>
            <a:ext cx="112530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chromosome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921287" y="232570"/>
            <a:ext cx="229550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inserted into plasmid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 cloning vector)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165637" y="836216"/>
            <a:ext cx="68768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Plasmid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997362" y="1436291"/>
            <a:ext cx="122764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(plasmid)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011900" y="1341041"/>
            <a:ext cx="136095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of interest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808700" y="1672432"/>
            <a:ext cx="144110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 put into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bacterial cell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74008" y="207170"/>
            <a:ext cx="174727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 containing gene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interest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469225" y="933054"/>
            <a:ext cx="177587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of chromosome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(“foreign” DNA)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2690975" y="2328466"/>
            <a:ext cx="113332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bacterium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4813462" y="2810670"/>
            <a:ext cx="373179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Host cell grown in culture to form a clone of</a:t>
            </a:r>
          </a:p>
          <a:p>
            <a:pPr eaLnBrk="0" hangingPunct="0">
              <a:lnSpc>
                <a:spcPts val="1550"/>
              </a:lnSpc>
            </a:pPr>
            <a:r>
              <a:rPr lang="en-US" sz="13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containing the “cloned” gene of interest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2837025" y="3271441"/>
            <a:ext cx="66524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of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interest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5213512" y="3603229"/>
            <a:ext cx="177933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Protein expressed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from gene of interest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5207162" y="4081066"/>
            <a:ext cx="151163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Protein harvested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4012349" y="4682332"/>
            <a:ext cx="104195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Basic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research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and various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applications</a:t>
            </a: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6148550" y="5068491"/>
            <a:ext cx="206947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Human growth hormone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treats stunted growth</a:t>
            </a:r>
          </a:p>
        </p:txBody>
      </p:sp>
      <p:sp>
        <p:nvSpPr>
          <p:cNvPr id="23" name="TextBox 36"/>
          <p:cNvSpPr txBox="1">
            <a:spLocks noChangeArrowheads="1"/>
          </p:cNvSpPr>
          <p:nvPr/>
        </p:nvSpPr>
        <p:spPr bwMode="auto">
          <a:xfrm>
            <a:off x="2251237" y="4101704"/>
            <a:ext cx="128080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Copies of gene</a:t>
            </a:r>
          </a:p>
        </p:txBody>
      </p:sp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419262" y="5068491"/>
            <a:ext cx="208711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Gene for pest resistance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inserted into plants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419262" y="6184504"/>
            <a:ext cx="229550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Gene used to alter bacteria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for cleaning up toxic waste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6248562" y="6184504"/>
            <a:ext cx="2483052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 dissolves blood clots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heart attack therapy</a:t>
            </a:r>
          </a:p>
        </p:txBody>
      </p:sp>
      <p:sp>
        <p:nvSpPr>
          <p:cNvPr id="27" name="Freeform 26"/>
          <p:cNvSpPr/>
          <p:nvPr/>
        </p:nvSpPr>
        <p:spPr>
          <a:xfrm>
            <a:off x="4731558" y="1236015"/>
            <a:ext cx="257263" cy="212991"/>
          </a:xfrm>
          <a:custGeom>
            <a:avLst/>
            <a:gdLst>
              <a:gd name="connsiteX0" fmla="*/ 250913 w 257263"/>
              <a:gd name="connsiteY0" fmla="*/ 206641 h 212991"/>
              <a:gd name="connsiteX1" fmla="*/ 6350 w 257263"/>
              <a:gd name="connsiteY1" fmla="*/ 6350 h 2129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7263" h="212991">
                <a:moveTo>
                  <a:pt x="250913" y="20664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471870" y="661544"/>
            <a:ext cx="25400" cy="217868"/>
          </a:xfrm>
          <a:custGeom>
            <a:avLst/>
            <a:gdLst>
              <a:gd name="connsiteX0" fmla="*/ 6350 w 25400"/>
              <a:gd name="connsiteY0" fmla="*/ 6350 h 217868"/>
              <a:gd name="connsiteX1" fmla="*/ 6350 w 25400"/>
              <a:gd name="connsiteY1" fmla="*/ 211518 h 2178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17868">
                <a:moveTo>
                  <a:pt x="6350" y="6350"/>
                </a:moveTo>
                <a:lnTo>
                  <a:pt x="6350" y="21151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4848779" y="3579953"/>
            <a:ext cx="327964" cy="154216"/>
          </a:xfrm>
          <a:custGeom>
            <a:avLst/>
            <a:gdLst>
              <a:gd name="connsiteX0" fmla="*/ 321614 w 327964"/>
              <a:gd name="connsiteY0" fmla="*/ 147865 h 154216"/>
              <a:gd name="connsiteX1" fmla="*/ 6350 w 327964"/>
              <a:gd name="connsiteY1" fmla="*/ 6350 h 154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7964" h="154216">
                <a:moveTo>
                  <a:pt x="321614" y="147865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3504001" y="3570923"/>
            <a:ext cx="373799" cy="65405"/>
          </a:xfrm>
          <a:custGeom>
            <a:avLst/>
            <a:gdLst>
              <a:gd name="connsiteX0" fmla="*/ 6350 w 373799"/>
              <a:gd name="connsiteY0" fmla="*/ 6350 h 65405"/>
              <a:gd name="connsiteX1" fmla="*/ 367449 w 373799"/>
              <a:gd name="connsiteY1" fmla="*/ 59054 h 65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3799" h="65405">
                <a:moveTo>
                  <a:pt x="6350" y="6350"/>
                </a:moveTo>
                <a:lnTo>
                  <a:pt x="367449" y="5905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2566906" y="673316"/>
            <a:ext cx="244716" cy="227380"/>
          </a:xfrm>
          <a:custGeom>
            <a:avLst/>
            <a:gdLst>
              <a:gd name="connsiteX0" fmla="*/ 238366 w 244716"/>
              <a:gd name="connsiteY0" fmla="*/ 6350 h 227380"/>
              <a:gd name="connsiteX1" fmla="*/ 6350 w 244716"/>
              <a:gd name="connsiteY1" fmla="*/ 221030 h 2273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4716" h="227380">
                <a:moveTo>
                  <a:pt x="238366" y="6350"/>
                </a:moveTo>
                <a:lnTo>
                  <a:pt x="6350" y="22103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5279957" y="987807"/>
            <a:ext cx="241122" cy="372948"/>
          </a:xfrm>
          <a:custGeom>
            <a:avLst/>
            <a:gdLst>
              <a:gd name="connsiteX0" fmla="*/ 6350 w 241122"/>
              <a:gd name="connsiteY0" fmla="*/ 366598 h 372948"/>
              <a:gd name="connsiteX1" fmla="*/ 234772 w 241122"/>
              <a:gd name="connsiteY1" fmla="*/ 6350 h 3729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1122" h="372948">
                <a:moveTo>
                  <a:pt x="6350" y="366598"/>
                </a:moveTo>
                <a:lnTo>
                  <a:pt x="234772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5618196" y="1067791"/>
            <a:ext cx="807567" cy="25400"/>
          </a:xfrm>
          <a:custGeom>
            <a:avLst/>
            <a:gdLst>
              <a:gd name="connsiteX0" fmla="*/ 801217 w 807567"/>
              <a:gd name="connsiteY0" fmla="*/ 6350 h 25400"/>
              <a:gd name="connsiteX1" fmla="*/ 6350 w 807567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07567" h="25400">
                <a:moveTo>
                  <a:pt x="801217" y="6350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199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43128"/>
            <a:ext cx="7918704" cy="55717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13.24-1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27757" y="650875"/>
            <a:ext cx="112851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Bacterium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27770" y="1385888"/>
            <a:ext cx="14491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chromosome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504615" y="687388"/>
            <a:ext cx="296234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inserted into plasmid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 cloning vector)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513707" y="1462088"/>
            <a:ext cx="8848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299395" y="2235201"/>
            <a:ext cx="15815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(plasmid)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748907" y="2224088"/>
            <a:ext cx="17568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of interest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650790" y="2547938"/>
            <a:ext cx="185948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 put into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bacterial cell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84082" y="650875"/>
            <a:ext cx="17184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Cell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 of interest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784082" y="1587501"/>
            <a:ext cx="17312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chromosome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(“foreign” DNA)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900932" y="3573463"/>
            <a:ext cx="14619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bacterium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4646028" y="4198146"/>
            <a:ext cx="33134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2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Host cell grown in culture to</a:t>
            </a:r>
          </a:p>
          <a:p>
            <a:pPr eaLnBrk="0" hangingPunct="0">
              <a:lnSpc>
                <a:spcPts val="2000"/>
              </a:lnSpc>
            </a:pPr>
            <a:r>
              <a:rPr lang="en-US" sz="172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form a clone of cells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72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the “cloned” gene of interest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2089845" y="5165726"/>
            <a:ext cx="8592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interest</a:t>
            </a: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5160070" y="5594351"/>
            <a:ext cx="229550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 expressed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from gene of interest</a:t>
            </a:r>
          </a:p>
        </p:txBody>
      </p:sp>
      <p:sp>
        <p:nvSpPr>
          <p:cNvPr id="2" name="Freeform 1"/>
          <p:cNvSpPr/>
          <p:nvPr/>
        </p:nvSpPr>
        <p:spPr>
          <a:xfrm>
            <a:off x="1752600" y="1250156"/>
            <a:ext cx="302419" cy="276225"/>
          </a:xfrm>
          <a:custGeom>
            <a:avLst/>
            <a:gdLst>
              <a:gd name="connsiteX0" fmla="*/ 0 w 302419"/>
              <a:gd name="connsiteY0" fmla="*/ 276225 h 276225"/>
              <a:gd name="connsiteX1" fmla="*/ 302419 w 302419"/>
              <a:gd name="connsiteY1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19" h="276225">
                <a:moveTo>
                  <a:pt x="0" y="276225"/>
                </a:moveTo>
                <a:lnTo>
                  <a:pt x="3024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921794" y="1235869"/>
            <a:ext cx="7144" cy="261937"/>
          </a:xfrm>
          <a:custGeom>
            <a:avLst/>
            <a:gdLst>
              <a:gd name="connsiteX0" fmla="*/ 0 w 7144"/>
              <a:gd name="connsiteY0" fmla="*/ 0 h 261937"/>
              <a:gd name="connsiteX1" fmla="*/ 7144 w 7144"/>
              <a:gd name="connsiteY1" fmla="*/ 261937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44" h="261937">
                <a:moveTo>
                  <a:pt x="0" y="0"/>
                </a:moveTo>
                <a:lnTo>
                  <a:pt x="7144" y="26193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705475" y="1759744"/>
            <a:ext cx="1012031" cy="0"/>
          </a:xfrm>
          <a:custGeom>
            <a:avLst/>
            <a:gdLst>
              <a:gd name="connsiteX0" fmla="*/ 0 w 1012031"/>
              <a:gd name="connsiteY0" fmla="*/ 0 h 0"/>
              <a:gd name="connsiteX1" fmla="*/ 1012031 w 101203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2031">
                <a:moveTo>
                  <a:pt x="0" y="0"/>
                </a:moveTo>
                <a:lnTo>
                  <a:pt x="10120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210175" y="1657350"/>
            <a:ext cx="342900" cy="576263"/>
          </a:xfrm>
          <a:custGeom>
            <a:avLst/>
            <a:gdLst>
              <a:gd name="connsiteX0" fmla="*/ 342900 w 342900"/>
              <a:gd name="connsiteY0" fmla="*/ 0 h 576263"/>
              <a:gd name="connsiteX1" fmla="*/ 0 w 342900"/>
              <a:gd name="connsiteY1" fmla="*/ 576263 h 57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 h="576263">
                <a:moveTo>
                  <a:pt x="342900" y="0"/>
                </a:moveTo>
                <a:lnTo>
                  <a:pt x="0" y="57626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550569" y="1971675"/>
            <a:ext cx="180975" cy="297656"/>
          </a:xfrm>
          <a:custGeom>
            <a:avLst/>
            <a:gdLst>
              <a:gd name="connsiteX0" fmla="*/ 0 w 180975"/>
              <a:gd name="connsiteY0" fmla="*/ 0 h 297656"/>
              <a:gd name="connsiteX1" fmla="*/ 180975 w 180975"/>
              <a:gd name="connsiteY1" fmla="*/ 297656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75" h="297656">
                <a:moveTo>
                  <a:pt x="0" y="0"/>
                </a:moveTo>
                <a:lnTo>
                  <a:pt x="180975" y="29765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698206" y="5567363"/>
            <a:ext cx="411957" cy="173831"/>
          </a:xfrm>
          <a:custGeom>
            <a:avLst/>
            <a:gdLst>
              <a:gd name="connsiteX0" fmla="*/ 0 w 411957"/>
              <a:gd name="connsiteY0" fmla="*/ 0 h 173831"/>
              <a:gd name="connsiteX1" fmla="*/ 411957 w 411957"/>
              <a:gd name="connsiteY1" fmla="*/ 173831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957" h="173831">
                <a:moveTo>
                  <a:pt x="0" y="0"/>
                </a:moveTo>
                <a:lnTo>
                  <a:pt x="411957" y="17383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969419" y="5553075"/>
            <a:ext cx="452437" cy="66675"/>
          </a:xfrm>
          <a:custGeom>
            <a:avLst/>
            <a:gdLst>
              <a:gd name="connsiteX0" fmla="*/ 0 w 452437"/>
              <a:gd name="connsiteY0" fmla="*/ 0 h 66675"/>
              <a:gd name="connsiteX1" fmla="*/ 452437 w 452437"/>
              <a:gd name="connsiteY1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437" h="66675">
                <a:moveTo>
                  <a:pt x="0" y="0"/>
                </a:moveTo>
                <a:lnTo>
                  <a:pt x="452437" y="666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644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454152"/>
            <a:ext cx="6565392" cy="59496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13.24-2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284735" y="485108"/>
            <a:ext cx="8592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interest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354960" y="913734"/>
            <a:ext cx="229550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 expressed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from gene of interest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5347023" y="1531271"/>
            <a:ext cx="19492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 harvested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950023" y="2307559"/>
            <a:ext cx="134652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Basic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research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and various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applications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1527498" y="1556671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Copies of gene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1456060" y="3660109"/>
            <a:ext cx="269304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 for pest resistance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inserted into plants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4916810" y="3660109"/>
            <a:ext cx="26673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Human growth hormone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treats stunted growth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1322710" y="5846096"/>
            <a:ext cx="296234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 used to alter bacteria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for cleaning up toxic waste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4650110" y="5846096"/>
            <a:ext cx="32060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 dissolves blood clots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 heart attack therapy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895850" y="885825"/>
            <a:ext cx="406400" cy="184150"/>
          </a:xfrm>
          <a:custGeom>
            <a:avLst/>
            <a:gdLst>
              <a:gd name="connsiteX0" fmla="*/ 0 w 406400"/>
              <a:gd name="connsiteY0" fmla="*/ 0 h 184150"/>
              <a:gd name="connsiteX1" fmla="*/ 406400 w 406400"/>
              <a:gd name="connsiteY1" fmla="*/ 18415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0" h="184150">
                <a:moveTo>
                  <a:pt x="0" y="0"/>
                </a:moveTo>
                <a:lnTo>
                  <a:pt x="406400" y="1841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155950" y="873125"/>
            <a:ext cx="457200" cy="63500"/>
          </a:xfrm>
          <a:custGeom>
            <a:avLst/>
            <a:gdLst>
              <a:gd name="connsiteX0" fmla="*/ 0 w 457200"/>
              <a:gd name="connsiteY0" fmla="*/ 0 h 63500"/>
              <a:gd name="connsiteX1" fmla="*/ 457200 w 457200"/>
              <a:gd name="connsiteY1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63500">
                <a:moveTo>
                  <a:pt x="0" y="0"/>
                </a:moveTo>
                <a:lnTo>
                  <a:pt x="457200" y="635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4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Phage T2 Reproduction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2016 Pearson Education, Inc.</a:t>
            </a:r>
          </a:p>
        </p:txBody>
      </p:sp>
      <p:pic>
        <p:nvPicPr>
          <p:cNvPr id="4" name="13_04PhageT2Reproductio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5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production of multiple copies of a single gene is called </a:t>
            </a:r>
            <a:r>
              <a:rPr lang="en-US" b="1" dirty="0"/>
              <a:t>gene cloning</a:t>
            </a:r>
            <a:r>
              <a:rPr lang="en-US" dirty="0"/>
              <a:t> </a:t>
            </a:r>
          </a:p>
          <a:p>
            <a:r>
              <a:rPr lang="en-US" dirty="0"/>
              <a:t>The plasmid that carries the cloned DNA is called a </a:t>
            </a:r>
            <a:r>
              <a:rPr lang="en-US" b="1" dirty="0"/>
              <a:t>cloning vector</a:t>
            </a:r>
          </a:p>
          <a:p>
            <a:r>
              <a:rPr lang="en-US" dirty="0"/>
              <a:t>Gene cloning is used to make many copies of a gene and to produce a protein product</a:t>
            </a:r>
          </a:p>
          <a:p>
            <a:r>
              <a:rPr lang="en-US" dirty="0"/>
              <a:t>The ability to amplify many copies of a gene is crucial for applications involving a single gene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687801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Restriction Enzymes to Make Recombinant DNA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Bacterial </a:t>
            </a:r>
            <a:r>
              <a:rPr lang="en-US" b="1" dirty="0"/>
              <a:t>restriction enzymes</a:t>
            </a:r>
            <a:r>
              <a:rPr lang="en-US" dirty="0"/>
              <a:t> cut DNA molecules at specific DNA sequences called </a:t>
            </a:r>
            <a:r>
              <a:rPr lang="en-US" b="1" dirty="0"/>
              <a:t>restriction sites</a:t>
            </a:r>
          </a:p>
          <a:p>
            <a:r>
              <a:rPr lang="en-US" dirty="0"/>
              <a:t>A restriction enzyme usually makes many cuts, yielding </a:t>
            </a:r>
            <a:r>
              <a:rPr lang="en-US" b="1" dirty="0"/>
              <a:t>restriction fragments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758735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Restriction Enzymes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25RestrictionEnzyme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44" y="204216"/>
            <a:ext cx="39441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3875902" y="365916"/>
            <a:ext cx="538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Bacterial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</a:t>
            </a:r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4283096" y="965991"/>
            <a:ext cx="9233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Restriction site</a:t>
            </a:r>
          </a:p>
        </p:txBody>
      </p:sp>
      <p:sp>
        <p:nvSpPr>
          <p:cNvPr id="63" name="TextBox 5"/>
          <p:cNvSpPr txBox="1">
            <a:spLocks noChangeArrowheads="1"/>
          </p:cNvSpPr>
          <p:nvPr/>
        </p:nvSpPr>
        <p:spPr bwMode="auto">
          <a:xfrm>
            <a:off x="4022746" y="112791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4" name="TextBox 6"/>
          <p:cNvSpPr txBox="1">
            <a:spLocks noChangeArrowheads="1"/>
          </p:cNvSpPr>
          <p:nvPr/>
        </p:nvSpPr>
        <p:spPr bwMode="auto">
          <a:xfrm>
            <a:off x="3641746" y="1278729"/>
            <a:ext cx="2789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65" name="TextBox 7"/>
          <p:cNvSpPr txBox="1">
            <a:spLocks noChangeArrowheads="1"/>
          </p:cNvSpPr>
          <p:nvPr/>
        </p:nvSpPr>
        <p:spPr bwMode="auto">
          <a:xfrm>
            <a:off x="4022746" y="147557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6" name="TextBox 8"/>
          <p:cNvSpPr txBox="1">
            <a:spLocks noChangeArrowheads="1"/>
          </p:cNvSpPr>
          <p:nvPr/>
        </p:nvSpPr>
        <p:spPr bwMode="auto">
          <a:xfrm>
            <a:off x="2852123" y="1681954"/>
            <a:ext cx="155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Restriction enzyme cuts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the sugar-phosphate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backbones at each arrow.</a:t>
            </a: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3766365" y="2311397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8" name="TextBox 12"/>
          <p:cNvSpPr txBox="1">
            <a:spLocks noChangeArrowheads="1"/>
          </p:cNvSpPr>
          <p:nvPr/>
        </p:nvSpPr>
        <p:spPr bwMode="auto">
          <a:xfrm>
            <a:off x="3794146" y="263921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9" name="TextBox 13"/>
          <p:cNvSpPr txBox="1">
            <a:spLocks noChangeArrowheads="1"/>
          </p:cNvSpPr>
          <p:nvPr/>
        </p:nvSpPr>
        <p:spPr bwMode="auto">
          <a:xfrm>
            <a:off x="4235471" y="2385216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0" name="TextBox 14"/>
          <p:cNvSpPr txBox="1">
            <a:spLocks noChangeArrowheads="1"/>
          </p:cNvSpPr>
          <p:nvPr/>
        </p:nvSpPr>
        <p:spPr bwMode="auto">
          <a:xfrm rot="21340030">
            <a:off x="4249758" y="2480468"/>
            <a:ext cx="34624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CTTAA</a:t>
            </a:r>
          </a:p>
        </p:txBody>
      </p:sp>
      <p:sp>
        <p:nvSpPr>
          <p:cNvPr id="71" name="TextBox 15"/>
          <p:cNvSpPr txBox="1">
            <a:spLocks noChangeArrowheads="1"/>
          </p:cNvSpPr>
          <p:nvPr/>
        </p:nvSpPr>
        <p:spPr bwMode="auto">
          <a:xfrm>
            <a:off x="4505346" y="1265234"/>
            <a:ext cx="45525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GA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ATTC</a:t>
            </a:r>
          </a:p>
        </p:txBody>
      </p:sp>
      <p:sp>
        <p:nvSpPr>
          <p:cNvPr id="72" name="TextBox 16"/>
          <p:cNvSpPr txBox="1">
            <a:spLocks noChangeArrowheads="1"/>
          </p:cNvSpPr>
          <p:nvPr/>
        </p:nvSpPr>
        <p:spPr bwMode="auto">
          <a:xfrm>
            <a:off x="4508521" y="1370803"/>
            <a:ext cx="46968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r>
              <a:rPr lang="en-US" sz="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.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TAAG</a:t>
            </a:r>
          </a:p>
        </p:txBody>
      </p:sp>
      <p:sp>
        <p:nvSpPr>
          <p:cNvPr id="73" name="TextBox 17"/>
          <p:cNvSpPr txBox="1">
            <a:spLocks noChangeArrowheads="1"/>
          </p:cNvSpPr>
          <p:nvPr/>
        </p:nvSpPr>
        <p:spPr bwMode="auto">
          <a:xfrm>
            <a:off x="5380058" y="112791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4" name="TextBox 18"/>
          <p:cNvSpPr txBox="1">
            <a:spLocks noChangeArrowheads="1"/>
          </p:cNvSpPr>
          <p:nvPr/>
        </p:nvSpPr>
        <p:spPr bwMode="auto">
          <a:xfrm>
            <a:off x="5380058" y="147557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5" name="TextBox 20"/>
          <p:cNvSpPr txBox="1">
            <a:spLocks noChangeArrowheads="1"/>
          </p:cNvSpPr>
          <p:nvPr/>
        </p:nvSpPr>
        <p:spPr bwMode="auto">
          <a:xfrm>
            <a:off x="4266427" y="2251072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6" name="TextBox 21"/>
          <p:cNvSpPr txBox="1">
            <a:spLocks noChangeArrowheads="1"/>
          </p:cNvSpPr>
          <p:nvPr/>
        </p:nvSpPr>
        <p:spPr bwMode="auto">
          <a:xfrm>
            <a:off x="4583133" y="2540791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7" name="TextBox 22"/>
          <p:cNvSpPr txBox="1">
            <a:spLocks noChangeArrowheads="1"/>
          </p:cNvSpPr>
          <p:nvPr/>
        </p:nvSpPr>
        <p:spPr bwMode="auto">
          <a:xfrm>
            <a:off x="5121296" y="2590004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8" name="TextBox 23"/>
          <p:cNvSpPr txBox="1">
            <a:spLocks noChangeArrowheads="1"/>
          </p:cNvSpPr>
          <p:nvPr/>
        </p:nvSpPr>
        <p:spPr bwMode="auto">
          <a:xfrm>
            <a:off x="4845071" y="2697954"/>
            <a:ext cx="37510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Sticky</a:t>
            </a:r>
          </a:p>
        </p:txBody>
      </p:sp>
      <p:sp>
        <p:nvSpPr>
          <p:cNvPr id="79" name="TextBox 24"/>
          <p:cNvSpPr txBox="1">
            <a:spLocks noChangeArrowheads="1"/>
          </p:cNvSpPr>
          <p:nvPr/>
        </p:nvSpPr>
        <p:spPr bwMode="auto">
          <a:xfrm>
            <a:off x="4845071" y="2850354"/>
            <a:ext cx="2276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80" name="TextBox 25"/>
          <p:cNvSpPr txBox="1">
            <a:spLocks noChangeArrowheads="1"/>
          </p:cNvSpPr>
          <p:nvPr/>
        </p:nvSpPr>
        <p:spPr bwMode="auto">
          <a:xfrm>
            <a:off x="4978421" y="3015454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1" name="TextBox 26"/>
          <p:cNvSpPr txBox="1">
            <a:spLocks noChangeArrowheads="1"/>
          </p:cNvSpPr>
          <p:nvPr/>
        </p:nvSpPr>
        <p:spPr bwMode="auto">
          <a:xfrm rot="386992">
            <a:off x="4867154" y="2377276"/>
            <a:ext cx="37510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AATT C</a:t>
            </a:r>
          </a:p>
        </p:txBody>
      </p:sp>
      <p:sp>
        <p:nvSpPr>
          <p:cNvPr id="82" name="TextBox 27"/>
          <p:cNvSpPr txBox="1">
            <a:spLocks noChangeArrowheads="1"/>
          </p:cNvSpPr>
          <p:nvPr/>
        </p:nvSpPr>
        <p:spPr bwMode="auto">
          <a:xfrm rot="530860">
            <a:off x="5140346" y="2498721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3" name="TextBox 28"/>
          <p:cNvSpPr txBox="1">
            <a:spLocks noChangeArrowheads="1"/>
          </p:cNvSpPr>
          <p:nvPr/>
        </p:nvSpPr>
        <p:spPr bwMode="auto">
          <a:xfrm>
            <a:off x="4868883" y="221376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4" name="TextBox 29"/>
          <p:cNvSpPr txBox="1">
            <a:spLocks noChangeArrowheads="1"/>
          </p:cNvSpPr>
          <p:nvPr/>
        </p:nvSpPr>
        <p:spPr bwMode="auto">
          <a:xfrm>
            <a:off x="5662633" y="230107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5" name="TextBox 30"/>
          <p:cNvSpPr txBox="1">
            <a:spLocks noChangeArrowheads="1"/>
          </p:cNvSpPr>
          <p:nvPr/>
        </p:nvSpPr>
        <p:spPr bwMode="auto">
          <a:xfrm>
            <a:off x="5610246" y="2647154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6" name="TextBox 31"/>
          <p:cNvSpPr txBox="1">
            <a:spLocks noChangeArrowheads="1"/>
          </p:cNvSpPr>
          <p:nvPr/>
        </p:nvSpPr>
        <p:spPr bwMode="auto">
          <a:xfrm>
            <a:off x="5873771" y="3110704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7" name="TextBox 32"/>
          <p:cNvSpPr txBox="1">
            <a:spLocks noChangeArrowheads="1"/>
          </p:cNvSpPr>
          <p:nvPr/>
        </p:nvSpPr>
        <p:spPr bwMode="auto">
          <a:xfrm>
            <a:off x="2852123" y="3359941"/>
            <a:ext cx="18081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fragment from another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source is added. Base pairing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sticky ends produces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various combinations.</a:t>
            </a:r>
          </a:p>
        </p:txBody>
      </p:sp>
      <p:sp>
        <p:nvSpPr>
          <p:cNvPr id="88" name="TextBox 36"/>
          <p:cNvSpPr txBox="1">
            <a:spLocks noChangeArrowheads="1"/>
          </p:cNvSpPr>
          <p:nvPr/>
        </p:nvSpPr>
        <p:spPr bwMode="auto">
          <a:xfrm>
            <a:off x="3649683" y="4114004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9" name="TextBox 37"/>
          <p:cNvSpPr txBox="1">
            <a:spLocks noChangeArrowheads="1"/>
          </p:cNvSpPr>
          <p:nvPr/>
        </p:nvSpPr>
        <p:spPr bwMode="auto">
          <a:xfrm>
            <a:off x="3649683" y="446007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0" name="TextBox 38"/>
          <p:cNvSpPr txBox="1">
            <a:spLocks noChangeArrowheads="1"/>
          </p:cNvSpPr>
          <p:nvPr/>
        </p:nvSpPr>
        <p:spPr bwMode="auto">
          <a:xfrm>
            <a:off x="2852123" y="4760116"/>
            <a:ext cx="10772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ligase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seals the strands.</a:t>
            </a:r>
          </a:p>
        </p:txBody>
      </p:sp>
      <p:sp>
        <p:nvSpPr>
          <p:cNvPr id="91" name="TextBox 40"/>
          <p:cNvSpPr txBox="1">
            <a:spLocks noChangeArrowheads="1"/>
          </p:cNvSpPr>
          <p:nvPr/>
        </p:nvSpPr>
        <p:spPr bwMode="auto">
          <a:xfrm>
            <a:off x="3657621" y="506491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2" name="TextBox 41"/>
          <p:cNvSpPr txBox="1">
            <a:spLocks noChangeArrowheads="1"/>
          </p:cNvSpPr>
          <p:nvPr/>
        </p:nvSpPr>
        <p:spPr bwMode="auto">
          <a:xfrm>
            <a:off x="3657621" y="540622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3" name="TextBox 42"/>
          <p:cNvSpPr txBox="1">
            <a:spLocks noChangeArrowheads="1"/>
          </p:cNvSpPr>
          <p:nvPr/>
        </p:nvSpPr>
        <p:spPr bwMode="auto">
          <a:xfrm>
            <a:off x="4101327" y="4254497"/>
            <a:ext cx="5225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  AAT</a:t>
            </a:r>
            <a:r>
              <a:rPr lang="en-US" sz="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C</a:t>
            </a:r>
          </a:p>
        </p:txBody>
      </p:sp>
      <p:sp>
        <p:nvSpPr>
          <p:cNvPr id="94" name="TextBox 43"/>
          <p:cNvSpPr txBox="1">
            <a:spLocks noChangeArrowheads="1"/>
          </p:cNvSpPr>
          <p:nvPr/>
        </p:nvSpPr>
        <p:spPr bwMode="auto">
          <a:xfrm>
            <a:off x="4109264" y="4368003"/>
            <a:ext cx="52418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 T</a:t>
            </a:r>
            <a:r>
              <a:rPr lang="en-US" sz="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TAA  G</a:t>
            </a:r>
          </a:p>
        </p:txBody>
      </p:sp>
      <p:sp>
        <p:nvSpPr>
          <p:cNvPr id="95" name="TextBox 44"/>
          <p:cNvSpPr txBox="1">
            <a:spLocks noChangeArrowheads="1"/>
          </p:cNvSpPr>
          <p:nvPr/>
        </p:nvSpPr>
        <p:spPr bwMode="auto">
          <a:xfrm rot="352897">
            <a:off x="4976833" y="3170232"/>
            <a:ext cx="358775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AATTC</a:t>
            </a:r>
          </a:p>
        </p:txBody>
      </p:sp>
      <p:sp>
        <p:nvSpPr>
          <p:cNvPr id="96" name="TextBox 45"/>
          <p:cNvSpPr txBox="1">
            <a:spLocks noChangeArrowheads="1"/>
          </p:cNvSpPr>
          <p:nvPr/>
        </p:nvSpPr>
        <p:spPr bwMode="auto">
          <a:xfrm rot="349971">
            <a:off x="5256233" y="3295646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7" name="TextBox 46"/>
          <p:cNvSpPr txBox="1">
            <a:spLocks noChangeArrowheads="1"/>
          </p:cNvSpPr>
          <p:nvPr/>
        </p:nvSpPr>
        <p:spPr bwMode="auto">
          <a:xfrm>
            <a:off x="5227658" y="340121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8" name="TextBox 47"/>
          <p:cNvSpPr txBox="1">
            <a:spLocks noChangeArrowheads="1"/>
          </p:cNvSpPr>
          <p:nvPr/>
        </p:nvSpPr>
        <p:spPr bwMode="auto">
          <a:xfrm>
            <a:off x="5021283" y="3575841"/>
            <a:ext cx="1506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from different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molecule cut by the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same restriction enzyme</a:t>
            </a:r>
          </a:p>
        </p:txBody>
      </p:sp>
      <p:sp>
        <p:nvSpPr>
          <p:cNvPr id="99" name="TextBox 50"/>
          <p:cNvSpPr txBox="1">
            <a:spLocks noChangeArrowheads="1"/>
          </p:cNvSpPr>
          <p:nvPr/>
        </p:nvSpPr>
        <p:spPr bwMode="auto">
          <a:xfrm>
            <a:off x="5009377" y="4253703"/>
            <a:ext cx="5129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  AATT C</a:t>
            </a:r>
          </a:p>
        </p:txBody>
      </p:sp>
      <p:sp>
        <p:nvSpPr>
          <p:cNvPr id="100" name="TextBox 51"/>
          <p:cNvSpPr txBox="1">
            <a:spLocks noChangeArrowheads="1"/>
          </p:cNvSpPr>
          <p:nvPr/>
        </p:nvSpPr>
        <p:spPr bwMode="auto">
          <a:xfrm>
            <a:off x="5014933" y="4366416"/>
            <a:ext cx="52738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 </a:t>
            </a:r>
            <a:r>
              <a:rPr lang="en-US" sz="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TTAA</a:t>
            </a:r>
            <a:r>
              <a:rPr lang="en-US" sz="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G</a:t>
            </a:r>
          </a:p>
        </p:txBody>
      </p:sp>
      <p:sp>
        <p:nvSpPr>
          <p:cNvPr id="101" name="TextBox 52"/>
          <p:cNvSpPr txBox="1">
            <a:spLocks noChangeArrowheads="1"/>
          </p:cNvSpPr>
          <p:nvPr/>
        </p:nvSpPr>
        <p:spPr bwMode="auto">
          <a:xfrm rot="634968">
            <a:off x="5799158" y="3246434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2" name="TextBox 53"/>
          <p:cNvSpPr txBox="1">
            <a:spLocks noChangeArrowheads="1"/>
          </p:cNvSpPr>
          <p:nvPr/>
        </p:nvSpPr>
        <p:spPr bwMode="auto">
          <a:xfrm>
            <a:off x="6130946" y="324087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3" name="TextBox 54"/>
          <p:cNvSpPr txBox="1">
            <a:spLocks noChangeArrowheads="1"/>
          </p:cNvSpPr>
          <p:nvPr/>
        </p:nvSpPr>
        <p:spPr bwMode="auto">
          <a:xfrm rot="375623">
            <a:off x="5793601" y="3365495"/>
            <a:ext cx="34624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CTTAA</a:t>
            </a:r>
          </a:p>
        </p:txBody>
      </p:sp>
      <p:sp>
        <p:nvSpPr>
          <p:cNvPr id="104" name="TextBox 56"/>
          <p:cNvSpPr txBox="1">
            <a:spLocks noChangeArrowheads="1"/>
          </p:cNvSpPr>
          <p:nvPr/>
        </p:nvSpPr>
        <p:spPr bwMode="auto">
          <a:xfrm>
            <a:off x="4127521" y="4114004"/>
            <a:ext cx="2051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5" name="TextBox 57"/>
          <p:cNvSpPr txBox="1">
            <a:spLocks noChangeArrowheads="1"/>
          </p:cNvSpPr>
          <p:nvPr/>
        </p:nvSpPr>
        <p:spPr bwMode="auto">
          <a:xfrm>
            <a:off x="5032396" y="4114004"/>
            <a:ext cx="2051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6" name="TextBox 58"/>
          <p:cNvSpPr txBox="1">
            <a:spLocks noChangeArrowheads="1"/>
          </p:cNvSpPr>
          <p:nvPr/>
        </p:nvSpPr>
        <p:spPr bwMode="auto">
          <a:xfrm>
            <a:off x="5934096" y="4114004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7" name="TextBox 59"/>
          <p:cNvSpPr txBox="1">
            <a:spLocks noChangeArrowheads="1"/>
          </p:cNvSpPr>
          <p:nvPr/>
        </p:nvSpPr>
        <p:spPr bwMode="auto">
          <a:xfrm>
            <a:off x="5934096" y="4460079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8" name="TextBox 61"/>
          <p:cNvSpPr txBox="1">
            <a:spLocks noChangeArrowheads="1"/>
          </p:cNvSpPr>
          <p:nvPr/>
        </p:nvSpPr>
        <p:spPr bwMode="auto">
          <a:xfrm>
            <a:off x="5907108" y="506491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9" name="TextBox 62"/>
          <p:cNvSpPr txBox="1">
            <a:spLocks noChangeArrowheads="1"/>
          </p:cNvSpPr>
          <p:nvPr/>
        </p:nvSpPr>
        <p:spPr bwMode="auto">
          <a:xfrm>
            <a:off x="4462483" y="4460079"/>
            <a:ext cx="2051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0" name="TextBox 63"/>
          <p:cNvSpPr txBox="1">
            <a:spLocks noChangeArrowheads="1"/>
          </p:cNvSpPr>
          <p:nvPr/>
        </p:nvSpPr>
        <p:spPr bwMode="auto">
          <a:xfrm>
            <a:off x="5357833" y="4460079"/>
            <a:ext cx="2051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11" name="TextBox 64"/>
          <p:cNvSpPr txBox="1">
            <a:spLocks noChangeArrowheads="1"/>
          </p:cNvSpPr>
          <p:nvPr/>
        </p:nvSpPr>
        <p:spPr bwMode="auto">
          <a:xfrm>
            <a:off x="3946546" y="4583903"/>
            <a:ext cx="15981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One possible combination</a:t>
            </a:r>
          </a:p>
        </p:txBody>
      </p:sp>
      <p:sp>
        <p:nvSpPr>
          <p:cNvPr id="112" name="TextBox 65"/>
          <p:cNvSpPr txBox="1">
            <a:spLocks noChangeArrowheads="1"/>
          </p:cNvSpPr>
          <p:nvPr/>
        </p:nvSpPr>
        <p:spPr bwMode="auto">
          <a:xfrm>
            <a:off x="4064021" y="5426866"/>
            <a:ext cx="171361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 DNA molecule</a:t>
            </a:r>
          </a:p>
        </p:txBody>
      </p:sp>
      <p:sp>
        <p:nvSpPr>
          <p:cNvPr id="113" name="TextBox 66"/>
          <p:cNvSpPr txBox="1">
            <a:spLocks noChangeArrowheads="1"/>
          </p:cNvSpPr>
          <p:nvPr/>
        </p:nvSpPr>
        <p:spPr bwMode="auto">
          <a:xfrm>
            <a:off x="5907108" y="5401466"/>
            <a:ext cx="10259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4" name="TextBox 67"/>
          <p:cNvSpPr txBox="1">
            <a:spLocks noChangeArrowheads="1"/>
          </p:cNvSpPr>
          <p:nvPr/>
        </p:nvSpPr>
        <p:spPr bwMode="auto">
          <a:xfrm>
            <a:off x="3594121" y="6226965"/>
            <a:ext cx="811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/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</a:t>
            </a:r>
          </a:p>
        </p:txBody>
      </p:sp>
      <p:sp>
        <p:nvSpPr>
          <p:cNvPr id="59" name="Freeform 58"/>
          <p:cNvSpPr/>
          <p:nvPr/>
        </p:nvSpPr>
        <p:spPr>
          <a:xfrm>
            <a:off x="4497138" y="1108347"/>
            <a:ext cx="484238" cy="98666"/>
          </a:xfrm>
          <a:custGeom>
            <a:avLst/>
            <a:gdLst>
              <a:gd name="connsiteX0" fmla="*/ 477888 w 484238"/>
              <a:gd name="connsiteY0" fmla="*/ 92316 h 98666"/>
              <a:gd name="connsiteX1" fmla="*/ 443509 w 484238"/>
              <a:gd name="connsiteY1" fmla="*/ 40741 h 98666"/>
              <a:gd name="connsiteX2" fmla="*/ 283667 w 484238"/>
              <a:gd name="connsiteY2" fmla="*/ 40741 h 98666"/>
              <a:gd name="connsiteX3" fmla="*/ 242836 w 484238"/>
              <a:gd name="connsiteY3" fmla="*/ 6350 h 98666"/>
              <a:gd name="connsiteX4" fmla="*/ 202006 w 484238"/>
              <a:gd name="connsiteY4" fmla="*/ 40741 h 98666"/>
              <a:gd name="connsiteX5" fmla="*/ 40728 w 484238"/>
              <a:gd name="connsiteY5" fmla="*/ 40741 h 98666"/>
              <a:gd name="connsiteX6" fmla="*/ 6350 w 484238"/>
              <a:gd name="connsiteY6" fmla="*/ 92316 h 98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84238" h="98666">
                <a:moveTo>
                  <a:pt x="477888" y="92316"/>
                </a:moveTo>
                <a:cubicBezTo>
                  <a:pt x="477888" y="92316"/>
                  <a:pt x="473595" y="40741"/>
                  <a:pt x="443509" y="40741"/>
                </a:cubicBezTo>
                <a:cubicBezTo>
                  <a:pt x="413423" y="40741"/>
                  <a:pt x="307301" y="40741"/>
                  <a:pt x="283667" y="40741"/>
                </a:cubicBezTo>
                <a:cubicBezTo>
                  <a:pt x="260019" y="40741"/>
                  <a:pt x="242836" y="6350"/>
                  <a:pt x="242836" y="6350"/>
                </a:cubicBezTo>
                <a:cubicBezTo>
                  <a:pt x="242836" y="6350"/>
                  <a:pt x="225641" y="40741"/>
                  <a:pt x="202006" y="40741"/>
                </a:cubicBezTo>
                <a:cubicBezTo>
                  <a:pt x="178371" y="40741"/>
                  <a:pt x="70815" y="40741"/>
                  <a:pt x="40728" y="40741"/>
                </a:cubicBezTo>
                <a:cubicBezTo>
                  <a:pt x="10642" y="40741"/>
                  <a:pt x="6350" y="92316"/>
                  <a:pt x="6350" y="9231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855811" y="2467641"/>
            <a:ext cx="279158" cy="247992"/>
            <a:chOff x="2215324" y="1367142"/>
            <a:chExt cx="279158" cy="247992"/>
          </a:xfrm>
        </p:grpSpPr>
        <p:sp>
          <p:nvSpPr>
            <p:cNvPr id="115" name="Freeform 3"/>
            <p:cNvSpPr/>
            <p:nvPr/>
          </p:nvSpPr>
          <p:spPr>
            <a:xfrm>
              <a:off x="2215324" y="1367142"/>
              <a:ext cx="279158" cy="113106"/>
            </a:xfrm>
            <a:custGeom>
              <a:avLst/>
              <a:gdLst>
                <a:gd name="connsiteX0" fmla="*/ 6350 w 279158"/>
                <a:gd name="connsiteY0" fmla="*/ 6350 h 113106"/>
                <a:gd name="connsiteX1" fmla="*/ 35674 w 279158"/>
                <a:gd name="connsiteY1" fmla="*/ 60972 h 113106"/>
                <a:gd name="connsiteX2" fmla="*/ 94005 w 279158"/>
                <a:gd name="connsiteY2" fmla="*/ 68630 h 113106"/>
                <a:gd name="connsiteX3" fmla="*/ 131394 w 279158"/>
                <a:gd name="connsiteY3" fmla="*/ 106756 h 113106"/>
                <a:gd name="connsiteX4" fmla="*/ 175298 w 279158"/>
                <a:gd name="connsiteY4" fmla="*/ 76428 h 113106"/>
                <a:gd name="connsiteX5" fmla="*/ 233654 w 279158"/>
                <a:gd name="connsiteY5" fmla="*/ 81953 h 113106"/>
                <a:gd name="connsiteX6" fmla="*/ 272808 w 279158"/>
                <a:gd name="connsiteY6" fmla="*/ 33883 h 11310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279158" h="113106">
                  <a:moveTo>
                    <a:pt x="6350" y="6350"/>
                  </a:moveTo>
                  <a:cubicBezTo>
                    <a:pt x="6350" y="6350"/>
                    <a:pt x="5702" y="58115"/>
                    <a:pt x="35674" y="60972"/>
                  </a:cubicBezTo>
                  <a:cubicBezTo>
                    <a:pt x="65608" y="63842"/>
                    <a:pt x="70497" y="66370"/>
                    <a:pt x="94005" y="68630"/>
                  </a:cubicBezTo>
                  <a:cubicBezTo>
                    <a:pt x="117551" y="70891"/>
                    <a:pt x="131394" y="106756"/>
                    <a:pt x="131394" y="106756"/>
                  </a:cubicBezTo>
                  <a:cubicBezTo>
                    <a:pt x="131394" y="106756"/>
                    <a:pt x="151777" y="74167"/>
                    <a:pt x="175298" y="76428"/>
                  </a:cubicBezTo>
                  <a:cubicBezTo>
                    <a:pt x="198831" y="78676"/>
                    <a:pt x="203695" y="79070"/>
                    <a:pt x="233654" y="81953"/>
                  </a:cubicBezTo>
                  <a:cubicBezTo>
                    <a:pt x="263601" y="84823"/>
                    <a:pt x="272808" y="33883"/>
                    <a:pt x="272808" y="33883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16" name="Freeform 3"/>
            <p:cNvSpPr/>
            <p:nvPr/>
          </p:nvSpPr>
          <p:spPr>
            <a:xfrm>
              <a:off x="2314689" y="1467548"/>
              <a:ext cx="38379" cy="147586"/>
            </a:xfrm>
            <a:custGeom>
              <a:avLst/>
              <a:gdLst>
                <a:gd name="connsiteX0" fmla="*/ 6350 w 38379"/>
                <a:gd name="connsiteY0" fmla="*/ 141236 h 147586"/>
                <a:gd name="connsiteX1" fmla="*/ 32029 w 38379"/>
                <a:gd name="connsiteY1" fmla="*/ 6350 h 14758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8379" h="147586">
                  <a:moveTo>
                    <a:pt x="6350" y="141236"/>
                  </a:moveTo>
                  <a:lnTo>
                    <a:pt x="32029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3160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481584"/>
            <a:ext cx="6315456" cy="589483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13.25-1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591075" y="806572"/>
            <a:ext cx="1134926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Bacterial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490393" y="2071812"/>
            <a:ext cx="1994136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Restriction site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909368" y="2417887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077518" y="2738562"/>
            <a:ext cx="58189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909368" y="315766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961881" y="2692525"/>
            <a:ext cx="10034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  <a:r>
              <a:rPr lang="en-US" sz="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968231" y="2921125"/>
            <a:ext cx="104669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r>
              <a:rPr lang="en-US" sz="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7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AAG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871643" y="2417887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871643" y="315766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916910" y="3623591"/>
            <a:ext cx="3330527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Restriction enzyme cuts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the sugar-phosphate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backbones at each arrow.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353743" y="4924550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06131" y="5637337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372918" y="5091237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 rot="21122961">
            <a:off x="4388043" y="5315157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4444356" y="4794375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5111106" y="5438900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6301731" y="5534150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5695306" y="5788941"/>
            <a:ext cx="791883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Sticky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 rot="301142">
            <a:off x="5740830" y="5023282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 rot="417573">
            <a:off x="6344593" y="5317455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5752456" y="4729287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7484418" y="491661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7366943" y="565321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 rot="21122961">
            <a:off x="4557228" y="5299208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2" name="TextBox 20"/>
          <p:cNvSpPr txBox="1">
            <a:spLocks noChangeArrowheads="1"/>
          </p:cNvSpPr>
          <p:nvPr/>
        </p:nvSpPr>
        <p:spPr bwMode="auto">
          <a:xfrm rot="21122961">
            <a:off x="4709746" y="5283259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3" name="TextBox 20"/>
          <p:cNvSpPr txBox="1">
            <a:spLocks noChangeArrowheads="1"/>
          </p:cNvSpPr>
          <p:nvPr/>
        </p:nvSpPr>
        <p:spPr bwMode="auto">
          <a:xfrm rot="21122961">
            <a:off x="4850242" y="5267310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20"/>
          <p:cNvSpPr txBox="1">
            <a:spLocks noChangeArrowheads="1"/>
          </p:cNvSpPr>
          <p:nvPr/>
        </p:nvSpPr>
        <p:spPr bwMode="auto">
          <a:xfrm rot="21122961">
            <a:off x="5012167" y="5246599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26"/>
          <p:cNvSpPr txBox="1">
            <a:spLocks noChangeArrowheads="1"/>
          </p:cNvSpPr>
          <p:nvPr/>
        </p:nvSpPr>
        <p:spPr bwMode="auto">
          <a:xfrm rot="301142">
            <a:off x="5920210" y="5044153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 rot="301142">
            <a:off x="6080659" y="5057881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7" name="TextBox 26"/>
          <p:cNvSpPr txBox="1">
            <a:spLocks noChangeArrowheads="1"/>
          </p:cNvSpPr>
          <p:nvPr/>
        </p:nvSpPr>
        <p:spPr bwMode="auto">
          <a:xfrm rot="301142">
            <a:off x="6241108" y="5076371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 rot="301142">
            <a:off x="6391696" y="5097926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9" name="Freeform 38"/>
          <p:cNvSpPr/>
          <p:nvPr/>
        </p:nvSpPr>
        <p:spPr>
          <a:xfrm>
            <a:off x="4937601" y="2366730"/>
            <a:ext cx="1040460" cy="195846"/>
          </a:xfrm>
          <a:custGeom>
            <a:avLst/>
            <a:gdLst>
              <a:gd name="connsiteX0" fmla="*/ 1034110 w 1040460"/>
              <a:gd name="connsiteY0" fmla="*/ 189496 h 195846"/>
              <a:gd name="connsiteX1" fmla="*/ 959180 w 1040460"/>
              <a:gd name="connsiteY1" fmla="*/ 79628 h 195846"/>
              <a:gd name="connsiteX2" fmla="*/ 610819 w 1040460"/>
              <a:gd name="connsiteY2" fmla="*/ 79628 h 195846"/>
              <a:gd name="connsiteX3" fmla="*/ 521817 w 1040460"/>
              <a:gd name="connsiteY3" fmla="*/ 6350 h 195846"/>
              <a:gd name="connsiteX4" fmla="*/ 432841 w 1040460"/>
              <a:gd name="connsiteY4" fmla="*/ 79628 h 195846"/>
              <a:gd name="connsiteX5" fmla="*/ 81317 w 1040460"/>
              <a:gd name="connsiteY5" fmla="*/ 79628 h 195846"/>
              <a:gd name="connsiteX6" fmla="*/ 6350 w 1040460"/>
              <a:gd name="connsiteY6" fmla="*/ 189496 h 1958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040460" h="195846">
                <a:moveTo>
                  <a:pt x="1034110" y="189496"/>
                </a:moveTo>
                <a:cubicBezTo>
                  <a:pt x="1034110" y="189496"/>
                  <a:pt x="1024763" y="79628"/>
                  <a:pt x="959180" y="79628"/>
                </a:cubicBezTo>
                <a:cubicBezTo>
                  <a:pt x="893597" y="79628"/>
                  <a:pt x="662342" y="79628"/>
                  <a:pt x="610819" y="79628"/>
                </a:cubicBezTo>
                <a:cubicBezTo>
                  <a:pt x="559295" y="79628"/>
                  <a:pt x="521817" y="6350"/>
                  <a:pt x="521817" y="6350"/>
                </a:cubicBezTo>
                <a:cubicBezTo>
                  <a:pt x="521817" y="6350"/>
                  <a:pt x="484365" y="79628"/>
                  <a:pt x="432841" y="79628"/>
                </a:cubicBezTo>
                <a:cubicBezTo>
                  <a:pt x="381330" y="79628"/>
                  <a:pt x="146875" y="79628"/>
                  <a:pt x="81317" y="79628"/>
                </a:cubicBezTo>
                <a:cubicBezTo>
                  <a:pt x="15735" y="79628"/>
                  <a:pt x="6350" y="189496"/>
                  <a:pt x="6350" y="18949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5719349" y="5262977"/>
            <a:ext cx="593445" cy="226618"/>
          </a:xfrm>
          <a:custGeom>
            <a:avLst/>
            <a:gdLst>
              <a:gd name="connsiteX0" fmla="*/ 6350 w 593445"/>
              <a:gd name="connsiteY0" fmla="*/ 6350 h 226618"/>
              <a:gd name="connsiteX1" fmla="*/ 70243 w 593445"/>
              <a:gd name="connsiteY1" fmla="*/ 122732 h 226618"/>
              <a:gd name="connsiteX2" fmla="*/ 197421 w 593445"/>
              <a:gd name="connsiteY2" fmla="*/ 139065 h 226618"/>
              <a:gd name="connsiteX3" fmla="*/ 278879 w 593445"/>
              <a:gd name="connsiteY3" fmla="*/ 220268 h 226618"/>
              <a:gd name="connsiteX4" fmla="*/ 374599 w 593445"/>
              <a:gd name="connsiteY4" fmla="*/ 155638 h 226618"/>
              <a:gd name="connsiteX5" fmla="*/ 501777 w 593445"/>
              <a:gd name="connsiteY5" fmla="*/ 167424 h 226618"/>
              <a:gd name="connsiteX6" fmla="*/ 587095 w 593445"/>
              <a:gd name="connsiteY6" fmla="*/ 64998 h 2266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93445" h="226618">
                <a:moveTo>
                  <a:pt x="6350" y="6350"/>
                </a:moveTo>
                <a:cubicBezTo>
                  <a:pt x="6350" y="6350"/>
                  <a:pt x="4978" y="116611"/>
                  <a:pt x="70243" y="122732"/>
                </a:cubicBezTo>
                <a:cubicBezTo>
                  <a:pt x="135534" y="128841"/>
                  <a:pt x="146151" y="134239"/>
                  <a:pt x="197421" y="139065"/>
                </a:cubicBezTo>
                <a:cubicBezTo>
                  <a:pt x="248742" y="143865"/>
                  <a:pt x="278879" y="220268"/>
                  <a:pt x="278879" y="220268"/>
                </a:cubicBezTo>
                <a:cubicBezTo>
                  <a:pt x="278879" y="220268"/>
                  <a:pt x="323354" y="150812"/>
                  <a:pt x="374599" y="155638"/>
                </a:cubicBezTo>
                <a:cubicBezTo>
                  <a:pt x="425919" y="160464"/>
                  <a:pt x="436486" y="161290"/>
                  <a:pt x="501777" y="167424"/>
                </a:cubicBezTo>
                <a:cubicBezTo>
                  <a:pt x="567029" y="173545"/>
                  <a:pt x="587095" y="64998"/>
                  <a:pt x="587095" y="64998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5935922" y="5476896"/>
            <a:ext cx="68656" cy="300100"/>
          </a:xfrm>
          <a:custGeom>
            <a:avLst/>
            <a:gdLst>
              <a:gd name="connsiteX0" fmla="*/ 6350 w 68656"/>
              <a:gd name="connsiteY0" fmla="*/ 293750 h 300100"/>
              <a:gd name="connsiteX1" fmla="*/ 62306 w 68656"/>
              <a:gd name="connsiteY1" fmla="*/ 6350 h 300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8656" h="300100">
                <a:moveTo>
                  <a:pt x="6350" y="293750"/>
                </a:moveTo>
                <a:lnTo>
                  <a:pt x="6230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095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731520"/>
            <a:ext cx="8473440" cy="53949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13.25-2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832025" y="3178144"/>
            <a:ext cx="3892091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fragment from another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source is added. Base pairing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sticky ends produces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various combinations.</a:t>
            </a:r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5557838" y="3646488"/>
            <a:ext cx="3229474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from different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molecule cut by the</a:t>
            </a:r>
          </a:p>
          <a:p>
            <a:pPr eaLnBrk="0" hangingPunct="0">
              <a:lnSpc>
                <a:spcPts val="2300"/>
              </a:lnSpc>
            </a:pPr>
            <a:r>
              <a:rPr lang="en-US" sz="21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same restriction enzyme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177136" y="1773928"/>
            <a:ext cx="791883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Sticky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830937" y="913739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889674" y="1615414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 rot="21268732">
            <a:off x="3834238" y="1066141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921549" y="783564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588299" y="1431264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778924" y="1523339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 rot="631048">
            <a:off x="5833692" y="1301883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5228062" y="718476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6960024" y="90580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6844137" y="164240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465074" y="2425179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414524" y="2628379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 rot="290588">
            <a:off x="6079435" y="2999854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6006411" y="324909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33"/>
          <p:cNvSpPr txBox="1">
            <a:spLocks noChangeArrowheads="1"/>
          </p:cNvSpPr>
          <p:nvPr/>
        </p:nvSpPr>
        <p:spPr bwMode="auto">
          <a:xfrm rot="290588">
            <a:off x="7262123" y="2895079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7978086" y="2906192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2573340" y="4766788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2573340" y="5503388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37"/>
          <p:cNvSpPr txBox="1">
            <a:spLocks noChangeArrowheads="1"/>
          </p:cNvSpPr>
          <p:nvPr/>
        </p:nvSpPr>
        <p:spPr bwMode="auto">
          <a:xfrm>
            <a:off x="4346578" y="5503388"/>
            <a:ext cx="4328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0" name="TextBox 38"/>
          <p:cNvSpPr txBox="1">
            <a:spLocks noChangeArrowheads="1"/>
          </p:cNvSpPr>
          <p:nvPr/>
        </p:nvSpPr>
        <p:spPr bwMode="auto">
          <a:xfrm>
            <a:off x="6294440" y="5503388"/>
            <a:ext cx="4328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39"/>
          <p:cNvSpPr txBox="1">
            <a:spLocks noChangeArrowheads="1"/>
          </p:cNvSpPr>
          <p:nvPr/>
        </p:nvSpPr>
        <p:spPr bwMode="auto">
          <a:xfrm>
            <a:off x="3244853" y="5743099"/>
            <a:ext cx="3451266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One possible combination</a:t>
            </a: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3589340" y="4766788"/>
            <a:ext cx="4536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6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5562603" y="4766788"/>
            <a:ext cx="4536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6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7551740" y="4766788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5" name="TextBox 45"/>
          <p:cNvSpPr txBox="1">
            <a:spLocks noChangeArrowheads="1"/>
          </p:cNvSpPr>
          <p:nvPr/>
        </p:nvSpPr>
        <p:spPr bwMode="auto">
          <a:xfrm>
            <a:off x="7551740" y="5503388"/>
            <a:ext cx="2164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08272" y="1247297"/>
            <a:ext cx="593445" cy="514030"/>
            <a:chOff x="4833556" y="-6273"/>
            <a:chExt cx="593445" cy="514030"/>
          </a:xfrm>
        </p:grpSpPr>
        <p:sp>
          <p:nvSpPr>
            <p:cNvPr id="37" name="Freeform 36"/>
            <p:cNvSpPr/>
            <p:nvPr/>
          </p:nvSpPr>
          <p:spPr>
            <a:xfrm>
              <a:off x="4833556" y="-6273"/>
              <a:ext cx="593445" cy="226631"/>
            </a:xfrm>
            <a:custGeom>
              <a:avLst/>
              <a:gdLst>
                <a:gd name="connsiteX0" fmla="*/ 6350 w 593445"/>
                <a:gd name="connsiteY0" fmla="*/ 6349 h 226631"/>
                <a:gd name="connsiteX1" fmla="*/ 70243 w 593445"/>
                <a:gd name="connsiteY1" fmla="*/ 122732 h 226631"/>
                <a:gd name="connsiteX2" fmla="*/ 197446 w 593445"/>
                <a:gd name="connsiteY2" fmla="*/ 139065 h 226631"/>
                <a:gd name="connsiteX3" fmla="*/ 278904 w 593445"/>
                <a:gd name="connsiteY3" fmla="*/ 220281 h 226631"/>
                <a:gd name="connsiteX4" fmla="*/ 374599 w 593445"/>
                <a:gd name="connsiteY4" fmla="*/ 155651 h 226631"/>
                <a:gd name="connsiteX5" fmla="*/ 501789 w 593445"/>
                <a:gd name="connsiteY5" fmla="*/ 167424 h 226631"/>
                <a:gd name="connsiteX6" fmla="*/ 587095 w 593445"/>
                <a:gd name="connsiteY6" fmla="*/ 64998 h 22663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93445" h="226631">
                  <a:moveTo>
                    <a:pt x="6350" y="6349"/>
                  </a:moveTo>
                  <a:cubicBezTo>
                    <a:pt x="6350" y="6349"/>
                    <a:pt x="4978" y="116624"/>
                    <a:pt x="70243" y="122732"/>
                  </a:cubicBezTo>
                  <a:cubicBezTo>
                    <a:pt x="135559" y="128854"/>
                    <a:pt x="146151" y="134239"/>
                    <a:pt x="197446" y="139065"/>
                  </a:cubicBezTo>
                  <a:cubicBezTo>
                    <a:pt x="248767" y="143865"/>
                    <a:pt x="278904" y="220281"/>
                    <a:pt x="278904" y="220281"/>
                  </a:cubicBezTo>
                  <a:cubicBezTo>
                    <a:pt x="278904" y="220281"/>
                    <a:pt x="323354" y="150825"/>
                    <a:pt x="374599" y="155651"/>
                  </a:cubicBezTo>
                  <a:cubicBezTo>
                    <a:pt x="425919" y="160477"/>
                    <a:pt x="436511" y="161302"/>
                    <a:pt x="501789" y="167424"/>
                  </a:cubicBezTo>
                  <a:cubicBezTo>
                    <a:pt x="567029" y="173558"/>
                    <a:pt x="587095" y="64998"/>
                    <a:pt x="587095" y="64998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8" name="Freeform 3"/>
            <p:cNvSpPr/>
            <p:nvPr/>
          </p:nvSpPr>
          <p:spPr>
            <a:xfrm>
              <a:off x="5050116" y="207657"/>
              <a:ext cx="68694" cy="300100"/>
            </a:xfrm>
            <a:custGeom>
              <a:avLst/>
              <a:gdLst>
                <a:gd name="connsiteX0" fmla="*/ 6350 w 68694"/>
                <a:gd name="connsiteY0" fmla="*/ 293750 h 300100"/>
                <a:gd name="connsiteX1" fmla="*/ 62344 w 68694"/>
                <a:gd name="connsiteY1" fmla="*/ 6350 h 3001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68694" h="300100">
                  <a:moveTo>
                    <a:pt x="6350" y="293750"/>
                  </a:moveTo>
                  <a:lnTo>
                    <a:pt x="62344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9" name="TextBox 4"/>
          <p:cNvSpPr txBox="1">
            <a:spLocks noChangeArrowheads="1"/>
          </p:cNvSpPr>
          <p:nvPr/>
        </p:nvSpPr>
        <p:spPr bwMode="auto">
          <a:xfrm rot="21268732">
            <a:off x="3873614" y="1294108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 rot="21268732">
            <a:off x="4043765" y="1281407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 rot="21268732">
            <a:off x="4191691" y="1265531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 rot="21268732">
            <a:off x="4321938" y="1245742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 rot="21268732">
            <a:off x="4490285" y="1225953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 rot="562386">
            <a:off x="5227583" y="1005853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4"/>
          <p:cNvSpPr txBox="1">
            <a:spLocks noChangeArrowheads="1"/>
          </p:cNvSpPr>
          <p:nvPr/>
        </p:nvSpPr>
        <p:spPr bwMode="auto">
          <a:xfrm rot="390561">
            <a:off x="5405630" y="1027201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6" name="TextBox 4"/>
          <p:cNvSpPr txBox="1">
            <a:spLocks noChangeArrowheads="1"/>
          </p:cNvSpPr>
          <p:nvPr/>
        </p:nvSpPr>
        <p:spPr bwMode="auto">
          <a:xfrm rot="390561">
            <a:off x="5557599" y="1042199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 rot="390561">
            <a:off x="5715918" y="1057197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 rot="390561">
            <a:off x="5871740" y="1075370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 rot="429690">
            <a:off x="5465709" y="2705401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 rot="478122">
            <a:off x="5641375" y="2724368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 rot="427953">
            <a:off x="5786201" y="2739366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 rot="462137">
            <a:off x="5937377" y="2754364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3" name="TextBox 4"/>
          <p:cNvSpPr txBox="1">
            <a:spLocks noChangeArrowheads="1"/>
          </p:cNvSpPr>
          <p:nvPr/>
        </p:nvSpPr>
        <p:spPr bwMode="auto">
          <a:xfrm rot="257865">
            <a:off x="6083675" y="2770156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 rot="756821">
            <a:off x="7234103" y="3127288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 rot="516305">
            <a:off x="7407606" y="3149669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6" name="TextBox 4"/>
          <p:cNvSpPr txBox="1">
            <a:spLocks noChangeArrowheads="1"/>
          </p:cNvSpPr>
          <p:nvPr/>
        </p:nvSpPr>
        <p:spPr bwMode="auto">
          <a:xfrm rot="454914">
            <a:off x="7555355" y="3165390"/>
            <a:ext cx="133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 rot="300422">
            <a:off x="7690364" y="3178935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8" name="TextBox 4"/>
          <p:cNvSpPr txBox="1">
            <a:spLocks noChangeArrowheads="1"/>
          </p:cNvSpPr>
          <p:nvPr/>
        </p:nvSpPr>
        <p:spPr bwMode="auto">
          <a:xfrm rot="282224">
            <a:off x="7867795" y="3197983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9" name="TextBox 42"/>
          <p:cNvSpPr txBox="1">
            <a:spLocks noChangeArrowheads="1"/>
          </p:cNvSpPr>
          <p:nvPr/>
        </p:nvSpPr>
        <p:spPr bwMode="auto">
          <a:xfrm>
            <a:off x="3831209" y="5052194"/>
            <a:ext cx="5849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60" name="TextBox 42"/>
          <p:cNvSpPr txBox="1">
            <a:spLocks noChangeArrowheads="1"/>
          </p:cNvSpPr>
          <p:nvPr/>
        </p:nvSpPr>
        <p:spPr bwMode="auto">
          <a:xfrm>
            <a:off x="3835202" y="5292699"/>
            <a:ext cx="6058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1" name="TextBox 42"/>
          <p:cNvSpPr txBox="1">
            <a:spLocks noChangeArrowheads="1"/>
          </p:cNvSpPr>
          <p:nvPr/>
        </p:nvSpPr>
        <p:spPr bwMode="auto">
          <a:xfrm>
            <a:off x="5818146" y="5053757"/>
            <a:ext cx="5849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62" name="TextBox 42"/>
          <p:cNvSpPr txBox="1">
            <a:spLocks noChangeArrowheads="1"/>
          </p:cNvSpPr>
          <p:nvPr/>
        </p:nvSpPr>
        <p:spPr bwMode="auto">
          <a:xfrm>
            <a:off x="5822139" y="5294262"/>
            <a:ext cx="6058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3" name="TextBox 22"/>
          <p:cNvSpPr txBox="1">
            <a:spLocks noChangeArrowheads="1"/>
          </p:cNvSpPr>
          <p:nvPr/>
        </p:nvSpPr>
        <p:spPr bwMode="auto">
          <a:xfrm>
            <a:off x="3556795" y="5044408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4" name="TextBox 22"/>
          <p:cNvSpPr txBox="1">
            <a:spLocks noChangeArrowheads="1"/>
          </p:cNvSpPr>
          <p:nvPr/>
        </p:nvSpPr>
        <p:spPr bwMode="auto">
          <a:xfrm>
            <a:off x="4539267" y="5290271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5" name="TextBox 22"/>
          <p:cNvSpPr txBox="1">
            <a:spLocks noChangeArrowheads="1"/>
          </p:cNvSpPr>
          <p:nvPr/>
        </p:nvSpPr>
        <p:spPr bwMode="auto">
          <a:xfrm>
            <a:off x="5540818" y="5045104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6" name="TextBox 22"/>
          <p:cNvSpPr txBox="1">
            <a:spLocks noChangeArrowheads="1"/>
          </p:cNvSpPr>
          <p:nvPr/>
        </p:nvSpPr>
        <p:spPr bwMode="auto">
          <a:xfrm>
            <a:off x="6513121" y="5285564"/>
            <a:ext cx="1699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7" name="TextBox 22"/>
          <p:cNvSpPr txBox="1">
            <a:spLocks noChangeArrowheads="1"/>
          </p:cNvSpPr>
          <p:nvPr/>
        </p:nvSpPr>
        <p:spPr bwMode="auto">
          <a:xfrm>
            <a:off x="3573240" y="5285509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8" name="TextBox 22"/>
          <p:cNvSpPr txBox="1">
            <a:spLocks noChangeArrowheads="1"/>
          </p:cNvSpPr>
          <p:nvPr/>
        </p:nvSpPr>
        <p:spPr bwMode="auto">
          <a:xfrm>
            <a:off x="4527362" y="5049866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9" name="TextBox 22"/>
          <p:cNvSpPr txBox="1">
            <a:spLocks noChangeArrowheads="1"/>
          </p:cNvSpPr>
          <p:nvPr/>
        </p:nvSpPr>
        <p:spPr bwMode="auto">
          <a:xfrm>
            <a:off x="5548542" y="5295033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70" name="TextBox 22"/>
          <p:cNvSpPr txBox="1">
            <a:spLocks noChangeArrowheads="1"/>
          </p:cNvSpPr>
          <p:nvPr/>
        </p:nvSpPr>
        <p:spPr bwMode="auto">
          <a:xfrm>
            <a:off x="6516950" y="5047485"/>
            <a:ext cx="1570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868033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771144"/>
            <a:ext cx="6382512" cy="531571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13.25-3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32372" y="776874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532372" y="1515062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05610" y="1515062"/>
            <a:ext cx="43281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255060" y="1515062"/>
            <a:ext cx="43281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203885" y="1770646"/>
            <a:ext cx="3536224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4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One possible combination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886259" y="2153224"/>
            <a:ext cx="2273058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ligase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seals the strands.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545866" y="2808871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545866" y="3534359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465028" y="3572459"/>
            <a:ext cx="3675109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4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 DNA molecule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522972" y="1022934"/>
            <a:ext cx="1163652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AAT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 C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530910" y="1268996"/>
            <a:ext cx="113165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 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3554722" y="776874"/>
            <a:ext cx="458459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7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5490680" y="1018172"/>
            <a:ext cx="1152367" cy="2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  AAT</a:t>
            </a:r>
            <a:r>
              <a:rPr lang="en-US" sz="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 C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5506554" y="1268997"/>
            <a:ext cx="1141274" cy="2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  T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527985" y="776874"/>
            <a:ext cx="458459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7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12360" y="776874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7512360" y="1515062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7449653" y="2808871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7449653" y="3526421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2411722" y="5262349"/>
            <a:ext cx="1742465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4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>
              <a:lnSpc>
                <a:spcPts val="2300"/>
              </a:lnSpc>
            </a:pPr>
            <a:r>
              <a:rPr lang="en-US" sz="214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plasmid</a:t>
            </a:r>
          </a:p>
        </p:txBody>
      </p:sp>
    </p:spTree>
    <p:extLst>
      <p:ext uri="{BB962C8B-B14F-4D97-AF65-F5344CB8AC3E}">
        <p14:creationId xmlns:p14="http://schemas.microsoft.com/office/powerpoint/2010/main" val="20908649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useful restriction enzymes cleave the DNA in a staggered manner to produce </a:t>
            </a:r>
            <a:r>
              <a:rPr lang="en-US" b="1" dirty="0"/>
              <a:t>sticky ends</a:t>
            </a:r>
          </a:p>
          <a:p>
            <a:r>
              <a:rPr lang="en-US" dirty="0"/>
              <a:t>Sticky ends can bond with complementary sticky ends of other fragments</a:t>
            </a:r>
          </a:p>
          <a:p>
            <a:r>
              <a:rPr lang="en-US" dirty="0"/>
              <a:t>DNA ligase can close the sugar-phosphate backbones of DNA strands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770980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To see the fragments produced by cutting DNA molecules with restriction enzymes, researchers use </a:t>
            </a:r>
            <a:r>
              <a:rPr lang="en-CA" b="1" dirty="0"/>
              <a:t>gel electrophoresis</a:t>
            </a:r>
          </a:p>
          <a:p>
            <a:r>
              <a:rPr lang="en-CA" dirty="0"/>
              <a:t>This technique separates a mixture of nucleic acid fragments based on length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899090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04216"/>
            <a:ext cx="468172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270079" y="279297"/>
            <a:ext cx="854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Mixture of</a:t>
            </a:r>
          </a:p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mol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ecules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of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different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lengths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84742" y="241197"/>
            <a:ext cx="5866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Power</a:t>
            </a:r>
          </a:p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source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464799" y="637177"/>
            <a:ext cx="7149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Cathode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084842" y="639660"/>
            <a:ext cx="5562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Anode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673554" y="1268310"/>
            <a:ext cx="4648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Wells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565854" y="1650897"/>
            <a:ext cx="2885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Gel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270079" y="2093810"/>
            <a:ext cx="41210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4638" indent="-274638"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Negatively charged DNA molecules will move</a:t>
            </a:r>
            <a:b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toward the positive electrode.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874917" y="5211660"/>
            <a:ext cx="18498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Restriction fragments</a:t>
            </a:r>
          </a:p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of known lengths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270079" y="6170510"/>
            <a:ext cx="44694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3464" indent="-283464"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Shorter molecules are slowed down less than</a:t>
            </a:r>
            <a:b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longer ones, so they move faster through the gel.</a:t>
            </a:r>
          </a:p>
        </p:txBody>
      </p:sp>
      <p:sp>
        <p:nvSpPr>
          <p:cNvPr id="16" name="Freeform 3"/>
          <p:cNvSpPr/>
          <p:nvPr/>
        </p:nvSpPr>
        <p:spPr>
          <a:xfrm>
            <a:off x="4226635" y="1133285"/>
            <a:ext cx="503036" cy="414564"/>
          </a:xfrm>
          <a:custGeom>
            <a:avLst/>
            <a:gdLst>
              <a:gd name="connsiteX0" fmla="*/ 6350 w 503036"/>
              <a:gd name="connsiteY0" fmla="*/ 403059 h 414564"/>
              <a:gd name="connsiteX1" fmla="*/ 130708 w 503036"/>
              <a:gd name="connsiteY1" fmla="*/ 392099 h 414564"/>
              <a:gd name="connsiteX2" fmla="*/ 271068 w 503036"/>
              <a:gd name="connsiteY2" fmla="*/ 262915 h 414564"/>
              <a:gd name="connsiteX3" fmla="*/ 372465 w 503036"/>
              <a:gd name="connsiteY3" fmla="*/ 238759 h 414564"/>
              <a:gd name="connsiteX4" fmla="*/ 355206 w 503036"/>
              <a:gd name="connsiteY4" fmla="*/ 186016 h 414564"/>
              <a:gd name="connsiteX5" fmla="*/ 491985 w 503036"/>
              <a:gd name="connsiteY5" fmla="*/ 60096 h 414564"/>
              <a:gd name="connsiteX6" fmla="*/ 438442 w 503036"/>
              <a:gd name="connsiteY6" fmla="*/ 6350 h 414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03036" h="414564">
                <a:moveTo>
                  <a:pt x="6350" y="403059"/>
                </a:moveTo>
                <a:cubicBezTo>
                  <a:pt x="6350" y="403059"/>
                  <a:pt x="99745" y="420458"/>
                  <a:pt x="130708" y="392099"/>
                </a:cubicBezTo>
                <a:cubicBezTo>
                  <a:pt x="161696" y="363804"/>
                  <a:pt x="246760" y="285178"/>
                  <a:pt x="271068" y="262915"/>
                </a:cubicBezTo>
                <a:cubicBezTo>
                  <a:pt x="295465" y="240652"/>
                  <a:pt x="372465" y="238759"/>
                  <a:pt x="372465" y="238759"/>
                </a:cubicBezTo>
                <a:cubicBezTo>
                  <a:pt x="372465" y="238759"/>
                  <a:pt x="330847" y="208305"/>
                  <a:pt x="355206" y="186016"/>
                </a:cubicBezTo>
                <a:cubicBezTo>
                  <a:pt x="379501" y="163753"/>
                  <a:pt x="460984" y="88455"/>
                  <a:pt x="491985" y="60096"/>
                </a:cubicBezTo>
                <a:cubicBezTo>
                  <a:pt x="522960" y="31788"/>
                  <a:pt x="438442" y="6350"/>
                  <a:pt x="438442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3115118" y="835954"/>
            <a:ext cx="312331" cy="337553"/>
          </a:xfrm>
          <a:custGeom>
            <a:avLst/>
            <a:gdLst>
              <a:gd name="connsiteX0" fmla="*/ 6350 w 312331"/>
              <a:gd name="connsiteY0" fmla="*/ 6350 h 337553"/>
              <a:gd name="connsiteX1" fmla="*/ 305981 w 312331"/>
              <a:gd name="connsiteY1" fmla="*/ 331203 h 3375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2331" h="337553">
                <a:moveTo>
                  <a:pt x="6350" y="6350"/>
                </a:moveTo>
                <a:lnTo>
                  <a:pt x="305981" y="33120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038850" y="1355725"/>
            <a:ext cx="501650" cy="396875"/>
          </a:xfrm>
          <a:custGeom>
            <a:avLst/>
            <a:gdLst>
              <a:gd name="connsiteX0" fmla="*/ 0 w 501650"/>
              <a:gd name="connsiteY0" fmla="*/ 0 h 396875"/>
              <a:gd name="connsiteX1" fmla="*/ 501650 w 501650"/>
              <a:gd name="connsiteY1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1650" h="396875">
                <a:moveTo>
                  <a:pt x="0" y="0"/>
                </a:moveTo>
                <a:lnTo>
                  <a:pt x="501650" y="3968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27390" y="4695927"/>
            <a:ext cx="735615" cy="521055"/>
            <a:chOff x="1759451" y="3856354"/>
            <a:chExt cx="735615" cy="521055"/>
          </a:xfrm>
        </p:grpSpPr>
        <p:sp>
          <p:nvSpPr>
            <p:cNvPr id="18" name="Freeform 17"/>
            <p:cNvSpPr/>
            <p:nvPr/>
          </p:nvSpPr>
          <p:spPr>
            <a:xfrm>
              <a:off x="1759451" y="3856354"/>
              <a:ext cx="735615" cy="301358"/>
            </a:xfrm>
            <a:custGeom>
              <a:avLst/>
              <a:gdLst>
                <a:gd name="connsiteX0" fmla="*/ 9086 w 735615"/>
                <a:gd name="connsiteY0" fmla="*/ 6350 h 301358"/>
                <a:gd name="connsiteX1" fmla="*/ 39465 w 735615"/>
                <a:gd name="connsiteY1" fmla="*/ 103975 h 301358"/>
                <a:gd name="connsiteX2" fmla="*/ 280536 w 735615"/>
                <a:gd name="connsiteY2" fmla="*/ 180441 h 301358"/>
                <a:gd name="connsiteX3" fmla="*/ 329126 w 735615"/>
                <a:gd name="connsiteY3" fmla="*/ 253924 h 301358"/>
                <a:gd name="connsiteX4" fmla="*/ 409746 w 735615"/>
                <a:gd name="connsiteY4" fmla="*/ 218490 h 301358"/>
                <a:gd name="connsiteX5" fmla="*/ 650830 w 735615"/>
                <a:gd name="connsiteY5" fmla="*/ 295008 h 301358"/>
                <a:gd name="connsiteX6" fmla="*/ 729265 w 735615"/>
                <a:gd name="connsiteY6" fmla="*/ 229374 h 3013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735615" h="301358">
                  <a:moveTo>
                    <a:pt x="9086" y="6350"/>
                  </a:moveTo>
                  <a:cubicBezTo>
                    <a:pt x="9086" y="6350"/>
                    <a:pt x="-8337" y="89916"/>
                    <a:pt x="39465" y="103975"/>
                  </a:cubicBezTo>
                  <a:cubicBezTo>
                    <a:pt x="87077" y="118008"/>
                    <a:pt x="243135" y="169456"/>
                    <a:pt x="280536" y="180441"/>
                  </a:cubicBezTo>
                  <a:cubicBezTo>
                    <a:pt x="317938" y="191452"/>
                    <a:pt x="329126" y="253924"/>
                    <a:pt x="329126" y="253924"/>
                  </a:cubicBezTo>
                  <a:cubicBezTo>
                    <a:pt x="329126" y="253924"/>
                    <a:pt x="372332" y="207479"/>
                    <a:pt x="409746" y="218490"/>
                  </a:cubicBezTo>
                  <a:cubicBezTo>
                    <a:pt x="447160" y="229539"/>
                    <a:pt x="603205" y="280962"/>
                    <a:pt x="650830" y="295008"/>
                  </a:cubicBezTo>
                  <a:cubicBezTo>
                    <a:pt x="698430" y="309003"/>
                    <a:pt x="729265" y="229374"/>
                    <a:pt x="729265" y="229374"/>
                  </a:cubicBez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9" name="Freeform 3"/>
            <p:cNvSpPr/>
            <p:nvPr/>
          </p:nvSpPr>
          <p:spPr>
            <a:xfrm>
              <a:off x="1891855" y="4103928"/>
              <a:ext cx="203072" cy="273481"/>
            </a:xfrm>
            <a:custGeom>
              <a:avLst/>
              <a:gdLst>
                <a:gd name="connsiteX0" fmla="*/ 196723 w 203072"/>
                <a:gd name="connsiteY0" fmla="*/ 6350 h 273481"/>
                <a:gd name="connsiteX1" fmla="*/ 6350 w 203072"/>
                <a:gd name="connsiteY1" fmla="*/ 267131 h 27348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3072" h="273481">
                  <a:moveTo>
                    <a:pt x="196723" y="6350"/>
                  </a:moveTo>
                  <a:lnTo>
                    <a:pt x="6350" y="267131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2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2" y="1362456"/>
            <a:ext cx="3511296" cy="4133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876165" y="1617345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Phage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head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76165" y="2366645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876165" y="2922270"/>
            <a:ext cx="74379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Tail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sheath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876165" y="3628708"/>
            <a:ext cx="94468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Tail fiber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876165" y="3970020"/>
            <a:ext cx="8848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Genetic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material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876165" y="4838383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Bacterial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cell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4091" y="4281681"/>
            <a:ext cx="256480" cy="79508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100 nm</a:t>
            </a:r>
          </a:p>
        </p:txBody>
      </p:sp>
      <p:sp>
        <p:nvSpPr>
          <p:cNvPr id="14" name="Freeform 13"/>
          <p:cNvSpPr/>
          <p:nvPr/>
        </p:nvSpPr>
        <p:spPr>
          <a:xfrm>
            <a:off x="4116857" y="1711093"/>
            <a:ext cx="668781" cy="380707"/>
          </a:xfrm>
          <a:custGeom>
            <a:avLst/>
            <a:gdLst>
              <a:gd name="connsiteX0" fmla="*/ 662432 w 668781"/>
              <a:gd name="connsiteY0" fmla="*/ 6350 h 380707"/>
              <a:gd name="connsiteX1" fmla="*/ 6350 w 668781"/>
              <a:gd name="connsiteY1" fmla="*/ 374357 h 3807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8781" h="380707">
                <a:moveTo>
                  <a:pt x="662432" y="6350"/>
                </a:moveTo>
                <a:lnTo>
                  <a:pt x="6350" y="374357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3892727" y="3019268"/>
            <a:ext cx="892911" cy="511416"/>
          </a:xfrm>
          <a:custGeom>
            <a:avLst/>
            <a:gdLst>
              <a:gd name="connsiteX0" fmla="*/ 886561 w 892911"/>
              <a:gd name="connsiteY0" fmla="*/ 6350 h 511416"/>
              <a:gd name="connsiteX1" fmla="*/ 6350 w 892911"/>
              <a:gd name="connsiteY1" fmla="*/ 505066 h 511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2911" h="511416">
                <a:moveTo>
                  <a:pt x="886561" y="6350"/>
                </a:moveTo>
                <a:lnTo>
                  <a:pt x="6350" y="505066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4294657" y="3723305"/>
            <a:ext cx="490981" cy="311594"/>
          </a:xfrm>
          <a:custGeom>
            <a:avLst/>
            <a:gdLst>
              <a:gd name="connsiteX0" fmla="*/ 484632 w 490981"/>
              <a:gd name="connsiteY0" fmla="*/ 6350 h 311594"/>
              <a:gd name="connsiteX1" fmla="*/ 6350 w 490981"/>
              <a:gd name="connsiteY1" fmla="*/ 305244 h 3115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0981" h="311594">
                <a:moveTo>
                  <a:pt x="484632" y="6350"/>
                </a:moveTo>
                <a:lnTo>
                  <a:pt x="6350" y="305244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3685057" y="2498060"/>
            <a:ext cx="1100582" cy="25400"/>
          </a:xfrm>
          <a:custGeom>
            <a:avLst/>
            <a:gdLst>
              <a:gd name="connsiteX0" fmla="*/ 1094232 w 1100582"/>
              <a:gd name="connsiteY0" fmla="*/ 6350 h 25400"/>
              <a:gd name="connsiteX1" fmla="*/ 6350 w 110058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00582" h="25400">
                <a:moveTo>
                  <a:pt x="1094232" y="6350"/>
                </a:moveTo>
                <a:lnTo>
                  <a:pt x="6350" y="63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3799357" y="4095123"/>
            <a:ext cx="986485" cy="879576"/>
          </a:xfrm>
          <a:custGeom>
            <a:avLst/>
            <a:gdLst>
              <a:gd name="connsiteX0" fmla="*/ 980135 w 986485"/>
              <a:gd name="connsiteY0" fmla="*/ 6350 h 879576"/>
              <a:gd name="connsiteX1" fmla="*/ 6350 w 986485"/>
              <a:gd name="connsiteY1" fmla="*/ 873226 h 879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6485" h="879576">
                <a:moveTo>
                  <a:pt x="980135" y="6350"/>
                </a:moveTo>
                <a:lnTo>
                  <a:pt x="6350" y="873226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118989" y="1711093"/>
            <a:ext cx="668781" cy="380707"/>
          </a:xfrm>
          <a:custGeom>
            <a:avLst/>
            <a:gdLst>
              <a:gd name="connsiteX0" fmla="*/ 662432 w 668781"/>
              <a:gd name="connsiteY0" fmla="*/ 6350 h 380707"/>
              <a:gd name="connsiteX1" fmla="*/ 6350 w 668781"/>
              <a:gd name="connsiteY1" fmla="*/ 374357 h 3807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8781" h="380707">
                <a:moveTo>
                  <a:pt x="662432" y="6350"/>
                </a:moveTo>
                <a:lnTo>
                  <a:pt x="6350" y="374357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3894859" y="3019268"/>
            <a:ext cx="892911" cy="511416"/>
          </a:xfrm>
          <a:custGeom>
            <a:avLst/>
            <a:gdLst>
              <a:gd name="connsiteX0" fmla="*/ 886561 w 892911"/>
              <a:gd name="connsiteY0" fmla="*/ 6350 h 511416"/>
              <a:gd name="connsiteX1" fmla="*/ 6350 w 892911"/>
              <a:gd name="connsiteY1" fmla="*/ 505066 h 511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2911" h="511416">
                <a:moveTo>
                  <a:pt x="886561" y="6350"/>
                </a:moveTo>
                <a:lnTo>
                  <a:pt x="6350" y="505066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296789" y="3723305"/>
            <a:ext cx="490981" cy="311594"/>
          </a:xfrm>
          <a:custGeom>
            <a:avLst/>
            <a:gdLst>
              <a:gd name="connsiteX0" fmla="*/ 484632 w 490981"/>
              <a:gd name="connsiteY0" fmla="*/ 6350 h 311594"/>
              <a:gd name="connsiteX1" fmla="*/ 6350 w 490981"/>
              <a:gd name="connsiteY1" fmla="*/ 305244 h 3115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90981" h="311594">
                <a:moveTo>
                  <a:pt x="484632" y="6350"/>
                </a:moveTo>
                <a:lnTo>
                  <a:pt x="6350" y="305244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3687189" y="2498060"/>
            <a:ext cx="1100582" cy="25400"/>
          </a:xfrm>
          <a:custGeom>
            <a:avLst/>
            <a:gdLst>
              <a:gd name="connsiteX0" fmla="*/ 1094232 w 1100582"/>
              <a:gd name="connsiteY0" fmla="*/ 6350 h 25400"/>
              <a:gd name="connsiteX1" fmla="*/ 6350 w 110058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00582" h="25400">
                <a:moveTo>
                  <a:pt x="1094232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3801489" y="4095123"/>
            <a:ext cx="986485" cy="879576"/>
          </a:xfrm>
          <a:custGeom>
            <a:avLst/>
            <a:gdLst>
              <a:gd name="connsiteX0" fmla="*/ 980135 w 986485"/>
              <a:gd name="connsiteY0" fmla="*/ 6350 h 879576"/>
              <a:gd name="connsiteX1" fmla="*/ 6350 w 986485"/>
              <a:gd name="connsiteY1" fmla="*/ 873226 h 879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6485" h="879576">
                <a:moveTo>
                  <a:pt x="980135" y="6350"/>
                </a:moveTo>
                <a:lnTo>
                  <a:pt x="6350" y="873226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083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74520"/>
            <a:ext cx="6230112" cy="31089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13.26-1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427323" y="2476253"/>
            <a:ext cx="9233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Cathode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626011" y="2476253"/>
            <a:ext cx="7181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Anode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493774" y="1996093"/>
            <a:ext cx="1102866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Mixture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mol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ecules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different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lengths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521262" y="1945293"/>
            <a:ext cx="7566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Power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source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4703699" y="3316893"/>
            <a:ext cx="5985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Wells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232587" y="3826481"/>
            <a:ext cx="3718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Gel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493774" y="4420206"/>
            <a:ext cx="53133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Negatively charged DNA molecules will move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toward the positive electrode.</a:t>
            </a:r>
          </a:p>
        </p:txBody>
      </p:sp>
      <p:sp>
        <p:nvSpPr>
          <p:cNvPr id="16" name="Freeform 15"/>
          <p:cNvSpPr/>
          <p:nvPr/>
        </p:nvSpPr>
        <p:spPr>
          <a:xfrm>
            <a:off x="4109352" y="3110849"/>
            <a:ext cx="667692" cy="549519"/>
          </a:xfrm>
          <a:custGeom>
            <a:avLst/>
            <a:gdLst>
              <a:gd name="connsiteX0" fmla="*/ 6350 w 667692"/>
              <a:gd name="connsiteY0" fmla="*/ 536282 h 549519"/>
              <a:gd name="connsiteX1" fmla="*/ 172466 w 667692"/>
              <a:gd name="connsiteY1" fmla="*/ 521652 h 549519"/>
              <a:gd name="connsiteX2" fmla="*/ 359956 w 667692"/>
              <a:gd name="connsiteY2" fmla="*/ 349084 h 549519"/>
              <a:gd name="connsiteX3" fmla="*/ 495414 w 667692"/>
              <a:gd name="connsiteY3" fmla="*/ 316814 h 549519"/>
              <a:gd name="connsiteX4" fmla="*/ 472351 w 667692"/>
              <a:gd name="connsiteY4" fmla="*/ 246341 h 549519"/>
              <a:gd name="connsiteX5" fmla="*/ 655066 w 667692"/>
              <a:gd name="connsiteY5" fmla="*/ 78143 h 549519"/>
              <a:gd name="connsiteX6" fmla="*/ 583552 w 667692"/>
              <a:gd name="connsiteY6" fmla="*/ 6350 h 5495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67692" h="549519">
                <a:moveTo>
                  <a:pt x="6350" y="536282"/>
                </a:moveTo>
                <a:cubicBezTo>
                  <a:pt x="6350" y="536282"/>
                  <a:pt x="131102" y="559523"/>
                  <a:pt x="172466" y="521652"/>
                </a:cubicBezTo>
                <a:cubicBezTo>
                  <a:pt x="213855" y="483831"/>
                  <a:pt x="327482" y="378815"/>
                  <a:pt x="359956" y="349084"/>
                </a:cubicBezTo>
                <a:cubicBezTo>
                  <a:pt x="392557" y="319341"/>
                  <a:pt x="495414" y="316814"/>
                  <a:pt x="495414" y="316814"/>
                </a:cubicBezTo>
                <a:cubicBezTo>
                  <a:pt x="495414" y="316814"/>
                  <a:pt x="439801" y="276136"/>
                  <a:pt x="472351" y="246341"/>
                </a:cubicBezTo>
                <a:cubicBezTo>
                  <a:pt x="504799" y="216611"/>
                  <a:pt x="613651" y="116027"/>
                  <a:pt x="655066" y="78143"/>
                </a:cubicBezTo>
                <a:cubicBezTo>
                  <a:pt x="696429" y="40335"/>
                  <a:pt x="583552" y="6350"/>
                  <a:pt x="583552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624595" y="2713683"/>
            <a:ext cx="412953" cy="446633"/>
          </a:xfrm>
          <a:custGeom>
            <a:avLst/>
            <a:gdLst>
              <a:gd name="connsiteX0" fmla="*/ 6350 w 412953"/>
              <a:gd name="connsiteY0" fmla="*/ 6350 h 446633"/>
              <a:gd name="connsiteX1" fmla="*/ 406603 w 412953"/>
              <a:gd name="connsiteY1" fmla="*/ 440283 h 4466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2953" h="446633">
                <a:moveTo>
                  <a:pt x="6350" y="6350"/>
                </a:moveTo>
                <a:lnTo>
                  <a:pt x="406603" y="44028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6541605" y="3406479"/>
            <a:ext cx="672363" cy="543051"/>
          </a:xfrm>
          <a:custGeom>
            <a:avLst/>
            <a:gdLst>
              <a:gd name="connsiteX0" fmla="*/ 6350 w 672363"/>
              <a:gd name="connsiteY0" fmla="*/ 6350 h 543051"/>
              <a:gd name="connsiteX1" fmla="*/ 666013 w 672363"/>
              <a:gd name="connsiteY1" fmla="*/ 536702 h 5430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72363" h="543051">
                <a:moveTo>
                  <a:pt x="6350" y="6350"/>
                </a:moveTo>
                <a:lnTo>
                  <a:pt x="666013" y="53670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491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4" y="777240"/>
            <a:ext cx="6047232" cy="53035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13.26-2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95299" y="4274131"/>
            <a:ext cx="238526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Restriction fragments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of known lengths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588849" y="5518731"/>
            <a:ext cx="576247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74904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Shorter molecules are slowed down less than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longer ones, so they move faster through the gel.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33825" y="3555206"/>
            <a:ext cx="992981" cy="690217"/>
            <a:chOff x="1759451" y="3856354"/>
            <a:chExt cx="735615" cy="521055"/>
          </a:xfrm>
        </p:grpSpPr>
        <p:sp>
          <p:nvSpPr>
            <p:cNvPr id="10" name="Freeform 9"/>
            <p:cNvSpPr/>
            <p:nvPr/>
          </p:nvSpPr>
          <p:spPr>
            <a:xfrm>
              <a:off x="1759451" y="3856354"/>
              <a:ext cx="735615" cy="301358"/>
            </a:xfrm>
            <a:custGeom>
              <a:avLst/>
              <a:gdLst>
                <a:gd name="connsiteX0" fmla="*/ 9086 w 735615"/>
                <a:gd name="connsiteY0" fmla="*/ 6350 h 301358"/>
                <a:gd name="connsiteX1" fmla="*/ 39465 w 735615"/>
                <a:gd name="connsiteY1" fmla="*/ 103975 h 301358"/>
                <a:gd name="connsiteX2" fmla="*/ 280536 w 735615"/>
                <a:gd name="connsiteY2" fmla="*/ 180441 h 301358"/>
                <a:gd name="connsiteX3" fmla="*/ 329126 w 735615"/>
                <a:gd name="connsiteY3" fmla="*/ 253924 h 301358"/>
                <a:gd name="connsiteX4" fmla="*/ 409746 w 735615"/>
                <a:gd name="connsiteY4" fmla="*/ 218490 h 301358"/>
                <a:gd name="connsiteX5" fmla="*/ 650830 w 735615"/>
                <a:gd name="connsiteY5" fmla="*/ 295008 h 301358"/>
                <a:gd name="connsiteX6" fmla="*/ 729265 w 735615"/>
                <a:gd name="connsiteY6" fmla="*/ 229374 h 3013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735615" h="301358">
                  <a:moveTo>
                    <a:pt x="9086" y="6350"/>
                  </a:moveTo>
                  <a:cubicBezTo>
                    <a:pt x="9086" y="6350"/>
                    <a:pt x="-8337" y="89916"/>
                    <a:pt x="39465" y="103975"/>
                  </a:cubicBezTo>
                  <a:cubicBezTo>
                    <a:pt x="87077" y="118008"/>
                    <a:pt x="243135" y="169456"/>
                    <a:pt x="280536" y="180441"/>
                  </a:cubicBezTo>
                  <a:cubicBezTo>
                    <a:pt x="317938" y="191452"/>
                    <a:pt x="329126" y="253924"/>
                    <a:pt x="329126" y="253924"/>
                  </a:cubicBezTo>
                  <a:cubicBezTo>
                    <a:pt x="329126" y="253924"/>
                    <a:pt x="372332" y="207479"/>
                    <a:pt x="409746" y="218490"/>
                  </a:cubicBezTo>
                  <a:cubicBezTo>
                    <a:pt x="447160" y="229539"/>
                    <a:pt x="603205" y="280962"/>
                    <a:pt x="650830" y="295008"/>
                  </a:cubicBezTo>
                  <a:cubicBezTo>
                    <a:pt x="698430" y="309003"/>
                    <a:pt x="729265" y="229374"/>
                    <a:pt x="729265" y="229374"/>
                  </a:cubicBez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1891855" y="4103928"/>
              <a:ext cx="203072" cy="273481"/>
            </a:xfrm>
            <a:custGeom>
              <a:avLst/>
              <a:gdLst>
                <a:gd name="connsiteX0" fmla="*/ 196723 w 203072"/>
                <a:gd name="connsiteY0" fmla="*/ 6350 h 273481"/>
                <a:gd name="connsiteX1" fmla="*/ 6350 w 203072"/>
                <a:gd name="connsiteY1" fmla="*/ 267131 h 27348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3072" h="273481">
                  <a:moveTo>
                    <a:pt x="196723" y="6350"/>
                  </a:moveTo>
                  <a:lnTo>
                    <a:pt x="6350" y="267131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9365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Amplifying DNA </a:t>
            </a:r>
            <a:r>
              <a:rPr lang="en-US" i="1" dirty="0"/>
              <a:t>in Vitro</a:t>
            </a:r>
            <a:r>
              <a:rPr lang="en-US" dirty="0"/>
              <a:t>: The Polymerase Chain Reaction (PCR) and Its Use in Cloning</a:t>
            </a:r>
          </a:p>
        </p:txBody>
      </p:sp>
      <p:sp>
        <p:nvSpPr>
          <p:cNvPr id="168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polymerase chain reaction</a:t>
            </a:r>
            <a:r>
              <a:rPr lang="en-US" dirty="0"/>
              <a:t> (</a:t>
            </a:r>
            <a:r>
              <a:rPr lang="en-US" b="1" dirty="0"/>
              <a:t>PCR</a:t>
            </a:r>
            <a:r>
              <a:rPr lang="en-US" dirty="0"/>
              <a:t>) can produce many copies of a specific target segment of DNA</a:t>
            </a:r>
          </a:p>
          <a:p>
            <a:r>
              <a:rPr lang="en-US" dirty="0"/>
              <a:t>A three-step cycle brings about a chain reaction that produces an exponentially growing population of identical DNA molecules</a:t>
            </a:r>
          </a:p>
          <a:p>
            <a:r>
              <a:rPr lang="en-US" dirty="0"/>
              <a:t>The key to PCR is an unusual, heat-stable DNA polymerase called </a:t>
            </a:r>
            <a:r>
              <a:rPr lang="en-US" dirty="0" err="1"/>
              <a:t>Taq</a:t>
            </a:r>
            <a:r>
              <a:rPr lang="en-US" dirty="0"/>
              <a:t> polymerase.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579938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204216"/>
            <a:ext cx="6797040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13.27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3674201" y="1236086"/>
            <a:ext cx="110286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Denaturation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3674201" y="2145723"/>
            <a:ext cx="86401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Annealing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3674201" y="3155373"/>
            <a:ext cx="85440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Extension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031162" y="21173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031162" y="856258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443912" y="21173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475662" y="537170"/>
            <a:ext cx="140692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Target sequence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443912" y="856258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613775" y="122773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4607175" y="900708"/>
            <a:ext cx="120545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Genomic DNA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5796212" y="122773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5796212" y="1908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13775" y="1908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6815387" y="2696170"/>
            <a:ext cx="6700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Primers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6815387" y="3518495"/>
            <a:ext cx="99225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New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nucleotides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390546" y="2490985"/>
            <a:ext cx="163025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Cycle 1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yields 2 molecules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390546" y="4676973"/>
            <a:ext cx="163025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Cycle 2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yields 4 molecules</a:t>
            </a: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1153396" y="5585816"/>
            <a:ext cx="208550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Cycle 3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 of the 8 molecules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(in white boxes)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match target sequence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and are the right length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814" y="197446"/>
            <a:ext cx="933332" cy="2180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Technique</a:t>
            </a:r>
          </a:p>
        </p:txBody>
      </p:sp>
      <p:sp>
        <p:nvSpPr>
          <p:cNvPr id="26" name="Freeform 25"/>
          <p:cNvSpPr/>
          <p:nvPr/>
        </p:nvSpPr>
        <p:spPr>
          <a:xfrm>
            <a:off x="6386890" y="345899"/>
            <a:ext cx="71272" cy="575767"/>
          </a:xfrm>
          <a:custGeom>
            <a:avLst/>
            <a:gdLst>
              <a:gd name="connsiteX0" fmla="*/ 6350 w 71272"/>
              <a:gd name="connsiteY0" fmla="*/ 6350 h 575767"/>
              <a:gd name="connsiteX1" fmla="*/ 40437 w 71272"/>
              <a:gd name="connsiteY1" fmla="*/ 40538 h 575767"/>
              <a:gd name="connsiteX2" fmla="*/ 40437 w 71272"/>
              <a:gd name="connsiteY2" fmla="*/ 54813 h 575767"/>
              <a:gd name="connsiteX3" fmla="*/ 40462 w 71272"/>
              <a:gd name="connsiteY3" fmla="*/ 269570 h 575767"/>
              <a:gd name="connsiteX4" fmla="*/ 64922 w 71272"/>
              <a:gd name="connsiteY4" fmla="*/ 294081 h 575767"/>
              <a:gd name="connsiteX5" fmla="*/ 40462 w 71272"/>
              <a:gd name="connsiteY5" fmla="*/ 318604 h 575767"/>
              <a:gd name="connsiteX6" fmla="*/ 40437 w 71272"/>
              <a:gd name="connsiteY6" fmla="*/ 528091 h 575767"/>
              <a:gd name="connsiteX7" fmla="*/ 40437 w 71272"/>
              <a:gd name="connsiteY7" fmla="*/ 535241 h 575767"/>
              <a:gd name="connsiteX8" fmla="*/ 6350 w 71272"/>
              <a:gd name="connsiteY8" fmla="*/ 569417 h 5757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71272" h="575767">
                <a:moveTo>
                  <a:pt x="6350" y="6350"/>
                </a:moveTo>
                <a:cubicBezTo>
                  <a:pt x="25234" y="6350"/>
                  <a:pt x="40437" y="21653"/>
                  <a:pt x="40437" y="40538"/>
                </a:cubicBezTo>
                <a:lnTo>
                  <a:pt x="40437" y="54813"/>
                </a:lnTo>
                <a:lnTo>
                  <a:pt x="40462" y="269570"/>
                </a:lnTo>
                <a:cubicBezTo>
                  <a:pt x="40462" y="283146"/>
                  <a:pt x="51346" y="294081"/>
                  <a:pt x="64922" y="294081"/>
                </a:cubicBezTo>
                <a:cubicBezTo>
                  <a:pt x="51346" y="294081"/>
                  <a:pt x="40462" y="305015"/>
                  <a:pt x="40462" y="318604"/>
                </a:cubicBezTo>
                <a:lnTo>
                  <a:pt x="40437" y="528091"/>
                </a:lnTo>
                <a:lnTo>
                  <a:pt x="40437" y="535241"/>
                </a:lnTo>
                <a:cubicBezTo>
                  <a:pt x="40437" y="554113"/>
                  <a:pt x="25234" y="569417"/>
                  <a:pt x="6350" y="569417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3226279" y="1124269"/>
            <a:ext cx="102793" cy="3181896"/>
          </a:xfrm>
          <a:custGeom>
            <a:avLst/>
            <a:gdLst>
              <a:gd name="connsiteX0" fmla="*/ 96443 w 102793"/>
              <a:gd name="connsiteY0" fmla="*/ 6350 h 3181896"/>
              <a:gd name="connsiteX1" fmla="*/ 42392 w 102793"/>
              <a:gd name="connsiteY1" fmla="*/ 42392 h 3181896"/>
              <a:gd name="connsiteX2" fmla="*/ 42392 w 102793"/>
              <a:gd name="connsiteY2" fmla="*/ 1540090 h 3181896"/>
              <a:gd name="connsiteX3" fmla="*/ 6350 w 102793"/>
              <a:gd name="connsiteY3" fmla="*/ 1582889 h 3181896"/>
              <a:gd name="connsiteX4" fmla="*/ 42392 w 102793"/>
              <a:gd name="connsiteY4" fmla="*/ 1625688 h 3181896"/>
              <a:gd name="connsiteX5" fmla="*/ 42392 w 102793"/>
              <a:gd name="connsiteY5" fmla="*/ 3139503 h 3181896"/>
              <a:gd name="connsiteX6" fmla="*/ 96443 w 102793"/>
              <a:gd name="connsiteY6" fmla="*/ 3175546 h 31818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02793" h="3181896">
                <a:moveTo>
                  <a:pt x="96443" y="6350"/>
                </a:moveTo>
                <a:cubicBezTo>
                  <a:pt x="96443" y="6350"/>
                  <a:pt x="42392" y="10858"/>
                  <a:pt x="42392" y="42392"/>
                </a:cubicBezTo>
                <a:cubicBezTo>
                  <a:pt x="42392" y="73926"/>
                  <a:pt x="42392" y="1515313"/>
                  <a:pt x="42392" y="1540090"/>
                </a:cubicBezTo>
                <a:cubicBezTo>
                  <a:pt x="42392" y="1564881"/>
                  <a:pt x="6350" y="1582889"/>
                  <a:pt x="6350" y="1582889"/>
                </a:cubicBezTo>
                <a:cubicBezTo>
                  <a:pt x="6350" y="1582889"/>
                  <a:pt x="42392" y="1600923"/>
                  <a:pt x="42392" y="1625688"/>
                </a:cubicBezTo>
                <a:cubicBezTo>
                  <a:pt x="42392" y="1650466"/>
                  <a:pt x="42392" y="3107956"/>
                  <a:pt x="42392" y="3139503"/>
                </a:cubicBezTo>
                <a:cubicBezTo>
                  <a:pt x="42392" y="3171037"/>
                  <a:pt x="96443" y="3175546"/>
                  <a:pt x="96443" y="317554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226279" y="4358527"/>
            <a:ext cx="102793" cy="1075867"/>
          </a:xfrm>
          <a:custGeom>
            <a:avLst/>
            <a:gdLst>
              <a:gd name="connsiteX0" fmla="*/ 96443 w 102793"/>
              <a:gd name="connsiteY0" fmla="*/ 6350 h 1075867"/>
              <a:gd name="connsiteX1" fmla="*/ 42392 w 102793"/>
              <a:gd name="connsiteY1" fmla="*/ 38062 h 1075867"/>
              <a:gd name="connsiteX2" fmla="*/ 42392 w 102793"/>
              <a:gd name="connsiteY2" fmla="*/ 501536 h 1075867"/>
              <a:gd name="connsiteX3" fmla="*/ 6350 w 102793"/>
              <a:gd name="connsiteY3" fmla="*/ 539165 h 1075867"/>
              <a:gd name="connsiteX4" fmla="*/ 42392 w 102793"/>
              <a:gd name="connsiteY4" fmla="*/ 576846 h 1075867"/>
              <a:gd name="connsiteX5" fmla="*/ 42392 w 102793"/>
              <a:gd name="connsiteY5" fmla="*/ 1037793 h 1075867"/>
              <a:gd name="connsiteX6" fmla="*/ 96443 w 102793"/>
              <a:gd name="connsiteY6" fmla="*/ 1069518 h 10758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02793" h="1075867">
                <a:moveTo>
                  <a:pt x="96443" y="6350"/>
                </a:moveTo>
                <a:cubicBezTo>
                  <a:pt x="96443" y="6350"/>
                  <a:pt x="42392" y="10312"/>
                  <a:pt x="42392" y="38062"/>
                </a:cubicBezTo>
                <a:cubicBezTo>
                  <a:pt x="42392" y="65798"/>
                  <a:pt x="42392" y="479704"/>
                  <a:pt x="42392" y="501536"/>
                </a:cubicBezTo>
                <a:cubicBezTo>
                  <a:pt x="42392" y="523328"/>
                  <a:pt x="6350" y="539165"/>
                  <a:pt x="6350" y="539165"/>
                </a:cubicBezTo>
                <a:cubicBezTo>
                  <a:pt x="6350" y="539165"/>
                  <a:pt x="42392" y="555040"/>
                  <a:pt x="42392" y="576846"/>
                </a:cubicBezTo>
                <a:cubicBezTo>
                  <a:pt x="42392" y="598665"/>
                  <a:pt x="42392" y="1010082"/>
                  <a:pt x="42392" y="1037793"/>
                </a:cubicBezTo>
                <a:cubicBezTo>
                  <a:pt x="42392" y="1065568"/>
                  <a:pt x="96443" y="1069518"/>
                  <a:pt x="96443" y="1069518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250308" y="5486617"/>
            <a:ext cx="102819" cy="1071498"/>
          </a:xfrm>
          <a:custGeom>
            <a:avLst/>
            <a:gdLst>
              <a:gd name="connsiteX0" fmla="*/ 96469 w 102819"/>
              <a:gd name="connsiteY0" fmla="*/ 6350 h 1071498"/>
              <a:gd name="connsiteX1" fmla="*/ 42392 w 102819"/>
              <a:gd name="connsiteY1" fmla="*/ 42379 h 1071498"/>
              <a:gd name="connsiteX2" fmla="*/ 42392 w 102819"/>
              <a:gd name="connsiteY2" fmla="*/ 509142 h 1071498"/>
              <a:gd name="connsiteX3" fmla="*/ 6350 w 102819"/>
              <a:gd name="connsiteY3" fmla="*/ 551941 h 1071498"/>
              <a:gd name="connsiteX4" fmla="*/ 42392 w 102819"/>
              <a:gd name="connsiteY4" fmla="*/ 594728 h 1071498"/>
              <a:gd name="connsiteX5" fmla="*/ 42392 w 102819"/>
              <a:gd name="connsiteY5" fmla="*/ 1029118 h 1071498"/>
              <a:gd name="connsiteX6" fmla="*/ 96469 w 102819"/>
              <a:gd name="connsiteY6" fmla="*/ 1065148 h 10714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02819" h="1071498">
                <a:moveTo>
                  <a:pt x="96469" y="6350"/>
                </a:moveTo>
                <a:cubicBezTo>
                  <a:pt x="96469" y="6350"/>
                  <a:pt x="42392" y="10833"/>
                  <a:pt x="42392" y="42379"/>
                </a:cubicBezTo>
                <a:cubicBezTo>
                  <a:pt x="42392" y="73914"/>
                  <a:pt x="42392" y="484339"/>
                  <a:pt x="42392" y="509142"/>
                </a:cubicBezTo>
                <a:cubicBezTo>
                  <a:pt x="42392" y="533908"/>
                  <a:pt x="6350" y="551941"/>
                  <a:pt x="6350" y="551941"/>
                </a:cubicBezTo>
                <a:cubicBezTo>
                  <a:pt x="6350" y="551941"/>
                  <a:pt x="42392" y="569963"/>
                  <a:pt x="42392" y="594728"/>
                </a:cubicBezTo>
                <a:cubicBezTo>
                  <a:pt x="42392" y="619518"/>
                  <a:pt x="42392" y="997584"/>
                  <a:pt x="42392" y="1029118"/>
                </a:cubicBezTo>
                <a:cubicBezTo>
                  <a:pt x="42392" y="1060653"/>
                  <a:pt x="96469" y="1065148"/>
                  <a:pt x="96469" y="1065148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6046352" y="2782266"/>
            <a:ext cx="738314" cy="144424"/>
          </a:xfrm>
          <a:custGeom>
            <a:avLst/>
            <a:gdLst>
              <a:gd name="connsiteX0" fmla="*/ 6350 w 738314"/>
              <a:gd name="connsiteY0" fmla="*/ 138074 h 144424"/>
              <a:gd name="connsiteX1" fmla="*/ 731964 w 738314"/>
              <a:gd name="connsiteY1" fmla="*/ 6350 h 1444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38314" h="144424">
                <a:moveTo>
                  <a:pt x="6350" y="138074"/>
                </a:moveTo>
                <a:lnTo>
                  <a:pt x="731964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6536598" y="2493202"/>
            <a:ext cx="248069" cy="301764"/>
          </a:xfrm>
          <a:custGeom>
            <a:avLst/>
            <a:gdLst>
              <a:gd name="connsiteX0" fmla="*/ 6350 w 248069"/>
              <a:gd name="connsiteY0" fmla="*/ 6350 h 301764"/>
              <a:gd name="connsiteX1" fmla="*/ 241718 w 248069"/>
              <a:gd name="connsiteY1" fmla="*/ 295414 h 3017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8069" h="301764">
                <a:moveTo>
                  <a:pt x="6350" y="6350"/>
                </a:moveTo>
                <a:lnTo>
                  <a:pt x="241718" y="2954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6052804" y="3655391"/>
            <a:ext cx="731862" cy="73545"/>
          </a:xfrm>
          <a:custGeom>
            <a:avLst/>
            <a:gdLst>
              <a:gd name="connsiteX0" fmla="*/ 6350 w 731862"/>
              <a:gd name="connsiteY0" fmla="*/ 67195 h 73545"/>
              <a:gd name="connsiteX1" fmla="*/ 725513 w 731862"/>
              <a:gd name="connsiteY1" fmla="*/ 6350 h 735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31862" h="73545">
                <a:moveTo>
                  <a:pt x="6350" y="67195"/>
                </a:moveTo>
                <a:lnTo>
                  <a:pt x="725513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6537360" y="3655391"/>
            <a:ext cx="247307" cy="94576"/>
          </a:xfrm>
          <a:custGeom>
            <a:avLst/>
            <a:gdLst>
              <a:gd name="connsiteX0" fmla="*/ 6350 w 247307"/>
              <a:gd name="connsiteY0" fmla="*/ 88226 h 94576"/>
              <a:gd name="connsiteX1" fmla="*/ 240956 w 247307"/>
              <a:gd name="connsiteY1" fmla="*/ 6350 h 94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7307" h="94576">
                <a:moveTo>
                  <a:pt x="6350" y="88226"/>
                </a:moveTo>
                <a:lnTo>
                  <a:pt x="24095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228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87752"/>
            <a:ext cx="5486400" cy="16824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13.27-1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319" y="2550287"/>
            <a:ext cx="1528688" cy="3725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21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Technique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34869" y="2767775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234869" y="3855212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931782" y="2767775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979407" y="3315462"/>
            <a:ext cx="231531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Target sequence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931782" y="3855212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853619" y="3928237"/>
            <a:ext cx="198131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Genomic DNA</a:t>
            </a:r>
          </a:p>
        </p:txBody>
      </p:sp>
      <p:sp>
        <p:nvSpPr>
          <p:cNvPr id="14" name="Freeform 13"/>
          <p:cNvSpPr/>
          <p:nvPr/>
        </p:nvSpPr>
        <p:spPr>
          <a:xfrm>
            <a:off x="4822315" y="3013363"/>
            <a:ext cx="111531" cy="962901"/>
          </a:xfrm>
          <a:custGeom>
            <a:avLst/>
            <a:gdLst>
              <a:gd name="connsiteX0" fmla="*/ 6350 w 111531"/>
              <a:gd name="connsiteY0" fmla="*/ 6350 h 962901"/>
              <a:gd name="connsiteX1" fmla="*/ 63855 w 111531"/>
              <a:gd name="connsiteY1" fmla="*/ 64033 h 962901"/>
              <a:gd name="connsiteX2" fmla="*/ 63855 w 111531"/>
              <a:gd name="connsiteY2" fmla="*/ 88112 h 962901"/>
              <a:gd name="connsiteX3" fmla="*/ 63906 w 111531"/>
              <a:gd name="connsiteY3" fmla="*/ 450545 h 962901"/>
              <a:gd name="connsiteX4" fmla="*/ 105181 w 111531"/>
              <a:gd name="connsiteY4" fmla="*/ 491909 h 962901"/>
              <a:gd name="connsiteX5" fmla="*/ 63906 w 111531"/>
              <a:gd name="connsiteY5" fmla="*/ 533285 h 962901"/>
              <a:gd name="connsiteX6" fmla="*/ 63855 w 111531"/>
              <a:gd name="connsiteY6" fmla="*/ 886815 h 962901"/>
              <a:gd name="connsiteX7" fmla="*/ 63855 w 111531"/>
              <a:gd name="connsiteY7" fmla="*/ 898867 h 962901"/>
              <a:gd name="connsiteX8" fmla="*/ 6350 w 111531"/>
              <a:gd name="connsiteY8" fmla="*/ 956551 h 9629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1531" h="962901">
                <a:moveTo>
                  <a:pt x="6350" y="6350"/>
                </a:moveTo>
                <a:cubicBezTo>
                  <a:pt x="38201" y="6350"/>
                  <a:pt x="63855" y="32181"/>
                  <a:pt x="63855" y="64033"/>
                </a:cubicBezTo>
                <a:lnTo>
                  <a:pt x="63855" y="88112"/>
                </a:lnTo>
                <a:lnTo>
                  <a:pt x="63906" y="450545"/>
                </a:lnTo>
                <a:cubicBezTo>
                  <a:pt x="63906" y="473455"/>
                  <a:pt x="82283" y="491909"/>
                  <a:pt x="105181" y="491909"/>
                </a:cubicBezTo>
                <a:cubicBezTo>
                  <a:pt x="82283" y="491909"/>
                  <a:pt x="63906" y="510374"/>
                  <a:pt x="63906" y="533285"/>
                </a:cubicBezTo>
                <a:lnTo>
                  <a:pt x="63855" y="886815"/>
                </a:lnTo>
                <a:lnTo>
                  <a:pt x="63855" y="898867"/>
                </a:lnTo>
                <a:cubicBezTo>
                  <a:pt x="63855" y="930732"/>
                  <a:pt x="38201" y="956551"/>
                  <a:pt x="6350" y="95655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8874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62000"/>
            <a:ext cx="8546592" cy="5334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13.27-2-s1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58191" y="974776"/>
            <a:ext cx="189795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Denaturation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275991" y="97001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275991" y="209396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633304" y="97001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633304" y="209396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11404" y="2808338"/>
            <a:ext cx="150522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Cycle 1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yields 2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</a:p>
        </p:txBody>
      </p:sp>
    </p:spTree>
    <p:extLst>
      <p:ext uri="{BB962C8B-B14F-4D97-AF65-F5344CB8AC3E}">
        <p14:creationId xmlns:p14="http://schemas.microsoft.com/office/powerpoint/2010/main" val="26026018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62000"/>
            <a:ext cx="8546592" cy="5334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13.27-2-s2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58191" y="974776"/>
            <a:ext cx="189795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Denaturation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275991" y="97001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275991" y="209396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633304" y="97001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633304" y="209396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558191" y="2474963"/>
            <a:ext cx="14859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Annealing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966679" y="3390951"/>
            <a:ext cx="114775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Primers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11404" y="2808338"/>
            <a:ext cx="150522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Cycle 1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yields 2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01046" y="3056655"/>
            <a:ext cx="1209268" cy="706589"/>
            <a:chOff x="5360250" y="-2349"/>
            <a:chExt cx="1209268" cy="706589"/>
          </a:xfrm>
        </p:grpSpPr>
        <p:sp>
          <p:nvSpPr>
            <p:cNvPr id="15" name="Freeform 14"/>
            <p:cNvSpPr/>
            <p:nvPr/>
          </p:nvSpPr>
          <p:spPr>
            <a:xfrm>
              <a:off x="5360250" y="474332"/>
              <a:ext cx="1209268" cy="229908"/>
            </a:xfrm>
            <a:custGeom>
              <a:avLst/>
              <a:gdLst>
                <a:gd name="connsiteX0" fmla="*/ 6350 w 1209268"/>
                <a:gd name="connsiteY0" fmla="*/ 223558 h 229908"/>
                <a:gd name="connsiteX1" fmla="*/ 1202918 w 1209268"/>
                <a:gd name="connsiteY1" fmla="*/ 6350 h 2299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209268" h="229908">
                  <a:moveTo>
                    <a:pt x="6350" y="223558"/>
                  </a:moveTo>
                  <a:lnTo>
                    <a:pt x="1202918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3"/>
            <p:cNvSpPr/>
            <p:nvPr/>
          </p:nvSpPr>
          <p:spPr>
            <a:xfrm>
              <a:off x="6168694" y="-2349"/>
              <a:ext cx="400824" cy="489381"/>
            </a:xfrm>
            <a:custGeom>
              <a:avLst/>
              <a:gdLst>
                <a:gd name="connsiteX0" fmla="*/ 6350 w 400824"/>
                <a:gd name="connsiteY0" fmla="*/ 6350 h 489381"/>
                <a:gd name="connsiteX1" fmla="*/ 394474 w 400824"/>
                <a:gd name="connsiteY1" fmla="*/ 483031 h 48938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00824" h="489381">
                  <a:moveTo>
                    <a:pt x="6350" y="6350"/>
                  </a:moveTo>
                  <a:lnTo>
                    <a:pt x="394474" y="483031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35226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62000"/>
            <a:ext cx="8546592" cy="5334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13.27-2-s3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558191" y="974776"/>
            <a:ext cx="189795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Denaturation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5275991" y="97001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5275991" y="209396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6633304" y="97001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6633304" y="2093963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2558191" y="2474963"/>
            <a:ext cx="14859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Annealing</a:t>
            </a: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6966679" y="3390951"/>
            <a:ext cx="114775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Primers</a:t>
            </a: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2558191" y="4140251"/>
            <a:ext cx="146995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Extension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6966679" y="4748263"/>
            <a:ext cx="170880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New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nucleotides</a:t>
            </a: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311404" y="2808338"/>
            <a:ext cx="150522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Cycle 1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yields 2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01046" y="3056655"/>
            <a:ext cx="1209268" cy="706589"/>
            <a:chOff x="5360250" y="-2349"/>
            <a:chExt cx="1209268" cy="706589"/>
          </a:xfrm>
        </p:grpSpPr>
        <p:sp>
          <p:nvSpPr>
            <p:cNvPr id="16" name="Freeform 15"/>
            <p:cNvSpPr/>
            <p:nvPr/>
          </p:nvSpPr>
          <p:spPr>
            <a:xfrm>
              <a:off x="5360250" y="474332"/>
              <a:ext cx="1209268" cy="229908"/>
            </a:xfrm>
            <a:custGeom>
              <a:avLst/>
              <a:gdLst>
                <a:gd name="connsiteX0" fmla="*/ 6350 w 1209268"/>
                <a:gd name="connsiteY0" fmla="*/ 223558 h 229908"/>
                <a:gd name="connsiteX1" fmla="*/ 1202918 w 1209268"/>
                <a:gd name="connsiteY1" fmla="*/ 6350 h 2299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209268" h="229908">
                  <a:moveTo>
                    <a:pt x="6350" y="223558"/>
                  </a:moveTo>
                  <a:lnTo>
                    <a:pt x="1202918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3"/>
            <p:cNvSpPr/>
            <p:nvPr/>
          </p:nvSpPr>
          <p:spPr>
            <a:xfrm>
              <a:off x="6168694" y="-2349"/>
              <a:ext cx="400824" cy="489381"/>
            </a:xfrm>
            <a:custGeom>
              <a:avLst/>
              <a:gdLst>
                <a:gd name="connsiteX0" fmla="*/ 6350 w 400824"/>
                <a:gd name="connsiteY0" fmla="*/ 6350 h 489381"/>
                <a:gd name="connsiteX1" fmla="*/ 394474 w 400824"/>
                <a:gd name="connsiteY1" fmla="*/ 483031 h 48938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00824" h="489381">
                  <a:moveTo>
                    <a:pt x="6350" y="6350"/>
                  </a:moveTo>
                  <a:lnTo>
                    <a:pt x="394474" y="483031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11689" y="4973186"/>
            <a:ext cx="1198626" cy="147701"/>
            <a:chOff x="5370893" y="1914182"/>
            <a:chExt cx="1198626" cy="147701"/>
          </a:xfrm>
        </p:grpSpPr>
        <p:sp>
          <p:nvSpPr>
            <p:cNvPr id="29" name="Freeform 3"/>
            <p:cNvSpPr/>
            <p:nvPr/>
          </p:nvSpPr>
          <p:spPr>
            <a:xfrm>
              <a:off x="5370893" y="1914182"/>
              <a:ext cx="1198625" cy="113017"/>
            </a:xfrm>
            <a:custGeom>
              <a:avLst/>
              <a:gdLst>
                <a:gd name="connsiteX0" fmla="*/ 6350 w 1198625"/>
                <a:gd name="connsiteY0" fmla="*/ 106667 h 113017"/>
                <a:gd name="connsiteX1" fmla="*/ 1192275 w 1198625"/>
                <a:gd name="connsiteY1" fmla="*/ 6350 h 11301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198625" h="113017">
                  <a:moveTo>
                    <a:pt x="6350" y="106667"/>
                  </a:moveTo>
                  <a:lnTo>
                    <a:pt x="1192275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0" name="Freeform 3"/>
            <p:cNvSpPr/>
            <p:nvPr/>
          </p:nvSpPr>
          <p:spPr>
            <a:xfrm>
              <a:off x="6169952" y="1914182"/>
              <a:ext cx="399567" cy="147701"/>
            </a:xfrm>
            <a:custGeom>
              <a:avLst/>
              <a:gdLst>
                <a:gd name="connsiteX0" fmla="*/ 6350 w 399567"/>
                <a:gd name="connsiteY0" fmla="*/ 141350 h 147701"/>
                <a:gd name="connsiteX1" fmla="*/ 393217 w 399567"/>
                <a:gd name="connsiteY1" fmla="*/ 6350 h 1477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9567" h="147701">
                  <a:moveTo>
                    <a:pt x="6350" y="141350"/>
                  </a:moveTo>
                  <a:lnTo>
                    <a:pt x="393217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6411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167384"/>
            <a:ext cx="8546592" cy="452323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13.27-3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804" y="1703904"/>
            <a:ext cx="2681824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Cycle 2</a:t>
            </a:r>
          </a:p>
          <a:p>
            <a:pPr algn="ctr"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yields 4 molecules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31939" y="3049310"/>
            <a:ext cx="3432030" cy="16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Cycle 3</a:t>
            </a:r>
          </a:p>
          <a:p>
            <a:pPr algn="ctr"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 of the 8 molecules</a:t>
            </a:r>
          </a:p>
          <a:p>
            <a:pPr algn="ctr"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(in white boxes)</a:t>
            </a:r>
          </a:p>
          <a:p>
            <a:pPr algn="ctr" eaLnBrk="0" hangingPunct="0">
              <a:lnSpc>
                <a:spcPts val="25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match target sequence</a:t>
            </a:r>
          </a:p>
          <a:p>
            <a:pPr algn="ctr"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and are the right length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440211" y="5003820"/>
            <a:ext cx="7147791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After 30 more cycles, over 1 billion (10</a:t>
            </a:r>
            <a:r>
              <a:rPr lang="en-US" sz="23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9</a:t>
            </a: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 molecules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match the target sequence.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7673" y="4968861"/>
            <a:ext cx="106279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932628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PCR amplification alone cannot substitute for gene cloning in cells</a:t>
            </a:r>
          </a:p>
          <a:p>
            <a:r>
              <a:rPr lang="en-US" dirty="0"/>
              <a:t>Instead, PCR is used to provide the specific DNA fragment to be cloned</a:t>
            </a:r>
          </a:p>
          <a:p>
            <a:r>
              <a:rPr lang="en-US" dirty="0"/>
              <a:t>PCR primers are synthesized to include a restriction site that matches the site in the cloning vector</a:t>
            </a:r>
          </a:p>
          <a:p>
            <a:r>
              <a:rPr lang="en-US" dirty="0"/>
              <a:t>The fragment and vector are cut and ligated together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2768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1952, Alfred Hershey and Martha Chase showed that DNA is the genetic material of a phage known as T2</a:t>
            </a:r>
          </a:p>
          <a:p>
            <a:r>
              <a:rPr lang="en-US" dirty="0"/>
              <a:t>To determine this, they designed an experiment showing that only the DNA of the T2 phage, and not the protein, enters an </a:t>
            </a:r>
            <a:r>
              <a:rPr lang="en-US" i="1" dirty="0"/>
              <a:t>E. coli</a:t>
            </a:r>
            <a:r>
              <a:rPr lang="en-US" dirty="0"/>
              <a:t> cell during infection</a:t>
            </a:r>
          </a:p>
          <a:p>
            <a:r>
              <a:rPr lang="en-US" dirty="0"/>
              <a:t>They concluded that the injected DNA of the phage provides the genetic information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28600" y="54864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pitchFamily="18" charset="0"/>
              <a:buNone/>
            </a:pPr>
            <a:endParaRPr lang="en-CA" sz="3200">
              <a:ea typeface="ヒラギノ角ゴ Pro W3" charset="-128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9016711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1286256"/>
            <a:ext cx="8467344" cy="42854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73571" y="1455440"/>
            <a:ext cx="1308050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Cloning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vector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(bacterial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plasmid)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075496" y="3039765"/>
            <a:ext cx="194444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Mix and ligate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44046" y="1455440"/>
            <a:ext cx="3369512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DNA fragment obtained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by PCR (cut by same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restriction enzyme used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on cloning vector)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966209" y="4420890"/>
            <a:ext cx="1864293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Recombinant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DNA plasmid</a:t>
            </a:r>
          </a:p>
        </p:txBody>
      </p:sp>
    </p:spTree>
    <p:extLst>
      <p:ext uri="{BB962C8B-B14F-4D97-AF65-F5344CB8AC3E}">
        <p14:creationId xmlns:p14="http://schemas.microsoft.com/office/powerpoint/2010/main" val="14532815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Sequencing</a:t>
            </a:r>
          </a:p>
        </p:txBody>
      </p:sp>
      <p:sp>
        <p:nvSpPr>
          <p:cNvPr id="177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 gene is cloned, complementary base pairing can be exploited to determine the gene’</a:t>
            </a:r>
            <a:r>
              <a:rPr lang="en-US" altLang="ja-JP" dirty="0"/>
              <a:t>s complete nucleotide sequence</a:t>
            </a:r>
          </a:p>
          <a:p>
            <a:r>
              <a:rPr lang="en-US" dirty="0"/>
              <a:t>This process is called </a:t>
            </a:r>
            <a:r>
              <a:rPr lang="en-US" b="1" dirty="0"/>
              <a:t>DNA sequencing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5789697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“Next-generation” sequencing techniques, developed in the last 15 years, are rapid and inexpensive</a:t>
            </a:r>
          </a:p>
          <a:p>
            <a:r>
              <a:rPr lang="en-US" dirty="0"/>
              <a:t>They sequence by synthesizing the complementary strand of a single, immobilized template strand</a:t>
            </a:r>
          </a:p>
          <a:p>
            <a:r>
              <a:rPr lang="en-US" dirty="0"/>
              <a:t>A chemical technique enables electronic monitors to identify which nucleotide is being added at each step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292564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92" y="204216"/>
            <a:ext cx="5462016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879096" y="3439718"/>
            <a:ext cx="4578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Next-generation sequencing machines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18784" y="4023918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4-mer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18784" y="4481118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3-mer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918784" y="4955781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2-mer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18784" y="5420918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1-mer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064959" y="3955656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072896" y="4181081"/>
            <a:ext cx="1250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055434" y="4408093"/>
            <a:ext cx="160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061784" y="4635106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871659" y="4495406"/>
            <a:ext cx="13677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 dirty="0">
                <a:solidFill>
                  <a:srgbClr val="80CAA0"/>
                </a:solidFill>
                <a:latin typeface="Arial"/>
                <a:ea typeface="ＭＳ Ｐゴシック" charset="0"/>
              </a:rPr>
              <a:t>TT</a:t>
            </a:r>
            <a:r>
              <a:rPr lang="en-US" sz="1600" b="1" dirty="0">
                <a:solidFill>
                  <a:srgbClr val="FCBF60"/>
                </a:solidFill>
                <a:latin typeface="Arial"/>
                <a:ea typeface="ＭＳ Ｐゴシック" charset="0"/>
              </a:rPr>
              <a:t>C</a:t>
            </a:r>
            <a:r>
              <a:rPr lang="en-US" sz="1600" b="1" dirty="0">
                <a:solidFill>
                  <a:srgbClr val="80CAA0"/>
                </a:solidFill>
                <a:latin typeface="Arial"/>
                <a:ea typeface="ＭＳ Ｐゴシック" charset="0"/>
              </a:rPr>
              <a:t>T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F99621"/>
                </a:solidFill>
                <a:latin typeface="Arial"/>
                <a:ea typeface="ＭＳ Ｐゴシック" charset="0"/>
              </a:rPr>
              <a:t>G</a:t>
            </a:r>
            <a:r>
              <a:rPr lang="en-US" sz="1600" b="1" dirty="0">
                <a:solidFill>
                  <a:srgbClr val="FCBF60"/>
                </a:solidFill>
                <a:latin typeface="Arial"/>
                <a:ea typeface="ＭＳ Ｐゴシック" charset="0"/>
              </a:rPr>
              <a:t>C</a:t>
            </a:r>
            <a:r>
              <a:rPr lang="en-US" sz="1600" b="1" dirty="0">
                <a:solidFill>
                  <a:srgbClr val="F99621"/>
                </a:solidFill>
                <a:latin typeface="Arial"/>
                <a:ea typeface="ＭＳ Ｐゴシック" charset="0"/>
              </a:rPr>
              <a:t>G</a:t>
            </a:r>
            <a:r>
              <a:rPr lang="en-US" sz="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1A74E"/>
                </a:solidFill>
                <a:latin typeface="Arial"/>
                <a:ea typeface="ＭＳ Ｐゴシック" charset="0"/>
              </a:rPr>
              <a:t>AA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879096" y="6090841"/>
            <a:ext cx="447122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9184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A “flow-gram” from a next-generation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sequencing machine</a:t>
            </a:r>
          </a:p>
        </p:txBody>
      </p:sp>
      <p:sp>
        <p:nvSpPr>
          <p:cNvPr id="18" name="Freeform 17"/>
          <p:cNvSpPr/>
          <p:nvPr/>
        </p:nvSpPr>
        <p:spPr>
          <a:xfrm>
            <a:off x="6101110" y="4715140"/>
            <a:ext cx="177749" cy="356615"/>
          </a:xfrm>
          <a:custGeom>
            <a:avLst/>
            <a:gdLst>
              <a:gd name="connsiteX0" fmla="*/ 6350 w 177749"/>
              <a:gd name="connsiteY0" fmla="*/ 6350 h 356615"/>
              <a:gd name="connsiteX1" fmla="*/ 171399 w 177749"/>
              <a:gd name="connsiteY1" fmla="*/ 350265 h 3566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7749" h="356615">
                <a:moveTo>
                  <a:pt x="6350" y="6350"/>
                </a:moveTo>
                <a:lnTo>
                  <a:pt x="171399" y="35026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6783785" y="4704701"/>
            <a:ext cx="148209" cy="294106"/>
          </a:xfrm>
          <a:custGeom>
            <a:avLst/>
            <a:gdLst>
              <a:gd name="connsiteX0" fmla="*/ 6350 w 148209"/>
              <a:gd name="connsiteY0" fmla="*/ 287756 h 294106"/>
              <a:gd name="connsiteX1" fmla="*/ 141859 w 148209"/>
              <a:gd name="connsiteY1" fmla="*/ 6350 h 2941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8209" h="294106">
                <a:moveTo>
                  <a:pt x="6350" y="287756"/>
                </a:moveTo>
                <a:lnTo>
                  <a:pt x="14185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2479540" y="3943692"/>
            <a:ext cx="125145" cy="483120"/>
          </a:xfrm>
          <a:custGeom>
            <a:avLst/>
            <a:gdLst>
              <a:gd name="connsiteX0" fmla="*/ 118795 w 125145"/>
              <a:gd name="connsiteY0" fmla="*/ 6350 h 483120"/>
              <a:gd name="connsiteX1" fmla="*/ 51346 w 125145"/>
              <a:gd name="connsiteY1" fmla="*/ 63652 h 483120"/>
              <a:gd name="connsiteX2" fmla="*/ 51346 w 125145"/>
              <a:gd name="connsiteY2" fmla="*/ 173507 h 483120"/>
              <a:gd name="connsiteX3" fmla="*/ 6350 w 125145"/>
              <a:gd name="connsiteY3" fmla="*/ 241579 h 483120"/>
              <a:gd name="connsiteX4" fmla="*/ 51346 w 125145"/>
              <a:gd name="connsiteY4" fmla="*/ 309613 h 483120"/>
              <a:gd name="connsiteX5" fmla="*/ 51346 w 125145"/>
              <a:gd name="connsiteY5" fmla="*/ 419468 h 483120"/>
              <a:gd name="connsiteX6" fmla="*/ 118795 w 125145"/>
              <a:gd name="connsiteY6" fmla="*/ 476770 h 4831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5145" h="483120">
                <a:moveTo>
                  <a:pt x="118795" y="6350"/>
                </a:moveTo>
                <a:cubicBezTo>
                  <a:pt x="118795" y="6350"/>
                  <a:pt x="51346" y="13296"/>
                  <a:pt x="51346" y="63652"/>
                </a:cubicBezTo>
                <a:cubicBezTo>
                  <a:pt x="51346" y="113804"/>
                  <a:pt x="51346" y="134124"/>
                  <a:pt x="51346" y="173507"/>
                </a:cubicBezTo>
                <a:cubicBezTo>
                  <a:pt x="51346" y="212902"/>
                  <a:pt x="6350" y="241579"/>
                  <a:pt x="6350" y="241579"/>
                </a:cubicBezTo>
                <a:cubicBezTo>
                  <a:pt x="6350" y="241579"/>
                  <a:pt x="51346" y="270217"/>
                  <a:pt x="51346" y="309613"/>
                </a:cubicBezTo>
                <a:cubicBezTo>
                  <a:pt x="51346" y="349008"/>
                  <a:pt x="51346" y="369315"/>
                  <a:pt x="51346" y="419468"/>
                </a:cubicBezTo>
                <a:cubicBezTo>
                  <a:pt x="51346" y="469633"/>
                  <a:pt x="118795" y="476770"/>
                  <a:pt x="118795" y="47677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2479540" y="4411636"/>
            <a:ext cx="125145" cy="469849"/>
          </a:xfrm>
          <a:custGeom>
            <a:avLst/>
            <a:gdLst>
              <a:gd name="connsiteX0" fmla="*/ 118795 w 125145"/>
              <a:gd name="connsiteY0" fmla="*/ 6350 h 469849"/>
              <a:gd name="connsiteX1" fmla="*/ 51346 w 125145"/>
              <a:gd name="connsiteY1" fmla="*/ 62014 h 469849"/>
              <a:gd name="connsiteX2" fmla="*/ 51346 w 125145"/>
              <a:gd name="connsiteY2" fmla="*/ 168770 h 469849"/>
              <a:gd name="connsiteX3" fmla="*/ 6350 w 125145"/>
              <a:gd name="connsiteY3" fmla="*/ 234899 h 469849"/>
              <a:gd name="connsiteX4" fmla="*/ 51346 w 125145"/>
              <a:gd name="connsiteY4" fmla="*/ 301053 h 469849"/>
              <a:gd name="connsiteX5" fmla="*/ 51346 w 125145"/>
              <a:gd name="connsiteY5" fmla="*/ 407784 h 469849"/>
              <a:gd name="connsiteX6" fmla="*/ 118795 w 125145"/>
              <a:gd name="connsiteY6" fmla="*/ 463499 h 469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5145" h="469849">
                <a:moveTo>
                  <a:pt x="118795" y="6350"/>
                </a:moveTo>
                <a:cubicBezTo>
                  <a:pt x="118795" y="6350"/>
                  <a:pt x="51346" y="13068"/>
                  <a:pt x="51346" y="62014"/>
                </a:cubicBezTo>
                <a:cubicBezTo>
                  <a:pt x="51346" y="110769"/>
                  <a:pt x="51346" y="130467"/>
                  <a:pt x="51346" y="168770"/>
                </a:cubicBezTo>
                <a:cubicBezTo>
                  <a:pt x="51346" y="207048"/>
                  <a:pt x="6350" y="234899"/>
                  <a:pt x="6350" y="234899"/>
                </a:cubicBezTo>
                <a:cubicBezTo>
                  <a:pt x="6350" y="234899"/>
                  <a:pt x="51346" y="262750"/>
                  <a:pt x="51346" y="301053"/>
                </a:cubicBezTo>
                <a:cubicBezTo>
                  <a:pt x="51346" y="339331"/>
                  <a:pt x="51346" y="359067"/>
                  <a:pt x="51346" y="407784"/>
                </a:cubicBezTo>
                <a:cubicBezTo>
                  <a:pt x="51346" y="456526"/>
                  <a:pt x="118795" y="463499"/>
                  <a:pt x="118795" y="463499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2479540" y="4872900"/>
            <a:ext cx="125145" cy="476504"/>
          </a:xfrm>
          <a:custGeom>
            <a:avLst/>
            <a:gdLst>
              <a:gd name="connsiteX0" fmla="*/ 118795 w 125145"/>
              <a:gd name="connsiteY0" fmla="*/ 6350 h 476504"/>
              <a:gd name="connsiteX1" fmla="*/ 51346 w 125145"/>
              <a:gd name="connsiteY1" fmla="*/ 62852 h 476504"/>
              <a:gd name="connsiteX2" fmla="*/ 51346 w 125145"/>
              <a:gd name="connsiteY2" fmla="*/ 171157 h 476504"/>
              <a:gd name="connsiteX3" fmla="*/ 6350 w 125145"/>
              <a:gd name="connsiteY3" fmla="*/ 238251 h 476504"/>
              <a:gd name="connsiteX4" fmla="*/ 51346 w 125145"/>
              <a:gd name="connsiteY4" fmla="*/ 305346 h 476504"/>
              <a:gd name="connsiteX5" fmla="*/ 51346 w 125145"/>
              <a:gd name="connsiteY5" fmla="*/ 413613 h 476504"/>
              <a:gd name="connsiteX6" fmla="*/ 118795 w 125145"/>
              <a:gd name="connsiteY6" fmla="*/ 470153 h 476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5145" h="476504">
                <a:moveTo>
                  <a:pt x="118795" y="6350"/>
                </a:moveTo>
                <a:cubicBezTo>
                  <a:pt x="118795" y="6350"/>
                  <a:pt x="51346" y="13195"/>
                  <a:pt x="51346" y="62852"/>
                </a:cubicBezTo>
                <a:cubicBezTo>
                  <a:pt x="51346" y="112293"/>
                  <a:pt x="51346" y="132308"/>
                  <a:pt x="51346" y="171157"/>
                </a:cubicBezTo>
                <a:cubicBezTo>
                  <a:pt x="51346" y="209994"/>
                  <a:pt x="6350" y="238251"/>
                  <a:pt x="6350" y="238251"/>
                </a:cubicBezTo>
                <a:cubicBezTo>
                  <a:pt x="6350" y="238251"/>
                  <a:pt x="51346" y="266522"/>
                  <a:pt x="51346" y="305346"/>
                </a:cubicBezTo>
                <a:cubicBezTo>
                  <a:pt x="51346" y="344195"/>
                  <a:pt x="51346" y="364210"/>
                  <a:pt x="51346" y="413613"/>
                </a:cubicBezTo>
                <a:cubicBezTo>
                  <a:pt x="51346" y="463105"/>
                  <a:pt x="118795" y="470153"/>
                  <a:pt x="118795" y="470153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2479540" y="5337491"/>
            <a:ext cx="125145" cy="483145"/>
          </a:xfrm>
          <a:custGeom>
            <a:avLst/>
            <a:gdLst>
              <a:gd name="connsiteX0" fmla="*/ 118795 w 125145"/>
              <a:gd name="connsiteY0" fmla="*/ 6350 h 483145"/>
              <a:gd name="connsiteX1" fmla="*/ 51346 w 125145"/>
              <a:gd name="connsiteY1" fmla="*/ 63677 h 483145"/>
              <a:gd name="connsiteX2" fmla="*/ 51346 w 125145"/>
              <a:gd name="connsiteY2" fmla="*/ 173532 h 483145"/>
              <a:gd name="connsiteX3" fmla="*/ 6350 w 125145"/>
              <a:gd name="connsiteY3" fmla="*/ 241579 h 483145"/>
              <a:gd name="connsiteX4" fmla="*/ 51346 w 125145"/>
              <a:gd name="connsiteY4" fmla="*/ 309638 h 483145"/>
              <a:gd name="connsiteX5" fmla="*/ 51346 w 125145"/>
              <a:gd name="connsiteY5" fmla="*/ 419468 h 483145"/>
              <a:gd name="connsiteX6" fmla="*/ 118795 w 125145"/>
              <a:gd name="connsiteY6" fmla="*/ 476795 h 4831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5145" h="483145">
                <a:moveTo>
                  <a:pt x="118795" y="6350"/>
                </a:moveTo>
                <a:cubicBezTo>
                  <a:pt x="118795" y="6350"/>
                  <a:pt x="51346" y="13296"/>
                  <a:pt x="51346" y="63677"/>
                </a:cubicBezTo>
                <a:cubicBezTo>
                  <a:pt x="51346" y="113830"/>
                  <a:pt x="51346" y="134124"/>
                  <a:pt x="51346" y="173532"/>
                </a:cubicBezTo>
                <a:cubicBezTo>
                  <a:pt x="51346" y="212902"/>
                  <a:pt x="6350" y="241579"/>
                  <a:pt x="6350" y="241579"/>
                </a:cubicBezTo>
                <a:cubicBezTo>
                  <a:pt x="6350" y="241579"/>
                  <a:pt x="51346" y="270243"/>
                  <a:pt x="51346" y="309638"/>
                </a:cubicBezTo>
                <a:cubicBezTo>
                  <a:pt x="51346" y="349034"/>
                  <a:pt x="51346" y="369341"/>
                  <a:pt x="51346" y="419468"/>
                </a:cubicBezTo>
                <a:cubicBezTo>
                  <a:pt x="51346" y="469658"/>
                  <a:pt x="118795" y="476795"/>
                  <a:pt x="118795" y="47679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043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1271016"/>
            <a:ext cx="6614160" cy="43159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13.29-1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01394" y="5229848"/>
            <a:ext cx="56105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(a) Next-generation sequencing machines</a:t>
            </a:r>
          </a:p>
        </p:txBody>
      </p:sp>
    </p:spTree>
    <p:extLst>
      <p:ext uri="{BB962C8B-B14F-4D97-AF65-F5344CB8AC3E}">
        <p14:creationId xmlns:p14="http://schemas.microsoft.com/office/powerpoint/2010/main" val="8629316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31392"/>
            <a:ext cx="8546592" cy="43952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13.29-2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98592" y="1601726"/>
            <a:ext cx="8399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4-mer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98592" y="2322451"/>
            <a:ext cx="8399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3-mer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98592" y="3068576"/>
            <a:ext cx="8399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2-mer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98592" y="3800414"/>
            <a:ext cx="8399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1-mer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206754" y="1527110"/>
            <a:ext cx="2228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217867" y="1866051"/>
            <a:ext cx="18755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192467" y="2193086"/>
            <a:ext cx="23884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206754" y="2558115"/>
            <a:ext cx="2228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6665248" y="2340708"/>
            <a:ext cx="201657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82C99D"/>
                </a:solidFill>
                <a:latin typeface="Arial"/>
                <a:ea typeface="ＭＳ Ｐゴシック" charset="0"/>
              </a:rPr>
              <a:t>TT</a:t>
            </a:r>
            <a:r>
              <a:rPr lang="en-US" b="1" dirty="0">
                <a:solidFill>
                  <a:srgbClr val="FFBE68"/>
                </a:solidFill>
                <a:latin typeface="Arial"/>
                <a:ea typeface="ＭＳ Ｐゴシック" charset="0"/>
              </a:rPr>
              <a:t>C</a:t>
            </a:r>
            <a:r>
              <a:rPr lang="en-US" sz="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82C99D"/>
                </a:solidFill>
                <a:latin typeface="Arial"/>
                <a:ea typeface="ＭＳ Ｐゴシック" charset="0"/>
              </a:rPr>
              <a:t>T</a:t>
            </a:r>
            <a:r>
              <a:rPr lang="en-US" b="1" dirty="0">
                <a:solidFill>
                  <a:srgbClr val="F99621"/>
                </a:solidFill>
                <a:latin typeface="Arial"/>
                <a:ea typeface="ＭＳ Ｐゴシック" charset="0"/>
              </a:rPr>
              <a:t>G</a:t>
            </a:r>
            <a:r>
              <a:rPr lang="en-US" b="1" dirty="0">
                <a:solidFill>
                  <a:srgbClr val="FFBE68"/>
                </a:solidFill>
                <a:latin typeface="Arial"/>
                <a:ea typeface="ＭＳ Ｐゴシック" charset="0"/>
              </a:rPr>
              <a:t>C</a:t>
            </a:r>
            <a:r>
              <a:rPr lang="en-US" b="1" dirty="0">
                <a:solidFill>
                  <a:srgbClr val="F99621"/>
                </a:solidFill>
                <a:latin typeface="Arial"/>
                <a:ea typeface="ＭＳ Ｐゴシック" charset="0"/>
              </a:rPr>
              <a:t>G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A650"/>
                </a:solidFill>
                <a:latin typeface="Arial"/>
                <a:ea typeface="ＭＳ Ｐゴシック" charset="0"/>
              </a:rPr>
              <a:t>AA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36679" y="4971989"/>
            <a:ext cx="775334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A “flow-gram” from a next-generation sequencing</a:t>
            </a:r>
            <a:b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machine</a:t>
            </a:r>
          </a:p>
        </p:txBody>
      </p:sp>
      <p:sp>
        <p:nvSpPr>
          <p:cNvPr id="17" name="Freeform 16"/>
          <p:cNvSpPr/>
          <p:nvPr/>
        </p:nvSpPr>
        <p:spPr>
          <a:xfrm>
            <a:off x="6984833" y="2657025"/>
            <a:ext cx="272249" cy="553529"/>
          </a:xfrm>
          <a:custGeom>
            <a:avLst/>
            <a:gdLst>
              <a:gd name="connsiteX0" fmla="*/ 6350 w 272249"/>
              <a:gd name="connsiteY0" fmla="*/ 6350 h 553529"/>
              <a:gd name="connsiteX1" fmla="*/ 265900 w 272249"/>
              <a:gd name="connsiteY1" fmla="*/ 547179 h 5535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72249" h="553529">
                <a:moveTo>
                  <a:pt x="6350" y="6350"/>
                </a:moveTo>
                <a:lnTo>
                  <a:pt x="265900" y="54717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8058427" y="2640579"/>
            <a:ext cx="225793" cy="455256"/>
          </a:xfrm>
          <a:custGeom>
            <a:avLst/>
            <a:gdLst>
              <a:gd name="connsiteX0" fmla="*/ 6350 w 225793"/>
              <a:gd name="connsiteY0" fmla="*/ 448906 h 455256"/>
              <a:gd name="connsiteX1" fmla="*/ 219443 w 225793"/>
              <a:gd name="connsiteY1" fmla="*/ 6350 h 4552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5793" h="455256">
                <a:moveTo>
                  <a:pt x="6350" y="448906"/>
                </a:moveTo>
                <a:lnTo>
                  <a:pt x="219443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1289366" y="1443808"/>
            <a:ext cx="189585" cy="752487"/>
          </a:xfrm>
          <a:custGeom>
            <a:avLst/>
            <a:gdLst>
              <a:gd name="connsiteX0" fmla="*/ 183235 w 189585"/>
              <a:gd name="connsiteY0" fmla="*/ 6350 h 752487"/>
              <a:gd name="connsiteX1" fmla="*/ 77127 w 189585"/>
              <a:gd name="connsiteY1" fmla="*/ 96456 h 752487"/>
              <a:gd name="connsiteX2" fmla="*/ 77127 w 189585"/>
              <a:gd name="connsiteY2" fmla="*/ 269239 h 752487"/>
              <a:gd name="connsiteX3" fmla="*/ 6350 w 189585"/>
              <a:gd name="connsiteY3" fmla="*/ 376275 h 752487"/>
              <a:gd name="connsiteX4" fmla="*/ 77127 w 189585"/>
              <a:gd name="connsiteY4" fmla="*/ 483285 h 752487"/>
              <a:gd name="connsiteX5" fmla="*/ 77127 w 189585"/>
              <a:gd name="connsiteY5" fmla="*/ 656031 h 752487"/>
              <a:gd name="connsiteX6" fmla="*/ 183235 w 189585"/>
              <a:gd name="connsiteY6" fmla="*/ 746137 h 7524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9585" h="752487">
                <a:moveTo>
                  <a:pt x="183235" y="6350"/>
                </a:moveTo>
                <a:cubicBezTo>
                  <a:pt x="183235" y="6350"/>
                  <a:pt x="77127" y="17272"/>
                  <a:pt x="77127" y="96456"/>
                </a:cubicBezTo>
                <a:cubicBezTo>
                  <a:pt x="77127" y="175348"/>
                  <a:pt x="77127" y="207302"/>
                  <a:pt x="77127" y="269239"/>
                </a:cubicBezTo>
                <a:cubicBezTo>
                  <a:pt x="77127" y="331165"/>
                  <a:pt x="6350" y="376275"/>
                  <a:pt x="6350" y="376275"/>
                </a:cubicBezTo>
                <a:cubicBezTo>
                  <a:pt x="6350" y="376275"/>
                  <a:pt x="77127" y="421335"/>
                  <a:pt x="77127" y="483285"/>
                </a:cubicBezTo>
                <a:cubicBezTo>
                  <a:pt x="77127" y="545223"/>
                  <a:pt x="77127" y="577151"/>
                  <a:pt x="77127" y="656031"/>
                </a:cubicBezTo>
                <a:cubicBezTo>
                  <a:pt x="77127" y="734910"/>
                  <a:pt x="183235" y="746137"/>
                  <a:pt x="183235" y="746137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1289366" y="2179709"/>
            <a:ext cx="189585" cy="731621"/>
          </a:xfrm>
          <a:custGeom>
            <a:avLst/>
            <a:gdLst>
              <a:gd name="connsiteX0" fmla="*/ 183235 w 189585"/>
              <a:gd name="connsiteY0" fmla="*/ 6350 h 731621"/>
              <a:gd name="connsiteX1" fmla="*/ 77127 w 189585"/>
              <a:gd name="connsiteY1" fmla="*/ 93878 h 731621"/>
              <a:gd name="connsiteX2" fmla="*/ 77127 w 189585"/>
              <a:gd name="connsiteY2" fmla="*/ 261785 h 731621"/>
              <a:gd name="connsiteX3" fmla="*/ 6350 w 189585"/>
              <a:gd name="connsiteY3" fmla="*/ 365772 h 731621"/>
              <a:gd name="connsiteX4" fmla="*/ 77127 w 189585"/>
              <a:gd name="connsiteY4" fmla="*/ 469811 h 731621"/>
              <a:gd name="connsiteX5" fmla="*/ 77127 w 189585"/>
              <a:gd name="connsiteY5" fmla="*/ 637666 h 731621"/>
              <a:gd name="connsiteX6" fmla="*/ 183235 w 189585"/>
              <a:gd name="connsiteY6" fmla="*/ 725271 h 7316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9585" h="731621">
                <a:moveTo>
                  <a:pt x="183235" y="6350"/>
                </a:moveTo>
                <a:cubicBezTo>
                  <a:pt x="183235" y="6350"/>
                  <a:pt x="77127" y="16903"/>
                  <a:pt x="77127" y="93878"/>
                </a:cubicBezTo>
                <a:cubicBezTo>
                  <a:pt x="77127" y="170561"/>
                  <a:pt x="77127" y="201536"/>
                  <a:pt x="77127" y="261785"/>
                </a:cubicBezTo>
                <a:cubicBezTo>
                  <a:pt x="77127" y="321957"/>
                  <a:pt x="6350" y="365772"/>
                  <a:pt x="6350" y="365772"/>
                </a:cubicBezTo>
                <a:cubicBezTo>
                  <a:pt x="6350" y="365772"/>
                  <a:pt x="77127" y="409587"/>
                  <a:pt x="77127" y="469811"/>
                </a:cubicBezTo>
                <a:cubicBezTo>
                  <a:pt x="77127" y="529958"/>
                  <a:pt x="77127" y="561047"/>
                  <a:pt x="77127" y="637666"/>
                </a:cubicBezTo>
                <a:cubicBezTo>
                  <a:pt x="77127" y="714286"/>
                  <a:pt x="183235" y="725271"/>
                  <a:pt x="183235" y="72527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289366" y="2905094"/>
            <a:ext cx="189585" cy="742111"/>
          </a:xfrm>
          <a:custGeom>
            <a:avLst/>
            <a:gdLst>
              <a:gd name="connsiteX0" fmla="*/ 183235 w 189585"/>
              <a:gd name="connsiteY0" fmla="*/ 6350 h 742111"/>
              <a:gd name="connsiteX1" fmla="*/ 77127 w 189585"/>
              <a:gd name="connsiteY1" fmla="*/ 95211 h 742111"/>
              <a:gd name="connsiteX2" fmla="*/ 77127 w 189585"/>
              <a:gd name="connsiteY2" fmla="*/ 265531 h 742111"/>
              <a:gd name="connsiteX3" fmla="*/ 6350 w 189585"/>
              <a:gd name="connsiteY3" fmla="*/ 371068 h 742111"/>
              <a:gd name="connsiteX4" fmla="*/ 77127 w 189585"/>
              <a:gd name="connsiteY4" fmla="*/ 476542 h 742111"/>
              <a:gd name="connsiteX5" fmla="*/ 77127 w 189585"/>
              <a:gd name="connsiteY5" fmla="*/ 646849 h 742111"/>
              <a:gd name="connsiteX6" fmla="*/ 183235 w 189585"/>
              <a:gd name="connsiteY6" fmla="*/ 735761 h 7421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9585" h="742111">
                <a:moveTo>
                  <a:pt x="183235" y="6350"/>
                </a:moveTo>
                <a:cubicBezTo>
                  <a:pt x="183235" y="6350"/>
                  <a:pt x="77127" y="17119"/>
                  <a:pt x="77127" y="95211"/>
                </a:cubicBezTo>
                <a:cubicBezTo>
                  <a:pt x="77127" y="172961"/>
                  <a:pt x="77127" y="204457"/>
                  <a:pt x="77127" y="265531"/>
                </a:cubicBezTo>
                <a:cubicBezTo>
                  <a:pt x="77127" y="326605"/>
                  <a:pt x="6350" y="371068"/>
                  <a:pt x="6350" y="371068"/>
                </a:cubicBezTo>
                <a:cubicBezTo>
                  <a:pt x="6350" y="371068"/>
                  <a:pt x="77127" y="415518"/>
                  <a:pt x="77127" y="476542"/>
                </a:cubicBezTo>
                <a:cubicBezTo>
                  <a:pt x="77127" y="537667"/>
                  <a:pt x="77127" y="569137"/>
                  <a:pt x="77127" y="646849"/>
                </a:cubicBezTo>
                <a:cubicBezTo>
                  <a:pt x="77127" y="724674"/>
                  <a:pt x="183235" y="735761"/>
                  <a:pt x="183235" y="73576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1289366" y="3635764"/>
            <a:ext cx="189585" cy="752513"/>
          </a:xfrm>
          <a:custGeom>
            <a:avLst/>
            <a:gdLst>
              <a:gd name="connsiteX0" fmla="*/ 183235 w 189585"/>
              <a:gd name="connsiteY0" fmla="*/ 6350 h 752513"/>
              <a:gd name="connsiteX1" fmla="*/ 77127 w 189585"/>
              <a:gd name="connsiteY1" fmla="*/ 96481 h 752513"/>
              <a:gd name="connsiteX2" fmla="*/ 77127 w 189585"/>
              <a:gd name="connsiteY2" fmla="*/ 269265 h 752513"/>
              <a:gd name="connsiteX3" fmla="*/ 6350 w 189585"/>
              <a:gd name="connsiteY3" fmla="*/ 376237 h 752513"/>
              <a:gd name="connsiteX4" fmla="*/ 77127 w 189585"/>
              <a:gd name="connsiteY4" fmla="*/ 483298 h 752513"/>
              <a:gd name="connsiteX5" fmla="*/ 77127 w 189585"/>
              <a:gd name="connsiteY5" fmla="*/ 656018 h 752513"/>
              <a:gd name="connsiteX6" fmla="*/ 183235 w 189585"/>
              <a:gd name="connsiteY6" fmla="*/ 746162 h 7525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9585" h="752513">
                <a:moveTo>
                  <a:pt x="183235" y="6350"/>
                </a:moveTo>
                <a:cubicBezTo>
                  <a:pt x="183235" y="6350"/>
                  <a:pt x="77127" y="17246"/>
                  <a:pt x="77127" y="96481"/>
                </a:cubicBezTo>
                <a:cubicBezTo>
                  <a:pt x="77127" y="175336"/>
                  <a:pt x="77127" y="207251"/>
                  <a:pt x="77127" y="269265"/>
                </a:cubicBezTo>
                <a:cubicBezTo>
                  <a:pt x="77127" y="331139"/>
                  <a:pt x="6350" y="376237"/>
                  <a:pt x="6350" y="376237"/>
                </a:cubicBezTo>
                <a:cubicBezTo>
                  <a:pt x="6350" y="376237"/>
                  <a:pt x="77127" y="421335"/>
                  <a:pt x="77127" y="483298"/>
                </a:cubicBezTo>
                <a:cubicBezTo>
                  <a:pt x="77127" y="545236"/>
                  <a:pt x="77127" y="577189"/>
                  <a:pt x="77127" y="656018"/>
                </a:cubicBezTo>
                <a:cubicBezTo>
                  <a:pt x="77127" y="734923"/>
                  <a:pt x="183235" y="746162"/>
                  <a:pt x="183235" y="746162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2206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Next-generation methods are being complemented or replaced by third-generation methods</a:t>
            </a:r>
          </a:p>
          <a:p>
            <a:r>
              <a:rPr lang="en-US" dirty="0"/>
              <a:t>These newer techniques are faster and less expensive</a:t>
            </a:r>
          </a:p>
          <a:p>
            <a:r>
              <a:rPr lang="en-US" dirty="0"/>
              <a:t>Several groups are working on </a:t>
            </a:r>
            <a:r>
              <a:rPr lang="en-US" altLang="en-CA" dirty="0"/>
              <a:t>“</a:t>
            </a:r>
            <a:r>
              <a:rPr lang="en-US" dirty="0" err="1"/>
              <a:t>nanopore</a:t>
            </a:r>
            <a:r>
              <a:rPr lang="en-US" altLang="en-CA" dirty="0"/>
              <a:t>”</a:t>
            </a:r>
            <a:r>
              <a:rPr lang="en-US" dirty="0"/>
              <a:t> methods, which involve moving a single DNA strand through a tiny pore in a membrane</a:t>
            </a:r>
          </a:p>
          <a:p>
            <a:r>
              <a:rPr lang="en-US" dirty="0"/>
              <a:t>Nucleotides are identified by slight differences in the amount of time that they interrupt an electrical current across the pore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711203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204216"/>
            <a:ext cx="40965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13.30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979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Editing Genes and Genomes</a:t>
            </a:r>
          </a:p>
        </p:txBody>
      </p:sp>
      <p:sp>
        <p:nvSpPr>
          <p:cNvPr id="187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Over the past five years, biologists have developed a powerful new technique called the CRISPR-Cas9 system</a:t>
            </a:r>
          </a:p>
          <a:p>
            <a:r>
              <a:rPr lang="en-CA" dirty="0"/>
              <a:t>Cas9 is a nuclease that cuts double-stranded DNA molecules as directed by a guide RNA that is complementary to the target gene</a:t>
            </a:r>
          </a:p>
          <a:p>
            <a:r>
              <a:rPr lang="en-CA" dirty="0"/>
              <a:t>Researchers have used this system to </a:t>
            </a:r>
            <a:r>
              <a:rPr lang="en-CA" altLang="en-CA" dirty="0"/>
              <a:t>“</a:t>
            </a:r>
            <a:r>
              <a:rPr lang="en-CA" dirty="0"/>
              <a:t>knock out</a:t>
            </a:r>
            <a:r>
              <a:rPr lang="en-CA" altLang="en-CA" dirty="0"/>
              <a:t>”</a:t>
            </a:r>
            <a:r>
              <a:rPr lang="en-CA" dirty="0"/>
              <a:t> (disable) a given gene in order to determine its function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1336685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Researchers have also modified the CRISPR-Cas9 system to repair a gene that has a mutation</a:t>
            </a:r>
          </a:p>
          <a:p>
            <a:r>
              <a:rPr lang="en-CA" dirty="0"/>
              <a:t>In 2014 a group of researchers reported using this system to successfully correct a mutated gene in mice</a:t>
            </a:r>
          </a:p>
          <a:p>
            <a:r>
              <a:rPr lang="en-CA" dirty="0"/>
              <a:t>CRISPR technology is sparking widespread excitement among researchers and physicians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6271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Hershey-Chase Experiment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05HersheyChaseExp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71272"/>
            <a:ext cx="8546592" cy="63154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13.31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9224" y="636518"/>
            <a:ext cx="1189428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Cas9 active sites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9861" y="915918"/>
            <a:ext cx="1090042" cy="53091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Guide RNA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complementary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724" y="1525518"/>
            <a:ext cx="892873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Cas9 protein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9349" y="1525518"/>
            <a:ext cx="1785745" cy="53091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Guide RNA engineered to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“guide” the Cas9 protein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a target gene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4861" y="1565206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1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4861" y="1793806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1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5724" y="1666806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1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6199" y="698431"/>
            <a:ext cx="708527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1649" y="1565206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1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2761" y="1793806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1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4474" y="2428737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15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8574" y="2555806"/>
            <a:ext cx="118622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1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3324" y="2384356"/>
            <a:ext cx="795089" cy="3539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Part of the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target gene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6924" y="3003481"/>
            <a:ext cx="968214" cy="3539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Resulting cut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target gene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636" y="3117781"/>
            <a:ext cx="1133324" cy="3539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Active sites that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can cut DNA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911" y="2825681"/>
            <a:ext cx="1452321" cy="53091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Complementary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sequence that can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 to a target gene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78899" y="3532118"/>
            <a:ext cx="1824217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Cas9</a:t>
            </a:r>
            <a:r>
              <a:rPr lang="en-US" sz="1150" b="1">
                <a:solidFill>
                  <a:srgbClr val="000000"/>
                </a:solidFill>
                <a:latin typeface="Symbol"/>
                <a:ea typeface="ＭＳ Ｐゴシック" charset="0"/>
              </a:rPr>
              <a:t>-</a:t>
            </a: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guide </a:t>
            </a: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complex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5524" y="4276656"/>
            <a:ext cx="1082027" cy="88485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(functional)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for use as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template by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repair enzymes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7861" y="5510143"/>
            <a:ext cx="923330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7686" y="5267256"/>
            <a:ext cx="2042226" cy="53091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Scientists can disable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(“knock out”) the target gene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study its normal function.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35099" y="5267256"/>
            <a:ext cx="1971694" cy="3539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If the target gene has 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mutation, it can be repaired.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42649" y="6091168"/>
            <a:ext cx="708527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0424" y="6237218"/>
            <a:ext cx="1449115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>
                <a:solidFill>
                  <a:srgbClr val="000000"/>
                </a:solidFill>
                <a:latin typeface="Arial"/>
                <a:ea typeface="ＭＳ Ｐゴシック" charset="0"/>
              </a:rPr>
              <a:t>Random nucleotides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39899" y="6237218"/>
            <a:ext cx="1368965" cy="17697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 nucleotides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22869" y="2653926"/>
            <a:ext cx="589965" cy="191846"/>
            <a:chOff x="2887167" y="1913191"/>
            <a:chExt cx="589965" cy="191846"/>
          </a:xfrm>
        </p:grpSpPr>
        <p:sp>
          <p:nvSpPr>
            <p:cNvPr id="32" name="Freeform 31"/>
            <p:cNvSpPr/>
            <p:nvPr/>
          </p:nvSpPr>
          <p:spPr>
            <a:xfrm>
              <a:off x="2887167" y="1913191"/>
              <a:ext cx="589965" cy="134835"/>
            </a:xfrm>
            <a:custGeom>
              <a:avLst/>
              <a:gdLst>
                <a:gd name="connsiteX0" fmla="*/ 6350 w 589965"/>
                <a:gd name="connsiteY0" fmla="*/ 6350 h 134835"/>
                <a:gd name="connsiteX1" fmla="*/ 55232 w 589965"/>
                <a:gd name="connsiteY1" fmla="*/ 79654 h 134835"/>
                <a:gd name="connsiteX2" fmla="*/ 240487 w 589965"/>
                <a:gd name="connsiteY2" fmla="*/ 79654 h 134835"/>
                <a:gd name="connsiteX3" fmla="*/ 298475 w 589965"/>
                <a:gd name="connsiteY3" fmla="*/ 128485 h 134835"/>
                <a:gd name="connsiteX4" fmla="*/ 356552 w 589965"/>
                <a:gd name="connsiteY4" fmla="*/ 79654 h 134835"/>
                <a:gd name="connsiteX5" fmla="*/ 534771 w 589965"/>
                <a:gd name="connsiteY5" fmla="*/ 79654 h 134835"/>
                <a:gd name="connsiteX6" fmla="*/ 583615 w 589965"/>
                <a:gd name="connsiteY6" fmla="*/ 6350 h 13483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89965" h="134835">
                  <a:moveTo>
                    <a:pt x="6350" y="6350"/>
                  </a:moveTo>
                  <a:cubicBezTo>
                    <a:pt x="6350" y="6350"/>
                    <a:pt x="12484" y="79654"/>
                    <a:pt x="55232" y="79654"/>
                  </a:cubicBezTo>
                  <a:cubicBezTo>
                    <a:pt x="97993" y="79654"/>
                    <a:pt x="206883" y="79654"/>
                    <a:pt x="240487" y="79654"/>
                  </a:cubicBezTo>
                  <a:cubicBezTo>
                    <a:pt x="274104" y="79654"/>
                    <a:pt x="298475" y="128485"/>
                    <a:pt x="298475" y="128485"/>
                  </a:cubicBezTo>
                  <a:cubicBezTo>
                    <a:pt x="298475" y="128485"/>
                    <a:pt x="322948" y="79654"/>
                    <a:pt x="356552" y="79654"/>
                  </a:cubicBezTo>
                  <a:cubicBezTo>
                    <a:pt x="390118" y="79654"/>
                    <a:pt x="491985" y="79654"/>
                    <a:pt x="534771" y="79654"/>
                  </a:cubicBezTo>
                  <a:cubicBezTo>
                    <a:pt x="577532" y="79654"/>
                    <a:pt x="583615" y="6350"/>
                    <a:pt x="583615" y="6350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3" name="Freeform 3"/>
            <p:cNvSpPr/>
            <p:nvPr/>
          </p:nvSpPr>
          <p:spPr>
            <a:xfrm>
              <a:off x="3179292" y="2035327"/>
              <a:ext cx="25400" cy="69710"/>
            </a:xfrm>
            <a:custGeom>
              <a:avLst/>
              <a:gdLst>
                <a:gd name="connsiteX0" fmla="*/ 6350 w 25400"/>
                <a:gd name="connsiteY0" fmla="*/ 6350 h 69710"/>
                <a:gd name="connsiteX1" fmla="*/ 6350 w 25400"/>
                <a:gd name="connsiteY1" fmla="*/ 63360 h 6971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69710">
                  <a:moveTo>
                    <a:pt x="6350" y="6350"/>
                  </a:moveTo>
                  <a:lnTo>
                    <a:pt x="6350" y="6336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4" name="Freeform 3"/>
          <p:cNvSpPr/>
          <p:nvPr/>
        </p:nvSpPr>
        <p:spPr>
          <a:xfrm>
            <a:off x="1093752" y="2347310"/>
            <a:ext cx="308597" cy="778891"/>
          </a:xfrm>
          <a:custGeom>
            <a:avLst/>
            <a:gdLst>
              <a:gd name="connsiteX0" fmla="*/ 302247 w 308597"/>
              <a:gd name="connsiteY0" fmla="*/ 281787 h 778891"/>
              <a:gd name="connsiteX1" fmla="*/ 6350 w 308597"/>
              <a:gd name="connsiteY1" fmla="*/ 772541 h 778891"/>
              <a:gd name="connsiteX2" fmla="*/ 301612 w 308597"/>
              <a:gd name="connsiteY2" fmla="*/ 6350 h 778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08597" h="778891">
                <a:moveTo>
                  <a:pt x="302247" y="281787"/>
                </a:moveTo>
                <a:lnTo>
                  <a:pt x="6350" y="772541"/>
                </a:lnTo>
                <a:lnTo>
                  <a:pt x="301612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36616" y="1879848"/>
            <a:ext cx="562355" cy="520293"/>
            <a:chOff x="6500914" y="1139113"/>
            <a:chExt cx="562355" cy="520293"/>
          </a:xfrm>
        </p:grpSpPr>
        <p:sp>
          <p:nvSpPr>
            <p:cNvPr id="36" name="Freeform 3"/>
            <p:cNvSpPr/>
            <p:nvPr/>
          </p:nvSpPr>
          <p:spPr>
            <a:xfrm>
              <a:off x="6500914" y="1139113"/>
              <a:ext cx="562355" cy="134823"/>
            </a:xfrm>
            <a:custGeom>
              <a:avLst/>
              <a:gdLst>
                <a:gd name="connsiteX0" fmla="*/ 6350 w 562355"/>
                <a:gd name="connsiteY0" fmla="*/ 6350 h 134823"/>
                <a:gd name="connsiteX1" fmla="*/ 50457 w 562355"/>
                <a:gd name="connsiteY1" fmla="*/ 79603 h 134823"/>
                <a:gd name="connsiteX2" fmla="*/ 225107 w 562355"/>
                <a:gd name="connsiteY2" fmla="*/ 79603 h 134823"/>
                <a:gd name="connsiteX3" fmla="*/ 277482 w 562355"/>
                <a:gd name="connsiteY3" fmla="*/ 128473 h 134823"/>
                <a:gd name="connsiteX4" fmla="*/ 329857 w 562355"/>
                <a:gd name="connsiteY4" fmla="*/ 79603 h 134823"/>
                <a:gd name="connsiteX5" fmla="*/ 511847 w 562355"/>
                <a:gd name="connsiteY5" fmla="*/ 79603 h 134823"/>
                <a:gd name="connsiteX6" fmla="*/ 556006 w 562355"/>
                <a:gd name="connsiteY6" fmla="*/ 6350 h 13482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62355" h="134823">
                  <a:moveTo>
                    <a:pt x="6350" y="6350"/>
                  </a:moveTo>
                  <a:cubicBezTo>
                    <a:pt x="6350" y="6350"/>
                    <a:pt x="11836" y="79603"/>
                    <a:pt x="50457" y="79603"/>
                  </a:cubicBezTo>
                  <a:cubicBezTo>
                    <a:pt x="89065" y="79603"/>
                    <a:pt x="194754" y="79603"/>
                    <a:pt x="225107" y="79603"/>
                  </a:cubicBezTo>
                  <a:cubicBezTo>
                    <a:pt x="255396" y="79603"/>
                    <a:pt x="277482" y="128473"/>
                    <a:pt x="277482" y="128473"/>
                  </a:cubicBezTo>
                  <a:cubicBezTo>
                    <a:pt x="277482" y="128473"/>
                    <a:pt x="299554" y="79603"/>
                    <a:pt x="329857" y="79603"/>
                  </a:cubicBezTo>
                  <a:cubicBezTo>
                    <a:pt x="360222" y="79603"/>
                    <a:pt x="473240" y="79603"/>
                    <a:pt x="511847" y="79603"/>
                  </a:cubicBezTo>
                  <a:cubicBezTo>
                    <a:pt x="550481" y="79603"/>
                    <a:pt x="556006" y="6350"/>
                    <a:pt x="556006" y="6350"/>
                  </a:cubicBez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7" name="Freeform 3"/>
            <p:cNvSpPr/>
            <p:nvPr/>
          </p:nvSpPr>
          <p:spPr>
            <a:xfrm>
              <a:off x="6682320" y="1261236"/>
              <a:ext cx="102425" cy="398170"/>
            </a:xfrm>
            <a:custGeom>
              <a:avLst/>
              <a:gdLst>
                <a:gd name="connsiteX0" fmla="*/ 96075 w 102425"/>
                <a:gd name="connsiteY0" fmla="*/ 6350 h 398170"/>
                <a:gd name="connsiteX1" fmla="*/ 6350 w 102425"/>
                <a:gd name="connsiteY1" fmla="*/ 391820 h 39817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02425" h="398170">
                  <a:moveTo>
                    <a:pt x="96075" y="6350"/>
                  </a:moveTo>
                  <a:lnTo>
                    <a:pt x="6350" y="39182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8" name="Freeform 3"/>
          <p:cNvSpPr/>
          <p:nvPr/>
        </p:nvSpPr>
        <p:spPr>
          <a:xfrm>
            <a:off x="6667858" y="1178173"/>
            <a:ext cx="400177" cy="632841"/>
          </a:xfrm>
          <a:custGeom>
            <a:avLst/>
            <a:gdLst>
              <a:gd name="connsiteX0" fmla="*/ 6350 w 400177"/>
              <a:gd name="connsiteY0" fmla="*/ 6350 h 632841"/>
              <a:gd name="connsiteX1" fmla="*/ 393826 w 400177"/>
              <a:gd name="connsiteY1" fmla="*/ 626491 h 6328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0177" h="632841">
                <a:moveTo>
                  <a:pt x="6350" y="6350"/>
                </a:moveTo>
                <a:lnTo>
                  <a:pt x="393826" y="62649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733009" y="738437"/>
            <a:ext cx="721271" cy="1195958"/>
            <a:chOff x="6397307" y="-2298"/>
            <a:chExt cx="721271" cy="1195958"/>
          </a:xfrm>
        </p:grpSpPr>
        <p:sp>
          <p:nvSpPr>
            <p:cNvPr id="40" name="Freeform 3"/>
            <p:cNvSpPr/>
            <p:nvPr/>
          </p:nvSpPr>
          <p:spPr>
            <a:xfrm>
              <a:off x="6397307" y="-2298"/>
              <a:ext cx="717169" cy="863663"/>
            </a:xfrm>
            <a:custGeom>
              <a:avLst/>
              <a:gdLst>
                <a:gd name="connsiteX0" fmla="*/ 6350 w 717169"/>
                <a:gd name="connsiteY0" fmla="*/ 6350 h 863663"/>
                <a:gd name="connsiteX1" fmla="*/ 710819 w 717169"/>
                <a:gd name="connsiteY1" fmla="*/ 857313 h 86366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17169" h="863663">
                  <a:moveTo>
                    <a:pt x="6350" y="6350"/>
                  </a:moveTo>
                  <a:lnTo>
                    <a:pt x="710819" y="857313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1" name="Freeform 3"/>
            <p:cNvSpPr/>
            <p:nvPr/>
          </p:nvSpPr>
          <p:spPr>
            <a:xfrm>
              <a:off x="6397307" y="-2298"/>
              <a:ext cx="721271" cy="1195958"/>
            </a:xfrm>
            <a:custGeom>
              <a:avLst/>
              <a:gdLst>
                <a:gd name="connsiteX0" fmla="*/ 6350 w 721271"/>
                <a:gd name="connsiteY0" fmla="*/ 6350 h 1195958"/>
                <a:gd name="connsiteX1" fmla="*/ 714921 w 721271"/>
                <a:gd name="connsiteY1" fmla="*/ 1189608 h 119595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21271" h="1195958">
                  <a:moveTo>
                    <a:pt x="6350" y="6350"/>
                  </a:moveTo>
                  <a:lnTo>
                    <a:pt x="714921" y="1189608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42" name="Freeform 3"/>
          <p:cNvSpPr/>
          <p:nvPr/>
        </p:nvSpPr>
        <p:spPr>
          <a:xfrm>
            <a:off x="7807975" y="6144013"/>
            <a:ext cx="25400" cy="136169"/>
          </a:xfrm>
          <a:custGeom>
            <a:avLst/>
            <a:gdLst>
              <a:gd name="connsiteX0" fmla="*/ 6350 w 25400"/>
              <a:gd name="connsiteY0" fmla="*/ 129819 h 136169"/>
              <a:gd name="connsiteX1" fmla="*/ 6350 w 25400"/>
              <a:gd name="connsiteY1" fmla="*/ 6350 h 1361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36169">
                <a:moveTo>
                  <a:pt x="6350" y="12981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5694733" y="6144013"/>
            <a:ext cx="25400" cy="136169"/>
          </a:xfrm>
          <a:custGeom>
            <a:avLst/>
            <a:gdLst>
              <a:gd name="connsiteX0" fmla="*/ 6350 w 25400"/>
              <a:gd name="connsiteY0" fmla="*/ 129819 h 136169"/>
              <a:gd name="connsiteX1" fmla="*/ 6350 w 25400"/>
              <a:gd name="connsiteY1" fmla="*/ 6350 h 1361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36169">
                <a:moveTo>
                  <a:pt x="6350" y="12981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7102185" y="3087783"/>
            <a:ext cx="352056" cy="323545"/>
          </a:xfrm>
          <a:custGeom>
            <a:avLst/>
            <a:gdLst>
              <a:gd name="connsiteX0" fmla="*/ 345706 w 352056"/>
              <a:gd name="connsiteY0" fmla="*/ 6350 h 323545"/>
              <a:gd name="connsiteX1" fmla="*/ 6350 w 352056"/>
              <a:gd name="connsiteY1" fmla="*/ 317195 h 3235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2056" h="323545">
                <a:moveTo>
                  <a:pt x="345706" y="6350"/>
                </a:moveTo>
                <a:lnTo>
                  <a:pt x="6350" y="31719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836094" y="1883023"/>
            <a:ext cx="562355" cy="520293"/>
            <a:chOff x="6500914" y="1139113"/>
            <a:chExt cx="562355" cy="520293"/>
          </a:xfrm>
        </p:grpSpPr>
        <p:sp>
          <p:nvSpPr>
            <p:cNvPr id="46" name="Freeform 3"/>
            <p:cNvSpPr/>
            <p:nvPr/>
          </p:nvSpPr>
          <p:spPr>
            <a:xfrm>
              <a:off x="6500914" y="1139113"/>
              <a:ext cx="562355" cy="134823"/>
            </a:xfrm>
            <a:custGeom>
              <a:avLst/>
              <a:gdLst>
                <a:gd name="connsiteX0" fmla="*/ 6350 w 562355"/>
                <a:gd name="connsiteY0" fmla="*/ 6350 h 134823"/>
                <a:gd name="connsiteX1" fmla="*/ 50457 w 562355"/>
                <a:gd name="connsiteY1" fmla="*/ 79603 h 134823"/>
                <a:gd name="connsiteX2" fmla="*/ 225107 w 562355"/>
                <a:gd name="connsiteY2" fmla="*/ 79603 h 134823"/>
                <a:gd name="connsiteX3" fmla="*/ 277482 w 562355"/>
                <a:gd name="connsiteY3" fmla="*/ 128473 h 134823"/>
                <a:gd name="connsiteX4" fmla="*/ 329857 w 562355"/>
                <a:gd name="connsiteY4" fmla="*/ 79603 h 134823"/>
                <a:gd name="connsiteX5" fmla="*/ 511847 w 562355"/>
                <a:gd name="connsiteY5" fmla="*/ 79603 h 134823"/>
                <a:gd name="connsiteX6" fmla="*/ 556006 w 562355"/>
                <a:gd name="connsiteY6" fmla="*/ 6350 h 13482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62355" h="134823">
                  <a:moveTo>
                    <a:pt x="6350" y="6350"/>
                  </a:moveTo>
                  <a:cubicBezTo>
                    <a:pt x="6350" y="6350"/>
                    <a:pt x="11836" y="79603"/>
                    <a:pt x="50457" y="79603"/>
                  </a:cubicBezTo>
                  <a:cubicBezTo>
                    <a:pt x="89065" y="79603"/>
                    <a:pt x="194754" y="79603"/>
                    <a:pt x="225107" y="79603"/>
                  </a:cubicBezTo>
                  <a:cubicBezTo>
                    <a:pt x="255396" y="79603"/>
                    <a:pt x="277482" y="128473"/>
                    <a:pt x="277482" y="128473"/>
                  </a:cubicBezTo>
                  <a:cubicBezTo>
                    <a:pt x="277482" y="128473"/>
                    <a:pt x="299554" y="79603"/>
                    <a:pt x="329857" y="79603"/>
                  </a:cubicBezTo>
                  <a:cubicBezTo>
                    <a:pt x="360222" y="79603"/>
                    <a:pt x="473240" y="79603"/>
                    <a:pt x="511847" y="79603"/>
                  </a:cubicBezTo>
                  <a:cubicBezTo>
                    <a:pt x="550481" y="79603"/>
                    <a:pt x="556006" y="6350"/>
                    <a:pt x="556006" y="6350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7" name="Freeform 3"/>
            <p:cNvSpPr/>
            <p:nvPr/>
          </p:nvSpPr>
          <p:spPr>
            <a:xfrm>
              <a:off x="6682320" y="1261236"/>
              <a:ext cx="102425" cy="398170"/>
            </a:xfrm>
            <a:custGeom>
              <a:avLst/>
              <a:gdLst>
                <a:gd name="connsiteX0" fmla="*/ 96075 w 102425"/>
                <a:gd name="connsiteY0" fmla="*/ 6350 h 398170"/>
                <a:gd name="connsiteX1" fmla="*/ 6350 w 102425"/>
                <a:gd name="connsiteY1" fmla="*/ 391820 h 39817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02425" h="398170">
                  <a:moveTo>
                    <a:pt x="96075" y="6350"/>
                  </a:moveTo>
                  <a:lnTo>
                    <a:pt x="6350" y="39182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2746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5696"/>
            <a:ext cx="6858000" cy="56266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13.31-1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16111" y="715964"/>
            <a:ext cx="139781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Cas9 protein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065711" y="715964"/>
            <a:ext cx="27870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Guide RNA engineered 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“guide” the Cas9 protein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to a target gene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653911" y="217335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354886" y="237807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017711" y="3284539"/>
            <a:ext cx="17697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Active sites that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can cut DNA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565774" y="2811464"/>
            <a:ext cx="22698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Complementary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sequence that can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 to a target gene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355974" y="3952876"/>
            <a:ext cx="28511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Cas9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-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guide RNA complex</a:t>
            </a:r>
          </a:p>
        </p:txBody>
      </p:sp>
      <p:sp>
        <p:nvSpPr>
          <p:cNvPr id="14" name="Freeform 0"/>
          <p:cNvSpPr/>
          <p:nvPr/>
        </p:nvSpPr>
        <p:spPr>
          <a:xfrm>
            <a:off x="2410443" y="2018259"/>
            <a:ext cx="485775" cy="1228725"/>
          </a:xfrm>
          <a:custGeom>
            <a:avLst/>
            <a:gdLst>
              <a:gd name="connsiteX0" fmla="*/ 487692 w 485775"/>
              <a:gd name="connsiteY0" fmla="*/ 446557 h 1228725"/>
              <a:gd name="connsiteX1" fmla="*/ 10414 w 485775"/>
              <a:gd name="connsiteY1" fmla="*/ 1238135 h 1228725"/>
              <a:gd name="connsiteX2" fmla="*/ 486664 w 485775"/>
              <a:gd name="connsiteY2" fmla="*/ 2285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775" h="1228725">
                <a:moveTo>
                  <a:pt x="10414" y="1238135"/>
                </a:moveTo>
                <a:lnTo>
                  <a:pt x="10414" y="1238135"/>
                </a:lnTo>
                <a:lnTo>
                  <a:pt x="486664" y="228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421731" y="2462213"/>
            <a:ext cx="471488" cy="792956"/>
          </a:xfrm>
          <a:custGeom>
            <a:avLst/>
            <a:gdLst>
              <a:gd name="connsiteX0" fmla="*/ 0 w 471488"/>
              <a:gd name="connsiteY0" fmla="*/ 792956 h 792956"/>
              <a:gd name="connsiteX1" fmla="*/ 471488 w 471488"/>
              <a:gd name="connsiteY1" fmla="*/ 0 h 7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488" h="792956">
                <a:moveTo>
                  <a:pt x="0" y="792956"/>
                </a:moveTo>
                <a:lnTo>
                  <a:pt x="4714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50132" y="2510365"/>
            <a:ext cx="943851" cy="301662"/>
            <a:chOff x="4667135" y="490512"/>
            <a:chExt cx="943851" cy="301662"/>
          </a:xfrm>
        </p:grpSpPr>
        <p:sp>
          <p:nvSpPr>
            <p:cNvPr id="17" name="Freeform 16"/>
            <p:cNvSpPr/>
            <p:nvPr/>
          </p:nvSpPr>
          <p:spPr>
            <a:xfrm>
              <a:off x="4667135" y="490512"/>
              <a:ext cx="943851" cy="209715"/>
            </a:xfrm>
            <a:custGeom>
              <a:avLst/>
              <a:gdLst>
                <a:gd name="connsiteX0" fmla="*/ 6350 w 943851"/>
                <a:gd name="connsiteY0" fmla="*/ 6350 h 209715"/>
                <a:gd name="connsiteX1" fmla="*/ 85178 w 943851"/>
                <a:gd name="connsiteY1" fmla="*/ 124548 h 209715"/>
                <a:gd name="connsiteX2" fmla="*/ 384009 w 943851"/>
                <a:gd name="connsiteY2" fmla="*/ 124548 h 209715"/>
                <a:gd name="connsiteX3" fmla="*/ 477570 w 943851"/>
                <a:gd name="connsiteY3" fmla="*/ 203365 h 209715"/>
                <a:gd name="connsiteX4" fmla="*/ 571207 w 943851"/>
                <a:gd name="connsiteY4" fmla="*/ 124548 h 209715"/>
                <a:gd name="connsiteX5" fmla="*/ 858710 w 943851"/>
                <a:gd name="connsiteY5" fmla="*/ 124548 h 209715"/>
                <a:gd name="connsiteX6" fmla="*/ 937501 w 943851"/>
                <a:gd name="connsiteY6" fmla="*/ 6350 h 20971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943851" h="209715">
                  <a:moveTo>
                    <a:pt x="6350" y="6350"/>
                  </a:moveTo>
                  <a:cubicBezTo>
                    <a:pt x="6350" y="6350"/>
                    <a:pt x="16205" y="124548"/>
                    <a:pt x="85178" y="124548"/>
                  </a:cubicBezTo>
                  <a:cubicBezTo>
                    <a:pt x="154139" y="124548"/>
                    <a:pt x="329831" y="124548"/>
                    <a:pt x="384009" y="124548"/>
                  </a:cubicBezTo>
                  <a:cubicBezTo>
                    <a:pt x="438200" y="124548"/>
                    <a:pt x="477570" y="203365"/>
                    <a:pt x="477570" y="203365"/>
                  </a:cubicBezTo>
                  <a:cubicBezTo>
                    <a:pt x="477570" y="203365"/>
                    <a:pt x="517004" y="124548"/>
                    <a:pt x="571207" y="124548"/>
                  </a:cubicBezTo>
                  <a:cubicBezTo>
                    <a:pt x="625373" y="124548"/>
                    <a:pt x="789711" y="124548"/>
                    <a:pt x="858710" y="124548"/>
                  </a:cubicBezTo>
                  <a:cubicBezTo>
                    <a:pt x="927671" y="124548"/>
                    <a:pt x="937501" y="6350"/>
                    <a:pt x="937501" y="6350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8" name="Freeform 3"/>
            <p:cNvSpPr/>
            <p:nvPr/>
          </p:nvSpPr>
          <p:spPr>
            <a:xfrm>
              <a:off x="5138356" y="687527"/>
              <a:ext cx="25400" cy="104647"/>
            </a:xfrm>
            <a:custGeom>
              <a:avLst/>
              <a:gdLst>
                <a:gd name="connsiteX0" fmla="*/ 6350 w 25400"/>
                <a:gd name="connsiteY0" fmla="*/ 6350 h 104647"/>
                <a:gd name="connsiteX1" fmla="*/ 6350 w 25400"/>
                <a:gd name="connsiteY1" fmla="*/ 98297 h 10464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104647">
                  <a:moveTo>
                    <a:pt x="6350" y="6350"/>
                  </a:moveTo>
                  <a:lnTo>
                    <a:pt x="6350" y="98297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6855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204216"/>
            <a:ext cx="63825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13.31-2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66919" y="1126763"/>
            <a:ext cx="144494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731569" y="1906225"/>
            <a:ext cx="185948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Cas9 active sites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763319" y="2326913"/>
            <a:ext cx="17055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Guide 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complementary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814244" y="330163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814244" y="364453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639744" y="3455625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176569" y="330163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192444" y="364453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92356" y="1999888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11144" y="4533538"/>
            <a:ext cx="124393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Part of the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target gene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709719" y="5462225"/>
            <a:ext cx="151323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Resulting cut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 target gene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Freeform 2"/>
          <p:cNvSpPr/>
          <p:nvPr/>
        </p:nvSpPr>
        <p:spPr>
          <a:xfrm>
            <a:off x="4498655" y="2689061"/>
            <a:ext cx="590550" cy="942975"/>
          </a:xfrm>
          <a:custGeom>
            <a:avLst/>
            <a:gdLst>
              <a:gd name="connsiteX0" fmla="*/ 15240 w 590550"/>
              <a:gd name="connsiteY0" fmla="*/ 17258 h 942975"/>
              <a:gd name="connsiteX1" fmla="*/ 597598 w 590550"/>
              <a:gd name="connsiteY1" fmla="*/ 949337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0550" h="942975">
                <a:moveTo>
                  <a:pt x="15240" y="17258"/>
                </a:moveTo>
                <a:lnTo>
                  <a:pt x="597598" y="94933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4593905" y="2041361"/>
            <a:ext cx="1076325" cy="1276350"/>
          </a:xfrm>
          <a:custGeom>
            <a:avLst/>
            <a:gdLst>
              <a:gd name="connsiteX0" fmla="*/ 17894 w 1076325"/>
              <a:gd name="connsiteY0" fmla="*/ 4051 h 1276350"/>
              <a:gd name="connsiteX1" fmla="*/ 1076642 w 1076325"/>
              <a:gd name="connsiteY1" fmla="*/ 1283055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6325" h="1276350">
                <a:moveTo>
                  <a:pt x="17894" y="4051"/>
                </a:moveTo>
                <a:lnTo>
                  <a:pt x="1076642" y="128305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0" name="Freeform 4"/>
          <p:cNvSpPr/>
          <p:nvPr/>
        </p:nvSpPr>
        <p:spPr>
          <a:xfrm>
            <a:off x="4593905" y="2041361"/>
            <a:ext cx="1076325" cy="1781175"/>
          </a:xfrm>
          <a:custGeom>
            <a:avLst/>
            <a:gdLst>
              <a:gd name="connsiteX0" fmla="*/ 17894 w 1076325"/>
              <a:gd name="connsiteY0" fmla="*/ 4051 h 1781175"/>
              <a:gd name="connsiteX1" fmla="*/ 1082751 w 1076325"/>
              <a:gd name="connsiteY1" fmla="*/ 1782508 h 178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6325" h="1781175">
                <a:moveTo>
                  <a:pt x="17894" y="4051"/>
                </a:moveTo>
                <a:lnTo>
                  <a:pt x="1082751" y="178250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5155880" y="5565611"/>
            <a:ext cx="514350" cy="476250"/>
          </a:xfrm>
          <a:custGeom>
            <a:avLst/>
            <a:gdLst>
              <a:gd name="connsiteX0" fmla="*/ 520750 w 514350"/>
              <a:gd name="connsiteY0" fmla="*/ 10845 h 476250"/>
              <a:gd name="connsiteX1" fmla="*/ 10782 w 514350"/>
              <a:gd name="connsiteY1" fmla="*/ 478052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4350" h="476250">
                <a:moveTo>
                  <a:pt x="520750" y="10845"/>
                </a:moveTo>
                <a:lnTo>
                  <a:pt x="10782" y="47805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65094" y="3760873"/>
            <a:ext cx="838720" cy="756988"/>
            <a:chOff x="4765094" y="3760873"/>
            <a:chExt cx="838720" cy="756988"/>
          </a:xfrm>
        </p:grpSpPr>
        <p:sp>
          <p:nvSpPr>
            <p:cNvPr id="21" name="Freeform 6"/>
            <p:cNvSpPr/>
            <p:nvPr/>
          </p:nvSpPr>
          <p:spPr>
            <a:xfrm>
              <a:off x="5029673" y="3927311"/>
              <a:ext cx="152400" cy="590550"/>
            </a:xfrm>
            <a:custGeom>
              <a:avLst/>
              <a:gdLst>
                <a:gd name="connsiteX0" fmla="*/ 152501 w 152400"/>
                <a:gd name="connsiteY0" fmla="*/ 17195 h 590550"/>
                <a:gd name="connsiteX1" fmla="*/ 17665 w 152400"/>
                <a:gd name="connsiteY1" fmla="*/ 596569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 h="590550">
                  <a:moveTo>
                    <a:pt x="152501" y="17195"/>
                  </a:moveTo>
                  <a:lnTo>
                    <a:pt x="17665" y="596569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23" name="Freeform 3"/>
            <p:cNvSpPr/>
            <p:nvPr/>
          </p:nvSpPr>
          <p:spPr>
            <a:xfrm>
              <a:off x="4765094" y="3760873"/>
              <a:ext cx="838720" cy="196253"/>
            </a:xfrm>
            <a:custGeom>
              <a:avLst/>
              <a:gdLst>
                <a:gd name="connsiteX0" fmla="*/ 6350 w 838720"/>
                <a:gd name="connsiteY0" fmla="*/ 6350 h 196253"/>
                <a:gd name="connsiteX1" fmla="*/ 72644 w 838720"/>
                <a:gd name="connsiteY1" fmla="*/ 116458 h 196253"/>
                <a:gd name="connsiteX2" fmla="*/ 335127 w 838720"/>
                <a:gd name="connsiteY2" fmla="*/ 116458 h 196253"/>
                <a:gd name="connsiteX3" fmla="*/ 413854 w 838720"/>
                <a:gd name="connsiteY3" fmla="*/ 189903 h 196253"/>
                <a:gd name="connsiteX4" fmla="*/ 492569 w 838720"/>
                <a:gd name="connsiteY4" fmla="*/ 116458 h 196253"/>
                <a:gd name="connsiteX5" fmla="*/ 766089 w 838720"/>
                <a:gd name="connsiteY5" fmla="*/ 116458 h 196253"/>
                <a:gd name="connsiteX6" fmla="*/ 832370 w 838720"/>
                <a:gd name="connsiteY6" fmla="*/ 6350 h 19625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838720" h="196253">
                  <a:moveTo>
                    <a:pt x="6350" y="6350"/>
                  </a:moveTo>
                  <a:cubicBezTo>
                    <a:pt x="6350" y="6350"/>
                    <a:pt x="14630" y="116458"/>
                    <a:pt x="72644" y="116458"/>
                  </a:cubicBezTo>
                  <a:cubicBezTo>
                    <a:pt x="130683" y="116458"/>
                    <a:pt x="289509" y="116458"/>
                    <a:pt x="335127" y="116458"/>
                  </a:cubicBezTo>
                  <a:cubicBezTo>
                    <a:pt x="380669" y="116458"/>
                    <a:pt x="413854" y="189903"/>
                    <a:pt x="413854" y="189903"/>
                  </a:cubicBezTo>
                  <a:cubicBezTo>
                    <a:pt x="413854" y="189903"/>
                    <a:pt x="447002" y="116458"/>
                    <a:pt x="492569" y="116458"/>
                  </a:cubicBezTo>
                  <a:cubicBezTo>
                    <a:pt x="538175" y="116458"/>
                    <a:pt x="708037" y="116458"/>
                    <a:pt x="766089" y="116458"/>
                  </a:cubicBezTo>
                  <a:cubicBezTo>
                    <a:pt x="824115" y="116458"/>
                    <a:pt x="832370" y="6350"/>
                    <a:pt x="832370" y="6350"/>
                  </a:cubicBez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5094" y="3766428"/>
            <a:ext cx="838720" cy="756988"/>
            <a:chOff x="4765094" y="3760873"/>
            <a:chExt cx="838720" cy="756988"/>
          </a:xfrm>
        </p:grpSpPr>
        <p:sp>
          <p:nvSpPr>
            <p:cNvPr id="28" name="Freeform 6"/>
            <p:cNvSpPr/>
            <p:nvPr/>
          </p:nvSpPr>
          <p:spPr>
            <a:xfrm>
              <a:off x="5029673" y="3927311"/>
              <a:ext cx="152400" cy="590550"/>
            </a:xfrm>
            <a:custGeom>
              <a:avLst/>
              <a:gdLst>
                <a:gd name="connsiteX0" fmla="*/ 152501 w 152400"/>
                <a:gd name="connsiteY0" fmla="*/ 17195 h 590550"/>
                <a:gd name="connsiteX1" fmla="*/ 17665 w 152400"/>
                <a:gd name="connsiteY1" fmla="*/ 596569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 h="590550">
                  <a:moveTo>
                    <a:pt x="152501" y="17195"/>
                  </a:moveTo>
                  <a:lnTo>
                    <a:pt x="17665" y="59656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29" name="Freeform 3"/>
            <p:cNvSpPr/>
            <p:nvPr/>
          </p:nvSpPr>
          <p:spPr>
            <a:xfrm>
              <a:off x="4765094" y="3760873"/>
              <a:ext cx="838720" cy="196253"/>
            </a:xfrm>
            <a:custGeom>
              <a:avLst/>
              <a:gdLst>
                <a:gd name="connsiteX0" fmla="*/ 6350 w 838720"/>
                <a:gd name="connsiteY0" fmla="*/ 6350 h 196253"/>
                <a:gd name="connsiteX1" fmla="*/ 72644 w 838720"/>
                <a:gd name="connsiteY1" fmla="*/ 116458 h 196253"/>
                <a:gd name="connsiteX2" fmla="*/ 335127 w 838720"/>
                <a:gd name="connsiteY2" fmla="*/ 116458 h 196253"/>
                <a:gd name="connsiteX3" fmla="*/ 413854 w 838720"/>
                <a:gd name="connsiteY3" fmla="*/ 189903 h 196253"/>
                <a:gd name="connsiteX4" fmla="*/ 492569 w 838720"/>
                <a:gd name="connsiteY4" fmla="*/ 116458 h 196253"/>
                <a:gd name="connsiteX5" fmla="*/ 766089 w 838720"/>
                <a:gd name="connsiteY5" fmla="*/ 116458 h 196253"/>
                <a:gd name="connsiteX6" fmla="*/ 832370 w 838720"/>
                <a:gd name="connsiteY6" fmla="*/ 6350 h 19625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838720" h="196253">
                  <a:moveTo>
                    <a:pt x="6350" y="6350"/>
                  </a:moveTo>
                  <a:cubicBezTo>
                    <a:pt x="6350" y="6350"/>
                    <a:pt x="14630" y="116458"/>
                    <a:pt x="72644" y="116458"/>
                  </a:cubicBezTo>
                  <a:cubicBezTo>
                    <a:pt x="130683" y="116458"/>
                    <a:pt x="289509" y="116458"/>
                    <a:pt x="335127" y="116458"/>
                  </a:cubicBezTo>
                  <a:cubicBezTo>
                    <a:pt x="380669" y="116458"/>
                    <a:pt x="413854" y="189903"/>
                    <a:pt x="413854" y="189903"/>
                  </a:cubicBezTo>
                  <a:cubicBezTo>
                    <a:pt x="413854" y="189903"/>
                    <a:pt x="447002" y="116458"/>
                    <a:pt x="492569" y="116458"/>
                  </a:cubicBezTo>
                  <a:cubicBezTo>
                    <a:pt x="538175" y="116458"/>
                    <a:pt x="708037" y="116458"/>
                    <a:pt x="766089" y="116458"/>
                  </a:cubicBezTo>
                  <a:cubicBezTo>
                    <a:pt x="824115" y="116458"/>
                    <a:pt x="832370" y="6350"/>
                    <a:pt x="832370" y="6350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1654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8" y="752856"/>
            <a:ext cx="6851904" cy="53522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13.31-3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72996" y="2443025"/>
            <a:ext cx="1692771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(functional)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 for use as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 template by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repair enzymes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775996" y="4040050"/>
            <a:ext cx="30777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(b) If the target gene has 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mutation, it can be repaired.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296196" y="4040050"/>
            <a:ext cx="31931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Scientists can disable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(“knock out”) the target gene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to study its normal function.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831184" y="5605325"/>
            <a:ext cx="22698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Random nucleotides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5296696" y="5605325"/>
            <a:ext cx="21416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Normal nucleotides</a:t>
            </a:r>
          </a:p>
        </p:txBody>
      </p:sp>
      <p:sp>
        <p:nvSpPr>
          <p:cNvPr id="12" name="Freeform 0"/>
          <p:cNvSpPr/>
          <p:nvPr/>
        </p:nvSpPr>
        <p:spPr>
          <a:xfrm>
            <a:off x="2926381" y="5433873"/>
            <a:ext cx="9525" cy="190500"/>
          </a:xfrm>
          <a:custGeom>
            <a:avLst/>
            <a:gdLst>
              <a:gd name="connsiteX0" fmla="*/ 15735 w 9525"/>
              <a:gd name="connsiteY0" fmla="*/ 199186 h 190500"/>
              <a:gd name="connsiteX1" fmla="*/ 15735 w 9525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0500">
                <a:moveTo>
                  <a:pt x="15735" y="199186"/>
                </a:moveTo>
                <a:lnTo>
                  <a:pt x="15735" y="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" name="Freeform 1"/>
          <p:cNvSpPr/>
          <p:nvPr/>
        </p:nvSpPr>
        <p:spPr>
          <a:xfrm>
            <a:off x="6336331" y="5433873"/>
            <a:ext cx="9525" cy="190500"/>
          </a:xfrm>
          <a:custGeom>
            <a:avLst/>
            <a:gdLst>
              <a:gd name="connsiteX0" fmla="*/ 14529 w 9525"/>
              <a:gd name="connsiteY0" fmla="*/ 199186 h 190500"/>
              <a:gd name="connsiteX1" fmla="*/ 14529 w 9525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90500">
                <a:moveTo>
                  <a:pt x="14529" y="199186"/>
                </a:moveTo>
                <a:lnTo>
                  <a:pt x="14529" y="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558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9224"/>
            <a:ext cx="8546592" cy="5559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7126" y="656827"/>
            <a:ext cx="335829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Origin of replication in an </a:t>
            </a: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E. coli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27126" y="1180703"/>
            <a:ext cx="90409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27126" y="1971278"/>
            <a:ext cx="77585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Double-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7126" y="2992040"/>
            <a:ext cx="130779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Two daughter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molecules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003526" y="1042590"/>
            <a:ext cx="220733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Parental (template) strand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484664" y="1329928"/>
            <a:ext cx="130163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Daughter (new)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879951" y="1809353"/>
            <a:ext cx="96340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fork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619476" y="2374503"/>
            <a:ext cx="96340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bubble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5113439" y="656827"/>
            <a:ext cx="372537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Origins of replication in a eukaryotic cell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376990" y="971153"/>
            <a:ext cx="90409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5206258" y="1591865"/>
            <a:ext cx="145071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Parental</a:t>
            </a:r>
          </a:p>
          <a:p>
            <a:pPr algn="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(template) strand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6823176" y="988615"/>
            <a:ext cx="142026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Double-stranded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molecule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7470876" y="1599803"/>
            <a:ext cx="106279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Daughter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(new) strand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5550001" y="2650728"/>
            <a:ext cx="60593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Bubble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7066064" y="2628503"/>
            <a:ext cx="135133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 fork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5689701" y="3881040"/>
            <a:ext cx="251594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Two daughter DNA molecules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54750" y="5499930"/>
            <a:ext cx="205184" cy="56265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0.5 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41351" y="5400029"/>
            <a:ext cx="205184" cy="66204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0.25 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36" name="Freeform 35"/>
          <p:cNvSpPr/>
          <p:nvPr/>
        </p:nvSpPr>
        <p:spPr>
          <a:xfrm>
            <a:off x="6691761" y="1916908"/>
            <a:ext cx="133946" cy="146697"/>
          </a:xfrm>
          <a:custGeom>
            <a:avLst/>
            <a:gdLst>
              <a:gd name="connsiteX0" fmla="*/ 127596 w 133946"/>
              <a:gd name="connsiteY0" fmla="*/ 140347 h 146697"/>
              <a:gd name="connsiteX1" fmla="*/ 6350 w 133946"/>
              <a:gd name="connsiteY1" fmla="*/ 6350 h 1466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3946" h="146697">
                <a:moveTo>
                  <a:pt x="127596" y="140347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7050294" y="1909033"/>
            <a:ext cx="398056" cy="257848"/>
          </a:xfrm>
          <a:custGeom>
            <a:avLst/>
            <a:gdLst>
              <a:gd name="connsiteX0" fmla="*/ 6350 w 398056"/>
              <a:gd name="connsiteY0" fmla="*/ 251498 h 257848"/>
              <a:gd name="connsiteX1" fmla="*/ 391706 w 398056"/>
              <a:gd name="connsiteY1" fmla="*/ 6350 h 2578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8056" h="257848">
                <a:moveTo>
                  <a:pt x="6350" y="251498"/>
                </a:moveTo>
                <a:lnTo>
                  <a:pt x="39170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3088567" y="1446893"/>
            <a:ext cx="374180" cy="90360"/>
          </a:xfrm>
          <a:custGeom>
            <a:avLst/>
            <a:gdLst>
              <a:gd name="connsiteX0" fmla="*/ 6350 w 374180"/>
              <a:gd name="connsiteY0" fmla="*/ 84010 h 90360"/>
              <a:gd name="connsiteX1" fmla="*/ 367830 w 374180"/>
              <a:gd name="connsiteY1" fmla="*/ 6350 h 903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4180" h="90360">
                <a:moveTo>
                  <a:pt x="6350" y="84010"/>
                </a:moveTo>
                <a:lnTo>
                  <a:pt x="36783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5571430" y="2514989"/>
            <a:ext cx="559129" cy="138328"/>
          </a:xfrm>
          <a:custGeom>
            <a:avLst/>
            <a:gdLst>
              <a:gd name="connsiteX0" fmla="*/ 6350 w 559129"/>
              <a:gd name="connsiteY0" fmla="*/ 6350 h 138328"/>
              <a:gd name="connsiteX1" fmla="*/ 56603 w 559129"/>
              <a:gd name="connsiteY1" fmla="*/ 81724 h 138328"/>
              <a:gd name="connsiteX2" fmla="*/ 219900 w 559129"/>
              <a:gd name="connsiteY2" fmla="*/ 81724 h 138328"/>
              <a:gd name="connsiteX3" fmla="*/ 279577 w 559129"/>
              <a:gd name="connsiteY3" fmla="*/ 131978 h 138328"/>
              <a:gd name="connsiteX4" fmla="*/ 339229 w 559129"/>
              <a:gd name="connsiteY4" fmla="*/ 81724 h 138328"/>
              <a:gd name="connsiteX5" fmla="*/ 502551 w 559129"/>
              <a:gd name="connsiteY5" fmla="*/ 81724 h 138328"/>
              <a:gd name="connsiteX6" fmla="*/ 552779 w 559129"/>
              <a:gd name="connsiteY6" fmla="*/ 6350 h 1383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59129" h="138328">
                <a:moveTo>
                  <a:pt x="6350" y="6350"/>
                </a:moveTo>
                <a:cubicBezTo>
                  <a:pt x="6350" y="6350"/>
                  <a:pt x="12458" y="81724"/>
                  <a:pt x="56603" y="81724"/>
                </a:cubicBezTo>
                <a:cubicBezTo>
                  <a:pt x="100558" y="81724"/>
                  <a:pt x="185343" y="81724"/>
                  <a:pt x="219900" y="81724"/>
                </a:cubicBezTo>
                <a:cubicBezTo>
                  <a:pt x="254444" y="81724"/>
                  <a:pt x="279577" y="131978"/>
                  <a:pt x="279577" y="131978"/>
                </a:cubicBezTo>
                <a:cubicBezTo>
                  <a:pt x="279577" y="131978"/>
                  <a:pt x="304710" y="81724"/>
                  <a:pt x="339229" y="81724"/>
                </a:cubicBezTo>
                <a:cubicBezTo>
                  <a:pt x="373786" y="81724"/>
                  <a:pt x="458596" y="81724"/>
                  <a:pt x="502551" y="81724"/>
                </a:cubicBezTo>
                <a:cubicBezTo>
                  <a:pt x="546506" y="81724"/>
                  <a:pt x="552779" y="6350"/>
                  <a:pt x="552779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7723038" y="2391456"/>
            <a:ext cx="25400" cy="244411"/>
          </a:xfrm>
          <a:custGeom>
            <a:avLst/>
            <a:gdLst>
              <a:gd name="connsiteX0" fmla="*/ 6350 w 25400"/>
              <a:gd name="connsiteY0" fmla="*/ 6350 h 244411"/>
              <a:gd name="connsiteX1" fmla="*/ 6350 w 25400"/>
              <a:gd name="connsiteY1" fmla="*/ 238061 h 244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44411">
                <a:moveTo>
                  <a:pt x="6350" y="6350"/>
                </a:moveTo>
                <a:lnTo>
                  <a:pt x="6350" y="23806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1098198" y="1306126"/>
            <a:ext cx="482396" cy="25400"/>
          </a:xfrm>
          <a:custGeom>
            <a:avLst/>
            <a:gdLst>
              <a:gd name="connsiteX0" fmla="*/ 6350 w 482396"/>
              <a:gd name="connsiteY0" fmla="*/ 6350 h 25400"/>
              <a:gd name="connsiteX1" fmla="*/ 476046 w 482396"/>
              <a:gd name="connsiteY1" fmla="*/ 740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2396" h="25400">
                <a:moveTo>
                  <a:pt x="6350" y="6350"/>
                </a:moveTo>
                <a:lnTo>
                  <a:pt x="476046" y="740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2468896" y="1245815"/>
            <a:ext cx="347637" cy="266318"/>
          </a:xfrm>
          <a:custGeom>
            <a:avLst/>
            <a:gdLst>
              <a:gd name="connsiteX0" fmla="*/ 6350 w 347637"/>
              <a:gd name="connsiteY0" fmla="*/ 6350 h 266318"/>
              <a:gd name="connsiteX1" fmla="*/ 341287 w 347637"/>
              <a:gd name="connsiteY1" fmla="*/ 259969 h 2663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7637" h="266318">
                <a:moveTo>
                  <a:pt x="6350" y="6350"/>
                </a:moveTo>
                <a:lnTo>
                  <a:pt x="341287" y="25996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3616164" y="2500206"/>
            <a:ext cx="335114" cy="25400"/>
          </a:xfrm>
          <a:custGeom>
            <a:avLst/>
            <a:gdLst>
              <a:gd name="connsiteX0" fmla="*/ 328764 w 335114"/>
              <a:gd name="connsiteY0" fmla="*/ 6350 h 25400"/>
              <a:gd name="connsiteX1" fmla="*/ 6350 w 33511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5114" h="25400">
                <a:moveTo>
                  <a:pt x="328764" y="6350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4269362" y="2215459"/>
            <a:ext cx="79705" cy="161353"/>
          </a:xfrm>
          <a:custGeom>
            <a:avLst/>
            <a:gdLst>
              <a:gd name="connsiteX0" fmla="*/ 6350 w 79705"/>
              <a:gd name="connsiteY0" fmla="*/ 155003 h 161353"/>
              <a:gd name="connsiteX1" fmla="*/ 73355 w 79705"/>
              <a:gd name="connsiteY1" fmla="*/ 6350 h 161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705" h="161353">
                <a:moveTo>
                  <a:pt x="6350" y="155003"/>
                </a:moveTo>
                <a:lnTo>
                  <a:pt x="73355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1082679" y="1781386"/>
            <a:ext cx="192938" cy="366407"/>
          </a:xfrm>
          <a:custGeom>
            <a:avLst/>
            <a:gdLst>
              <a:gd name="connsiteX0" fmla="*/ 6350 w 192938"/>
              <a:gd name="connsiteY0" fmla="*/ 360057 h 366407"/>
              <a:gd name="connsiteX1" fmla="*/ 186588 w 192938"/>
              <a:gd name="connsiteY1" fmla="*/ 6350 h 366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2938" h="366407">
                <a:moveTo>
                  <a:pt x="6350" y="360057"/>
                </a:moveTo>
                <a:lnTo>
                  <a:pt x="18658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6623371" y="1305428"/>
            <a:ext cx="170408" cy="141122"/>
          </a:xfrm>
          <a:custGeom>
            <a:avLst/>
            <a:gdLst>
              <a:gd name="connsiteX0" fmla="*/ 164058 w 170408"/>
              <a:gd name="connsiteY0" fmla="*/ 6350 h 141122"/>
              <a:gd name="connsiteX1" fmla="*/ 6350 w 170408"/>
              <a:gd name="connsiteY1" fmla="*/ 134772 h 1411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408" h="141122">
                <a:moveTo>
                  <a:pt x="164058" y="6350"/>
                </a:moveTo>
                <a:lnTo>
                  <a:pt x="6350" y="13477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982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04544"/>
            <a:ext cx="8546592" cy="424891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513138" y="1825985"/>
            <a:ext cx="128080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Leading strand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562100" y="2339542"/>
            <a:ext cx="13994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Single-strand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binding proteins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792538" y="3049155"/>
            <a:ext cx="1280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Leading strand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644775" y="3539692"/>
            <a:ext cx="961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471738" y="3798455"/>
            <a:ext cx="5706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170238" y="4015942"/>
            <a:ext cx="6989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328863" y="4039755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165850" y="1339417"/>
            <a:ext cx="6828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Overview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80088" y="1536267"/>
            <a:ext cx="14667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110413" y="1714067"/>
            <a:ext cx="601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5364163" y="1744230"/>
            <a:ext cx="11044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Leading strand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145338" y="2406217"/>
            <a:ext cx="591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8093075" y="2271280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8093075" y="276499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5337175" y="2572905"/>
            <a:ext cx="11140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5837238" y="2790392"/>
            <a:ext cx="1300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directions</a:t>
            </a:r>
          </a:p>
          <a:p>
            <a:pPr algn="ctr" eaLnBrk="0" hangingPunct="0"/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of replication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982663" y="3192030"/>
            <a:ext cx="7261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Helicase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941388" y="353969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941388" y="3998480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620713" y="4266767"/>
            <a:ext cx="11461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Parental DNA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2008188" y="3841317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5024438" y="4069917"/>
            <a:ext cx="12904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4038600" y="4323917"/>
            <a:ext cx="961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4573588" y="4584267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4660900" y="472079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2" name="TextBox 36"/>
          <p:cNvSpPr txBox="1">
            <a:spLocks noChangeArrowheads="1"/>
          </p:cNvSpPr>
          <p:nvPr/>
        </p:nvSpPr>
        <p:spPr bwMode="auto">
          <a:xfrm>
            <a:off x="936625" y="4578710"/>
            <a:ext cx="129041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</p:txBody>
      </p: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3373438" y="446044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4" name="TextBox 39"/>
          <p:cNvSpPr txBox="1">
            <a:spLocks noChangeArrowheads="1"/>
          </p:cNvSpPr>
          <p:nvPr/>
        </p:nvSpPr>
        <p:spPr bwMode="auto">
          <a:xfrm>
            <a:off x="6486525" y="4527117"/>
            <a:ext cx="8204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35" name="TextBox 41"/>
          <p:cNvSpPr txBox="1">
            <a:spLocks noChangeArrowheads="1"/>
          </p:cNvSpPr>
          <p:nvPr/>
        </p:nvSpPr>
        <p:spPr bwMode="auto">
          <a:xfrm>
            <a:off x="7553325" y="4552517"/>
            <a:ext cx="9391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 ligase</a:t>
            </a: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8093075" y="4811280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7" name="TextBox 44"/>
          <p:cNvSpPr txBox="1">
            <a:spLocks noChangeArrowheads="1"/>
          </p:cNvSpPr>
          <p:nvPr/>
        </p:nvSpPr>
        <p:spPr bwMode="auto">
          <a:xfrm>
            <a:off x="8093075" y="532404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2692881" y="409284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308832" y="4530152"/>
            <a:ext cx="101079" cy="179171"/>
          </a:xfrm>
          <a:custGeom>
            <a:avLst/>
            <a:gdLst>
              <a:gd name="connsiteX0" fmla="*/ 94729 w 101079"/>
              <a:gd name="connsiteY0" fmla="*/ 172821 h 179171"/>
              <a:gd name="connsiteX1" fmla="*/ 6350 w 101079"/>
              <a:gd name="connsiteY1" fmla="*/ 6350 h 1791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079" h="179171">
                <a:moveTo>
                  <a:pt x="94729" y="17282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6573801" y="4753126"/>
            <a:ext cx="104178" cy="202806"/>
          </a:xfrm>
          <a:custGeom>
            <a:avLst/>
            <a:gdLst>
              <a:gd name="connsiteX0" fmla="*/ 6350 w 104178"/>
              <a:gd name="connsiteY0" fmla="*/ 196456 h 202806"/>
              <a:gd name="connsiteX1" fmla="*/ 97828 w 104178"/>
              <a:gd name="connsiteY1" fmla="*/ 6350 h 2028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4178" h="202806">
                <a:moveTo>
                  <a:pt x="6350" y="196456"/>
                </a:moveTo>
                <a:lnTo>
                  <a:pt x="9782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2325422" y="3668089"/>
            <a:ext cx="305473" cy="137896"/>
          </a:xfrm>
          <a:custGeom>
            <a:avLst/>
            <a:gdLst>
              <a:gd name="connsiteX0" fmla="*/ 299123 w 305473"/>
              <a:gd name="connsiteY0" fmla="*/ 6350 h 137896"/>
              <a:gd name="connsiteX1" fmla="*/ 6350 w 305473"/>
              <a:gd name="connsiteY1" fmla="*/ 131546 h 1378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5473" h="137896">
                <a:moveTo>
                  <a:pt x="299123" y="6350"/>
                </a:moveTo>
                <a:lnTo>
                  <a:pt x="6350" y="13154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2250022" y="4428057"/>
            <a:ext cx="169418" cy="249834"/>
          </a:xfrm>
          <a:custGeom>
            <a:avLst/>
            <a:gdLst>
              <a:gd name="connsiteX0" fmla="*/ 163067 w 169418"/>
              <a:gd name="connsiteY0" fmla="*/ 6350 h 249834"/>
              <a:gd name="connsiteX1" fmla="*/ 6350 w 169418"/>
              <a:gd name="connsiteY1" fmla="*/ 243484 h 2498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9418" h="249834">
                <a:moveTo>
                  <a:pt x="163067" y="6350"/>
                </a:moveTo>
                <a:lnTo>
                  <a:pt x="6350" y="24348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5673041" y="4351692"/>
            <a:ext cx="25400" cy="657694"/>
          </a:xfrm>
          <a:custGeom>
            <a:avLst/>
            <a:gdLst>
              <a:gd name="connsiteX0" fmla="*/ 6350 w 25400"/>
              <a:gd name="connsiteY0" fmla="*/ 6350 h 657694"/>
              <a:gd name="connsiteX1" fmla="*/ 6350 w 25400"/>
              <a:gd name="connsiteY1" fmla="*/ 651344 h 6576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657694">
                <a:moveTo>
                  <a:pt x="6350" y="6350"/>
                </a:moveTo>
                <a:lnTo>
                  <a:pt x="6350" y="65134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2880361" y="4136313"/>
            <a:ext cx="247904" cy="122872"/>
          </a:xfrm>
          <a:custGeom>
            <a:avLst/>
            <a:gdLst>
              <a:gd name="connsiteX0" fmla="*/ 241554 w 247904"/>
              <a:gd name="connsiteY0" fmla="*/ 6350 h 122872"/>
              <a:gd name="connsiteX1" fmla="*/ 6350 w 247904"/>
              <a:gd name="connsiteY1" fmla="*/ 116522 h 1228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7904" h="122872">
                <a:moveTo>
                  <a:pt x="241554" y="6350"/>
                </a:moveTo>
                <a:lnTo>
                  <a:pt x="6350" y="11652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2539189" y="4010798"/>
            <a:ext cx="65036" cy="248386"/>
          </a:xfrm>
          <a:custGeom>
            <a:avLst/>
            <a:gdLst>
              <a:gd name="connsiteX0" fmla="*/ 58686 w 65036"/>
              <a:gd name="connsiteY0" fmla="*/ 6350 h 248386"/>
              <a:gd name="connsiteX1" fmla="*/ 6350 w 65036"/>
              <a:gd name="connsiteY1" fmla="*/ 242036 h 2483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5036" h="248386">
                <a:moveTo>
                  <a:pt x="58686" y="6350"/>
                </a:moveTo>
                <a:lnTo>
                  <a:pt x="6350" y="24203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4427958" y="2737890"/>
            <a:ext cx="25400" cy="279895"/>
          </a:xfrm>
          <a:custGeom>
            <a:avLst/>
            <a:gdLst>
              <a:gd name="connsiteX0" fmla="*/ 6350 w 25400"/>
              <a:gd name="connsiteY0" fmla="*/ 273545 h 279895"/>
              <a:gd name="connsiteX1" fmla="*/ 6350 w 25400"/>
              <a:gd name="connsiteY1" fmla="*/ 6350 h 2798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79895">
                <a:moveTo>
                  <a:pt x="6350" y="273545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7559232" y="4774932"/>
            <a:ext cx="149097" cy="226237"/>
          </a:xfrm>
          <a:custGeom>
            <a:avLst/>
            <a:gdLst>
              <a:gd name="connsiteX0" fmla="*/ 142747 w 149097"/>
              <a:gd name="connsiteY0" fmla="*/ 6350 h 226237"/>
              <a:gd name="connsiteX1" fmla="*/ 6350 w 149097"/>
              <a:gd name="connsiteY1" fmla="*/ 219887 h 2262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9097" h="226237">
                <a:moveTo>
                  <a:pt x="142747" y="6350"/>
                </a:moveTo>
                <a:lnTo>
                  <a:pt x="6350" y="21988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6481954" y="1700834"/>
            <a:ext cx="25400" cy="282028"/>
          </a:xfrm>
          <a:custGeom>
            <a:avLst/>
            <a:gdLst>
              <a:gd name="connsiteX0" fmla="*/ 6350 w 25400"/>
              <a:gd name="connsiteY0" fmla="*/ 275678 h 282028"/>
              <a:gd name="connsiteX1" fmla="*/ 6350 w 25400"/>
              <a:gd name="connsiteY1" fmla="*/ 6349 h 2820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82028">
                <a:moveTo>
                  <a:pt x="6350" y="275678"/>
                </a:moveTo>
                <a:lnTo>
                  <a:pt x="6350" y="634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5613757" y="1926868"/>
            <a:ext cx="325107" cy="271678"/>
          </a:xfrm>
          <a:custGeom>
            <a:avLst/>
            <a:gdLst>
              <a:gd name="connsiteX0" fmla="*/ 6350 w 325107"/>
              <a:gd name="connsiteY0" fmla="*/ 6350 h 271678"/>
              <a:gd name="connsiteX1" fmla="*/ 318757 w 325107"/>
              <a:gd name="connsiteY1" fmla="*/ 265328 h 2716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5107" h="271678">
                <a:moveTo>
                  <a:pt x="6350" y="6350"/>
                </a:moveTo>
                <a:lnTo>
                  <a:pt x="318757" y="26532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7066548" y="2064650"/>
            <a:ext cx="170827" cy="143344"/>
          </a:xfrm>
          <a:custGeom>
            <a:avLst/>
            <a:gdLst>
              <a:gd name="connsiteX0" fmla="*/ 164477 w 170827"/>
              <a:gd name="connsiteY0" fmla="*/ 6350 h 143344"/>
              <a:gd name="connsiteX1" fmla="*/ 6350 w 170827"/>
              <a:gd name="connsiteY1" fmla="*/ 136994 h 1433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0827" h="143344">
                <a:moveTo>
                  <a:pt x="164477" y="6350"/>
                </a:moveTo>
                <a:lnTo>
                  <a:pt x="6350" y="13699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7056261" y="2343276"/>
            <a:ext cx="64135" cy="167309"/>
          </a:xfrm>
          <a:custGeom>
            <a:avLst/>
            <a:gdLst>
              <a:gd name="connsiteX0" fmla="*/ 57784 w 64135"/>
              <a:gd name="connsiteY0" fmla="*/ 160959 h 167309"/>
              <a:gd name="connsiteX1" fmla="*/ 6350 w 64135"/>
              <a:gd name="connsiteY1" fmla="*/ 6350 h 1673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4135" h="167309">
                <a:moveTo>
                  <a:pt x="57784" y="16095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5700079" y="2339161"/>
            <a:ext cx="236423" cy="254000"/>
          </a:xfrm>
          <a:custGeom>
            <a:avLst/>
            <a:gdLst>
              <a:gd name="connsiteX0" fmla="*/ 6350 w 236423"/>
              <a:gd name="connsiteY0" fmla="*/ 247650 h 254000"/>
              <a:gd name="connsiteX1" fmla="*/ 230073 w 236423"/>
              <a:gd name="connsiteY1" fmla="*/ 6350 h 254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6423" h="254000">
                <a:moveTo>
                  <a:pt x="6350" y="247650"/>
                </a:moveTo>
                <a:lnTo>
                  <a:pt x="230073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3971507" y="2256611"/>
            <a:ext cx="450443" cy="318236"/>
          </a:xfrm>
          <a:custGeom>
            <a:avLst/>
            <a:gdLst>
              <a:gd name="connsiteX0" fmla="*/ 444093 w 450443"/>
              <a:gd name="connsiteY0" fmla="*/ 311886 h 318236"/>
              <a:gd name="connsiteX1" fmla="*/ 6350 w 450443"/>
              <a:gd name="connsiteY1" fmla="*/ 6350 h 3182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0443" h="318236">
                <a:moveTo>
                  <a:pt x="444093" y="31188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416978" y="3416146"/>
            <a:ext cx="218414" cy="555459"/>
          </a:xfrm>
          <a:custGeom>
            <a:avLst/>
            <a:gdLst>
              <a:gd name="connsiteX0" fmla="*/ 212064 w 218414"/>
              <a:gd name="connsiteY0" fmla="*/ 549109 h 555459"/>
              <a:gd name="connsiteX1" fmla="*/ 6350 w 218414"/>
              <a:gd name="connsiteY1" fmla="*/ 6350 h 5554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8414" h="555459">
                <a:moveTo>
                  <a:pt x="212064" y="54910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816100" y="2787650"/>
            <a:ext cx="457200" cy="1349375"/>
          </a:xfrm>
          <a:custGeom>
            <a:avLst/>
            <a:gdLst>
              <a:gd name="connsiteX0" fmla="*/ 0 w 457200"/>
              <a:gd name="connsiteY0" fmla="*/ 838200 h 1349375"/>
              <a:gd name="connsiteX1" fmla="*/ 238125 w 457200"/>
              <a:gd name="connsiteY1" fmla="*/ 0 h 1349375"/>
              <a:gd name="connsiteX2" fmla="*/ 457200 w 457200"/>
              <a:gd name="connsiteY2" fmla="*/ 1349375 h 13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349375">
                <a:moveTo>
                  <a:pt x="0" y="838200"/>
                </a:moveTo>
                <a:lnTo>
                  <a:pt x="238125" y="0"/>
                </a:lnTo>
                <a:lnTo>
                  <a:pt x="457200" y="13493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441450" y="3990975"/>
            <a:ext cx="0" cy="228600"/>
          </a:xfrm>
          <a:custGeom>
            <a:avLst/>
            <a:gdLst>
              <a:gd name="connsiteX0" fmla="*/ 0 w 0"/>
              <a:gd name="connsiteY0" fmla="*/ 0 h 285750"/>
              <a:gd name="connsiteX1" fmla="*/ 0 w 0"/>
              <a:gd name="connsiteY1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5399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2" y="1359408"/>
            <a:ext cx="5492496" cy="41391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13.19-1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858294" y="1532675"/>
            <a:ext cx="136896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Overview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100262" y="1945425"/>
            <a:ext cx="291906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813300" y="2316107"/>
            <a:ext cx="119423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152525" y="2383575"/>
            <a:ext cx="220413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Leading strand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093787" y="4120300"/>
            <a:ext cx="222016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201069" y="4575913"/>
            <a:ext cx="259846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directions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replication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887912" y="3771050"/>
            <a:ext cx="117820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4510875" y="2241497"/>
            <a:ext cx="25400" cy="577519"/>
          </a:xfrm>
          <a:custGeom>
            <a:avLst/>
            <a:gdLst>
              <a:gd name="connsiteX0" fmla="*/ 6350 w 25400"/>
              <a:gd name="connsiteY0" fmla="*/ 571169 h 577519"/>
              <a:gd name="connsiteX1" fmla="*/ 6350 w 25400"/>
              <a:gd name="connsiteY1" fmla="*/ 6350 h 5775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77519">
                <a:moveTo>
                  <a:pt x="6350" y="57116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2690203" y="2715511"/>
            <a:ext cx="667842" cy="555790"/>
          </a:xfrm>
          <a:custGeom>
            <a:avLst/>
            <a:gdLst>
              <a:gd name="connsiteX0" fmla="*/ 6350 w 667842"/>
              <a:gd name="connsiteY0" fmla="*/ 6350 h 555790"/>
              <a:gd name="connsiteX1" fmla="*/ 661492 w 667842"/>
              <a:gd name="connsiteY1" fmla="*/ 549440 h 5557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7842" h="555790">
                <a:moveTo>
                  <a:pt x="6350" y="6350"/>
                </a:moveTo>
                <a:lnTo>
                  <a:pt x="661492" y="54944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5736844" y="3004436"/>
            <a:ext cx="344309" cy="286677"/>
          </a:xfrm>
          <a:custGeom>
            <a:avLst/>
            <a:gdLst>
              <a:gd name="connsiteX0" fmla="*/ 337959 w 344309"/>
              <a:gd name="connsiteY0" fmla="*/ 6350 h 286677"/>
              <a:gd name="connsiteX1" fmla="*/ 6350 w 344309"/>
              <a:gd name="connsiteY1" fmla="*/ 280327 h 2866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4309" h="286677">
                <a:moveTo>
                  <a:pt x="337959" y="6350"/>
                </a:moveTo>
                <a:lnTo>
                  <a:pt x="6350" y="28032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5715267" y="3588763"/>
            <a:ext cx="120561" cy="336918"/>
          </a:xfrm>
          <a:custGeom>
            <a:avLst/>
            <a:gdLst>
              <a:gd name="connsiteX0" fmla="*/ 114210 w 120561"/>
              <a:gd name="connsiteY0" fmla="*/ 330568 h 336918"/>
              <a:gd name="connsiteX1" fmla="*/ 6350 w 120561"/>
              <a:gd name="connsiteY1" fmla="*/ 6350 h 336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0561" h="336918">
                <a:moveTo>
                  <a:pt x="114210" y="330568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2871229" y="3580115"/>
            <a:ext cx="481876" cy="518744"/>
          </a:xfrm>
          <a:custGeom>
            <a:avLst/>
            <a:gdLst>
              <a:gd name="connsiteX0" fmla="*/ 6350 w 481876"/>
              <a:gd name="connsiteY0" fmla="*/ 512394 h 518744"/>
              <a:gd name="connsiteX1" fmla="*/ 475526 w 481876"/>
              <a:gd name="connsiteY1" fmla="*/ 6350 h 5187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1876" h="518744">
                <a:moveTo>
                  <a:pt x="6350" y="512394"/>
                </a:moveTo>
                <a:lnTo>
                  <a:pt x="47552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8131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874776"/>
            <a:ext cx="7016496" cy="51084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13.19-2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178508" y="883046"/>
            <a:ext cx="202779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Leading strand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551196" y="1508522"/>
            <a:ext cx="22169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Single-strand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binding proteins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268621" y="2967434"/>
            <a:ext cx="11461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Helicase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162258" y="3545284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053221" y="2869009"/>
            <a:ext cx="20277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Leading strand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081671" y="3545284"/>
            <a:ext cx="1509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983121" y="4064397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2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</a:t>
            </a:r>
            <a:endParaRPr lang="en-US" sz="22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783221" y="3992959"/>
            <a:ext cx="89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559383" y="4408884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163846" y="4339034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674896" y="4799409"/>
            <a:ext cx="1803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Parental DNA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5988133" y="4367609"/>
            <a:ext cx="1096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321008" y="5328047"/>
            <a:ext cx="204382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5171365" y="4503537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994178" y="4275971"/>
            <a:ext cx="25400" cy="495808"/>
          </a:xfrm>
          <a:custGeom>
            <a:avLst/>
            <a:gdLst>
              <a:gd name="connsiteX0" fmla="*/ 6350 w 25400"/>
              <a:gd name="connsiteY0" fmla="*/ 489458 h 495808"/>
              <a:gd name="connsiteX1" fmla="*/ 7784 w 25400"/>
              <a:gd name="connsiteY1" fmla="*/ 6350 h 4958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95808">
                <a:moveTo>
                  <a:pt x="6350" y="489458"/>
                </a:moveTo>
                <a:lnTo>
                  <a:pt x="7784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4538841" y="3709690"/>
            <a:ext cx="518287" cy="228892"/>
          </a:xfrm>
          <a:custGeom>
            <a:avLst/>
            <a:gdLst>
              <a:gd name="connsiteX0" fmla="*/ 511936 w 518287"/>
              <a:gd name="connsiteY0" fmla="*/ 6350 h 228892"/>
              <a:gd name="connsiteX1" fmla="*/ 6350 w 518287"/>
              <a:gd name="connsiteY1" fmla="*/ 222542 h 2288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18287" h="228892">
                <a:moveTo>
                  <a:pt x="511936" y="6350"/>
                </a:moveTo>
                <a:lnTo>
                  <a:pt x="6350" y="22254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4408615" y="5022096"/>
            <a:ext cx="283336" cy="422186"/>
          </a:xfrm>
          <a:custGeom>
            <a:avLst/>
            <a:gdLst>
              <a:gd name="connsiteX0" fmla="*/ 276986 w 283336"/>
              <a:gd name="connsiteY0" fmla="*/ 6350 h 422186"/>
              <a:gd name="connsiteX1" fmla="*/ 6350 w 283336"/>
              <a:gd name="connsiteY1" fmla="*/ 415836 h 4221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3336" h="422186">
                <a:moveTo>
                  <a:pt x="276986" y="6350"/>
                </a:moveTo>
                <a:lnTo>
                  <a:pt x="6350" y="41583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497144" y="4518261"/>
            <a:ext cx="418896" cy="202958"/>
          </a:xfrm>
          <a:custGeom>
            <a:avLst/>
            <a:gdLst>
              <a:gd name="connsiteX0" fmla="*/ 412546 w 418896"/>
              <a:gd name="connsiteY0" fmla="*/ 6350 h 202958"/>
              <a:gd name="connsiteX1" fmla="*/ 6350 w 418896"/>
              <a:gd name="connsiteY1" fmla="*/ 196608 h 2029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8896" h="202958">
                <a:moveTo>
                  <a:pt x="412546" y="6350"/>
                </a:moveTo>
                <a:lnTo>
                  <a:pt x="6350" y="19660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4907991" y="4301498"/>
            <a:ext cx="103060" cy="419722"/>
          </a:xfrm>
          <a:custGeom>
            <a:avLst/>
            <a:gdLst>
              <a:gd name="connsiteX0" fmla="*/ 96710 w 103060"/>
              <a:gd name="connsiteY0" fmla="*/ 6350 h 419722"/>
              <a:gd name="connsiteX1" fmla="*/ 6350 w 103060"/>
              <a:gd name="connsiteY1" fmla="*/ 413372 h 419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3060" h="419722">
                <a:moveTo>
                  <a:pt x="96710" y="6350"/>
                </a:moveTo>
                <a:lnTo>
                  <a:pt x="6350" y="41337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6145175" y="2642166"/>
            <a:ext cx="231241" cy="219557"/>
          </a:xfrm>
          <a:custGeom>
            <a:avLst/>
            <a:gdLst>
              <a:gd name="connsiteX0" fmla="*/ 224891 w 231241"/>
              <a:gd name="connsiteY0" fmla="*/ 213207 h 219557"/>
              <a:gd name="connsiteX1" fmla="*/ 6350 w 231241"/>
              <a:gd name="connsiteY1" fmla="*/ 6350 h 2195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1241" h="219557">
                <a:moveTo>
                  <a:pt x="224891" y="213207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398965" y="2210760"/>
            <a:ext cx="1055420" cy="2329789"/>
          </a:xfrm>
          <a:custGeom>
            <a:avLst/>
            <a:gdLst>
              <a:gd name="connsiteX0" fmla="*/ 1049070 w 1055420"/>
              <a:gd name="connsiteY0" fmla="*/ 2323439 h 2329789"/>
              <a:gd name="connsiteX1" fmla="*/ 6350 w 1055420"/>
              <a:gd name="connsiteY1" fmla="*/ 6350 h 23297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55420" h="2329789">
                <a:moveTo>
                  <a:pt x="1049070" y="232343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2970035" y="3274614"/>
            <a:ext cx="367944" cy="949985"/>
          </a:xfrm>
          <a:custGeom>
            <a:avLst/>
            <a:gdLst>
              <a:gd name="connsiteX0" fmla="*/ 361594 w 367944"/>
              <a:gd name="connsiteY0" fmla="*/ 943635 h 949985"/>
              <a:gd name="connsiteX1" fmla="*/ 6350 w 367944"/>
              <a:gd name="connsiteY1" fmla="*/ 6350 h 9499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7944" h="949985">
                <a:moveTo>
                  <a:pt x="361594" y="943635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5825109" y="1577628"/>
            <a:ext cx="394843" cy="717016"/>
          </a:xfrm>
          <a:custGeom>
            <a:avLst/>
            <a:gdLst>
              <a:gd name="connsiteX0" fmla="*/ 388492 w 394843"/>
              <a:gd name="connsiteY0" fmla="*/ 710666 h 717016"/>
              <a:gd name="connsiteX1" fmla="*/ 6350 w 394843"/>
              <a:gd name="connsiteY1" fmla="*/ 6350 h 7170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4843" h="717016">
                <a:moveTo>
                  <a:pt x="388492" y="71066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2970035" y="3274614"/>
            <a:ext cx="367944" cy="949985"/>
          </a:xfrm>
          <a:custGeom>
            <a:avLst/>
            <a:gdLst>
              <a:gd name="connsiteX0" fmla="*/ 361594 w 367944"/>
              <a:gd name="connsiteY0" fmla="*/ 943635 h 949985"/>
              <a:gd name="connsiteX1" fmla="*/ 6350 w 367944"/>
              <a:gd name="connsiteY1" fmla="*/ 6350 h 9499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7944" h="949985">
                <a:moveTo>
                  <a:pt x="361594" y="943635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398965" y="2210760"/>
            <a:ext cx="1055420" cy="2329789"/>
            <a:chOff x="2300300" y="629805"/>
            <a:chExt cx="1055420" cy="2329789"/>
          </a:xfrm>
        </p:grpSpPr>
        <p:sp>
          <p:nvSpPr>
            <p:cNvPr id="33" name="Freeform 3"/>
            <p:cNvSpPr/>
            <p:nvPr/>
          </p:nvSpPr>
          <p:spPr>
            <a:xfrm>
              <a:off x="2300300" y="629805"/>
              <a:ext cx="1055420" cy="2329789"/>
            </a:xfrm>
            <a:custGeom>
              <a:avLst/>
              <a:gdLst>
                <a:gd name="connsiteX0" fmla="*/ 1049070 w 1055420"/>
                <a:gd name="connsiteY0" fmla="*/ 2323439 h 2329789"/>
                <a:gd name="connsiteX1" fmla="*/ 6350 w 1055420"/>
                <a:gd name="connsiteY1" fmla="*/ 6350 h 232978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055420" h="2329789">
                  <a:moveTo>
                    <a:pt x="1049070" y="2323439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4" name="Freeform 3"/>
            <p:cNvSpPr/>
            <p:nvPr/>
          </p:nvSpPr>
          <p:spPr>
            <a:xfrm>
              <a:off x="2300300" y="629805"/>
              <a:ext cx="261937" cy="1438719"/>
            </a:xfrm>
            <a:custGeom>
              <a:avLst/>
              <a:gdLst>
                <a:gd name="connsiteX0" fmla="*/ 255587 w 261937"/>
                <a:gd name="connsiteY0" fmla="*/ 1432369 h 1438719"/>
                <a:gd name="connsiteX1" fmla="*/ 6350 w 261937"/>
                <a:gd name="connsiteY1" fmla="*/ 6350 h 143871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61937" h="1438719">
                  <a:moveTo>
                    <a:pt x="255587" y="1432369"/>
                  </a:moveTo>
                  <a:lnTo>
                    <a:pt x="6350" y="635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457287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343912"/>
            <a:ext cx="8546592" cy="21701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13.19-3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74668" y="2919381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51168" y="2327243"/>
            <a:ext cx="20438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592255" y="2713006"/>
            <a:ext cx="1509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303830" y="3020981"/>
            <a:ext cx="12911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01880" y="3106706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527293" y="3314669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896093" y="3059081"/>
            <a:ext cx="1480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DNA ligase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742230" y="3451194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42230" y="4208431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528630" y="4154456"/>
            <a:ext cx="32845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Lagging strand template</a:t>
            </a:r>
          </a:p>
        </p:txBody>
      </p:sp>
      <p:sp>
        <p:nvSpPr>
          <p:cNvPr id="17" name="Freeform 16"/>
          <p:cNvSpPr/>
          <p:nvPr/>
        </p:nvSpPr>
        <p:spPr>
          <a:xfrm>
            <a:off x="2005098" y="3009577"/>
            <a:ext cx="146761" cy="265201"/>
          </a:xfrm>
          <a:custGeom>
            <a:avLst/>
            <a:gdLst>
              <a:gd name="connsiteX0" fmla="*/ 140411 w 146761"/>
              <a:gd name="connsiteY0" fmla="*/ 258851 h 265201"/>
              <a:gd name="connsiteX1" fmla="*/ 6350 w 146761"/>
              <a:gd name="connsiteY1" fmla="*/ 6350 h 2652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6761" h="265201">
                <a:moveTo>
                  <a:pt x="140411" y="25885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440550" y="3347777"/>
            <a:ext cx="151460" cy="301040"/>
          </a:xfrm>
          <a:custGeom>
            <a:avLst/>
            <a:gdLst>
              <a:gd name="connsiteX0" fmla="*/ 6350 w 151460"/>
              <a:gd name="connsiteY0" fmla="*/ 294690 h 301040"/>
              <a:gd name="connsiteX1" fmla="*/ 145110 w 151460"/>
              <a:gd name="connsiteY1" fmla="*/ 6350 h 3010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1460" h="301040">
                <a:moveTo>
                  <a:pt x="6350" y="294690"/>
                </a:moveTo>
                <a:lnTo>
                  <a:pt x="14511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3821947" y="3995808"/>
            <a:ext cx="435838" cy="328104"/>
          </a:xfrm>
          <a:custGeom>
            <a:avLst/>
            <a:gdLst>
              <a:gd name="connsiteX0" fmla="*/ 429488 w 435838"/>
              <a:gd name="connsiteY0" fmla="*/ 6350 h 328104"/>
              <a:gd name="connsiteX1" fmla="*/ 6350 w 435838"/>
              <a:gd name="connsiteY1" fmla="*/ 321754 h 3281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5838" h="328104">
                <a:moveTo>
                  <a:pt x="429488" y="6350"/>
                </a:moveTo>
                <a:lnTo>
                  <a:pt x="6350" y="32175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074309" y="2688775"/>
            <a:ext cx="25400" cy="1041120"/>
          </a:xfrm>
          <a:custGeom>
            <a:avLst/>
            <a:gdLst>
              <a:gd name="connsiteX0" fmla="*/ 6350 w 25400"/>
              <a:gd name="connsiteY0" fmla="*/ 6349 h 1041120"/>
              <a:gd name="connsiteX1" fmla="*/ 6350 w 25400"/>
              <a:gd name="connsiteY1" fmla="*/ 1034770 h 10411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041120">
                <a:moveTo>
                  <a:pt x="6350" y="6349"/>
                </a:moveTo>
                <a:lnTo>
                  <a:pt x="6350" y="103477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935238" y="3380836"/>
            <a:ext cx="219595" cy="336600"/>
          </a:xfrm>
          <a:custGeom>
            <a:avLst/>
            <a:gdLst>
              <a:gd name="connsiteX0" fmla="*/ 213245 w 219595"/>
              <a:gd name="connsiteY0" fmla="*/ 6350 h 336600"/>
              <a:gd name="connsiteX1" fmla="*/ 6350 w 219595"/>
              <a:gd name="connsiteY1" fmla="*/ 330250 h 336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9595" h="336600">
                <a:moveTo>
                  <a:pt x="213245" y="6350"/>
                </a:moveTo>
                <a:lnTo>
                  <a:pt x="6350" y="3302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5460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204216"/>
            <a:ext cx="852220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13.UN01-1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1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" y="204216"/>
            <a:ext cx="825398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31219" y="779006"/>
            <a:ext cx="134972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Labeled phages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infect cells.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342656" y="779006"/>
            <a:ext cx="195887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Agitation frees outside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phage parts from cells.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747719" y="779006"/>
            <a:ext cx="2018181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Centrifuged cells form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pellet. Free phages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and phage parts remain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liquid.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7089156" y="1537831"/>
            <a:ext cx="130003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Radioactivity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(phage protein)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found in liquid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67573" y="463093"/>
            <a:ext cx="42030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Batch 1: Radioactive sulfur (</a:t>
            </a:r>
            <a:r>
              <a:rPr lang="en-US" sz="14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35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S) in phage protein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166198" y="1536243"/>
            <a:ext cx="10034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Radioactive</a:t>
            </a:r>
          </a:p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242398" y="2474456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4341073" y="3314243"/>
            <a:ext cx="8944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467573" y="3888918"/>
            <a:ext cx="45220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Batch 2: Radioactive phosphorus (</a:t>
            </a:r>
            <a:r>
              <a:rPr lang="en-US" sz="14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32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P) in phage DNA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2015385" y="4161968"/>
            <a:ext cx="10034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Radioactive</a:t>
            </a:r>
          </a:p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5960323" y="3796843"/>
            <a:ext cx="4776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Pellet</a:t>
            </a: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4341073" y="5984418"/>
            <a:ext cx="8944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</a:t>
            </a:r>
          </a:p>
        </p:txBody>
      </p:sp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5928573" y="6360656"/>
            <a:ext cx="4776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Pellet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73" y="195064"/>
            <a:ext cx="1001877" cy="22006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3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6880908" y="6197972"/>
            <a:ext cx="17472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Radioactivity (phage</a:t>
            </a:r>
          </a:p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DNA) found in pellet</a:t>
            </a:r>
          </a:p>
        </p:txBody>
      </p:sp>
      <p:sp>
        <p:nvSpPr>
          <p:cNvPr id="22" name="Freeform 21"/>
          <p:cNvSpPr/>
          <p:nvPr/>
        </p:nvSpPr>
        <p:spPr>
          <a:xfrm>
            <a:off x="5773714" y="3647409"/>
            <a:ext cx="167259" cy="253428"/>
          </a:xfrm>
          <a:custGeom>
            <a:avLst/>
            <a:gdLst>
              <a:gd name="connsiteX0" fmla="*/ 6350 w 167259"/>
              <a:gd name="connsiteY0" fmla="*/ 6350 h 253428"/>
              <a:gd name="connsiteX1" fmla="*/ 160909 w 167259"/>
              <a:gd name="connsiteY1" fmla="*/ 247078 h 253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7259" h="253428">
                <a:moveTo>
                  <a:pt x="6350" y="6350"/>
                </a:moveTo>
                <a:lnTo>
                  <a:pt x="160909" y="24707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1895223" y="1648658"/>
            <a:ext cx="249847" cy="173139"/>
          </a:xfrm>
          <a:custGeom>
            <a:avLst/>
            <a:gdLst>
              <a:gd name="connsiteX0" fmla="*/ 6350 w 249847"/>
              <a:gd name="connsiteY0" fmla="*/ 166789 h 173139"/>
              <a:gd name="connsiteX1" fmla="*/ 243497 w 249847"/>
              <a:gd name="connsiteY1" fmla="*/ 6350 h 1731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9847" h="173139">
                <a:moveTo>
                  <a:pt x="6350" y="166789"/>
                </a:moveTo>
                <a:lnTo>
                  <a:pt x="243497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1967727" y="2595900"/>
            <a:ext cx="233045" cy="25400"/>
          </a:xfrm>
          <a:custGeom>
            <a:avLst/>
            <a:gdLst>
              <a:gd name="connsiteX0" fmla="*/ 6350 w 233045"/>
              <a:gd name="connsiteY0" fmla="*/ 6350 h 25400"/>
              <a:gd name="connsiteX1" fmla="*/ 226694 w 233045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3045" h="25400">
                <a:moveTo>
                  <a:pt x="6350" y="6350"/>
                </a:moveTo>
                <a:lnTo>
                  <a:pt x="226694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784903" y="6333764"/>
            <a:ext cx="124180" cy="131051"/>
          </a:xfrm>
          <a:custGeom>
            <a:avLst/>
            <a:gdLst>
              <a:gd name="connsiteX0" fmla="*/ 6350 w 124180"/>
              <a:gd name="connsiteY0" fmla="*/ 6350 h 131051"/>
              <a:gd name="connsiteX1" fmla="*/ 117830 w 124180"/>
              <a:gd name="connsiteY1" fmla="*/ 124701 h 1310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4180" h="131051">
                <a:moveTo>
                  <a:pt x="6350" y="6350"/>
                </a:moveTo>
                <a:lnTo>
                  <a:pt x="117830" y="12470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1821093" y="4272414"/>
            <a:ext cx="185191" cy="46659"/>
          </a:xfrm>
          <a:custGeom>
            <a:avLst/>
            <a:gdLst>
              <a:gd name="connsiteX0" fmla="*/ 178841 w 185191"/>
              <a:gd name="connsiteY0" fmla="*/ 6350 h 46659"/>
              <a:gd name="connsiteX1" fmla="*/ 6350 w 185191"/>
              <a:gd name="connsiteY1" fmla="*/ 40309 h 466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5191" h="46659">
                <a:moveTo>
                  <a:pt x="178841" y="6350"/>
                </a:moveTo>
                <a:lnTo>
                  <a:pt x="6350" y="4030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47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72" y="2508504"/>
            <a:ext cx="2353056" cy="184099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13.UN01-2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39019" y="4090635"/>
            <a:ext cx="11798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Sea urchin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3436144" y="4145756"/>
            <a:ext cx="121444" cy="128588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1837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883664"/>
            <a:ext cx="8546592" cy="30906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735144" y="2003819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79581" y="2313381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257431" y="1999057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187581" y="2313381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183612" y="2626119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696375" y="2626119"/>
            <a:ext cx="10900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857506" y="3224606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530606" y="2428474"/>
            <a:ext cx="230992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Nitrogenous bases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31418" y="3299218"/>
            <a:ext cx="338073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Sugar-phosphate backbone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113637" y="4079475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4224762" y="4626369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449519" y="3232545"/>
            <a:ext cx="10900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4627194" y="3529406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4687519" y="3810394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4485906" y="4067569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205044" y="3529406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5166944" y="3807219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5459044" y="4393005"/>
            <a:ext cx="18979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 bond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712919" y="4643832"/>
            <a:ext cx="10900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6" name="Freeform 0"/>
          <p:cNvSpPr/>
          <p:nvPr/>
        </p:nvSpPr>
        <p:spPr>
          <a:xfrm>
            <a:off x="5570696" y="2394913"/>
            <a:ext cx="895350" cy="295275"/>
          </a:xfrm>
          <a:custGeom>
            <a:avLst/>
            <a:gdLst>
              <a:gd name="connsiteX0" fmla="*/ 273291 w 895350"/>
              <a:gd name="connsiteY0" fmla="*/ 297218 h 295275"/>
              <a:gd name="connsiteX1" fmla="*/ 901941 w 895350"/>
              <a:gd name="connsiteY1" fmla="*/ 176377 h 295275"/>
              <a:gd name="connsiteX2" fmla="*/ 17551 w 895350"/>
              <a:gd name="connsiteY2" fmla="*/ 623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295275">
                <a:moveTo>
                  <a:pt x="901941" y="176377"/>
                </a:moveTo>
                <a:lnTo>
                  <a:pt x="901941" y="176377"/>
                </a:lnTo>
                <a:lnTo>
                  <a:pt x="17551" y="623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Freeform 1"/>
          <p:cNvSpPr/>
          <p:nvPr/>
        </p:nvSpPr>
        <p:spPr>
          <a:xfrm>
            <a:off x="4989671" y="3899863"/>
            <a:ext cx="409575" cy="628650"/>
          </a:xfrm>
          <a:custGeom>
            <a:avLst/>
            <a:gdLst>
              <a:gd name="connsiteX0" fmla="*/ 16586 w 409575"/>
              <a:gd name="connsiteY0" fmla="*/ 15074 h 628650"/>
              <a:gd name="connsiteX1" fmla="*/ 410426 w 409575"/>
              <a:gd name="connsiteY1" fmla="*/ 637844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575" h="628650">
                <a:moveTo>
                  <a:pt x="16586" y="15074"/>
                </a:moveTo>
                <a:lnTo>
                  <a:pt x="410426" y="63784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" name="Freeform 2"/>
          <p:cNvSpPr/>
          <p:nvPr/>
        </p:nvSpPr>
        <p:spPr>
          <a:xfrm>
            <a:off x="3715702" y="2609225"/>
            <a:ext cx="1019175" cy="838200"/>
          </a:xfrm>
          <a:custGeom>
            <a:avLst/>
            <a:gdLst>
              <a:gd name="connsiteX0" fmla="*/ 793254 w 1019175"/>
              <a:gd name="connsiteY0" fmla="*/ 846023 h 838200"/>
              <a:gd name="connsiteX1" fmla="*/ 11100 w 1019175"/>
              <a:gd name="connsiteY1" fmla="*/ 846023 h 838200"/>
              <a:gd name="connsiteX2" fmla="*/ 1022540 w 1019175"/>
              <a:gd name="connsiteY2" fmla="*/ 17132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175" h="838200">
                <a:moveTo>
                  <a:pt x="11100" y="846023"/>
                </a:moveTo>
                <a:lnTo>
                  <a:pt x="11100" y="846023"/>
                </a:lnTo>
                <a:lnTo>
                  <a:pt x="1022540" y="1713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724275" y="3452813"/>
            <a:ext cx="783431" cy="2381"/>
          </a:xfrm>
          <a:custGeom>
            <a:avLst/>
            <a:gdLst>
              <a:gd name="connsiteX0" fmla="*/ 0 w 783431"/>
              <a:gd name="connsiteY0" fmla="*/ 2381 h 2381"/>
              <a:gd name="connsiteX1" fmla="*/ 783431 w 783431"/>
              <a:gd name="connsiteY1" fmla="*/ 0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3431" h="2381">
                <a:moveTo>
                  <a:pt x="0" y="2381"/>
                </a:moveTo>
                <a:lnTo>
                  <a:pt x="7834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850731" y="2569369"/>
            <a:ext cx="616744" cy="123825"/>
          </a:xfrm>
          <a:custGeom>
            <a:avLst/>
            <a:gdLst>
              <a:gd name="connsiteX0" fmla="*/ 0 w 616744"/>
              <a:gd name="connsiteY0" fmla="*/ 123825 h 123825"/>
              <a:gd name="connsiteX1" fmla="*/ 616744 w 616744"/>
              <a:gd name="connsiteY1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6744" h="123825">
                <a:moveTo>
                  <a:pt x="0" y="123825"/>
                </a:moveTo>
                <a:lnTo>
                  <a:pt x="6167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025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20496"/>
            <a:ext cx="8546592" cy="50170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348149" y="2465633"/>
            <a:ext cx="31931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231F2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starts 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synthesis at 3</a:t>
            </a:r>
            <a:r>
              <a:rPr lang="en-US" sz="1800" b="1" dirty="0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end of primer,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continues in 5</a:t>
            </a:r>
            <a:r>
              <a:rPr lang="en-US" sz="1800" b="1" dirty="0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  <a:cs typeface="Arial"/>
                <a:sym typeface="Symbol"/>
              </a:rPr>
              <a:t>→ 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direction</a:t>
            </a: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4414949" y="5378695"/>
            <a:ext cx="31461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231F2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replaces the 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primer with DNA nucleotides</a:t>
            </a:r>
          </a:p>
        </p:txBody>
      </p: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1387586" y="4908795"/>
            <a:ext cx="226985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231F20"/>
                </a:solidFill>
                <a:latin typeface="Arial"/>
                <a:ea typeface="ＭＳ Ｐゴシック" charset="0"/>
              </a:rPr>
              <a:t>Primase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synthesizes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a short RNA primer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5075596" y="3457744"/>
            <a:ext cx="30521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Lagging strand synthesized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in short Okazaki fragments,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later joined by DNA ligase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25596" y="921718"/>
            <a:ext cx="30777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231F2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 synthesizes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leading strand continuously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8321833" y="133923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8321833" y="160116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20833" y="2239344"/>
            <a:ext cx="9105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Parental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DNA</a:t>
            </a:r>
            <a:endParaRPr lang="en-US" sz="1800" b="1" dirty="0">
              <a:solidFill>
                <a:srgbClr val="231F2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85933" y="297911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87521" y="323946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7664608" y="2807669"/>
            <a:ext cx="11669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2146" y="3831606"/>
            <a:ext cx="9361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Helicase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8321833" y="462535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8321833" y="491110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231F2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231F2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231F2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Freeform 0"/>
          <p:cNvSpPr/>
          <p:nvPr/>
        </p:nvSpPr>
        <p:spPr>
          <a:xfrm>
            <a:off x="1738312" y="1456913"/>
            <a:ext cx="9525" cy="1219200"/>
          </a:xfrm>
          <a:custGeom>
            <a:avLst/>
            <a:gdLst>
              <a:gd name="connsiteX0" fmla="*/ 15024 w 9525"/>
              <a:gd name="connsiteY0" fmla="*/ 0 h 1219200"/>
              <a:gd name="connsiteX1" fmla="*/ 15024 w 9525"/>
              <a:gd name="connsiteY1" fmla="*/ 122245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219200">
                <a:moveTo>
                  <a:pt x="15024" y="0"/>
                </a:moveTo>
                <a:lnTo>
                  <a:pt x="15024" y="12224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Freeform 1"/>
          <p:cNvSpPr/>
          <p:nvPr/>
        </p:nvSpPr>
        <p:spPr>
          <a:xfrm>
            <a:off x="757237" y="2780888"/>
            <a:ext cx="9525" cy="371475"/>
          </a:xfrm>
          <a:custGeom>
            <a:avLst/>
            <a:gdLst>
              <a:gd name="connsiteX0" fmla="*/ 14046 w 9525"/>
              <a:gd name="connsiteY0" fmla="*/ 380009 h 371475"/>
              <a:gd name="connsiteX1" fmla="*/ 15112 w 9525"/>
              <a:gd name="connsiteY1" fmla="*/ 15252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371475">
                <a:moveTo>
                  <a:pt x="14046" y="380009"/>
                </a:moveTo>
                <a:lnTo>
                  <a:pt x="15112" y="1525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Freeform 2"/>
          <p:cNvSpPr/>
          <p:nvPr/>
        </p:nvSpPr>
        <p:spPr>
          <a:xfrm>
            <a:off x="1090612" y="3504788"/>
            <a:ext cx="266700" cy="323850"/>
          </a:xfrm>
          <a:custGeom>
            <a:avLst/>
            <a:gdLst>
              <a:gd name="connsiteX0" fmla="*/ 269316 w 266700"/>
              <a:gd name="connsiteY0" fmla="*/ 11950 h 323850"/>
              <a:gd name="connsiteX1" fmla="*/ 10528 w 266700"/>
              <a:gd name="connsiteY1" fmla="*/ 325551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323850">
                <a:moveTo>
                  <a:pt x="269316" y="11950"/>
                </a:moveTo>
                <a:lnTo>
                  <a:pt x="10528" y="32555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2376487" y="4362038"/>
            <a:ext cx="247650" cy="581025"/>
          </a:xfrm>
          <a:custGeom>
            <a:avLst/>
            <a:gdLst>
              <a:gd name="connsiteX0" fmla="*/ 251117 w 247650"/>
              <a:gd name="connsiteY0" fmla="*/ 12687 h 581025"/>
              <a:gd name="connsiteX1" fmla="*/ 17297 w 247650"/>
              <a:gd name="connsiteY1" fmla="*/ 581279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581025">
                <a:moveTo>
                  <a:pt x="251117" y="12687"/>
                </a:moveTo>
                <a:lnTo>
                  <a:pt x="17297" y="58127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5" name="Freeform 4"/>
          <p:cNvSpPr/>
          <p:nvPr/>
        </p:nvSpPr>
        <p:spPr>
          <a:xfrm>
            <a:off x="4462462" y="3238088"/>
            <a:ext cx="9525" cy="1047750"/>
          </a:xfrm>
          <a:custGeom>
            <a:avLst/>
            <a:gdLst>
              <a:gd name="connsiteX0" fmla="*/ 10261 w 9525"/>
              <a:gd name="connsiteY0" fmla="*/ 16357 h 1047750"/>
              <a:gd name="connsiteX1" fmla="*/ 10261 w 9525"/>
              <a:gd name="connsiteY1" fmla="*/ 1050366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47750">
                <a:moveTo>
                  <a:pt x="10261" y="16357"/>
                </a:moveTo>
                <a:lnTo>
                  <a:pt x="10261" y="105036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Freeform 5"/>
          <p:cNvSpPr/>
          <p:nvPr/>
        </p:nvSpPr>
        <p:spPr>
          <a:xfrm>
            <a:off x="6300787" y="4266788"/>
            <a:ext cx="1152525" cy="390525"/>
          </a:xfrm>
          <a:custGeom>
            <a:avLst/>
            <a:gdLst>
              <a:gd name="connsiteX0" fmla="*/ 1156284 w 1152525"/>
              <a:gd name="connsiteY0" fmla="*/ 397598 h 390525"/>
              <a:gd name="connsiteX1" fmla="*/ 18237 w 1152525"/>
              <a:gd name="connsiteY1" fmla="*/ 13499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525" h="390525">
                <a:moveTo>
                  <a:pt x="1156284" y="397598"/>
                </a:moveTo>
                <a:lnTo>
                  <a:pt x="18237" y="1349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5834062" y="4971638"/>
            <a:ext cx="323850" cy="361950"/>
          </a:xfrm>
          <a:custGeom>
            <a:avLst/>
            <a:gdLst>
              <a:gd name="connsiteX0" fmla="*/ 329324 w 323850"/>
              <a:gd name="connsiteY0" fmla="*/ 14884 h 361950"/>
              <a:gd name="connsiteX1" fmla="*/ 13919 w 323850"/>
              <a:gd name="connsiteY1" fmla="*/ 368566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850" h="361950">
                <a:moveTo>
                  <a:pt x="329324" y="14884"/>
                </a:moveTo>
                <a:lnTo>
                  <a:pt x="13919" y="36856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885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2587752"/>
            <a:ext cx="6071616" cy="16824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78760" y="2599141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578760" y="3561166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05935" y="2599141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023385" y="2935691"/>
            <a:ext cx="23884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032910" y="3275416"/>
            <a:ext cx="116057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958423" y="3561166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942673" y="2599141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876123" y="3272241"/>
            <a:ext cx="23884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855485" y="3561166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748998" y="3894541"/>
            <a:ext cx="153888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Sticky end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7298523" y="2599141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7298523" y="3561166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963921" y="2932077"/>
            <a:ext cx="114935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947254" y="3243641"/>
            <a:ext cx="867613" cy="635050"/>
            <a:chOff x="3377869" y="656348"/>
            <a:chExt cx="867613" cy="635050"/>
          </a:xfrm>
        </p:grpSpPr>
        <p:sp>
          <p:nvSpPr>
            <p:cNvPr id="22" name="Freeform 21"/>
            <p:cNvSpPr/>
            <p:nvPr/>
          </p:nvSpPr>
          <p:spPr>
            <a:xfrm>
              <a:off x="3377869" y="656348"/>
              <a:ext cx="867613" cy="323380"/>
            </a:xfrm>
            <a:custGeom>
              <a:avLst/>
              <a:gdLst>
                <a:gd name="connsiteX0" fmla="*/ 12700 w 867613"/>
                <a:gd name="connsiteY0" fmla="*/ 18110 h 323380"/>
                <a:gd name="connsiteX1" fmla="*/ 123126 w 867613"/>
                <a:gd name="connsiteY1" fmla="*/ 178790 h 323380"/>
                <a:gd name="connsiteX2" fmla="*/ 308063 w 867613"/>
                <a:gd name="connsiteY2" fmla="*/ 182664 h 323380"/>
                <a:gd name="connsiteX3" fmla="*/ 437997 w 867613"/>
                <a:gd name="connsiteY3" fmla="*/ 310680 h 323380"/>
                <a:gd name="connsiteX4" fmla="*/ 564819 w 867613"/>
                <a:gd name="connsiteY4" fmla="*/ 179069 h 323380"/>
                <a:gd name="connsiteX5" fmla="*/ 749096 w 867613"/>
                <a:gd name="connsiteY5" fmla="*/ 176314 h 323380"/>
                <a:gd name="connsiteX6" fmla="*/ 854913 w 867613"/>
                <a:gd name="connsiteY6" fmla="*/ 12700 h 32338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867613" h="323380">
                  <a:moveTo>
                    <a:pt x="12700" y="18110"/>
                  </a:moveTo>
                  <a:cubicBezTo>
                    <a:pt x="12700" y="18110"/>
                    <a:pt x="28498" y="180047"/>
                    <a:pt x="123126" y="178790"/>
                  </a:cubicBezTo>
                  <a:cubicBezTo>
                    <a:pt x="217703" y="177444"/>
                    <a:pt x="233832" y="183680"/>
                    <a:pt x="308063" y="182664"/>
                  </a:cubicBezTo>
                  <a:cubicBezTo>
                    <a:pt x="382435" y="181635"/>
                    <a:pt x="437997" y="310680"/>
                    <a:pt x="437997" y="310680"/>
                  </a:cubicBezTo>
                  <a:cubicBezTo>
                    <a:pt x="437997" y="310680"/>
                    <a:pt x="490563" y="180124"/>
                    <a:pt x="564819" y="179069"/>
                  </a:cubicBezTo>
                  <a:cubicBezTo>
                    <a:pt x="639140" y="178079"/>
                    <a:pt x="654468" y="177660"/>
                    <a:pt x="749096" y="176314"/>
                  </a:cubicBezTo>
                  <a:cubicBezTo>
                    <a:pt x="843648" y="175056"/>
                    <a:pt x="854913" y="12700"/>
                    <a:pt x="854913" y="12700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3" name="Freeform 3"/>
            <p:cNvSpPr/>
            <p:nvPr/>
          </p:nvSpPr>
          <p:spPr>
            <a:xfrm>
              <a:off x="3756533" y="954328"/>
              <a:ext cx="72034" cy="337070"/>
            </a:xfrm>
            <a:custGeom>
              <a:avLst/>
              <a:gdLst>
                <a:gd name="connsiteX0" fmla="*/ 12700 w 72034"/>
                <a:gd name="connsiteY0" fmla="*/ 324370 h 337070"/>
                <a:gd name="connsiteX1" fmla="*/ 59334 w 72034"/>
                <a:gd name="connsiteY1" fmla="*/ 12700 h 33707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2034" h="337070">
                  <a:moveTo>
                    <a:pt x="12700" y="324370"/>
                  </a:moveTo>
                  <a:lnTo>
                    <a:pt x="59334" y="1270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556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28" y="1798320"/>
            <a:ext cx="5114544" cy="32613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3606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0" y="335280"/>
            <a:ext cx="3566160" cy="6187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13.UN06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00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66216"/>
            <a:ext cx="8546592" cy="4925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13.5-1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839" y="961453"/>
            <a:ext cx="1274388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5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22309" y="1356052"/>
            <a:ext cx="537647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Batch 1: Radioactive sulfur (</a:t>
            </a:r>
            <a:r>
              <a:rPr lang="en-US" sz="18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35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S) in phage protein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682701" y="1740227"/>
            <a:ext cx="17440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Labeled phages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infect cells.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486226" y="1740227"/>
            <a:ext cx="1782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Agitation frees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outside phage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parts from cells.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6137351" y="1740227"/>
            <a:ext cx="260327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Centrifuged cells form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 pellet. Free phages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and phage parts remain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 liquid.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7151763" y="2913389"/>
            <a:ext cx="16799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Radioactivity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(phage protein)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found in liquid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2300334" y="3053089"/>
            <a:ext cx="12952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Radioactive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2347959" y="4123064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4626022" y="5127952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</a:t>
            </a: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6589759" y="5632777"/>
            <a:ext cx="6155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Pellet</a:t>
            </a:r>
          </a:p>
        </p:txBody>
      </p:sp>
      <p:sp>
        <p:nvSpPr>
          <p:cNvPr id="28" name="Freeform 27"/>
          <p:cNvSpPr/>
          <p:nvPr/>
        </p:nvSpPr>
        <p:spPr>
          <a:xfrm>
            <a:off x="6381911" y="5461902"/>
            <a:ext cx="189064" cy="287400"/>
          </a:xfrm>
          <a:custGeom>
            <a:avLst/>
            <a:gdLst>
              <a:gd name="connsiteX0" fmla="*/ 6350 w 189064"/>
              <a:gd name="connsiteY0" fmla="*/ 6350 h 287400"/>
              <a:gd name="connsiteX1" fmla="*/ 182714 w 189064"/>
              <a:gd name="connsiteY1" fmla="*/ 281050 h 287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064" h="287400">
                <a:moveTo>
                  <a:pt x="6350" y="6350"/>
                </a:moveTo>
                <a:lnTo>
                  <a:pt x="182714" y="2810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1956177" y="3181135"/>
            <a:ext cx="283298" cy="195783"/>
          </a:xfrm>
          <a:custGeom>
            <a:avLst/>
            <a:gdLst>
              <a:gd name="connsiteX0" fmla="*/ 6350 w 283298"/>
              <a:gd name="connsiteY0" fmla="*/ 189433 h 195783"/>
              <a:gd name="connsiteX1" fmla="*/ 276948 w 283298"/>
              <a:gd name="connsiteY1" fmla="*/ 6350 h 1957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3298" h="195783">
                <a:moveTo>
                  <a:pt x="6350" y="189433"/>
                </a:moveTo>
                <a:lnTo>
                  <a:pt x="27694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2038905" y="4262031"/>
            <a:ext cx="264147" cy="25400"/>
          </a:xfrm>
          <a:custGeom>
            <a:avLst/>
            <a:gdLst>
              <a:gd name="connsiteX0" fmla="*/ 6350 w 264147"/>
              <a:gd name="connsiteY0" fmla="*/ 6350 h 25400"/>
              <a:gd name="connsiteX1" fmla="*/ 257797 w 264147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4147" h="25400">
                <a:moveTo>
                  <a:pt x="6350" y="6350"/>
                </a:moveTo>
                <a:lnTo>
                  <a:pt x="257797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7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66216"/>
            <a:ext cx="8546592" cy="4925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13.5-2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839" y="961453"/>
            <a:ext cx="1274388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5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22309" y="1356052"/>
            <a:ext cx="57868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Batch 2: Radioactive phosphorus (</a:t>
            </a:r>
            <a:r>
              <a:rPr lang="en-US" sz="18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32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P) in phage 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82701" y="1740227"/>
            <a:ext cx="17440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Labeled phages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infect cells.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486226" y="1740227"/>
            <a:ext cx="17825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Agitation frees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outside phage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parts from cells.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137351" y="1740227"/>
            <a:ext cx="260327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Centrifuged cells form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 pellet. Free phages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and phage parts remain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 liquid.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7251065" y="5079879"/>
            <a:ext cx="1577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Radioactivity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(phage DNA)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found in pellet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046334" y="2663258"/>
            <a:ext cx="12952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Radioactive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4581572" y="4797752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Centrifuge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5357859" y="5196215"/>
            <a:ext cx="6155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Pellet</a:t>
            </a:r>
          </a:p>
        </p:txBody>
      </p:sp>
      <p:sp>
        <p:nvSpPr>
          <p:cNvPr id="17" name="Freeform 16"/>
          <p:cNvSpPr/>
          <p:nvPr/>
        </p:nvSpPr>
        <p:spPr>
          <a:xfrm>
            <a:off x="6000848" y="5168996"/>
            <a:ext cx="222427" cy="159194"/>
          </a:xfrm>
          <a:custGeom>
            <a:avLst/>
            <a:gdLst>
              <a:gd name="connsiteX0" fmla="*/ 216077 w 222427"/>
              <a:gd name="connsiteY0" fmla="*/ 6350 h 159194"/>
              <a:gd name="connsiteX1" fmla="*/ 6350 w 222427"/>
              <a:gd name="connsiteY1" fmla="*/ 152844 h 1591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2427" h="159194">
                <a:moveTo>
                  <a:pt x="216077" y="6350"/>
                </a:moveTo>
                <a:lnTo>
                  <a:pt x="6350" y="15284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1830282" y="2794682"/>
            <a:ext cx="209702" cy="51485"/>
          </a:xfrm>
          <a:custGeom>
            <a:avLst/>
            <a:gdLst>
              <a:gd name="connsiteX0" fmla="*/ 203352 w 209702"/>
              <a:gd name="connsiteY0" fmla="*/ 6350 h 51485"/>
              <a:gd name="connsiteX1" fmla="*/ 6350 w 209702"/>
              <a:gd name="connsiteY1" fmla="*/ 45135 h 514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9702" h="51485">
                <a:moveTo>
                  <a:pt x="203352" y="6350"/>
                </a:moveTo>
                <a:lnTo>
                  <a:pt x="6350" y="4513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4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Additional Evidence That DNA Is the Genetic Material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It was known that DNA is a polymer of nucleotides, each consisting of a nitrogenous base, a sugar, and a phosphate group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In 1950, Erwin Chargaff reported that DNA composition varies from one species to the next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This evidence of diversity made DNA a more credible candidate for the genetic material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88408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Overview: Life</a:t>
            </a:r>
            <a:r>
              <a:rPr lang="ja-JP" altLang="en-US"/>
              <a:t>’</a:t>
            </a:r>
            <a:r>
              <a:rPr lang="en-US" altLang="ja-JP"/>
              <a:t>s Operating Instructions</a:t>
            </a:r>
            <a:endParaRPr lang="en-US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1953, James Watson and Francis Crick introduced an elegant double-helical model for the structure of deoxyribonucleic acid, or DNA</a:t>
            </a:r>
          </a:p>
          <a:p>
            <a:r>
              <a:rPr lang="en-US" dirty="0"/>
              <a:t>DNA, the substance of inheritance, is the most celebrated molecule of our time</a:t>
            </a:r>
          </a:p>
          <a:p>
            <a:r>
              <a:rPr lang="en-US" dirty="0"/>
              <a:t>Hereditary information is encoded in DNA and reproduced in all cells of the body (</a:t>
            </a:r>
            <a:r>
              <a:rPr lang="en-US" b="1" dirty="0"/>
              <a:t>DNA replication</a:t>
            </a:r>
            <a:r>
              <a:rPr lang="en-US" dirty="0"/>
              <a:t>)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50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DNA and RNA 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08aDNAandRNAStructu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88" y="204216"/>
            <a:ext cx="605942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74825" y="548145"/>
            <a:ext cx="1166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Sugar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-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phosphate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backbone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680644" y="670383"/>
            <a:ext cx="6604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 end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5430069" y="548145"/>
            <a:ext cx="207749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Nitrogenous bases</a:t>
            </a:r>
          </a:p>
        </p:txBody>
      </p:sp>
      <p:sp>
        <p:nvSpPr>
          <p:cNvPr id="10" name="TextBox 43"/>
          <p:cNvSpPr txBox="1">
            <a:spLocks noChangeArrowheads="1"/>
          </p:cNvSpPr>
          <p:nvPr/>
        </p:nvSpPr>
        <p:spPr bwMode="auto">
          <a:xfrm>
            <a:off x="6233344" y="1199020"/>
            <a:ext cx="13080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Thymine (T)</a:t>
            </a:r>
          </a:p>
        </p:txBody>
      </p:sp>
      <p:sp>
        <p:nvSpPr>
          <p:cNvPr id="11" name="TextBox 85"/>
          <p:cNvSpPr txBox="1">
            <a:spLocks noChangeArrowheads="1"/>
          </p:cNvSpPr>
          <p:nvPr/>
        </p:nvSpPr>
        <p:spPr bwMode="auto">
          <a:xfrm>
            <a:off x="6233344" y="2545220"/>
            <a:ext cx="12952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Adenine (A)</a:t>
            </a:r>
          </a:p>
        </p:txBody>
      </p:sp>
      <p:sp>
        <p:nvSpPr>
          <p:cNvPr id="12" name="TextBox 156"/>
          <p:cNvSpPr txBox="1">
            <a:spLocks noChangeArrowheads="1"/>
          </p:cNvSpPr>
          <p:nvPr/>
        </p:nvSpPr>
        <p:spPr bwMode="auto">
          <a:xfrm>
            <a:off x="6233344" y="3645358"/>
            <a:ext cx="13593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Cytosine (C)</a:t>
            </a:r>
          </a:p>
        </p:txBody>
      </p:sp>
      <p:sp>
        <p:nvSpPr>
          <p:cNvPr id="13" name="TextBox 201"/>
          <p:cNvSpPr txBox="1">
            <a:spLocks noChangeArrowheads="1"/>
          </p:cNvSpPr>
          <p:nvPr/>
        </p:nvSpPr>
        <p:spPr bwMode="auto">
          <a:xfrm>
            <a:off x="2521769" y="5297945"/>
            <a:ext cx="6604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 end</a:t>
            </a:r>
          </a:p>
        </p:txBody>
      </p:sp>
      <p:sp>
        <p:nvSpPr>
          <p:cNvPr id="14" name="TextBox 202"/>
          <p:cNvSpPr txBox="1">
            <a:spLocks noChangeArrowheads="1"/>
          </p:cNvSpPr>
          <p:nvPr/>
        </p:nvSpPr>
        <p:spPr bwMode="auto">
          <a:xfrm>
            <a:off x="6233344" y="5261433"/>
            <a:ext cx="13208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Guanine (G)</a:t>
            </a:r>
          </a:p>
        </p:txBody>
      </p:sp>
      <p:sp>
        <p:nvSpPr>
          <p:cNvPr id="15" name="TextBox 204"/>
          <p:cNvSpPr txBox="1">
            <a:spLocks noChangeArrowheads="1"/>
          </p:cNvSpPr>
          <p:nvPr/>
        </p:nvSpPr>
        <p:spPr bwMode="auto">
          <a:xfrm>
            <a:off x="2421756" y="5744033"/>
            <a:ext cx="11541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nucleotide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6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466088"/>
            <a:ext cx="6315456" cy="39258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13.6-1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0"/>
          <p:cNvSpPr txBox="1">
            <a:spLocks noChangeArrowheads="1"/>
          </p:cNvSpPr>
          <p:nvPr/>
        </p:nvSpPr>
        <p:spPr bwMode="auto">
          <a:xfrm>
            <a:off x="1507189" y="2785406"/>
            <a:ext cx="131286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Phosphate</a:t>
            </a:r>
          </a:p>
        </p:txBody>
      </p:sp>
      <p:sp>
        <p:nvSpPr>
          <p:cNvPr id="8" name="TextBox 61"/>
          <p:cNvSpPr txBox="1">
            <a:spLocks noChangeArrowheads="1"/>
          </p:cNvSpPr>
          <p:nvPr/>
        </p:nvSpPr>
        <p:spPr bwMode="auto">
          <a:xfrm>
            <a:off x="1965977" y="3645831"/>
            <a:ext cx="73417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20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 end</a:t>
            </a:r>
          </a:p>
        </p:txBody>
      </p:sp>
      <p:sp>
        <p:nvSpPr>
          <p:cNvPr id="9" name="TextBox 62"/>
          <p:cNvSpPr txBox="1">
            <a:spLocks noChangeArrowheads="1"/>
          </p:cNvSpPr>
          <p:nvPr/>
        </p:nvSpPr>
        <p:spPr bwMode="auto">
          <a:xfrm>
            <a:off x="1507189" y="4634186"/>
            <a:ext cx="128240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</a:t>
            </a:r>
          </a:p>
        </p:txBody>
      </p:sp>
      <p:sp>
        <p:nvSpPr>
          <p:cNvPr id="10" name="TextBox 65"/>
          <p:cNvSpPr txBox="1">
            <a:spLocks noChangeArrowheads="1"/>
          </p:cNvSpPr>
          <p:nvPr/>
        </p:nvSpPr>
        <p:spPr bwMode="auto">
          <a:xfrm>
            <a:off x="3375827" y="4182406"/>
            <a:ext cx="1681551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Sugar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deoxyribose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</a:p>
        </p:txBody>
      </p:sp>
      <p:sp>
        <p:nvSpPr>
          <p:cNvPr id="11" name="TextBox 67"/>
          <p:cNvSpPr txBox="1">
            <a:spLocks noChangeArrowheads="1"/>
          </p:cNvSpPr>
          <p:nvPr/>
        </p:nvSpPr>
        <p:spPr bwMode="auto">
          <a:xfrm>
            <a:off x="5554521" y="4907893"/>
            <a:ext cx="216726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Nitrogenous base</a:t>
            </a:r>
          </a:p>
        </p:txBody>
      </p:sp>
    </p:spTree>
    <p:extLst>
      <p:ext uri="{BB962C8B-B14F-4D97-AF65-F5344CB8AC3E}">
        <p14:creationId xmlns:p14="http://schemas.microsoft.com/office/powerpoint/2010/main" val="1253572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findings became known as Chargaff’</a:t>
            </a:r>
            <a:r>
              <a:rPr lang="en-US" altLang="ja-JP" dirty="0"/>
              <a:t>s rules</a:t>
            </a:r>
          </a:p>
          <a:p>
            <a:pPr lvl="1"/>
            <a:r>
              <a:rPr lang="en-US" dirty="0"/>
              <a:t>The base composition of DNA varies between species</a:t>
            </a:r>
          </a:p>
          <a:p>
            <a:pPr lvl="1"/>
            <a:r>
              <a:rPr lang="en-US" dirty="0"/>
              <a:t>In any species the percentages of A and T bases are equal and the percentages of G and C bases are equal</a:t>
            </a:r>
          </a:p>
          <a:p>
            <a:r>
              <a:rPr lang="en-US" dirty="0"/>
              <a:t>The basis for these rules was not understood until the discovery of the double helix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86817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Structural Model of DNA: </a:t>
            </a:r>
            <a:r>
              <a:rPr lang="en-US" i="1" dirty="0"/>
              <a:t>Scientific Inquiry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James Watson and Francis Crick were first to determine the structure of DNA</a:t>
            </a:r>
          </a:p>
          <a:p>
            <a:r>
              <a:rPr lang="en-US"/>
              <a:t>Maurice Wilkins and Rosalind Franklin were using a technique called X-ray crystallography to study molecular structure</a:t>
            </a:r>
          </a:p>
          <a:p>
            <a:r>
              <a:rPr lang="en-US"/>
              <a:t>Franklin produced a picture of the DNA molecule using this technique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34841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6" y="1255776"/>
            <a:ext cx="6662928" cy="43464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278640" y="5039470"/>
            <a:ext cx="228267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Rosalind Franklin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236152" y="5037090"/>
            <a:ext cx="32743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2425" indent="-352425"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Franklin’s X-ray diffraction</a:t>
            </a:r>
            <a:b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photograph of DNA</a:t>
            </a:r>
          </a:p>
        </p:txBody>
      </p:sp>
    </p:spTree>
    <p:extLst>
      <p:ext uri="{BB962C8B-B14F-4D97-AF65-F5344CB8AC3E}">
        <p14:creationId xmlns:p14="http://schemas.microsoft.com/office/powerpoint/2010/main" val="3703386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72" y="1383792"/>
            <a:ext cx="2657856" cy="40904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13.7-1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78787" y="5167327"/>
            <a:ext cx="228267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Rosalind Franklin</a:t>
            </a:r>
          </a:p>
        </p:txBody>
      </p:sp>
    </p:spTree>
    <p:extLst>
      <p:ext uri="{BB962C8B-B14F-4D97-AF65-F5344CB8AC3E}">
        <p14:creationId xmlns:p14="http://schemas.microsoft.com/office/powerpoint/2010/main" val="3345395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92" y="1255776"/>
            <a:ext cx="3633216" cy="43464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13.7-2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790317" y="5033914"/>
            <a:ext cx="32743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2425" indent="-352425"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Franklin’s X-ray diffraction</a:t>
            </a:r>
            <a:b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photograph of DNA</a:t>
            </a:r>
          </a:p>
        </p:txBody>
      </p:sp>
    </p:spTree>
    <p:extLst>
      <p:ext uri="{BB962C8B-B14F-4D97-AF65-F5344CB8AC3E}">
        <p14:creationId xmlns:p14="http://schemas.microsoft.com/office/powerpoint/2010/main" val="180094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Franklin’</a:t>
            </a:r>
            <a:r>
              <a:rPr lang="en-US" altLang="ja-JP" dirty="0"/>
              <a:t>s X-ray crystallographic images of DNA enabled Watson to deduce that DNA was helical  </a:t>
            </a:r>
          </a:p>
          <a:p>
            <a:r>
              <a:rPr lang="en-US" dirty="0"/>
              <a:t>The X-ray images also enabled Watson to deduce the width of the helix and the spacing of the nitrogenous bases</a:t>
            </a:r>
          </a:p>
          <a:p>
            <a:r>
              <a:rPr lang="en-US" dirty="0"/>
              <a:t>The pattern in the photo suggested that the DNA molecule was made up of two strands, forming a </a:t>
            </a:r>
            <a:r>
              <a:rPr lang="en-US" b="1" dirty="0"/>
              <a:t>double helix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81698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DNA Double Helix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08aDNADoubleHelix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" y="237744"/>
            <a:ext cx="7723632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5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DNA Surface Model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08aDNASurface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30224"/>
            <a:ext cx="8546592" cy="4797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84301" y="1147971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17563" y="1374984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73126" y="1600409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93701" y="1813134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92151" y="1813134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250951" y="1374984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274763" y="1600409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754982" y="1147971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837657" y="1040815"/>
            <a:ext cx="4039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EC008C"/>
                </a:solidFill>
                <a:latin typeface="Arial"/>
                <a:ea typeface="ＭＳ Ｐゴシック" charset="0"/>
              </a:rPr>
              <a:t>5</a:t>
            </a:r>
            <a:r>
              <a:rPr lang="en-US" sz="11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1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1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4010026" y="1373396"/>
            <a:ext cx="104515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 bond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4169569" y="1837740"/>
            <a:ext cx="6251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4888707" y="1837740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5847557" y="1458328"/>
            <a:ext cx="4039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EC008C"/>
                </a:solidFill>
                <a:latin typeface="Arial"/>
                <a:ea typeface="ＭＳ Ｐゴシック" charset="0"/>
              </a:rPr>
              <a:t>3</a:t>
            </a:r>
            <a:r>
              <a:rPr lang="en-US" sz="11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1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1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20" name="TextBox 55"/>
          <p:cNvSpPr txBox="1">
            <a:spLocks noChangeArrowheads="1"/>
          </p:cNvSpPr>
          <p:nvPr/>
        </p:nvSpPr>
        <p:spPr bwMode="auto">
          <a:xfrm>
            <a:off x="2116932" y="2141746"/>
            <a:ext cx="44563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3.4 nm</a:t>
            </a:r>
          </a:p>
        </p:txBody>
      </p:sp>
      <p:sp>
        <p:nvSpPr>
          <p:cNvPr id="21" name="TextBox 56"/>
          <p:cNvSpPr txBox="1">
            <a:spLocks noChangeArrowheads="1"/>
          </p:cNvSpPr>
          <p:nvPr/>
        </p:nvSpPr>
        <p:spPr bwMode="auto">
          <a:xfrm>
            <a:off x="504826" y="2298909"/>
            <a:ext cx="865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2" name="TextBox 57"/>
          <p:cNvSpPr txBox="1">
            <a:spLocks noChangeArrowheads="1"/>
          </p:cNvSpPr>
          <p:nvPr/>
        </p:nvSpPr>
        <p:spPr bwMode="auto">
          <a:xfrm>
            <a:off x="877888" y="2298909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3" name="TextBox 58"/>
          <p:cNvSpPr txBox="1">
            <a:spLocks noChangeArrowheads="1"/>
          </p:cNvSpPr>
          <p:nvPr/>
        </p:nvSpPr>
        <p:spPr bwMode="auto">
          <a:xfrm>
            <a:off x="893763" y="2544971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4" name="TextBox 59"/>
          <p:cNvSpPr txBox="1">
            <a:spLocks noChangeArrowheads="1"/>
          </p:cNvSpPr>
          <p:nvPr/>
        </p:nvSpPr>
        <p:spPr bwMode="auto">
          <a:xfrm>
            <a:off x="850901" y="2795796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5" name="TextBox 60"/>
          <p:cNvSpPr txBox="1">
            <a:spLocks noChangeArrowheads="1"/>
          </p:cNvSpPr>
          <p:nvPr/>
        </p:nvSpPr>
        <p:spPr bwMode="auto">
          <a:xfrm>
            <a:off x="1296988" y="2544971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6" name="TextBox 61"/>
          <p:cNvSpPr txBox="1">
            <a:spLocks noChangeArrowheads="1"/>
          </p:cNvSpPr>
          <p:nvPr/>
        </p:nvSpPr>
        <p:spPr bwMode="auto">
          <a:xfrm>
            <a:off x="1247776" y="2795796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7" name="TextBox 62"/>
          <p:cNvSpPr txBox="1">
            <a:spLocks noChangeArrowheads="1"/>
          </p:cNvSpPr>
          <p:nvPr/>
        </p:nvSpPr>
        <p:spPr bwMode="auto">
          <a:xfrm>
            <a:off x="1241426" y="3051384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8" name="TextBox 63"/>
          <p:cNvSpPr txBox="1">
            <a:spLocks noChangeArrowheads="1"/>
          </p:cNvSpPr>
          <p:nvPr/>
        </p:nvSpPr>
        <p:spPr bwMode="auto">
          <a:xfrm>
            <a:off x="601663" y="3386346"/>
            <a:ext cx="32861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1 nm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450976" y="3543509"/>
            <a:ext cx="865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09626" y="3776871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" name="TextBox 66"/>
          <p:cNvSpPr txBox="1">
            <a:spLocks noChangeArrowheads="1"/>
          </p:cNvSpPr>
          <p:nvPr/>
        </p:nvSpPr>
        <p:spPr bwMode="auto">
          <a:xfrm>
            <a:off x="857251" y="4002296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2" name="TextBox 67"/>
          <p:cNvSpPr txBox="1">
            <a:spLocks noChangeArrowheads="1"/>
          </p:cNvSpPr>
          <p:nvPr/>
        </p:nvSpPr>
        <p:spPr bwMode="auto">
          <a:xfrm>
            <a:off x="407988" y="4221371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3" name="TextBox 68"/>
          <p:cNvSpPr txBox="1">
            <a:spLocks noChangeArrowheads="1"/>
          </p:cNvSpPr>
          <p:nvPr/>
        </p:nvSpPr>
        <p:spPr bwMode="auto">
          <a:xfrm>
            <a:off x="493713" y="4664284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69"/>
          <p:cNvSpPr txBox="1">
            <a:spLocks noChangeArrowheads="1"/>
          </p:cNvSpPr>
          <p:nvPr/>
        </p:nvSpPr>
        <p:spPr bwMode="auto">
          <a:xfrm>
            <a:off x="612776" y="5138946"/>
            <a:ext cx="865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5" name="TextBox 70"/>
          <p:cNvSpPr txBox="1">
            <a:spLocks noChangeArrowheads="1"/>
          </p:cNvSpPr>
          <p:nvPr/>
        </p:nvSpPr>
        <p:spPr bwMode="auto">
          <a:xfrm>
            <a:off x="700088" y="4210259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6" name="TextBox 71"/>
          <p:cNvSpPr txBox="1">
            <a:spLocks noChangeArrowheads="1"/>
          </p:cNvSpPr>
          <p:nvPr/>
        </p:nvSpPr>
        <p:spPr bwMode="auto">
          <a:xfrm>
            <a:off x="876301" y="4676984"/>
            <a:ext cx="865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7" name="TextBox 72"/>
          <p:cNvSpPr txBox="1">
            <a:spLocks noChangeArrowheads="1"/>
          </p:cNvSpPr>
          <p:nvPr/>
        </p:nvSpPr>
        <p:spPr bwMode="auto">
          <a:xfrm>
            <a:off x="881063" y="4908759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8" name="TextBox 73"/>
          <p:cNvSpPr txBox="1">
            <a:spLocks noChangeArrowheads="1"/>
          </p:cNvSpPr>
          <p:nvPr/>
        </p:nvSpPr>
        <p:spPr bwMode="auto">
          <a:xfrm>
            <a:off x="1054101" y="5131009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74"/>
          <p:cNvSpPr txBox="1">
            <a:spLocks noChangeArrowheads="1"/>
          </p:cNvSpPr>
          <p:nvPr/>
        </p:nvSpPr>
        <p:spPr bwMode="auto">
          <a:xfrm>
            <a:off x="1322388" y="4916696"/>
            <a:ext cx="865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0" name="TextBox 75"/>
          <p:cNvSpPr txBox="1">
            <a:spLocks noChangeArrowheads="1"/>
          </p:cNvSpPr>
          <p:nvPr/>
        </p:nvSpPr>
        <p:spPr bwMode="auto">
          <a:xfrm>
            <a:off x="2132807" y="5023853"/>
            <a:ext cx="52418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0.34 nm</a:t>
            </a:r>
          </a:p>
        </p:txBody>
      </p:sp>
      <p:sp>
        <p:nvSpPr>
          <p:cNvPr id="41" name="TextBox 76"/>
          <p:cNvSpPr txBox="1">
            <a:spLocks noChangeArrowheads="1"/>
          </p:cNvSpPr>
          <p:nvPr/>
        </p:nvSpPr>
        <p:spPr bwMode="auto">
          <a:xfrm>
            <a:off x="1260476" y="3776871"/>
            <a:ext cx="10900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2" name="TextBox 77"/>
          <p:cNvSpPr txBox="1">
            <a:spLocks noChangeArrowheads="1"/>
          </p:cNvSpPr>
          <p:nvPr/>
        </p:nvSpPr>
        <p:spPr bwMode="auto">
          <a:xfrm>
            <a:off x="1230313" y="3999121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3" name="TextBox 78"/>
          <p:cNvSpPr txBox="1">
            <a:spLocks noChangeArrowheads="1"/>
          </p:cNvSpPr>
          <p:nvPr/>
        </p:nvSpPr>
        <p:spPr bwMode="auto">
          <a:xfrm>
            <a:off x="1768476" y="3529221"/>
            <a:ext cx="10259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79"/>
          <p:cNvSpPr txBox="1">
            <a:spLocks noChangeArrowheads="1"/>
          </p:cNvSpPr>
          <p:nvPr/>
        </p:nvSpPr>
        <p:spPr bwMode="auto">
          <a:xfrm>
            <a:off x="1641476" y="3051384"/>
            <a:ext cx="865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5" name="TextBox 94"/>
          <p:cNvSpPr txBox="1">
            <a:spLocks noChangeArrowheads="1"/>
          </p:cNvSpPr>
          <p:nvPr/>
        </p:nvSpPr>
        <p:spPr bwMode="auto">
          <a:xfrm>
            <a:off x="4431507" y="2633078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6" name="TextBox 95"/>
          <p:cNvSpPr txBox="1">
            <a:spLocks noChangeArrowheads="1"/>
          </p:cNvSpPr>
          <p:nvPr/>
        </p:nvSpPr>
        <p:spPr bwMode="auto">
          <a:xfrm>
            <a:off x="5158582" y="2633078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7" name="TextBox 117"/>
          <p:cNvSpPr txBox="1">
            <a:spLocks noChangeArrowheads="1"/>
          </p:cNvSpPr>
          <p:nvPr/>
        </p:nvSpPr>
        <p:spPr bwMode="auto">
          <a:xfrm>
            <a:off x="4144169" y="3425240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8" name="TextBox 118"/>
          <p:cNvSpPr txBox="1">
            <a:spLocks noChangeArrowheads="1"/>
          </p:cNvSpPr>
          <p:nvPr/>
        </p:nvSpPr>
        <p:spPr bwMode="auto">
          <a:xfrm>
            <a:off x="4866482" y="3425240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9" name="TextBox 140"/>
          <p:cNvSpPr txBox="1">
            <a:spLocks noChangeArrowheads="1"/>
          </p:cNvSpPr>
          <p:nvPr/>
        </p:nvSpPr>
        <p:spPr bwMode="auto">
          <a:xfrm>
            <a:off x="4429919" y="4222165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142"/>
          <p:cNvSpPr txBox="1">
            <a:spLocks noChangeArrowheads="1"/>
          </p:cNvSpPr>
          <p:nvPr/>
        </p:nvSpPr>
        <p:spPr bwMode="auto">
          <a:xfrm>
            <a:off x="5156994" y="4222165"/>
            <a:ext cx="6251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8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1" name="TextBox 156"/>
          <p:cNvSpPr txBox="1">
            <a:spLocks noChangeArrowheads="1"/>
          </p:cNvSpPr>
          <p:nvPr/>
        </p:nvSpPr>
        <p:spPr bwMode="auto">
          <a:xfrm>
            <a:off x="3212307" y="4673015"/>
            <a:ext cx="4039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EC008C"/>
                </a:solidFill>
                <a:latin typeface="Arial"/>
                <a:ea typeface="ＭＳ Ｐゴシック" charset="0"/>
              </a:rPr>
              <a:t>3</a:t>
            </a:r>
            <a:r>
              <a:rPr lang="en-US" sz="11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1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1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52" name="TextBox 163"/>
          <p:cNvSpPr txBox="1">
            <a:spLocks noChangeArrowheads="1"/>
          </p:cNvSpPr>
          <p:nvPr/>
        </p:nvSpPr>
        <p:spPr bwMode="auto">
          <a:xfrm>
            <a:off x="6112669" y="5090528"/>
            <a:ext cx="4039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1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53" name="TextBox 164"/>
          <p:cNvSpPr txBox="1">
            <a:spLocks noChangeArrowheads="1"/>
          </p:cNvSpPr>
          <p:nvPr/>
        </p:nvSpPr>
        <p:spPr bwMode="auto">
          <a:xfrm>
            <a:off x="334963" y="5395328"/>
            <a:ext cx="15597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65176" indent="-276225"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Key features of</a:t>
            </a:r>
            <a:b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structure</a:t>
            </a:r>
          </a:p>
        </p:txBody>
      </p:sp>
      <p:sp>
        <p:nvSpPr>
          <p:cNvPr id="54" name="TextBox 167"/>
          <p:cNvSpPr txBox="1">
            <a:spLocks noChangeArrowheads="1"/>
          </p:cNvSpPr>
          <p:nvPr/>
        </p:nvSpPr>
        <p:spPr bwMode="auto">
          <a:xfrm>
            <a:off x="2862263" y="5412790"/>
            <a:ext cx="24670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Partial chemical structure</a:t>
            </a:r>
          </a:p>
        </p:txBody>
      </p:sp>
      <p:sp>
        <p:nvSpPr>
          <p:cNvPr id="55" name="TextBox 168"/>
          <p:cNvSpPr txBox="1">
            <a:spLocks noChangeArrowheads="1"/>
          </p:cNvSpPr>
          <p:nvPr/>
        </p:nvSpPr>
        <p:spPr bwMode="auto">
          <a:xfrm>
            <a:off x="7094538" y="5392153"/>
            <a:ext cx="13304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65176" indent="-276225"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Space-filling</a:t>
            </a:r>
            <a:b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  <p:sp>
        <p:nvSpPr>
          <p:cNvPr id="3" name="Freeform 2"/>
          <p:cNvSpPr/>
          <p:nvPr/>
        </p:nvSpPr>
        <p:spPr>
          <a:xfrm>
            <a:off x="4519613" y="1566863"/>
            <a:ext cx="0" cy="161925"/>
          </a:xfrm>
          <a:custGeom>
            <a:avLst/>
            <a:gdLst>
              <a:gd name="connsiteX0" fmla="*/ 0 w 0"/>
              <a:gd name="connsiteY0" fmla="*/ 0 h 161925"/>
              <a:gd name="connsiteX1" fmla="*/ 0 w 0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1925">
                <a:moveTo>
                  <a:pt x="0" y="0"/>
                </a:moveTo>
                <a:lnTo>
                  <a:pt x="0" y="1619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21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96" y="204216"/>
            <a:ext cx="318820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13.8-1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424038" y="35941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8863" y="66580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735063" y="970606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88951" y="1257944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490588" y="125794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244651" y="665806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274813" y="97060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927276" y="35941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409876" y="1699269"/>
            <a:ext cx="6091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3.4 nm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239763" y="191040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741413" y="191040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762051" y="224378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3704901" y="258033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306563" y="224378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4238301" y="258033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4231951" y="292481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3368351" y="3377256"/>
            <a:ext cx="4488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1 nm</a:t>
            </a: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4512938" y="358839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3649338" y="390113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3712838" y="420593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108001" y="450120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3223888" y="509810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3385813" y="5736281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3501701" y="448533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3738238" y="5115569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3744588" y="542830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3979538" y="572516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29"/>
          <p:cNvSpPr txBox="1">
            <a:spLocks noChangeArrowheads="1"/>
          </p:cNvSpPr>
          <p:nvPr/>
        </p:nvSpPr>
        <p:spPr bwMode="auto">
          <a:xfrm>
            <a:off x="4339901" y="5439419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5" name="TextBox 30"/>
          <p:cNvSpPr txBox="1">
            <a:spLocks noChangeArrowheads="1"/>
          </p:cNvSpPr>
          <p:nvPr/>
        </p:nvSpPr>
        <p:spPr bwMode="auto">
          <a:xfrm>
            <a:off x="5430513" y="5585469"/>
            <a:ext cx="7165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0.34 nm</a:t>
            </a:r>
          </a:p>
        </p:txBody>
      </p:sp>
      <p:sp>
        <p:nvSpPr>
          <p:cNvPr id="36" name="TextBox 31"/>
          <p:cNvSpPr txBox="1">
            <a:spLocks noChangeArrowheads="1"/>
          </p:cNvSpPr>
          <p:nvPr/>
        </p:nvSpPr>
        <p:spPr bwMode="auto">
          <a:xfrm>
            <a:off x="4257351" y="390113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4216076" y="420275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8" name="TextBox 33"/>
          <p:cNvSpPr txBox="1">
            <a:spLocks noChangeArrowheads="1"/>
          </p:cNvSpPr>
          <p:nvPr/>
        </p:nvSpPr>
        <p:spPr bwMode="auto">
          <a:xfrm>
            <a:off x="4941563" y="356934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34"/>
          <p:cNvSpPr txBox="1">
            <a:spLocks noChangeArrowheads="1"/>
          </p:cNvSpPr>
          <p:nvPr/>
        </p:nvSpPr>
        <p:spPr bwMode="auto">
          <a:xfrm>
            <a:off x="4770113" y="2924819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0" name="TextBox 35"/>
          <p:cNvSpPr txBox="1">
            <a:spLocks noChangeArrowheads="1"/>
          </p:cNvSpPr>
          <p:nvPr/>
        </p:nvSpPr>
        <p:spPr bwMode="auto">
          <a:xfrm>
            <a:off x="3011163" y="6111723"/>
            <a:ext cx="201337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8328" indent="-338328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Key features of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structure</a:t>
            </a:r>
          </a:p>
        </p:txBody>
      </p:sp>
    </p:spTree>
    <p:extLst>
      <p:ext uri="{BB962C8B-B14F-4D97-AF65-F5344CB8AC3E}">
        <p14:creationId xmlns:p14="http://schemas.microsoft.com/office/powerpoint/2010/main" val="1638097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441960"/>
            <a:ext cx="4992624" cy="59740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13.8-2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08547" y="436664"/>
            <a:ext cx="54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5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640485" y="876402"/>
            <a:ext cx="14186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 bond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871466" y="1505846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828728" y="1505846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6093966" y="991496"/>
            <a:ext cx="54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5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4219128" y="2563121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5185916" y="2563121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4" name="TextBox 60"/>
          <p:cNvSpPr txBox="1">
            <a:spLocks noChangeArrowheads="1"/>
          </p:cNvSpPr>
          <p:nvPr/>
        </p:nvSpPr>
        <p:spPr bwMode="auto">
          <a:xfrm>
            <a:off x="3839716" y="3617221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5" name="TextBox 61"/>
          <p:cNvSpPr txBox="1">
            <a:spLocks noChangeArrowheads="1"/>
          </p:cNvSpPr>
          <p:nvPr/>
        </p:nvSpPr>
        <p:spPr bwMode="auto">
          <a:xfrm>
            <a:off x="4798566" y="3617221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6" name="TextBox 90"/>
          <p:cNvSpPr txBox="1">
            <a:spLocks noChangeArrowheads="1"/>
          </p:cNvSpPr>
          <p:nvPr/>
        </p:nvSpPr>
        <p:spPr bwMode="auto">
          <a:xfrm>
            <a:off x="4217541" y="4677671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7" name="TextBox 91"/>
          <p:cNvSpPr txBox="1">
            <a:spLocks noChangeArrowheads="1"/>
          </p:cNvSpPr>
          <p:nvPr/>
        </p:nvSpPr>
        <p:spPr bwMode="auto">
          <a:xfrm>
            <a:off x="5184328" y="4677671"/>
            <a:ext cx="7854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8" name="TextBox 114"/>
          <p:cNvSpPr txBox="1">
            <a:spLocks noChangeArrowheads="1"/>
          </p:cNvSpPr>
          <p:nvPr/>
        </p:nvSpPr>
        <p:spPr bwMode="auto">
          <a:xfrm>
            <a:off x="2590353" y="5261871"/>
            <a:ext cx="54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5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19" name="TextBox 130"/>
          <p:cNvSpPr txBox="1">
            <a:spLocks noChangeArrowheads="1"/>
          </p:cNvSpPr>
          <p:nvPr/>
        </p:nvSpPr>
        <p:spPr bwMode="auto">
          <a:xfrm>
            <a:off x="6444803" y="5817496"/>
            <a:ext cx="54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EC008C"/>
                </a:solidFill>
                <a:latin typeface="Symbol"/>
                <a:ea typeface="ＭＳ Ｐゴシック" charset="0"/>
              </a:rPr>
              <a:t>¢</a:t>
            </a:r>
            <a:r>
              <a:rPr lang="en-US" sz="1500" b="1">
                <a:solidFill>
                  <a:srgbClr val="EC008C"/>
                </a:solidFill>
                <a:latin typeface="Arial"/>
                <a:ea typeface="ＭＳ Ｐゴシック" charset="0"/>
              </a:rPr>
              <a:t> </a:t>
            </a:r>
            <a:r>
              <a:rPr lang="en-US" sz="1500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26010" y="6083402"/>
            <a:ext cx="3290966" cy="28636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61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Partial chemical structure</a:t>
            </a:r>
          </a:p>
        </p:txBody>
      </p:sp>
      <p:sp>
        <p:nvSpPr>
          <p:cNvPr id="3" name="Freeform 2"/>
          <p:cNvSpPr/>
          <p:nvPr/>
        </p:nvSpPr>
        <p:spPr>
          <a:xfrm>
            <a:off x="4343399" y="1121569"/>
            <a:ext cx="0" cy="233362"/>
          </a:xfrm>
          <a:custGeom>
            <a:avLst/>
            <a:gdLst>
              <a:gd name="connsiteX0" fmla="*/ 0 w 0"/>
              <a:gd name="connsiteY0" fmla="*/ 0 h 233362"/>
              <a:gd name="connsiteX1" fmla="*/ 0 w 0"/>
              <a:gd name="connsiteY1" fmla="*/ 233362 h 233362"/>
              <a:gd name="connsiteX2" fmla="*/ 0 w 0"/>
              <a:gd name="connsiteY2" fmla="*/ 233362 h 2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33362">
                <a:moveTo>
                  <a:pt x="0" y="0"/>
                </a:moveTo>
                <a:lnTo>
                  <a:pt x="0" y="233362"/>
                </a:lnTo>
                <a:lnTo>
                  <a:pt x="0" y="23336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01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08" y="265176"/>
            <a:ext cx="2462784" cy="63276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13.8-3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3369180" y="6079863"/>
            <a:ext cx="17184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Space-filling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3109821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Watson and Crick built models of a double helix to conform to the X-ray measurements and the chemistry of DNA</a:t>
            </a:r>
          </a:p>
          <a:p>
            <a:r>
              <a:rPr lang="en-US" dirty="0"/>
              <a:t>Franklin had concluded that there were two outer  sugar-phosphate backbones, with the nitrogenous bases paired in the molecule’</a:t>
            </a:r>
            <a:r>
              <a:rPr lang="en-US" altLang="ja-JP" dirty="0"/>
              <a:t>s interior</a:t>
            </a:r>
          </a:p>
          <a:p>
            <a:r>
              <a:rPr lang="en-US" dirty="0"/>
              <a:t>Watson built a model in which the backbones were </a:t>
            </a:r>
            <a:r>
              <a:rPr lang="en-US" b="1" dirty="0"/>
              <a:t>antiparallel</a:t>
            </a:r>
            <a:r>
              <a:rPr lang="en-US" dirty="0"/>
              <a:t> (their subunits run in opposite directions)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94548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At first, Watson and Crick thought the bases paired like with like (A with A, and so on), but such pairings did not result in a uniform width </a:t>
            </a:r>
          </a:p>
          <a:p>
            <a:r>
              <a:rPr lang="en-US"/>
              <a:t>Instead, pairing a purine with a pyrimidine resulted in a uniform width consistent with the X-ray data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79575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89888"/>
            <a:ext cx="8546592" cy="40782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598605" y="1830388"/>
            <a:ext cx="367889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Purine 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purine: too wide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598605" y="3232151"/>
            <a:ext cx="52530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Pyrimidine 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 pyrimidine: too narrow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98605" y="4398963"/>
            <a:ext cx="385041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Purine 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 pyrimidine: width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consistent with X-ray data</a:t>
            </a:r>
          </a:p>
        </p:txBody>
      </p:sp>
    </p:spTree>
    <p:extLst>
      <p:ext uri="{BB962C8B-B14F-4D97-AF65-F5344CB8AC3E}">
        <p14:creationId xmlns:p14="http://schemas.microsoft.com/office/powerpoint/2010/main" val="4196572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Watson and Crick reasoned that the pairing was more specific, dictated by the base structures</a:t>
            </a:r>
          </a:p>
          <a:p>
            <a:r>
              <a:rPr lang="en-US" dirty="0"/>
              <a:t>They determined that adenine (A) paired only with thymine (T), and guanine (G) paired only with cytosine (C)</a:t>
            </a:r>
          </a:p>
          <a:p>
            <a:r>
              <a:rPr lang="en-US" dirty="0"/>
              <a:t>The Watson-Crick model explains Chargaff’</a:t>
            </a:r>
            <a:r>
              <a:rPr lang="en-US" altLang="ja-JP" dirty="0"/>
              <a:t>s rules: in any organism the amount of A </a:t>
            </a:r>
            <a:r>
              <a:rPr lang="en-US" dirty="0"/>
              <a:t>= the amount of</a:t>
            </a:r>
            <a:r>
              <a:rPr lang="en-US" altLang="ja-JP" dirty="0"/>
              <a:t> T, and the amount of G </a:t>
            </a:r>
            <a:r>
              <a:rPr lang="en-US" dirty="0"/>
              <a:t>= the amount </a:t>
            </a:r>
            <a:r>
              <a:rPr lang="en-US"/>
              <a:t>of </a:t>
            </a:r>
            <a:r>
              <a:rPr lang="en-US" altLang="ja-JP"/>
              <a:t>C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50489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4216"/>
            <a:ext cx="4572000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2840037" y="2754213"/>
            <a:ext cx="1586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Adenine (A)</a:t>
            </a:r>
          </a:p>
        </p:txBody>
      </p: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5238750" y="2754213"/>
            <a:ext cx="1603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Thymine (T)</a:t>
            </a:r>
          </a:p>
        </p:txBody>
      </p:sp>
      <p:sp>
        <p:nvSpPr>
          <p:cNvPr id="13" name="TextBox 68"/>
          <p:cNvSpPr txBox="1">
            <a:spLocks noChangeArrowheads="1"/>
          </p:cNvSpPr>
          <p:nvPr/>
        </p:nvSpPr>
        <p:spPr bwMode="auto">
          <a:xfrm>
            <a:off x="2824162" y="6291163"/>
            <a:ext cx="16190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Guanine (G)</a:t>
            </a:r>
          </a:p>
        </p:txBody>
      </p:sp>
      <p:sp>
        <p:nvSpPr>
          <p:cNvPr id="14" name="TextBox 70"/>
          <p:cNvSpPr txBox="1">
            <a:spLocks noChangeArrowheads="1"/>
          </p:cNvSpPr>
          <p:nvPr/>
        </p:nvSpPr>
        <p:spPr bwMode="auto">
          <a:xfrm>
            <a:off x="5186362" y="6291163"/>
            <a:ext cx="16655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Cytosine (C)</a:t>
            </a:r>
          </a:p>
        </p:txBody>
      </p:sp>
    </p:spTree>
    <p:extLst>
      <p:ext uri="{BB962C8B-B14F-4D97-AF65-F5344CB8AC3E}">
        <p14:creationId xmlns:p14="http://schemas.microsoft.com/office/powerpoint/2010/main" val="273527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72" y="859536"/>
            <a:ext cx="5858256" cy="51389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82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13.2: Many proteins work together in DNA replication and repair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relationship between structure and function is manifest in the double helix</a:t>
            </a:r>
          </a:p>
          <a:p>
            <a:r>
              <a:rPr lang="en-US"/>
              <a:t>Watson and Crick noted that the specific base pairing suggested a possible copying mechanism for genetic material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70438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16024"/>
            <a:ext cx="8546592" cy="34259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13.11-s1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38314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63752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36764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71689" y="2824739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63752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55814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38314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344789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305102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338439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344789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333677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6686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6" name="TextBox 51"/>
          <p:cNvSpPr txBox="1">
            <a:spLocks noChangeArrowheads="1"/>
          </p:cNvSpPr>
          <p:nvPr/>
        </p:nvSpPr>
        <p:spPr bwMode="auto">
          <a:xfrm>
            <a:off x="16686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3" name="TextBox 58"/>
          <p:cNvSpPr txBox="1">
            <a:spLocks noChangeArrowheads="1"/>
          </p:cNvSpPr>
          <p:nvPr/>
        </p:nvSpPr>
        <p:spPr bwMode="auto">
          <a:xfrm>
            <a:off x="335933" y="4379693"/>
            <a:ext cx="13542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0838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Parental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</p:spTree>
    <p:extLst>
      <p:ext uri="{BB962C8B-B14F-4D97-AF65-F5344CB8AC3E}">
        <p14:creationId xmlns:p14="http://schemas.microsoft.com/office/powerpoint/2010/main" val="3967519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16024"/>
            <a:ext cx="8546592" cy="34259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13.11-s2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38314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63752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36764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71689" y="2824739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63752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55814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38314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344789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305102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338439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344789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333677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6686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4560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2779889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2752902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2786239" y="2829501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2779889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770364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395964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4356277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4388027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4395964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4384852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47293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6" name="TextBox 51"/>
          <p:cNvSpPr txBox="1">
            <a:spLocks noChangeArrowheads="1"/>
          </p:cNvSpPr>
          <p:nvPr/>
        </p:nvSpPr>
        <p:spPr bwMode="auto">
          <a:xfrm>
            <a:off x="16686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7" name="TextBox 52"/>
          <p:cNvSpPr txBox="1">
            <a:spLocks noChangeArrowheads="1"/>
          </p:cNvSpPr>
          <p:nvPr/>
        </p:nvSpPr>
        <p:spPr bwMode="auto">
          <a:xfrm>
            <a:off x="24560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8" name="TextBox 53"/>
          <p:cNvSpPr txBox="1">
            <a:spLocks noChangeArrowheads="1"/>
          </p:cNvSpPr>
          <p:nvPr/>
        </p:nvSpPr>
        <p:spPr bwMode="auto">
          <a:xfrm>
            <a:off x="47293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3" name="TextBox 58"/>
          <p:cNvSpPr txBox="1">
            <a:spLocks noChangeArrowheads="1"/>
          </p:cNvSpPr>
          <p:nvPr/>
        </p:nvSpPr>
        <p:spPr bwMode="auto">
          <a:xfrm>
            <a:off x="335933" y="4379693"/>
            <a:ext cx="13542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0838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Parental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  <p:sp>
        <p:nvSpPr>
          <p:cNvPr id="64" name="TextBox 61"/>
          <p:cNvSpPr txBox="1">
            <a:spLocks noChangeArrowheads="1"/>
          </p:cNvSpPr>
          <p:nvPr/>
        </p:nvSpPr>
        <p:spPr bwMode="auto">
          <a:xfrm>
            <a:off x="2239346" y="4379693"/>
            <a:ext cx="281615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0838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Separation of parental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strands into templates</a:t>
            </a:r>
          </a:p>
        </p:txBody>
      </p:sp>
    </p:spTree>
    <p:extLst>
      <p:ext uri="{BB962C8B-B14F-4D97-AF65-F5344CB8AC3E}">
        <p14:creationId xmlns:p14="http://schemas.microsoft.com/office/powerpoint/2010/main" val="2786138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16024"/>
            <a:ext cx="8546592" cy="34259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13.11-s3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38314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63752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36764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71689" y="2824739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63752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55814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38314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344789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305102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338439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344789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333677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6686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4560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2779889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2752902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2786239" y="2829501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2779889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770364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395964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4356277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4388027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4395964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4384852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4729339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5473877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5796139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29"/>
          <p:cNvSpPr txBox="1">
            <a:spLocks noChangeArrowheads="1"/>
          </p:cNvSpPr>
          <p:nvPr/>
        </p:nvSpPr>
        <p:spPr bwMode="auto">
          <a:xfrm>
            <a:off x="5769152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5" name="TextBox 30"/>
          <p:cNvSpPr txBox="1">
            <a:spLocks noChangeArrowheads="1"/>
          </p:cNvSpPr>
          <p:nvPr/>
        </p:nvSpPr>
        <p:spPr bwMode="auto">
          <a:xfrm>
            <a:off x="5804077" y="2829501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6" name="TextBox 31"/>
          <p:cNvSpPr txBox="1">
            <a:spLocks noChangeArrowheads="1"/>
          </p:cNvSpPr>
          <p:nvPr/>
        </p:nvSpPr>
        <p:spPr bwMode="auto">
          <a:xfrm>
            <a:off x="5796139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5788202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8" name="TextBox 33"/>
          <p:cNvSpPr txBox="1">
            <a:spLocks noChangeArrowheads="1"/>
          </p:cNvSpPr>
          <p:nvPr/>
        </p:nvSpPr>
        <p:spPr bwMode="auto">
          <a:xfrm>
            <a:off x="6472414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9" name="TextBox 34"/>
          <p:cNvSpPr txBox="1">
            <a:spLocks noChangeArrowheads="1"/>
          </p:cNvSpPr>
          <p:nvPr/>
        </p:nvSpPr>
        <p:spPr bwMode="auto">
          <a:xfrm>
            <a:off x="6432727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0" name="TextBox 35"/>
          <p:cNvSpPr txBox="1">
            <a:spLocks noChangeArrowheads="1"/>
          </p:cNvSpPr>
          <p:nvPr/>
        </p:nvSpPr>
        <p:spPr bwMode="auto">
          <a:xfrm>
            <a:off x="6464477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36"/>
          <p:cNvSpPr txBox="1">
            <a:spLocks noChangeArrowheads="1"/>
          </p:cNvSpPr>
          <p:nvPr/>
        </p:nvSpPr>
        <p:spPr bwMode="auto">
          <a:xfrm>
            <a:off x="6472414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2" name="TextBox 37"/>
          <p:cNvSpPr txBox="1">
            <a:spLocks noChangeArrowheads="1"/>
          </p:cNvSpPr>
          <p:nvPr/>
        </p:nvSpPr>
        <p:spPr bwMode="auto">
          <a:xfrm>
            <a:off x="6461302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3" name="TextBox 38"/>
          <p:cNvSpPr txBox="1">
            <a:spLocks noChangeArrowheads="1"/>
          </p:cNvSpPr>
          <p:nvPr/>
        </p:nvSpPr>
        <p:spPr bwMode="auto">
          <a:xfrm>
            <a:off x="6802614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4" name="TextBox 39"/>
          <p:cNvSpPr txBox="1">
            <a:spLocks noChangeArrowheads="1"/>
          </p:cNvSpPr>
          <p:nvPr/>
        </p:nvSpPr>
        <p:spPr bwMode="auto">
          <a:xfrm>
            <a:off x="7329664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5" name="TextBox 40"/>
          <p:cNvSpPr txBox="1">
            <a:spLocks noChangeArrowheads="1"/>
          </p:cNvSpPr>
          <p:nvPr/>
        </p:nvSpPr>
        <p:spPr bwMode="auto">
          <a:xfrm>
            <a:off x="7648752" y="209131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6" name="TextBox 41"/>
          <p:cNvSpPr txBox="1">
            <a:spLocks noChangeArrowheads="1"/>
          </p:cNvSpPr>
          <p:nvPr/>
        </p:nvSpPr>
        <p:spPr bwMode="auto">
          <a:xfrm>
            <a:off x="7621764" y="246120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7" name="TextBox 42"/>
          <p:cNvSpPr txBox="1">
            <a:spLocks noChangeArrowheads="1"/>
          </p:cNvSpPr>
          <p:nvPr/>
        </p:nvSpPr>
        <p:spPr bwMode="auto">
          <a:xfrm>
            <a:off x="7656689" y="2829501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8" name="TextBox 43"/>
          <p:cNvSpPr txBox="1">
            <a:spLocks noChangeArrowheads="1"/>
          </p:cNvSpPr>
          <p:nvPr/>
        </p:nvSpPr>
        <p:spPr bwMode="auto">
          <a:xfrm>
            <a:off x="7648752" y="320097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9" name="TextBox 44"/>
          <p:cNvSpPr txBox="1">
            <a:spLocks noChangeArrowheads="1"/>
          </p:cNvSpPr>
          <p:nvPr/>
        </p:nvSpPr>
        <p:spPr bwMode="auto">
          <a:xfrm>
            <a:off x="7640814" y="358673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0" name="TextBox 45"/>
          <p:cNvSpPr txBox="1">
            <a:spLocks noChangeArrowheads="1"/>
          </p:cNvSpPr>
          <p:nvPr/>
        </p:nvSpPr>
        <p:spPr bwMode="auto">
          <a:xfrm>
            <a:off x="8323439" y="2091314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1" name="TextBox 46"/>
          <p:cNvSpPr txBox="1">
            <a:spLocks noChangeArrowheads="1"/>
          </p:cNvSpPr>
          <p:nvPr/>
        </p:nvSpPr>
        <p:spPr bwMode="auto">
          <a:xfrm>
            <a:off x="8285339" y="246120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2" name="TextBox 47"/>
          <p:cNvSpPr txBox="1">
            <a:spLocks noChangeArrowheads="1"/>
          </p:cNvSpPr>
          <p:nvPr/>
        </p:nvSpPr>
        <p:spPr bwMode="auto">
          <a:xfrm>
            <a:off x="8317089" y="2824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3" name="TextBox 48"/>
          <p:cNvSpPr txBox="1">
            <a:spLocks noChangeArrowheads="1"/>
          </p:cNvSpPr>
          <p:nvPr/>
        </p:nvSpPr>
        <p:spPr bwMode="auto">
          <a:xfrm>
            <a:off x="8323439" y="3200976"/>
            <a:ext cx="1170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4" name="TextBox 49"/>
          <p:cNvSpPr txBox="1">
            <a:spLocks noChangeArrowheads="1"/>
          </p:cNvSpPr>
          <p:nvPr/>
        </p:nvSpPr>
        <p:spPr bwMode="auto">
          <a:xfrm>
            <a:off x="8313914" y="358673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5" name="TextBox 50"/>
          <p:cNvSpPr txBox="1">
            <a:spLocks noChangeArrowheads="1"/>
          </p:cNvSpPr>
          <p:nvPr/>
        </p:nvSpPr>
        <p:spPr bwMode="auto">
          <a:xfrm>
            <a:off x="8658402" y="171825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6" name="TextBox 51"/>
          <p:cNvSpPr txBox="1">
            <a:spLocks noChangeArrowheads="1"/>
          </p:cNvSpPr>
          <p:nvPr/>
        </p:nvSpPr>
        <p:spPr bwMode="auto">
          <a:xfrm>
            <a:off x="16686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7" name="TextBox 52"/>
          <p:cNvSpPr txBox="1">
            <a:spLocks noChangeArrowheads="1"/>
          </p:cNvSpPr>
          <p:nvPr/>
        </p:nvSpPr>
        <p:spPr bwMode="auto">
          <a:xfrm>
            <a:off x="24560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8" name="TextBox 53"/>
          <p:cNvSpPr txBox="1">
            <a:spLocks noChangeArrowheads="1"/>
          </p:cNvSpPr>
          <p:nvPr/>
        </p:nvSpPr>
        <p:spPr bwMode="auto">
          <a:xfrm>
            <a:off x="4729339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9" name="TextBox 54"/>
          <p:cNvSpPr txBox="1">
            <a:spLocks noChangeArrowheads="1"/>
          </p:cNvSpPr>
          <p:nvPr/>
        </p:nvSpPr>
        <p:spPr bwMode="auto">
          <a:xfrm>
            <a:off x="5473877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0" name="TextBox 55"/>
          <p:cNvSpPr txBox="1">
            <a:spLocks noChangeArrowheads="1"/>
          </p:cNvSpPr>
          <p:nvPr/>
        </p:nvSpPr>
        <p:spPr bwMode="auto">
          <a:xfrm>
            <a:off x="6802614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1" name="TextBox 56"/>
          <p:cNvSpPr txBox="1">
            <a:spLocks noChangeArrowheads="1"/>
          </p:cNvSpPr>
          <p:nvPr/>
        </p:nvSpPr>
        <p:spPr bwMode="auto">
          <a:xfrm>
            <a:off x="7329664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2" name="TextBox 57"/>
          <p:cNvSpPr txBox="1">
            <a:spLocks noChangeArrowheads="1"/>
          </p:cNvSpPr>
          <p:nvPr/>
        </p:nvSpPr>
        <p:spPr bwMode="auto">
          <a:xfrm>
            <a:off x="8658402" y="394233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3" name="TextBox 58"/>
          <p:cNvSpPr txBox="1">
            <a:spLocks noChangeArrowheads="1"/>
          </p:cNvSpPr>
          <p:nvPr/>
        </p:nvSpPr>
        <p:spPr bwMode="auto">
          <a:xfrm>
            <a:off x="335933" y="4379693"/>
            <a:ext cx="13542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0838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Parental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  <p:sp>
        <p:nvSpPr>
          <p:cNvPr id="64" name="TextBox 61"/>
          <p:cNvSpPr txBox="1">
            <a:spLocks noChangeArrowheads="1"/>
          </p:cNvSpPr>
          <p:nvPr/>
        </p:nvSpPr>
        <p:spPr bwMode="auto">
          <a:xfrm>
            <a:off x="2239346" y="4379693"/>
            <a:ext cx="281615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0838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Separation of parental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strands into templates</a:t>
            </a:r>
          </a:p>
        </p:txBody>
      </p:sp>
      <p:sp>
        <p:nvSpPr>
          <p:cNvPr id="65" name="TextBox 63"/>
          <p:cNvSpPr txBox="1">
            <a:spLocks noChangeArrowheads="1"/>
          </p:cNvSpPr>
          <p:nvPr/>
        </p:nvSpPr>
        <p:spPr bwMode="auto">
          <a:xfrm>
            <a:off x="5484196" y="4379693"/>
            <a:ext cx="33547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0838" indent="-347472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Formation of new strands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complementary to template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strands</a:t>
            </a:r>
          </a:p>
        </p:txBody>
      </p:sp>
    </p:spTree>
    <p:extLst>
      <p:ext uri="{BB962C8B-B14F-4D97-AF65-F5344CB8AC3E}">
        <p14:creationId xmlns:p14="http://schemas.microsoft.com/office/powerpoint/2010/main" val="3355333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Basic Principle: Base Pairing to a Template Strand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Since the two strands of DNA are complementary, each strand acts as a template for building a new strand in replication</a:t>
            </a:r>
          </a:p>
          <a:p>
            <a:r>
              <a:rPr lang="en-US"/>
              <a:t>In DNA replication, the parent molecule unwinds, and two new daughter strands are built based on base-pairing rules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27888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Watson and Crick’</a:t>
            </a:r>
            <a:r>
              <a:rPr lang="en-US" altLang="ja-JP" dirty="0"/>
              <a:t>s </a:t>
            </a:r>
            <a:r>
              <a:rPr lang="en-US" altLang="ja-JP" b="1" dirty="0"/>
              <a:t>semiconservative model</a:t>
            </a:r>
            <a:r>
              <a:rPr lang="en-US" altLang="ja-JP" dirty="0"/>
              <a:t> of replication predicts that when a double helix replicates, each daughter molecule will have one old strand (derived or “conserved” from the parent molecule) and one newly made strand</a:t>
            </a:r>
          </a:p>
          <a:p>
            <a:r>
              <a:rPr lang="en-US" dirty="0"/>
              <a:t>Competing models were the conservative model (the two parent strands rejoin) and the dispersive model (each strand is a mix of old and new)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184879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4" y="204216"/>
            <a:ext cx="45537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504107" y="409845"/>
            <a:ext cx="9730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Parent cell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05544" y="199501"/>
            <a:ext cx="971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First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324594" y="776557"/>
            <a:ext cx="21175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(a) Conservative model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324594" y="2762520"/>
            <a:ext cx="25551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(b) Semiconservative model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324594" y="4711970"/>
            <a:ext cx="18819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(c) Dispersive model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855687" y="199454"/>
            <a:ext cx="971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</p:spTree>
    <p:extLst>
      <p:ext uri="{BB962C8B-B14F-4D97-AF65-F5344CB8AC3E}">
        <p14:creationId xmlns:p14="http://schemas.microsoft.com/office/powerpoint/2010/main" val="878465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Experiments by Matthew Meselson and Franklin Stahl supported the semiconservative model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80918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6" y="204216"/>
            <a:ext cx="507796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335213" y="495300"/>
            <a:ext cx="91371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cultured in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</a:t>
            </a:r>
            <a:r>
              <a:rPr lang="en-US" sz="14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(heavy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isotope)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243263" y="1966913"/>
            <a:ext cx="1049711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sample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centrifuged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after first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6105525" y="495300"/>
            <a:ext cx="94577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transferred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medium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</a:t>
            </a:r>
            <a:r>
              <a:rPr lang="en-US" sz="140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14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(lighter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isotope)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4954588" y="1966913"/>
            <a:ext cx="1099404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sample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centrifuged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after second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61277" y="207428"/>
            <a:ext cx="955390" cy="2180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7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59689" y="1950503"/>
            <a:ext cx="633187" cy="2180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70" b="1">
                <a:solidFill>
                  <a:srgbClr val="C00000"/>
                </a:solidFill>
                <a:latin typeface="Arial"/>
                <a:ea typeface="ＭＳ Ｐゴシック" charset="0"/>
              </a:rPr>
              <a:t>Results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6568507" y="1990190"/>
            <a:ext cx="51616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Less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dense</a:t>
            </a: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6568507" y="2447390"/>
            <a:ext cx="51616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More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dense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5563" y="3054608"/>
            <a:ext cx="955390" cy="2180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167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7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Conclusion</a:t>
            </a:r>
          </a:p>
        </p:txBody>
      </p:sp>
      <p:sp>
        <p:nvSpPr>
          <p:cNvPr id="27" name="TextBox 33"/>
          <p:cNvSpPr txBox="1">
            <a:spLocks noChangeArrowheads="1"/>
          </p:cNvSpPr>
          <p:nvPr/>
        </p:nvSpPr>
        <p:spPr bwMode="auto">
          <a:xfrm>
            <a:off x="2061594" y="3337978"/>
            <a:ext cx="103393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Predictions:</a:t>
            </a:r>
          </a:p>
        </p:txBody>
      </p:sp>
      <p:sp>
        <p:nvSpPr>
          <p:cNvPr id="28" name="TextBox 34"/>
          <p:cNvSpPr txBox="1">
            <a:spLocks noChangeArrowheads="1"/>
          </p:cNvSpPr>
          <p:nvPr/>
        </p:nvSpPr>
        <p:spPr bwMode="auto">
          <a:xfrm>
            <a:off x="2071119" y="3893603"/>
            <a:ext cx="112370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Conservative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3609407" y="3337978"/>
            <a:ext cx="134171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First replication</a:t>
            </a:r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5201669" y="3337978"/>
            <a:ext cx="159979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 replication</a:t>
            </a:r>
          </a:p>
        </p:txBody>
      </p:sp>
      <p:sp>
        <p:nvSpPr>
          <p:cNvPr id="31" name="TextBox 38"/>
          <p:cNvSpPr txBox="1">
            <a:spLocks noChangeArrowheads="1"/>
          </p:cNvSpPr>
          <p:nvPr/>
        </p:nvSpPr>
        <p:spPr bwMode="auto">
          <a:xfrm>
            <a:off x="2071119" y="4868328"/>
            <a:ext cx="152285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Semiconservative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  <p:sp>
        <p:nvSpPr>
          <p:cNvPr id="32" name="TextBox 40"/>
          <p:cNvSpPr txBox="1">
            <a:spLocks noChangeArrowheads="1"/>
          </p:cNvSpPr>
          <p:nvPr/>
        </p:nvSpPr>
        <p:spPr bwMode="auto">
          <a:xfrm>
            <a:off x="2067944" y="5935128"/>
            <a:ext cx="90569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Dispersive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  <p:sp>
        <p:nvSpPr>
          <p:cNvPr id="20" name="Freeform 19"/>
          <p:cNvSpPr/>
          <p:nvPr/>
        </p:nvSpPr>
        <p:spPr>
          <a:xfrm>
            <a:off x="4295184" y="4853070"/>
            <a:ext cx="120027" cy="470026"/>
          </a:xfrm>
          <a:custGeom>
            <a:avLst/>
            <a:gdLst>
              <a:gd name="connsiteX0" fmla="*/ 113677 w 120027"/>
              <a:gd name="connsiteY0" fmla="*/ 6350 h 470026"/>
              <a:gd name="connsiteX1" fmla="*/ 49288 w 120027"/>
              <a:gd name="connsiteY1" fmla="*/ 49288 h 470026"/>
              <a:gd name="connsiteX2" fmla="*/ 49288 w 120027"/>
              <a:gd name="connsiteY2" fmla="*/ 184035 h 470026"/>
              <a:gd name="connsiteX3" fmla="*/ 6350 w 120027"/>
              <a:gd name="connsiteY3" fmla="*/ 235026 h 470026"/>
              <a:gd name="connsiteX4" fmla="*/ 49288 w 120027"/>
              <a:gd name="connsiteY4" fmla="*/ 286003 h 470026"/>
              <a:gd name="connsiteX5" fmla="*/ 49288 w 120027"/>
              <a:gd name="connsiteY5" fmla="*/ 420738 h 470026"/>
              <a:gd name="connsiteX6" fmla="*/ 113677 w 120027"/>
              <a:gd name="connsiteY6" fmla="*/ 463676 h 4700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0027" h="470026">
                <a:moveTo>
                  <a:pt x="113677" y="6350"/>
                </a:moveTo>
                <a:cubicBezTo>
                  <a:pt x="113677" y="6350"/>
                  <a:pt x="49288" y="11544"/>
                  <a:pt x="49288" y="49288"/>
                </a:cubicBezTo>
                <a:cubicBezTo>
                  <a:pt x="49288" y="86842"/>
                  <a:pt x="49288" y="154533"/>
                  <a:pt x="49288" y="184035"/>
                </a:cubicBezTo>
                <a:cubicBezTo>
                  <a:pt x="49288" y="213563"/>
                  <a:pt x="6350" y="235026"/>
                  <a:pt x="6350" y="235026"/>
                </a:cubicBezTo>
                <a:cubicBezTo>
                  <a:pt x="6350" y="235026"/>
                  <a:pt x="49288" y="256476"/>
                  <a:pt x="49288" y="286003"/>
                </a:cubicBezTo>
                <a:cubicBezTo>
                  <a:pt x="49288" y="315518"/>
                  <a:pt x="49288" y="383184"/>
                  <a:pt x="49288" y="420738"/>
                </a:cubicBezTo>
                <a:cubicBezTo>
                  <a:pt x="49288" y="458317"/>
                  <a:pt x="113677" y="463676"/>
                  <a:pt x="113677" y="46367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4286078" y="5941041"/>
            <a:ext cx="120040" cy="458076"/>
          </a:xfrm>
          <a:custGeom>
            <a:avLst/>
            <a:gdLst>
              <a:gd name="connsiteX0" fmla="*/ 113690 w 120040"/>
              <a:gd name="connsiteY0" fmla="*/ 6350 h 458076"/>
              <a:gd name="connsiteX1" fmla="*/ 49288 w 120040"/>
              <a:gd name="connsiteY1" fmla="*/ 49276 h 458076"/>
              <a:gd name="connsiteX2" fmla="*/ 49288 w 120040"/>
              <a:gd name="connsiteY2" fmla="*/ 174485 h 458076"/>
              <a:gd name="connsiteX3" fmla="*/ 6350 w 120040"/>
              <a:gd name="connsiteY3" fmla="*/ 225463 h 458076"/>
              <a:gd name="connsiteX4" fmla="*/ 49288 w 120040"/>
              <a:gd name="connsiteY4" fmla="*/ 276428 h 458076"/>
              <a:gd name="connsiteX5" fmla="*/ 49288 w 120040"/>
              <a:gd name="connsiteY5" fmla="*/ 408800 h 458076"/>
              <a:gd name="connsiteX6" fmla="*/ 113690 w 120040"/>
              <a:gd name="connsiteY6" fmla="*/ 451726 h 458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0040" h="458076">
                <a:moveTo>
                  <a:pt x="113690" y="6350"/>
                </a:moveTo>
                <a:cubicBezTo>
                  <a:pt x="113690" y="6350"/>
                  <a:pt x="49288" y="11544"/>
                  <a:pt x="49288" y="49276"/>
                </a:cubicBezTo>
                <a:cubicBezTo>
                  <a:pt x="49288" y="86829"/>
                  <a:pt x="49288" y="144970"/>
                  <a:pt x="49288" y="174485"/>
                </a:cubicBezTo>
                <a:cubicBezTo>
                  <a:pt x="49288" y="203987"/>
                  <a:pt x="6350" y="225463"/>
                  <a:pt x="6350" y="225463"/>
                </a:cubicBezTo>
                <a:cubicBezTo>
                  <a:pt x="6350" y="225463"/>
                  <a:pt x="49288" y="246938"/>
                  <a:pt x="49288" y="276428"/>
                </a:cubicBezTo>
                <a:cubicBezTo>
                  <a:pt x="49288" y="305943"/>
                  <a:pt x="49288" y="371233"/>
                  <a:pt x="49288" y="408800"/>
                </a:cubicBezTo>
                <a:cubicBezTo>
                  <a:pt x="49288" y="446354"/>
                  <a:pt x="113690" y="451726"/>
                  <a:pt x="113690" y="45172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5828937" y="3617640"/>
            <a:ext cx="120027" cy="628015"/>
          </a:xfrm>
          <a:custGeom>
            <a:avLst/>
            <a:gdLst>
              <a:gd name="connsiteX0" fmla="*/ 113677 w 120027"/>
              <a:gd name="connsiteY0" fmla="*/ 6350 h 628015"/>
              <a:gd name="connsiteX1" fmla="*/ 49263 w 120027"/>
              <a:gd name="connsiteY1" fmla="*/ 49288 h 628015"/>
              <a:gd name="connsiteX2" fmla="*/ 49263 w 120027"/>
              <a:gd name="connsiteY2" fmla="*/ 210870 h 628015"/>
              <a:gd name="connsiteX3" fmla="*/ 6350 w 120027"/>
              <a:gd name="connsiteY3" fmla="*/ 261861 h 628015"/>
              <a:gd name="connsiteX4" fmla="*/ 49263 w 120027"/>
              <a:gd name="connsiteY4" fmla="*/ 312826 h 628015"/>
              <a:gd name="connsiteX5" fmla="*/ 49263 w 120027"/>
              <a:gd name="connsiteY5" fmla="*/ 578726 h 628015"/>
              <a:gd name="connsiteX6" fmla="*/ 113677 w 120027"/>
              <a:gd name="connsiteY6" fmla="*/ 621665 h 6280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0027" h="628015">
                <a:moveTo>
                  <a:pt x="113677" y="6350"/>
                </a:moveTo>
                <a:cubicBezTo>
                  <a:pt x="113677" y="6350"/>
                  <a:pt x="49263" y="11556"/>
                  <a:pt x="49263" y="49288"/>
                </a:cubicBezTo>
                <a:cubicBezTo>
                  <a:pt x="49263" y="86842"/>
                  <a:pt x="49263" y="181368"/>
                  <a:pt x="49263" y="210870"/>
                </a:cubicBezTo>
                <a:cubicBezTo>
                  <a:pt x="49263" y="240398"/>
                  <a:pt x="6350" y="261861"/>
                  <a:pt x="6350" y="261861"/>
                </a:cubicBezTo>
                <a:cubicBezTo>
                  <a:pt x="6350" y="261861"/>
                  <a:pt x="49263" y="283337"/>
                  <a:pt x="49263" y="312826"/>
                </a:cubicBezTo>
                <a:cubicBezTo>
                  <a:pt x="49263" y="342353"/>
                  <a:pt x="49263" y="541172"/>
                  <a:pt x="49263" y="578726"/>
                </a:cubicBezTo>
                <a:cubicBezTo>
                  <a:pt x="49263" y="616305"/>
                  <a:pt x="113677" y="621665"/>
                  <a:pt x="113677" y="62166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5826385" y="4631925"/>
            <a:ext cx="120027" cy="400850"/>
          </a:xfrm>
          <a:custGeom>
            <a:avLst/>
            <a:gdLst>
              <a:gd name="connsiteX0" fmla="*/ 113677 w 120027"/>
              <a:gd name="connsiteY0" fmla="*/ 6350 h 400850"/>
              <a:gd name="connsiteX1" fmla="*/ 49250 w 120027"/>
              <a:gd name="connsiteY1" fmla="*/ 49288 h 400850"/>
              <a:gd name="connsiteX2" fmla="*/ 49250 w 120027"/>
              <a:gd name="connsiteY2" fmla="*/ 179527 h 400850"/>
              <a:gd name="connsiteX3" fmla="*/ 6350 w 120027"/>
              <a:gd name="connsiteY3" fmla="*/ 230530 h 400850"/>
              <a:gd name="connsiteX4" fmla="*/ 49250 w 120027"/>
              <a:gd name="connsiteY4" fmla="*/ 281482 h 400850"/>
              <a:gd name="connsiteX5" fmla="*/ 49250 w 120027"/>
              <a:gd name="connsiteY5" fmla="*/ 351561 h 400850"/>
              <a:gd name="connsiteX6" fmla="*/ 113677 w 120027"/>
              <a:gd name="connsiteY6" fmla="*/ 394500 h 400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0027" h="400850">
                <a:moveTo>
                  <a:pt x="113677" y="6350"/>
                </a:moveTo>
                <a:cubicBezTo>
                  <a:pt x="113677" y="6350"/>
                  <a:pt x="49250" y="11531"/>
                  <a:pt x="49250" y="49288"/>
                </a:cubicBezTo>
                <a:cubicBezTo>
                  <a:pt x="49250" y="86829"/>
                  <a:pt x="49250" y="150037"/>
                  <a:pt x="49250" y="179527"/>
                </a:cubicBezTo>
                <a:cubicBezTo>
                  <a:pt x="49250" y="209054"/>
                  <a:pt x="6350" y="230530"/>
                  <a:pt x="6350" y="230530"/>
                </a:cubicBezTo>
                <a:cubicBezTo>
                  <a:pt x="6350" y="230530"/>
                  <a:pt x="49250" y="251980"/>
                  <a:pt x="49250" y="281482"/>
                </a:cubicBezTo>
                <a:cubicBezTo>
                  <a:pt x="49250" y="311022"/>
                  <a:pt x="49250" y="314007"/>
                  <a:pt x="49250" y="351561"/>
                </a:cubicBezTo>
                <a:cubicBezTo>
                  <a:pt x="49250" y="389140"/>
                  <a:pt x="113677" y="394500"/>
                  <a:pt x="113677" y="3945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5826385" y="5104149"/>
            <a:ext cx="120027" cy="400837"/>
          </a:xfrm>
          <a:custGeom>
            <a:avLst/>
            <a:gdLst>
              <a:gd name="connsiteX0" fmla="*/ 113677 w 120027"/>
              <a:gd name="connsiteY0" fmla="*/ 6350 h 400837"/>
              <a:gd name="connsiteX1" fmla="*/ 49250 w 120027"/>
              <a:gd name="connsiteY1" fmla="*/ 49288 h 400837"/>
              <a:gd name="connsiteX2" fmla="*/ 49250 w 120027"/>
              <a:gd name="connsiteY2" fmla="*/ 145846 h 400837"/>
              <a:gd name="connsiteX3" fmla="*/ 6350 w 120027"/>
              <a:gd name="connsiteY3" fmla="*/ 196850 h 400837"/>
              <a:gd name="connsiteX4" fmla="*/ 49250 w 120027"/>
              <a:gd name="connsiteY4" fmla="*/ 247827 h 400837"/>
              <a:gd name="connsiteX5" fmla="*/ 49250 w 120027"/>
              <a:gd name="connsiteY5" fmla="*/ 351561 h 400837"/>
              <a:gd name="connsiteX6" fmla="*/ 113677 w 120027"/>
              <a:gd name="connsiteY6" fmla="*/ 394487 h 4008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0027" h="400837">
                <a:moveTo>
                  <a:pt x="113677" y="6350"/>
                </a:moveTo>
                <a:cubicBezTo>
                  <a:pt x="113677" y="6350"/>
                  <a:pt x="49250" y="11544"/>
                  <a:pt x="49250" y="49288"/>
                </a:cubicBezTo>
                <a:cubicBezTo>
                  <a:pt x="49250" y="86842"/>
                  <a:pt x="49250" y="116357"/>
                  <a:pt x="49250" y="145846"/>
                </a:cubicBezTo>
                <a:cubicBezTo>
                  <a:pt x="49250" y="175374"/>
                  <a:pt x="6350" y="196850"/>
                  <a:pt x="6350" y="196850"/>
                </a:cubicBezTo>
                <a:cubicBezTo>
                  <a:pt x="6350" y="196850"/>
                  <a:pt x="49250" y="218325"/>
                  <a:pt x="49250" y="247827"/>
                </a:cubicBezTo>
                <a:cubicBezTo>
                  <a:pt x="49250" y="277342"/>
                  <a:pt x="49250" y="314007"/>
                  <a:pt x="49250" y="351561"/>
                </a:cubicBezTo>
                <a:cubicBezTo>
                  <a:pt x="49250" y="389140"/>
                  <a:pt x="113677" y="394487"/>
                  <a:pt x="113677" y="394487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5728570" y="5080311"/>
            <a:ext cx="110515" cy="227037"/>
          </a:xfrm>
          <a:custGeom>
            <a:avLst/>
            <a:gdLst>
              <a:gd name="connsiteX0" fmla="*/ 6350 w 110515"/>
              <a:gd name="connsiteY0" fmla="*/ 6350 h 227037"/>
              <a:gd name="connsiteX1" fmla="*/ 86271 w 110515"/>
              <a:gd name="connsiteY1" fmla="*/ 6350 h 227037"/>
              <a:gd name="connsiteX2" fmla="*/ 86271 w 110515"/>
              <a:gd name="connsiteY2" fmla="*/ 220687 h 227037"/>
              <a:gd name="connsiteX3" fmla="*/ 104165 w 110515"/>
              <a:gd name="connsiteY3" fmla="*/ 220687 h 2270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10515" h="227037">
                <a:moveTo>
                  <a:pt x="6350" y="6350"/>
                </a:moveTo>
                <a:lnTo>
                  <a:pt x="86271" y="6350"/>
                </a:lnTo>
                <a:lnTo>
                  <a:pt x="86271" y="220687"/>
                </a:lnTo>
                <a:lnTo>
                  <a:pt x="104165" y="22068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5803652" y="5676588"/>
            <a:ext cx="120040" cy="833107"/>
          </a:xfrm>
          <a:custGeom>
            <a:avLst/>
            <a:gdLst>
              <a:gd name="connsiteX0" fmla="*/ 113690 w 120040"/>
              <a:gd name="connsiteY0" fmla="*/ 6350 h 833107"/>
              <a:gd name="connsiteX1" fmla="*/ 49288 w 120040"/>
              <a:gd name="connsiteY1" fmla="*/ 49288 h 833107"/>
              <a:gd name="connsiteX2" fmla="*/ 49288 w 120040"/>
              <a:gd name="connsiteY2" fmla="*/ 288061 h 833107"/>
              <a:gd name="connsiteX3" fmla="*/ 6350 w 120040"/>
              <a:gd name="connsiteY3" fmla="*/ 339039 h 833107"/>
              <a:gd name="connsiteX4" fmla="*/ 49288 w 120040"/>
              <a:gd name="connsiteY4" fmla="*/ 390017 h 833107"/>
              <a:gd name="connsiteX5" fmla="*/ 49288 w 120040"/>
              <a:gd name="connsiteY5" fmla="*/ 783831 h 833107"/>
              <a:gd name="connsiteX6" fmla="*/ 113690 w 120040"/>
              <a:gd name="connsiteY6" fmla="*/ 826757 h 8331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0040" h="833107">
                <a:moveTo>
                  <a:pt x="113690" y="6350"/>
                </a:moveTo>
                <a:cubicBezTo>
                  <a:pt x="113690" y="6350"/>
                  <a:pt x="49288" y="11544"/>
                  <a:pt x="49288" y="49288"/>
                </a:cubicBezTo>
                <a:cubicBezTo>
                  <a:pt x="49288" y="86842"/>
                  <a:pt x="49288" y="258559"/>
                  <a:pt x="49288" y="288061"/>
                </a:cubicBezTo>
                <a:cubicBezTo>
                  <a:pt x="49288" y="317576"/>
                  <a:pt x="6350" y="339039"/>
                  <a:pt x="6350" y="339039"/>
                </a:cubicBezTo>
                <a:cubicBezTo>
                  <a:pt x="6350" y="339039"/>
                  <a:pt x="49288" y="360502"/>
                  <a:pt x="49288" y="390017"/>
                </a:cubicBezTo>
                <a:cubicBezTo>
                  <a:pt x="49288" y="419531"/>
                  <a:pt x="49288" y="746264"/>
                  <a:pt x="49288" y="783831"/>
                </a:cubicBezTo>
                <a:cubicBezTo>
                  <a:pt x="49288" y="821372"/>
                  <a:pt x="113690" y="826757"/>
                  <a:pt x="113690" y="826757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91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16152"/>
            <a:ext cx="8546592" cy="44256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13.13-1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96129" y="1706327"/>
            <a:ext cx="157094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cultured in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</a:t>
            </a:r>
            <a:r>
              <a:rPr lang="en-US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(heavy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isotope)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146129" y="1706327"/>
            <a:ext cx="1627048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Bacteria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transferred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medium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</a:t>
            </a:r>
            <a:r>
              <a:rPr lang="en-US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14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(lighter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isotope)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5199854" y="4184414"/>
            <a:ext cx="1830629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DNA sample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after second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7916067" y="4217754"/>
            <a:ext cx="88966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Less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dense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7916067" y="4987691"/>
            <a:ext cx="88966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More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dense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2326479" y="4184414"/>
            <a:ext cx="1803186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DNA sample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centrifuged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after first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054" y="1204912"/>
            <a:ext cx="1699183" cy="3462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78" y="4140994"/>
            <a:ext cx="1125308" cy="3462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7375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13.1: DNA is the genetic material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Early in the 20th century, the identification of the molecules of inheritance loomed as a major challenge to biologists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92372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463296"/>
            <a:ext cx="7985760" cy="59314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13.13-2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378" y="453772"/>
            <a:ext cx="1673535" cy="3462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Conclusion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2615" y="953834"/>
            <a:ext cx="177773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Predictions: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16903" y="1888872"/>
            <a:ext cx="193482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Conservative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190240" y="953834"/>
            <a:ext cx="230672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First replication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865178" y="953834"/>
            <a:ext cx="275075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 replication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16903" y="3530347"/>
            <a:ext cx="261930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Semiconservative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12140" y="5325809"/>
            <a:ext cx="1558119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Dispersive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model</a:t>
            </a:r>
          </a:p>
        </p:txBody>
      </p:sp>
      <p:sp>
        <p:nvSpPr>
          <p:cNvPr id="14" name="Freeform 13"/>
          <p:cNvSpPr/>
          <p:nvPr/>
        </p:nvSpPr>
        <p:spPr>
          <a:xfrm>
            <a:off x="4383303" y="3496135"/>
            <a:ext cx="193459" cy="782891"/>
          </a:xfrm>
          <a:custGeom>
            <a:avLst/>
            <a:gdLst>
              <a:gd name="connsiteX0" fmla="*/ 187109 w 193459"/>
              <a:gd name="connsiteY0" fmla="*/ 6350 h 782891"/>
              <a:gd name="connsiteX1" fmla="*/ 78663 w 193459"/>
              <a:gd name="connsiteY1" fmla="*/ 78663 h 782891"/>
              <a:gd name="connsiteX2" fmla="*/ 78663 w 193459"/>
              <a:gd name="connsiteY2" fmla="*/ 305574 h 782891"/>
              <a:gd name="connsiteX3" fmla="*/ 6350 w 193459"/>
              <a:gd name="connsiteY3" fmla="*/ 391464 h 782891"/>
              <a:gd name="connsiteX4" fmla="*/ 78663 w 193459"/>
              <a:gd name="connsiteY4" fmla="*/ 477316 h 782891"/>
              <a:gd name="connsiteX5" fmla="*/ 78663 w 193459"/>
              <a:gd name="connsiteY5" fmla="*/ 704240 h 782891"/>
              <a:gd name="connsiteX6" fmla="*/ 187109 w 193459"/>
              <a:gd name="connsiteY6" fmla="*/ 776541 h 782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3459" h="782891">
                <a:moveTo>
                  <a:pt x="187109" y="6350"/>
                </a:moveTo>
                <a:cubicBezTo>
                  <a:pt x="187109" y="6350"/>
                  <a:pt x="78663" y="15087"/>
                  <a:pt x="78663" y="78663"/>
                </a:cubicBezTo>
                <a:cubicBezTo>
                  <a:pt x="78663" y="141897"/>
                  <a:pt x="78663" y="255904"/>
                  <a:pt x="78663" y="305574"/>
                </a:cubicBezTo>
                <a:cubicBezTo>
                  <a:pt x="78663" y="355295"/>
                  <a:pt x="6350" y="391464"/>
                  <a:pt x="6350" y="391464"/>
                </a:cubicBezTo>
                <a:cubicBezTo>
                  <a:pt x="6350" y="391464"/>
                  <a:pt x="78663" y="427583"/>
                  <a:pt x="78663" y="477316"/>
                </a:cubicBezTo>
                <a:cubicBezTo>
                  <a:pt x="78663" y="527024"/>
                  <a:pt x="78663" y="640981"/>
                  <a:pt x="78663" y="704240"/>
                </a:cubicBezTo>
                <a:cubicBezTo>
                  <a:pt x="78663" y="767499"/>
                  <a:pt x="187109" y="776541"/>
                  <a:pt x="187109" y="77654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4367949" y="5328428"/>
            <a:ext cx="193458" cy="762749"/>
          </a:xfrm>
          <a:custGeom>
            <a:avLst/>
            <a:gdLst>
              <a:gd name="connsiteX0" fmla="*/ 187109 w 193458"/>
              <a:gd name="connsiteY0" fmla="*/ 6350 h 762749"/>
              <a:gd name="connsiteX1" fmla="*/ 78688 w 193458"/>
              <a:gd name="connsiteY1" fmla="*/ 78625 h 762749"/>
              <a:gd name="connsiteX2" fmla="*/ 78688 w 193458"/>
              <a:gd name="connsiteY2" fmla="*/ 289483 h 762749"/>
              <a:gd name="connsiteX3" fmla="*/ 6350 w 193458"/>
              <a:gd name="connsiteY3" fmla="*/ 375348 h 762749"/>
              <a:gd name="connsiteX4" fmla="*/ 78688 w 193458"/>
              <a:gd name="connsiteY4" fmla="*/ 461174 h 762749"/>
              <a:gd name="connsiteX5" fmla="*/ 78688 w 193458"/>
              <a:gd name="connsiteY5" fmla="*/ 684098 h 762749"/>
              <a:gd name="connsiteX6" fmla="*/ 187109 w 193458"/>
              <a:gd name="connsiteY6" fmla="*/ 756399 h 7627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3458" h="762749">
                <a:moveTo>
                  <a:pt x="187109" y="6350"/>
                </a:moveTo>
                <a:cubicBezTo>
                  <a:pt x="187109" y="6350"/>
                  <a:pt x="78688" y="15075"/>
                  <a:pt x="78688" y="78625"/>
                </a:cubicBezTo>
                <a:cubicBezTo>
                  <a:pt x="78688" y="141859"/>
                  <a:pt x="78688" y="239788"/>
                  <a:pt x="78688" y="289483"/>
                </a:cubicBezTo>
                <a:cubicBezTo>
                  <a:pt x="78688" y="339178"/>
                  <a:pt x="6350" y="375348"/>
                  <a:pt x="6350" y="375348"/>
                </a:cubicBezTo>
                <a:cubicBezTo>
                  <a:pt x="6350" y="375348"/>
                  <a:pt x="78688" y="411492"/>
                  <a:pt x="78688" y="461174"/>
                </a:cubicBezTo>
                <a:cubicBezTo>
                  <a:pt x="78688" y="510895"/>
                  <a:pt x="78688" y="620839"/>
                  <a:pt x="78688" y="684098"/>
                </a:cubicBezTo>
                <a:cubicBezTo>
                  <a:pt x="78688" y="747344"/>
                  <a:pt x="187109" y="756399"/>
                  <a:pt x="187109" y="756399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6966344" y="1415508"/>
            <a:ext cx="193421" cy="1048969"/>
          </a:xfrm>
          <a:custGeom>
            <a:avLst/>
            <a:gdLst>
              <a:gd name="connsiteX0" fmla="*/ 187071 w 193421"/>
              <a:gd name="connsiteY0" fmla="*/ 6350 h 1048969"/>
              <a:gd name="connsiteX1" fmla="*/ 78600 w 193421"/>
              <a:gd name="connsiteY1" fmla="*/ 78651 h 1048969"/>
              <a:gd name="connsiteX2" fmla="*/ 78600 w 193421"/>
              <a:gd name="connsiteY2" fmla="*/ 350786 h 1048969"/>
              <a:gd name="connsiteX3" fmla="*/ 6350 w 193421"/>
              <a:gd name="connsiteY3" fmla="*/ 436651 h 1048969"/>
              <a:gd name="connsiteX4" fmla="*/ 78600 w 193421"/>
              <a:gd name="connsiteY4" fmla="*/ 522477 h 1048969"/>
              <a:gd name="connsiteX5" fmla="*/ 78600 w 193421"/>
              <a:gd name="connsiteY5" fmla="*/ 970305 h 1048969"/>
              <a:gd name="connsiteX6" fmla="*/ 187071 w 193421"/>
              <a:gd name="connsiteY6" fmla="*/ 1042619 h 10489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3421" h="1048969">
                <a:moveTo>
                  <a:pt x="187071" y="6350"/>
                </a:moveTo>
                <a:cubicBezTo>
                  <a:pt x="187071" y="6350"/>
                  <a:pt x="78600" y="15112"/>
                  <a:pt x="78600" y="78651"/>
                </a:cubicBezTo>
                <a:cubicBezTo>
                  <a:pt x="78600" y="141884"/>
                  <a:pt x="78600" y="301091"/>
                  <a:pt x="78600" y="350786"/>
                </a:cubicBezTo>
                <a:cubicBezTo>
                  <a:pt x="78600" y="400507"/>
                  <a:pt x="6350" y="436651"/>
                  <a:pt x="6350" y="436651"/>
                </a:cubicBezTo>
                <a:cubicBezTo>
                  <a:pt x="6350" y="436651"/>
                  <a:pt x="78600" y="472808"/>
                  <a:pt x="78600" y="522477"/>
                </a:cubicBezTo>
                <a:cubicBezTo>
                  <a:pt x="78600" y="572211"/>
                  <a:pt x="78600" y="907059"/>
                  <a:pt x="78600" y="970305"/>
                </a:cubicBezTo>
                <a:cubicBezTo>
                  <a:pt x="78600" y="1033589"/>
                  <a:pt x="187071" y="1042619"/>
                  <a:pt x="187071" y="1042619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6962000" y="3123670"/>
            <a:ext cx="193446" cy="666394"/>
          </a:xfrm>
          <a:custGeom>
            <a:avLst/>
            <a:gdLst>
              <a:gd name="connsiteX0" fmla="*/ 187096 w 193446"/>
              <a:gd name="connsiteY0" fmla="*/ 6350 h 666394"/>
              <a:gd name="connsiteX1" fmla="*/ 78625 w 193446"/>
              <a:gd name="connsiteY1" fmla="*/ 78676 h 666394"/>
              <a:gd name="connsiteX2" fmla="*/ 78625 w 193446"/>
              <a:gd name="connsiteY2" fmla="*/ 298018 h 666394"/>
              <a:gd name="connsiteX3" fmla="*/ 6350 w 193446"/>
              <a:gd name="connsiteY3" fmla="*/ 383895 h 666394"/>
              <a:gd name="connsiteX4" fmla="*/ 78625 w 193446"/>
              <a:gd name="connsiteY4" fmla="*/ 469722 h 666394"/>
              <a:gd name="connsiteX5" fmla="*/ 78625 w 193446"/>
              <a:gd name="connsiteY5" fmla="*/ 587743 h 666394"/>
              <a:gd name="connsiteX6" fmla="*/ 187096 w 193446"/>
              <a:gd name="connsiteY6" fmla="*/ 660044 h 6663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3446" h="666394">
                <a:moveTo>
                  <a:pt x="187096" y="6350"/>
                </a:moveTo>
                <a:cubicBezTo>
                  <a:pt x="187096" y="6350"/>
                  <a:pt x="78625" y="15113"/>
                  <a:pt x="78625" y="78676"/>
                </a:cubicBezTo>
                <a:cubicBezTo>
                  <a:pt x="78625" y="141897"/>
                  <a:pt x="78625" y="248335"/>
                  <a:pt x="78625" y="298018"/>
                </a:cubicBezTo>
                <a:cubicBezTo>
                  <a:pt x="78625" y="347751"/>
                  <a:pt x="6350" y="383895"/>
                  <a:pt x="6350" y="383895"/>
                </a:cubicBezTo>
                <a:cubicBezTo>
                  <a:pt x="6350" y="383895"/>
                  <a:pt x="78625" y="420027"/>
                  <a:pt x="78625" y="469722"/>
                </a:cubicBezTo>
                <a:cubicBezTo>
                  <a:pt x="78625" y="519455"/>
                  <a:pt x="78625" y="524484"/>
                  <a:pt x="78625" y="587743"/>
                </a:cubicBezTo>
                <a:cubicBezTo>
                  <a:pt x="78625" y="651027"/>
                  <a:pt x="187096" y="660044"/>
                  <a:pt x="187096" y="660044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6962000" y="3918956"/>
            <a:ext cx="193446" cy="666381"/>
          </a:xfrm>
          <a:custGeom>
            <a:avLst/>
            <a:gdLst>
              <a:gd name="connsiteX0" fmla="*/ 187096 w 193446"/>
              <a:gd name="connsiteY0" fmla="*/ 6350 h 666381"/>
              <a:gd name="connsiteX1" fmla="*/ 78625 w 193446"/>
              <a:gd name="connsiteY1" fmla="*/ 78689 h 666381"/>
              <a:gd name="connsiteX2" fmla="*/ 78625 w 193446"/>
              <a:gd name="connsiteY2" fmla="*/ 241312 h 666381"/>
              <a:gd name="connsiteX3" fmla="*/ 6350 w 193446"/>
              <a:gd name="connsiteY3" fmla="*/ 327177 h 666381"/>
              <a:gd name="connsiteX4" fmla="*/ 78625 w 193446"/>
              <a:gd name="connsiteY4" fmla="*/ 413029 h 666381"/>
              <a:gd name="connsiteX5" fmla="*/ 78625 w 193446"/>
              <a:gd name="connsiteY5" fmla="*/ 587730 h 666381"/>
              <a:gd name="connsiteX6" fmla="*/ 187096 w 193446"/>
              <a:gd name="connsiteY6" fmla="*/ 660031 h 6663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3446" h="666381">
                <a:moveTo>
                  <a:pt x="187096" y="6350"/>
                </a:moveTo>
                <a:cubicBezTo>
                  <a:pt x="187096" y="6350"/>
                  <a:pt x="78625" y="15113"/>
                  <a:pt x="78625" y="78689"/>
                </a:cubicBezTo>
                <a:cubicBezTo>
                  <a:pt x="78625" y="141909"/>
                  <a:pt x="78625" y="191617"/>
                  <a:pt x="78625" y="241312"/>
                </a:cubicBezTo>
                <a:cubicBezTo>
                  <a:pt x="78625" y="291045"/>
                  <a:pt x="6350" y="327177"/>
                  <a:pt x="6350" y="327177"/>
                </a:cubicBezTo>
                <a:cubicBezTo>
                  <a:pt x="6350" y="327177"/>
                  <a:pt x="78625" y="363359"/>
                  <a:pt x="78625" y="413029"/>
                </a:cubicBezTo>
                <a:cubicBezTo>
                  <a:pt x="78625" y="462737"/>
                  <a:pt x="78625" y="524484"/>
                  <a:pt x="78625" y="587730"/>
                </a:cubicBezTo>
                <a:cubicBezTo>
                  <a:pt x="78625" y="651027"/>
                  <a:pt x="187096" y="660031"/>
                  <a:pt x="187096" y="66003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6797319" y="3878812"/>
            <a:ext cx="177380" cy="373672"/>
          </a:xfrm>
          <a:custGeom>
            <a:avLst/>
            <a:gdLst>
              <a:gd name="connsiteX0" fmla="*/ 6350 w 177380"/>
              <a:gd name="connsiteY0" fmla="*/ 6350 h 373672"/>
              <a:gd name="connsiteX1" fmla="*/ 140918 w 177380"/>
              <a:gd name="connsiteY1" fmla="*/ 6350 h 373672"/>
              <a:gd name="connsiteX2" fmla="*/ 140918 w 177380"/>
              <a:gd name="connsiteY2" fmla="*/ 367321 h 373672"/>
              <a:gd name="connsiteX3" fmla="*/ 171030 w 177380"/>
              <a:gd name="connsiteY3" fmla="*/ 367321 h 3736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77380" h="373672">
                <a:moveTo>
                  <a:pt x="6350" y="6350"/>
                </a:moveTo>
                <a:lnTo>
                  <a:pt x="140918" y="6350"/>
                </a:lnTo>
                <a:lnTo>
                  <a:pt x="140918" y="367321"/>
                </a:lnTo>
                <a:lnTo>
                  <a:pt x="171030" y="36732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6923773" y="4883038"/>
            <a:ext cx="193433" cy="1394371"/>
          </a:xfrm>
          <a:custGeom>
            <a:avLst/>
            <a:gdLst>
              <a:gd name="connsiteX0" fmla="*/ 187083 w 193433"/>
              <a:gd name="connsiteY0" fmla="*/ 6350 h 1394371"/>
              <a:gd name="connsiteX1" fmla="*/ 78638 w 193433"/>
              <a:gd name="connsiteY1" fmla="*/ 78651 h 1394371"/>
              <a:gd name="connsiteX2" fmla="*/ 78638 w 193433"/>
              <a:gd name="connsiteY2" fmla="*/ 480771 h 1394371"/>
              <a:gd name="connsiteX3" fmla="*/ 6350 w 193433"/>
              <a:gd name="connsiteY3" fmla="*/ 566648 h 1394371"/>
              <a:gd name="connsiteX4" fmla="*/ 78638 w 193433"/>
              <a:gd name="connsiteY4" fmla="*/ 652500 h 1394371"/>
              <a:gd name="connsiteX5" fmla="*/ 78638 w 193433"/>
              <a:gd name="connsiteY5" fmla="*/ 1315720 h 1394371"/>
              <a:gd name="connsiteX6" fmla="*/ 187083 w 193433"/>
              <a:gd name="connsiteY6" fmla="*/ 1388021 h 13943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3433" h="1394371">
                <a:moveTo>
                  <a:pt x="187083" y="6350"/>
                </a:moveTo>
                <a:cubicBezTo>
                  <a:pt x="187083" y="6350"/>
                  <a:pt x="78638" y="15100"/>
                  <a:pt x="78638" y="78651"/>
                </a:cubicBezTo>
                <a:cubicBezTo>
                  <a:pt x="78638" y="141909"/>
                  <a:pt x="78638" y="431088"/>
                  <a:pt x="78638" y="480771"/>
                </a:cubicBezTo>
                <a:cubicBezTo>
                  <a:pt x="78638" y="530479"/>
                  <a:pt x="6350" y="566648"/>
                  <a:pt x="6350" y="566648"/>
                </a:cubicBezTo>
                <a:cubicBezTo>
                  <a:pt x="6350" y="566648"/>
                  <a:pt x="78638" y="602780"/>
                  <a:pt x="78638" y="652500"/>
                </a:cubicBezTo>
                <a:cubicBezTo>
                  <a:pt x="78638" y="702208"/>
                  <a:pt x="78638" y="1252448"/>
                  <a:pt x="78638" y="1315720"/>
                </a:cubicBezTo>
                <a:cubicBezTo>
                  <a:pt x="78638" y="1378940"/>
                  <a:pt x="187083" y="1388021"/>
                  <a:pt x="187083" y="1388021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449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Replication: </a:t>
            </a:r>
            <a:r>
              <a:rPr lang="en-US" i="1" dirty="0"/>
              <a:t>A Closer Look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copying of DNA is remarkable in its speed and accuracy</a:t>
            </a:r>
          </a:p>
          <a:p>
            <a:r>
              <a:rPr lang="en-US" dirty="0"/>
              <a:t>More than a dozen enzymes and other proteins participate in DNA replication</a:t>
            </a:r>
          </a:p>
          <a:p>
            <a:r>
              <a:rPr lang="en-US" dirty="0"/>
              <a:t>Much more is known about how this “</a:t>
            </a:r>
            <a:r>
              <a:rPr lang="en-US" altLang="ja-JP" dirty="0"/>
              <a:t>replication machine” works in bacteria than in eukaryotes</a:t>
            </a:r>
          </a:p>
          <a:p>
            <a:r>
              <a:rPr lang="en-US" dirty="0"/>
              <a:t>Most of the process is similar between prokaryotes and eukaryotes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0184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Getting Started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Replication begins at sites called </a:t>
            </a:r>
            <a:r>
              <a:rPr lang="en-US" b="1" dirty="0"/>
              <a:t>origins of replication</a:t>
            </a:r>
            <a:r>
              <a:rPr lang="en-US" dirty="0"/>
              <a:t>, where the two DNA strands are separated, opening up a replication “</a:t>
            </a:r>
            <a:r>
              <a:rPr lang="en-US" altLang="ja-JP" dirty="0"/>
              <a:t>bubble”</a:t>
            </a:r>
          </a:p>
          <a:p>
            <a:r>
              <a:rPr lang="en-US" dirty="0"/>
              <a:t>At each end of a bubble is a </a:t>
            </a:r>
            <a:r>
              <a:rPr lang="en-US" b="1" dirty="0"/>
              <a:t>replication fork</a:t>
            </a:r>
            <a:r>
              <a:rPr lang="en-US" dirty="0"/>
              <a:t>, a </a:t>
            </a:r>
            <a:br>
              <a:rPr lang="en-US" dirty="0"/>
            </a:br>
            <a:r>
              <a:rPr lang="en-US" dirty="0"/>
              <a:t>Y-shaped region where the parental strands of DNA are being unwound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33855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DNA Replication Overview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11DNAReplicatOverview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Origins of Replication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15OriginsOfReplicatio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41832"/>
            <a:ext cx="8546592" cy="49743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637390" y="940003"/>
            <a:ext cx="104515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082852" y="1528966"/>
            <a:ext cx="1969322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Topoisomerase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6855" y="2443365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928230" y="1903615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983715" y="2286203"/>
            <a:ext cx="836768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  <a:endParaRPr lang="en-US" sz="21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477255" y="2633865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610402" y="3254578"/>
            <a:ext cx="1452321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fork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27280" y="3017246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27280" y="3463334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589342" y="4899228"/>
            <a:ext cx="1090042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Helicase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4316590" y="5280228"/>
            <a:ext cx="2773195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Single-strand binding</a:t>
            </a:r>
          </a:p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902830" y="4635703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666296" y="1850406"/>
            <a:ext cx="346341" cy="1093330"/>
          </a:xfrm>
          <a:custGeom>
            <a:avLst/>
            <a:gdLst>
              <a:gd name="connsiteX0" fmla="*/ 6350 w 346341"/>
              <a:gd name="connsiteY0" fmla="*/ 1086980 h 1093330"/>
              <a:gd name="connsiteX1" fmla="*/ 339991 w 346341"/>
              <a:gd name="connsiteY1" fmla="*/ 6350 h 10933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6341" h="1093330">
                <a:moveTo>
                  <a:pt x="6350" y="1086980"/>
                </a:moveTo>
                <a:lnTo>
                  <a:pt x="33999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2069851" y="3868436"/>
            <a:ext cx="2246528" cy="1003020"/>
          </a:xfrm>
          <a:custGeom>
            <a:avLst/>
            <a:gdLst>
              <a:gd name="connsiteX0" fmla="*/ 2240178 w 2246528"/>
              <a:gd name="connsiteY0" fmla="*/ 6350 h 1003020"/>
              <a:gd name="connsiteX1" fmla="*/ 6350 w 2246528"/>
              <a:gd name="connsiteY1" fmla="*/ 996670 h 10030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46528" h="1003020">
                <a:moveTo>
                  <a:pt x="2240178" y="6350"/>
                </a:moveTo>
                <a:lnTo>
                  <a:pt x="6350" y="99667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54046" y="4322880"/>
            <a:ext cx="469277" cy="927227"/>
            <a:chOff x="4921161" y="3082912"/>
            <a:chExt cx="469277" cy="927227"/>
          </a:xfrm>
        </p:grpSpPr>
        <p:sp>
          <p:nvSpPr>
            <p:cNvPr id="29" name="Freeform 3"/>
            <p:cNvSpPr/>
            <p:nvPr/>
          </p:nvSpPr>
          <p:spPr>
            <a:xfrm>
              <a:off x="4921161" y="3082912"/>
              <a:ext cx="169189" cy="927227"/>
            </a:xfrm>
            <a:custGeom>
              <a:avLst/>
              <a:gdLst>
                <a:gd name="connsiteX0" fmla="*/ 6350 w 169189"/>
                <a:gd name="connsiteY0" fmla="*/ 6350 h 927227"/>
                <a:gd name="connsiteX1" fmla="*/ 162839 w 169189"/>
                <a:gd name="connsiteY1" fmla="*/ 920877 h 92722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169189" h="927227">
                  <a:moveTo>
                    <a:pt x="6350" y="6350"/>
                  </a:moveTo>
                  <a:lnTo>
                    <a:pt x="162839" y="920877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0" name="Freeform 3"/>
            <p:cNvSpPr/>
            <p:nvPr/>
          </p:nvSpPr>
          <p:spPr>
            <a:xfrm>
              <a:off x="5077650" y="3286429"/>
              <a:ext cx="312788" cy="723709"/>
            </a:xfrm>
            <a:custGeom>
              <a:avLst/>
              <a:gdLst>
                <a:gd name="connsiteX0" fmla="*/ 306438 w 312788"/>
                <a:gd name="connsiteY0" fmla="*/ 6350 h 723709"/>
                <a:gd name="connsiteX1" fmla="*/ 6350 w 312788"/>
                <a:gd name="connsiteY1" fmla="*/ 717359 h 72370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12788" h="723709">
                  <a:moveTo>
                    <a:pt x="306438" y="6350"/>
                  </a:moveTo>
                  <a:lnTo>
                    <a:pt x="6350" y="717359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1" name="Freeform 3"/>
          <p:cNvSpPr/>
          <p:nvPr/>
        </p:nvSpPr>
        <p:spPr>
          <a:xfrm>
            <a:off x="6144443" y="1236336"/>
            <a:ext cx="256870" cy="527189"/>
          </a:xfrm>
          <a:custGeom>
            <a:avLst/>
            <a:gdLst>
              <a:gd name="connsiteX0" fmla="*/ 250520 w 256870"/>
              <a:gd name="connsiteY0" fmla="*/ 520839 h 527189"/>
              <a:gd name="connsiteX1" fmla="*/ 6350 w 256870"/>
              <a:gd name="connsiteY1" fmla="*/ 6350 h 5271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6870" h="527189">
                <a:moveTo>
                  <a:pt x="250520" y="520839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7044352" y="2414679"/>
            <a:ext cx="912418" cy="25400"/>
          </a:xfrm>
          <a:custGeom>
            <a:avLst/>
            <a:gdLst>
              <a:gd name="connsiteX0" fmla="*/ 6350 w 912418"/>
              <a:gd name="connsiteY0" fmla="*/ 6350 h 25400"/>
              <a:gd name="connsiteX1" fmla="*/ 906069 w 912418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12418" h="25400">
                <a:moveTo>
                  <a:pt x="6350" y="6350"/>
                </a:moveTo>
                <a:lnTo>
                  <a:pt x="90606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60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Helicases</a:t>
            </a:r>
            <a:r>
              <a:rPr lang="en-US" dirty="0"/>
              <a:t> are enzymes that untwist the double helix at the replication forks</a:t>
            </a:r>
          </a:p>
          <a:p>
            <a:r>
              <a:rPr lang="en-US" b="1" dirty="0"/>
              <a:t>Single-strand binding proteins</a:t>
            </a:r>
            <a:r>
              <a:rPr lang="en-US" dirty="0"/>
              <a:t> bind to and stabilize single-stranded DNA</a:t>
            </a:r>
          </a:p>
          <a:p>
            <a:r>
              <a:rPr lang="en-US" b="1" dirty="0"/>
              <a:t>Topoisomerase</a:t>
            </a:r>
            <a:r>
              <a:rPr lang="en-US" dirty="0"/>
              <a:t> </a:t>
            </a:r>
            <a:r>
              <a:rPr lang="en-CA" dirty="0"/>
              <a:t>relieves the strain caused by tight twisting ahead of the replication fork</a:t>
            </a:r>
            <a:r>
              <a:rPr lang="en-US" altLang="ja-JP" dirty="0"/>
              <a:t> by breaking, swiveling, and rejoining DNA strands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35967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8" y="204216"/>
            <a:ext cx="532790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13.15-1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41385" y="197188"/>
            <a:ext cx="41036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Origin of replication in an </a:t>
            </a:r>
            <a:r>
              <a:rPr lang="en-US" sz="17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E. coli 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890835" y="638513"/>
            <a:ext cx="26930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Parental (template) strand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611685" y="989351"/>
            <a:ext cx="158697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Daughter (new)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019673" y="1544976"/>
            <a:ext cx="1176604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fork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579810" y="2203788"/>
            <a:ext cx="1176604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bubble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938210" y="814726"/>
            <a:ext cx="110447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38210" y="1733888"/>
            <a:ext cx="947375" cy="9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Double-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stranded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1938210" y="2921338"/>
            <a:ext cx="159332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Two daughter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molecules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2521" y="5817459"/>
            <a:ext cx="243656" cy="68448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0.5 </a:t>
            </a:r>
            <a:r>
              <a:rPr lang="en-US" sz="17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6" name="Freeform 15"/>
          <p:cNvSpPr/>
          <p:nvPr/>
        </p:nvSpPr>
        <p:spPr>
          <a:xfrm>
            <a:off x="5147651" y="1118204"/>
            <a:ext cx="433209" cy="103047"/>
          </a:xfrm>
          <a:custGeom>
            <a:avLst/>
            <a:gdLst>
              <a:gd name="connsiteX0" fmla="*/ 6350 w 433209"/>
              <a:gd name="connsiteY0" fmla="*/ 96697 h 103047"/>
              <a:gd name="connsiteX1" fmla="*/ 426859 w 433209"/>
              <a:gd name="connsiteY1" fmla="*/ 6350 h 1030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3209" h="103047">
                <a:moveTo>
                  <a:pt x="6350" y="96697"/>
                </a:moveTo>
                <a:lnTo>
                  <a:pt x="42685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872484" y="954425"/>
            <a:ext cx="518744" cy="25400"/>
          </a:xfrm>
          <a:custGeom>
            <a:avLst/>
            <a:gdLst>
              <a:gd name="connsiteX0" fmla="*/ 6350 w 518744"/>
              <a:gd name="connsiteY0" fmla="*/ 6350 h 25400"/>
              <a:gd name="connsiteX1" fmla="*/ 512394 w 518744"/>
              <a:gd name="connsiteY1" fmla="*/ 7581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18744" h="25400">
                <a:moveTo>
                  <a:pt x="6350" y="6350"/>
                </a:moveTo>
                <a:lnTo>
                  <a:pt x="512394" y="758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4426723" y="884271"/>
            <a:ext cx="402361" cy="307746"/>
          </a:xfrm>
          <a:custGeom>
            <a:avLst/>
            <a:gdLst>
              <a:gd name="connsiteX0" fmla="*/ 6350 w 402361"/>
              <a:gd name="connsiteY0" fmla="*/ 6350 h 307746"/>
              <a:gd name="connsiteX1" fmla="*/ 396011 w 402361"/>
              <a:gd name="connsiteY1" fmla="*/ 301396 h 3077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2361" h="307746">
                <a:moveTo>
                  <a:pt x="6350" y="6350"/>
                </a:moveTo>
                <a:lnTo>
                  <a:pt x="396011" y="30139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761417" y="2343576"/>
            <a:ext cx="387794" cy="25400"/>
          </a:xfrm>
          <a:custGeom>
            <a:avLst/>
            <a:gdLst>
              <a:gd name="connsiteX0" fmla="*/ 381444 w 387794"/>
              <a:gd name="connsiteY0" fmla="*/ 6350 h 25400"/>
              <a:gd name="connsiteX1" fmla="*/ 6350 w 38779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7794" h="25400">
                <a:moveTo>
                  <a:pt x="381444" y="6350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6419708" y="2012322"/>
            <a:ext cx="114350" cy="185623"/>
          </a:xfrm>
          <a:custGeom>
            <a:avLst/>
            <a:gdLst>
              <a:gd name="connsiteX0" fmla="*/ 108000 w 114350"/>
              <a:gd name="connsiteY0" fmla="*/ 179273 h 185623"/>
              <a:gd name="connsiteX1" fmla="*/ 6350 w 114350"/>
              <a:gd name="connsiteY1" fmla="*/ 6350 h 1856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350" h="185623">
                <a:moveTo>
                  <a:pt x="108000" y="179273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2814051" y="1507319"/>
            <a:ext cx="222364" cy="424205"/>
          </a:xfrm>
          <a:custGeom>
            <a:avLst/>
            <a:gdLst>
              <a:gd name="connsiteX0" fmla="*/ 6350 w 222364"/>
              <a:gd name="connsiteY0" fmla="*/ 417855 h 424205"/>
              <a:gd name="connsiteX1" fmla="*/ 216014 w 222364"/>
              <a:gd name="connsiteY1" fmla="*/ 6350 h 4242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2364" h="424205">
                <a:moveTo>
                  <a:pt x="6350" y="417855"/>
                </a:moveTo>
                <a:lnTo>
                  <a:pt x="216014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88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36" y="2173224"/>
            <a:ext cx="6358128" cy="251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13.15-1a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4585" y="3721959"/>
            <a:ext cx="243656" cy="68448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0.5 </a:t>
            </a:r>
            <a:r>
              <a:rPr lang="en-US" sz="17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08476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Multiple replication bubbles form and eventually fuse, speeding up the copying of DNA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4521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Search for the Genetic Material: </a:t>
            </a:r>
            <a:r>
              <a:rPr lang="en-US" i="1" dirty="0"/>
              <a:t>Scientific Inquiry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T. H. Morgan’</a:t>
            </a:r>
            <a:r>
              <a:rPr lang="en-US" altLang="ja-JP" dirty="0"/>
              <a:t>s group showed that genes are located on chromosomes, the two components of chromosomes—DNA and protein—became candidates for the genetic material</a:t>
            </a:r>
          </a:p>
          <a:p>
            <a:r>
              <a:rPr lang="en-US" dirty="0"/>
              <a:t>The key factor in determining the genetic material was choosing appropriate experimental organisms</a:t>
            </a:r>
          </a:p>
          <a:p>
            <a:r>
              <a:rPr lang="en-US" dirty="0"/>
              <a:t>The role of DNA in heredity was worked out by studying bacteria and the viruses that infect them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2326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4" y="204216"/>
            <a:ext cx="45537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13.15-2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26107" y="210318"/>
            <a:ext cx="455252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(b) Origins of replication in a eukaryotic cell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637257" y="569093"/>
            <a:ext cx="110447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  <a:endParaRPr lang="en-US" sz="17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343570" y="1291406"/>
            <a:ext cx="176971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Parental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(template) strand</a:t>
            </a:r>
            <a:endParaRPr lang="en-US" sz="17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305720" y="589731"/>
            <a:ext cx="1732847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Double-stranded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molecule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056607" y="1286643"/>
            <a:ext cx="129683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Daughter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(new) strand</a:t>
            </a:r>
            <a:endParaRPr lang="en-US" sz="17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08707" y="2523306"/>
            <a:ext cx="73898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Bubble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53370" y="2496318"/>
            <a:ext cx="164949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Replication fork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21420" y="3953643"/>
            <a:ext cx="306795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Two daughter DNA molecules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5821" y="5694951"/>
            <a:ext cx="243656" cy="80631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0.25 </a:t>
            </a:r>
            <a:r>
              <a:rPr lang="en-US" sz="17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5" name="Freeform 14"/>
          <p:cNvSpPr/>
          <p:nvPr/>
        </p:nvSpPr>
        <p:spPr>
          <a:xfrm>
            <a:off x="4114414" y="1666071"/>
            <a:ext cx="189115" cy="168605"/>
          </a:xfrm>
          <a:custGeom>
            <a:avLst/>
            <a:gdLst>
              <a:gd name="connsiteX0" fmla="*/ 182765 w 189115"/>
              <a:gd name="connsiteY0" fmla="*/ 162255 h 168605"/>
              <a:gd name="connsiteX1" fmla="*/ 6350 w 189115"/>
              <a:gd name="connsiteY1" fmla="*/ 6350 h 1686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9115" h="168605">
                <a:moveTo>
                  <a:pt x="182765" y="162255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4566877" y="1656927"/>
            <a:ext cx="461022" cy="297891"/>
          </a:xfrm>
          <a:custGeom>
            <a:avLst/>
            <a:gdLst>
              <a:gd name="connsiteX0" fmla="*/ 6350 w 461022"/>
              <a:gd name="connsiteY0" fmla="*/ 291541 h 297891"/>
              <a:gd name="connsiteX1" fmla="*/ 454672 w 461022"/>
              <a:gd name="connsiteY1" fmla="*/ 6350 h 2978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1022" h="297891">
                <a:moveTo>
                  <a:pt x="6350" y="291541"/>
                </a:moveTo>
                <a:lnTo>
                  <a:pt x="454672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2846408" y="2361879"/>
            <a:ext cx="648411" cy="158838"/>
          </a:xfrm>
          <a:custGeom>
            <a:avLst/>
            <a:gdLst>
              <a:gd name="connsiteX0" fmla="*/ 6350 w 648411"/>
              <a:gd name="connsiteY0" fmla="*/ 6350 h 158838"/>
              <a:gd name="connsiteX1" fmla="*/ 64808 w 648411"/>
              <a:gd name="connsiteY1" fmla="*/ 94030 h 158838"/>
              <a:gd name="connsiteX2" fmla="*/ 254787 w 648411"/>
              <a:gd name="connsiteY2" fmla="*/ 94030 h 158838"/>
              <a:gd name="connsiteX3" fmla="*/ 324218 w 648411"/>
              <a:gd name="connsiteY3" fmla="*/ 152488 h 158838"/>
              <a:gd name="connsiteX4" fmla="*/ 393649 w 648411"/>
              <a:gd name="connsiteY4" fmla="*/ 94030 h 158838"/>
              <a:gd name="connsiteX5" fmla="*/ 583603 w 648411"/>
              <a:gd name="connsiteY5" fmla="*/ 94030 h 158838"/>
              <a:gd name="connsiteX6" fmla="*/ 642061 w 648411"/>
              <a:gd name="connsiteY6" fmla="*/ 6350 h 1588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48411" h="158838">
                <a:moveTo>
                  <a:pt x="6350" y="6350"/>
                </a:moveTo>
                <a:cubicBezTo>
                  <a:pt x="6350" y="6350"/>
                  <a:pt x="13461" y="94030"/>
                  <a:pt x="64808" y="94030"/>
                </a:cubicBezTo>
                <a:cubicBezTo>
                  <a:pt x="115963" y="94030"/>
                  <a:pt x="214604" y="94030"/>
                  <a:pt x="254787" y="94030"/>
                </a:cubicBezTo>
                <a:cubicBezTo>
                  <a:pt x="294995" y="94030"/>
                  <a:pt x="324218" y="152488"/>
                  <a:pt x="324218" y="152488"/>
                </a:cubicBezTo>
                <a:cubicBezTo>
                  <a:pt x="324218" y="152488"/>
                  <a:pt x="353440" y="94030"/>
                  <a:pt x="393649" y="94030"/>
                </a:cubicBezTo>
                <a:cubicBezTo>
                  <a:pt x="433831" y="94030"/>
                  <a:pt x="532472" y="94030"/>
                  <a:pt x="583603" y="94030"/>
                </a:cubicBezTo>
                <a:cubicBezTo>
                  <a:pt x="634745" y="94030"/>
                  <a:pt x="642061" y="6350"/>
                  <a:pt x="642061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349540" y="2218166"/>
            <a:ext cx="25400" cy="282244"/>
          </a:xfrm>
          <a:custGeom>
            <a:avLst/>
            <a:gdLst>
              <a:gd name="connsiteX0" fmla="*/ 6350 w 25400"/>
              <a:gd name="connsiteY0" fmla="*/ 6350 h 282244"/>
              <a:gd name="connsiteX1" fmla="*/ 6350 w 25400"/>
              <a:gd name="connsiteY1" fmla="*/ 275894 h 2822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82244">
                <a:moveTo>
                  <a:pt x="6350" y="6350"/>
                </a:moveTo>
                <a:lnTo>
                  <a:pt x="6350" y="27589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070218" y="954707"/>
            <a:ext cx="196151" cy="162102"/>
          </a:xfrm>
          <a:custGeom>
            <a:avLst/>
            <a:gdLst>
              <a:gd name="connsiteX0" fmla="*/ 189801 w 196151"/>
              <a:gd name="connsiteY0" fmla="*/ 6350 h 162102"/>
              <a:gd name="connsiteX1" fmla="*/ 6350 w 196151"/>
              <a:gd name="connsiteY1" fmla="*/ 155752 h 1621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6151" h="162102">
                <a:moveTo>
                  <a:pt x="189801" y="6350"/>
                </a:moveTo>
                <a:lnTo>
                  <a:pt x="6350" y="15575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52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4" y="2036064"/>
            <a:ext cx="4340352" cy="27858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13.15-2a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6770" y="3727131"/>
            <a:ext cx="243656" cy="80631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0.25 </a:t>
            </a:r>
            <a:r>
              <a:rPr lang="en-US" sz="17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95172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Synthesizing a New DNA Strand</a:t>
            </a:r>
          </a:p>
        </p:txBody>
      </p:sp>
      <p:sp>
        <p:nvSpPr>
          <p:cNvPr id="8806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polymerases cannot initiate synthesis of a polynucleotide; they can only add nucleotides to an already existing chain base-paired with the template</a:t>
            </a:r>
          </a:p>
          <a:p>
            <a:r>
              <a:rPr lang="en-US" dirty="0"/>
              <a:t>The initial nucleotide strand is a short RNA </a:t>
            </a:r>
            <a:r>
              <a:rPr lang="en-US" b="1" dirty="0"/>
              <a:t>primer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60967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enzyme, </a:t>
            </a:r>
            <a:r>
              <a:rPr lang="en-US" b="1" dirty="0" err="1"/>
              <a:t>primase</a:t>
            </a:r>
            <a:r>
              <a:rPr lang="en-US" dirty="0"/>
              <a:t>, starts an RNA chain with a single RNA nucleotide and adds RNA nucleotides one at a time using the parental DNA as a template</a:t>
            </a:r>
          </a:p>
          <a:p>
            <a:r>
              <a:rPr lang="en-US" dirty="0"/>
              <a:t>The primer is short (5–10 nucleotides long)</a:t>
            </a:r>
          </a:p>
          <a:p>
            <a:r>
              <a:rPr lang="en-US" dirty="0"/>
              <a:t>The new DNA strand will start from the 3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end of the RNA primer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94013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Enzymes called </a:t>
            </a:r>
            <a:r>
              <a:rPr lang="en-US" b="1" dirty="0"/>
              <a:t>DNA polymerases</a:t>
            </a:r>
            <a:r>
              <a:rPr lang="en-US" dirty="0"/>
              <a:t> catalyze the elongation of new DNA at a replication fork</a:t>
            </a:r>
          </a:p>
          <a:p>
            <a:r>
              <a:rPr lang="en-US" dirty="0"/>
              <a:t>Most DNA polymerases require a primer and a DNA template strand</a:t>
            </a:r>
          </a:p>
          <a:p>
            <a:r>
              <a:rPr lang="en-US" dirty="0"/>
              <a:t>The rate of elongation is about 500 nucleotides per second in bacteria and 50 per second in human cells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48431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Each nucleotide that is added to a growing DNA consists of a sugar attached to a base and to three phosphate groups</a:t>
            </a:r>
          </a:p>
          <a:p>
            <a:r>
              <a:rPr lang="en-US"/>
              <a:t>dATP is used to make DNA and is similar to the ATP of energy metabolism</a:t>
            </a:r>
          </a:p>
          <a:p>
            <a:r>
              <a:rPr lang="en-US"/>
              <a:t>The difference is in the sugars: dATP has deoxyribose, while ATP has ribose</a:t>
            </a:r>
          </a:p>
          <a:p>
            <a:r>
              <a:rPr lang="en-US"/>
              <a:t>As each monomer nucleotide joins the DNA strand, it loses two phosphate groups as a molecule of pyrophosphate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822890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277368"/>
            <a:ext cx="8156448" cy="63032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85976" y="277813"/>
            <a:ext cx="138178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New strand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168589" y="590551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90676" y="1444626"/>
            <a:ext cx="72776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Sugar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12826" y="1912939"/>
            <a:ext cx="131286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Phosphate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273489" y="277813"/>
            <a:ext cx="196066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Template strand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129151" y="601664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194489" y="58737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8170926" y="60642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794064" y="1546226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690876" y="1841501"/>
            <a:ext cx="61395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Base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794064" y="2370139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2794064" y="3200401"/>
            <a:ext cx="19877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160651" y="3925889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3554476" y="1546226"/>
            <a:ext cx="15709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554476" y="2370139"/>
            <a:ext cx="19877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3554476" y="3200401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3554476" y="4019551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4705016" y="3078164"/>
            <a:ext cx="96821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merase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5091176" y="4630739"/>
            <a:ext cx="17152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6175439" y="477837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4806287" y="4999039"/>
            <a:ext cx="129843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Pyro-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phosphate</a:t>
            </a: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4151376" y="576897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5088001" y="6227764"/>
            <a:ext cx="51296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6812026" y="1546226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" name="TextBox 31"/>
          <p:cNvSpPr txBox="1">
            <a:spLocks noChangeArrowheads="1"/>
          </p:cNvSpPr>
          <p:nvPr/>
        </p:nvSpPr>
        <p:spPr bwMode="auto">
          <a:xfrm>
            <a:off x="6812026" y="2370139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6812026" y="3200401"/>
            <a:ext cx="19877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5" name="TextBox 33"/>
          <p:cNvSpPr txBox="1">
            <a:spLocks noChangeArrowheads="1"/>
          </p:cNvSpPr>
          <p:nvPr/>
        </p:nvSpPr>
        <p:spPr bwMode="auto">
          <a:xfrm>
            <a:off x="7572439" y="1546226"/>
            <a:ext cx="15709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7572439" y="2370139"/>
            <a:ext cx="19877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7" name="TextBox 35"/>
          <p:cNvSpPr txBox="1">
            <a:spLocks noChangeArrowheads="1"/>
          </p:cNvSpPr>
          <p:nvPr/>
        </p:nvSpPr>
        <p:spPr bwMode="auto">
          <a:xfrm>
            <a:off x="7572439" y="3200401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572439" y="4014789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7572439" y="4845051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0" name="TextBox 41"/>
          <p:cNvSpPr txBox="1">
            <a:spLocks noChangeArrowheads="1"/>
          </p:cNvSpPr>
          <p:nvPr/>
        </p:nvSpPr>
        <p:spPr bwMode="auto">
          <a:xfrm>
            <a:off x="6813614" y="4010026"/>
            <a:ext cx="15709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1" name="TextBox 42"/>
          <p:cNvSpPr txBox="1">
            <a:spLocks noChangeArrowheads="1"/>
          </p:cNvSpPr>
          <p:nvPr/>
        </p:nvSpPr>
        <p:spPr bwMode="auto">
          <a:xfrm rot="20030751">
            <a:off x="1058926" y="4867276"/>
            <a:ext cx="17152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2" name="TextBox 43"/>
          <p:cNvSpPr txBox="1">
            <a:spLocks noChangeArrowheads="1"/>
          </p:cNvSpPr>
          <p:nvPr/>
        </p:nvSpPr>
        <p:spPr bwMode="auto">
          <a:xfrm rot="20030751">
            <a:off x="1449451" y="4679951"/>
            <a:ext cx="17152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3" name="TextBox 44"/>
          <p:cNvSpPr txBox="1">
            <a:spLocks noChangeArrowheads="1"/>
          </p:cNvSpPr>
          <p:nvPr/>
        </p:nvSpPr>
        <p:spPr bwMode="auto">
          <a:xfrm rot="20030751">
            <a:off x="1859026" y="4510089"/>
            <a:ext cx="17152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5" name="TextBox 46"/>
          <p:cNvSpPr txBox="1">
            <a:spLocks noChangeArrowheads="1"/>
          </p:cNvSpPr>
          <p:nvPr/>
        </p:nvSpPr>
        <p:spPr bwMode="auto">
          <a:xfrm rot="19033914">
            <a:off x="2729419" y="4273551"/>
            <a:ext cx="15709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6" name="TextBox 47"/>
          <p:cNvSpPr txBox="1">
            <a:spLocks noChangeArrowheads="1"/>
          </p:cNvSpPr>
          <p:nvPr/>
        </p:nvSpPr>
        <p:spPr bwMode="auto">
          <a:xfrm>
            <a:off x="3554476" y="4843464"/>
            <a:ext cx="1859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7" name="TextBox 48"/>
          <p:cNvSpPr txBox="1">
            <a:spLocks noChangeArrowheads="1"/>
          </p:cNvSpPr>
          <p:nvPr/>
        </p:nvSpPr>
        <p:spPr bwMode="auto">
          <a:xfrm>
            <a:off x="1535176" y="5589589"/>
            <a:ext cx="131125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Nucleotide</a:t>
            </a:r>
          </a:p>
        </p:txBody>
      </p:sp>
      <p:sp>
        <p:nvSpPr>
          <p:cNvPr id="48" name="TextBox 49"/>
          <p:cNvSpPr txBox="1">
            <a:spLocks noChangeArrowheads="1"/>
          </p:cNvSpPr>
          <p:nvPr/>
        </p:nvSpPr>
        <p:spPr bwMode="auto">
          <a:xfrm>
            <a:off x="8182039" y="5761039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9" name="TextBox 24"/>
          <p:cNvSpPr txBox="1">
            <a:spLocks noChangeArrowheads="1"/>
          </p:cNvSpPr>
          <p:nvPr/>
        </p:nvSpPr>
        <p:spPr bwMode="auto">
          <a:xfrm>
            <a:off x="5519963" y="4615660"/>
            <a:ext cx="17152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0" name="TextBox 24"/>
          <p:cNvSpPr txBox="1">
            <a:spLocks noChangeArrowheads="1"/>
          </p:cNvSpPr>
          <p:nvPr/>
        </p:nvSpPr>
        <p:spPr bwMode="auto">
          <a:xfrm>
            <a:off x="5729675" y="4716160"/>
            <a:ext cx="60914" cy="26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51" name="Freeform 50"/>
          <p:cNvSpPr/>
          <p:nvPr/>
        </p:nvSpPr>
        <p:spPr>
          <a:xfrm>
            <a:off x="1189958" y="5357394"/>
            <a:ext cx="1956346" cy="197230"/>
          </a:xfrm>
          <a:custGeom>
            <a:avLst/>
            <a:gdLst>
              <a:gd name="connsiteX0" fmla="*/ 6350 w 1956346"/>
              <a:gd name="connsiteY0" fmla="*/ 6350 h 197230"/>
              <a:gd name="connsiteX1" fmla="*/ 80162 w 1956346"/>
              <a:gd name="connsiteY1" fmla="*/ 117055 h 197230"/>
              <a:gd name="connsiteX2" fmla="*/ 888987 w 1956346"/>
              <a:gd name="connsiteY2" fmla="*/ 117055 h 197230"/>
              <a:gd name="connsiteX3" fmla="*/ 976630 w 1956346"/>
              <a:gd name="connsiteY3" fmla="*/ 190880 h 197230"/>
              <a:gd name="connsiteX4" fmla="*/ 1064285 w 1956346"/>
              <a:gd name="connsiteY4" fmla="*/ 117055 h 197230"/>
              <a:gd name="connsiteX5" fmla="*/ 1876183 w 1956346"/>
              <a:gd name="connsiteY5" fmla="*/ 117055 h 197230"/>
              <a:gd name="connsiteX6" fmla="*/ 1949996 w 1956346"/>
              <a:gd name="connsiteY6" fmla="*/ 6350 h 1972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56346" h="197230">
                <a:moveTo>
                  <a:pt x="6350" y="6350"/>
                </a:moveTo>
                <a:cubicBezTo>
                  <a:pt x="6350" y="6350"/>
                  <a:pt x="15290" y="117055"/>
                  <a:pt x="80162" y="117055"/>
                </a:cubicBezTo>
                <a:cubicBezTo>
                  <a:pt x="144741" y="117055"/>
                  <a:pt x="838250" y="117055"/>
                  <a:pt x="888987" y="117055"/>
                </a:cubicBezTo>
                <a:cubicBezTo>
                  <a:pt x="939749" y="117055"/>
                  <a:pt x="976630" y="190880"/>
                  <a:pt x="976630" y="190880"/>
                </a:cubicBezTo>
                <a:cubicBezTo>
                  <a:pt x="976630" y="190880"/>
                  <a:pt x="1013536" y="117055"/>
                  <a:pt x="1064285" y="117055"/>
                </a:cubicBezTo>
                <a:cubicBezTo>
                  <a:pt x="1115009" y="117055"/>
                  <a:pt x="1811604" y="117055"/>
                  <a:pt x="1876183" y="117055"/>
                </a:cubicBezTo>
                <a:cubicBezTo>
                  <a:pt x="1940763" y="117055"/>
                  <a:pt x="1949996" y="6350"/>
                  <a:pt x="1949996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1841443" y="1616686"/>
            <a:ext cx="500672" cy="25400"/>
          </a:xfrm>
          <a:custGeom>
            <a:avLst/>
            <a:gdLst>
              <a:gd name="connsiteX0" fmla="*/ 6350 w 500672"/>
              <a:gd name="connsiteY0" fmla="*/ 6350 h 25400"/>
              <a:gd name="connsiteX1" fmla="*/ 494322 w 50067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0672" h="25400">
                <a:moveTo>
                  <a:pt x="6350" y="6350"/>
                </a:moveTo>
                <a:lnTo>
                  <a:pt x="494322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1841443" y="2071854"/>
            <a:ext cx="266941" cy="25400"/>
          </a:xfrm>
          <a:custGeom>
            <a:avLst/>
            <a:gdLst>
              <a:gd name="connsiteX0" fmla="*/ 6350 w 266941"/>
              <a:gd name="connsiteY0" fmla="*/ 6350 h 25400"/>
              <a:gd name="connsiteX1" fmla="*/ 260591 w 26694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6941" h="25400">
                <a:moveTo>
                  <a:pt x="6350" y="6350"/>
                </a:moveTo>
                <a:lnTo>
                  <a:pt x="26059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609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Antiparallel Elongation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Newly replicated DNA strands must be formed antiparallel to the template strand</a:t>
            </a:r>
          </a:p>
          <a:p>
            <a:r>
              <a:rPr lang="en-US" dirty="0"/>
              <a:t>DNA polymerases add nucleotides only to the free </a:t>
            </a:r>
            <a:br>
              <a:rPr lang="en-US" dirty="0"/>
            </a:br>
            <a:r>
              <a:rPr lang="en-US" dirty="0"/>
              <a:t>3</a:t>
            </a:r>
            <a:r>
              <a:rPr lang="en-US" dirty="0">
                <a:sym typeface="Symbol" pitchFamily="18" charset="2"/>
              </a:rPr>
              <a:t></a:t>
            </a:r>
            <a:r>
              <a:rPr lang="en-US" dirty="0"/>
              <a:t>end of a growing strand; therefore, a new DNA strand can elongate only in the 5</a:t>
            </a:r>
            <a:r>
              <a:rPr lang="en-US" dirty="0">
                <a:sym typeface="Symbol"/>
              </a:rPr>
              <a:t></a:t>
            </a:r>
            <a:r>
              <a:rPr lang="en-US" dirty="0">
                <a:sym typeface="Symbol" pitchFamily="18" charset="2"/>
              </a:rPr>
              <a:t></a:t>
            </a:r>
            <a:r>
              <a:rPr lang="en-US" dirty="0"/>
              <a:t>to</a:t>
            </a:r>
            <a:r>
              <a:rPr lang="en-US" dirty="0">
                <a:sym typeface="Symbol" pitchFamily="18" charset="2"/>
              </a:rPr>
              <a:t></a:t>
            </a:r>
            <a:r>
              <a:rPr lang="en-US" dirty="0"/>
              <a:t>3</a:t>
            </a:r>
            <a:r>
              <a:rPr lang="en-US" dirty="0">
                <a:sym typeface="Symbol" pitchFamily="18" charset="2"/>
              </a:rPr>
              <a:t></a:t>
            </a:r>
            <a:r>
              <a:rPr lang="en-US" dirty="0"/>
              <a:t>direction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83062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Along one template strand of DNA, the DNA polymerase synthesizes a </a:t>
            </a:r>
            <a:r>
              <a:rPr lang="en-US" b="1" dirty="0"/>
              <a:t>leading strand </a:t>
            </a:r>
            <a:r>
              <a:rPr lang="en-US" dirty="0"/>
              <a:t>continuously, moving toward the replication fork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631626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Leading Strand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17LeadingStrand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Evidence That DNA Can Transform Bacteria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discovery of the genetic role of DNA began with research by Frederick Griffith in 1928</a:t>
            </a:r>
          </a:p>
          <a:p>
            <a:r>
              <a:rPr lang="en-US"/>
              <a:t>Griffith worked with two strains of a bacterium, one pathogenic and one harmless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124027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204216"/>
            <a:ext cx="572414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758998" y="353616"/>
            <a:ext cx="68448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844453" y="287735"/>
            <a:ext cx="1699183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Overview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983211" y="429816"/>
            <a:ext cx="69410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102023" y="1141016"/>
            <a:ext cx="57066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681211" y="1747441"/>
            <a:ext cx="129041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937173" y="1568054"/>
            <a:ext cx="68448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97154" y="1807766"/>
            <a:ext cx="11221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Overall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directions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replication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5157711" y="2574529"/>
            <a:ext cx="169918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6207048" y="291584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6067348" y="317142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1757286" y="360005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1757286" y="386199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750936" y="4374754"/>
            <a:ext cx="114614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Parental DNA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4554461" y="366355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5138661" y="427474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5695873" y="3495279"/>
            <a:ext cx="99200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5522836" y="3750866"/>
            <a:ext cx="116378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Sliding clamp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5594273" y="4100116"/>
            <a:ext cx="96154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6486448" y="459224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6307061" y="485100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1746173" y="566697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1746173" y="591780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3195561" y="583049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679748" y="637500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32"/>
          <p:cNvSpPr txBox="1">
            <a:spLocks noChangeArrowheads="1"/>
          </p:cNvSpPr>
          <p:nvPr/>
        </p:nvSpPr>
        <p:spPr bwMode="auto">
          <a:xfrm>
            <a:off x="5467273" y="5687616"/>
            <a:ext cx="200535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Continuous elongation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the 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to 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direction</a:t>
            </a:r>
          </a:p>
        </p:txBody>
      </p:sp>
      <p:sp>
        <p:nvSpPr>
          <p:cNvPr id="32" name="Freeform 31"/>
          <p:cNvSpPr/>
          <p:nvPr/>
        </p:nvSpPr>
        <p:spPr>
          <a:xfrm>
            <a:off x="4667679" y="696072"/>
            <a:ext cx="25400" cy="194487"/>
          </a:xfrm>
          <a:custGeom>
            <a:avLst/>
            <a:gdLst>
              <a:gd name="connsiteX0" fmla="*/ 6350 w 25400"/>
              <a:gd name="connsiteY0" fmla="*/ 188137 h 194487"/>
              <a:gd name="connsiteX1" fmla="*/ 6350 w 25400"/>
              <a:gd name="connsiteY1" fmla="*/ 6349 h 1944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94487">
                <a:moveTo>
                  <a:pt x="6350" y="188137"/>
                </a:moveTo>
                <a:lnTo>
                  <a:pt x="6350" y="634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3190326" y="748853"/>
            <a:ext cx="649262" cy="467982"/>
          </a:xfrm>
          <a:custGeom>
            <a:avLst/>
            <a:gdLst>
              <a:gd name="connsiteX0" fmla="*/ 6350 w 649262"/>
              <a:gd name="connsiteY0" fmla="*/ 6350 h 467982"/>
              <a:gd name="connsiteX1" fmla="*/ 642912 w 649262"/>
              <a:gd name="connsiteY1" fmla="*/ 461632 h 4679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49262" h="467982">
                <a:moveTo>
                  <a:pt x="6350" y="6350"/>
                </a:moveTo>
                <a:lnTo>
                  <a:pt x="642912" y="46163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5549427" y="831022"/>
            <a:ext cx="609003" cy="410679"/>
          </a:xfrm>
          <a:custGeom>
            <a:avLst/>
            <a:gdLst>
              <a:gd name="connsiteX0" fmla="*/ 602653 w 609003"/>
              <a:gd name="connsiteY0" fmla="*/ 6350 h 410679"/>
              <a:gd name="connsiteX1" fmla="*/ 6350 w 609003"/>
              <a:gd name="connsiteY1" fmla="*/ 404329 h 4106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09003" h="410679">
                <a:moveTo>
                  <a:pt x="602653" y="6350"/>
                </a:moveTo>
                <a:lnTo>
                  <a:pt x="6350" y="40432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5512128" y="1452865"/>
            <a:ext cx="398233" cy="211696"/>
          </a:xfrm>
          <a:custGeom>
            <a:avLst/>
            <a:gdLst>
              <a:gd name="connsiteX0" fmla="*/ 391883 w 398233"/>
              <a:gd name="connsiteY0" fmla="*/ 205346 h 211696"/>
              <a:gd name="connsiteX1" fmla="*/ 6350 w 398233"/>
              <a:gd name="connsiteY1" fmla="*/ 6350 h 2116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8233" h="211696">
                <a:moveTo>
                  <a:pt x="391883" y="20534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3428921" y="1440431"/>
            <a:ext cx="435546" cy="336067"/>
          </a:xfrm>
          <a:custGeom>
            <a:avLst/>
            <a:gdLst>
              <a:gd name="connsiteX0" fmla="*/ 6350 w 435546"/>
              <a:gd name="connsiteY0" fmla="*/ 329717 h 336067"/>
              <a:gd name="connsiteX1" fmla="*/ 429196 w 435546"/>
              <a:gd name="connsiteY1" fmla="*/ 6350 h 3360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5546" h="336067">
                <a:moveTo>
                  <a:pt x="6350" y="329717"/>
                </a:moveTo>
                <a:lnTo>
                  <a:pt x="42919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2269170" y="3949481"/>
            <a:ext cx="25400" cy="416890"/>
          </a:xfrm>
          <a:custGeom>
            <a:avLst/>
            <a:gdLst>
              <a:gd name="connsiteX0" fmla="*/ 6350 w 25400"/>
              <a:gd name="connsiteY0" fmla="*/ 6350 h 416890"/>
              <a:gd name="connsiteX1" fmla="*/ 6350 w 25400"/>
              <a:gd name="connsiteY1" fmla="*/ 410540 h 4168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16890">
                <a:moveTo>
                  <a:pt x="6350" y="6350"/>
                </a:moveTo>
                <a:lnTo>
                  <a:pt x="6350" y="41054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4919812" y="3607445"/>
            <a:ext cx="654761" cy="589457"/>
          </a:xfrm>
          <a:custGeom>
            <a:avLst/>
            <a:gdLst>
              <a:gd name="connsiteX0" fmla="*/ 6350 w 654761"/>
              <a:gd name="connsiteY0" fmla="*/ 6350 h 589457"/>
              <a:gd name="connsiteX1" fmla="*/ 648411 w 654761"/>
              <a:gd name="connsiteY1" fmla="*/ 583107 h 5894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54761" h="589457">
                <a:moveTo>
                  <a:pt x="6350" y="6350"/>
                </a:moveTo>
                <a:lnTo>
                  <a:pt x="648411" y="58310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5149873" y="3470628"/>
            <a:ext cx="350062" cy="384276"/>
          </a:xfrm>
          <a:custGeom>
            <a:avLst/>
            <a:gdLst>
              <a:gd name="connsiteX0" fmla="*/ 6350 w 350062"/>
              <a:gd name="connsiteY0" fmla="*/ 6350 h 384276"/>
              <a:gd name="connsiteX1" fmla="*/ 343713 w 350062"/>
              <a:gd name="connsiteY1" fmla="*/ 377926 h 3842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0062" h="384276">
                <a:moveTo>
                  <a:pt x="6350" y="6350"/>
                </a:moveTo>
                <a:lnTo>
                  <a:pt x="343713" y="37792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5664477" y="3268520"/>
            <a:ext cx="99745" cy="230352"/>
          </a:xfrm>
          <a:custGeom>
            <a:avLst/>
            <a:gdLst>
              <a:gd name="connsiteX0" fmla="*/ 6350 w 99745"/>
              <a:gd name="connsiteY0" fmla="*/ 6350 h 230352"/>
              <a:gd name="connsiteX1" fmla="*/ 93395 w 99745"/>
              <a:gd name="connsiteY1" fmla="*/ 224002 h 230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9745" h="230352">
                <a:moveTo>
                  <a:pt x="6350" y="6350"/>
                </a:moveTo>
                <a:lnTo>
                  <a:pt x="93395" y="22400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6001611" y="2789387"/>
            <a:ext cx="25400" cy="237782"/>
          </a:xfrm>
          <a:custGeom>
            <a:avLst/>
            <a:gdLst>
              <a:gd name="connsiteX0" fmla="*/ 6350 w 25400"/>
              <a:gd name="connsiteY0" fmla="*/ 231431 h 237782"/>
              <a:gd name="connsiteX1" fmla="*/ 6350 w 25400"/>
              <a:gd name="connsiteY1" fmla="*/ 6350 h 2377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237782">
                <a:moveTo>
                  <a:pt x="6350" y="23143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4450306" y="1032342"/>
            <a:ext cx="180594" cy="140957"/>
          </a:xfrm>
          <a:custGeom>
            <a:avLst/>
            <a:gdLst>
              <a:gd name="connsiteX0" fmla="*/ 174244 w 180594"/>
              <a:gd name="connsiteY0" fmla="*/ 6350 h 140957"/>
              <a:gd name="connsiteX1" fmla="*/ 6350 w 180594"/>
              <a:gd name="connsiteY1" fmla="*/ 134607 h 1409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0594" h="140957">
                <a:moveTo>
                  <a:pt x="174244" y="6350"/>
                </a:moveTo>
                <a:lnTo>
                  <a:pt x="6350" y="13460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4382958" y="5185814"/>
            <a:ext cx="1057948" cy="602754"/>
          </a:xfrm>
          <a:custGeom>
            <a:avLst/>
            <a:gdLst>
              <a:gd name="connsiteX0" fmla="*/ 6350 w 1057948"/>
              <a:gd name="connsiteY0" fmla="*/ 6350 h 602754"/>
              <a:gd name="connsiteX1" fmla="*/ 1051598 w 1057948"/>
              <a:gd name="connsiteY1" fmla="*/ 596404 h 6027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57948" h="602754">
                <a:moveTo>
                  <a:pt x="6350" y="6350"/>
                </a:moveTo>
                <a:lnTo>
                  <a:pt x="1051598" y="59640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4382958" y="5185814"/>
            <a:ext cx="1057948" cy="602754"/>
          </a:xfrm>
          <a:custGeom>
            <a:avLst/>
            <a:gdLst>
              <a:gd name="connsiteX0" fmla="*/ 6350 w 1057948"/>
              <a:gd name="connsiteY0" fmla="*/ 6350 h 602754"/>
              <a:gd name="connsiteX1" fmla="*/ 1051598 w 1057948"/>
              <a:gd name="connsiteY1" fmla="*/ 596404 h 6027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57948" h="602754">
                <a:moveTo>
                  <a:pt x="6350" y="6350"/>
                </a:moveTo>
                <a:lnTo>
                  <a:pt x="1051598" y="59640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958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530096"/>
            <a:ext cx="6766560" cy="37978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13.17-1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52478" y="1847851"/>
            <a:ext cx="112691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2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25803" y="1620838"/>
            <a:ext cx="130965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Overview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87615" y="2103438"/>
            <a:ext cx="279563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662653" y="1971676"/>
            <a:ext cx="114294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622590" y="3121026"/>
            <a:ext cx="93615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325478" y="4100513"/>
            <a:ext cx="212397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589628" y="3810001"/>
            <a:ext cx="112691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600233" y="4197351"/>
            <a:ext cx="184665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Overall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directions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of replication</a:t>
            </a:r>
          </a:p>
        </p:txBody>
      </p:sp>
      <p:sp>
        <p:nvSpPr>
          <p:cNvPr id="15" name="Freeform 14"/>
          <p:cNvSpPr/>
          <p:nvPr/>
        </p:nvSpPr>
        <p:spPr>
          <a:xfrm>
            <a:off x="4532261" y="2416354"/>
            <a:ext cx="25400" cy="306463"/>
          </a:xfrm>
          <a:custGeom>
            <a:avLst/>
            <a:gdLst>
              <a:gd name="connsiteX0" fmla="*/ 6350 w 25400"/>
              <a:gd name="connsiteY0" fmla="*/ 300113 h 306463"/>
              <a:gd name="connsiteX1" fmla="*/ 6350 w 25400"/>
              <a:gd name="connsiteY1" fmla="*/ 6350 h 3064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306463">
                <a:moveTo>
                  <a:pt x="6350" y="300113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2144851" y="2501659"/>
            <a:ext cx="1041400" cy="748436"/>
          </a:xfrm>
          <a:custGeom>
            <a:avLst/>
            <a:gdLst>
              <a:gd name="connsiteX0" fmla="*/ 6350 w 1041400"/>
              <a:gd name="connsiteY0" fmla="*/ 6350 h 748436"/>
              <a:gd name="connsiteX1" fmla="*/ 1035049 w 1041400"/>
              <a:gd name="connsiteY1" fmla="*/ 742086 h 7484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41400" h="748436">
                <a:moveTo>
                  <a:pt x="6350" y="6350"/>
                </a:moveTo>
                <a:lnTo>
                  <a:pt x="1035049" y="74208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5957188" y="2634438"/>
            <a:ext cx="976312" cy="655827"/>
          </a:xfrm>
          <a:custGeom>
            <a:avLst/>
            <a:gdLst>
              <a:gd name="connsiteX0" fmla="*/ 969962 w 976312"/>
              <a:gd name="connsiteY0" fmla="*/ 6350 h 655827"/>
              <a:gd name="connsiteX1" fmla="*/ 6350 w 976312"/>
              <a:gd name="connsiteY1" fmla="*/ 649477 h 6558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76312" h="655827">
                <a:moveTo>
                  <a:pt x="969962" y="6350"/>
                </a:moveTo>
                <a:lnTo>
                  <a:pt x="6350" y="64947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896914" y="3639351"/>
            <a:ext cx="635711" cy="334276"/>
          </a:xfrm>
          <a:custGeom>
            <a:avLst/>
            <a:gdLst>
              <a:gd name="connsiteX0" fmla="*/ 629361 w 635711"/>
              <a:gd name="connsiteY0" fmla="*/ 327926 h 334276"/>
              <a:gd name="connsiteX1" fmla="*/ 6350 w 635711"/>
              <a:gd name="connsiteY1" fmla="*/ 6350 h 3342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35711" h="334276">
                <a:moveTo>
                  <a:pt x="629361" y="32792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2530411" y="3619259"/>
            <a:ext cx="696036" cy="535254"/>
          </a:xfrm>
          <a:custGeom>
            <a:avLst/>
            <a:gdLst>
              <a:gd name="connsiteX0" fmla="*/ 6350 w 696036"/>
              <a:gd name="connsiteY0" fmla="*/ 528904 h 535254"/>
              <a:gd name="connsiteX1" fmla="*/ 689686 w 696036"/>
              <a:gd name="connsiteY1" fmla="*/ 6350 h 5352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6036" h="535254">
                <a:moveTo>
                  <a:pt x="6350" y="528904"/>
                </a:moveTo>
                <a:lnTo>
                  <a:pt x="68968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181004" y="2959774"/>
            <a:ext cx="284010" cy="219963"/>
          </a:xfrm>
          <a:custGeom>
            <a:avLst/>
            <a:gdLst>
              <a:gd name="connsiteX0" fmla="*/ 277659 w 284010"/>
              <a:gd name="connsiteY0" fmla="*/ 6350 h 219963"/>
              <a:gd name="connsiteX1" fmla="*/ 6350 w 284010"/>
              <a:gd name="connsiteY1" fmla="*/ 213613 h 2199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4010" h="219963">
                <a:moveTo>
                  <a:pt x="277659" y="6350"/>
                </a:moveTo>
                <a:lnTo>
                  <a:pt x="6350" y="21361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87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4216"/>
            <a:ext cx="8412480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13.17-2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890263" y="177035"/>
            <a:ext cx="279563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609526" y="643761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384101" y="1054923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19738" y="1748661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19738" y="2170936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939351" y="1850261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883913" y="2839273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782438" y="1577211"/>
            <a:ext cx="162890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RNA primer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6504626" y="1991548"/>
            <a:ext cx="19139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Sliding clamp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6618926" y="2555111"/>
            <a:ext cx="157921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23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8060376" y="3350448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94338" y="2999611"/>
            <a:ext cx="188352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Parental DNA</a:t>
            </a: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7771451" y="3771136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00688" y="5087173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400688" y="5493573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2742251" y="5353873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3526476" y="6233348"/>
            <a:ext cx="2372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3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5569588" y="5120511"/>
            <a:ext cx="3300584" cy="6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Continuous elongation</a:t>
            </a:r>
          </a:p>
          <a:p>
            <a:pPr eaLnBrk="0" hangingPunct="0">
              <a:lnSpc>
                <a:spcPts val="2500"/>
              </a:lnSpc>
            </a:pP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</a:t>
            </a: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the 5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 to 3</a:t>
            </a:r>
            <a:r>
              <a:rPr lang="en-US" sz="23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direction</a:t>
            </a:r>
          </a:p>
        </p:txBody>
      </p:sp>
      <p:sp>
        <p:nvSpPr>
          <p:cNvPr id="2" name="Freeform 1"/>
          <p:cNvSpPr/>
          <p:nvPr/>
        </p:nvSpPr>
        <p:spPr>
          <a:xfrm>
            <a:off x="4667250" y="4343400"/>
            <a:ext cx="850900" cy="955675"/>
          </a:xfrm>
          <a:custGeom>
            <a:avLst/>
            <a:gdLst>
              <a:gd name="connsiteX0" fmla="*/ 0 w 850900"/>
              <a:gd name="connsiteY0" fmla="*/ 0 h 955675"/>
              <a:gd name="connsiteX1" fmla="*/ 850900 w 850900"/>
              <a:gd name="connsiteY1" fmla="*/ 955675 h 95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0900" h="955675">
                <a:moveTo>
                  <a:pt x="0" y="0"/>
                </a:moveTo>
                <a:lnTo>
                  <a:pt x="850900" y="9556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534025" y="1800225"/>
            <a:ext cx="1033463" cy="928688"/>
          </a:xfrm>
          <a:custGeom>
            <a:avLst/>
            <a:gdLst>
              <a:gd name="connsiteX0" fmla="*/ 0 w 1033463"/>
              <a:gd name="connsiteY0" fmla="*/ 0 h 928688"/>
              <a:gd name="connsiteX1" fmla="*/ 1033463 w 1033463"/>
              <a:gd name="connsiteY1" fmla="*/ 928688 h 92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3463" h="928688">
                <a:moveTo>
                  <a:pt x="0" y="0"/>
                </a:moveTo>
                <a:lnTo>
                  <a:pt x="1033463" y="9286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905500" y="1581150"/>
            <a:ext cx="542925" cy="585788"/>
          </a:xfrm>
          <a:custGeom>
            <a:avLst/>
            <a:gdLst>
              <a:gd name="connsiteX0" fmla="*/ 0 w 542925"/>
              <a:gd name="connsiteY0" fmla="*/ 0 h 585788"/>
              <a:gd name="connsiteX1" fmla="*/ 542925 w 542925"/>
              <a:gd name="connsiteY1" fmla="*/ 585788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585788">
                <a:moveTo>
                  <a:pt x="0" y="0"/>
                </a:moveTo>
                <a:lnTo>
                  <a:pt x="542925" y="58578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743700" y="1238250"/>
            <a:ext cx="138113" cy="366713"/>
          </a:xfrm>
          <a:custGeom>
            <a:avLst/>
            <a:gdLst>
              <a:gd name="connsiteX0" fmla="*/ 0 w 138113"/>
              <a:gd name="connsiteY0" fmla="*/ 0 h 366713"/>
              <a:gd name="connsiteX1" fmla="*/ 138113 w 138113"/>
              <a:gd name="connsiteY1" fmla="*/ 366713 h 36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113" h="366713">
                <a:moveTo>
                  <a:pt x="0" y="0"/>
                </a:moveTo>
                <a:lnTo>
                  <a:pt x="138113" y="3667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286626" y="561975"/>
            <a:ext cx="0" cy="221456"/>
          </a:xfrm>
          <a:custGeom>
            <a:avLst/>
            <a:gdLst>
              <a:gd name="connsiteX0" fmla="*/ 0 w 0"/>
              <a:gd name="connsiteY0" fmla="*/ 0 h 221456"/>
              <a:gd name="connsiteX1" fmla="*/ 0 w 0"/>
              <a:gd name="connsiteY1" fmla="*/ 221456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1456">
                <a:moveTo>
                  <a:pt x="0" y="0"/>
                </a:moveTo>
                <a:lnTo>
                  <a:pt x="0" y="22145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257300" y="2349500"/>
            <a:ext cx="0" cy="654050"/>
          </a:xfrm>
          <a:custGeom>
            <a:avLst/>
            <a:gdLst>
              <a:gd name="connsiteX0" fmla="*/ 0 w 0"/>
              <a:gd name="connsiteY0" fmla="*/ 0 h 654050"/>
              <a:gd name="connsiteX1" fmla="*/ 0 w 0"/>
              <a:gd name="connsiteY1" fmla="*/ 65405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54050">
                <a:moveTo>
                  <a:pt x="0" y="0"/>
                </a:moveTo>
                <a:lnTo>
                  <a:pt x="0" y="6540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088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elongate the other new strand, the </a:t>
            </a:r>
            <a:r>
              <a:rPr lang="en-US" b="1" dirty="0"/>
              <a:t>lagging strand</a:t>
            </a:r>
            <a:r>
              <a:rPr lang="en-US" dirty="0"/>
              <a:t>, DNA polymerase must work in </a:t>
            </a:r>
            <a:br>
              <a:rPr lang="en-US" dirty="0"/>
            </a:br>
            <a:r>
              <a:rPr lang="en-US" dirty="0"/>
              <a:t>the direction away from the replication fork</a:t>
            </a:r>
          </a:p>
          <a:p>
            <a:r>
              <a:rPr lang="en-US" dirty="0"/>
              <a:t>The lagging strand is synthesized as a series of segments called </a:t>
            </a:r>
            <a:r>
              <a:rPr lang="en-US" b="1" dirty="0"/>
              <a:t>Okazaki fragments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35144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formation of Okazaki fragments, DNA polymerase I removes the RNA primers and replaces the nucleotides with DNA</a:t>
            </a:r>
          </a:p>
          <a:p>
            <a:r>
              <a:rPr lang="en-US" dirty="0"/>
              <a:t>The remaining gaps are joined together by </a:t>
            </a:r>
            <a:r>
              <a:rPr lang="en-US" b="1" dirty="0"/>
              <a:t>DNA ligase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96278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Lagging Strand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18LaggingStrand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DNA Replication Review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19DNAReplicatReview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821665" y="729062"/>
            <a:ext cx="68448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283753" y="236937"/>
            <a:ext cx="79669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Overview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88440" y="452837"/>
            <a:ext cx="69410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809340" y="751287"/>
            <a:ext cx="69410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897990" y="1714900"/>
            <a:ext cx="1511632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directions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replication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809340" y="1451375"/>
            <a:ext cx="68448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586173" y="452837"/>
            <a:ext cx="169918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440413" y="2935923"/>
            <a:ext cx="77213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5" name="TextBox 56"/>
          <p:cNvSpPr txBox="1">
            <a:spLocks noChangeArrowheads="1"/>
          </p:cNvSpPr>
          <p:nvPr/>
        </p:nvSpPr>
        <p:spPr bwMode="auto">
          <a:xfrm>
            <a:off x="1103273" y="3761423"/>
            <a:ext cx="120385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ts val="1550"/>
              </a:lnSpc>
            </a:pPr>
            <a:r>
              <a:rPr lang="nb-NO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</a:t>
            </a:r>
          </a:p>
          <a:p>
            <a:pPr algn="r" eaLnBrk="0" hangingPunct="0">
              <a:lnSpc>
                <a:spcPts val="1550"/>
              </a:lnSpc>
            </a:pPr>
            <a:r>
              <a:rPr lang="nb-NO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 fragment 1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74"/>
          <p:cNvSpPr txBox="1">
            <a:spLocks noChangeArrowheads="1"/>
          </p:cNvSpPr>
          <p:nvPr/>
        </p:nvSpPr>
        <p:spPr bwMode="auto">
          <a:xfrm>
            <a:off x="1431263" y="5069523"/>
            <a:ext cx="96154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detaches.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618980" y="2184797"/>
            <a:ext cx="130644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makes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primer.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3774805" y="2256235"/>
            <a:ext cx="8592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Primer for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2801667" y="2404269"/>
            <a:ext cx="90409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3294426" y="3553064"/>
            <a:ext cx="128400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1550"/>
              </a:lnSpc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1550"/>
              </a:lnSpc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1.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81"/>
          <p:cNvSpPr txBox="1">
            <a:spLocks noChangeArrowheads="1"/>
          </p:cNvSpPr>
          <p:nvPr/>
        </p:nvSpPr>
        <p:spPr bwMode="auto">
          <a:xfrm>
            <a:off x="5476875" y="4717256"/>
            <a:ext cx="148733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 ligase forms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bonds between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 fragments.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77"/>
          <p:cNvSpPr txBox="1">
            <a:spLocks noChangeArrowheads="1"/>
          </p:cNvSpPr>
          <p:nvPr/>
        </p:nvSpPr>
        <p:spPr bwMode="auto">
          <a:xfrm>
            <a:off x="4036165" y="5685631"/>
            <a:ext cx="91531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Okazaki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fragment 1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36"/>
          <p:cNvSpPr txBox="1">
            <a:spLocks noChangeArrowheads="1"/>
          </p:cNvSpPr>
          <p:nvPr/>
        </p:nvSpPr>
        <p:spPr bwMode="auto">
          <a:xfrm>
            <a:off x="5218906" y="1490667"/>
            <a:ext cx="120385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nb-NO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RNA primer</a:t>
            </a:r>
          </a:p>
          <a:p>
            <a:pPr eaLnBrk="0" hangingPunct="0">
              <a:lnSpc>
                <a:spcPts val="1550"/>
              </a:lnSpc>
            </a:pPr>
            <a:r>
              <a:rPr lang="nb-NO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for fragment 2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5923756" y="1930405"/>
            <a:ext cx="91531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Okazaki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fragment 2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43"/>
          <p:cNvSpPr txBox="1">
            <a:spLocks noChangeArrowheads="1"/>
          </p:cNvSpPr>
          <p:nvPr/>
        </p:nvSpPr>
        <p:spPr bwMode="auto">
          <a:xfrm>
            <a:off x="7473950" y="2040771"/>
            <a:ext cx="128400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1550"/>
              </a:lnSpc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1550"/>
              </a:lnSpc>
            </a:pPr>
            <a:r>
              <a:rPr lang="pl-PL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2.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60"/>
          <p:cNvSpPr txBox="1">
            <a:spLocks noChangeArrowheads="1"/>
          </p:cNvSpPr>
          <p:nvPr/>
        </p:nvSpPr>
        <p:spPr bwMode="auto">
          <a:xfrm>
            <a:off x="7434263" y="3510796"/>
            <a:ext cx="11653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replaces RNA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 DNA.</a:t>
            </a: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330148" y="22181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1979561" y="282455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2817761" y="283408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3795661" y="296108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4190948" y="3118246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2" name="TextBox 32"/>
          <p:cNvSpPr txBox="1">
            <a:spLocks noChangeArrowheads="1"/>
          </p:cNvSpPr>
          <p:nvPr/>
        </p:nvSpPr>
        <p:spPr bwMode="auto">
          <a:xfrm>
            <a:off x="3400373" y="445015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3" name="TextBox 33"/>
          <p:cNvSpPr txBox="1">
            <a:spLocks noChangeArrowheads="1"/>
          </p:cNvSpPr>
          <p:nvPr/>
        </p:nvSpPr>
        <p:spPr bwMode="auto">
          <a:xfrm>
            <a:off x="3776613" y="448349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34" name="TextBox 34"/>
          <p:cNvSpPr txBox="1">
            <a:spLocks noChangeArrowheads="1"/>
          </p:cNvSpPr>
          <p:nvPr/>
        </p:nvSpPr>
        <p:spPr bwMode="auto">
          <a:xfrm>
            <a:off x="4160786" y="44787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5" name="TextBox 35"/>
          <p:cNvSpPr txBox="1">
            <a:spLocks noChangeArrowheads="1"/>
          </p:cNvSpPr>
          <p:nvPr/>
        </p:nvSpPr>
        <p:spPr bwMode="auto">
          <a:xfrm>
            <a:off x="4190948" y="46565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4976761" y="191968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7" name="TextBox 40"/>
          <p:cNvSpPr txBox="1">
            <a:spLocks noChangeArrowheads="1"/>
          </p:cNvSpPr>
          <p:nvPr/>
        </p:nvSpPr>
        <p:spPr bwMode="auto">
          <a:xfrm>
            <a:off x="4808486" y="212447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8" name="TextBox 47"/>
          <p:cNvSpPr txBox="1">
            <a:spLocks noChangeArrowheads="1"/>
          </p:cNvSpPr>
          <p:nvPr/>
        </p:nvSpPr>
        <p:spPr bwMode="auto">
          <a:xfrm>
            <a:off x="8639123" y="28277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9" name="TextBox 48"/>
          <p:cNvSpPr txBox="1">
            <a:spLocks noChangeArrowheads="1"/>
          </p:cNvSpPr>
          <p:nvPr/>
        </p:nvSpPr>
        <p:spPr bwMode="auto">
          <a:xfrm>
            <a:off x="8669286" y="302617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0" name="TextBox 53"/>
          <p:cNvSpPr txBox="1">
            <a:spLocks noChangeArrowheads="1"/>
          </p:cNvSpPr>
          <p:nvPr/>
        </p:nvSpPr>
        <p:spPr bwMode="auto">
          <a:xfrm>
            <a:off x="330148" y="375642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1" name="TextBox 54"/>
          <p:cNvSpPr txBox="1">
            <a:spLocks noChangeArrowheads="1"/>
          </p:cNvSpPr>
          <p:nvPr/>
        </p:nvSpPr>
        <p:spPr bwMode="auto">
          <a:xfrm>
            <a:off x="4808486" y="356750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2" name="TextBox 55"/>
          <p:cNvSpPr txBox="1">
            <a:spLocks noChangeArrowheads="1"/>
          </p:cNvSpPr>
          <p:nvPr/>
        </p:nvSpPr>
        <p:spPr bwMode="auto">
          <a:xfrm>
            <a:off x="4976761" y="33611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3" name="TextBox 58"/>
          <p:cNvSpPr txBox="1">
            <a:spLocks noChangeArrowheads="1"/>
          </p:cNvSpPr>
          <p:nvPr/>
        </p:nvSpPr>
        <p:spPr bwMode="auto">
          <a:xfrm>
            <a:off x="1962098" y="4362846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4" name="TextBox 64"/>
          <p:cNvSpPr txBox="1">
            <a:spLocks noChangeArrowheads="1"/>
          </p:cNvSpPr>
          <p:nvPr/>
        </p:nvSpPr>
        <p:spPr bwMode="auto">
          <a:xfrm>
            <a:off x="8639123" y="426918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5" name="TextBox 65"/>
          <p:cNvSpPr txBox="1">
            <a:spLocks noChangeArrowheads="1"/>
          </p:cNvSpPr>
          <p:nvPr/>
        </p:nvSpPr>
        <p:spPr bwMode="auto">
          <a:xfrm>
            <a:off x="8669286" y="446762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6" name="TextBox 73"/>
          <p:cNvSpPr txBox="1">
            <a:spLocks noChangeArrowheads="1"/>
          </p:cNvSpPr>
          <p:nvPr/>
        </p:nvSpPr>
        <p:spPr bwMode="auto">
          <a:xfrm>
            <a:off x="330148" y="544552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7" name="TextBox 76"/>
          <p:cNvSpPr txBox="1">
            <a:spLocks noChangeArrowheads="1"/>
          </p:cNvSpPr>
          <p:nvPr/>
        </p:nvSpPr>
        <p:spPr bwMode="auto">
          <a:xfrm>
            <a:off x="4808486" y="5237559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8" name="TextBox 79"/>
          <p:cNvSpPr txBox="1">
            <a:spLocks noChangeArrowheads="1"/>
          </p:cNvSpPr>
          <p:nvPr/>
        </p:nvSpPr>
        <p:spPr bwMode="auto">
          <a:xfrm>
            <a:off x="4160786" y="614878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9" name="TextBox 80"/>
          <p:cNvSpPr txBox="1">
            <a:spLocks noChangeArrowheads="1"/>
          </p:cNvSpPr>
          <p:nvPr/>
        </p:nvSpPr>
        <p:spPr bwMode="auto">
          <a:xfrm>
            <a:off x="4190948" y="63456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0" name="TextBox 83"/>
          <p:cNvSpPr txBox="1">
            <a:spLocks noChangeArrowheads="1"/>
          </p:cNvSpPr>
          <p:nvPr/>
        </p:nvSpPr>
        <p:spPr bwMode="auto">
          <a:xfrm>
            <a:off x="4976761" y="503277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1" name="TextBox 86"/>
          <p:cNvSpPr txBox="1">
            <a:spLocks noChangeArrowheads="1"/>
          </p:cNvSpPr>
          <p:nvPr/>
        </p:nvSpPr>
        <p:spPr bwMode="auto">
          <a:xfrm>
            <a:off x="1979561" y="6051946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2" name="TextBox 89"/>
          <p:cNvSpPr txBox="1">
            <a:spLocks noChangeArrowheads="1"/>
          </p:cNvSpPr>
          <p:nvPr/>
        </p:nvSpPr>
        <p:spPr bwMode="auto">
          <a:xfrm>
            <a:off x="8639123" y="5939234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3" name="TextBox 90"/>
          <p:cNvSpPr txBox="1">
            <a:spLocks noChangeArrowheads="1"/>
          </p:cNvSpPr>
          <p:nvPr/>
        </p:nvSpPr>
        <p:spPr bwMode="auto">
          <a:xfrm>
            <a:off x="8669286" y="6137671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4" name="TextBox 91"/>
          <p:cNvSpPr txBox="1">
            <a:spLocks noChangeArrowheads="1"/>
          </p:cNvSpPr>
          <p:nvPr/>
        </p:nvSpPr>
        <p:spPr bwMode="auto">
          <a:xfrm>
            <a:off x="6245173" y="6399609"/>
            <a:ext cx="258404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 of replication</a:t>
            </a:r>
          </a:p>
        </p:txBody>
      </p:sp>
      <p:sp>
        <p:nvSpPr>
          <p:cNvPr id="55" name="TextBox 25"/>
          <p:cNvSpPr txBox="1">
            <a:spLocks noChangeArrowheads="1"/>
          </p:cNvSpPr>
          <p:nvPr/>
        </p:nvSpPr>
        <p:spPr bwMode="auto">
          <a:xfrm>
            <a:off x="4165493" y="294461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275997" y="5345913"/>
            <a:ext cx="907757" cy="680491"/>
          </a:xfrm>
          <a:custGeom>
            <a:avLst/>
            <a:gdLst>
              <a:gd name="connsiteX0" fmla="*/ 901407 w 907757"/>
              <a:gd name="connsiteY0" fmla="*/ 674141 h 680491"/>
              <a:gd name="connsiteX1" fmla="*/ 6350 w 907757"/>
              <a:gd name="connsiteY1" fmla="*/ 6350 h 6804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07757" h="680491">
                <a:moveTo>
                  <a:pt x="901407" y="67414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7060388" y="4031806"/>
            <a:ext cx="353250" cy="273456"/>
          </a:xfrm>
          <a:custGeom>
            <a:avLst/>
            <a:gdLst>
              <a:gd name="connsiteX0" fmla="*/ 6350 w 353250"/>
              <a:gd name="connsiteY0" fmla="*/ 267106 h 273456"/>
              <a:gd name="connsiteX1" fmla="*/ 346900 w 353250"/>
              <a:gd name="connsiteY1" fmla="*/ 6350 h 2734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3250" h="273456">
                <a:moveTo>
                  <a:pt x="6350" y="267106"/>
                </a:moveTo>
                <a:lnTo>
                  <a:pt x="34690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8037830" y="3274544"/>
            <a:ext cx="115595" cy="225310"/>
          </a:xfrm>
          <a:custGeom>
            <a:avLst/>
            <a:gdLst>
              <a:gd name="connsiteX0" fmla="*/ 109245 w 115595"/>
              <a:gd name="connsiteY0" fmla="*/ 6350 h 225310"/>
              <a:gd name="connsiteX1" fmla="*/ 6350 w 115595"/>
              <a:gd name="connsiteY1" fmla="*/ 218960 h 2253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595" h="225310">
                <a:moveTo>
                  <a:pt x="109245" y="6350"/>
                </a:moveTo>
                <a:lnTo>
                  <a:pt x="6350" y="21896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3234487" y="4177526"/>
            <a:ext cx="415747" cy="340144"/>
          </a:xfrm>
          <a:custGeom>
            <a:avLst/>
            <a:gdLst>
              <a:gd name="connsiteX0" fmla="*/ 6350 w 415747"/>
              <a:gd name="connsiteY0" fmla="*/ 333793 h 340144"/>
              <a:gd name="connsiteX1" fmla="*/ 409397 w 415747"/>
              <a:gd name="connsiteY1" fmla="*/ 6350 h 3401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5747" h="340144">
                <a:moveTo>
                  <a:pt x="6350" y="333793"/>
                </a:moveTo>
                <a:lnTo>
                  <a:pt x="409397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2167992" y="2581924"/>
            <a:ext cx="362991" cy="341033"/>
          </a:xfrm>
          <a:custGeom>
            <a:avLst/>
            <a:gdLst>
              <a:gd name="connsiteX0" fmla="*/ 356641 w 362991"/>
              <a:gd name="connsiteY0" fmla="*/ 334683 h 341033"/>
              <a:gd name="connsiteX1" fmla="*/ 6350 w 362991"/>
              <a:gd name="connsiteY1" fmla="*/ 6350 h 3410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2991" h="341033">
                <a:moveTo>
                  <a:pt x="356641" y="334683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2320341" y="5390021"/>
            <a:ext cx="1206106" cy="146291"/>
          </a:xfrm>
          <a:custGeom>
            <a:avLst/>
            <a:gdLst>
              <a:gd name="connsiteX0" fmla="*/ 1199756 w 1206106"/>
              <a:gd name="connsiteY0" fmla="*/ 139941 h 146291"/>
              <a:gd name="connsiteX1" fmla="*/ 6350 w 1206106"/>
              <a:gd name="connsiteY1" fmla="*/ 6350 h 1462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06106" h="146291">
                <a:moveTo>
                  <a:pt x="1199756" y="13994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2118805" y="4348443"/>
            <a:ext cx="536067" cy="178917"/>
          </a:xfrm>
          <a:custGeom>
            <a:avLst/>
            <a:gdLst>
              <a:gd name="connsiteX0" fmla="*/ 529208 w 536067"/>
              <a:gd name="connsiteY0" fmla="*/ 172567 h 178917"/>
              <a:gd name="connsiteX1" fmla="*/ 502399 w 536067"/>
              <a:gd name="connsiteY1" fmla="*/ 108153 h 178917"/>
              <a:gd name="connsiteX2" fmla="*/ 340829 w 536067"/>
              <a:gd name="connsiteY2" fmla="*/ 70078 h 178917"/>
              <a:gd name="connsiteX3" fmla="*/ 290982 w 536067"/>
              <a:gd name="connsiteY3" fmla="*/ 28536 h 178917"/>
              <a:gd name="connsiteX4" fmla="*/ 231787 w 536067"/>
              <a:gd name="connsiteY4" fmla="*/ 47777 h 178917"/>
              <a:gd name="connsiteX5" fmla="*/ 55524 w 536067"/>
              <a:gd name="connsiteY5" fmla="*/ 6350 h 178917"/>
              <a:gd name="connsiteX6" fmla="*/ 6350 w 536067"/>
              <a:gd name="connsiteY6" fmla="*/ 55867 h 1789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36067" h="178917">
                <a:moveTo>
                  <a:pt x="529208" y="172567"/>
                </a:moveTo>
                <a:cubicBezTo>
                  <a:pt x="529208" y="172567"/>
                  <a:pt x="535800" y="114693"/>
                  <a:pt x="502399" y="108153"/>
                </a:cubicBezTo>
                <a:cubicBezTo>
                  <a:pt x="469176" y="101625"/>
                  <a:pt x="366941" y="75183"/>
                  <a:pt x="340829" y="70078"/>
                </a:cubicBezTo>
                <a:cubicBezTo>
                  <a:pt x="314718" y="64960"/>
                  <a:pt x="290982" y="28536"/>
                  <a:pt x="290982" y="28536"/>
                </a:cubicBezTo>
                <a:cubicBezTo>
                  <a:pt x="290982" y="28536"/>
                  <a:pt x="257924" y="52908"/>
                  <a:pt x="231787" y="47777"/>
                </a:cubicBezTo>
                <a:cubicBezTo>
                  <a:pt x="205727" y="42684"/>
                  <a:pt x="88722" y="12852"/>
                  <a:pt x="55524" y="6350"/>
                </a:cubicBezTo>
                <a:cubicBezTo>
                  <a:pt x="22275" y="-165"/>
                  <a:pt x="6350" y="55867"/>
                  <a:pt x="6350" y="55867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1251065" y="2938451"/>
            <a:ext cx="256476" cy="95224"/>
          </a:xfrm>
          <a:custGeom>
            <a:avLst/>
            <a:gdLst>
              <a:gd name="connsiteX0" fmla="*/ 6350 w 256476"/>
              <a:gd name="connsiteY0" fmla="*/ 88874 h 95224"/>
              <a:gd name="connsiteX1" fmla="*/ 250126 w 256476"/>
              <a:gd name="connsiteY1" fmla="*/ 6350 h 952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6476" h="95224">
                <a:moveTo>
                  <a:pt x="6350" y="88874"/>
                </a:moveTo>
                <a:lnTo>
                  <a:pt x="25012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2330044" y="4031273"/>
            <a:ext cx="86093" cy="352056"/>
          </a:xfrm>
          <a:custGeom>
            <a:avLst/>
            <a:gdLst>
              <a:gd name="connsiteX0" fmla="*/ 6350 w 86093"/>
              <a:gd name="connsiteY0" fmla="*/ 6350 h 352056"/>
              <a:gd name="connsiteX1" fmla="*/ 79743 w 86093"/>
              <a:gd name="connsiteY1" fmla="*/ 345706 h 3520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6093" h="352056">
                <a:moveTo>
                  <a:pt x="6350" y="6350"/>
                </a:moveTo>
                <a:lnTo>
                  <a:pt x="79743" y="34570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5116144" y="2013791"/>
            <a:ext cx="466419" cy="356525"/>
          </a:xfrm>
          <a:custGeom>
            <a:avLst/>
            <a:gdLst>
              <a:gd name="connsiteX0" fmla="*/ 449160 w 466419"/>
              <a:gd name="connsiteY0" fmla="*/ 350175 h 356525"/>
              <a:gd name="connsiteX1" fmla="*/ 447764 w 466419"/>
              <a:gd name="connsiteY1" fmla="*/ 280401 h 356525"/>
              <a:gd name="connsiteX2" fmla="*/ 284480 w 466419"/>
              <a:gd name="connsiteY2" fmla="*/ 175715 h 356525"/>
              <a:gd name="connsiteX3" fmla="*/ 286956 w 466419"/>
              <a:gd name="connsiteY3" fmla="*/ 116114 h 356525"/>
              <a:gd name="connsiteX4" fmla="*/ 227406 w 466419"/>
              <a:gd name="connsiteY4" fmla="*/ 124026 h 356525"/>
              <a:gd name="connsiteX5" fmla="*/ 70193 w 466419"/>
              <a:gd name="connsiteY5" fmla="*/ 9650 h 356525"/>
              <a:gd name="connsiteX6" fmla="*/ 6350 w 466419"/>
              <a:gd name="connsiteY6" fmla="*/ 37768 h 3565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66419" h="356525">
                <a:moveTo>
                  <a:pt x="449160" y="350175"/>
                </a:moveTo>
                <a:cubicBezTo>
                  <a:pt x="449160" y="350175"/>
                  <a:pt x="476415" y="298715"/>
                  <a:pt x="447764" y="280401"/>
                </a:cubicBezTo>
                <a:cubicBezTo>
                  <a:pt x="419214" y="262189"/>
                  <a:pt x="306933" y="190003"/>
                  <a:pt x="284480" y="175715"/>
                </a:cubicBezTo>
                <a:cubicBezTo>
                  <a:pt x="262051" y="161364"/>
                  <a:pt x="286956" y="116114"/>
                  <a:pt x="286956" y="116114"/>
                </a:cubicBezTo>
                <a:cubicBezTo>
                  <a:pt x="286956" y="116114"/>
                  <a:pt x="249859" y="138314"/>
                  <a:pt x="227406" y="124026"/>
                </a:cubicBezTo>
                <a:cubicBezTo>
                  <a:pt x="205003" y="109726"/>
                  <a:pt x="98717" y="27887"/>
                  <a:pt x="70193" y="9650"/>
                </a:cubicBezTo>
                <a:cubicBezTo>
                  <a:pt x="41643" y="-8586"/>
                  <a:pt x="6350" y="37768"/>
                  <a:pt x="6350" y="37768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5396751" y="1871447"/>
            <a:ext cx="240017" cy="264807"/>
          </a:xfrm>
          <a:custGeom>
            <a:avLst/>
            <a:gdLst>
              <a:gd name="connsiteX0" fmla="*/ 233667 w 240017"/>
              <a:gd name="connsiteY0" fmla="*/ 6350 h 264807"/>
              <a:gd name="connsiteX1" fmla="*/ 6350 w 240017"/>
              <a:gd name="connsiteY1" fmla="*/ 258457 h 2648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0017" h="264807">
                <a:moveTo>
                  <a:pt x="233667" y="6350"/>
                </a:moveTo>
                <a:lnTo>
                  <a:pt x="6350" y="25845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3373006" y="5955653"/>
            <a:ext cx="626071" cy="408330"/>
          </a:xfrm>
          <a:custGeom>
            <a:avLst/>
            <a:gdLst>
              <a:gd name="connsiteX0" fmla="*/ 619722 w 626071"/>
              <a:gd name="connsiteY0" fmla="*/ 6350 h 408330"/>
              <a:gd name="connsiteX1" fmla="*/ 6350 w 626071"/>
              <a:gd name="connsiteY1" fmla="*/ 401980 h 4083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26071" h="408330">
                <a:moveTo>
                  <a:pt x="619722" y="6350"/>
                </a:moveTo>
                <a:lnTo>
                  <a:pt x="6350" y="40198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5572824" y="2111071"/>
            <a:ext cx="318782" cy="390817"/>
          </a:xfrm>
          <a:custGeom>
            <a:avLst/>
            <a:gdLst>
              <a:gd name="connsiteX0" fmla="*/ 312432 w 318782"/>
              <a:gd name="connsiteY0" fmla="*/ 6350 h 390817"/>
              <a:gd name="connsiteX1" fmla="*/ 6350 w 318782"/>
              <a:gd name="connsiteY1" fmla="*/ 384467 h 3908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18782" h="390817">
                <a:moveTo>
                  <a:pt x="312432" y="6350"/>
                </a:moveTo>
                <a:lnTo>
                  <a:pt x="6350" y="38446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0" name="Freeform 3"/>
          <p:cNvSpPr/>
          <p:nvPr/>
        </p:nvSpPr>
        <p:spPr>
          <a:xfrm>
            <a:off x="1412215" y="1006539"/>
            <a:ext cx="502666" cy="155117"/>
          </a:xfrm>
          <a:custGeom>
            <a:avLst/>
            <a:gdLst>
              <a:gd name="connsiteX0" fmla="*/ 6350 w 502666"/>
              <a:gd name="connsiteY0" fmla="*/ 6350 h 155117"/>
              <a:gd name="connsiteX1" fmla="*/ 496316 w 502666"/>
              <a:gd name="connsiteY1" fmla="*/ 148767 h 1551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2666" h="155117">
                <a:moveTo>
                  <a:pt x="6350" y="6350"/>
                </a:moveTo>
                <a:lnTo>
                  <a:pt x="496316" y="14876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1" name="Freeform 3"/>
          <p:cNvSpPr/>
          <p:nvPr/>
        </p:nvSpPr>
        <p:spPr>
          <a:xfrm>
            <a:off x="3438208" y="881432"/>
            <a:ext cx="345033" cy="299605"/>
          </a:xfrm>
          <a:custGeom>
            <a:avLst/>
            <a:gdLst>
              <a:gd name="connsiteX0" fmla="*/ 338683 w 345033"/>
              <a:gd name="connsiteY0" fmla="*/ 6350 h 299605"/>
              <a:gd name="connsiteX1" fmla="*/ 6350 w 345033"/>
              <a:gd name="connsiteY1" fmla="*/ 293255 h 2996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45033" h="299605">
                <a:moveTo>
                  <a:pt x="338683" y="6350"/>
                </a:moveTo>
                <a:lnTo>
                  <a:pt x="6350" y="29325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2" name="Freeform 3"/>
          <p:cNvSpPr/>
          <p:nvPr/>
        </p:nvSpPr>
        <p:spPr>
          <a:xfrm>
            <a:off x="3409125" y="1365022"/>
            <a:ext cx="374116" cy="217208"/>
          </a:xfrm>
          <a:custGeom>
            <a:avLst/>
            <a:gdLst>
              <a:gd name="connsiteX0" fmla="*/ 367766 w 374116"/>
              <a:gd name="connsiteY0" fmla="*/ 210858 h 217208"/>
              <a:gd name="connsiteX1" fmla="*/ 6350 w 374116"/>
              <a:gd name="connsiteY1" fmla="*/ 6350 h 2172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4116" h="217208">
                <a:moveTo>
                  <a:pt x="367766" y="210858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3" name="Freeform 3"/>
          <p:cNvSpPr/>
          <p:nvPr/>
        </p:nvSpPr>
        <p:spPr>
          <a:xfrm>
            <a:off x="1868945" y="840728"/>
            <a:ext cx="213474" cy="503758"/>
          </a:xfrm>
          <a:custGeom>
            <a:avLst/>
            <a:gdLst>
              <a:gd name="connsiteX0" fmla="*/ 207124 w 213474"/>
              <a:gd name="connsiteY0" fmla="*/ 6350 h 503758"/>
              <a:gd name="connsiteX1" fmla="*/ 6350 w 213474"/>
              <a:gd name="connsiteY1" fmla="*/ 497408 h 5037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3474" h="503758">
                <a:moveTo>
                  <a:pt x="207124" y="6350"/>
                </a:moveTo>
                <a:lnTo>
                  <a:pt x="6350" y="49740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4" name="Freeform 3"/>
          <p:cNvSpPr/>
          <p:nvPr/>
        </p:nvSpPr>
        <p:spPr>
          <a:xfrm>
            <a:off x="6295682" y="2188643"/>
            <a:ext cx="837819" cy="488657"/>
          </a:xfrm>
          <a:custGeom>
            <a:avLst/>
            <a:gdLst>
              <a:gd name="connsiteX0" fmla="*/ 6350 w 837819"/>
              <a:gd name="connsiteY0" fmla="*/ 482307 h 488657"/>
              <a:gd name="connsiteX1" fmla="*/ 831468 w 837819"/>
              <a:gd name="connsiteY1" fmla="*/ 6350 h 4886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7819" h="488657">
                <a:moveTo>
                  <a:pt x="6350" y="482307"/>
                </a:moveTo>
                <a:lnTo>
                  <a:pt x="83146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5" name="Freeform 3"/>
          <p:cNvSpPr/>
          <p:nvPr/>
        </p:nvSpPr>
        <p:spPr>
          <a:xfrm>
            <a:off x="3297047" y="2811133"/>
            <a:ext cx="614959" cy="469658"/>
          </a:xfrm>
          <a:custGeom>
            <a:avLst/>
            <a:gdLst>
              <a:gd name="connsiteX0" fmla="*/ 6350 w 614959"/>
              <a:gd name="connsiteY0" fmla="*/ 6350 h 469658"/>
              <a:gd name="connsiteX1" fmla="*/ 608609 w 614959"/>
              <a:gd name="connsiteY1" fmla="*/ 463308 h 4696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4959" h="469658">
                <a:moveTo>
                  <a:pt x="6350" y="6350"/>
                </a:moveTo>
                <a:lnTo>
                  <a:pt x="608609" y="46330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6" name="Freeform 3"/>
          <p:cNvSpPr/>
          <p:nvPr/>
        </p:nvSpPr>
        <p:spPr>
          <a:xfrm>
            <a:off x="4015651" y="2865515"/>
            <a:ext cx="149732" cy="201993"/>
          </a:xfrm>
          <a:custGeom>
            <a:avLst/>
            <a:gdLst>
              <a:gd name="connsiteX0" fmla="*/ 143383 w 149732"/>
              <a:gd name="connsiteY0" fmla="*/ 6350 h 201993"/>
              <a:gd name="connsiteX1" fmla="*/ 6350 w 149732"/>
              <a:gd name="connsiteY1" fmla="*/ 195643 h 2019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9732" h="201993">
                <a:moveTo>
                  <a:pt x="143383" y="6350"/>
                </a:moveTo>
                <a:lnTo>
                  <a:pt x="6350" y="19564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657475" y="661988"/>
            <a:ext cx="0" cy="209550"/>
          </a:xfrm>
          <a:custGeom>
            <a:avLst/>
            <a:gdLst>
              <a:gd name="connsiteX0" fmla="*/ 0 w 0"/>
              <a:gd name="connsiteY0" fmla="*/ 209550 h 209550"/>
              <a:gd name="connsiteX1" fmla="*/ 0 w 0"/>
              <a:gd name="connsiteY1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09550">
                <a:moveTo>
                  <a:pt x="0" y="20955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900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618488"/>
            <a:ext cx="6315456" cy="36210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850275" y="1746893"/>
            <a:ext cx="136896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Overview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958100" y="2167581"/>
            <a:ext cx="119423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523000" y="2656531"/>
            <a:ext cx="117820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356937" y="2696218"/>
            <a:ext cx="119423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185112" y="4404368"/>
            <a:ext cx="259846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directions</a:t>
            </a:r>
          </a:p>
          <a:p>
            <a:pPr algn="ctr"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replication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342650" y="3936056"/>
            <a:ext cx="117820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414614" y="2100329"/>
            <a:ext cx="291906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 replication</a:t>
            </a:r>
          </a:p>
        </p:txBody>
      </p:sp>
      <p:sp>
        <p:nvSpPr>
          <p:cNvPr id="14" name="Freeform 13"/>
          <p:cNvSpPr/>
          <p:nvPr/>
        </p:nvSpPr>
        <p:spPr>
          <a:xfrm>
            <a:off x="5843588" y="3767138"/>
            <a:ext cx="447675" cy="357187"/>
          </a:xfrm>
          <a:custGeom>
            <a:avLst/>
            <a:gdLst>
              <a:gd name="connsiteX0" fmla="*/ 0 w 447675"/>
              <a:gd name="connsiteY0" fmla="*/ 0 h 357187"/>
              <a:gd name="connsiteX1" fmla="*/ 447675 w 447675"/>
              <a:gd name="connsiteY1" fmla="*/ 357187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675" h="357187">
                <a:moveTo>
                  <a:pt x="0" y="0"/>
                </a:moveTo>
                <a:lnTo>
                  <a:pt x="447675" y="35718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884069" y="2917031"/>
            <a:ext cx="426244" cy="502444"/>
          </a:xfrm>
          <a:custGeom>
            <a:avLst/>
            <a:gdLst>
              <a:gd name="connsiteX0" fmla="*/ 0 w 426244"/>
              <a:gd name="connsiteY0" fmla="*/ 502444 h 502444"/>
              <a:gd name="connsiteX1" fmla="*/ 426244 w 426244"/>
              <a:gd name="connsiteY1" fmla="*/ 0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244" h="502444">
                <a:moveTo>
                  <a:pt x="0" y="502444"/>
                </a:moveTo>
                <a:lnTo>
                  <a:pt x="4262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491038" y="2409825"/>
            <a:ext cx="4762" cy="471488"/>
          </a:xfrm>
          <a:custGeom>
            <a:avLst/>
            <a:gdLst>
              <a:gd name="connsiteX0" fmla="*/ 4762 w 4762"/>
              <a:gd name="connsiteY0" fmla="*/ 471488 h 471488"/>
              <a:gd name="connsiteX1" fmla="*/ 0 w 4762"/>
              <a:gd name="connsiteY1" fmla="*/ 0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471488">
                <a:moveTo>
                  <a:pt x="4762" y="471488"/>
                </a:moveTo>
                <a:cubicBezTo>
                  <a:pt x="3175" y="314325"/>
                  <a:pt x="1587" y="157163"/>
                  <a:pt x="0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593181" y="3126581"/>
            <a:ext cx="573882" cy="266700"/>
          </a:xfrm>
          <a:custGeom>
            <a:avLst/>
            <a:gdLst>
              <a:gd name="connsiteX0" fmla="*/ 0 w 573882"/>
              <a:gd name="connsiteY0" fmla="*/ 0 h 266700"/>
              <a:gd name="connsiteX1" fmla="*/ 573882 w 573882"/>
              <a:gd name="connsiteY1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3882" h="266700">
                <a:moveTo>
                  <a:pt x="0" y="0"/>
                </a:moveTo>
                <a:lnTo>
                  <a:pt x="573882" y="2667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14675" y="2840831"/>
            <a:ext cx="345281" cy="871538"/>
          </a:xfrm>
          <a:custGeom>
            <a:avLst/>
            <a:gdLst>
              <a:gd name="connsiteX0" fmla="*/ 345281 w 345281"/>
              <a:gd name="connsiteY0" fmla="*/ 0 h 871538"/>
              <a:gd name="connsiteX1" fmla="*/ 0 w 345281"/>
              <a:gd name="connsiteY1" fmla="*/ 871538 h 87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5281" h="871538">
                <a:moveTo>
                  <a:pt x="345281" y="0"/>
                </a:moveTo>
                <a:lnTo>
                  <a:pt x="0" y="87153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812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8" y="545592"/>
            <a:ext cx="5967984" cy="57668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13.18-2-s1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617142" y="63890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75893" y="1566008"/>
            <a:ext cx="995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859611" y="875217"/>
            <a:ext cx="11669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41217" y="1421545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820717" y="14310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289155" y="586520"/>
            <a:ext cx="11028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Primer for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079605" y="15961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551092" y="15707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589192" y="17993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3279446" y="592332"/>
            <a:ext cx="167994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makes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primer. </a:t>
            </a:r>
          </a:p>
        </p:txBody>
      </p:sp>
      <p:sp>
        <p:nvSpPr>
          <p:cNvPr id="18" name="Freeform 3"/>
          <p:cNvSpPr/>
          <p:nvPr/>
        </p:nvSpPr>
        <p:spPr>
          <a:xfrm>
            <a:off x="3992684" y="1103451"/>
            <a:ext cx="463829" cy="435533"/>
          </a:xfrm>
          <a:custGeom>
            <a:avLst/>
            <a:gdLst>
              <a:gd name="connsiteX0" fmla="*/ 457479 w 463829"/>
              <a:gd name="connsiteY0" fmla="*/ 429183 h 435533"/>
              <a:gd name="connsiteX1" fmla="*/ 6350 w 463829"/>
              <a:gd name="connsiteY1" fmla="*/ 6350 h 4355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3829" h="435533">
                <a:moveTo>
                  <a:pt x="457479" y="429183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2811851" y="1562606"/>
            <a:ext cx="326631" cy="118960"/>
          </a:xfrm>
          <a:custGeom>
            <a:avLst/>
            <a:gdLst>
              <a:gd name="connsiteX0" fmla="*/ 6350 w 326631"/>
              <a:gd name="connsiteY0" fmla="*/ 112610 h 118960"/>
              <a:gd name="connsiteX1" fmla="*/ 320281 w 326631"/>
              <a:gd name="connsiteY1" fmla="*/ 6350 h 1189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6631" h="118960">
                <a:moveTo>
                  <a:pt x="6350" y="112610"/>
                </a:moveTo>
                <a:lnTo>
                  <a:pt x="32028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5446719" y="1398623"/>
            <a:ext cx="788314" cy="601192"/>
          </a:xfrm>
          <a:custGeom>
            <a:avLst/>
            <a:gdLst>
              <a:gd name="connsiteX0" fmla="*/ 6350 w 788314"/>
              <a:gd name="connsiteY0" fmla="*/ 6350 h 601192"/>
              <a:gd name="connsiteX1" fmla="*/ 781964 w 788314"/>
              <a:gd name="connsiteY1" fmla="*/ 594842 h 60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8314" h="601192">
                <a:moveTo>
                  <a:pt x="6350" y="6350"/>
                </a:moveTo>
                <a:lnTo>
                  <a:pt x="781964" y="59484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6372156" y="1364283"/>
            <a:ext cx="333197" cy="360857"/>
          </a:xfrm>
          <a:custGeom>
            <a:avLst/>
            <a:gdLst>
              <a:gd name="connsiteX0" fmla="*/ 326847 w 333197"/>
              <a:gd name="connsiteY0" fmla="*/ 6350 h 360857"/>
              <a:gd name="connsiteX1" fmla="*/ 6350 w 333197"/>
              <a:gd name="connsiteY1" fmla="*/ 354507 h 3608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3197" h="360857">
                <a:moveTo>
                  <a:pt x="326847" y="6350"/>
                </a:moveTo>
                <a:lnTo>
                  <a:pt x="6350" y="35450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0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he mixed heat-killed remains of the pathogenic strain with living cells of the harmless strain, some living cells became pathogenic</a:t>
            </a:r>
          </a:p>
          <a:p>
            <a:r>
              <a:rPr lang="en-US" dirty="0"/>
              <a:t>He called this phenomenon </a:t>
            </a:r>
            <a:r>
              <a:rPr lang="en-US" b="1" dirty="0"/>
              <a:t>transformation</a:t>
            </a:r>
            <a:r>
              <a:rPr lang="en-US" dirty="0"/>
              <a:t>, now defined as a change in genotype and phenotype due to assimilation of foreign DNA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1836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8" y="545592"/>
            <a:ext cx="5967984" cy="57668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13.18-2-s2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617142" y="63890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75893" y="1566008"/>
            <a:ext cx="995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17142" y="261852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859611" y="875217"/>
            <a:ext cx="11669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41217" y="1421545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820717" y="14310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289155" y="586520"/>
            <a:ext cx="11028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Primer for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079605" y="15961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551092" y="15707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589192" y="17993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2618771" y="2631220"/>
            <a:ext cx="155170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ts val="2000"/>
              </a:lnSpc>
            </a:pPr>
            <a:r>
              <a:rPr lang="nb-NO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primer</a:t>
            </a:r>
          </a:p>
          <a:p>
            <a:pPr algn="r" eaLnBrk="0" hangingPunct="0">
              <a:lnSpc>
                <a:spcPts val="2000"/>
              </a:lnSpc>
            </a:pPr>
            <a:r>
              <a:rPr lang="nb-NO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for fragment 1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736455" y="340115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5566843" y="35138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6074843" y="3586895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6546330" y="355038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6584430" y="377898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3279446" y="592332"/>
            <a:ext cx="167994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makes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primer. </a:t>
            </a:r>
          </a:p>
        </p:txBody>
      </p: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5436065" y="2354458"/>
            <a:ext cx="1654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1.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366151" y="3158310"/>
            <a:ext cx="531761" cy="434378"/>
          </a:xfrm>
          <a:custGeom>
            <a:avLst/>
            <a:gdLst>
              <a:gd name="connsiteX0" fmla="*/ 6350 w 531761"/>
              <a:gd name="connsiteY0" fmla="*/ 428028 h 434378"/>
              <a:gd name="connsiteX1" fmla="*/ 525411 w 531761"/>
              <a:gd name="connsiteY1" fmla="*/ 6350 h 4343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1761" h="434378">
                <a:moveTo>
                  <a:pt x="6350" y="428028"/>
                </a:moveTo>
                <a:lnTo>
                  <a:pt x="52541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3992684" y="1103451"/>
            <a:ext cx="463829" cy="435533"/>
          </a:xfrm>
          <a:custGeom>
            <a:avLst/>
            <a:gdLst>
              <a:gd name="connsiteX0" fmla="*/ 457479 w 463829"/>
              <a:gd name="connsiteY0" fmla="*/ 429183 h 435533"/>
              <a:gd name="connsiteX1" fmla="*/ 6350 w 463829"/>
              <a:gd name="connsiteY1" fmla="*/ 6350 h 4355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3829" h="435533">
                <a:moveTo>
                  <a:pt x="457479" y="429183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3929336" y="3378426"/>
            <a:ext cx="686698" cy="226758"/>
          </a:xfrm>
          <a:custGeom>
            <a:avLst/>
            <a:gdLst>
              <a:gd name="connsiteX0" fmla="*/ 679691 w 686698"/>
              <a:gd name="connsiteY0" fmla="*/ 220408 h 226758"/>
              <a:gd name="connsiteX1" fmla="*/ 645172 w 686698"/>
              <a:gd name="connsiteY1" fmla="*/ 137439 h 226758"/>
              <a:gd name="connsiteX2" fmla="*/ 437108 w 686698"/>
              <a:gd name="connsiteY2" fmla="*/ 88430 h 226758"/>
              <a:gd name="connsiteX3" fmla="*/ 372910 w 686698"/>
              <a:gd name="connsiteY3" fmla="*/ 34912 h 226758"/>
              <a:gd name="connsiteX4" fmla="*/ 296684 w 686698"/>
              <a:gd name="connsiteY4" fmla="*/ 59690 h 226758"/>
              <a:gd name="connsiteX5" fmla="*/ 69672 w 686698"/>
              <a:gd name="connsiteY5" fmla="*/ 6350 h 226758"/>
              <a:gd name="connsiteX6" fmla="*/ 6350 w 686698"/>
              <a:gd name="connsiteY6" fmla="*/ 70116 h 2267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86698" h="226758">
                <a:moveTo>
                  <a:pt x="679691" y="220408"/>
                </a:moveTo>
                <a:cubicBezTo>
                  <a:pt x="679691" y="220408"/>
                  <a:pt x="688200" y="145872"/>
                  <a:pt x="645172" y="137439"/>
                </a:cubicBezTo>
                <a:cubicBezTo>
                  <a:pt x="602399" y="129057"/>
                  <a:pt x="470738" y="94996"/>
                  <a:pt x="437108" y="88430"/>
                </a:cubicBezTo>
                <a:cubicBezTo>
                  <a:pt x="403479" y="81813"/>
                  <a:pt x="372910" y="34912"/>
                  <a:pt x="372910" y="34912"/>
                </a:cubicBezTo>
                <a:cubicBezTo>
                  <a:pt x="372910" y="34912"/>
                  <a:pt x="330326" y="66306"/>
                  <a:pt x="296684" y="59690"/>
                </a:cubicBezTo>
                <a:cubicBezTo>
                  <a:pt x="263131" y="53136"/>
                  <a:pt x="112433" y="14719"/>
                  <a:pt x="69672" y="6350"/>
                </a:cubicBezTo>
                <a:cubicBezTo>
                  <a:pt x="26860" y="-2044"/>
                  <a:pt x="6350" y="70116"/>
                  <a:pt x="6350" y="7011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2811851" y="1562606"/>
            <a:ext cx="326631" cy="118960"/>
          </a:xfrm>
          <a:custGeom>
            <a:avLst/>
            <a:gdLst>
              <a:gd name="connsiteX0" fmla="*/ 6350 w 326631"/>
              <a:gd name="connsiteY0" fmla="*/ 112610 h 118960"/>
              <a:gd name="connsiteX1" fmla="*/ 320281 w 326631"/>
              <a:gd name="connsiteY1" fmla="*/ 6350 h 1189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6631" h="118960">
                <a:moveTo>
                  <a:pt x="6350" y="112610"/>
                </a:moveTo>
                <a:lnTo>
                  <a:pt x="32028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4201370" y="2969969"/>
            <a:ext cx="107226" cy="449719"/>
          </a:xfrm>
          <a:custGeom>
            <a:avLst/>
            <a:gdLst>
              <a:gd name="connsiteX0" fmla="*/ 6350 w 107226"/>
              <a:gd name="connsiteY0" fmla="*/ 6350 h 449719"/>
              <a:gd name="connsiteX1" fmla="*/ 100876 w 107226"/>
              <a:gd name="connsiteY1" fmla="*/ 443369 h 4497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226" h="449719">
                <a:moveTo>
                  <a:pt x="6350" y="6350"/>
                </a:moveTo>
                <a:lnTo>
                  <a:pt x="100876" y="44336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5446719" y="1398623"/>
            <a:ext cx="788314" cy="601192"/>
          </a:xfrm>
          <a:custGeom>
            <a:avLst/>
            <a:gdLst>
              <a:gd name="connsiteX0" fmla="*/ 6350 w 788314"/>
              <a:gd name="connsiteY0" fmla="*/ 6350 h 601192"/>
              <a:gd name="connsiteX1" fmla="*/ 781964 w 788314"/>
              <a:gd name="connsiteY1" fmla="*/ 594842 h 60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8314" h="601192">
                <a:moveTo>
                  <a:pt x="6350" y="6350"/>
                </a:moveTo>
                <a:lnTo>
                  <a:pt x="781964" y="59484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6372156" y="1364283"/>
            <a:ext cx="333197" cy="360857"/>
          </a:xfrm>
          <a:custGeom>
            <a:avLst/>
            <a:gdLst>
              <a:gd name="connsiteX0" fmla="*/ 326847 w 333197"/>
              <a:gd name="connsiteY0" fmla="*/ 6350 h 360857"/>
              <a:gd name="connsiteX1" fmla="*/ 6350 w 333197"/>
              <a:gd name="connsiteY1" fmla="*/ 354507 h 3608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3197" h="360857">
                <a:moveTo>
                  <a:pt x="326847" y="6350"/>
                </a:moveTo>
                <a:lnTo>
                  <a:pt x="6350" y="35450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7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8" y="545592"/>
            <a:ext cx="5967984" cy="57668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13.18-2-s3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617142" y="63890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75893" y="1566008"/>
            <a:ext cx="995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17142" y="261852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859611" y="875217"/>
            <a:ext cx="11669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Origin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replication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41217" y="1421545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820717" y="14310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289155" y="586520"/>
            <a:ext cx="11028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Primer for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leading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079605" y="15961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551092" y="15707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589192" y="17993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2618771" y="2631220"/>
            <a:ext cx="155170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ts val="2000"/>
              </a:lnSpc>
            </a:pPr>
            <a:r>
              <a:rPr lang="nb-NO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primer</a:t>
            </a:r>
          </a:p>
          <a:p>
            <a:pPr algn="r" eaLnBrk="0" hangingPunct="0">
              <a:lnSpc>
                <a:spcPts val="2000"/>
              </a:lnSpc>
            </a:pPr>
            <a:r>
              <a:rPr lang="nb-NO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for fragment 1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736455" y="340115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5566843" y="351387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6074843" y="3586895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6546330" y="355038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6584430" y="377898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1612380" y="479498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34"/>
          <p:cNvSpPr txBox="1">
            <a:spLocks noChangeArrowheads="1"/>
          </p:cNvSpPr>
          <p:nvPr/>
        </p:nvSpPr>
        <p:spPr bwMode="auto">
          <a:xfrm>
            <a:off x="3037955" y="4310795"/>
            <a:ext cx="1235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detaches.</a:t>
            </a:r>
          </a:p>
        </p:txBody>
      </p:sp>
      <p:sp>
        <p:nvSpPr>
          <p:cNvPr id="25" name="TextBox 35"/>
          <p:cNvSpPr txBox="1">
            <a:spLocks noChangeArrowheads="1"/>
          </p:cNvSpPr>
          <p:nvPr/>
        </p:nvSpPr>
        <p:spPr bwMode="auto">
          <a:xfrm>
            <a:off x="6391548" y="5102164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Okazaki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1</a:t>
            </a:r>
          </a:p>
        </p:txBody>
      </p:sp>
      <p:sp>
        <p:nvSpPr>
          <p:cNvPr id="26" name="TextBox 37"/>
          <p:cNvSpPr txBox="1">
            <a:spLocks noChangeArrowheads="1"/>
          </p:cNvSpPr>
          <p:nvPr/>
        </p:nvSpPr>
        <p:spPr bwMode="auto">
          <a:xfrm>
            <a:off x="6553473" y="569747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38"/>
          <p:cNvSpPr txBox="1">
            <a:spLocks noChangeArrowheads="1"/>
          </p:cNvSpPr>
          <p:nvPr/>
        </p:nvSpPr>
        <p:spPr bwMode="auto">
          <a:xfrm>
            <a:off x="6589986" y="5953064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40"/>
          <p:cNvSpPr txBox="1">
            <a:spLocks noChangeArrowheads="1"/>
          </p:cNvSpPr>
          <p:nvPr/>
        </p:nvSpPr>
        <p:spPr bwMode="auto">
          <a:xfrm>
            <a:off x="3736455" y="557603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3279446" y="592332"/>
            <a:ext cx="167994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Primase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makes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primer. </a:t>
            </a:r>
          </a:p>
        </p:txBody>
      </p: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5436065" y="2354458"/>
            <a:ext cx="1654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1.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366151" y="3158310"/>
            <a:ext cx="531761" cy="434378"/>
          </a:xfrm>
          <a:custGeom>
            <a:avLst/>
            <a:gdLst>
              <a:gd name="connsiteX0" fmla="*/ 6350 w 531761"/>
              <a:gd name="connsiteY0" fmla="*/ 428028 h 434378"/>
              <a:gd name="connsiteX1" fmla="*/ 525411 w 531761"/>
              <a:gd name="connsiteY1" fmla="*/ 6350 h 4343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1761" h="434378">
                <a:moveTo>
                  <a:pt x="6350" y="428028"/>
                </a:moveTo>
                <a:lnTo>
                  <a:pt x="52541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3992684" y="1103451"/>
            <a:ext cx="463829" cy="435533"/>
          </a:xfrm>
          <a:custGeom>
            <a:avLst/>
            <a:gdLst>
              <a:gd name="connsiteX0" fmla="*/ 457479 w 463829"/>
              <a:gd name="connsiteY0" fmla="*/ 429183 h 435533"/>
              <a:gd name="connsiteX1" fmla="*/ 6350 w 463829"/>
              <a:gd name="connsiteY1" fmla="*/ 6350 h 4355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3829" h="435533">
                <a:moveTo>
                  <a:pt x="457479" y="429183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4188886" y="4719800"/>
            <a:ext cx="1549603" cy="184721"/>
          </a:xfrm>
          <a:custGeom>
            <a:avLst/>
            <a:gdLst>
              <a:gd name="connsiteX0" fmla="*/ 1543253 w 1549603"/>
              <a:gd name="connsiteY0" fmla="*/ 178371 h 184721"/>
              <a:gd name="connsiteX1" fmla="*/ 6350 w 1549603"/>
              <a:gd name="connsiteY1" fmla="*/ 6350 h 1847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49603" h="184721">
                <a:moveTo>
                  <a:pt x="1543253" y="178371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3929336" y="3378426"/>
            <a:ext cx="686698" cy="226758"/>
          </a:xfrm>
          <a:custGeom>
            <a:avLst/>
            <a:gdLst>
              <a:gd name="connsiteX0" fmla="*/ 679691 w 686698"/>
              <a:gd name="connsiteY0" fmla="*/ 220408 h 226758"/>
              <a:gd name="connsiteX1" fmla="*/ 645172 w 686698"/>
              <a:gd name="connsiteY1" fmla="*/ 137439 h 226758"/>
              <a:gd name="connsiteX2" fmla="*/ 437108 w 686698"/>
              <a:gd name="connsiteY2" fmla="*/ 88430 h 226758"/>
              <a:gd name="connsiteX3" fmla="*/ 372910 w 686698"/>
              <a:gd name="connsiteY3" fmla="*/ 34912 h 226758"/>
              <a:gd name="connsiteX4" fmla="*/ 296684 w 686698"/>
              <a:gd name="connsiteY4" fmla="*/ 59690 h 226758"/>
              <a:gd name="connsiteX5" fmla="*/ 69672 w 686698"/>
              <a:gd name="connsiteY5" fmla="*/ 6350 h 226758"/>
              <a:gd name="connsiteX6" fmla="*/ 6350 w 686698"/>
              <a:gd name="connsiteY6" fmla="*/ 70116 h 2267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86698" h="226758">
                <a:moveTo>
                  <a:pt x="679691" y="220408"/>
                </a:moveTo>
                <a:cubicBezTo>
                  <a:pt x="679691" y="220408"/>
                  <a:pt x="688200" y="145872"/>
                  <a:pt x="645172" y="137439"/>
                </a:cubicBezTo>
                <a:cubicBezTo>
                  <a:pt x="602399" y="129057"/>
                  <a:pt x="470738" y="94996"/>
                  <a:pt x="437108" y="88430"/>
                </a:cubicBezTo>
                <a:cubicBezTo>
                  <a:pt x="403479" y="81813"/>
                  <a:pt x="372910" y="34912"/>
                  <a:pt x="372910" y="34912"/>
                </a:cubicBezTo>
                <a:cubicBezTo>
                  <a:pt x="372910" y="34912"/>
                  <a:pt x="330326" y="66306"/>
                  <a:pt x="296684" y="59690"/>
                </a:cubicBezTo>
                <a:cubicBezTo>
                  <a:pt x="263131" y="53136"/>
                  <a:pt x="112433" y="14719"/>
                  <a:pt x="69672" y="6350"/>
                </a:cubicBezTo>
                <a:cubicBezTo>
                  <a:pt x="26860" y="-2044"/>
                  <a:pt x="6350" y="70116"/>
                  <a:pt x="6350" y="7011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2811851" y="1562606"/>
            <a:ext cx="326631" cy="118960"/>
          </a:xfrm>
          <a:custGeom>
            <a:avLst/>
            <a:gdLst>
              <a:gd name="connsiteX0" fmla="*/ 6350 w 326631"/>
              <a:gd name="connsiteY0" fmla="*/ 112610 h 118960"/>
              <a:gd name="connsiteX1" fmla="*/ 320281 w 326631"/>
              <a:gd name="connsiteY1" fmla="*/ 6350 h 1189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6631" h="118960">
                <a:moveTo>
                  <a:pt x="6350" y="112610"/>
                </a:moveTo>
                <a:lnTo>
                  <a:pt x="32028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4201370" y="2969969"/>
            <a:ext cx="107226" cy="449719"/>
          </a:xfrm>
          <a:custGeom>
            <a:avLst/>
            <a:gdLst>
              <a:gd name="connsiteX0" fmla="*/ 6350 w 107226"/>
              <a:gd name="connsiteY0" fmla="*/ 6350 h 449719"/>
              <a:gd name="connsiteX1" fmla="*/ 100876 w 107226"/>
              <a:gd name="connsiteY1" fmla="*/ 443369 h 4497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226" h="449719">
                <a:moveTo>
                  <a:pt x="6350" y="6350"/>
                </a:moveTo>
                <a:lnTo>
                  <a:pt x="100876" y="44336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5544535" y="5448234"/>
            <a:ext cx="802614" cy="522198"/>
          </a:xfrm>
          <a:custGeom>
            <a:avLst/>
            <a:gdLst>
              <a:gd name="connsiteX0" fmla="*/ 796264 w 802614"/>
              <a:gd name="connsiteY0" fmla="*/ 6350 h 522198"/>
              <a:gd name="connsiteX1" fmla="*/ 6350 w 802614"/>
              <a:gd name="connsiteY1" fmla="*/ 515848 h 5221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02614" h="522198">
                <a:moveTo>
                  <a:pt x="796264" y="6350"/>
                </a:moveTo>
                <a:lnTo>
                  <a:pt x="6350" y="51584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446719" y="1398623"/>
            <a:ext cx="788314" cy="601192"/>
          </a:xfrm>
          <a:custGeom>
            <a:avLst/>
            <a:gdLst>
              <a:gd name="connsiteX0" fmla="*/ 6350 w 788314"/>
              <a:gd name="connsiteY0" fmla="*/ 6350 h 601192"/>
              <a:gd name="connsiteX1" fmla="*/ 781964 w 788314"/>
              <a:gd name="connsiteY1" fmla="*/ 594842 h 601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8314" h="601192">
                <a:moveTo>
                  <a:pt x="6350" y="6350"/>
                </a:moveTo>
                <a:lnTo>
                  <a:pt x="781964" y="59484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6372156" y="1364283"/>
            <a:ext cx="333197" cy="360857"/>
          </a:xfrm>
          <a:custGeom>
            <a:avLst/>
            <a:gdLst>
              <a:gd name="connsiteX0" fmla="*/ 326847 w 333197"/>
              <a:gd name="connsiteY0" fmla="*/ 6350 h 360857"/>
              <a:gd name="connsiteX1" fmla="*/ 6350 w 333197"/>
              <a:gd name="connsiteY1" fmla="*/ 354507 h 3608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3197" h="360857">
                <a:moveTo>
                  <a:pt x="326847" y="6350"/>
                </a:moveTo>
                <a:lnTo>
                  <a:pt x="6350" y="35450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03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204216"/>
            <a:ext cx="522427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13.18-3-s1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25121" y="208979"/>
            <a:ext cx="28896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 for fragment 2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00452" y="84397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04447" y="56854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427616" y="585217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Okazaki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424998" y="724917"/>
            <a:ext cx="1654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927259" y="174171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963772" y="19972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93766" y="507691"/>
            <a:ext cx="666801" cy="638782"/>
            <a:chOff x="2393766" y="507691"/>
            <a:chExt cx="666801" cy="638782"/>
          </a:xfrm>
        </p:grpSpPr>
        <p:sp>
          <p:nvSpPr>
            <p:cNvPr id="16" name="Freeform 3"/>
            <p:cNvSpPr/>
            <p:nvPr/>
          </p:nvSpPr>
          <p:spPr>
            <a:xfrm>
              <a:off x="2393766" y="690983"/>
              <a:ext cx="597018" cy="455490"/>
            </a:xfrm>
            <a:custGeom>
              <a:avLst/>
              <a:gdLst>
                <a:gd name="connsiteX0" fmla="*/ 576630 w 597018"/>
                <a:gd name="connsiteY0" fmla="*/ 449140 h 455490"/>
                <a:gd name="connsiteX1" fmla="*/ 574814 w 597018"/>
                <a:gd name="connsiteY1" fmla="*/ 359301 h 455490"/>
                <a:gd name="connsiteX2" fmla="*/ 364553 w 597018"/>
                <a:gd name="connsiteY2" fmla="*/ 224465 h 455490"/>
                <a:gd name="connsiteX3" fmla="*/ 367728 w 597018"/>
                <a:gd name="connsiteY3" fmla="*/ 147719 h 455490"/>
                <a:gd name="connsiteX4" fmla="*/ 291033 w 597018"/>
                <a:gd name="connsiteY4" fmla="*/ 157891 h 455490"/>
                <a:gd name="connsiteX5" fmla="*/ 88569 w 597018"/>
                <a:gd name="connsiteY5" fmla="*/ 10609 h 455490"/>
                <a:gd name="connsiteX6" fmla="*/ 6350 w 597018"/>
                <a:gd name="connsiteY6" fmla="*/ 46817 h 4554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97018" h="455490">
                  <a:moveTo>
                    <a:pt x="576630" y="449140"/>
                  </a:moveTo>
                  <a:cubicBezTo>
                    <a:pt x="576630" y="449140"/>
                    <a:pt x="611720" y="382872"/>
                    <a:pt x="574814" y="359301"/>
                  </a:cubicBezTo>
                  <a:cubicBezTo>
                    <a:pt x="538060" y="335831"/>
                    <a:pt x="393446" y="242867"/>
                    <a:pt x="364553" y="224465"/>
                  </a:cubicBezTo>
                  <a:cubicBezTo>
                    <a:pt x="335648" y="205986"/>
                    <a:pt x="367728" y="147719"/>
                    <a:pt x="367728" y="147719"/>
                  </a:cubicBezTo>
                  <a:cubicBezTo>
                    <a:pt x="367728" y="147719"/>
                    <a:pt x="319951" y="176306"/>
                    <a:pt x="291033" y="157891"/>
                  </a:cubicBezTo>
                  <a:cubicBezTo>
                    <a:pt x="262178" y="139476"/>
                    <a:pt x="125310" y="34079"/>
                    <a:pt x="88569" y="10609"/>
                  </a:cubicBezTo>
                  <a:cubicBezTo>
                    <a:pt x="51815" y="-12897"/>
                    <a:pt x="6350" y="46817"/>
                    <a:pt x="6350" y="46817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3"/>
            <p:cNvSpPr/>
            <p:nvPr/>
          </p:nvSpPr>
          <p:spPr>
            <a:xfrm>
              <a:off x="2755145" y="507691"/>
              <a:ext cx="305422" cy="337362"/>
            </a:xfrm>
            <a:custGeom>
              <a:avLst/>
              <a:gdLst>
                <a:gd name="connsiteX0" fmla="*/ 299072 w 305422"/>
                <a:gd name="connsiteY0" fmla="*/ 6350 h 337362"/>
                <a:gd name="connsiteX1" fmla="*/ 6350 w 305422"/>
                <a:gd name="connsiteY1" fmla="*/ 331012 h 33736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05422" h="337362">
                  <a:moveTo>
                    <a:pt x="299072" y="6350"/>
                  </a:moveTo>
                  <a:lnTo>
                    <a:pt x="6350" y="33101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0" name="Freeform 3"/>
          <p:cNvSpPr/>
          <p:nvPr/>
        </p:nvSpPr>
        <p:spPr>
          <a:xfrm>
            <a:off x="2981878" y="816262"/>
            <a:ext cx="406895" cy="499656"/>
          </a:xfrm>
          <a:custGeom>
            <a:avLst/>
            <a:gdLst>
              <a:gd name="connsiteX0" fmla="*/ 400545 w 406895"/>
              <a:gd name="connsiteY0" fmla="*/ 6350 h 499656"/>
              <a:gd name="connsiteX1" fmla="*/ 6350 w 406895"/>
              <a:gd name="connsiteY1" fmla="*/ 493306 h 4996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6895" h="499656">
                <a:moveTo>
                  <a:pt x="400545" y="6350"/>
                </a:moveTo>
                <a:lnTo>
                  <a:pt x="6350" y="49330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3912801" y="916160"/>
            <a:ext cx="1075308" cy="625665"/>
          </a:xfrm>
          <a:custGeom>
            <a:avLst/>
            <a:gdLst>
              <a:gd name="connsiteX0" fmla="*/ 6350 w 1075308"/>
              <a:gd name="connsiteY0" fmla="*/ 619315 h 625665"/>
              <a:gd name="connsiteX1" fmla="*/ 1068958 w 1075308"/>
              <a:gd name="connsiteY1" fmla="*/ 6350 h 6256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5308" h="625665">
                <a:moveTo>
                  <a:pt x="6350" y="619315"/>
                </a:moveTo>
                <a:lnTo>
                  <a:pt x="106895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40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204216"/>
            <a:ext cx="522427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13.18-3-s2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25121" y="208979"/>
            <a:ext cx="28896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 for fragment 2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00452" y="84397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04447" y="56854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427616" y="585217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Okazaki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424998" y="724917"/>
            <a:ext cx="1654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211590" y="24290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374198" y="2617217"/>
            <a:ext cx="15004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replaces 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 DNA.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6927259" y="359908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6963772" y="385308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927259" y="174171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963772" y="19972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32"/>
          <p:cNvSpPr txBox="1">
            <a:spLocks noChangeArrowheads="1"/>
          </p:cNvSpPr>
          <p:nvPr/>
        </p:nvSpPr>
        <p:spPr bwMode="auto">
          <a:xfrm>
            <a:off x="1995690" y="269421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4897622" y="3289841"/>
            <a:ext cx="451269" cy="348500"/>
          </a:xfrm>
          <a:custGeom>
            <a:avLst/>
            <a:gdLst>
              <a:gd name="connsiteX0" fmla="*/ 6350 w 451269"/>
              <a:gd name="connsiteY0" fmla="*/ 342150 h 348500"/>
              <a:gd name="connsiteX1" fmla="*/ 444919 w 451269"/>
              <a:gd name="connsiteY1" fmla="*/ 6350 h 348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1269" h="348500">
                <a:moveTo>
                  <a:pt x="6350" y="342150"/>
                </a:moveTo>
                <a:lnTo>
                  <a:pt x="44491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6156408" y="2314620"/>
            <a:ext cx="145186" cy="286511"/>
          </a:xfrm>
          <a:custGeom>
            <a:avLst/>
            <a:gdLst>
              <a:gd name="connsiteX0" fmla="*/ 138836 w 145186"/>
              <a:gd name="connsiteY0" fmla="*/ 6350 h 286511"/>
              <a:gd name="connsiteX1" fmla="*/ 6350 w 145186"/>
              <a:gd name="connsiteY1" fmla="*/ 280161 h 2865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5186" h="286511">
                <a:moveTo>
                  <a:pt x="138836" y="6350"/>
                </a:moveTo>
                <a:lnTo>
                  <a:pt x="6350" y="28016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93766" y="507691"/>
            <a:ext cx="666801" cy="638782"/>
            <a:chOff x="2393766" y="507691"/>
            <a:chExt cx="666801" cy="638782"/>
          </a:xfrm>
        </p:grpSpPr>
        <p:sp>
          <p:nvSpPr>
            <p:cNvPr id="25" name="Freeform 3"/>
            <p:cNvSpPr/>
            <p:nvPr/>
          </p:nvSpPr>
          <p:spPr>
            <a:xfrm>
              <a:off x="2393766" y="690983"/>
              <a:ext cx="597018" cy="455490"/>
            </a:xfrm>
            <a:custGeom>
              <a:avLst/>
              <a:gdLst>
                <a:gd name="connsiteX0" fmla="*/ 576630 w 597018"/>
                <a:gd name="connsiteY0" fmla="*/ 449140 h 455490"/>
                <a:gd name="connsiteX1" fmla="*/ 574814 w 597018"/>
                <a:gd name="connsiteY1" fmla="*/ 359301 h 455490"/>
                <a:gd name="connsiteX2" fmla="*/ 364553 w 597018"/>
                <a:gd name="connsiteY2" fmla="*/ 224465 h 455490"/>
                <a:gd name="connsiteX3" fmla="*/ 367728 w 597018"/>
                <a:gd name="connsiteY3" fmla="*/ 147719 h 455490"/>
                <a:gd name="connsiteX4" fmla="*/ 291033 w 597018"/>
                <a:gd name="connsiteY4" fmla="*/ 157891 h 455490"/>
                <a:gd name="connsiteX5" fmla="*/ 88569 w 597018"/>
                <a:gd name="connsiteY5" fmla="*/ 10609 h 455490"/>
                <a:gd name="connsiteX6" fmla="*/ 6350 w 597018"/>
                <a:gd name="connsiteY6" fmla="*/ 46817 h 4554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97018" h="455490">
                  <a:moveTo>
                    <a:pt x="576630" y="449140"/>
                  </a:moveTo>
                  <a:cubicBezTo>
                    <a:pt x="576630" y="449140"/>
                    <a:pt x="611720" y="382872"/>
                    <a:pt x="574814" y="359301"/>
                  </a:cubicBezTo>
                  <a:cubicBezTo>
                    <a:pt x="538060" y="335831"/>
                    <a:pt x="393446" y="242867"/>
                    <a:pt x="364553" y="224465"/>
                  </a:cubicBezTo>
                  <a:cubicBezTo>
                    <a:pt x="335648" y="205986"/>
                    <a:pt x="367728" y="147719"/>
                    <a:pt x="367728" y="147719"/>
                  </a:cubicBezTo>
                  <a:cubicBezTo>
                    <a:pt x="367728" y="147719"/>
                    <a:pt x="319951" y="176306"/>
                    <a:pt x="291033" y="157891"/>
                  </a:cubicBezTo>
                  <a:cubicBezTo>
                    <a:pt x="262178" y="139476"/>
                    <a:pt x="125310" y="34079"/>
                    <a:pt x="88569" y="10609"/>
                  </a:cubicBezTo>
                  <a:cubicBezTo>
                    <a:pt x="51815" y="-12897"/>
                    <a:pt x="6350" y="46817"/>
                    <a:pt x="6350" y="46817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/>
            <p:cNvSpPr/>
            <p:nvPr/>
          </p:nvSpPr>
          <p:spPr>
            <a:xfrm>
              <a:off x="2755145" y="507691"/>
              <a:ext cx="305422" cy="337362"/>
            </a:xfrm>
            <a:custGeom>
              <a:avLst/>
              <a:gdLst>
                <a:gd name="connsiteX0" fmla="*/ 299072 w 305422"/>
                <a:gd name="connsiteY0" fmla="*/ 6350 h 337362"/>
                <a:gd name="connsiteX1" fmla="*/ 6350 w 305422"/>
                <a:gd name="connsiteY1" fmla="*/ 331012 h 33736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05422" h="337362">
                  <a:moveTo>
                    <a:pt x="299072" y="6350"/>
                  </a:moveTo>
                  <a:lnTo>
                    <a:pt x="6350" y="33101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7" name="Freeform 3"/>
          <p:cNvSpPr/>
          <p:nvPr/>
        </p:nvSpPr>
        <p:spPr>
          <a:xfrm>
            <a:off x="2981878" y="816262"/>
            <a:ext cx="406895" cy="499656"/>
          </a:xfrm>
          <a:custGeom>
            <a:avLst/>
            <a:gdLst>
              <a:gd name="connsiteX0" fmla="*/ 400545 w 406895"/>
              <a:gd name="connsiteY0" fmla="*/ 6350 h 499656"/>
              <a:gd name="connsiteX1" fmla="*/ 6350 w 406895"/>
              <a:gd name="connsiteY1" fmla="*/ 493306 h 4996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6895" h="499656">
                <a:moveTo>
                  <a:pt x="400545" y="6350"/>
                </a:moveTo>
                <a:lnTo>
                  <a:pt x="6350" y="49330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912801" y="916160"/>
            <a:ext cx="1075308" cy="625665"/>
          </a:xfrm>
          <a:custGeom>
            <a:avLst/>
            <a:gdLst>
              <a:gd name="connsiteX0" fmla="*/ 6350 w 1075308"/>
              <a:gd name="connsiteY0" fmla="*/ 619315 h 625665"/>
              <a:gd name="connsiteX1" fmla="*/ 1068958 w 1075308"/>
              <a:gd name="connsiteY1" fmla="*/ 6350 h 6256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5308" h="625665">
                <a:moveTo>
                  <a:pt x="6350" y="619315"/>
                </a:moveTo>
                <a:lnTo>
                  <a:pt x="106895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22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204216"/>
            <a:ext cx="522427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13.18-3-s3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25121" y="208979"/>
            <a:ext cx="28896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primer for fragment 2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00452" y="84397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04447" y="56854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427616" y="585217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Okazaki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424998" y="724917"/>
            <a:ext cx="1654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pl-PL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makes Okazaki</a:t>
            </a:r>
          </a:p>
          <a:p>
            <a:pPr eaLnBrk="0" hangingPunct="0">
              <a:lnSpc>
                <a:spcPts val="2000"/>
              </a:lnSpc>
            </a:pPr>
            <a:r>
              <a:rPr lang="pl-PL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fragment 2.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211590" y="24290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374198" y="2617217"/>
            <a:ext cx="15004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replaces 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with DNA.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854835" y="4182491"/>
            <a:ext cx="19150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ligase forms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bonds between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fragments.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2211590" y="458016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6927259" y="359908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6963772" y="385308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927259" y="174171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963772" y="19972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32"/>
          <p:cNvSpPr txBox="1">
            <a:spLocks noChangeArrowheads="1"/>
          </p:cNvSpPr>
          <p:nvPr/>
        </p:nvSpPr>
        <p:spPr bwMode="auto">
          <a:xfrm>
            <a:off x="1995690" y="269421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34"/>
          <p:cNvSpPr txBox="1">
            <a:spLocks noChangeArrowheads="1"/>
          </p:cNvSpPr>
          <p:nvPr/>
        </p:nvSpPr>
        <p:spPr bwMode="auto">
          <a:xfrm>
            <a:off x="1995690" y="484527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36"/>
          <p:cNvSpPr txBox="1">
            <a:spLocks noChangeArrowheads="1"/>
          </p:cNvSpPr>
          <p:nvPr/>
        </p:nvSpPr>
        <p:spPr bwMode="auto">
          <a:xfrm>
            <a:off x="6927259" y="575014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37"/>
          <p:cNvSpPr txBox="1">
            <a:spLocks noChangeArrowheads="1"/>
          </p:cNvSpPr>
          <p:nvPr/>
        </p:nvSpPr>
        <p:spPr bwMode="auto">
          <a:xfrm>
            <a:off x="6963772" y="600414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3849890" y="6349429"/>
            <a:ext cx="33342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 of replication</a:t>
            </a:r>
          </a:p>
        </p:txBody>
      </p:sp>
      <p:sp>
        <p:nvSpPr>
          <p:cNvPr id="25" name="Freeform 24"/>
          <p:cNvSpPr/>
          <p:nvPr/>
        </p:nvSpPr>
        <p:spPr>
          <a:xfrm>
            <a:off x="3887451" y="4982192"/>
            <a:ext cx="1165402" cy="872705"/>
          </a:xfrm>
          <a:custGeom>
            <a:avLst/>
            <a:gdLst>
              <a:gd name="connsiteX0" fmla="*/ 1159052 w 1165402"/>
              <a:gd name="connsiteY0" fmla="*/ 866356 h 872705"/>
              <a:gd name="connsiteX1" fmla="*/ 6350 w 1165402"/>
              <a:gd name="connsiteY1" fmla="*/ 6350 h 8727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65402" h="872705">
                <a:moveTo>
                  <a:pt x="1159052" y="866356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4897622" y="3289841"/>
            <a:ext cx="451269" cy="348500"/>
          </a:xfrm>
          <a:custGeom>
            <a:avLst/>
            <a:gdLst>
              <a:gd name="connsiteX0" fmla="*/ 6350 w 451269"/>
              <a:gd name="connsiteY0" fmla="*/ 342150 h 348500"/>
              <a:gd name="connsiteX1" fmla="*/ 444919 w 451269"/>
              <a:gd name="connsiteY1" fmla="*/ 6350 h 348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1269" h="348500">
                <a:moveTo>
                  <a:pt x="6350" y="342150"/>
                </a:moveTo>
                <a:lnTo>
                  <a:pt x="44491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6156408" y="2314620"/>
            <a:ext cx="145186" cy="286511"/>
          </a:xfrm>
          <a:custGeom>
            <a:avLst/>
            <a:gdLst>
              <a:gd name="connsiteX0" fmla="*/ 138836 w 145186"/>
              <a:gd name="connsiteY0" fmla="*/ 6350 h 286511"/>
              <a:gd name="connsiteX1" fmla="*/ 6350 w 145186"/>
              <a:gd name="connsiteY1" fmla="*/ 280161 h 2865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5186" h="286511">
                <a:moveTo>
                  <a:pt x="138836" y="6350"/>
                </a:moveTo>
                <a:lnTo>
                  <a:pt x="6350" y="28016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93766" y="507691"/>
            <a:ext cx="666801" cy="638782"/>
            <a:chOff x="2393766" y="507691"/>
            <a:chExt cx="666801" cy="638782"/>
          </a:xfrm>
        </p:grpSpPr>
        <p:sp>
          <p:nvSpPr>
            <p:cNvPr id="28" name="Freeform 3"/>
            <p:cNvSpPr/>
            <p:nvPr/>
          </p:nvSpPr>
          <p:spPr>
            <a:xfrm>
              <a:off x="2393766" y="690983"/>
              <a:ext cx="597018" cy="455490"/>
            </a:xfrm>
            <a:custGeom>
              <a:avLst/>
              <a:gdLst>
                <a:gd name="connsiteX0" fmla="*/ 576630 w 597018"/>
                <a:gd name="connsiteY0" fmla="*/ 449140 h 455490"/>
                <a:gd name="connsiteX1" fmla="*/ 574814 w 597018"/>
                <a:gd name="connsiteY1" fmla="*/ 359301 h 455490"/>
                <a:gd name="connsiteX2" fmla="*/ 364553 w 597018"/>
                <a:gd name="connsiteY2" fmla="*/ 224465 h 455490"/>
                <a:gd name="connsiteX3" fmla="*/ 367728 w 597018"/>
                <a:gd name="connsiteY3" fmla="*/ 147719 h 455490"/>
                <a:gd name="connsiteX4" fmla="*/ 291033 w 597018"/>
                <a:gd name="connsiteY4" fmla="*/ 157891 h 455490"/>
                <a:gd name="connsiteX5" fmla="*/ 88569 w 597018"/>
                <a:gd name="connsiteY5" fmla="*/ 10609 h 455490"/>
                <a:gd name="connsiteX6" fmla="*/ 6350 w 597018"/>
                <a:gd name="connsiteY6" fmla="*/ 46817 h 4554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597018" h="455490">
                  <a:moveTo>
                    <a:pt x="576630" y="449140"/>
                  </a:moveTo>
                  <a:cubicBezTo>
                    <a:pt x="576630" y="449140"/>
                    <a:pt x="611720" y="382872"/>
                    <a:pt x="574814" y="359301"/>
                  </a:cubicBezTo>
                  <a:cubicBezTo>
                    <a:pt x="538060" y="335831"/>
                    <a:pt x="393446" y="242867"/>
                    <a:pt x="364553" y="224465"/>
                  </a:cubicBezTo>
                  <a:cubicBezTo>
                    <a:pt x="335648" y="205986"/>
                    <a:pt x="367728" y="147719"/>
                    <a:pt x="367728" y="147719"/>
                  </a:cubicBezTo>
                  <a:cubicBezTo>
                    <a:pt x="367728" y="147719"/>
                    <a:pt x="319951" y="176306"/>
                    <a:pt x="291033" y="157891"/>
                  </a:cubicBezTo>
                  <a:cubicBezTo>
                    <a:pt x="262178" y="139476"/>
                    <a:pt x="125310" y="34079"/>
                    <a:pt x="88569" y="10609"/>
                  </a:cubicBezTo>
                  <a:cubicBezTo>
                    <a:pt x="51815" y="-12897"/>
                    <a:pt x="6350" y="46817"/>
                    <a:pt x="6350" y="46817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9" name="Freeform 3"/>
            <p:cNvSpPr/>
            <p:nvPr/>
          </p:nvSpPr>
          <p:spPr>
            <a:xfrm>
              <a:off x="2755145" y="507691"/>
              <a:ext cx="305422" cy="337362"/>
            </a:xfrm>
            <a:custGeom>
              <a:avLst/>
              <a:gdLst>
                <a:gd name="connsiteX0" fmla="*/ 299072 w 305422"/>
                <a:gd name="connsiteY0" fmla="*/ 6350 h 337362"/>
                <a:gd name="connsiteX1" fmla="*/ 6350 w 305422"/>
                <a:gd name="connsiteY1" fmla="*/ 331012 h 33736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05422" h="337362">
                  <a:moveTo>
                    <a:pt x="299072" y="6350"/>
                  </a:moveTo>
                  <a:lnTo>
                    <a:pt x="6350" y="33101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0" name="Freeform 3"/>
          <p:cNvSpPr/>
          <p:nvPr/>
        </p:nvSpPr>
        <p:spPr>
          <a:xfrm>
            <a:off x="2981878" y="816262"/>
            <a:ext cx="406895" cy="499656"/>
          </a:xfrm>
          <a:custGeom>
            <a:avLst/>
            <a:gdLst>
              <a:gd name="connsiteX0" fmla="*/ 400545 w 406895"/>
              <a:gd name="connsiteY0" fmla="*/ 6350 h 499656"/>
              <a:gd name="connsiteX1" fmla="*/ 6350 w 406895"/>
              <a:gd name="connsiteY1" fmla="*/ 493306 h 4996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6895" h="499656">
                <a:moveTo>
                  <a:pt x="400545" y="6350"/>
                </a:moveTo>
                <a:lnTo>
                  <a:pt x="6350" y="49330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3912801" y="916160"/>
            <a:ext cx="1075308" cy="625665"/>
          </a:xfrm>
          <a:custGeom>
            <a:avLst/>
            <a:gdLst>
              <a:gd name="connsiteX0" fmla="*/ 6350 w 1075308"/>
              <a:gd name="connsiteY0" fmla="*/ 619315 h 625665"/>
              <a:gd name="connsiteX1" fmla="*/ 1068958 w 1075308"/>
              <a:gd name="connsiteY1" fmla="*/ 6350 h 6256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5308" h="625665">
                <a:moveTo>
                  <a:pt x="6350" y="619315"/>
                </a:moveTo>
                <a:lnTo>
                  <a:pt x="1068958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15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DNA Replication Complex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The proteins that participate in DNA replication form a large complex, a “</a:t>
            </a:r>
            <a:r>
              <a:rPr lang="en-US" altLang="ja-JP" dirty="0">
                <a:ea typeface="ヒラギノ角ゴ Pro W3" charset="-128"/>
              </a:rPr>
              <a:t>DNA replication machine”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The DNA replication machine may be stationary during the replication process</a:t>
            </a:r>
          </a:p>
          <a:p>
            <a:pPr marL="292100" indent="-292100">
              <a:spcBef>
                <a:spcPct val="20000"/>
              </a:spcBef>
            </a:pPr>
            <a:r>
              <a:rPr lang="en-US" dirty="0">
                <a:ea typeface="ヒラギノ角ゴ Pro W3" charset="-128"/>
              </a:rPr>
              <a:t>Recent studies support a model in which two DNA polymerase molecules “</a:t>
            </a:r>
            <a:r>
              <a:rPr lang="en-US" altLang="ja-JP" dirty="0">
                <a:ea typeface="ヒラギノ角ゴ Pro W3" charset="-128"/>
              </a:rPr>
              <a:t>reel in” parental DNA and “extrude” newly made daughter DNA molecules</a:t>
            </a:r>
            <a:endParaRPr lang="en-US" dirty="0">
              <a:ea typeface="ヒラギノ角ゴ Pro W3" charset="-128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7116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DNA Replication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3_20DNARepli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96824"/>
            <a:ext cx="7918704" cy="58643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830712" y="600770"/>
            <a:ext cx="26673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Leading strand template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227462" y="1242120"/>
            <a:ext cx="1235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682824" y="1780282"/>
            <a:ext cx="14747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Parental DNA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03574" y="211842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051124" y="2199382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616274" y="286295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27149" y="3134420"/>
            <a:ext cx="211596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Connecting protein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727149" y="3532882"/>
            <a:ext cx="1235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DNA pol </a:t>
            </a:r>
            <a:r>
              <a:rPr lang="en-US" sz="18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III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727149" y="4294882"/>
            <a:ext cx="948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Lagging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strand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template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735462" y="3401120"/>
            <a:ext cx="9361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Helicase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4605412" y="4180582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211587" y="4752082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3771974" y="466635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5157862" y="4180582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2059062" y="273595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5167387" y="180092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4703837" y="213905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5056262" y="2770882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5576962" y="262642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5637287" y="1643757"/>
            <a:ext cx="1654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Leading strand</a:t>
            </a: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4732412" y="4556820"/>
            <a:ext cx="16671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Lagging strand</a:t>
            </a:r>
          </a:p>
        </p:txBody>
      </p:sp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3314774" y="5960170"/>
            <a:ext cx="33342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Overall direction of replication</a:t>
            </a:r>
          </a:p>
        </p:txBody>
      </p:sp>
      <p:sp>
        <p:nvSpPr>
          <p:cNvPr id="29" name="Freeform 28"/>
          <p:cNvSpPr/>
          <p:nvPr/>
        </p:nvSpPr>
        <p:spPr>
          <a:xfrm>
            <a:off x="5204255" y="1641276"/>
            <a:ext cx="393700" cy="131216"/>
          </a:xfrm>
          <a:custGeom>
            <a:avLst/>
            <a:gdLst>
              <a:gd name="connsiteX0" fmla="*/ 6350 w 393700"/>
              <a:gd name="connsiteY0" fmla="*/ 6350 h 131216"/>
              <a:gd name="connsiteX1" fmla="*/ 387350 w 393700"/>
              <a:gd name="connsiteY1" fmla="*/ 124866 h 131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3700" h="131216">
                <a:moveTo>
                  <a:pt x="6350" y="6350"/>
                </a:moveTo>
                <a:lnTo>
                  <a:pt x="387350" y="124866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3519372" y="3089076"/>
            <a:ext cx="215900" cy="292074"/>
          </a:xfrm>
          <a:custGeom>
            <a:avLst/>
            <a:gdLst>
              <a:gd name="connsiteX0" fmla="*/ 209550 w 215900"/>
              <a:gd name="connsiteY0" fmla="*/ 285724 h 292074"/>
              <a:gd name="connsiteX1" fmla="*/ 6350 w 215900"/>
              <a:gd name="connsiteY1" fmla="*/ 6350 h 292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5900" h="292074">
                <a:moveTo>
                  <a:pt x="209550" y="285724"/>
                </a:moveTo>
                <a:lnTo>
                  <a:pt x="6350" y="63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3841113" y="1548134"/>
            <a:ext cx="156641" cy="309041"/>
          </a:xfrm>
          <a:custGeom>
            <a:avLst/>
            <a:gdLst>
              <a:gd name="connsiteX0" fmla="*/ 6350 w 156641"/>
              <a:gd name="connsiteY0" fmla="*/ 6350 h 309041"/>
              <a:gd name="connsiteX1" fmla="*/ 150291 w 156641"/>
              <a:gd name="connsiteY1" fmla="*/ 302691 h 3090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6641" h="309041">
                <a:moveTo>
                  <a:pt x="6350" y="6350"/>
                </a:moveTo>
                <a:lnTo>
                  <a:pt x="150291" y="302691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5136539" y="853876"/>
            <a:ext cx="25400" cy="571500"/>
          </a:xfrm>
          <a:custGeom>
            <a:avLst/>
            <a:gdLst>
              <a:gd name="connsiteX0" fmla="*/ 6350 w 25400"/>
              <a:gd name="connsiteY0" fmla="*/ 6350 h 571500"/>
              <a:gd name="connsiteX1" fmla="*/ 6350 w 25400"/>
              <a:gd name="connsiteY1" fmla="*/ 565150 h 57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71500">
                <a:moveTo>
                  <a:pt x="6350" y="6350"/>
                </a:moveTo>
                <a:lnTo>
                  <a:pt x="6350" y="5651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4001972" y="4130476"/>
            <a:ext cx="660450" cy="850900"/>
          </a:xfrm>
          <a:custGeom>
            <a:avLst/>
            <a:gdLst>
              <a:gd name="connsiteX0" fmla="*/ 370433 w 660450"/>
              <a:gd name="connsiteY0" fmla="*/ 844550 h 850900"/>
              <a:gd name="connsiteX1" fmla="*/ 654100 w 660450"/>
              <a:gd name="connsiteY1" fmla="*/ 573608 h 850900"/>
              <a:gd name="connsiteX2" fmla="*/ 6350 w 660450"/>
              <a:gd name="connsiteY2" fmla="*/ 6350 h 850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60450" h="850900">
                <a:moveTo>
                  <a:pt x="370433" y="844550"/>
                </a:moveTo>
                <a:lnTo>
                  <a:pt x="654100" y="573608"/>
                </a:lnTo>
                <a:lnTo>
                  <a:pt x="6350" y="63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2856965" y="3292250"/>
            <a:ext cx="370306" cy="215925"/>
          </a:xfrm>
          <a:custGeom>
            <a:avLst/>
            <a:gdLst>
              <a:gd name="connsiteX0" fmla="*/ 6350 w 370306"/>
              <a:gd name="connsiteY0" fmla="*/ 6350 h 215925"/>
              <a:gd name="connsiteX1" fmla="*/ 363956 w 370306"/>
              <a:gd name="connsiteY1" fmla="*/ 209575 h 2159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0306" h="215925">
                <a:moveTo>
                  <a:pt x="6350" y="6350"/>
                </a:moveTo>
                <a:lnTo>
                  <a:pt x="363956" y="209575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2001556" y="3656308"/>
            <a:ext cx="1149515" cy="114325"/>
          </a:xfrm>
          <a:custGeom>
            <a:avLst/>
            <a:gdLst>
              <a:gd name="connsiteX0" fmla="*/ 6350 w 1149515"/>
              <a:gd name="connsiteY0" fmla="*/ 6350 h 114325"/>
              <a:gd name="connsiteX1" fmla="*/ 1143165 w 1149515"/>
              <a:gd name="connsiteY1" fmla="*/ 107975 h 114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9515" h="114325">
                <a:moveTo>
                  <a:pt x="6350" y="6350"/>
                </a:moveTo>
                <a:lnTo>
                  <a:pt x="1143165" y="107975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1642845" y="4443734"/>
            <a:ext cx="466826" cy="25400"/>
          </a:xfrm>
          <a:custGeom>
            <a:avLst/>
            <a:gdLst>
              <a:gd name="connsiteX0" fmla="*/ 6350 w 466826"/>
              <a:gd name="connsiteY0" fmla="*/ 6350 h 25400"/>
              <a:gd name="connsiteX1" fmla="*/ 460476 w 46682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6826" h="25400">
                <a:moveTo>
                  <a:pt x="6350" y="6350"/>
                </a:moveTo>
                <a:lnTo>
                  <a:pt x="460476" y="63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3189172" y="1929134"/>
            <a:ext cx="165100" cy="965200"/>
          </a:xfrm>
          <a:custGeom>
            <a:avLst/>
            <a:gdLst>
              <a:gd name="connsiteX0" fmla="*/ 158750 w 165100"/>
              <a:gd name="connsiteY0" fmla="*/ 395833 h 965200"/>
              <a:gd name="connsiteX1" fmla="*/ 6350 w 165100"/>
              <a:gd name="connsiteY1" fmla="*/ 6350 h 965200"/>
              <a:gd name="connsiteX2" fmla="*/ 6350 w 165100"/>
              <a:gd name="connsiteY2" fmla="*/ 958850 h 965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65100" h="965200">
                <a:moveTo>
                  <a:pt x="158750" y="395833"/>
                </a:moveTo>
                <a:lnTo>
                  <a:pt x="6350" y="6350"/>
                </a:lnTo>
                <a:lnTo>
                  <a:pt x="6350" y="958850"/>
                </a:ln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5200075" y="1637034"/>
            <a:ext cx="393700" cy="131216"/>
          </a:xfrm>
          <a:custGeom>
            <a:avLst/>
            <a:gdLst>
              <a:gd name="connsiteX0" fmla="*/ 6350 w 393700"/>
              <a:gd name="connsiteY0" fmla="*/ 6350 h 131216"/>
              <a:gd name="connsiteX1" fmla="*/ 387350 w 393700"/>
              <a:gd name="connsiteY1" fmla="*/ 124866 h 131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3700" h="131216">
                <a:moveTo>
                  <a:pt x="6350" y="6350"/>
                </a:moveTo>
                <a:lnTo>
                  <a:pt x="387350" y="12486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3515192" y="3084834"/>
            <a:ext cx="215900" cy="292074"/>
          </a:xfrm>
          <a:custGeom>
            <a:avLst/>
            <a:gdLst>
              <a:gd name="connsiteX0" fmla="*/ 209550 w 215900"/>
              <a:gd name="connsiteY0" fmla="*/ 285724 h 292074"/>
              <a:gd name="connsiteX1" fmla="*/ 6350 w 215900"/>
              <a:gd name="connsiteY1" fmla="*/ 6350 h 292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5900" h="292074">
                <a:moveTo>
                  <a:pt x="209550" y="285724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3836933" y="1543892"/>
            <a:ext cx="156641" cy="309041"/>
          </a:xfrm>
          <a:custGeom>
            <a:avLst/>
            <a:gdLst>
              <a:gd name="connsiteX0" fmla="*/ 6350 w 156641"/>
              <a:gd name="connsiteY0" fmla="*/ 6350 h 309041"/>
              <a:gd name="connsiteX1" fmla="*/ 150291 w 156641"/>
              <a:gd name="connsiteY1" fmla="*/ 302691 h 3090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6641" h="309041">
                <a:moveTo>
                  <a:pt x="6350" y="6350"/>
                </a:moveTo>
                <a:lnTo>
                  <a:pt x="150291" y="30269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5132359" y="849634"/>
            <a:ext cx="25400" cy="571500"/>
          </a:xfrm>
          <a:custGeom>
            <a:avLst/>
            <a:gdLst>
              <a:gd name="connsiteX0" fmla="*/ 6350 w 25400"/>
              <a:gd name="connsiteY0" fmla="*/ 6350 h 571500"/>
              <a:gd name="connsiteX1" fmla="*/ 6350 w 25400"/>
              <a:gd name="connsiteY1" fmla="*/ 565150 h 57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571500">
                <a:moveTo>
                  <a:pt x="6350" y="6350"/>
                </a:moveTo>
                <a:lnTo>
                  <a:pt x="6350" y="5651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3997792" y="4126234"/>
            <a:ext cx="660450" cy="850900"/>
          </a:xfrm>
          <a:custGeom>
            <a:avLst/>
            <a:gdLst>
              <a:gd name="connsiteX0" fmla="*/ 370433 w 660450"/>
              <a:gd name="connsiteY0" fmla="*/ 844550 h 850900"/>
              <a:gd name="connsiteX1" fmla="*/ 654100 w 660450"/>
              <a:gd name="connsiteY1" fmla="*/ 573608 h 850900"/>
              <a:gd name="connsiteX2" fmla="*/ 6350 w 660450"/>
              <a:gd name="connsiteY2" fmla="*/ 6350 h 850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60450" h="850900">
                <a:moveTo>
                  <a:pt x="370433" y="844550"/>
                </a:moveTo>
                <a:lnTo>
                  <a:pt x="654100" y="573608"/>
                </a:ln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2852785" y="3288008"/>
            <a:ext cx="370306" cy="215925"/>
          </a:xfrm>
          <a:custGeom>
            <a:avLst/>
            <a:gdLst>
              <a:gd name="connsiteX0" fmla="*/ 6350 w 370306"/>
              <a:gd name="connsiteY0" fmla="*/ 6350 h 215925"/>
              <a:gd name="connsiteX1" fmla="*/ 363956 w 370306"/>
              <a:gd name="connsiteY1" fmla="*/ 209575 h 2159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70306" h="215925">
                <a:moveTo>
                  <a:pt x="6350" y="6350"/>
                </a:moveTo>
                <a:lnTo>
                  <a:pt x="363956" y="20957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1997376" y="3652066"/>
            <a:ext cx="1149515" cy="114325"/>
          </a:xfrm>
          <a:custGeom>
            <a:avLst/>
            <a:gdLst>
              <a:gd name="connsiteX0" fmla="*/ 6350 w 1149515"/>
              <a:gd name="connsiteY0" fmla="*/ 6350 h 114325"/>
              <a:gd name="connsiteX1" fmla="*/ 1143165 w 1149515"/>
              <a:gd name="connsiteY1" fmla="*/ 107975 h 114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49515" h="114325">
                <a:moveTo>
                  <a:pt x="6350" y="6350"/>
                </a:moveTo>
                <a:lnTo>
                  <a:pt x="1143165" y="10797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1638665" y="4439492"/>
            <a:ext cx="466826" cy="25400"/>
          </a:xfrm>
          <a:custGeom>
            <a:avLst/>
            <a:gdLst>
              <a:gd name="connsiteX0" fmla="*/ 6350 w 466826"/>
              <a:gd name="connsiteY0" fmla="*/ 6350 h 25400"/>
              <a:gd name="connsiteX1" fmla="*/ 460476 w 46682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6826" h="25400">
                <a:moveTo>
                  <a:pt x="6350" y="6350"/>
                </a:moveTo>
                <a:lnTo>
                  <a:pt x="46047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3184992" y="1924892"/>
            <a:ext cx="165100" cy="965200"/>
          </a:xfrm>
          <a:custGeom>
            <a:avLst/>
            <a:gdLst>
              <a:gd name="connsiteX0" fmla="*/ 158750 w 165100"/>
              <a:gd name="connsiteY0" fmla="*/ 395833 h 965200"/>
              <a:gd name="connsiteX1" fmla="*/ 6350 w 165100"/>
              <a:gd name="connsiteY1" fmla="*/ 6350 h 965200"/>
              <a:gd name="connsiteX2" fmla="*/ 6350 w 165100"/>
              <a:gd name="connsiteY2" fmla="*/ 958850 h 965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65100" h="965200">
                <a:moveTo>
                  <a:pt x="158750" y="395833"/>
                </a:moveTo>
                <a:lnTo>
                  <a:pt x="6350" y="6350"/>
                </a:lnTo>
                <a:lnTo>
                  <a:pt x="6350" y="9588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871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Proofreading and Repairing DNA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polymerases proofread newly made DNA, replacing any incorrect nucleotides</a:t>
            </a:r>
          </a:p>
          <a:p>
            <a:r>
              <a:rPr lang="en-US" dirty="0"/>
              <a:t>In </a:t>
            </a:r>
            <a:r>
              <a:rPr lang="en-US" b="1" dirty="0"/>
              <a:t>mismatch repair</a:t>
            </a:r>
            <a:r>
              <a:rPr lang="en-US" dirty="0"/>
              <a:t> of DNA, other enzymes correct errors in base pairing</a:t>
            </a:r>
          </a:p>
          <a:p>
            <a:r>
              <a:rPr lang="en-US" dirty="0"/>
              <a:t>A hereditary defect in one such enzyme is associated with a form of colon cancer</a:t>
            </a:r>
          </a:p>
          <a:p>
            <a:r>
              <a:rPr lang="en-US" dirty="0"/>
              <a:t>This defect allows cancer-causing errors to accumulate in DNA faster than normal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28316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DNA can be damaged by exposure to harmful chemical or physical agents such as cigarette smoke and X-rays</a:t>
            </a:r>
          </a:p>
          <a:p>
            <a:r>
              <a:rPr lang="en-US" dirty="0"/>
              <a:t>It can also undergo spontaneous changes</a:t>
            </a:r>
          </a:p>
          <a:p>
            <a:r>
              <a:rPr lang="en-US" dirty="0"/>
              <a:t>In </a:t>
            </a:r>
            <a:r>
              <a:rPr lang="en-US" b="1" dirty="0"/>
              <a:t>nucleotide excision repair</a:t>
            </a:r>
            <a:r>
              <a:rPr lang="en-US" dirty="0"/>
              <a:t>, a </a:t>
            </a:r>
            <a:r>
              <a:rPr lang="en-US" b="1" dirty="0"/>
              <a:t>nuclease</a:t>
            </a:r>
            <a:r>
              <a:rPr lang="en-US" dirty="0"/>
              <a:t> cuts out and replaces damaged stretches of DNA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9797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60704"/>
            <a:ext cx="8546592" cy="473659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322518" y="3966683"/>
            <a:ext cx="12567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Mouse dies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979868" y="3966683"/>
            <a:ext cx="1603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Mouse healthy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975356" y="3966683"/>
            <a:ext cx="1603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Mouse healthy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078793" y="3966683"/>
            <a:ext cx="12567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Mouse dies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7358318" y="5492271"/>
            <a:ext cx="14747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Living S cells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931" y="3478525"/>
            <a:ext cx="833562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Results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21087" y="1434601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Living S cells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(control)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760405" y="1436982"/>
            <a:ext cx="196207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Heat-killed S cells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(control)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006" y="1046458"/>
            <a:ext cx="1256754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917317" y="1434598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Living R cells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(control)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903119" y="1439363"/>
            <a:ext cx="18594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Mixture of heat-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killed S cells 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living R cells</a:t>
            </a:r>
          </a:p>
        </p:txBody>
      </p:sp>
      <p:sp>
        <p:nvSpPr>
          <p:cNvPr id="2" name="Freeform 1"/>
          <p:cNvSpPr/>
          <p:nvPr/>
        </p:nvSpPr>
        <p:spPr>
          <a:xfrm>
            <a:off x="8032750" y="5273675"/>
            <a:ext cx="0" cy="212725"/>
          </a:xfrm>
          <a:custGeom>
            <a:avLst/>
            <a:gdLst>
              <a:gd name="connsiteX0" fmla="*/ 0 w 0"/>
              <a:gd name="connsiteY0" fmla="*/ 0 h 212725"/>
              <a:gd name="connsiteX1" fmla="*/ 0 w 0"/>
              <a:gd name="connsiteY1" fmla="*/ 212725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12725">
                <a:moveTo>
                  <a:pt x="0" y="0"/>
                </a:moveTo>
                <a:lnTo>
                  <a:pt x="0" y="2127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45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24" y="204216"/>
            <a:ext cx="25115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13.21-s1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27351" y="2120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427351" y="6946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606738" y="1288368"/>
            <a:ext cx="1013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Nuclease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427351" y="21075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427351" y="25964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605401" y="2120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5605401" y="6946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605401" y="21075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5605401" y="25964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78680" y="1528842"/>
            <a:ext cx="509422" cy="431800"/>
          </a:xfrm>
          <a:custGeom>
            <a:avLst/>
            <a:gdLst>
              <a:gd name="connsiteX0" fmla="*/ 6350 w 509422"/>
              <a:gd name="connsiteY0" fmla="*/ 6350 h 431800"/>
              <a:gd name="connsiteX1" fmla="*/ 503072 w 509422"/>
              <a:gd name="connsiteY1" fmla="*/ 425449 h 431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9422" h="431800">
                <a:moveTo>
                  <a:pt x="6350" y="6350"/>
                </a:moveTo>
                <a:lnTo>
                  <a:pt x="503072" y="42544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36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24" y="204216"/>
            <a:ext cx="25115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13.21-s2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27351" y="2120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427351" y="6946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606738" y="1288368"/>
            <a:ext cx="1013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Nuclease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427351" y="21075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427351" y="25964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340038" y="3136218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27351" y="401728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427351" y="450623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605401" y="2120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5605401" y="6946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605401" y="21075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5605401" y="25964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5605401" y="401728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5605401" y="450623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978680" y="1528842"/>
            <a:ext cx="509422" cy="431800"/>
          </a:xfrm>
          <a:custGeom>
            <a:avLst/>
            <a:gdLst>
              <a:gd name="connsiteX0" fmla="*/ 6350 w 509422"/>
              <a:gd name="connsiteY0" fmla="*/ 6350 h 431800"/>
              <a:gd name="connsiteX1" fmla="*/ 503072 w 509422"/>
              <a:gd name="connsiteY1" fmla="*/ 425449 h 431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9422" h="431800">
                <a:moveTo>
                  <a:pt x="6350" y="6350"/>
                </a:moveTo>
                <a:lnTo>
                  <a:pt x="503072" y="42544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4023308" y="3639886"/>
            <a:ext cx="651052" cy="400799"/>
          </a:xfrm>
          <a:custGeom>
            <a:avLst/>
            <a:gdLst>
              <a:gd name="connsiteX0" fmla="*/ 6350 w 651052"/>
              <a:gd name="connsiteY0" fmla="*/ 6350 h 400799"/>
              <a:gd name="connsiteX1" fmla="*/ 644702 w 651052"/>
              <a:gd name="connsiteY1" fmla="*/ 394449 h 4007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51052" h="400799">
                <a:moveTo>
                  <a:pt x="6350" y="6350"/>
                </a:moveTo>
                <a:lnTo>
                  <a:pt x="644702" y="39444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280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24" y="204216"/>
            <a:ext cx="25115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13.21-s3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27351" y="2120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427351" y="6946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606738" y="1288368"/>
            <a:ext cx="1013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Nuclease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427351" y="21075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427351" y="25964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340038" y="3136218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27351" y="401728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427351" y="450623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852926" y="5069793"/>
            <a:ext cx="6540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ligase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427351" y="58413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427351" y="63302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605401" y="2120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5605401" y="69464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605401" y="21075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5605401" y="25964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5605401" y="401728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5605401" y="450623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5605401" y="584131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5605401" y="633026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978680" y="1528842"/>
            <a:ext cx="509422" cy="431800"/>
          </a:xfrm>
          <a:custGeom>
            <a:avLst/>
            <a:gdLst>
              <a:gd name="connsiteX0" fmla="*/ 6350 w 509422"/>
              <a:gd name="connsiteY0" fmla="*/ 6350 h 431800"/>
              <a:gd name="connsiteX1" fmla="*/ 503072 w 509422"/>
              <a:gd name="connsiteY1" fmla="*/ 425449 h 431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9422" h="431800">
                <a:moveTo>
                  <a:pt x="6350" y="6350"/>
                </a:moveTo>
                <a:lnTo>
                  <a:pt x="503072" y="42544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5131231" y="5584065"/>
            <a:ext cx="187337" cy="233908"/>
          </a:xfrm>
          <a:custGeom>
            <a:avLst/>
            <a:gdLst>
              <a:gd name="connsiteX0" fmla="*/ 6350 w 187337"/>
              <a:gd name="connsiteY0" fmla="*/ 6350 h 233908"/>
              <a:gd name="connsiteX1" fmla="*/ 180987 w 187337"/>
              <a:gd name="connsiteY1" fmla="*/ 227558 h 233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7337" h="233908">
                <a:moveTo>
                  <a:pt x="6350" y="6350"/>
                </a:moveTo>
                <a:lnTo>
                  <a:pt x="180987" y="227558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4023308" y="3639886"/>
            <a:ext cx="651052" cy="400799"/>
          </a:xfrm>
          <a:custGeom>
            <a:avLst/>
            <a:gdLst>
              <a:gd name="connsiteX0" fmla="*/ 6350 w 651052"/>
              <a:gd name="connsiteY0" fmla="*/ 6350 h 400799"/>
              <a:gd name="connsiteX1" fmla="*/ 644702 w 651052"/>
              <a:gd name="connsiteY1" fmla="*/ 394449 h 4007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51052" h="400799">
                <a:moveTo>
                  <a:pt x="6350" y="6350"/>
                </a:moveTo>
                <a:lnTo>
                  <a:pt x="644702" y="39444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13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Evolutionary Significance of Altered DNA Nucleotides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error rate after proofreading repair is low but not zero</a:t>
            </a:r>
          </a:p>
          <a:p>
            <a:r>
              <a:rPr lang="en-US" dirty="0"/>
              <a:t>Sequence changes may become permanent and can be passed on to the next generation</a:t>
            </a:r>
          </a:p>
          <a:p>
            <a:r>
              <a:rPr lang="en-US" dirty="0"/>
              <a:t>These changes (mutations) are the source of the genetic variation upon which natural selection operates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594651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Replicating the Ends of DNA Molecules</a:t>
            </a:r>
          </a:p>
        </p:txBody>
      </p:sp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linear DNA, the usual replication machinery cannot complete the 5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ends of daughter strands</a:t>
            </a:r>
          </a:p>
          <a:p>
            <a:r>
              <a:rPr lang="en-US" dirty="0"/>
              <a:t>Repeated rounds of replication produce shorter DNA molecules with uneven ends</a:t>
            </a:r>
          </a:p>
          <a:p>
            <a:r>
              <a:rPr lang="en-US" dirty="0"/>
              <a:t>Eukaryotic chromosomal DNA molecules have special nucleotide sequences at their ends called telomeres</a:t>
            </a:r>
          </a:p>
          <a:p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882489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68" y="1767840"/>
            <a:ext cx="6608064" cy="33223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Figure 13.22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073900" y="4713287"/>
            <a:ext cx="5305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1 </a:t>
            </a:r>
            <a:r>
              <a:rPr lang="en-US" sz="1800" b="1">
                <a:solidFill>
                  <a:srgbClr val="FFFFFF"/>
                </a:solidFill>
                <a:latin typeface="Symbol"/>
                <a:ea typeface="ＭＳ Ｐゴシック" charset="0"/>
              </a:rPr>
              <a:t>m</a:t>
            </a: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m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686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Telomeres typically consist of multiple repetitions of one short nucleotide sequence</a:t>
            </a:r>
          </a:p>
          <a:p>
            <a:r>
              <a:rPr lang="en-US" dirty="0"/>
              <a:t>Telomeres do not prevent the shortening of DNA molecules, but they do postpone it</a:t>
            </a:r>
          </a:p>
          <a:p>
            <a:r>
              <a:rPr lang="en-US" dirty="0"/>
              <a:t>It has been proposed that the shortening of telomeres is connected to aging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306460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chromosomes of germ cells became shorter in every cell cycle, essential genes would eventually be missing from the gametes they produce</a:t>
            </a:r>
          </a:p>
          <a:p>
            <a:r>
              <a:rPr lang="en-US" dirty="0"/>
              <a:t>An enzyme called </a:t>
            </a:r>
            <a:r>
              <a:rPr lang="en-US" b="1" dirty="0"/>
              <a:t>telomerase</a:t>
            </a:r>
            <a:r>
              <a:rPr lang="en-US" dirty="0"/>
              <a:t> catalyzes the lengthening of telomeres in germ cells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202575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Telomerase is not active in most human somatic cells</a:t>
            </a:r>
          </a:p>
          <a:p>
            <a:r>
              <a:rPr lang="en-US" dirty="0"/>
              <a:t>However, it does show inappropriate activity in some cancer cells</a:t>
            </a:r>
          </a:p>
          <a:p>
            <a:r>
              <a:rPr lang="en-US" dirty="0"/>
              <a:t>Telomerase is currently under study as a target for cancer therapies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891482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13.3: A chromosome consists of a DNA molecule packed together with proteins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bacterial chromosome is a double-stranded, circular DNA molecule associated with a small amount of protein</a:t>
            </a:r>
          </a:p>
          <a:p>
            <a:r>
              <a:rPr lang="en-US" dirty="0"/>
              <a:t>Eukaryotic chromosomes have linear DNA molecules associated with a large amount of protein</a:t>
            </a:r>
          </a:p>
          <a:p>
            <a:r>
              <a:rPr lang="en-US" dirty="0"/>
              <a:t>In a bacterium, the DNA is “</a:t>
            </a:r>
            <a:r>
              <a:rPr lang="en-US" altLang="ja-JP" dirty="0"/>
              <a:t>supercoiled” and found in a region of the cell called the </a:t>
            </a:r>
            <a:r>
              <a:rPr lang="en-US" altLang="ja-JP" b="1" dirty="0"/>
              <a:t>nucleoid</a:t>
            </a:r>
            <a:endParaRPr lang="en-US" b="1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300835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1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1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1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1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1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1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1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1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1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1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1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1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1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1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1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1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2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2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2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2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2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2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2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2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2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2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2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2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2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0</TotalTime>
  <Words>8860</Words>
  <Application>Microsoft Office PowerPoint</Application>
  <PresentationFormat>On-screen Show (4:3)</PresentationFormat>
  <Paragraphs>2149</Paragraphs>
  <Slides>165</Slides>
  <Notes>165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93</vt:i4>
      </vt:variant>
      <vt:variant>
        <vt:lpstr>Slide Titles</vt:lpstr>
      </vt:variant>
      <vt:variant>
        <vt:i4>165</vt:i4>
      </vt:variant>
    </vt:vector>
  </HeadingPairs>
  <TitlesOfParts>
    <vt:vector size="264" baseType="lpstr">
      <vt:lpstr>Arial</vt:lpstr>
      <vt:lpstr>Symbol</vt:lpstr>
      <vt:lpstr>Tahoma</vt:lpstr>
      <vt:lpstr>Times</vt:lpstr>
      <vt:lpstr>Times New Roman</vt:lpstr>
      <vt:lpstr>Wingdings</vt:lpstr>
      <vt:lpstr>BIF2e_Lecture_Design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167_Blank</vt:lpstr>
      <vt:lpstr>168_Blank</vt:lpstr>
      <vt:lpstr>169_Blank</vt:lpstr>
      <vt:lpstr>170_Blank</vt:lpstr>
      <vt:lpstr>171_Blank</vt:lpstr>
      <vt:lpstr>172_Blank</vt:lpstr>
      <vt:lpstr>173_Blank</vt:lpstr>
      <vt:lpstr>174_Blank</vt:lpstr>
      <vt:lpstr>175_Blank</vt:lpstr>
      <vt:lpstr>176_Blank</vt:lpstr>
      <vt:lpstr>177_Blank</vt:lpstr>
      <vt:lpstr>178_Blank</vt:lpstr>
      <vt:lpstr>179_Blank</vt:lpstr>
      <vt:lpstr>180_Blank</vt:lpstr>
      <vt:lpstr>181_Blank</vt:lpstr>
      <vt:lpstr>182_Blank</vt:lpstr>
      <vt:lpstr>183_Blank</vt:lpstr>
      <vt:lpstr>184_Blank</vt:lpstr>
      <vt:lpstr>185_Blank</vt:lpstr>
      <vt:lpstr>186_Blank</vt:lpstr>
      <vt:lpstr>187_Blank</vt:lpstr>
      <vt:lpstr>188_Blank</vt:lpstr>
      <vt:lpstr>189_Blank</vt:lpstr>
      <vt:lpstr>190_Blank</vt:lpstr>
      <vt:lpstr>191_Blank</vt:lpstr>
      <vt:lpstr>192_Blank</vt:lpstr>
      <vt:lpstr>193_Blank</vt:lpstr>
      <vt:lpstr>194_Blank</vt:lpstr>
      <vt:lpstr>195_Blank</vt:lpstr>
      <vt:lpstr>196_Blank</vt:lpstr>
      <vt:lpstr>197_Blank</vt:lpstr>
      <vt:lpstr>198_Blank</vt:lpstr>
      <vt:lpstr>199_Blank</vt:lpstr>
      <vt:lpstr>200_Blank</vt:lpstr>
      <vt:lpstr>201_Blank</vt:lpstr>
      <vt:lpstr>202_Blank</vt:lpstr>
      <vt:lpstr>203_Blank</vt:lpstr>
      <vt:lpstr>204_Blank</vt:lpstr>
      <vt:lpstr>205_Blank</vt:lpstr>
      <vt:lpstr>206_Blank</vt:lpstr>
      <vt:lpstr>207_Blank</vt:lpstr>
      <vt:lpstr>208_Blank</vt:lpstr>
      <vt:lpstr>209_Blank</vt:lpstr>
      <vt:lpstr>210_Blank</vt:lpstr>
      <vt:lpstr>211_Blank</vt:lpstr>
      <vt:lpstr>212_Blank</vt:lpstr>
      <vt:lpstr>PowerPoint Presentation</vt:lpstr>
      <vt:lpstr>Overview: Life’s Operating Instructions</vt:lpstr>
      <vt:lpstr>Figure 13.1</vt:lpstr>
      <vt:lpstr>Figure 13.2</vt:lpstr>
      <vt:lpstr>Concept 13.1: DNA is the genetic material</vt:lpstr>
      <vt:lpstr>The Search for the Genetic Material: Scientific Inquiry</vt:lpstr>
      <vt:lpstr>Evidence That DNA Can Transform Bacteria</vt:lpstr>
      <vt:lpstr>PowerPoint Presentation</vt:lpstr>
      <vt:lpstr>Figure 13.3</vt:lpstr>
      <vt:lpstr>PowerPoint Presentation</vt:lpstr>
      <vt:lpstr>Evidence That Viral DNA Can Program Cells</vt:lpstr>
      <vt:lpstr>Animation: Phage T2 Reproduction</vt:lpstr>
      <vt:lpstr>Figure 13.4</vt:lpstr>
      <vt:lpstr>PowerPoint Presentation</vt:lpstr>
      <vt:lpstr>Animation: Hershey-Chase Experiment</vt:lpstr>
      <vt:lpstr>Figure 13.5</vt:lpstr>
      <vt:lpstr>Figure 13.5-1</vt:lpstr>
      <vt:lpstr>Figure 13.5-2</vt:lpstr>
      <vt:lpstr>Additional Evidence That DNA Is the Genetic Material</vt:lpstr>
      <vt:lpstr>Animation: DNA and RNA Structure</vt:lpstr>
      <vt:lpstr>Figure 13.6</vt:lpstr>
      <vt:lpstr>Figure 13.6-1</vt:lpstr>
      <vt:lpstr>PowerPoint Presentation</vt:lpstr>
      <vt:lpstr>Building a Structural Model of DNA: Scientific Inquiry</vt:lpstr>
      <vt:lpstr>Figure 13.7</vt:lpstr>
      <vt:lpstr>Figure 13.7-1</vt:lpstr>
      <vt:lpstr>Figure 13.7-2</vt:lpstr>
      <vt:lpstr>PowerPoint Presentation</vt:lpstr>
      <vt:lpstr>Animation: DNA Double Helix</vt:lpstr>
      <vt:lpstr>Video: DNA Surface Model</vt:lpstr>
      <vt:lpstr>Figure 13.8</vt:lpstr>
      <vt:lpstr>Figure 13.8-1</vt:lpstr>
      <vt:lpstr>Figure 13.8-2</vt:lpstr>
      <vt:lpstr>Figure 13.8-3</vt:lpstr>
      <vt:lpstr>PowerPoint Presentation</vt:lpstr>
      <vt:lpstr>PowerPoint Presentation</vt:lpstr>
      <vt:lpstr>Figure 13.9</vt:lpstr>
      <vt:lpstr>PowerPoint Presentation</vt:lpstr>
      <vt:lpstr>Figure 13.10</vt:lpstr>
      <vt:lpstr>Concept 13.2: Many proteins work together in DNA replication and repair</vt:lpstr>
      <vt:lpstr>Figure 13.11-s1</vt:lpstr>
      <vt:lpstr>Figure 13.11-s2</vt:lpstr>
      <vt:lpstr>Figure 13.11-s3</vt:lpstr>
      <vt:lpstr>The Basic Principle: Base Pairing to a Template Strand</vt:lpstr>
      <vt:lpstr>PowerPoint Presentation</vt:lpstr>
      <vt:lpstr>Figure 13.12</vt:lpstr>
      <vt:lpstr>PowerPoint Presentation</vt:lpstr>
      <vt:lpstr>Figure 13.13</vt:lpstr>
      <vt:lpstr>Figure 13.13-1</vt:lpstr>
      <vt:lpstr>Figure 13.13-2</vt:lpstr>
      <vt:lpstr>DNA Replication: A Closer Look</vt:lpstr>
      <vt:lpstr>Getting Started</vt:lpstr>
      <vt:lpstr>Animation: DNA Replication Overview</vt:lpstr>
      <vt:lpstr>Animation: Origins of Replication</vt:lpstr>
      <vt:lpstr>Figure 13.14</vt:lpstr>
      <vt:lpstr>PowerPoint Presentation</vt:lpstr>
      <vt:lpstr>Figure 13.15-1</vt:lpstr>
      <vt:lpstr>Figure 13.15-1a</vt:lpstr>
      <vt:lpstr>PowerPoint Presentation</vt:lpstr>
      <vt:lpstr>Figure 13.15-2</vt:lpstr>
      <vt:lpstr>Figure 13.15-2a</vt:lpstr>
      <vt:lpstr>Synthesizing a New DNA Strand</vt:lpstr>
      <vt:lpstr>PowerPoint Presentation</vt:lpstr>
      <vt:lpstr>PowerPoint Presentation</vt:lpstr>
      <vt:lpstr>PowerPoint Presentation</vt:lpstr>
      <vt:lpstr>Figure 13.16</vt:lpstr>
      <vt:lpstr>Antiparallel Elongation</vt:lpstr>
      <vt:lpstr>PowerPoint Presentation</vt:lpstr>
      <vt:lpstr>Animation: Leading Strand</vt:lpstr>
      <vt:lpstr>Figure 13.17</vt:lpstr>
      <vt:lpstr>Figure 13.17-1</vt:lpstr>
      <vt:lpstr>Figure 13.17-2</vt:lpstr>
      <vt:lpstr>PowerPoint Presentation</vt:lpstr>
      <vt:lpstr>PowerPoint Presentation</vt:lpstr>
      <vt:lpstr>Animation: Lagging Strand</vt:lpstr>
      <vt:lpstr>Animation: DNA Replication Review</vt:lpstr>
      <vt:lpstr>Figure 13.18</vt:lpstr>
      <vt:lpstr>Figure 13.18-1</vt:lpstr>
      <vt:lpstr>Figure 13.18-2-s1</vt:lpstr>
      <vt:lpstr>Figure 13.18-2-s2</vt:lpstr>
      <vt:lpstr>Figure 13.18-2-s3</vt:lpstr>
      <vt:lpstr>Figure 13.18-3-s1</vt:lpstr>
      <vt:lpstr>Figure 13.18-3-s2</vt:lpstr>
      <vt:lpstr>Figure 13.18-3-s3</vt:lpstr>
      <vt:lpstr>The DNA Replication Complex</vt:lpstr>
      <vt:lpstr>Animation: DNA Replication</vt:lpstr>
      <vt:lpstr>Figure 13.20</vt:lpstr>
      <vt:lpstr>Proofreading and Repairing DNA</vt:lpstr>
      <vt:lpstr>PowerPoint Presentation</vt:lpstr>
      <vt:lpstr>Figure 13.21-s1</vt:lpstr>
      <vt:lpstr>Figure 13.21-s2</vt:lpstr>
      <vt:lpstr>Figure 13.21-s3</vt:lpstr>
      <vt:lpstr>Evolutionary Significance of Altered DNA Nucleotides</vt:lpstr>
      <vt:lpstr>Replicating the Ends of DNA Molecules</vt:lpstr>
      <vt:lpstr>Figure 13.22</vt:lpstr>
      <vt:lpstr>PowerPoint Presentation</vt:lpstr>
      <vt:lpstr>PowerPoint Presentation</vt:lpstr>
      <vt:lpstr>PowerPoint Presentation</vt:lpstr>
      <vt:lpstr>Concept 13.3: A chromosome consists of a DNA molecule packed together with proteins</vt:lpstr>
      <vt:lpstr>PowerPoint Presentation</vt:lpstr>
      <vt:lpstr>PowerPoint Presentation</vt:lpstr>
      <vt:lpstr>Figure 13.23</vt:lpstr>
      <vt:lpstr>Figure 13.23-1</vt:lpstr>
      <vt:lpstr>Figure 13.23-1a</vt:lpstr>
      <vt:lpstr>Figure 13.23-1b</vt:lpstr>
      <vt:lpstr>Figure 13.23-2</vt:lpstr>
      <vt:lpstr>Figure 13.23-2a</vt:lpstr>
      <vt:lpstr>Figure 13.23-2b</vt:lpstr>
      <vt:lpstr>Figure 13.23-2c</vt:lpstr>
      <vt:lpstr>Animation: DNA Packing</vt:lpstr>
      <vt:lpstr>Video: Nucleosome Model</vt:lpstr>
      <vt:lpstr>PowerPoint Presentation</vt:lpstr>
      <vt:lpstr>PowerPoint Presentation</vt:lpstr>
      <vt:lpstr>Concept 13.4: Understanding DNA structure and replication makes genetic engineering possible</vt:lpstr>
      <vt:lpstr>DNA Cloning: Making Multiple Copies of a Gene or Other DNA Segment</vt:lpstr>
      <vt:lpstr>PowerPoint Presentation</vt:lpstr>
      <vt:lpstr>Figure 13.24</vt:lpstr>
      <vt:lpstr>Figure 13.24-1</vt:lpstr>
      <vt:lpstr>Figure 13.24-2</vt:lpstr>
      <vt:lpstr>PowerPoint Presentation</vt:lpstr>
      <vt:lpstr>Using Restriction Enzymes to Make Recombinant DNA</vt:lpstr>
      <vt:lpstr>Animation: Restriction Enzymes</vt:lpstr>
      <vt:lpstr>Figure 13.25</vt:lpstr>
      <vt:lpstr>Figure 13.25-1</vt:lpstr>
      <vt:lpstr>Figure 13.25-2</vt:lpstr>
      <vt:lpstr>Figure 13.25-3</vt:lpstr>
      <vt:lpstr>PowerPoint Presentation</vt:lpstr>
      <vt:lpstr>PowerPoint Presentation</vt:lpstr>
      <vt:lpstr>Figure 13.26</vt:lpstr>
      <vt:lpstr>Figure 13.26-1</vt:lpstr>
      <vt:lpstr>Figure 13.26-2</vt:lpstr>
      <vt:lpstr>Amplifying DNA in Vitro: The Polymerase Chain Reaction (PCR) and Its Use in Cloning</vt:lpstr>
      <vt:lpstr>Figure 13.27</vt:lpstr>
      <vt:lpstr>Figure 13.27-1</vt:lpstr>
      <vt:lpstr>Figure 13.27-2-s1</vt:lpstr>
      <vt:lpstr>Figure 13.27-2-s2</vt:lpstr>
      <vt:lpstr>Figure 13.27-2-s3</vt:lpstr>
      <vt:lpstr>Figure 13.27-3</vt:lpstr>
      <vt:lpstr>PowerPoint Presentation</vt:lpstr>
      <vt:lpstr>Figure 13.28</vt:lpstr>
      <vt:lpstr>DNA Sequencing</vt:lpstr>
      <vt:lpstr>PowerPoint Presentation</vt:lpstr>
      <vt:lpstr>Figure 13.29</vt:lpstr>
      <vt:lpstr>Figure 13.29-1</vt:lpstr>
      <vt:lpstr>Figure 13.29-2</vt:lpstr>
      <vt:lpstr>PowerPoint Presentation</vt:lpstr>
      <vt:lpstr>Figure 13.30</vt:lpstr>
      <vt:lpstr>Editing Genes and Genomes</vt:lpstr>
      <vt:lpstr>PowerPoint Presentation</vt:lpstr>
      <vt:lpstr>Figure 13.31</vt:lpstr>
      <vt:lpstr>Figure 13.31-1</vt:lpstr>
      <vt:lpstr>Figure 13.31-2</vt:lpstr>
      <vt:lpstr>Figure 13.31-3</vt:lpstr>
      <vt:lpstr>Figure 13.15</vt:lpstr>
      <vt:lpstr>Figure 13.19</vt:lpstr>
      <vt:lpstr>Figure 13.19-1</vt:lpstr>
      <vt:lpstr>Figure 13.19-2</vt:lpstr>
      <vt:lpstr>Figure 13.19-3</vt:lpstr>
      <vt:lpstr>Figure 13.UN01-1</vt:lpstr>
      <vt:lpstr>Figure 13.UN01-2</vt:lpstr>
      <vt:lpstr>Figure 13.UN02</vt:lpstr>
      <vt:lpstr>Figure 13.UN03</vt:lpstr>
      <vt:lpstr>Figure 13.UN04</vt:lpstr>
      <vt:lpstr>Figure 13.UN05</vt:lpstr>
      <vt:lpstr>Figure 13.UN06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Laptop</cp:lastModifiedBy>
  <cp:revision>608</cp:revision>
  <cp:lastPrinted>2005-03-24T12:52:04Z</cp:lastPrinted>
  <dcterms:created xsi:type="dcterms:W3CDTF">2010-10-31T21:38:30Z</dcterms:created>
  <dcterms:modified xsi:type="dcterms:W3CDTF">2020-04-13T16:32:34Z</dcterms:modified>
</cp:coreProperties>
</file>