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slideLayouts/slideLayout7.xml" ContentType="application/vnd.openxmlformats-officedocument.presentationml.slideLayout+xml"/>
  <Override PartName="/ppt/theme/theme138.xml" ContentType="application/vnd.openxmlformats-officedocument.theme+xml"/>
  <Override PartName="/ppt/slideLayouts/slideLayout8.xml" ContentType="application/vnd.openxmlformats-officedocument.presentationml.slideLayout+xml"/>
  <Override PartName="/ppt/theme/theme139.xml" ContentType="application/vnd.openxmlformats-officedocument.theme+xml"/>
  <Override PartName="/ppt/slideLayouts/slideLayout9.xml" ContentType="application/vnd.openxmlformats-officedocument.presentationml.slideLayout+xml"/>
  <Override PartName="/ppt/theme/theme140.xml" ContentType="application/vnd.openxmlformats-officedocument.theme+xml"/>
  <Override PartName="/ppt/slideLayouts/slideLayout10.xml" ContentType="application/vnd.openxmlformats-officedocument.presentationml.slideLayout+xml"/>
  <Override PartName="/ppt/theme/theme141.xml" ContentType="application/vnd.openxmlformats-officedocument.theme+xml"/>
  <Override PartName="/ppt/slideLayouts/slideLayout11.xml" ContentType="application/vnd.openxmlformats-officedocument.presentationml.slideLayout+xml"/>
  <Override PartName="/ppt/theme/theme142.xml" ContentType="application/vnd.openxmlformats-officedocument.theme+xml"/>
  <Override PartName="/ppt/slideLayouts/slideLayout12.xml" ContentType="application/vnd.openxmlformats-officedocument.presentationml.slideLayout+xml"/>
  <Override PartName="/ppt/theme/theme143.xml" ContentType="application/vnd.openxmlformats-officedocument.theme+xml"/>
  <Override PartName="/ppt/slideLayouts/slideLayout13.xml" ContentType="application/vnd.openxmlformats-officedocument.presentationml.slideLayout+xml"/>
  <Override PartName="/ppt/theme/theme144.xml" ContentType="application/vnd.openxmlformats-officedocument.theme+xml"/>
  <Override PartName="/ppt/slideLayouts/slideLayout14.xml" ContentType="application/vnd.openxmlformats-officedocument.presentationml.slideLayout+xml"/>
  <Override PartName="/ppt/theme/theme145.xml" ContentType="application/vnd.openxmlformats-officedocument.theme+xml"/>
  <Override PartName="/ppt/slideLayouts/slideLayout15.xml" ContentType="application/vnd.openxmlformats-officedocument.presentationml.slideLayout+xml"/>
  <Override PartName="/ppt/theme/theme146.xml" ContentType="application/vnd.openxmlformats-officedocument.theme+xml"/>
  <Override PartName="/ppt/slideLayouts/slideLayout16.xml" ContentType="application/vnd.openxmlformats-officedocument.presentationml.slideLayout+xml"/>
  <Override PartName="/ppt/theme/theme147.xml" ContentType="application/vnd.openxmlformats-officedocument.theme+xml"/>
  <Override PartName="/ppt/slideLayouts/slideLayout17.xml" ContentType="application/vnd.openxmlformats-officedocument.presentationml.slideLayout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3" r:id="rId122"/>
    <p:sldMasterId id="2147484025" r:id="rId123"/>
    <p:sldMasterId id="2147484027" r:id="rId124"/>
    <p:sldMasterId id="2147484029" r:id="rId125"/>
    <p:sldMasterId id="2147484031" r:id="rId126"/>
    <p:sldMasterId id="2147484033" r:id="rId127"/>
    <p:sldMasterId id="2147484035" r:id="rId128"/>
    <p:sldMasterId id="2147484037" r:id="rId129"/>
    <p:sldMasterId id="2147484039" r:id="rId130"/>
    <p:sldMasterId id="2147484041" r:id="rId131"/>
    <p:sldMasterId id="2147484043" r:id="rId132"/>
    <p:sldMasterId id="2147484045" r:id="rId133"/>
    <p:sldMasterId id="2147484047" r:id="rId134"/>
    <p:sldMasterId id="2147484049" r:id="rId135"/>
    <p:sldMasterId id="2147484051" r:id="rId136"/>
    <p:sldMasterId id="2147484053" r:id="rId137"/>
    <p:sldMasterId id="2147484055" r:id="rId138"/>
    <p:sldMasterId id="2147484057" r:id="rId139"/>
    <p:sldMasterId id="2147484059" r:id="rId140"/>
    <p:sldMasterId id="2147484061" r:id="rId141"/>
    <p:sldMasterId id="2147484063" r:id="rId142"/>
    <p:sldMasterId id="2147484065" r:id="rId143"/>
    <p:sldMasterId id="2147484067" r:id="rId144"/>
    <p:sldMasterId id="2147484069" r:id="rId145"/>
    <p:sldMasterId id="2147484071" r:id="rId146"/>
    <p:sldMasterId id="2147484073" r:id="rId147"/>
    <p:sldMasterId id="2147484075" r:id="rId148"/>
    <p:sldMasterId id="2147484077" r:id="rId149"/>
    <p:sldMasterId id="2147484079" r:id="rId150"/>
    <p:sldMasterId id="2147484081" r:id="rId151"/>
    <p:sldMasterId id="2147484083" r:id="rId152"/>
    <p:sldMasterId id="2147484085" r:id="rId153"/>
    <p:sldMasterId id="2147484087" r:id="rId154"/>
    <p:sldMasterId id="2147484089" r:id="rId155"/>
    <p:sldMasterId id="2147484091" r:id="rId156"/>
    <p:sldMasterId id="2147484093" r:id="rId157"/>
    <p:sldMasterId id="2147484095" r:id="rId158"/>
    <p:sldMasterId id="2147484097" r:id="rId159"/>
    <p:sldMasterId id="2147484099" r:id="rId160"/>
    <p:sldMasterId id="2147484101" r:id="rId161"/>
    <p:sldMasterId id="2147484103" r:id="rId162"/>
    <p:sldMasterId id="2147484105" r:id="rId163"/>
  </p:sldMasterIdLst>
  <p:notesMasterIdLst>
    <p:notesMasterId r:id="rId187"/>
  </p:notesMasterIdLst>
  <p:handoutMasterIdLst>
    <p:handoutMasterId r:id="rId188"/>
  </p:handoutMasterIdLst>
  <p:sldIdLst>
    <p:sldId id="280" r:id="rId164"/>
    <p:sldId id="281" r:id="rId165"/>
    <p:sldId id="282" r:id="rId166"/>
    <p:sldId id="330" r:id="rId167"/>
    <p:sldId id="284" r:id="rId168"/>
    <p:sldId id="331" r:id="rId169"/>
    <p:sldId id="332" r:id="rId170"/>
    <p:sldId id="333" r:id="rId171"/>
    <p:sldId id="286" r:id="rId172"/>
    <p:sldId id="287" r:id="rId173"/>
    <p:sldId id="334" r:id="rId174"/>
    <p:sldId id="289" r:id="rId175"/>
    <p:sldId id="336" r:id="rId176"/>
    <p:sldId id="337" r:id="rId177"/>
    <p:sldId id="338" r:id="rId178"/>
    <p:sldId id="339" r:id="rId179"/>
    <p:sldId id="291" r:id="rId180"/>
    <p:sldId id="292" r:id="rId181"/>
    <p:sldId id="293" r:id="rId182"/>
    <p:sldId id="340" r:id="rId183"/>
    <p:sldId id="295" r:id="rId184"/>
    <p:sldId id="296" r:id="rId185"/>
    <p:sldId id="341" r:id="rId186"/>
  </p:sldIdLst>
  <p:sldSz cx="9144000" cy="6858000" type="screen4x3"/>
  <p:notesSz cx="6858000" cy="9144000"/>
  <p:custDataLst>
    <p:tags r:id="rId18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8" pos="2880">
          <p15:clr>
            <a:srgbClr val="A4A3A4"/>
          </p15:clr>
        </p15:guide>
        <p15:guide id="9" orient="horz" pos="2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  <p:cmAuthor id="2" name="Kathleen Fitzpatrick" initials="" lastIdx="1" clrIdx="1"/>
  <p:cmAuthor id="3" name="Sylvia Rebert" initials="SR" lastIdx="1" clrIdx="2"/>
  <p:cmAuthor id="4" name="manjubharkavi" initials="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5" autoAdjust="0"/>
    <p:restoredTop sz="92176" autoAdjust="0"/>
  </p:normalViewPr>
  <p:slideViewPr>
    <p:cSldViewPr snapToGrid="0" showGuides="1">
      <p:cViewPr varScale="1">
        <p:scale>
          <a:sx n="78" d="100"/>
          <a:sy n="78" d="100"/>
        </p:scale>
        <p:origin x="184" y="248"/>
      </p:cViewPr>
      <p:guideLst>
        <p:guide pos="2880"/>
        <p:guide orient="horz" pos="2204"/>
      </p:guideLst>
    </p:cSldViewPr>
  </p:slideViewPr>
  <p:outlineViewPr>
    <p:cViewPr>
      <p:scale>
        <a:sx n="33" d="100"/>
        <a:sy n="33" d="100"/>
      </p:scale>
      <p:origin x="0" y="616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18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Master" Target="slideMasters/slideMaster142.xml"/><Relationship Id="rId143" Type="http://schemas.openxmlformats.org/officeDocument/2006/relationships/slideMaster" Target="slideMasters/slideMaster143.xml"/><Relationship Id="rId144" Type="http://schemas.openxmlformats.org/officeDocument/2006/relationships/slideMaster" Target="slideMasters/slideMaster144.xml"/><Relationship Id="rId145" Type="http://schemas.openxmlformats.org/officeDocument/2006/relationships/slideMaster" Target="slideMasters/slideMaster145.xml"/><Relationship Id="rId146" Type="http://schemas.openxmlformats.org/officeDocument/2006/relationships/slideMaster" Target="slideMasters/slideMaster146.xml"/><Relationship Id="rId147" Type="http://schemas.openxmlformats.org/officeDocument/2006/relationships/slideMaster" Target="slideMasters/slideMaster147.xml"/><Relationship Id="rId148" Type="http://schemas.openxmlformats.org/officeDocument/2006/relationships/slideMaster" Target="slideMasters/slideMaster148.xml"/><Relationship Id="rId149" Type="http://schemas.openxmlformats.org/officeDocument/2006/relationships/slideMaster" Target="slideMasters/slideMaster149.xml"/><Relationship Id="rId180" Type="http://schemas.openxmlformats.org/officeDocument/2006/relationships/slide" Target="slides/slide17.xml"/><Relationship Id="rId181" Type="http://schemas.openxmlformats.org/officeDocument/2006/relationships/slide" Target="slides/slide18.xml"/><Relationship Id="rId182" Type="http://schemas.openxmlformats.org/officeDocument/2006/relationships/slide" Target="slides/slide1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83" Type="http://schemas.openxmlformats.org/officeDocument/2006/relationships/slide" Target="slides/slide20.xml"/><Relationship Id="rId184" Type="http://schemas.openxmlformats.org/officeDocument/2006/relationships/slide" Target="slides/slide21.xml"/><Relationship Id="rId185" Type="http://schemas.openxmlformats.org/officeDocument/2006/relationships/slide" Target="slides/slide22.xml"/><Relationship Id="rId186" Type="http://schemas.openxmlformats.org/officeDocument/2006/relationships/slide" Target="slides/slide23.xml"/><Relationship Id="rId187" Type="http://schemas.openxmlformats.org/officeDocument/2006/relationships/notesMaster" Target="notesMasters/notesMaster1.xml"/><Relationship Id="rId188" Type="http://schemas.openxmlformats.org/officeDocument/2006/relationships/handoutMaster" Target="handoutMasters/handoutMaster1.xml"/><Relationship Id="rId189" Type="http://schemas.openxmlformats.org/officeDocument/2006/relationships/tags" Target="tags/tag1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slideMaster" Target="slideMasters/slideMaster88.xml"/><Relationship Id="rId89" Type="http://schemas.openxmlformats.org/officeDocument/2006/relationships/slideMaster" Target="slideMasters/slideMaster89.xml"/><Relationship Id="rId110" Type="http://schemas.openxmlformats.org/officeDocument/2006/relationships/slideMaster" Target="slideMasters/slideMaster110.xml"/><Relationship Id="rId111" Type="http://schemas.openxmlformats.org/officeDocument/2006/relationships/slideMaster" Target="slideMasters/slideMaster111.xml"/><Relationship Id="rId112" Type="http://schemas.openxmlformats.org/officeDocument/2006/relationships/slideMaster" Target="slideMasters/slideMaster112.xml"/><Relationship Id="rId113" Type="http://schemas.openxmlformats.org/officeDocument/2006/relationships/slideMaster" Target="slideMasters/slideMaster113.xml"/><Relationship Id="rId114" Type="http://schemas.openxmlformats.org/officeDocument/2006/relationships/slideMaster" Target="slideMasters/slideMaster114.xml"/><Relationship Id="rId115" Type="http://schemas.openxmlformats.org/officeDocument/2006/relationships/slideMaster" Target="slideMasters/slideMaster115.xml"/><Relationship Id="rId116" Type="http://schemas.openxmlformats.org/officeDocument/2006/relationships/slideMaster" Target="slideMasters/slideMaster116.xml"/><Relationship Id="rId117" Type="http://schemas.openxmlformats.org/officeDocument/2006/relationships/slideMaster" Target="slideMasters/slideMaster117.xml"/><Relationship Id="rId118" Type="http://schemas.openxmlformats.org/officeDocument/2006/relationships/slideMaster" Target="slideMasters/slideMaster118.xml"/><Relationship Id="rId119" Type="http://schemas.openxmlformats.org/officeDocument/2006/relationships/slideMaster" Target="slideMasters/slideMaster119.xml"/><Relationship Id="rId150" Type="http://schemas.openxmlformats.org/officeDocument/2006/relationships/slideMaster" Target="slideMasters/slideMaster150.xml"/><Relationship Id="rId151" Type="http://schemas.openxmlformats.org/officeDocument/2006/relationships/slideMaster" Target="slideMasters/slideMaster151.xml"/><Relationship Id="rId152" Type="http://schemas.openxmlformats.org/officeDocument/2006/relationships/slideMaster" Target="slideMasters/slideMaster15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Master" Target="slideMasters/slideMaster153.xml"/><Relationship Id="rId154" Type="http://schemas.openxmlformats.org/officeDocument/2006/relationships/slideMaster" Target="slideMasters/slideMaster154.xml"/><Relationship Id="rId155" Type="http://schemas.openxmlformats.org/officeDocument/2006/relationships/slideMaster" Target="slideMasters/slideMaster155.xml"/><Relationship Id="rId156" Type="http://schemas.openxmlformats.org/officeDocument/2006/relationships/slideMaster" Target="slideMasters/slideMaster156.xml"/><Relationship Id="rId157" Type="http://schemas.openxmlformats.org/officeDocument/2006/relationships/slideMaster" Target="slideMasters/slideMaster157.xml"/><Relationship Id="rId158" Type="http://schemas.openxmlformats.org/officeDocument/2006/relationships/slideMaster" Target="slideMasters/slideMaster158.xml"/><Relationship Id="rId159" Type="http://schemas.openxmlformats.org/officeDocument/2006/relationships/slideMaster" Target="slideMasters/slideMaster159.xml"/><Relationship Id="rId190" Type="http://schemas.openxmlformats.org/officeDocument/2006/relationships/commentAuthors" Target="commentAuthors.xml"/><Relationship Id="rId191" Type="http://schemas.openxmlformats.org/officeDocument/2006/relationships/presProps" Target="presProps.xml"/><Relationship Id="rId192" Type="http://schemas.openxmlformats.org/officeDocument/2006/relationships/viewProps" Target="viewProps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193" Type="http://schemas.openxmlformats.org/officeDocument/2006/relationships/theme" Target="theme/theme1.xml"/><Relationship Id="rId194" Type="http://schemas.openxmlformats.org/officeDocument/2006/relationships/tableStyles" Target="tableStyles.xml"/><Relationship Id="rId90" Type="http://schemas.openxmlformats.org/officeDocument/2006/relationships/slideMaster" Target="slideMasters/slideMaster90.xml"/><Relationship Id="rId91" Type="http://schemas.openxmlformats.org/officeDocument/2006/relationships/slideMaster" Target="slideMasters/slideMaster91.xml"/><Relationship Id="rId92" Type="http://schemas.openxmlformats.org/officeDocument/2006/relationships/slideMaster" Target="slideMasters/slideMaster92.xml"/><Relationship Id="rId93" Type="http://schemas.openxmlformats.org/officeDocument/2006/relationships/slideMaster" Target="slideMasters/slideMaster93.xml"/><Relationship Id="rId94" Type="http://schemas.openxmlformats.org/officeDocument/2006/relationships/slideMaster" Target="slideMasters/slideMaster94.xml"/><Relationship Id="rId95" Type="http://schemas.openxmlformats.org/officeDocument/2006/relationships/slideMaster" Target="slideMasters/slideMaster95.xml"/><Relationship Id="rId96" Type="http://schemas.openxmlformats.org/officeDocument/2006/relationships/slideMaster" Target="slideMasters/slideMaster96.xml"/><Relationship Id="rId97" Type="http://schemas.openxmlformats.org/officeDocument/2006/relationships/slideMaster" Target="slideMasters/slideMaster97.xml"/><Relationship Id="rId98" Type="http://schemas.openxmlformats.org/officeDocument/2006/relationships/slideMaster" Target="slideMasters/slideMaster98.xml"/><Relationship Id="rId99" Type="http://schemas.openxmlformats.org/officeDocument/2006/relationships/slideMaster" Target="slideMasters/slideMaster99.xml"/><Relationship Id="rId120" Type="http://schemas.openxmlformats.org/officeDocument/2006/relationships/slideMaster" Target="slideMasters/slideMaster120.xml"/><Relationship Id="rId121" Type="http://schemas.openxmlformats.org/officeDocument/2006/relationships/slideMaster" Target="slideMasters/slideMaster121.xml"/><Relationship Id="rId122" Type="http://schemas.openxmlformats.org/officeDocument/2006/relationships/slideMaster" Target="slideMasters/slideMaster122.xml"/><Relationship Id="rId123" Type="http://schemas.openxmlformats.org/officeDocument/2006/relationships/slideMaster" Target="slideMasters/slideMaster123.xml"/><Relationship Id="rId124" Type="http://schemas.openxmlformats.org/officeDocument/2006/relationships/slideMaster" Target="slideMasters/slideMaster124.xml"/><Relationship Id="rId125" Type="http://schemas.openxmlformats.org/officeDocument/2006/relationships/slideMaster" Target="slideMasters/slideMaster125.xml"/><Relationship Id="rId126" Type="http://schemas.openxmlformats.org/officeDocument/2006/relationships/slideMaster" Target="slideMasters/slideMaster126.xml"/><Relationship Id="rId127" Type="http://schemas.openxmlformats.org/officeDocument/2006/relationships/slideMaster" Target="slideMasters/slideMaster127.xml"/><Relationship Id="rId128" Type="http://schemas.openxmlformats.org/officeDocument/2006/relationships/slideMaster" Target="slideMasters/slideMaster128.xml"/><Relationship Id="rId129" Type="http://schemas.openxmlformats.org/officeDocument/2006/relationships/slideMaster" Target="slideMasters/slideMaster129.xml"/><Relationship Id="rId160" Type="http://schemas.openxmlformats.org/officeDocument/2006/relationships/slideMaster" Target="slideMasters/slideMaster160.xml"/><Relationship Id="rId161" Type="http://schemas.openxmlformats.org/officeDocument/2006/relationships/slideMaster" Target="slideMasters/slideMaster161.xml"/><Relationship Id="rId162" Type="http://schemas.openxmlformats.org/officeDocument/2006/relationships/slideMaster" Target="slideMasters/slideMaster16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63" Type="http://schemas.openxmlformats.org/officeDocument/2006/relationships/slideMaster" Target="slideMasters/slideMaster163.xml"/><Relationship Id="rId164" Type="http://schemas.openxmlformats.org/officeDocument/2006/relationships/slide" Target="slides/slide1.xml"/><Relationship Id="rId165" Type="http://schemas.openxmlformats.org/officeDocument/2006/relationships/slide" Target="slides/slide2.xml"/><Relationship Id="rId166" Type="http://schemas.openxmlformats.org/officeDocument/2006/relationships/slide" Target="slides/slide3.xml"/><Relationship Id="rId167" Type="http://schemas.openxmlformats.org/officeDocument/2006/relationships/slide" Target="slides/slide4.xml"/><Relationship Id="rId168" Type="http://schemas.openxmlformats.org/officeDocument/2006/relationships/slide" Target="slides/slide5.xml"/><Relationship Id="rId169" Type="http://schemas.openxmlformats.org/officeDocument/2006/relationships/slide" Target="slides/slide6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130" Type="http://schemas.openxmlformats.org/officeDocument/2006/relationships/slideMaster" Target="slideMasters/slideMaster130.xml"/><Relationship Id="rId131" Type="http://schemas.openxmlformats.org/officeDocument/2006/relationships/slideMaster" Target="slideMasters/slideMaster131.xml"/><Relationship Id="rId132" Type="http://schemas.openxmlformats.org/officeDocument/2006/relationships/slideMaster" Target="slideMasters/slideMaster132.xml"/><Relationship Id="rId133" Type="http://schemas.openxmlformats.org/officeDocument/2006/relationships/slideMaster" Target="slideMasters/slideMaster133.xml"/><Relationship Id="rId134" Type="http://schemas.openxmlformats.org/officeDocument/2006/relationships/slideMaster" Target="slideMasters/slideMaster134.xml"/><Relationship Id="rId135" Type="http://schemas.openxmlformats.org/officeDocument/2006/relationships/slideMaster" Target="slideMasters/slideMaster135.xml"/><Relationship Id="rId136" Type="http://schemas.openxmlformats.org/officeDocument/2006/relationships/slideMaster" Target="slideMasters/slideMaster136.xml"/><Relationship Id="rId137" Type="http://schemas.openxmlformats.org/officeDocument/2006/relationships/slideMaster" Target="slideMasters/slideMaster137.xml"/><Relationship Id="rId138" Type="http://schemas.openxmlformats.org/officeDocument/2006/relationships/slideMaster" Target="slideMasters/slideMaster138.xml"/><Relationship Id="rId139" Type="http://schemas.openxmlformats.org/officeDocument/2006/relationships/slideMaster" Target="slideMasters/slideMaster139.xml"/><Relationship Id="rId170" Type="http://schemas.openxmlformats.org/officeDocument/2006/relationships/slide" Target="slides/slide7.xml"/><Relationship Id="rId171" Type="http://schemas.openxmlformats.org/officeDocument/2006/relationships/slide" Target="slides/slide8.xml"/><Relationship Id="rId172" Type="http://schemas.openxmlformats.org/officeDocument/2006/relationships/slide" Target="slides/slide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173" Type="http://schemas.openxmlformats.org/officeDocument/2006/relationships/slide" Target="slides/slide10.xml"/><Relationship Id="rId174" Type="http://schemas.openxmlformats.org/officeDocument/2006/relationships/slide" Target="slides/slide11.xml"/><Relationship Id="rId175" Type="http://schemas.openxmlformats.org/officeDocument/2006/relationships/slide" Target="slides/slide12.xml"/><Relationship Id="rId176" Type="http://schemas.openxmlformats.org/officeDocument/2006/relationships/slide" Target="slides/slide13.xml"/><Relationship Id="rId177" Type="http://schemas.openxmlformats.org/officeDocument/2006/relationships/slide" Target="slides/slide14.xml"/><Relationship Id="rId178" Type="http://schemas.openxmlformats.org/officeDocument/2006/relationships/slide" Target="slides/slide15.xml"/><Relationship Id="rId179" Type="http://schemas.openxmlformats.org/officeDocument/2006/relationships/slide" Target="slides/slide16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Master" Target="slideMasters/slideMaster100.xml"/><Relationship Id="rId101" Type="http://schemas.openxmlformats.org/officeDocument/2006/relationships/slideMaster" Target="slideMasters/slideMaster101.xml"/><Relationship Id="rId102" Type="http://schemas.openxmlformats.org/officeDocument/2006/relationships/slideMaster" Target="slideMasters/slideMaster102.xml"/><Relationship Id="rId103" Type="http://schemas.openxmlformats.org/officeDocument/2006/relationships/slideMaster" Target="slideMasters/slideMaster103.xml"/><Relationship Id="rId104" Type="http://schemas.openxmlformats.org/officeDocument/2006/relationships/slideMaster" Target="slideMasters/slideMaster104.xml"/><Relationship Id="rId105" Type="http://schemas.openxmlformats.org/officeDocument/2006/relationships/slideMaster" Target="slideMasters/slideMaster105.xml"/><Relationship Id="rId106" Type="http://schemas.openxmlformats.org/officeDocument/2006/relationships/slideMaster" Target="slideMasters/slideMaster106.xml"/><Relationship Id="rId107" Type="http://schemas.openxmlformats.org/officeDocument/2006/relationships/slideMaster" Target="slideMasters/slideMaster107.xml"/><Relationship Id="rId108" Type="http://schemas.openxmlformats.org/officeDocument/2006/relationships/slideMaster" Target="slideMasters/slideMaster108.xml"/><Relationship Id="rId109" Type="http://schemas.openxmlformats.org/officeDocument/2006/relationships/slideMaster" Target="slideMasters/slideMaster109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Master" Target="slideMasters/slideMaster140.xml"/><Relationship Id="rId141" Type="http://schemas.openxmlformats.org/officeDocument/2006/relationships/slideMaster" Target="slideMasters/slideMaster14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4" Type="http://schemas.openxmlformats.org/officeDocument/2006/relationships/slide" Target="slides/slide8.xml"/><Relationship Id="rId5" Type="http://schemas.openxmlformats.org/officeDocument/2006/relationships/slide" Target="slides/slide11.xml"/><Relationship Id="rId6" Type="http://schemas.openxmlformats.org/officeDocument/2006/relationships/slide" Target="slides/slide13.xml"/><Relationship Id="rId7" Type="http://schemas.openxmlformats.org/officeDocument/2006/relationships/slide" Target="slides/slide14.xml"/><Relationship Id="rId8" Type="http://schemas.openxmlformats.org/officeDocument/2006/relationships/slide" Target="slides/slide15.xml"/><Relationship Id="rId9" Type="http://schemas.openxmlformats.org/officeDocument/2006/relationships/slide" Target="slides/slide16.xml"/><Relationship Id="rId10" Type="http://schemas.openxmlformats.org/officeDocument/2006/relationships/slide" Target="slides/slide20.xml"/><Relationship Id="rId11" Type="http://schemas.openxmlformats.org/officeDocument/2006/relationships/slide" Target="slides/slide23.xml"/><Relationship Id="rId1" Type="http://schemas.openxmlformats.org/officeDocument/2006/relationships/slide" Target="slides/slide4.xml"/><Relationship Id="rId2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06/02/17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A7885A8-B02B-4F48-B390-0A4C025A58C6}" type="slidenum">
              <a:rPr lang="en-US" sz="1200">
                <a:ea typeface="ヒラギノ角ゴ Pro W3" charset="-128"/>
              </a:rPr>
              <a:pPr algn="r"/>
              <a:t>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8169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E3603F4-13B5-4FC7-B406-2C0DB3A3769E}" type="slidenum">
              <a:rPr lang="en-US" sz="1200">
                <a:ea typeface="ヒラギノ角ゴ Pro W3" charset="-128"/>
              </a:rPr>
              <a:pPr algn="r"/>
              <a:t>10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6749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12.UN02 In-text figure,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Punnett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square, p. 244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3890F69C-C648-4A1C-BC7D-11411F805F89}" type="slidenum">
              <a:rPr lang="en-US" sz="1200">
                <a:ea typeface="ヒラギノ角ゴ Pro W3" charset="-128"/>
              </a:rPr>
              <a:pPr algn="r"/>
              <a:t>12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742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12.10 Chromosomal basis for recombination of linked genes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12.10-1 Chromosomal basis for recombination of linked genes (part 1: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dihybrid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12.10-2 Chromosomal basis for recombination of linked genes (part 2: testcross)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12.10-3 Chromosomal basis for recombination of linked genes (part 3: testcross offspring)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3CF2EE5-5558-4B90-83F1-350E83BCC020}" type="slidenum">
              <a:rPr lang="en-US" sz="1200">
                <a:ea typeface="ヒラギノ角ゴ Pro W3" charset="-128"/>
              </a:rPr>
              <a:pPr algn="r"/>
              <a:t>17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9091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212EDB2-900C-485F-A7B7-5065EDBC4A85}" type="slidenum">
              <a:rPr lang="en-US" sz="1200">
                <a:ea typeface="ヒラギノ角ゴ Pro W3" charset="-128"/>
              </a:rPr>
              <a:pPr algn="r"/>
              <a:t>18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9860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B2ACC20-8965-4905-BAE2-963BD70CD550}" type="slidenum">
              <a:rPr lang="en-US" sz="1200">
                <a:ea typeface="ヒラギノ角ゴ Pro W3" charset="-128"/>
              </a:rPr>
              <a:pPr algn="r"/>
              <a:t>19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302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338A360-66E1-493D-983C-6FE62C6B0929}" type="slidenum">
              <a:rPr lang="en-US" sz="1200">
                <a:ea typeface="ヒラギノ角ゴ Pro W3" charset="-128"/>
              </a:rPr>
              <a:pPr algn="r"/>
              <a:t>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454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12.11 Research method: constructing a linkage map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7C5C0FA-7B2E-4207-BC56-DC36EC4A70BB}" type="slidenum">
              <a:rPr lang="en-US" sz="1200">
                <a:ea typeface="ヒラギノ角ゴ Pro W3" charset="-128"/>
              </a:rPr>
              <a:pPr algn="r"/>
              <a:t>21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187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A0ECBCD-8138-4206-8A6D-FE172970889D}" type="slidenum">
              <a:rPr lang="en-US" sz="1200">
                <a:ea typeface="ヒラギノ角ゴ Pro W3" charset="-128"/>
              </a:rPr>
              <a:pPr algn="r"/>
              <a:t>22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556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12.12 A partial genetic (linkage) map of 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Drosophila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chromosome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9292524-132E-42CC-81D8-588170473395}" type="slidenum">
              <a:rPr lang="en-US" sz="1200">
                <a:ea typeface="ヒラギノ角ゴ Pro W3" charset="-128"/>
              </a:rPr>
              <a:pPr algn="r"/>
              <a:t>3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2541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12.UN01 In-text figure, testcross, p. 242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B09EAFC-E83A-4E83-8239-55CF5ED1C71E}" type="slidenum">
              <a:rPr lang="en-US" sz="1200">
                <a:ea typeface="ヒラギノ角ゴ Pro W3" charset="-128"/>
              </a:rPr>
              <a:pPr algn="r"/>
              <a:t>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2822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12.9 Inquiry: How does linkage between two genes affect inheritance of characters?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12.9-1 Inquiry: How does linkage between two genes affect inheritance of characters? (part 1: experiment)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12.9-2 Inquiry: How does linkage between two genes affect inheritance of characters? (part 2: results)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86216A3-7F9A-4A69-ACCC-A35E1E4A4717}" type="slidenum">
              <a:rPr lang="en-US" sz="1200">
                <a:ea typeface="ヒラギノ角ゴ Pro W3" charset="-128"/>
              </a:rPr>
              <a:pPr algn="r"/>
              <a:t>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633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5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8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3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12.3: Linked genes tend to be inherited together because they are located near each other on the same chromosome</a:t>
            </a:r>
          </a:p>
        </p:txBody>
      </p:sp>
      <p:sp>
        <p:nvSpPr>
          <p:cNvPr id="5529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chromosome has hundreds or thousands of genes (except the Y chromosome)</a:t>
            </a:r>
          </a:p>
          <a:p>
            <a:r>
              <a:rPr lang="en-US" dirty="0" smtClean="0"/>
              <a:t>Genes located on the same chromosome that tend to be inherited together are called </a:t>
            </a:r>
            <a:r>
              <a:rPr lang="en-US" b="1" dirty="0" smtClean="0"/>
              <a:t>linked genes</a:t>
            </a:r>
          </a:p>
          <a:p>
            <a:endParaRPr lang="en-US" dirty="0" smtClean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Recombination of Unlinked Genes: Independent Assortment of Chromosomes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observed that combinations of traits in some offspring differ from either parent</a:t>
            </a:r>
          </a:p>
          <a:p>
            <a:r>
              <a:rPr lang="en-US" dirty="0" smtClean="0"/>
              <a:t>Offspring with a phenotype matching one of the parental phenotypes are called </a:t>
            </a:r>
            <a:r>
              <a:rPr lang="en-US" b="1" dirty="0" smtClean="0"/>
              <a:t>parental types</a:t>
            </a:r>
          </a:p>
          <a:p>
            <a:r>
              <a:rPr lang="en-US" dirty="0" smtClean="0"/>
              <a:t>Offspring with </a:t>
            </a:r>
            <a:r>
              <a:rPr lang="en-US" dirty="0" err="1" smtClean="0"/>
              <a:t>nonparental</a:t>
            </a:r>
            <a:r>
              <a:rPr lang="en-US" dirty="0" smtClean="0"/>
              <a:t> phenotypes (new combinations of traits) are called </a:t>
            </a:r>
            <a:r>
              <a:rPr lang="en-US" b="1" dirty="0" smtClean="0"/>
              <a:t>recombinant types</a:t>
            </a:r>
            <a:r>
              <a:rPr lang="en-US" dirty="0" smtClean="0"/>
              <a:t>, or </a:t>
            </a:r>
            <a:r>
              <a:rPr lang="en-US" b="1" dirty="0" smtClean="0"/>
              <a:t>recombinants</a:t>
            </a:r>
          </a:p>
          <a:p>
            <a:r>
              <a:rPr lang="en-US" dirty="0" smtClean="0"/>
              <a:t>A 50% frequency of recombination is observed for any two genes on different chromosomes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274064"/>
            <a:ext cx="8546592" cy="430987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12.UN02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961375" y="1258189"/>
            <a:ext cx="3547446" cy="61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Gametes from yellow round</a:t>
            </a:r>
          </a:p>
          <a:p>
            <a:pPr algn="ctr" eaLnBrk="0" hangingPunct="0">
              <a:lnSpc>
                <a:spcPts val="2300"/>
              </a:lnSpc>
            </a:pPr>
            <a:r>
              <a:rPr lang="en-US" sz="2100" b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dihybrid</a:t>
            </a: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parent (</a:t>
            </a:r>
            <a:r>
              <a:rPr lang="en-US" sz="21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YyRr</a:t>
            </a: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)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835960" y="2326575"/>
            <a:ext cx="3735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YR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30637" y="3053652"/>
            <a:ext cx="2882199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Gametes from green</a:t>
            </a:r>
          </a:p>
          <a:p>
            <a:pPr eaLnBrk="0" hangingPunct="0">
              <a:lnSpc>
                <a:spcPts val="23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wrinkled homozygous</a:t>
            </a:r>
          </a:p>
          <a:p>
            <a:pPr eaLnBrk="0" hangingPunct="0">
              <a:lnSpc>
                <a:spcPts val="23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recessive parent (</a:t>
            </a:r>
            <a:r>
              <a:rPr lang="en-US" sz="21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yyrr</a:t>
            </a: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)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00153" y="2297300"/>
            <a:ext cx="2532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yr</a:t>
            </a:r>
            <a:endParaRPr lang="en-US" sz="21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59038" y="2326574"/>
            <a:ext cx="28373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Yr</a:t>
            </a:r>
            <a:endParaRPr lang="en-US" sz="21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153078" y="2327463"/>
            <a:ext cx="3430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yR</a:t>
            </a:r>
            <a:endParaRPr lang="en-US" sz="21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10085" y="3368863"/>
            <a:ext cx="2532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yr</a:t>
            </a:r>
            <a:endParaRPr lang="en-US" sz="21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93099" y="3863273"/>
            <a:ext cx="6267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YyRr</a:t>
            </a:r>
            <a:endParaRPr lang="en-US" sz="21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34512" y="3863273"/>
            <a:ext cx="5065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yyrr</a:t>
            </a:r>
            <a:endParaRPr lang="en-US" sz="21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910828" y="3858509"/>
            <a:ext cx="5370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Yyrr</a:t>
            </a:r>
            <a:endParaRPr lang="en-US" sz="21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974462" y="3868036"/>
            <a:ext cx="59631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yyRr</a:t>
            </a:r>
            <a:endParaRPr lang="en-US" sz="21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58200" y="4634435"/>
            <a:ext cx="1168589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Parental-</a:t>
            </a:r>
          </a:p>
          <a:p>
            <a:pPr algn="ctr" eaLnBrk="0" hangingPunct="0">
              <a:lnSpc>
                <a:spcPts val="22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type</a:t>
            </a: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offspring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6882250" y="4637610"/>
            <a:ext cx="1705595" cy="61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Recombinant</a:t>
            </a:r>
          </a:p>
          <a:p>
            <a:pPr algn="ctr" eaLnBrk="0" hangingPunct="0">
              <a:lnSpc>
                <a:spcPts val="23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offspring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9" name="Left Brace 18"/>
          <p:cNvSpPr/>
          <p:nvPr/>
        </p:nvSpPr>
        <p:spPr bwMode="auto">
          <a:xfrm rot="5400000">
            <a:off x="6455992" y="-96472"/>
            <a:ext cx="346812" cy="4324351"/>
          </a:xfrm>
          <a:prstGeom prst="leftBrace">
            <a:avLst>
              <a:gd name="adj1" fmla="val 17369"/>
              <a:gd name="adj2" fmla="val 50155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16200000">
            <a:off x="5369723" y="3417090"/>
            <a:ext cx="333374" cy="2147890"/>
          </a:xfrm>
          <a:prstGeom prst="leftBrace">
            <a:avLst>
              <a:gd name="adj1" fmla="val 39140"/>
              <a:gd name="adj2" fmla="val 5067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16200000">
            <a:off x="7592300" y="3417090"/>
            <a:ext cx="333374" cy="2147890"/>
          </a:xfrm>
          <a:prstGeom prst="leftBrace">
            <a:avLst>
              <a:gd name="adj1" fmla="val 39140"/>
              <a:gd name="adj2" fmla="val 5067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Left Brace 21"/>
          <p:cNvSpPr/>
          <p:nvPr/>
        </p:nvSpPr>
        <p:spPr bwMode="auto">
          <a:xfrm>
            <a:off x="3238028" y="2881784"/>
            <a:ext cx="333374" cy="1309216"/>
          </a:xfrm>
          <a:prstGeom prst="leftBrace">
            <a:avLst>
              <a:gd name="adj1" fmla="val 39140"/>
              <a:gd name="adj2" fmla="val 5067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Recombination of Linked Genes: Crossing Over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Morgan discovered that even when two genes were on the same chromosome, some recombinant phenotypes were observed</a:t>
            </a:r>
          </a:p>
          <a:p>
            <a:r>
              <a:rPr lang="en-US" dirty="0" smtClean="0"/>
              <a:t>He proposed that some process must occasionally break the physical connection between genes on the same chromosome</a:t>
            </a:r>
          </a:p>
          <a:p>
            <a:r>
              <a:rPr lang="en-US" dirty="0" smtClean="0"/>
              <a:t>That mechanism was the </a:t>
            </a:r>
            <a:r>
              <a:rPr lang="en-US" b="1" dirty="0" smtClean="0"/>
              <a:t>crossing over</a:t>
            </a:r>
            <a:r>
              <a:rPr lang="en-US" dirty="0" smtClean="0"/>
              <a:t> between homologous chromosomes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64" y="204216"/>
            <a:ext cx="4919472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12.10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2148463" y="213742"/>
            <a:ext cx="7005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 generation</a:t>
            </a:r>
          </a:p>
          <a:p>
            <a:pPr eaLnBrk="0" hangingPunct="0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(homozygous)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65" name="TextBox 4"/>
          <p:cNvSpPr txBox="1">
            <a:spLocks noChangeArrowheads="1"/>
          </p:cNvSpPr>
          <p:nvPr/>
        </p:nvSpPr>
        <p:spPr bwMode="auto">
          <a:xfrm>
            <a:off x="3450214" y="218504"/>
            <a:ext cx="697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Wild type</a:t>
            </a:r>
          </a:p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(gray body,</a:t>
            </a:r>
          </a:p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 wings)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62951" y="575693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5529839" y="218504"/>
            <a:ext cx="76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Double mutant</a:t>
            </a:r>
          </a:p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(black body,</a:t>
            </a:r>
          </a:p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 wings)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69" name="TextBox 12"/>
          <p:cNvSpPr txBox="1">
            <a:spLocks noChangeArrowheads="1"/>
          </p:cNvSpPr>
          <p:nvPr/>
        </p:nvSpPr>
        <p:spPr bwMode="auto">
          <a:xfrm>
            <a:off x="5885438" y="578074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43700" y="1474217"/>
            <a:ext cx="1041952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800" b="1" baseline="-25000" dirty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8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ea typeface="ＭＳ Ｐゴシック" charset="0"/>
              </a:rPr>
              <a:t>dihybrid</a:t>
            </a:r>
            <a:r>
              <a:rPr lang="en-US" sz="800" b="1" dirty="0">
                <a:solidFill>
                  <a:srgbClr val="000000"/>
                </a:solidFill>
                <a:ea typeface="ＭＳ Ｐゴシック" charset="0"/>
              </a:rPr>
              <a:t> testcross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454976" y="1478980"/>
            <a:ext cx="1045158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000000"/>
                </a:solidFill>
                <a:ea typeface="ＭＳ Ｐゴシック" charset="0"/>
              </a:rPr>
              <a:t>Wild-type F1 </a:t>
            </a:r>
            <a:r>
              <a:rPr lang="en-US" sz="800" b="1" dirty="0" err="1" smtClean="0">
                <a:solidFill>
                  <a:srgbClr val="000000"/>
                </a:solidFill>
                <a:ea typeface="ＭＳ Ｐゴシック" charset="0"/>
              </a:rPr>
              <a:t>dihybrid</a:t>
            </a:r>
            <a:endParaRPr lang="en-US" sz="800" b="1" dirty="0" smtClean="0">
              <a:solidFill>
                <a:srgbClr val="000000"/>
              </a:solidFill>
              <a:ea typeface="ＭＳ Ｐゴシック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000000"/>
                </a:solidFill>
                <a:ea typeface="ＭＳ Ｐゴシック" charset="0"/>
              </a:rPr>
              <a:t>(gray body,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000000"/>
                </a:solidFill>
                <a:ea typeface="ＭＳ Ｐゴシック" charset="0"/>
              </a:rPr>
              <a:t>normal wings)</a:t>
            </a:r>
            <a:endParaRPr lang="en-US" sz="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5" name="TextBox 20"/>
          <p:cNvSpPr txBox="1">
            <a:spLocks noChangeArrowheads="1"/>
          </p:cNvSpPr>
          <p:nvPr/>
        </p:nvSpPr>
        <p:spPr bwMode="auto">
          <a:xfrm>
            <a:off x="4158238" y="2158430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76" name="TextBox 21"/>
          <p:cNvSpPr txBox="1">
            <a:spLocks noChangeArrowheads="1"/>
          </p:cNvSpPr>
          <p:nvPr/>
        </p:nvSpPr>
        <p:spPr bwMode="auto">
          <a:xfrm>
            <a:off x="3196213" y="2317180"/>
            <a:ext cx="8287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Replication</a:t>
            </a:r>
          </a:p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 chromosomes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79" name="TextBox 25"/>
          <p:cNvSpPr txBox="1">
            <a:spLocks noChangeArrowheads="1"/>
          </p:cNvSpPr>
          <p:nvPr/>
        </p:nvSpPr>
        <p:spPr bwMode="auto">
          <a:xfrm>
            <a:off x="4212213" y="2861692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vg</a:t>
            </a:r>
          </a:p>
        </p:txBody>
      </p:sp>
      <p:sp>
        <p:nvSpPr>
          <p:cNvPr id="80" name="TextBox 26"/>
          <p:cNvSpPr txBox="1">
            <a:spLocks noChangeArrowheads="1"/>
          </p:cNvSpPr>
          <p:nvPr/>
        </p:nvSpPr>
        <p:spPr bwMode="auto">
          <a:xfrm>
            <a:off x="4207450" y="3126805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vg</a:t>
            </a:r>
          </a:p>
        </p:txBody>
      </p:sp>
      <p:sp>
        <p:nvSpPr>
          <p:cNvPr id="81" name="TextBox 27"/>
          <p:cNvSpPr txBox="1">
            <a:spLocks noChangeArrowheads="1"/>
          </p:cNvSpPr>
          <p:nvPr/>
        </p:nvSpPr>
        <p:spPr bwMode="auto">
          <a:xfrm>
            <a:off x="5534601" y="1481361"/>
            <a:ext cx="1146148" cy="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000"/>
              </a:lnSpc>
            </a:pP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Homozygous recessive</a:t>
            </a:r>
          </a:p>
          <a:p>
            <a:pPr eaLnBrk="0" hangingPunct="0">
              <a:lnSpc>
                <a:spcPts val="1000"/>
              </a:lnSpc>
            </a:pP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(black body,</a:t>
            </a:r>
          </a:p>
          <a:p>
            <a:pPr eaLnBrk="0" hangingPunct="0">
              <a:lnSpc>
                <a:spcPts val="1000"/>
              </a:lnSpc>
            </a:pP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 wings)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2" name="TextBox 30"/>
          <p:cNvSpPr txBox="1">
            <a:spLocks noChangeArrowheads="1"/>
          </p:cNvSpPr>
          <p:nvPr/>
        </p:nvSpPr>
        <p:spPr bwMode="auto">
          <a:xfrm>
            <a:off x="6109276" y="1853630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vg</a:t>
            </a:r>
          </a:p>
        </p:txBody>
      </p:sp>
      <p:sp>
        <p:nvSpPr>
          <p:cNvPr id="83" name="TextBox 31"/>
          <p:cNvSpPr txBox="1">
            <a:spLocks noChangeArrowheads="1"/>
          </p:cNvSpPr>
          <p:nvPr/>
        </p:nvSpPr>
        <p:spPr bwMode="auto">
          <a:xfrm>
            <a:off x="6109276" y="2166367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vg</a:t>
            </a:r>
          </a:p>
        </p:txBody>
      </p:sp>
      <p:sp>
        <p:nvSpPr>
          <p:cNvPr id="84" name="TextBox 32"/>
          <p:cNvSpPr txBox="1">
            <a:spLocks noChangeArrowheads="1"/>
          </p:cNvSpPr>
          <p:nvPr/>
        </p:nvSpPr>
        <p:spPr bwMode="auto">
          <a:xfrm>
            <a:off x="6175951" y="2319561"/>
            <a:ext cx="8287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Replication</a:t>
            </a:r>
          </a:p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 chromosomes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6124358" y="2585468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vg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6129120" y="2850580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vg</a:t>
            </a: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6126739" y="2985518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vg</a:t>
            </a:r>
          </a:p>
        </p:txBody>
      </p:sp>
      <p:sp>
        <p:nvSpPr>
          <p:cNvPr id="88" name="TextBox 37"/>
          <p:cNvSpPr txBox="1">
            <a:spLocks noChangeArrowheads="1"/>
          </p:cNvSpPr>
          <p:nvPr/>
        </p:nvSpPr>
        <p:spPr bwMode="auto">
          <a:xfrm>
            <a:off x="6129120" y="3248249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vg</a:t>
            </a:r>
          </a:p>
        </p:txBody>
      </p:sp>
      <p:sp>
        <p:nvSpPr>
          <p:cNvPr id="89" name="TextBox 38"/>
          <p:cNvSpPr txBox="1">
            <a:spLocks noChangeArrowheads="1"/>
          </p:cNvSpPr>
          <p:nvPr/>
        </p:nvSpPr>
        <p:spPr bwMode="auto">
          <a:xfrm>
            <a:off x="2916813" y="3312543"/>
            <a:ext cx="44403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Meiosis</a:t>
            </a:r>
            <a:r>
              <a:rPr lang="en-US" sz="8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 I</a:t>
            </a:r>
          </a:p>
        </p:txBody>
      </p:sp>
      <p:sp>
        <p:nvSpPr>
          <p:cNvPr id="94" name="TextBox 43"/>
          <p:cNvSpPr txBox="1">
            <a:spLocks noChangeArrowheads="1"/>
          </p:cNvSpPr>
          <p:nvPr/>
        </p:nvSpPr>
        <p:spPr bwMode="auto">
          <a:xfrm>
            <a:off x="5233770" y="3628455"/>
            <a:ext cx="79669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Meiosis </a:t>
            </a:r>
            <a:r>
              <a:rPr lang="en-US" sz="8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and </a:t>
            </a:r>
            <a:r>
              <a:rPr lang="en-US" sz="8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  <a:endParaRPr lang="en-US" sz="8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95" name="TextBox 44"/>
          <p:cNvSpPr txBox="1">
            <a:spLocks noChangeArrowheads="1"/>
          </p:cNvSpPr>
          <p:nvPr/>
        </p:nvSpPr>
        <p:spPr bwMode="auto">
          <a:xfrm>
            <a:off x="2916813" y="4195193"/>
            <a:ext cx="48731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Meiosis </a:t>
            </a:r>
            <a:r>
              <a:rPr lang="en-US" sz="8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</a:p>
        </p:txBody>
      </p:sp>
      <p:sp>
        <p:nvSpPr>
          <p:cNvPr id="96" name="TextBox 45"/>
          <p:cNvSpPr txBox="1">
            <a:spLocks noChangeArrowheads="1"/>
          </p:cNvSpPr>
          <p:nvPr/>
        </p:nvSpPr>
        <p:spPr bwMode="auto">
          <a:xfrm>
            <a:off x="4202688" y="4058667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7" name="TextBox 46"/>
          <p:cNvSpPr txBox="1">
            <a:spLocks noChangeArrowheads="1"/>
          </p:cNvSpPr>
          <p:nvPr/>
        </p:nvSpPr>
        <p:spPr bwMode="auto">
          <a:xfrm>
            <a:off x="4364613" y="4203130"/>
            <a:ext cx="7037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Recombinant</a:t>
            </a:r>
          </a:p>
          <a:p>
            <a:pPr eaLnBrk="0" hangingPunct="0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chromosomes</a:t>
            </a:r>
            <a:endParaRPr lang="en-US" sz="800" b="1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0" name="TextBox 50"/>
          <p:cNvSpPr txBox="1">
            <a:spLocks noChangeArrowheads="1"/>
          </p:cNvSpPr>
          <p:nvPr/>
        </p:nvSpPr>
        <p:spPr bwMode="auto">
          <a:xfrm>
            <a:off x="2632651" y="4773043"/>
            <a:ext cx="25167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Eggs</a:t>
            </a:r>
          </a:p>
        </p:txBody>
      </p:sp>
      <p:sp>
        <p:nvSpPr>
          <p:cNvPr id="104" name="TextBox 55"/>
          <p:cNvSpPr txBox="1">
            <a:spLocks noChangeArrowheads="1"/>
          </p:cNvSpPr>
          <p:nvPr/>
        </p:nvSpPr>
        <p:spPr bwMode="auto">
          <a:xfrm>
            <a:off x="2900516" y="5192143"/>
            <a:ext cx="578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965</a:t>
            </a:r>
          </a:p>
          <a:p>
            <a:pPr algn="ctr"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Wild type</a:t>
            </a:r>
          </a:p>
          <a:p>
            <a:pPr algn="ctr" eaLnBrk="0" hangingPunct="0"/>
            <a:r>
              <a:rPr lang="en-US" sz="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(gray normal</a:t>
            </a: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)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6" name="TextBox 59"/>
          <p:cNvSpPr txBox="1">
            <a:spLocks noChangeArrowheads="1"/>
          </p:cNvSpPr>
          <p:nvPr/>
        </p:nvSpPr>
        <p:spPr bwMode="auto">
          <a:xfrm>
            <a:off x="3176371" y="5894611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7" name="TextBox 60"/>
          <p:cNvSpPr txBox="1">
            <a:spLocks noChangeArrowheads="1"/>
          </p:cNvSpPr>
          <p:nvPr/>
        </p:nvSpPr>
        <p:spPr bwMode="auto">
          <a:xfrm>
            <a:off x="3604187" y="5192143"/>
            <a:ext cx="413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944</a:t>
            </a:r>
          </a:p>
          <a:p>
            <a:pPr algn="ctr"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Black</a:t>
            </a:r>
          </a:p>
          <a:p>
            <a:pPr algn="ctr"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0" name="TextBox 65"/>
          <p:cNvSpPr txBox="1">
            <a:spLocks noChangeArrowheads="1"/>
          </p:cNvSpPr>
          <p:nvPr/>
        </p:nvSpPr>
        <p:spPr bwMode="auto">
          <a:xfrm>
            <a:off x="4232043" y="5192143"/>
            <a:ext cx="413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206</a:t>
            </a:r>
          </a:p>
          <a:p>
            <a:pPr algn="ctr"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Gray</a:t>
            </a:r>
          </a:p>
          <a:p>
            <a:pPr algn="ctr"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2" name="TextBox 69"/>
          <p:cNvSpPr txBox="1">
            <a:spLocks noChangeArrowheads="1"/>
          </p:cNvSpPr>
          <p:nvPr/>
        </p:nvSpPr>
        <p:spPr bwMode="auto">
          <a:xfrm>
            <a:off x="4474151" y="5892230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3" name="TextBox 70"/>
          <p:cNvSpPr txBox="1">
            <a:spLocks noChangeArrowheads="1"/>
          </p:cNvSpPr>
          <p:nvPr/>
        </p:nvSpPr>
        <p:spPr bwMode="auto">
          <a:xfrm>
            <a:off x="4893241" y="5192143"/>
            <a:ext cx="343043" cy="3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185</a:t>
            </a:r>
          </a:p>
          <a:p>
            <a:pPr algn="ctr"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Black</a:t>
            </a:r>
          </a:p>
          <a:p>
            <a:pPr algn="ctr" eaLnBrk="0" hangingPunct="0">
              <a:lnSpc>
                <a:spcPts val="1100"/>
              </a:lnSpc>
            </a:pP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6" name="TextBox 75"/>
          <p:cNvSpPr txBox="1">
            <a:spLocks noChangeArrowheads="1"/>
          </p:cNvSpPr>
          <p:nvPr/>
        </p:nvSpPr>
        <p:spPr bwMode="auto">
          <a:xfrm>
            <a:off x="5722720" y="5456461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</a:p>
        </p:txBody>
      </p:sp>
      <p:sp>
        <p:nvSpPr>
          <p:cNvPr id="117" name="TextBox 76"/>
          <p:cNvSpPr txBox="1">
            <a:spLocks noChangeArrowheads="1"/>
          </p:cNvSpPr>
          <p:nvPr/>
        </p:nvSpPr>
        <p:spPr bwMode="auto">
          <a:xfrm>
            <a:off x="5553651" y="5912868"/>
            <a:ext cx="32060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118" name="TextBox 77"/>
          <p:cNvSpPr txBox="1">
            <a:spLocks noChangeArrowheads="1"/>
          </p:cNvSpPr>
          <p:nvPr/>
        </p:nvSpPr>
        <p:spPr bwMode="auto">
          <a:xfrm>
            <a:off x="2937451" y="6170043"/>
            <a:ext cx="112530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Parental-type offspring</a:t>
            </a:r>
          </a:p>
        </p:txBody>
      </p:sp>
      <p:sp>
        <p:nvSpPr>
          <p:cNvPr id="119" name="TextBox 78"/>
          <p:cNvSpPr txBox="1">
            <a:spLocks noChangeArrowheads="1"/>
          </p:cNvSpPr>
          <p:nvPr/>
        </p:nvSpPr>
        <p:spPr bwMode="auto">
          <a:xfrm>
            <a:off x="4196338" y="6170043"/>
            <a:ext cx="11237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Recombinant offspring</a:t>
            </a:r>
          </a:p>
        </p:txBody>
      </p:sp>
      <p:sp>
        <p:nvSpPr>
          <p:cNvPr id="120" name="TextBox 79"/>
          <p:cNvSpPr txBox="1">
            <a:spLocks noChangeArrowheads="1"/>
          </p:cNvSpPr>
          <p:nvPr/>
        </p:nvSpPr>
        <p:spPr bwMode="auto">
          <a:xfrm>
            <a:off x="2885063" y="6354193"/>
            <a:ext cx="7421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Recombination</a:t>
            </a:r>
          </a:p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frequency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1" name="TextBox 80"/>
          <p:cNvSpPr txBox="1">
            <a:spLocks noChangeArrowheads="1"/>
          </p:cNvSpPr>
          <p:nvPr/>
        </p:nvSpPr>
        <p:spPr bwMode="auto">
          <a:xfrm>
            <a:off x="3828697" y="6336156"/>
            <a:ext cx="87684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391 recombinants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917732" y="580602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758708" y="880863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913489" y="885772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25" name="TextBox 12"/>
          <p:cNvSpPr txBox="1">
            <a:spLocks noChangeArrowheads="1"/>
          </p:cNvSpPr>
          <p:nvPr/>
        </p:nvSpPr>
        <p:spPr bwMode="auto">
          <a:xfrm>
            <a:off x="6056882" y="580601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6" name="TextBox 12"/>
          <p:cNvSpPr txBox="1">
            <a:spLocks noChangeArrowheads="1"/>
          </p:cNvSpPr>
          <p:nvPr/>
        </p:nvSpPr>
        <p:spPr bwMode="auto">
          <a:xfrm>
            <a:off x="5885032" y="880717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7" name="TextBox 12"/>
          <p:cNvSpPr txBox="1">
            <a:spLocks noChangeArrowheads="1"/>
          </p:cNvSpPr>
          <p:nvPr/>
        </p:nvSpPr>
        <p:spPr bwMode="auto">
          <a:xfrm>
            <a:off x="6058857" y="880863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147521" y="1852598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302302" y="1857507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30" name="TextBox 20"/>
          <p:cNvSpPr txBox="1">
            <a:spLocks noChangeArrowheads="1"/>
          </p:cNvSpPr>
          <p:nvPr/>
        </p:nvSpPr>
        <p:spPr bwMode="auto">
          <a:xfrm>
            <a:off x="4305875" y="2158414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209832" y="2462211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364613" y="2467120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186993" y="2722706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341774" y="2727615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180963" y="3373952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335744" y="3378861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180955" y="3639937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311921" y="3640083"/>
            <a:ext cx="12022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endParaRPr lang="en-US" sz="8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200084" y="3798170"/>
            <a:ext cx="62518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8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1" name="TextBox 45"/>
          <p:cNvSpPr txBox="1">
            <a:spLocks noChangeArrowheads="1"/>
          </p:cNvSpPr>
          <p:nvPr/>
        </p:nvSpPr>
        <p:spPr bwMode="auto">
          <a:xfrm>
            <a:off x="4313369" y="4068193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234424" y="4683506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113409" y="4680040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44" name="TextBox 45"/>
          <p:cNvSpPr txBox="1">
            <a:spLocks noChangeArrowheads="1"/>
          </p:cNvSpPr>
          <p:nvPr/>
        </p:nvSpPr>
        <p:spPr bwMode="auto">
          <a:xfrm>
            <a:off x="3802319" y="4683572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5" name="TextBox 45"/>
          <p:cNvSpPr txBox="1">
            <a:spLocks noChangeArrowheads="1"/>
          </p:cNvSpPr>
          <p:nvPr/>
        </p:nvSpPr>
        <p:spPr bwMode="auto">
          <a:xfrm>
            <a:off x="3913000" y="4693098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486596" y="4678808"/>
            <a:ext cx="12022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381456" y="4675342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107965" y="4680842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996478" y="4682139"/>
            <a:ext cx="62518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316662" y="5589016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167069" y="5590313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52" name="TextBox 59"/>
          <p:cNvSpPr txBox="1">
            <a:spLocks noChangeArrowheads="1"/>
          </p:cNvSpPr>
          <p:nvPr/>
        </p:nvSpPr>
        <p:spPr bwMode="auto">
          <a:xfrm>
            <a:off x="3324008" y="5894594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3" name="TextBox 59"/>
          <p:cNvSpPr txBox="1">
            <a:spLocks noChangeArrowheads="1"/>
          </p:cNvSpPr>
          <p:nvPr/>
        </p:nvSpPr>
        <p:spPr bwMode="auto">
          <a:xfrm>
            <a:off x="3849163" y="5593092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4" name="TextBox 59"/>
          <p:cNvSpPr txBox="1">
            <a:spLocks noChangeArrowheads="1"/>
          </p:cNvSpPr>
          <p:nvPr/>
        </p:nvSpPr>
        <p:spPr bwMode="auto">
          <a:xfrm>
            <a:off x="3996800" y="5593075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5" name="TextBox 59"/>
          <p:cNvSpPr txBox="1">
            <a:spLocks noChangeArrowheads="1"/>
          </p:cNvSpPr>
          <p:nvPr/>
        </p:nvSpPr>
        <p:spPr bwMode="auto">
          <a:xfrm>
            <a:off x="3848642" y="5891733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6" name="TextBox 59"/>
          <p:cNvSpPr txBox="1">
            <a:spLocks noChangeArrowheads="1"/>
          </p:cNvSpPr>
          <p:nvPr/>
        </p:nvSpPr>
        <p:spPr bwMode="auto">
          <a:xfrm>
            <a:off x="3991517" y="5891716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480673" y="5593780"/>
            <a:ext cx="99386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58" name="TextBox 59"/>
          <p:cNvSpPr txBox="1">
            <a:spLocks noChangeArrowheads="1"/>
          </p:cNvSpPr>
          <p:nvPr/>
        </p:nvSpPr>
        <p:spPr bwMode="auto">
          <a:xfrm>
            <a:off x="4603320" y="5600876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9" name="TextBox 59"/>
          <p:cNvSpPr txBox="1">
            <a:spLocks noChangeArrowheads="1"/>
          </p:cNvSpPr>
          <p:nvPr/>
        </p:nvSpPr>
        <p:spPr bwMode="auto">
          <a:xfrm>
            <a:off x="4616823" y="5891609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0" name="TextBox 59"/>
          <p:cNvSpPr txBox="1">
            <a:spLocks noChangeArrowheads="1"/>
          </p:cNvSpPr>
          <p:nvPr/>
        </p:nvSpPr>
        <p:spPr bwMode="auto">
          <a:xfrm>
            <a:off x="5086037" y="5596159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204548" y="5594490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62" name="TextBox 59"/>
          <p:cNvSpPr txBox="1">
            <a:spLocks noChangeArrowheads="1"/>
          </p:cNvSpPr>
          <p:nvPr/>
        </p:nvSpPr>
        <p:spPr bwMode="auto">
          <a:xfrm>
            <a:off x="5082705" y="5889244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3" name="TextBox 59"/>
          <p:cNvSpPr txBox="1">
            <a:spLocks noChangeArrowheads="1"/>
          </p:cNvSpPr>
          <p:nvPr/>
        </p:nvSpPr>
        <p:spPr bwMode="auto">
          <a:xfrm>
            <a:off x="5230342" y="5891608"/>
            <a:ext cx="1202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4" name="TextBox 79"/>
          <p:cNvSpPr txBox="1">
            <a:spLocks noChangeArrowheads="1"/>
          </p:cNvSpPr>
          <p:nvPr/>
        </p:nvSpPr>
        <p:spPr bwMode="auto">
          <a:xfrm>
            <a:off x="3665358" y="6407235"/>
            <a:ext cx="561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sym typeface="Symbol"/>
              </a:rPr>
              <a:t>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5" name="TextBox 79"/>
          <p:cNvSpPr txBox="1">
            <a:spLocks noChangeArrowheads="1"/>
          </p:cNvSpPr>
          <p:nvPr/>
        </p:nvSpPr>
        <p:spPr bwMode="auto">
          <a:xfrm>
            <a:off x="3786798" y="6500093"/>
            <a:ext cx="97783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2,300 total </a:t>
            </a: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offspring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6" name="TextBox 80"/>
          <p:cNvSpPr txBox="1">
            <a:spLocks noChangeArrowheads="1"/>
          </p:cNvSpPr>
          <p:nvPr/>
        </p:nvSpPr>
        <p:spPr bwMode="auto">
          <a:xfrm>
            <a:off x="4786355" y="6415747"/>
            <a:ext cx="6540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×100  </a:t>
            </a: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sym typeface="Symbol"/>
              </a:rPr>
              <a:t></a:t>
            </a: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 17</a:t>
            </a: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%</a:t>
            </a:r>
            <a:endParaRPr lang="en-US" sz="800" b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797300" y="6483350"/>
            <a:ext cx="962025" cy="0"/>
          </a:xfrm>
          <a:custGeom>
            <a:avLst/>
            <a:gdLst>
              <a:gd name="connsiteX0" fmla="*/ 0 w 962025"/>
              <a:gd name="connsiteY0" fmla="*/ 0 h 0"/>
              <a:gd name="connsiteX1" fmla="*/ 962025 w 9620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" name="Left Brace 3"/>
          <p:cNvSpPr/>
          <p:nvPr/>
        </p:nvSpPr>
        <p:spPr bwMode="auto">
          <a:xfrm rot="16200000">
            <a:off x="3428287" y="5497575"/>
            <a:ext cx="127896" cy="1239022"/>
          </a:xfrm>
          <a:prstGeom prst="leftBrace">
            <a:avLst>
              <a:gd name="adj1" fmla="val 3250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8" name="Left Brace 167"/>
          <p:cNvSpPr/>
          <p:nvPr/>
        </p:nvSpPr>
        <p:spPr bwMode="auto">
          <a:xfrm rot="16200000">
            <a:off x="4687879" y="5507961"/>
            <a:ext cx="127897" cy="1224396"/>
          </a:xfrm>
          <a:prstGeom prst="leftBrace">
            <a:avLst>
              <a:gd name="adj1" fmla="val 3250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326287" y="3793553"/>
            <a:ext cx="15709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800" b="1" baseline="30000" dirty="0" smtClean="0">
                <a:solidFill>
                  <a:srgbClr val="000000"/>
                </a:solidFill>
                <a:ea typeface="ＭＳ Ｐゴシック" charset="0"/>
                <a:sym typeface="Symbol"/>
              </a:rPr>
              <a:t></a:t>
            </a:r>
            <a:endParaRPr lang="en-US" sz="8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4271170" y="4451350"/>
            <a:ext cx="652463" cy="387350"/>
          </a:xfrm>
          <a:custGeom>
            <a:avLst/>
            <a:gdLst>
              <a:gd name="connsiteX0" fmla="*/ 0 w 666750"/>
              <a:gd name="connsiteY0" fmla="*/ 387350 h 387350"/>
              <a:gd name="connsiteX1" fmla="*/ 222250 w 666750"/>
              <a:gd name="connsiteY1" fmla="*/ 0 h 387350"/>
              <a:gd name="connsiteX2" fmla="*/ 666750 w 666750"/>
              <a:gd name="connsiteY2" fmla="*/ 387350 h 387350"/>
              <a:gd name="connsiteX0" fmla="*/ 0 w 652463"/>
              <a:gd name="connsiteY0" fmla="*/ 377825 h 387350"/>
              <a:gd name="connsiteX1" fmla="*/ 207963 w 652463"/>
              <a:gd name="connsiteY1" fmla="*/ 0 h 387350"/>
              <a:gd name="connsiteX2" fmla="*/ 652463 w 652463"/>
              <a:gd name="connsiteY2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463" h="387350">
                <a:moveTo>
                  <a:pt x="0" y="377825"/>
                </a:moveTo>
                <a:lnTo>
                  <a:pt x="207963" y="0"/>
                </a:lnTo>
                <a:lnTo>
                  <a:pt x="652463" y="387350"/>
                </a:lnTo>
              </a:path>
            </a:pathLst>
          </a:custGeom>
          <a:ln w="12700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" name="TextBox 53"/>
          <p:cNvSpPr txBox="1">
            <a:spLocks noChangeArrowheads="1"/>
          </p:cNvSpPr>
          <p:nvPr/>
        </p:nvSpPr>
        <p:spPr bwMode="auto">
          <a:xfrm>
            <a:off x="2342931" y="5204843"/>
            <a:ext cx="487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Testcross</a:t>
            </a:r>
          </a:p>
          <a:p>
            <a:pPr eaLnBrk="0" hangingPunct="0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offspring</a:t>
            </a:r>
            <a:endParaRPr lang="en-US" sz="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" y="268224"/>
            <a:ext cx="7016496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12.10-1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101852" y="242824"/>
            <a:ext cx="28686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 generation (homozygous)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101852" y="615887"/>
            <a:ext cx="1479572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Wild type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(gray body,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 wings)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5027" y="1492187"/>
            <a:ext cx="213200" cy="2616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7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991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469190" y="615887"/>
            <a:ext cx="1627048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Double mutant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(black body,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 wings)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7288340" y="1485837"/>
            <a:ext cx="1330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7288340" y="2189099"/>
            <a:ext cx="1330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7640765" y="1498537"/>
            <a:ext cx="25487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7640765" y="2189099"/>
            <a:ext cx="25487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1852" y="3773424"/>
            <a:ext cx="2174954" cy="7489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 smtClean="0">
                <a:solidFill>
                  <a:srgbClr val="000000"/>
                </a:solidFill>
                <a:ea typeface="ＭＳ Ｐゴシック" charset="0"/>
              </a:rPr>
              <a:t>Wild-type F</a:t>
            </a:r>
            <a:r>
              <a:rPr lang="en-US" sz="1700" b="1" baseline="-25000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700" b="1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ea typeface="ＭＳ Ｐゴシック" charset="0"/>
              </a:rPr>
              <a:t>dihybrid</a:t>
            </a:r>
            <a:endParaRPr lang="en-US" sz="1700" b="1" dirty="0" smtClean="0">
              <a:solidFill>
                <a:srgbClr val="000000"/>
              </a:solidFill>
              <a:ea typeface="ＭＳ Ｐゴシック" charset="0"/>
            </a:endParaRPr>
          </a:p>
          <a:p>
            <a:pPr eaLnBrk="0" fontAlgn="auto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 smtClean="0">
                <a:solidFill>
                  <a:srgbClr val="000000"/>
                </a:solidFill>
                <a:ea typeface="ＭＳ Ｐゴシック" charset="0"/>
              </a:rPr>
              <a:t>(gray body,</a:t>
            </a:r>
          </a:p>
          <a:p>
            <a:pPr eaLnBrk="0" fontAlgn="auto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 smtClean="0">
                <a:solidFill>
                  <a:srgbClr val="000000"/>
                </a:solidFill>
                <a:ea typeface="ＭＳ Ｐゴシック" charset="0"/>
              </a:rPr>
              <a:t>normal wings)</a:t>
            </a:r>
            <a:endParaRPr lang="en-US" sz="17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2527" y="1492187"/>
            <a:ext cx="335028" cy="2616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7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7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8224" y="2195386"/>
            <a:ext cx="213200" cy="2616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7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7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2527" y="2196646"/>
            <a:ext cx="335028" cy="2616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7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991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3276806" y="5313299"/>
            <a:ext cx="1330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3597481" y="5313299"/>
            <a:ext cx="25487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64106" y="4621086"/>
            <a:ext cx="213200" cy="2616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7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991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8409" y="4622346"/>
            <a:ext cx="335028" cy="2616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7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991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268224"/>
            <a:ext cx="8375904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12.10-2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9061" y="251302"/>
            <a:ext cx="2075889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600" b="1" baseline="-25000" dirty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ＭＳ Ｐゴシック" charset="0"/>
              </a:rPr>
              <a:t>dihybrid</a:t>
            </a:r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 testcross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7911" y="583408"/>
            <a:ext cx="20037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6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6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061" y="798673"/>
            <a:ext cx="1393010" cy="9233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ea typeface="ＭＳ Ｐゴシック" charset="0"/>
              </a:rPr>
              <a:t>Wild-type F</a:t>
            </a:r>
            <a:r>
              <a:rPr lang="en-US" sz="1600" b="1" baseline="-25000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</a:p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solidFill>
                  <a:srgbClr val="000000"/>
                </a:solidFill>
                <a:ea typeface="ＭＳ Ｐゴシック" charset="0"/>
              </a:rPr>
              <a:t>dihybrid</a:t>
            </a:r>
            <a:endParaRPr lang="en-US" sz="1600" b="1" dirty="0" smtClean="0">
              <a:solidFill>
                <a:srgbClr val="000000"/>
              </a:solidFill>
              <a:ea typeface="ＭＳ Ｐゴシック" charset="0"/>
            </a:endParaRPr>
          </a:p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ea typeface="ＭＳ Ｐゴシック" charset="0"/>
              </a:rPr>
              <a:t>(gray body,</a:t>
            </a:r>
          </a:p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ea typeface="ＭＳ Ｐゴシック" charset="0"/>
              </a:rPr>
              <a:t>normal wings)</a:t>
            </a:r>
            <a:endParaRPr lang="en-US" sz="933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65503" y="1129825"/>
            <a:ext cx="1250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74285" y="566580"/>
            <a:ext cx="1250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51124" y="780893"/>
            <a:ext cx="1530868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Homozygous</a:t>
            </a:r>
          </a:p>
          <a:p>
            <a:pPr eaLnBrk="0" hangingPunct="0">
              <a:lnSpc>
                <a:spcPts val="17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recessive</a:t>
            </a:r>
          </a:p>
          <a:p>
            <a:pPr eaLnBrk="0" hangingPunct="0">
              <a:lnSpc>
                <a:spcPts val="17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(black body,</a:t>
            </a:r>
          </a:p>
          <a:p>
            <a:pPr eaLnBrk="0" hangingPunct="0">
              <a:lnSpc>
                <a:spcPts val="17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 wings)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5084184" y="3753327"/>
            <a:ext cx="15308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Meiosis 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and 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909061" y="3233580"/>
            <a:ext cx="8912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Meiosis 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34749" y="4276250"/>
            <a:ext cx="125034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93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" name="TextBox 27"/>
          <p:cNvSpPr txBox="1">
            <a:spLocks noChangeArrowheads="1"/>
          </p:cNvSpPr>
          <p:nvPr/>
        </p:nvSpPr>
        <p:spPr bwMode="auto">
          <a:xfrm>
            <a:off x="909061" y="4943318"/>
            <a:ext cx="971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Meiosis 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3242369" y="4758850"/>
            <a:ext cx="1250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7295574" y="5936219"/>
            <a:ext cx="6379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32" name="TextBox 36"/>
          <p:cNvSpPr txBox="1">
            <a:spLocks noChangeArrowheads="1"/>
          </p:cNvSpPr>
          <p:nvPr/>
        </p:nvSpPr>
        <p:spPr bwMode="auto">
          <a:xfrm>
            <a:off x="397886" y="5878355"/>
            <a:ext cx="500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Eggs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39785" y="576740"/>
            <a:ext cx="314189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6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6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447443" y="1137445"/>
            <a:ext cx="238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53367" y="1898653"/>
            <a:ext cx="20037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6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933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55241" y="1891985"/>
            <a:ext cx="314189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6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6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16169" y="2368633"/>
            <a:ext cx="20037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6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6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18043" y="2361965"/>
            <a:ext cx="314189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6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6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256046" y="2624539"/>
            <a:ext cx="1250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438926" y="2632159"/>
            <a:ext cx="238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263666" y="3095229"/>
            <a:ext cx="1250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446546" y="3102849"/>
            <a:ext cx="238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11185" y="3524569"/>
            <a:ext cx="20037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6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6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13059" y="3517901"/>
            <a:ext cx="314189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6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6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99609" y="3988516"/>
            <a:ext cx="20037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6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6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41793" y="3990738"/>
            <a:ext cx="238848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endParaRPr lang="en-US" sz="16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74958" y="4291490"/>
            <a:ext cx="314189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6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6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49" name="TextBox 28"/>
          <p:cNvSpPr txBox="1">
            <a:spLocks noChangeArrowheads="1"/>
          </p:cNvSpPr>
          <p:nvPr/>
        </p:nvSpPr>
        <p:spPr bwMode="auto">
          <a:xfrm>
            <a:off x="3470969" y="4766470"/>
            <a:ext cx="238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0" name="TextBox 28"/>
          <p:cNvSpPr txBox="1">
            <a:spLocks noChangeArrowheads="1"/>
          </p:cNvSpPr>
          <p:nvPr/>
        </p:nvSpPr>
        <p:spPr bwMode="auto">
          <a:xfrm>
            <a:off x="3827248" y="4850687"/>
            <a:ext cx="1401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Recombinant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chromosomes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826685" y="566580"/>
            <a:ext cx="238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673545" y="1138875"/>
            <a:ext cx="1250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825945" y="1138875"/>
            <a:ext cx="238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709131" y="1904684"/>
            <a:ext cx="1250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880581" y="1898334"/>
            <a:ext cx="238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709131" y="2368314"/>
            <a:ext cx="1250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880581" y="2361964"/>
            <a:ext cx="238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702781" y="2622394"/>
            <a:ext cx="1250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874231" y="2616044"/>
            <a:ext cx="238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709131" y="3095073"/>
            <a:ext cx="1250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880581" y="3088723"/>
            <a:ext cx="238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43748" y="5711747"/>
            <a:ext cx="20037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6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6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98632" y="5713969"/>
            <a:ext cx="314189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6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6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64" name="TextBox 28"/>
          <p:cNvSpPr txBox="1">
            <a:spLocks noChangeArrowheads="1"/>
          </p:cNvSpPr>
          <p:nvPr/>
        </p:nvSpPr>
        <p:spPr bwMode="auto">
          <a:xfrm>
            <a:off x="2442269" y="5722224"/>
            <a:ext cx="1250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65" name="TextBox 28"/>
          <p:cNvSpPr txBox="1">
            <a:spLocks noChangeArrowheads="1"/>
          </p:cNvSpPr>
          <p:nvPr/>
        </p:nvSpPr>
        <p:spPr bwMode="auto">
          <a:xfrm>
            <a:off x="2670869" y="5729844"/>
            <a:ext cx="238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77879" y="5707619"/>
            <a:ext cx="20037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6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6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67" name="TextBox 28"/>
          <p:cNvSpPr txBox="1">
            <a:spLocks noChangeArrowheads="1"/>
          </p:cNvSpPr>
          <p:nvPr/>
        </p:nvSpPr>
        <p:spPr bwMode="auto">
          <a:xfrm>
            <a:off x="3819095" y="5721114"/>
            <a:ext cx="238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10447" y="5718257"/>
            <a:ext cx="125034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16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76431" y="5720479"/>
            <a:ext cx="314189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6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6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70" name="TextBox 28"/>
          <p:cNvSpPr txBox="1">
            <a:spLocks noChangeArrowheads="1"/>
          </p:cNvSpPr>
          <p:nvPr/>
        </p:nvSpPr>
        <p:spPr bwMode="auto">
          <a:xfrm>
            <a:off x="6665131" y="5738813"/>
            <a:ext cx="1250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71" name="TextBox 28"/>
          <p:cNvSpPr txBox="1">
            <a:spLocks noChangeArrowheads="1"/>
          </p:cNvSpPr>
          <p:nvPr/>
        </p:nvSpPr>
        <p:spPr bwMode="auto">
          <a:xfrm>
            <a:off x="6836581" y="5746433"/>
            <a:ext cx="238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3374233" y="5310188"/>
            <a:ext cx="1162050" cy="685800"/>
          </a:xfrm>
          <a:custGeom>
            <a:avLst/>
            <a:gdLst>
              <a:gd name="connsiteX0" fmla="*/ 0 w 1185863"/>
              <a:gd name="connsiteY0" fmla="*/ 666750 h 695325"/>
              <a:gd name="connsiteX1" fmla="*/ 500063 w 1185863"/>
              <a:gd name="connsiteY1" fmla="*/ 0 h 695325"/>
              <a:gd name="connsiteX2" fmla="*/ 1185863 w 1185863"/>
              <a:gd name="connsiteY2" fmla="*/ 695325 h 695325"/>
              <a:gd name="connsiteX0" fmla="*/ 0 w 1185863"/>
              <a:gd name="connsiteY0" fmla="*/ 676275 h 704850"/>
              <a:gd name="connsiteX1" fmla="*/ 487363 w 1185863"/>
              <a:gd name="connsiteY1" fmla="*/ 0 h 704850"/>
              <a:gd name="connsiteX2" fmla="*/ 1185863 w 1185863"/>
              <a:gd name="connsiteY2" fmla="*/ 704850 h 704850"/>
              <a:gd name="connsiteX0" fmla="*/ 0 w 1166813"/>
              <a:gd name="connsiteY0" fmla="*/ 669925 h 704850"/>
              <a:gd name="connsiteX1" fmla="*/ 468313 w 1166813"/>
              <a:gd name="connsiteY1" fmla="*/ 0 h 704850"/>
              <a:gd name="connsiteX2" fmla="*/ 1166813 w 1166813"/>
              <a:gd name="connsiteY2" fmla="*/ 704850 h 704850"/>
              <a:gd name="connsiteX0" fmla="*/ 0 w 1185863"/>
              <a:gd name="connsiteY0" fmla="*/ 688975 h 704850"/>
              <a:gd name="connsiteX1" fmla="*/ 487363 w 1185863"/>
              <a:gd name="connsiteY1" fmla="*/ 0 h 704850"/>
              <a:gd name="connsiteX2" fmla="*/ 1185863 w 1185863"/>
              <a:gd name="connsiteY2" fmla="*/ 704850 h 704850"/>
              <a:gd name="connsiteX0" fmla="*/ 0 w 1173956"/>
              <a:gd name="connsiteY0" fmla="*/ 677069 h 704850"/>
              <a:gd name="connsiteX1" fmla="*/ 475456 w 1173956"/>
              <a:gd name="connsiteY1" fmla="*/ 0 h 704850"/>
              <a:gd name="connsiteX2" fmla="*/ 1173956 w 1173956"/>
              <a:gd name="connsiteY2" fmla="*/ 704850 h 704850"/>
              <a:gd name="connsiteX0" fmla="*/ 0 w 1162050"/>
              <a:gd name="connsiteY0" fmla="*/ 677069 h 685800"/>
              <a:gd name="connsiteX1" fmla="*/ 475456 w 1162050"/>
              <a:gd name="connsiteY1" fmla="*/ 0 h 685800"/>
              <a:gd name="connsiteX2" fmla="*/ 1162050 w 1162050"/>
              <a:gd name="connsiteY2" fmla="*/ 685800 h 685800"/>
              <a:gd name="connsiteX0" fmla="*/ 0 w 1164431"/>
              <a:gd name="connsiteY0" fmla="*/ 684213 h 685800"/>
              <a:gd name="connsiteX1" fmla="*/ 477837 w 1164431"/>
              <a:gd name="connsiteY1" fmla="*/ 0 h 685800"/>
              <a:gd name="connsiteX2" fmla="*/ 1164431 w 1164431"/>
              <a:gd name="connsiteY2" fmla="*/ 685800 h 685800"/>
              <a:gd name="connsiteX0" fmla="*/ 0 w 1162050"/>
              <a:gd name="connsiteY0" fmla="*/ 674688 h 685800"/>
              <a:gd name="connsiteX1" fmla="*/ 475456 w 1162050"/>
              <a:gd name="connsiteY1" fmla="*/ 0 h 685800"/>
              <a:gd name="connsiteX2" fmla="*/ 1162050 w 1162050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685800">
                <a:moveTo>
                  <a:pt x="0" y="674688"/>
                </a:moveTo>
                <a:lnTo>
                  <a:pt x="475456" y="0"/>
                </a:lnTo>
                <a:lnTo>
                  <a:pt x="1162050" y="6858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2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12648"/>
            <a:ext cx="8546592" cy="563270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12.10-3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017419" y="607193"/>
            <a:ext cx="157735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Recombinant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chromosomes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958182" y="1885131"/>
            <a:ext cx="5642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Eggs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672807" y="1693044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27944" y="2910656"/>
            <a:ext cx="107292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Testcross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offspring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575251" y="2857494"/>
            <a:ext cx="1374735" cy="79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965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Wild type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spc="-6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(gray normal)</a:t>
            </a:r>
            <a:endParaRPr lang="en-US" sz="1800" b="1" spc="-60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9769" y="3809181"/>
            <a:ext cx="22602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i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305969" y="4507681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3269582" y="2865188"/>
            <a:ext cx="923330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944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Black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3796632" y="3809181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3801394" y="4507681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4758974" y="2865188"/>
            <a:ext cx="923330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206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Gray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5277769" y="4501331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2" name="TextBox 26"/>
          <p:cNvSpPr txBox="1">
            <a:spLocks noChangeArrowheads="1"/>
          </p:cNvSpPr>
          <p:nvPr/>
        </p:nvSpPr>
        <p:spPr bwMode="auto">
          <a:xfrm>
            <a:off x="6276307" y="2865188"/>
            <a:ext cx="769441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185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Black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98582" y="3817119"/>
            <a:ext cx="14106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1800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6682707" y="4501331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5" name="TextBox 31"/>
          <p:cNvSpPr txBox="1">
            <a:spLocks noChangeArrowheads="1"/>
          </p:cNvSpPr>
          <p:nvPr/>
        </p:nvSpPr>
        <p:spPr bwMode="auto">
          <a:xfrm>
            <a:off x="8197182" y="3483744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7816182" y="4556894"/>
            <a:ext cx="718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27" name="TextBox 33"/>
          <p:cNvSpPr txBox="1">
            <a:spLocks noChangeArrowheads="1"/>
          </p:cNvSpPr>
          <p:nvPr/>
        </p:nvSpPr>
        <p:spPr bwMode="auto">
          <a:xfrm>
            <a:off x="1713832" y="5160144"/>
            <a:ext cx="25263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Parental-type offspring</a:t>
            </a:r>
          </a:p>
        </p:txBody>
      </p:sp>
      <p:sp>
        <p:nvSpPr>
          <p:cNvPr id="28" name="TextBox 34"/>
          <p:cNvSpPr txBox="1">
            <a:spLocks noChangeArrowheads="1"/>
          </p:cNvSpPr>
          <p:nvPr/>
        </p:nvSpPr>
        <p:spPr bwMode="auto">
          <a:xfrm>
            <a:off x="4674519" y="5160144"/>
            <a:ext cx="25263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Recombinant offspring</a:t>
            </a:r>
          </a:p>
        </p:txBody>
      </p:sp>
      <p:sp>
        <p:nvSpPr>
          <p:cNvPr id="29" name="TextBox 35"/>
          <p:cNvSpPr txBox="1">
            <a:spLocks noChangeArrowheads="1"/>
          </p:cNvSpPr>
          <p:nvPr/>
        </p:nvSpPr>
        <p:spPr bwMode="auto">
          <a:xfrm>
            <a:off x="1710657" y="5658619"/>
            <a:ext cx="166712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Recombination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frequency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0" name="TextBox 36"/>
          <p:cNvSpPr txBox="1">
            <a:spLocks noChangeArrowheads="1"/>
          </p:cNvSpPr>
          <p:nvPr/>
        </p:nvSpPr>
        <p:spPr bwMode="auto">
          <a:xfrm>
            <a:off x="3844257" y="5644331"/>
            <a:ext cx="1962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391 recombinants</a:t>
            </a:r>
          </a:p>
        </p:txBody>
      </p:sp>
      <p:sp>
        <p:nvSpPr>
          <p:cNvPr id="31" name="TextBox 37"/>
          <p:cNvSpPr txBox="1">
            <a:spLocks noChangeArrowheads="1"/>
          </p:cNvSpPr>
          <p:nvPr/>
        </p:nvSpPr>
        <p:spPr bwMode="auto">
          <a:xfrm>
            <a:off x="3453732" y="5761806"/>
            <a:ext cx="1266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Symbol"/>
                <a:ea typeface="ＭＳ Ｐゴシック" charset="0"/>
              </a:rPr>
              <a:t>=</a:t>
            </a:r>
            <a:endParaRPr lang="en-US" sz="1800" b="1" dirty="0">
              <a:solidFill>
                <a:srgbClr val="000000"/>
              </a:solidFill>
              <a:latin typeface="Symbol"/>
              <a:ea typeface="ＭＳ Ｐゴシック" charset="0"/>
            </a:endParaRPr>
          </a:p>
        </p:txBody>
      </p:sp>
      <p:sp>
        <p:nvSpPr>
          <p:cNvPr id="32" name="TextBox 38"/>
          <p:cNvSpPr txBox="1">
            <a:spLocks noChangeArrowheads="1"/>
          </p:cNvSpPr>
          <p:nvPr/>
        </p:nvSpPr>
        <p:spPr bwMode="auto">
          <a:xfrm>
            <a:off x="5903243" y="5771330"/>
            <a:ext cx="13336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×100 </a:t>
            </a:r>
            <a:r>
              <a:rPr lang="en-US" sz="1800" b="1" dirty="0" smtClean="0">
                <a:solidFill>
                  <a:srgbClr val="000000"/>
                </a:solidFill>
                <a:latin typeface="Symbol"/>
                <a:ea typeface="ＭＳ Ｐゴシック" charset="0"/>
              </a:rPr>
              <a:t>=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17%</a:t>
            </a:r>
          </a:p>
        </p:txBody>
      </p:sp>
      <p:sp>
        <p:nvSpPr>
          <p:cNvPr id="33" name="TextBox 40"/>
          <p:cNvSpPr txBox="1">
            <a:spLocks noChangeArrowheads="1"/>
          </p:cNvSpPr>
          <p:nvPr/>
        </p:nvSpPr>
        <p:spPr bwMode="auto">
          <a:xfrm>
            <a:off x="3715669" y="5926906"/>
            <a:ext cx="2192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2,300 total offspring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84373" y="3803212"/>
            <a:ext cx="35426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i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2623469" y="4507681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6" name="TextBox 19"/>
          <p:cNvSpPr txBox="1">
            <a:spLocks noChangeArrowheads="1"/>
          </p:cNvSpPr>
          <p:nvPr/>
        </p:nvSpPr>
        <p:spPr bwMode="auto">
          <a:xfrm>
            <a:off x="4136508" y="3810381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7" name="TextBox 20"/>
          <p:cNvSpPr txBox="1">
            <a:spLocks noChangeArrowheads="1"/>
          </p:cNvSpPr>
          <p:nvPr/>
        </p:nvSpPr>
        <p:spPr bwMode="auto">
          <a:xfrm>
            <a:off x="4130904" y="4504074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90469" y="3817119"/>
            <a:ext cx="22602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i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5577958" y="3820242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0" name="TextBox 19"/>
          <p:cNvSpPr txBox="1">
            <a:spLocks noChangeArrowheads="1"/>
          </p:cNvSpPr>
          <p:nvPr/>
        </p:nvSpPr>
        <p:spPr bwMode="auto">
          <a:xfrm>
            <a:off x="5607958" y="4501331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68662" y="3820242"/>
            <a:ext cx="35426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i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42" name="TextBox 19"/>
          <p:cNvSpPr txBox="1">
            <a:spLocks noChangeArrowheads="1"/>
          </p:cNvSpPr>
          <p:nvPr/>
        </p:nvSpPr>
        <p:spPr bwMode="auto">
          <a:xfrm>
            <a:off x="7017492" y="4510811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738563" y="5919788"/>
            <a:ext cx="2128837" cy="0"/>
          </a:xfrm>
          <a:custGeom>
            <a:avLst/>
            <a:gdLst>
              <a:gd name="connsiteX0" fmla="*/ 0 w 2128837"/>
              <a:gd name="connsiteY0" fmla="*/ 0 h 0"/>
              <a:gd name="connsiteX1" fmla="*/ 2128837 w 212883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28837">
                <a:moveTo>
                  <a:pt x="0" y="0"/>
                </a:moveTo>
                <a:lnTo>
                  <a:pt x="212883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6" name="Left Brace 9215"/>
          <p:cNvSpPr/>
          <p:nvPr/>
        </p:nvSpPr>
        <p:spPr bwMode="auto">
          <a:xfrm rot="16200000">
            <a:off x="2859473" y="3554052"/>
            <a:ext cx="256432" cy="2911447"/>
          </a:xfrm>
          <a:prstGeom prst="leftBrace">
            <a:avLst>
              <a:gd name="adj1" fmla="val 25090"/>
              <a:gd name="adj2" fmla="val 4935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5" name="Left Brace 44"/>
          <p:cNvSpPr/>
          <p:nvPr/>
        </p:nvSpPr>
        <p:spPr bwMode="auto">
          <a:xfrm rot="16200000">
            <a:off x="5818995" y="3563579"/>
            <a:ext cx="256432" cy="2911447"/>
          </a:xfrm>
          <a:prstGeom prst="leftBrace">
            <a:avLst>
              <a:gd name="adj1" fmla="val 25090"/>
              <a:gd name="adj2" fmla="val 4935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48883" y="1677937"/>
            <a:ext cx="22602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i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17762" y="1671968"/>
            <a:ext cx="35426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i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3942286" y="1687075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31802" y="1662442"/>
            <a:ext cx="22602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i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50" name="TextBox 6"/>
          <p:cNvSpPr txBox="1">
            <a:spLocks noChangeArrowheads="1"/>
          </p:cNvSpPr>
          <p:nvPr/>
        </p:nvSpPr>
        <p:spPr bwMode="auto">
          <a:xfrm>
            <a:off x="5418833" y="1677550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16930" y="1671967"/>
            <a:ext cx="35426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i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52" name="TextBox 6"/>
          <p:cNvSpPr txBox="1">
            <a:spLocks noChangeArrowheads="1"/>
          </p:cNvSpPr>
          <p:nvPr/>
        </p:nvSpPr>
        <p:spPr bwMode="auto">
          <a:xfrm>
            <a:off x="6618525" y="1671967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218" name="Freeform 9217"/>
          <p:cNvSpPr/>
          <p:nvPr/>
        </p:nvSpPr>
        <p:spPr>
          <a:xfrm>
            <a:off x="4806950" y="1117600"/>
            <a:ext cx="1517650" cy="892175"/>
          </a:xfrm>
          <a:custGeom>
            <a:avLst/>
            <a:gdLst>
              <a:gd name="connsiteX0" fmla="*/ 0 w 1533525"/>
              <a:gd name="connsiteY0" fmla="*/ 847725 h 866775"/>
              <a:gd name="connsiteX1" fmla="*/ 514350 w 1533525"/>
              <a:gd name="connsiteY1" fmla="*/ 0 h 866775"/>
              <a:gd name="connsiteX2" fmla="*/ 1533525 w 1533525"/>
              <a:gd name="connsiteY2" fmla="*/ 866775 h 866775"/>
              <a:gd name="connsiteX0" fmla="*/ 0 w 1533525"/>
              <a:gd name="connsiteY0" fmla="*/ 863600 h 882650"/>
              <a:gd name="connsiteX1" fmla="*/ 495300 w 1533525"/>
              <a:gd name="connsiteY1" fmla="*/ 0 h 882650"/>
              <a:gd name="connsiteX2" fmla="*/ 1533525 w 1533525"/>
              <a:gd name="connsiteY2" fmla="*/ 882650 h 882650"/>
              <a:gd name="connsiteX0" fmla="*/ 0 w 1524000"/>
              <a:gd name="connsiteY0" fmla="*/ 863600 h 892175"/>
              <a:gd name="connsiteX1" fmla="*/ 495300 w 1524000"/>
              <a:gd name="connsiteY1" fmla="*/ 0 h 892175"/>
              <a:gd name="connsiteX2" fmla="*/ 1524000 w 1524000"/>
              <a:gd name="connsiteY2" fmla="*/ 892175 h 892175"/>
              <a:gd name="connsiteX0" fmla="*/ 0 w 1517650"/>
              <a:gd name="connsiteY0" fmla="*/ 885825 h 892175"/>
              <a:gd name="connsiteX1" fmla="*/ 488950 w 1517650"/>
              <a:gd name="connsiteY1" fmla="*/ 0 h 892175"/>
              <a:gd name="connsiteX2" fmla="*/ 1517650 w 1517650"/>
              <a:gd name="connsiteY2" fmla="*/ 892175 h 89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7650" h="892175">
                <a:moveTo>
                  <a:pt x="0" y="885825"/>
                </a:moveTo>
                <a:lnTo>
                  <a:pt x="488950" y="0"/>
                </a:lnTo>
                <a:lnTo>
                  <a:pt x="1517650" y="8921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New Combinations of Alleles: Variation for Natural Selection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Recombinant chromosomes bring alleles together in new combinations in gametes</a:t>
            </a:r>
          </a:p>
          <a:p>
            <a:r>
              <a:rPr lang="en-US" dirty="0" smtClean="0"/>
              <a:t>Random fertilization increases even further the number of variant combinations that can be produced</a:t>
            </a:r>
          </a:p>
          <a:p>
            <a:r>
              <a:rPr lang="en-US" dirty="0" smtClean="0"/>
              <a:t>This abundance of genetic variation is the raw material upon which natural selection works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the Distance Between Genes Using Recombination Data: </a:t>
            </a:r>
            <a:r>
              <a:rPr lang="en-US" i="1" dirty="0" smtClean="0"/>
              <a:t>Scientific Inquiry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Alfred Sturtevant, one of Morgan’s</a:t>
            </a:r>
            <a:r>
              <a:rPr lang="en-US" altLang="ja-JP" dirty="0" smtClean="0"/>
              <a:t> students, constructed a </a:t>
            </a:r>
            <a:r>
              <a:rPr lang="en-US" altLang="ja-JP" b="1" dirty="0" smtClean="0"/>
              <a:t>genetic map</a:t>
            </a:r>
            <a:r>
              <a:rPr lang="en-US" altLang="ja-JP" dirty="0" smtClean="0"/>
              <a:t>, an ordered list of the genetic loci along a particular chromosome</a:t>
            </a:r>
          </a:p>
          <a:p>
            <a:r>
              <a:rPr lang="en-US" dirty="0" smtClean="0"/>
              <a:t>Sturtevant predicted that </a:t>
            </a:r>
            <a:r>
              <a:rPr lang="en-US" i="1" dirty="0" smtClean="0"/>
              <a:t>the farther apart two genes are, the higher the probability that a crossover will occur between them and therefore the higher the recombination frequency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linkage map</a:t>
            </a:r>
            <a:r>
              <a:rPr lang="en-US" dirty="0" smtClean="0"/>
              <a:t> is a genetic map of a chromosome based on recombination frequencies</a:t>
            </a:r>
          </a:p>
          <a:p>
            <a:r>
              <a:rPr lang="en-US" dirty="0" smtClean="0"/>
              <a:t>Distances between genes can be expressed as </a:t>
            </a:r>
            <a:r>
              <a:rPr lang="en-US" b="1" dirty="0" smtClean="0"/>
              <a:t>map units</a:t>
            </a:r>
            <a:r>
              <a:rPr lang="en-US" dirty="0" smtClean="0"/>
              <a:t>; one map unit represents a 1% recombination frequency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Linkage Affects Inheritance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Morgan did experiments with fruit flies that show how linkage affects inheritance of two characters</a:t>
            </a:r>
          </a:p>
          <a:p>
            <a:r>
              <a:rPr lang="en-US" dirty="0" smtClean="0"/>
              <a:t>Morgan crossed flies that differed in traits of body color and wing size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810512"/>
            <a:ext cx="8546592" cy="32369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12.11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628775" y="3604260"/>
            <a:ext cx="347662" cy="472440"/>
          </a:xfrm>
          <a:custGeom>
            <a:avLst/>
            <a:gdLst>
              <a:gd name="connsiteX0" fmla="*/ 0 w 350520"/>
              <a:gd name="connsiteY0" fmla="*/ 0 h 472440"/>
              <a:gd name="connsiteX1" fmla="*/ 350520 w 350520"/>
              <a:gd name="connsiteY1" fmla="*/ 47244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520" h="472440">
                <a:moveTo>
                  <a:pt x="0" y="0"/>
                </a:moveTo>
                <a:lnTo>
                  <a:pt x="350520" y="47244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184" y="1786322"/>
            <a:ext cx="987450" cy="3277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0" b="1">
                <a:solidFill>
                  <a:srgbClr val="B11016"/>
                </a:solidFill>
                <a:ea typeface="ＭＳ Ｐゴシック" charset="0"/>
              </a:rPr>
              <a:t>Results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07372" y="2105410"/>
            <a:ext cx="1973297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0" b="1" dirty="0" smtClean="0">
                <a:solidFill>
                  <a:srgbClr val="000000"/>
                </a:solidFill>
                <a:ea typeface="ＭＳ Ｐゴシック" charset="0"/>
              </a:rPr>
              <a:t>Recombination</a:t>
            </a:r>
          </a:p>
          <a:p>
            <a:pPr algn="ctr" eaLnBrk="0" fontAlgn="auto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0" b="1" dirty="0" smtClean="0">
                <a:solidFill>
                  <a:srgbClr val="000000"/>
                </a:solidFill>
                <a:ea typeface="ＭＳ Ｐゴシック" charset="0"/>
              </a:rPr>
              <a:t>frequencies</a:t>
            </a:r>
            <a:endParaRPr lang="en-US" sz="213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947" y="2873760"/>
            <a:ext cx="395942" cy="3277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0" b="1">
                <a:solidFill>
                  <a:srgbClr val="000000"/>
                </a:solidFill>
                <a:ea typeface="ＭＳ Ｐゴシック" charset="0"/>
              </a:rPr>
              <a:t>9%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0834" y="3269048"/>
            <a:ext cx="1761701" cy="3277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0" b="1" dirty="0">
                <a:solidFill>
                  <a:srgbClr val="000000"/>
                </a:solidFill>
                <a:ea typeface="ＭＳ Ｐゴシック" charset="0"/>
              </a:rPr>
              <a:t>Chromosome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2222" y="3465898"/>
            <a:ext cx="548227" cy="3277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0" b="1" dirty="0">
                <a:solidFill>
                  <a:srgbClr val="000000"/>
                </a:solidFill>
                <a:ea typeface="ＭＳ Ｐゴシック" charset="0"/>
              </a:rPr>
              <a:t>17%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44059" y="2873760"/>
            <a:ext cx="623569" cy="3277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0" b="1" dirty="0">
                <a:solidFill>
                  <a:srgbClr val="000000"/>
                </a:solidFill>
                <a:ea typeface="ＭＳ Ｐゴシック" charset="0"/>
              </a:rPr>
              <a:t>9.5%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86684" y="4675573"/>
            <a:ext cx="166712" cy="3277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0" b="1" i="1" dirty="0">
                <a:solidFill>
                  <a:srgbClr val="000000"/>
                </a:solidFill>
                <a:ea typeface="ＭＳ Ｐゴシック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56684" y="4675573"/>
            <a:ext cx="318998" cy="3277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0" b="1" i="1" dirty="0" err="1">
                <a:solidFill>
                  <a:srgbClr val="000000"/>
                </a:solidFill>
                <a:ea typeface="ＭＳ Ｐゴシック" charset="0"/>
              </a:rPr>
              <a:t>cn</a:t>
            </a:r>
            <a:endParaRPr lang="en-US" sz="2130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5272" y="4675573"/>
            <a:ext cx="318998" cy="3277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0" b="1" i="1" dirty="0">
                <a:solidFill>
                  <a:srgbClr val="000000"/>
                </a:solidFill>
                <a:ea typeface="ＭＳ Ｐゴシック" charset="0"/>
              </a:rPr>
              <a:t>vg</a:t>
            </a: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 that are far apart on the same chromosome can have a recombination frequency near 50%</a:t>
            </a:r>
          </a:p>
          <a:p>
            <a:r>
              <a:rPr lang="en-US" dirty="0" smtClean="0"/>
              <a:t>Such genes are physically connected, but genetically unlinked</a:t>
            </a:r>
          </a:p>
          <a:p>
            <a:endParaRPr lang="en-US" dirty="0" smtClean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Sturtevant used recombination frequencies to make linkage maps of fruit fly genes</a:t>
            </a:r>
          </a:p>
          <a:p>
            <a:r>
              <a:rPr lang="en-US" dirty="0" smtClean="0"/>
              <a:t>Using methods like chromosomal banding, geneticists can develop cytogenetic maps of chromosomes</a:t>
            </a:r>
          </a:p>
          <a:p>
            <a:r>
              <a:rPr lang="en-US" b="1" dirty="0" smtClean="0"/>
              <a:t>Cytogenetic maps</a:t>
            </a:r>
            <a:r>
              <a:rPr lang="en-US" dirty="0" smtClean="0"/>
              <a:t> indicate the positions of genes with respect to chromosomal features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2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12648"/>
            <a:ext cx="8546592" cy="563270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12.12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463221" y="596827"/>
            <a:ext cx="21159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Mutant phenotypes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96698" y="1009673"/>
            <a:ext cx="79080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Short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aristae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102733" y="1000148"/>
            <a:ext cx="83356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Maroon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eyes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277483" y="1004815"/>
            <a:ext cx="61555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Black</a:t>
            </a:r>
            <a:b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body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03801" y="1001663"/>
            <a:ext cx="1000274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Cinnabar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eyes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8058" y="1004815"/>
            <a:ext cx="936218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wings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544558" y="988940"/>
            <a:ext cx="897682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Down-   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curved 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wings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178808" y="2771703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0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2101146" y="2759003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16.5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4034721" y="2759003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48.5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7593896" y="2759003"/>
            <a:ext cx="5770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104.5</a:t>
            </a: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816858" y="4975153"/>
            <a:ext cx="142346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Long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aristae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(appendages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on head)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2221796" y="4981503"/>
            <a:ext cx="51296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Red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eyes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3318758" y="4991028"/>
            <a:ext cx="55143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Gray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body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4360158" y="4987853"/>
            <a:ext cx="51296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Red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eyes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5398383" y="4997378"/>
            <a:ext cx="795089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wings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6469946" y="4987853"/>
            <a:ext cx="795089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wings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3" name="TextBox 34"/>
          <p:cNvSpPr txBox="1">
            <a:spLocks noChangeArrowheads="1"/>
          </p:cNvSpPr>
          <p:nvPr/>
        </p:nvSpPr>
        <p:spPr bwMode="auto">
          <a:xfrm>
            <a:off x="7568496" y="4991028"/>
            <a:ext cx="51296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Red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eyes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3328283" y="5914953"/>
            <a:ext cx="2396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Wild-type phenotypes</a:t>
            </a: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7500233" y="1009673"/>
            <a:ext cx="71814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Brown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eyes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4682421" y="2760905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57.5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5292021" y="2762807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67.0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5831771" y="2764709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75.5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771900" y="3841750"/>
            <a:ext cx="482600" cy="337344"/>
          </a:xfrm>
          <a:custGeom>
            <a:avLst/>
            <a:gdLst>
              <a:gd name="connsiteX0" fmla="*/ 482600 w 482600"/>
              <a:gd name="connsiteY0" fmla="*/ 0 h 355600"/>
              <a:gd name="connsiteX1" fmla="*/ 0 w 482600"/>
              <a:gd name="connsiteY1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600" h="355600">
                <a:moveTo>
                  <a:pt x="482600" y="0"/>
                </a:moveTo>
                <a:lnTo>
                  <a:pt x="0" y="3556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603938" y="3841750"/>
            <a:ext cx="254000" cy="256381"/>
          </a:xfrm>
          <a:custGeom>
            <a:avLst/>
            <a:gdLst>
              <a:gd name="connsiteX0" fmla="*/ 482600 w 482600"/>
              <a:gd name="connsiteY0" fmla="*/ 0 h 355600"/>
              <a:gd name="connsiteX1" fmla="*/ 0 w 482600"/>
              <a:gd name="connsiteY1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600" h="355600">
                <a:moveTo>
                  <a:pt x="482600" y="0"/>
                </a:moveTo>
                <a:lnTo>
                  <a:pt x="0" y="3556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 rot="5400000">
            <a:off x="5474445" y="3854007"/>
            <a:ext cx="188519" cy="164003"/>
          </a:xfrm>
          <a:custGeom>
            <a:avLst/>
            <a:gdLst>
              <a:gd name="connsiteX0" fmla="*/ 482600 w 482600"/>
              <a:gd name="connsiteY0" fmla="*/ 0 h 355600"/>
              <a:gd name="connsiteX1" fmla="*/ 0 w 482600"/>
              <a:gd name="connsiteY1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600" h="355600">
                <a:moveTo>
                  <a:pt x="482600" y="0"/>
                </a:moveTo>
                <a:lnTo>
                  <a:pt x="0" y="3556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1" name="Freeform 30"/>
          <p:cNvSpPr/>
          <p:nvPr/>
        </p:nvSpPr>
        <p:spPr>
          <a:xfrm rot="5400000">
            <a:off x="6037916" y="3778022"/>
            <a:ext cx="368302" cy="495757"/>
          </a:xfrm>
          <a:custGeom>
            <a:avLst/>
            <a:gdLst>
              <a:gd name="connsiteX0" fmla="*/ 482600 w 482600"/>
              <a:gd name="connsiteY0" fmla="*/ 0 h 355600"/>
              <a:gd name="connsiteX1" fmla="*/ 0 w 482600"/>
              <a:gd name="connsiteY1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600" h="355600">
                <a:moveTo>
                  <a:pt x="482600" y="0"/>
                </a:moveTo>
                <a:lnTo>
                  <a:pt x="0" y="3556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827169" y="3836194"/>
            <a:ext cx="0" cy="273844"/>
          </a:xfrm>
          <a:custGeom>
            <a:avLst/>
            <a:gdLst>
              <a:gd name="connsiteX0" fmla="*/ 0 w 0"/>
              <a:gd name="connsiteY0" fmla="*/ 0 h 273844"/>
              <a:gd name="connsiteX1" fmla="*/ 0 w 0"/>
              <a:gd name="connsiteY1" fmla="*/ 273844 h 27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3844">
                <a:moveTo>
                  <a:pt x="0" y="0"/>
                </a:moveTo>
                <a:lnTo>
                  <a:pt x="0" y="27384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6" name="Freeform 9215"/>
          <p:cNvSpPr/>
          <p:nvPr/>
        </p:nvSpPr>
        <p:spPr>
          <a:xfrm>
            <a:off x="1247775" y="2471738"/>
            <a:ext cx="0" cy="323850"/>
          </a:xfrm>
          <a:custGeom>
            <a:avLst/>
            <a:gdLst>
              <a:gd name="connsiteX0" fmla="*/ 0 w 0"/>
              <a:gd name="connsiteY0" fmla="*/ 0 h 323850"/>
              <a:gd name="connsiteX1" fmla="*/ 0 w 0"/>
              <a:gd name="connsiteY1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8" name="Freeform 9217"/>
          <p:cNvSpPr/>
          <p:nvPr/>
        </p:nvSpPr>
        <p:spPr>
          <a:xfrm>
            <a:off x="2388394" y="2469356"/>
            <a:ext cx="123825" cy="347663"/>
          </a:xfrm>
          <a:custGeom>
            <a:avLst/>
            <a:gdLst>
              <a:gd name="connsiteX0" fmla="*/ 123825 w 123825"/>
              <a:gd name="connsiteY0" fmla="*/ 0 h 347663"/>
              <a:gd name="connsiteX1" fmla="*/ 0 w 123825"/>
              <a:gd name="connsiteY1" fmla="*/ 347663 h 3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25" h="347663">
                <a:moveTo>
                  <a:pt x="123825" y="0"/>
                </a:moveTo>
                <a:lnTo>
                  <a:pt x="0" y="34766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9" name="Freeform 9218"/>
          <p:cNvSpPr/>
          <p:nvPr/>
        </p:nvSpPr>
        <p:spPr>
          <a:xfrm>
            <a:off x="3807619" y="2405063"/>
            <a:ext cx="296182" cy="397668"/>
          </a:xfrm>
          <a:custGeom>
            <a:avLst/>
            <a:gdLst>
              <a:gd name="connsiteX0" fmla="*/ 0 w 311944"/>
              <a:gd name="connsiteY0" fmla="*/ 0 h 397668"/>
              <a:gd name="connsiteX1" fmla="*/ 311944 w 311944"/>
              <a:gd name="connsiteY1" fmla="*/ 397668 h 39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1944" h="397668">
                <a:moveTo>
                  <a:pt x="0" y="0"/>
                </a:moveTo>
                <a:lnTo>
                  <a:pt x="311944" y="397668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20" name="Freeform 9219"/>
          <p:cNvSpPr/>
          <p:nvPr/>
        </p:nvSpPr>
        <p:spPr>
          <a:xfrm>
            <a:off x="4652963" y="2459832"/>
            <a:ext cx="126206" cy="335756"/>
          </a:xfrm>
          <a:custGeom>
            <a:avLst/>
            <a:gdLst>
              <a:gd name="connsiteX0" fmla="*/ 0 w 126206"/>
              <a:gd name="connsiteY0" fmla="*/ 0 h 335757"/>
              <a:gd name="connsiteX1" fmla="*/ 126206 w 126206"/>
              <a:gd name="connsiteY1" fmla="*/ 335757 h 33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206" h="335757">
                <a:moveTo>
                  <a:pt x="0" y="0"/>
                </a:moveTo>
                <a:lnTo>
                  <a:pt x="126206" y="335757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21" name="Freeform 9220"/>
          <p:cNvSpPr/>
          <p:nvPr/>
        </p:nvSpPr>
        <p:spPr>
          <a:xfrm>
            <a:off x="5603081" y="2557463"/>
            <a:ext cx="140494" cy="245267"/>
          </a:xfrm>
          <a:custGeom>
            <a:avLst/>
            <a:gdLst>
              <a:gd name="connsiteX0" fmla="*/ 126206 w 126206"/>
              <a:gd name="connsiteY0" fmla="*/ 0 h 240506"/>
              <a:gd name="connsiteX1" fmla="*/ 0 w 126206"/>
              <a:gd name="connsiteY1" fmla="*/ 240506 h 24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206" h="240506">
                <a:moveTo>
                  <a:pt x="126206" y="0"/>
                </a:moveTo>
                <a:lnTo>
                  <a:pt x="0" y="240506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22" name="Freeform 9221"/>
          <p:cNvSpPr/>
          <p:nvPr/>
        </p:nvSpPr>
        <p:spPr>
          <a:xfrm>
            <a:off x="6226969" y="2512219"/>
            <a:ext cx="219075" cy="290512"/>
          </a:xfrm>
          <a:custGeom>
            <a:avLst/>
            <a:gdLst>
              <a:gd name="connsiteX0" fmla="*/ 219075 w 219075"/>
              <a:gd name="connsiteY0" fmla="*/ 0 h 290512"/>
              <a:gd name="connsiteX1" fmla="*/ 0 w 219075"/>
              <a:gd name="connsiteY1" fmla="*/ 290512 h 29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9075" h="290512">
                <a:moveTo>
                  <a:pt x="219075" y="0"/>
                </a:moveTo>
                <a:lnTo>
                  <a:pt x="0" y="290512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24" name="Freeform 9223"/>
          <p:cNvSpPr/>
          <p:nvPr/>
        </p:nvSpPr>
        <p:spPr>
          <a:xfrm>
            <a:off x="7877174" y="2464593"/>
            <a:ext cx="45719" cy="314253"/>
          </a:xfrm>
          <a:custGeom>
            <a:avLst/>
            <a:gdLst>
              <a:gd name="connsiteX0" fmla="*/ 0 w 0"/>
              <a:gd name="connsiteY0" fmla="*/ 0 h 338138"/>
              <a:gd name="connsiteX1" fmla="*/ 0 w 0"/>
              <a:gd name="connsiteY1" fmla="*/ 338138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8138">
                <a:moveTo>
                  <a:pt x="0" y="0"/>
                </a:moveTo>
                <a:lnTo>
                  <a:pt x="0" y="338138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Morgan found that body color and wing size are usually inherited together in specific combinations (parental phenotypes) </a:t>
            </a:r>
          </a:p>
          <a:p>
            <a:r>
              <a:rPr lang="en-US" dirty="0" smtClean="0"/>
              <a:t>He reasoned that since these genes did not assort independently, they were on the same chromosome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72312"/>
            <a:ext cx="8546592" cy="4913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12.UN01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421" y="1650402"/>
            <a:ext cx="2545569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2300" b="1" baseline="-25000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2300" b="1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2300" b="1" dirty="0" err="1" smtClean="0">
                <a:solidFill>
                  <a:srgbClr val="000000"/>
                </a:solidFill>
                <a:ea typeface="ＭＳ Ｐゴシック" charset="0"/>
              </a:rPr>
              <a:t>dihybrid</a:t>
            </a:r>
            <a:r>
              <a:rPr lang="en-US" sz="2300" b="1" dirty="0" smtClean="0">
                <a:solidFill>
                  <a:srgbClr val="000000"/>
                </a:solidFill>
                <a:ea typeface="ＭＳ Ｐゴシック" charset="0"/>
              </a:rPr>
              <a:t> female</a:t>
            </a:r>
          </a:p>
          <a:p>
            <a:pPr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rgbClr val="000000"/>
                </a:solidFill>
                <a:ea typeface="ＭＳ Ｐゴシック" charset="0"/>
              </a:rPr>
              <a:t>and homozygous</a:t>
            </a:r>
          </a:p>
          <a:p>
            <a:pPr eaLnBrk="0" fontAlgn="auto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rgbClr val="000000"/>
                </a:solidFill>
                <a:ea typeface="ＭＳ Ｐゴシック" charset="0"/>
              </a:rPr>
              <a:t>recessive male</a:t>
            </a:r>
          </a:p>
          <a:p>
            <a:pPr eaLnBrk="0" fontAlgn="auto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rgbClr val="000000"/>
                </a:solidFill>
                <a:ea typeface="ＭＳ Ｐゴシック" charset="0"/>
              </a:rPr>
              <a:t>in testcross</a:t>
            </a:r>
            <a:endParaRPr lang="en-US" sz="23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7584" y="1544040"/>
            <a:ext cx="302816" cy="3539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23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23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215247" y="2402877"/>
            <a:ext cx="17953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677546" y="1523402"/>
            <a:ext cx="17953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683896" y="2421927"/>
            <a:ext cx="17953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54459" y="4580927"/>
            <a:ext cx="204222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Most offspring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239021" y="5014315"/>
            <a:ext cx="17953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7683896" y="4131665"/>
            <a:ext cx="17953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5756671" y="4592040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or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7683896" y="5030190"/>
            <a:ext cx="17953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0955" y="4142722"/>
            <a:ext cx="329445" cy="3539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23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23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8001538" y="1518640"/>
            <a:ext cx="34304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8001467" y="2418154"/>
            <a:ext cx="34304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4649034" y="2402877"/>
            <a:ext cx="34304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34734" y="1537690"/>
            <a:ext cx="519621" cy="3539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i="1" dirty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400" b="1" baseline="30000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 </a:t>
            </a:r>
            <a:r>
              <a:rPr lang="en-US" sz="2300" b="1" baseline="30000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23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1639" y="4139708"/>
            <a:ext cx="527200" cy="3539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i="1" dirty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400" b="1" baseline="30000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 </a:t>
            </a:r>
            <a:r>
              <a:rPr lang="en-US" sz="23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23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4569292" y="5024829"/>
            <a:ext cx="34304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8001396" y="4134187"/>
            <a:ext cx="34304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8008213" y="5030190"/>
            <a:ext cx="34304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3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23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</a:t>
            </a:r>
            <a:r>
              <a:rPr lang="en-US" dirty="0" err="1" smtClean="0"/>
              <a:t>nonparental</a:t>
            </a:r>
            <a:r>
              <a:rPr lang="en-US" dirty="0" smtClean="0"/>
              <a:t> phenotypes were also produced </a:t>
            </a:r>
          </a:p>
          <a:p>
            <a:r>
              <a:rPr lang="en-US" dirty="0" smtClean="0"/>
              <a:t>Understanding this result involves exploring </a:t>
            </a:r>
            <a:r>
              <a:rPr lang="en-US" b="1" dirty="0" smtClean="0"/>
              <a:t>genetic recombination</a:t>
            </a:r>
            <a:r>
              <a:rPr lang="en-US" dirty="0" smtClean="0"/>
              <a:t>, the production of offspring with combinations of traits differing from either parent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304800"/>
            <a:ext cx="5242560" cy="624840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12.9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983771" y="320388"/>
            <a:ext cx="69570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B11016"/>
                </a:solidFill>
                <a:latin typeface="Arial" pitchFamily="34" charset="0"/>
                <a:ea typeface="ＭＳ Ｐゴシック" charset="0"/>
              </a:rPr>
              <a:t>Experiment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83771" y="580738"/>
            <a:ext cx="876843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 Generation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(homozygous)</a:t>
            </a:r>
          </a:p>
          <a:p>
            <a:pPr eaLnBrk="0" hangingPunct="0">
              <a:lnSpc>
                <a:spcPts val="16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Wild type</a:t>
            </a:r>
          </a:p>
          <a:p>
            <a:pPr eaLnBrk="0" hangingPunct="0">
              <a:lnSpc>
                <a:spcPts val="10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(gray body,</a:t>
            </a:r>
          </a:p>
          <a:p>
            <a:pPr eaLnBrk="0" hangingPunct="0">
              <a:lnSpc>
                <a:spcPts val="13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 wings)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244496" y="933164"/>
            <a:ext cx="9505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Double mutant</a:t>
            </a:r>
          </a:p>
          <a:p>
            <a:pPr eaLnBrk="0" hangingPunct="0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(black body,</a:t>
            </a:r>
          </a:p>
          <a:p>
            <a:pPr eaLnBrk="0" hangingPunct="0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 wings)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5247671" y="1484026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</a:t>
            </a:r>
            <a:r>
              <a:rPr lang="en-US" sz="10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0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3771" y="1968214"/>
            <a:ext cx="126316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583" b="1" dirty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ea typeface="ＭＳ Ｐゴシック" charset="0"/>
              </a:rPr>
              <a:t>dihybrid</a:t>
            </a: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testcross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8534" y="2176176"/>
            <a:ext cx="1591782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Wild-type F</a:t>
            </a:r>
            <a:r>
              <a:rPr lang="en-US" sz="1000" b="1" baseline="-25000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dirty="0" err="1" smtClean="0">
                <a:solidFill>
                  <a:srgbClr val="000000"/>
                </a:solidFill>
                <a:ea typeface="ＭＳ Ｐゴシック" charset="0"/>
              </a:rPr>
              <a:t>dihybrid</a:t>
            </a:r>
            <a:endParaRPr lang="en-US" sz="1000" b="1" dirty="0" smtClean="0">
              <a:solidFill>
                <a:srgbClr val="000000"/>
              </a:solidFill>
              <a:ea typeface="ＭＳ Ｐゴシック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(gray body, normal wings)</a:t>
            </a:r>
            <a:endParaRPr lang="en-US" sz="10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6176359" y="1984089"/>
            <a:ext cx="101790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Homozygous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recessive (black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body, vestigial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wings)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6182709" y="2642901"/>
            <a:ext cx="1923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</a:t>
            </a:r>
            <a:r>
              <a:rPr lang="en-US" sz="10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0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1974245" y="3017550"/>
            <a:ext cx="6027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Testcross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offspring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7246" y="3225514"/>
            <a:ext cx="31258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000000"/>
                </a:solidFill>
                <a:ea typeface="ＭＳ Ｐゴシック" charset="0"/>
              </a:rPr>
              <a:t>Eggs</a:t>
            </a:r>
            <a:endParaRPr lang="en-US" sz="583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4272946" y="3219164"/>
            <a:ext cx="785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0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4914296" y="3630326"/>
            <a:ext cx="509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Gray</a:t>
            </a:r>
          </a:p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5690584" y="3630326"/>
            <a:ext cx="4263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Black</a:t>
            </a:r>
          </a:p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3" name="TextBox 36"/>
          <p:cNvSpPr txBox="1">
            <a:spLocks noChangeArrowheads="1"/>
          </p:cNvSpPr>
          <p:nvPr/>
        </p:nvSpPr>
        <p:spPr bwMode="auto">
          <a:xfrm>
            <a:off x="3237898" y="3635089"/>
            <a:ext cx="817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Wild type</a:t>
            </a:r>
          </a:p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(gray normal)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4" name="TextBox 37"/>
          <p:cNvSpPr txBox="1">
            <a:spLocks noChangeArrowheads="1"/>
          </p:cNvSpPr>
          <p:nvPr/>
        </p:nvSpPr>
        <p:spPr bwMode="auto">
          <a:xfrm>
            <a:off x="4169759" y="3627151"/>
            <a:ext cx="509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Black</a:t>
            </a:r>
          </a:p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2809271" y="4012914"/>
            <a:ext cx="26289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vg</a:t>
            </a:r>
          </a:p>
        </p:txBody>
      </p:sp>
      <p:sp>
        <p:nvSpPr>
          <p:cNvPr id="26" name="TextBox 40"/>
          <p:cNvSpPr txBox="1">
            <a:spLocks noChangeArrowheads="1"/>
          </p:cNvSpPr>
          <p:nvPr/>
        </p:nvSpPr>
        <p:spPr bwMode="auto">
          <a:xfrm>
            <a:off x="2733071" y="4344701"/>
            <a:ext cx="3975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28" name="TextBox 42"/>
          <p:cNvSpPr txBox="1">
            <a:spLocks noChangeArrowheads="1"/>
          </p:cNvSpPr>
          <p:nvPr/>
        </p:nvSpPr>
        <p:spPr bwMode="auto">
          <a:xfrm>
            <a:off x="1974245" y="5305138"/>
            <a:ext cx="12599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PREDICTED RATIOS</a:t>
            </a:r>
          </a:p>
        </p:txBody>
      </p:sp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2047271" y="5535326"/>
            <a:ext cx="11301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Genes on different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chromosomes: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0" name="TextBox 45"/>
          <p:cNvSpPr txBox="1">
            <a:spLocks noChangeArrowheads="1"/>
          </p:cNvSpPr>
          <p:nvPr/>
        </p:nvSpPr>
        <p:spPr bwMode="auto">
          <a:xfrm>
            <a:off x="2047271" y="5952839"/>
            <a:ext cx="9425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Genes on same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chromosome: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1" name="TextBox 47"/>
          <p:cNvSpPr txBox="1">
            <a:spLocks noChangeArrowheads="1"/>
          </p:cNvSpPr>
          <p:nvPr/>
        </p:nvSpPr>
        <p:spPr bwMode="auto">
          <a:xfrm>
            <a:off x="1983771" y="6378289"/>
            <a:ext cx="46166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B11016"/>
                </a:solidFill>
                <a:latin typeface="Arial" pitchFamily="34" charset="0"/>
                <a:ea typeface="ＭＳ Ｐゴシック" charset="0"/>
              </a:rPr>
              <a:t>Results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23721" y="4955889"/>
            <a:ext cx="631583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rgbClr val="000000"/>
                </a:solidFill>
                <a:ea typeface="ＭＳ Ｐゴシック" charset="0"/>
              </a:rPr>
              <a:t>b </a:t>
            </a:r>
            <a:r>
              <a:rPr lang="en-US" sz="1000" b="1" i="1" dirty="0" err="1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000" b="1" i="1" dirty="0">
                <a:solidFill>
                  <a:srgbClr val="000000"/>
                </a:solidFill>
                <a:ea typeface="ＭＳ Ｐゴシック" charset="0"/>
              </a:rPr>
              <a:t>  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vg </a:t>
            </a:r>
            <a:r>
              <a:rPr lang="en-US" sz="1000" b="1" i="1" dirty="0" err="1" smtClean="0">
                <a:solidFill>
                  <a:srgbClr val="000000"/>
                </a:solidFill>
                <a:ea typeface="ＭＳ Ｐゴシック" charset="0"/>
              </a:rPr>
              <a:t>vg</a:t>
            </a:r>
            <a:endParaRPr lang="en-US" sz="1000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3" name="TextBox 50"/>
          <p:cNvSpPr txBox="1">
            <a:spLocks noChangeArrowheads="1"/>
          </p:cNvSpPr>
          <p:nvPr/>
        </p:nvSpPr>
        <p:spPr bwMode="auto">
          <a:xfrm>
            <a:off x="3568096" y="5605176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34" name="TextBox 51"/>
          <p:cNvSpPr txBox="1">
            <a:spLocks noChangeArrowheads="1"/>
          </p:cNvSpPr>
          <p:nvPr/>
        </p:nvSpPr>
        <p:spPr bwMode="auto">
          <a:xfrm>
            <a:off x="3568096" y="6024276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35" name="TextBox 52"/>
          <p:cNvSpPr txBox="1">
            <a:spLocks noChangeArrowheads="1"/>
          </p:cNvSpPr>
          <p:nvPr/>
        </p:nvSpPr>
        <p:spPr bwMode="auto">
          <a:xfrm>
            <a:off x="3493484" y="637828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965</a:t>
            </a:r>
          </a:p>
        </p:txBody>
      </p:sp>
      <p:sp>
        <p:nvSpPr>
          <p:cNvPr id="36" name="TextBox 53"/>
          <p:cNvSpPr txBox="1">
            <a:spLocks noChangeArrowheads="1"/>
          </p:cNvSpPr>
          <p:nvPr/>
        </p:nvSpPr>
        <p:spPr bwMode="auto">
          <a:xfrm>
            <a:off x="3972909" y="5605176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37" name="TextBox 54"/>
          <p:cNvSpPr txBox="1">
            <a:spLocks noChangeArrowheads="1"/>
          </p:cNvSpPr>
          <p:nvPr/>
        </p:nvSpPr>
        <p:spPr bwMode="auto">
          <a:xfrm>
            <a:off x="3972909" y="6024276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38" name="TextBox 55"/>
          <p:cNvSpPr txBox="1">
            <a:spLocks noChangeArrowheads="1"/>
          </p:cNvSpPr>
          <p:nvPr/>
        </p:nvSpPr>
        <p:spPr bwMode="auto">
          <a:xfrm>
            <a:off x="3966559" y="6378289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39" name="TextBox 56"/>
          <p:cNvSpPr txBox="1">
            <a:spLocks noChangeArrowheads="1"/>
          </p:cNvSpPr>
          <p:nvPr/>
        </p:nvSpPr>
        <p:spPr bwMode="auto">
          <a:xfrm>
            <a:off x="4317396" y="5605176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40" name="TextBox 57"/>
          <p:cNvSpPr txBox="1">
            <a:spLocks noChangeArrowheads="1"/>
          </p:cNvSpPr>
          <p:nvPr/>
        </p:nvSpPr>
        <p:spPr bwMode="auto">
          <a:xfrm>
            <a:off x="4317396" y="6024276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41" name="TextBox 58"/>
          <p:cNvSpPr txBox="1">
            <a:spLocks noChangeArrowheads="1"/>
          </p:cNvSpPr>
          <p:nvPr/>
        </p:nvSpPr>
        <p:spPr bwMode="auto">
          <a:xfrm>
            <a:off x="4242784" y="637828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944</a:t>
            </a:r>
          </a:p>
        </p:txBody>
      </p:sp>
      <p:sp>
        <p:nvSpPr>
          <p:cNvPr id="42" name="TextBox 59"/>
          <p:cNvSpPr txBox="1">
            <a:spLocks noChangeArrowheads="1"/>
          </p:cNvSpPr>
          <p:nvPr/>
        </p:nvSpPr>
        <p:spPr bwMode="auto">
          <a:xfrm>
            <a:off x="4701571" y="5605176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43" name="TextBox 60"/>
          <p:cNvSpPr txBox="1">
            <a:spLocks noChangeArrowheads="1"/>
          </p:cNvSpPr>
          <p:nvPr/>
        </p:nvSpPr>
        <p:spPr bwMode="auto">
          <a:xfrm>
            <a:off x="4701571" y="6024276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44" name="TextBox 61"/>
          <p:cNvSpPr txBox="1">
            <a:spLocks noChangeArrowheads="1"/>
          </p:cNvSpPr>
          <p:nvPr/>
        </p:nvSpPr>
        <p:spPr bwMode="auto">
          <a:xfrm>
            <a:off x="4696809" y="6378289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45" name="TextBox 62"/>
          <p:cNvSpPr txBox="1">
            <a:spLocks noChangeArrowheads="1"/>
          </p:cNvSpPr>
          <p:nvPr/>
        </p:nvSpPr>
        <p:spPr bwMode="auto">
          <a:xfrm>
            <a:off x="5058759" y="5605176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46" name="TextBox 63"/>
          <p:cNvSpPr txBox="1">
            <a:spLocks noChangeArrowheads="1"/>
          </p:cNvSpPr>
          <p:nvPr/>
        </p:nvSpPr>
        <p:spPr bwMode="auto">
          <a:xfrm>
            <a:off x="5058759" y="6024276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0</a:t>
            </a:r>
          </a:p>
        </p:txBody>
      </p:sp>
      <p:sp>
        <p:nvSpPr>
          <p:cNvPr id="47" name="TextBox 64"/>
          <p:cNvSpPr txBox="1">
            <a:spLocks noChangeArrowheads="1"/>
          </p:cNvSpPr>
          <p:nvPr/>
        </p:nvSpPr>
        <p:spPr bwMode="auto">
          <a:xfrm>
            <a:off x="4984146" y="637828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206</a:t>
            </a:r>
          </a:p>
        </p:txBody>
      </p:sp>
      <p:sp>
        <p:nvSpPr>
          <p:cNvPr id="48" name="TextBox 65"/>
          <p:cNvSpPr txBox="1">
            <a:spLocks noChangeArrowheads="1"/>
          </p:cNvSpPr>
          <p:nvPr/>
        </p:nvSpPr>
        <p:spPr bwMode="auto">
          <a:xfrm>
            <a:off x="5428646" y="5605176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49" name="TextBox 66"/>
          <p:cNvSpPr txBox="1">
            <a:spLocks noChangeArrowheads="1"/>
          </p:cNvSpPr>
          <p:nvPr/>
        </p:nvSpPr>
        <p:spPr bwMode="auto">
          <a:xfrm>
            <a:off x="5428646" y="6024276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50" name="TextBox 67"/>
          <p:cNvSpPr txBox="1">
            <a:spLocks noChangeArrowheads="1"/>
          </p:cNvSpPr>
          <p:nvPr/>
        </p:nvSpPr>
        <p:spPr bwMode="auto">
          <a:xfrm>
            <a:off x="5423884" y="6378289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51" name="TextBox 68"/>
          <p:cNvSpPr txBox="1">
            <a:spLocks noChangeArrowheads="1"/>
          </p:cNvSpPr>
          <p:nvPr/>
        </p:nvSpPr>
        <p:spPr bwMode="auto">
          <a:xfrm>
            <a:off x="5831871" y="5605176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52" name="TextBox 69"/>
          <p:cNvSpPr txBox="1">
            <a:spLocks noChangeArrowheads="1"/>
          </p:cNvSpPr>
          <p:nvPr/>
        </p:nvSpPr>
        <p:spPr bwMode="auto">
          <a:xfrm>
            <a:off x="5831871" y="6024276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0</a:t>
            </a:r>
          </a:p>
        </p:txBody>
      </p:sp>
      <p:sp>
        <p:nvSpPr>
          <p:cNvPr id="53" name="TextBox 70"/>
          <p:cNvSpPr txBox="1">
            <a:spLocks noChangeArrowheads="1"/>
          </p:cNvSpPr>
          <p:nvPr/>
        </p:nvSpPr>
        <p:spPr bwMode="auto">
          <a:xfrm>
            <a:off x="5755671" y="637828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185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63669" y="3219164"/>
            <a:ext cx="16030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56043" y="3218222"/>
            <a:ext cx="230832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6" name="TextBox 29"/>
          <p:cNvSpPr txBox="1">
            <a:spLocks noChangeArrowheads="1"/>
          </p:cNvSpPr>
          <p:nvPr/>
        </p:nvSpPr>
        <p:spPr bwMode="auto">
          <a:xfrm>
            <a:off x="4451173" y="3222339"/>
            <a:ext cx="14908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0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40676" y="3222599"/>
            <a:ext cx="16030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17252" y="3221657"/>
            <a:ext cx="230832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52300" y="3220106"/>
            <a:ext cx="11381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38401" y="3219164"/>
            <a:ext cx="230832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44964" y="4952428"/>
            <a:ext cx="16030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03714" y="4952714"/>
            <a:ext cx="11381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87650" y="4949539"/>
            <a:ext cx="230832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15986" y="4950195"/>
            <a:ext cx="18434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endParaRPr lang="en-US" sz="10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88860" y="4953729"/>
            <a:ext cx="16030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47610" y="4954015"/>
            <a:ext cx="11381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25196" y="4953221"/>
            <a:ext cx="18434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endParaRPr lang="en-US" sz="10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15432" y="4952290"/>
            <a:ext cx="18434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endParaRPr lang="en-US" sz="10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30086" y="4953344"/>
            <a:ext cx="11381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641211" y="4952042"/>
            <a:ext cx="11381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28322" y="4952836"/>
            <a:ext cx="230832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63008" y="4953492"/>
            <a:ext cx="18434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000" b="1" i="1" dirty="0" smtClean="0">
                <a:solidFill>
                  <a:srgbClr val="000000"/>
                </a:solidFill>
                <a:ea typeface="ＭＳ Ｐゴシック" charset="0"/>
              </a:rPr>
              <a:t>vg</a:t>
            </a:r>
            <a:endParaRPr lang="en-US" sz="1000" b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3" name="TextBox 24"/>
          <p:cNvSpPr txBox="1">
            <a:spLocks noChangeArrowheads="1"/>
          </p:cNvSpPr>
          <p:nvPr/>
        </p:nvSpPr>
        <p:spPr bwMode="auto">
          <a:xfrm>
            <a:off x="6439884" y="2636551"/>
            <a:ext cx="36869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vg </a:t>
            </a:r>
            <a:r>
              <a:rPr lang="en-US" sz="10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0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74" name="TextBox 13"/>
          <p:cNvSpPr txBox="1">
            <a:spLocks noChangeArrowheads="1"/>
          </p:cNvSpPr>
          <p:nvPr/>
        </p:nvSpPr>
        <p:spPr bwMode="auto">
          <a:xfrm>
            <a:off x="5543548" y="1485327"/>
            <a:ext cx="33342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 </a:t>
            </a:r>
            <a:r>
              <a:rPr lang="en-US" sz="10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0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75" name="TextBox 13"/>
          <p:cNvSpPr txBox="1">
            <a:spLocks noChangeArrowheads="1"/>
          </p:cNvSpPr>
          <p:nvPr/>
        </p:nvSpPr>
        <p:spPr bwMode="auto">
          <a:xfrm>
            <a:off x="1984495" y="1520992"/>
            <a:ext cx="12503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76" name="TextBox 13"/>
          <p:cNvSpPr txBox="1">
            <a:spLocks noChangeArrowheads="1"/>
          </p:cNvSpPr>
          <p:nvPr/>
        </p:nvSpPr>
        <p:spPr bwMode="auto">
          <a:xfrm>
            <a:off x="2358250" y="1525755"/>
            <a:ext cx="1955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77" name="TextBox 13"/>
          <p:cNvSpPr txBox="1">
            <a:spLocks noChangeArrowheads="1"/>
          </p:cNvSpPr>
          <p:nvPr/>
        </p:nvSpPr>
        <p:spPr bwMode="auto">
          <a:xfrm>
            <a:off x="2136895" y="1521163"/>
            <a:ext cx="12503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78" name="TextBox 13"/>
          <p:cNvSpPr txBox="1">
            <a:spLocks noChangeArrowheads="1"/>
          </p:cNvSpPr>
          <p:nvPr/>
        </p:nvSpPr>
        <p:spPr bwMode="auto">
          <a:xfrm>
            <a:off x="2594869" y="1530518"/>
            <a:ext cx="1955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79" name="TextBox 13"/>
          <p:cNvSpPr txBox="1">
            <a:spLocks noChangeArrowheads="1"/>
          </p:cNvSpPr>
          <p:nvPr/>
        </p:nvSpPr>
        <p:spPr bwMode="auto">
          <a:xfrm>
            <a:off x="1983248" y="2575827"/>
            <a:ext cx="12503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80" name="TextBox 13"/>
          <p:cNvSpPr txBox="1">
            <a:spLocks noChangeArrowheads="1"/>
          </p:cNvSpPr>
          <p:nvPr/>
        </p:nvSpPr>
        <p:spPr bwMode="auto">
          <a:xfrm>
            <a:off x="2323662" y="2575827"/>
            <a:ext cx="1955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r>
              <a:rPr lang="en-US" sz="10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0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81" name="TextBox 13"/>
          <p:cNvSpPr txBox="1">
            <a:spLocks noChangeArrowheads="1"/>
          </p:cNvSpPr>
          <p:nvPr/>
        </p:nvSpPr>
        <p:spPr bwMode="auto">
          <a:xfrm>
            <a:off x="2135648" y="2575998"/>
            <a:ext cx="785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000" b="1" baseline="30000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2" name="TextBox 13"/>
          <p:cNvSpPr txBox="1">
            <a:spLocks noChangeArrowheads="1"/>
          </p:cNvSpPr>
          <p:nvPr/>
        </p:nvSpPr>
        <p:spPr bwMode="auto">
          <a:xfrm>
            <a:off x="2555518" y="2580590"/>
            <a:ext cx="14908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i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000" b="1" baseline="30000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042416"/>
            <a:ext cx="8546592" cy="47731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12.9-1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13112" y="1028726"/>
            <a:ext cx="12567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B11016"/>
                </a:solidFill>
                <a:latin typeface="Arial" pitchFamily="34" charset="0"/>
                <a:ea typeface="ＭＳ Ｐゴシック" charset="0"/>
              </a:rPr>
              <a:t>Experiment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20738" y="1507250"/>
            <a:ext cx="15773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 Generation</a:t>
            </a:r>
          </a:p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(homozygous)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199329" y="2117945"/>
            <a:ext cx="1718419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Double mutant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(black body,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 wings)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6205679" y="3132951"/>
            <a:ext cx="346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</a:t>
            </a:r>
            <a:r>
              <a:rPr lang="en-US" sz="18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738" y="3989957"/>
            <a:ext cx="2333972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800" b="1" baseline="-25000" dirty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dihybrid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testcross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4104" y="4359876"/>
            <a:ext cx="2855462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Wild-type F</a:t>
            </a:r>
            <a:r>
              <a:rPr lang="en-US" sz="1800" b="1" baseline="-25000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ea typeface="ＭＳ Ｐゴシック" charset="0"/>
              </a:rPr>
              <a:t>dihybrid</a:t>
            </a:r>
            <a:endParaRPr lang="en-US" sz="1800" b="1" dirty="0" smtClean="0">
              <a:solidFill>
                <a:srgbClr val="000000"/>
              </a:solidFill>
              <a:ea typeface="ＭＳ Ｐゴシック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(gray body, normal wings)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7043087" y="4262802"/>
            <a:ext cx="1846659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Homozygous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recessive (black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body, vestigial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wings)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7052188" y="5416140"/>
            <a:ext cx="346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 </a:t>
            </a:r>
            <a:r>
              <a:rPr lang="en-US" sz="18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7527173" y="5409995"/>
            <a:ext cx="6668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vg </a:t>
            </a:r>
            <a:r>
              <a:rPr lang="en-US" sz="18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6731773" y="3139301"/>
            <a:ext cx="602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 </a:t>
            </a:r>
            <a:r>
              <a:rPr lang="en-US" sz="18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328485" y="3208448"/>
            <a:ext cx="2260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000935" y="3208697"/>
            <a:ext cx="3542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602528" y="3200760"/>
            <a:ext cx="2260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1417438" y="3207359"/>
            <a:ext cx="3542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332162" y="5310345"/>
            <a:ext cx="2260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947891" y="5311329"/>
            <a:ext cx="3542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602528" y="5310345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800" b="1" baseline="30000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355199" y="5312313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800" b="1" baseline="30000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331166" y="2116850"/>
            <a:ext cx="1564531" cy="79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Wild type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(gray body,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 wings)</a:t>
            </a: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" y="265843"/>
            <a:ext cx="8150352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12.9-2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2"/>
          <p:cNvSpPr txBox="1">
            <a:spLocks noChangeArrowheads="1"/>
          </p:cNvSpPr>
          <p:nvPr/>
        </p:nvSpPr>
        <p:spPr bwMode="auto">
          <a:xfrm>
            <a:off x="511061" y="255588"/>
            <a:ext cx="12567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B11016"/>
                </a:solidFill>
                <a:latin typeface="Arial" pitchFamily="34" charset="0"/>
                <a:ea typeface="ＭＳ Ｐゴシック" charset="0"/>
              </a:rPr>
              <a:t>Experiment</a:t>
            </a:r>
          </a:p>
        </p:txBody>
      </p:sp>
      <p:sp>
        <p:nvSpPr>
          <p:cNvPr id="51" name="TextBox 3"/>
          <p:cNvSpPr txBox="1">
            <a:spLocks noChangeArrowheads="1"/>
          </p:cNvSpPr>
          <p:nvPr/>
        </p:nvSpPr>
        <p:spPr bwMode="auto">
          <a:xfrm>
            <a:off x="523761" y="579439"/>
            <a:ext cx="10729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Testcross</a:t>
            </a:r>
          </a:p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offspring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61781" y="927419"/>
            <a:ext cx="564257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Eggs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3" name="TextBox 6"/>
          <p:cNvSpPr txBox="1">
            <a:spLocks noChangeArrowheads="1"/>
          </p:cNvSpPr>
          <p:nvPr/>
        </p:nvSpPr>
        <p:spPr bwMode="auto">
          <a:xfrm>
            <a:off x="4453776" y="916306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5" name="TextBox 8"/>
          <p:cNvSpPr txBox="1">
            <a:spLocks noChangeArrowheads="1"/>
          </p:cNvSpPr>
          <p:nvPr/>
        </p:nvSpPr>
        <p:spPr bwMode="auto">
          <a:xfrm>
            <a:off x="5537870" y="1619888"/>
            <a:ext cx="92333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Gray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7" name="TextBox 11"/>
          <p:cNvSpPr txBox="1">
            <a:spLocks noChangeArrowheads="1"/>
          </p:cNvSpPr>
          <p:nvPr/>
        </p:nvSpPr>
        <p:spPr bwMode="auto">
          <a:xfrm>
            <a:off x="6871628" y="1603062"/>
            <a:ext cx="7694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Black</a:t>
            </a:r>
          </a:p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8" name="TextBox 13"/>
          <p:cNvSpPr txBox="1">
            <a:spLocks noChangeArrowheads="1"/>
          </p:cNvSpPr>
          <p:nvPr/>
        </p:nvSpPr>
        <p:spPr bwMode="auto">
          <a:xfrm>
            <a:off x="2645134" y="1621474"/>
            <a:ext cx="147476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Wild type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(gray normal)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9" name="TextBox 14"/>
          <p:cNvSpPr txBox="1">
            <a:spLocks noChangeArrowheads="1"/>
          </p:cNvSpPr>
          <p:nvPr/>
        </p:nvSpPr>
        <p:spPr bwMode="auto">
          <a:xfrm>
            <a:off x="4276655" y="1619888"/>
            <a:ext cx="92333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Black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vestigial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60" name="TextBox 16"/>
          <p:cNvSpPr txBox="1">
            <a:spLocks noChangeArrowheads="1"/>
          </p:cNvSpPr>
          <p:nvPr/>
        </p:nvSpPr>
        <p:spPr bwMode="auto">
          <a:xfrm>
            <a:off x="1940446" y="2282509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</a:p>
        </p:txBody>
      </p:sp>
      <p:sp>
        <p:nvSpPr>
          <p:cNvPr id="61" name="TextBox 17"/>
          <p:cNvSpPr txBox="1">
            <a:spLocks noChangeArrowheads="1"/>
          </p:cNvSpPr>
          <p:nvPr/>
        </p:nvSpPr>
        <p:spPr bwMode="auto">
          <a:xfrm>
            <a:off x="1811224" y="2838134"/>
            <a:ext cx="718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63" name="TextBox 19"/>
          <p:cNvSpPr txBox="1">
            <a:spLocks noChangeArrowheads="1"/>
          </p:cNvSpPr>
          <p:nvPr/>
        </p:nvSpPr>
        <p:spPr bwMode="auto">
          <a:xfrm>
            <a:off x="516141" y="4489451"/>
            <a:ext cx="22527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PREDICTED RATIOS</a:t>
            </a:r>
          </a:p>
        </p:txBody>
      </p:sp>
      <p:sp>
        <p:nvSpPr>
          <p:cNvPr id="64" name="TextBox 20"/>
          <p:cNvSpPr txBox="1">
            <a:spLocks noChangeArrowheads="1"/>
          </p:cNvSpPr>
          <p:nvPr/>
        </p:nvSpPr>
        <p:spPr bwMode="auto">
          <a:xfrm>
            <a:off x="634886" y="4881564"/>
            <a:ext cx="203902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Genes on different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chromosomes: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65" name="TextBox 22"/>
          <p:cNvSpPr txBox="1">
            <a:spLocks noChangeArrowheads="1"/>
          </p:cNvSpPr>
          <p:nvPr/>
        </p:nvSpPr>
        <p:spPr bwMode="auto">
          <a:xfrm>
            <a:off x="642506" y="5590541"/>
            <a:ext cx="170559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Genes on same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chromosome: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66" name="TextBox 24"/>
          <p:cNvSpPr txBox="1">
            <a:spLocks noChangeArrowheads="1"/>
          </p:cNvSpPr>
          <p:nvPr/>
        </p:nvSpPr>
        <p:spPr bwMode="auto">
          <a:xfrm>
            <a:off x="531381" y="6318251"/>
            <a:ext cx="833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B11016"/>
                </a:solidFill>
                <a:latin typeface="Arial" pitchFamily="34" charset="0"/>
                <a:ea typeface="ＭＳ Ｐゴシック" charset="0"/>
              </a:rPr>
              <a:t>Results</a:t>
            </a:r>
          </a:p>
        </p:txBody>
      </p:sp>
      <p:sp>
        <p:nvSpPr>
          <p:cNvPr id="67" name="TextBox 26"/>
          <p:cNvSpPr txBox="1">
            <a:spLocks noChangeArrowheads="1"/>
          </p:cNvSpPr>
          <p:nvPr/>
        </p:nvSpPr>
        <p:spPr bwMode="auto">
          <a:xfrm>
            <a:off x="3249816" y="498252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68" name="TextBox 27"/>
          <p:cNvSpPr txBox="1">
            <a:spLocks noChangeArrowheads="1"/>
          </p:cNvSpPr>
          <p:nvPr/>
        </p:nvSpPr>
        <p:spPr bwMode="auto">
          <a:xfrm>
            <a:off x="3249816" y="5714366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69" name="TextBox 28"/>
          <p:cNvSpPr txBox="1">
            <a:spLocks noChangeArrowheads="1"/>
          </p:cNvSpPr>
          <p:nvPr/>
        </p:nvSpPr>
        <p:spPr bwMode="auto">
          <a:xfrm>
            <a:off x="3113291" y="6333491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965</a:t>
            </a:r>
          </a:p>
        </p:txBody>
      </p:sp>
      <p:sp>
        <p:nvSpPr>
          <p:cNvPr id="70" name="TextBox 29"/>
          <p:cNvSpPr txBox="1">
            <a:spLocks noChangeArrowheads="1"/>
          </p:cNvSpPr>
          <p:nvPr/>
        </p:nvSpPr>
        <p:spPr bwMode="auto">
          <a:xfrm>
            <a:off x="3957841" y="4982529"/>
            <a:ext cx="769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71" name="TextBox 30"/>
          <p:cNvSpPr txBox="1">
            <a:spLocks noChangeArrowheads="1"/>
          </p:cNvSpPr>
          <p:nvPr/>
        </p:nvSpPr>
        <p:spPr bwMode="auto">
          <a:xfrm>
            <a:off x="3957841" y="5714366"/>
            <a:ext cx="769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72" name="TextBox 31"/>
          <p:cNvSpPr txBox="1">
            <a:spLocks noChangeArrowheads="1"/>
          </p:cNvSpPr>
          <p:nvPr/>
        </p:nvSpPr>
        <p:spPr bwMode="auto">
          <a:xfrm>
            <a:off x="3948316" y="6333491"/>
            <a:ext cx="769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73" name="TextBox 32"/>
          <p:cNvSpPr txBox="1">
            <a:spLocks noChangeArrowheads="1"/>
          </p:cNvSpPr>
          <p:nvPr/>
        </p:nvSpPr>
        <p:spPr bwMode="auto">
          <a:xfrm>
            <a:off x="4538231" y="499014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74" name="TextBox 33"/>
          <p:cNvSpPr txBox="1">
            <a:spLocks noChangeArrowheads="1"/>
          </p:cNvSpPr>
          <p:nvPr/>
        </p:nvSpPr>
        <p:spPr bwMode="auto">
          <a:xfrm>
            <a:off x="4530611" y="5714366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75" name="TextBox 34"/>
          <p:cNvSpPr txBox="1">
            <a:spLocks noChangeArrowheads="1"/>
          </p:cNvSpPr>
          <p:nvPr/>
        </p:nvSpPr>
        <p:spPr bwMode="auto">
          <a:xfrm>
            <a:off x="4388054" y="6325871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944</a:t>
            </a:r>
          </a:p>
        </p:txBody>
      </p:sp>
      <p:sp>
        <p:nvSpPr>
          <p:cNvPr id="76" name="TextBox 35"/>
          <p:cNvSpPr txBox="1">
            <a:spLocks noChangeArrowheads="1"/>
          </p:cNvSpPr>
          <p:nvPr/>
        </p:nvSpPr>
        <p:spPr bwMode="auto">
          <a:xfrm>
            <a:off x="5203711" y="4990149"/>
            <a:ext cx="769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77" name="TextBox 36"/>
          <p:cNvSpPr txBox="1">
            <a:spLocks noChangeArrowheads="1"/>
          </p:cNvSpPr>
          <p:nvPr/>
        </p:nvSpPr>
        <p:spPr bwMode="auto">
          <a:xfrm>
            <a:off x="5196091" y="5714366"/>
            <a:ext cx="769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78" name="TextBox 37"/>
          <p:cNvSpPr txBox="1">
            <a:spLocks noChangeArrowheads="1"/>
          </p:cNvSpPr>
          <p:nvPr/>
        </p:nvSpPr>
        <p:spPr bwMode="auto">
          <a:xfrm>
            <a:off x="5186566" y="6325871"/>
            <a:ext cx="769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79" name="TextBox 38"/>
          <p:cNvSpPr txBox="1">
            <a:spLocks noChangeArrowheads="1"/>
          </p:cNvSpPr>
          <p:nvPr/>
        </p:nvSpPr>
        <p:spPr bwMode="auto">
          <a:xfrm>
            <a:off x="5813946" y="498252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80" name="TextBox 39"/>
          <p:cNvSpPr txBox="1">
            <a:spLocks noChangeArrowheads="1"/>
          </p:cNvSpPr>
          <p:nvPr/>
        </p:nvSpPr>
        <p:spPr bwMode="auto">
          <a:xfrm>
            <a:off x="5806326" y="5714366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0</a:t>
            </a:r>
          </a:p>
        </p:txBody>
      </p:sp>
      <p:sp>
        <p:nvSpPr>
          <p:cNvPr id="81" name="TextBox 40"/>
          <p:cNvSpPr txBox="1">
            <a:spLocks noChangeArrowheads="1"/>
          </p:cNvSpPr>
          <p:nvPr/>
        </p:nvSpPr>
        <p:spPr bwMode="auto">
          <a:xfrm>
            <a:off x="5669801" y="6318251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206</a:t>
            </a:r>
          </a:p>
        </p:txBody>
      </p:sp>
      <p:sp>
        <p:nvSpPr>
          <p:cNvPr id="82" name="TextBox 41"/>
          <p:cNvSpPr txBox="1">
            <a:spLocks noChangeArrowheads="1"/>
          </p:cNvSpPr>
          <p:nvPr/>
        </p:nvSpPr>
        <p:spPr bwMode="auto">
          <a:xfrm>
            <a:off x="6437199" y="4990149"/>
            <a:ext cx="769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83" name="TextBox 42"/>
          <p:cNvSpPr txBox="1">
            <a:spLocks noChangeArrowheads="1"/>
          </p:cNvSpPr>
          <p:nvPr/>
        </p:nvSpPr>
        <p:spPr bwMode="auto">
          <a:xfrm>
            <a:off x="6444819" y="5721986"/>
            <a:ext cx="769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84" name="TextBox 43"/>
          <p:cNvSpPr txBox="1">
            <a:spLocks noChangeArrowheads="1"/>
          </p:cNvSpPr>
          <p:nvPr/>
        </p:nvSpPr>
        <p:spPr bwMode="auto">
          <a:xfrm>
            <a:off x="6435294" y="6318251"/>
            <a:ext cx="769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</a:t>
            </a:r>
          </a:p>
        </p:txBody>
      </p:sp>
      <p:sp>
        <p:nvSpPr>
          <p:cNvPr id="85" name="TextBox 44"/>
          <p:cNvSpPr txBox="1">
            <a:spLocks noChangeArrowheads="1"/>
          </p:cNvSpPr>
          <p:nvPr/>
        </p:nvSpPr>
        <p:spPr bwMode="auto">
          <a:xfrm>
            <a:off x="7134429" y="499014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86" name="TextBox 45"/>
          <p:cNvSpPr txBox="1">
            <a:spLocks noChangeArrowheads="1"/>
          </p:cNvSpPr>
          <p:nvPr/>
        </p:nvSpPr>
        <p:spPr bwMode="auto">
          <a:xfrm>
            <a:off x="7134429" y="5721986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0</a:t>
            </a:r>
          </a:p>
        </p:txBody>
      </p:sp>
      <p:sp>
        <p:nvSpPr>
          <p:cNvPr id="87" name="TextBox 46"/>
          <p:cNvSpPr txBox="1">
            <a:spLocks noChangeArrowheads="1"/>
          </p:cNvSpPr>
          <p:nvPr/>
        </p:nvSpPr>
        <p:spPr bwMode="auto">
          <a:xfrm>
            <a:off x="7005524" y="6325871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185</a:t>
            </a:r>
          </a:p>
        </p:txBody>
      </p:sp>
      <p:sp>
        <p:nvSpPr>
          <p:cNvPr id="88" name="TextBox 6"/>
          <p:cNvSpPr txBox="1">
            <a:spLocks noChangeArrowheads="1"/>
          </p:cNvSpPr>
          <p:nvPr/>
        </p:nvSpPr>
        <p:spPr bwMode="auto">
          <a:xfrm>
            <a:off x="4771308" y="912495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9" name="TextBox 6"/>
          <p:cNvSpPr txBox="1">
            <a:spLocks noChangeArrowheads="1"/>
          </p:cNvSpPr>
          <p:nvPr/>
        </p:nvSpPr>
        <p:spPr bwMode="auto">
          <a:xfrm>
            <a:off x="5643037" y="916306"/>
            <a:ext cx="2260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90" name="TextBox 6"/>
          <p:cNvSpPr txBox="1">
            <a:spLocks noChangeArrowheads="1"/>
          </p:cNvSpPr>
          <p:nvPr/>
        </p:nvSpPr>
        <p:spPr bwMode="auto">
          <a:xfrm>
            <a:off x="6048866" y="911931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1" name="TextBox 6"/>
          <p:cNvSpPr txBox="1">
            <a:spLocks noChangeArrowheads="1"/>
          </p:cNvSpPr>
          <p:nvPr/>
        </p:nvSpPr>
        <p:spPr bwMode="auto">
          <a:xfrm>
            <a:off x="3126011" y="910591"/>
            <a:ext cx="2260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92" name="TextBox 6"/>
          <p:cNvSpPr txBox="1">
            <a:spLocks noChangeArrowheads="1"/>
          </p:cNvSpPr>
          <p:nvPr/>
        </p:nvSpPr>
        <p:spPr bwMode="auto">
          <a:xfrm>
            <a:off x="3505632" y="912179"/>
            <a:ext cx="3542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3" name="TextBox 6"/>
          <p:cNvSpPr txBox="1">
            <a:spLocks noChangeArrowheads="1"/>
          </p:cNvSpPr>
          <p:nvPr/>
        </p:nvSpPr>
        <p:spPr bwMode="auto">
          <a:xfrm>
            <a:off x="6879248" y="912108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4" name="TextBox 6"/>
          <p:cNvSpPr txBox="1">
            <a:spLocks noChangeArrowheads="1"/>
          </p:cNvSpPr>
          <p:nvPr/>
        </p:nvSpPr>
        <p:spPr bwMode="auto">
          <a:xfrm>
            <a:off x="7207457" y="918459"/>
            <a:ext cx="3542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5" name="TextBox 6"/>
          <p:cNvSpPr txBox="1">
            <a:spLocks noChangeArrowheads="1"/>
          </p:cNvSpPr>
          <p:nvPr/>
        </p:nvSpPr>
        <p:spPr bwMode="auto">
          <a:xfrm>
            <a:off x="2736289" y="3882391"/>
            <a:ext cx="2260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96" name="TextBox 6"/>
          <p:cNvSpPr txBox="1">
            <a:spLocks noChangeArrowheads="1"/>
          </p:cNvSpPr>
          <p:nvPr/>
        </p:nvSpPr>
        <p:spPr bwMode="auto">
          <a:xfrm>
            <a:off x="3007787" y="3882390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7" name="TextBox 6"/>
          <p:cNvSpPr txBox="1">
            <a:spLocks noChangeArrowheads="1"/>
          </p:cNvSpPr>
          <p:nvPr/>
        </p:nvSpPr>
        <p:spPr bwMode="auto">
          <a:xfrm>
            <a:off x="3335404" y="3882390"/>
            <a:ext cx="3542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8" name="TextBox 6"/>
          <p:cNvSpPr txBox="1">
            <a:spLocks noChangeArrowheads="1"/>
          </p:cNvSpPr>
          <p:nvPr/>
        </p:nvSpPr>
        <p:spPr bwMode="auto">
          <a:xfrm>
            <a:off x="3749497" y="3874771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9" name="TextBox 6"/>
          <p:cNvSpPr txBox="1">
            <a:spLocks noChangeArrowheads="1"/>
          </p:cNvSpPr>
          <p:nvPr/>
        </p:nvSpPr>
        <p:spPr bwMode="auto">
          <a:xfrm>
            <a:off x="4198503" y="3875724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0" name="TextBox 6"/>
          <p:cNvSpPr txBox="1">
            <a:spLocks noChangeArrowheads="1"/>
          </p:cNvSpPr>
          <p:nvPr/>
        </p:nvSpPr>
        <p:spPr bwMode="auto">
          <a:xfrm>
            <a:off x="4394786" y="3876200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1" name="TextBox 6"/>
          <p:cNvSpPr txBox="1">
            <a:spLocks noChangeArrowheads="1"/>
          </p:cNvSpPr>
          <p:nvPr/>
        </p:nvSpPr>
        <p:spPr bwMode="auto">
          <a:xfrm>
            <a:off x="4723080" y="3874770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2" name="TextBox 6"/>
          <p:cNvSpPr txBox="1">
            <a:spLocks noChangeArrowheads="1"/>
          </p:cNvSpPr>
          <p:nvPr/>
        </p:nvSpPr>
        <p:spPr bwMode="auto">
          <a:xfrm>
            <a:off x="5055359" y="3882390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3" name="TextBox 6"/>
          <p:cNvSpPr txBox="1">
            <a:spLocks noChangeArrowheads="1"/>
          </p:cNvSpPr>
          <p:nvPr/>
        </p:nvSpPr>
        <p:spPr bwMode="auto">
          <a:xfrm>
            <a:off x="5386533" y="3882389"/>
            <a:ext cx="2260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baseline="30000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  <p:sp>
        <p:nvSpPr>
          <p:cNvPr id="104" name="TextBox 6"/>
          <p:cNvSpPr txBox="1">
            <a:spLocks noChangeArrowheads="1"/>
          </p:cNvSpPr>
          <p:nvPr/>
        </p:nvSpPr>
        <p:spPr bwMode="auto">
          <a:xfrm>
            <a:off x="5662657" y="3874769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5" name="TextBox 6"/>
          <p:cNvSpPr txBox="1">
            <a:spLocks noChangeArrowheads="1"/>
          </p:cNvSpPr>
          <p:nvPr/>
        </p:nvSpPr>
        <p:spPr bwMode="auto">
          <a:xfrm>
            <a:off x="5999535" y="3881257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6" name="TextBox 6"/>
          <p:cNvSpPr txBox="1">
            <a:spLocks noChangeArrowheads="1"/>
          </p:cNvSpPr>
          <p:nvPr/>
        </p:nvSpPr>
        <p:spPr bwMode="auto">
          <a:xfrm>
            <a:off x="6315882" y="3886199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7" name="TextBox 6"/>
          <p:cNvSpPr txBox="1">
            <a:spLocks noChangeArrowheads="1"/>
          </p:cNvSpPr>
          <p:nvPr/>
        </p:nvSpPr>
        <p:spPr bwMode="auto">
          <a:xfrm>
            <a:off x="6653257" y="3874768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8" name="TextBox 6"/>
          <p:cNvSpPr txBox="1">
            <a:spLocks noChangeArrowheads="1"/>
          </p:cNvSpPr>
          <p:nvPr/>
        </p:nvSpPr>
        <p:spPr bwMode="auto">
          <a:xfrm>
            <a:off x="6854121" y="3874770"/>
            <a:ext cx="1410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9" name="TextBox 6"/>
          <p:cNvSpPr txBox="1">
            <a:spLocks noChangeArrowheads="1"/>
          </p:cNvSpPr>
          <p:nvPr/>
        </p:nvSpPr>
        <p:spPr bwMode="auto">
          <a:xfrm>
            <a:off x="7161930" y="3882390"/>
            <a:ext cx="3542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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0" name="TextBox 6"/>
          <p:cNvSpPr txBox="1">
            <a:spLocks noChangeArrowheads="1"/>
          </p:cNvSpPr>
          <p:nvPr/>
        </p:nvSpPr>
        <p:spPr bwMode="auto">
          <a:xfrm>
            <a:off x="7574237" y="3879917"/>
            <a:ext cx="269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vg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Recombination and Linkage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genetic findings of Mendel and Morgan relate to the chromosomal basis of recombination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3725</TotalTime>
  <Words>1700</Words>
  <Application>Microsoft Macintosh PowerPoint</Application>
  <PresentationFormat>On-screen Show (4:3)</PresentationFormat>
  <Paragraphs>611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163</vt:i4>
      </vt:variant>
      <vt:variant>
        <vt:lpstr>Slide Titles</vt:lpstr>
      </vt:variant>
      <vt:variant>
        <vt:i4>23</vt:i4>
      </vt:variant>
    </vt:vector>
  </HeadingPairs>
  <TitlesOfParts>
    <vt:vector size="193" baseType="lpstr">
      <vt:lpstr>ＭＳ Ｐゴシック</vt:lpstr>
      <vt:lpstr>Symbol</vt:lpstr>
      <vt:lpstr>Times</vt:lpstr>
      <vt:lpstr>ヒラギノ角ゴ Pro W3</vt:lpstr>
      <vt:lpstr>Arial</vt:lpstr>
      <vt:lpstr>Times New Roman</vt:lpstr>
      <vt:lpstr>Wingdings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Concept 12.3: Linked genes tend to be inherited together because they are located near each other on the same chromosome</vt:lpstr>
      <vt:lpstr>How Linkage Affects Inheritance</vt:lpstr>
      <vt:lpstr>PowerPoint Presentation</vt:lpstr>
      <vt:lpstr>Figure 12.UN01</vt:lpstr>
      <vt:lpstr>PowerPoint Presentation</vt:lpstr>
      <vt:lpstr>Figure 12.9</vt:lpstr>
      <vt:lpstr>Figure 12.9-1</vt:lpstr>
      <vt:lpstr>Figure 12.9-2</vt:lpstr>
      <vt:lpstr>Genetic Recombination and Linkage</vt:lpstr>
      <vt:lpstr>Recombination of Unlinked Genes: Independent Assortment of Chromosomes</vt:lpstr>
      <vt:lpstr>Figure 12.UN02</vt:lpstr>
      <vt:lpstr>Recombination of Linked Genes: Crossing Over</vt:lpstr>
      <vt:lpstr>Figure 12.10</vt:lpstr>
      <vt:lpstr>Figure 12.10-1</vt:lpstr>
      <vt:lpstr>Figure 12.10-2</vt:lpstr>
      <vt:lpstr>Figure 12.10-3</vt:lpstr>
      <vt:lpstr>New Combinations of Alleles: Variation for Natural Selection</vt:lpstr>
      <vt:lpstr>Mapping the Distance Between Genes Using Recombination Data: Scientific Inquiry</vt:lpstr>
      <vt:lpstr>PowerPoint Presentation</vt:lpstr>
      <vt:lpstr>Figure 12.11</vt:lpstr>
      <vt:lpstr>PowerPoint Presentation</vt:lpstr>
      <vt:lpstr>PowerPoint Presentation</vt:lpstr>
      <vt:lpstr>Figure 12.12</vt:lpstr>
    </vt:vector>
  </TitlesOfParts>
  <Company>Pearson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Microsoft Office User</cp:lastModifiedBy>
  <cp:revision>608</cp:revision>
  <cp:lastPrinted>2005-03-24T12:52:04Z</cp:lastPrinted>
  <dcterms:created xsi:type="dcterms:W3CDTF">2010-10-31T21:38:30Z</dcterms:created>
  <dcterms:modified xsi:type="dcterms:W3CDTF">2017-02-06T14:35:19Z</dcterms:modified>
</cp:coreProperties>
</file>