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slideLayouts/slideLayout7.xml" ContentType="application/vnd.openxmlformats-officedocument.presentationml.slideLayout+xml"/>
  <Override PartName="/ppt/theme/theme122.xml" ContentType="application/vnd.openxmlformats-officedocument.theme+xml"/>
  <Override PartName="/ppt/slideLayouts/slideLayout8.xml" ContentType="application/vnd.openxmlformats-officedocument.presentationml.slideLayout+xml"/>
  <Override PartName="/ppt/theme/theme123.xml" ContentType="application/vnd.openxmlformats-officedocument.theme+xml"/>
  <Override PartName="/ppt/slideLayouts/slideLayout9.xml" ContentType="application/vnd.openxmlformats-officedocument.presentationml.slideLayout+xml"/>
  <Override PartName="/ppt/theme/theme124.xml" ContentType="application/vnd.openxmlformats-officedocument.theme+xml"/>
  <Override PartName="/ppt/slideLayouts/slideLayout10.xml" ContentType="application/vnd.openxmlformats-officedocument.presentationml.slideLayout+xml"/>
  <Override PartName="/ppt/theme/theme125.xml" ContentType="application/vnd.openxmlformats-officedocument.theme+xml"/>
  <Override PartName="/ppt/slideLayouts/slideLayout11.xml" ContentType="application/vnd.openxmlformats-officedocument.presentationml.slideLayout+xml"/>
  <Override PartName="/ppt/theme/theme126.xml" ContentType="application/vnd.openxmlformats-officedocument.theme+xml"/>
  <Override PartName="/ppt/slideLayouts/slideLayout12.xml" ContentType="application/vnd.openxmlformats-officedocument.presentationml.slideLayout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slideLayouts/slideLayout13.xml" ContentType="application/vnd.openxmlformats-officedocument.presentationml.slideLayout+xml"/>
  <Override PartName="/ppt/theme/theme130.xml" ContentType="application/vnd.openxmlformats-officedocument.theme+xml"/>
  <Override PartName="/ppt/slideLayouts/slideLayout14.xml" ContentType="application/vnd.openxmlformats-officedocument.presentationml.slideLayout+xml"/>
  <Override PartName="/ppt/theme/theme131.xml" ContentType="application/vnd.openxmlformats-officedocument.theme+xml"/>
  <Override PartName="/ppt/slideLayouts/slideLayout15.xml" ContentType="application/vnd.openxmlformats-officedocument.presentationml.slideLayout+xml"/>
  <Override PartName="/ppt/theme/theme132.xml" ContentType="application/vnd.openxmlformats-officedocument.theme+xml"/>
  <Override PartName="/ppt/slideLayouts/slideLayout16.xml" ContentType="application/vnd.openxmlformats-officedocument.presentationml.slideLayout+xml"/>
  <Override PartName="/ppt/theme/theme133.xml" ContentType="application/vnd.openxmlformats-officedocument.theme+xml"/>
  <Override PartName="/ppt/slideLayouts/slideLayout17.xml" ContentType="application/vnd.openxmlformats-officedocument.presentationml.slideLayout+xml"/>
  <Override PartName="/ppt/theme/theme134.xml" ContentType="application/vnd.openxmlformats-officedocument.theme+xml"/>
  <Override PartName="/ppt/slideLayouts/slideLayout18.xml" ContentType="application/vnd.openxmlformats-officedocument.presentationml.slideLayout+xml"/>
  <Override PartName="/ppt/theme/theme135.xml" ContentType="application/vnd.openxmlformats-officedocument.theme+xml"/>
  <Override PartName="/ppt/slideLayouts/slideLayout19.xml" ContentType="application/vnd.openxmlformats-officedocument.presentationml.slideLayout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</p:sldMasterIdLst>
  <p:notesMasterIdLst>
    <p:notesMasterId r:id="rId193"/>
  </p:notesMasterIdLst>
  <p:handoutMasterIdLst>
    <p:handoutMasterId r:id="rId194"/>
  </p:handoutMasterIdLst>
  <p:sldIdLst>
    <p:sldId id="256" r:id="rId164"/>
    <p:sldId id="257" r:id="rId165"/>
    <p:sldId id="314" r:id="rId166"/>
    <p:sldId id="259" r:id="rId167"/>
    <p:sldId id="315" r:id="rId168"/>
    <p:sldId id="316" r:id="rId169"/>
    <p:sldId id="317" r:id="rId170"/>
    <p:sldId id="318" r:id="rId171"/>
    <p:sldId id="261" r:id="rId172"/>
    <p:sldId id="262" r:id="rId173"/>
    <p:sldId id="263" r:id="rId174"/>
    <p:sldId id="319" r:id="rId175"/>
    <p:sldId id="265" r:id="rId176"/>
    <p:sldId id="266" r:id="rId177"/>
    <p:sldId id="322" r:id="rId178"/>
    <p:sldId id="323" r:id="rId179"/>
    <p:sldId id="324" r:id="rId180"/>
    <p:sldId id="268" r:id="rId181"/>
    <p:sldId id="269" r:id="rId182"/>
    <p:sldId id="325" r:id="rId183"/>
    <p:sldId id="271" r:id="rId184"/>
    <p:sldId id="326" r:id="rId185"/>
    <p:sldId id="273" r:id="rId186"/>
    <p:sldId id="274" r:id="rId187"/>
    <p:sldId id="275" r:id="rId188"/>
    <p:sldId id="327" r:id="rId189"/>
    <p:sldId id="277" r:id="rId190"/>
    <p:sldId id="278" r:id="rId191"/>
    <p:sldId id="328" r:id="rId192"/>
  </p:sldIdLst>
  <p:sldSz cx="9144000" cy="6858000" type="screen4x3"/>
  <p:notesSz cx="6858000" cy="9144000"/>
  <p:custDataLst>
    <p:tags r:id="rId19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2176" autoAdjust="0"/>
  </p:normalViewPr>
  <p:slideViewPr>
    <p:cSldViewPr snapToGrid="0" showGuides="1">
      <p:cViewPr varScale="1">
        <p:scale>
          <a:sx n="82" d="100"/>
          <a:sy n="82" d="100"/>
        </p:scale>
        <p:origin x="1200" y="160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61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7.xml"/><Relationship Id="rId181" Type="http://schemas.openxmlformats.org/officeDocument/2006/relationships/slide" Target="slides/slide18.xml"/><Relationship Id="rId182" Type="http://schemas.openxmlformats.org/officeDocument/2006/relationships/slide" Target="slides/slide1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20.xml"/><Relationship Id="rId184" Type="http://schemas.openxmlformats.org/officeDocument/2006/relationships/slide" Target="slides/slide21.xml"/><Relationship Id="rId185" Type="http://schemas.openxmlformats.org/officeDocument/2006/relationships/slide" Target="slides/slide22.xml"/><Relationship Id="rId186" Type="http://schemas.openxmlformats.org/officeDocument/2006/relationships/slide" Target="slides/slide23.xml"/><Relationship Id="rId187" Type="http://schemas.openxmlformats.org/officeDocument/2006/relationships/slide" Target="slides/slide24.xml"/><Relationship Id="rId188" Type="http://schemas.openxmlformats.org/officeDocument/2006/relationships/slide" Target="slides/slide25.xml"/><Relationship Id="rId189" Type="http://schemas.openxmlformats.org/officeDocument/2006/relationships/slide" Target="slides/slide26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27.xml"/><Relationship Id="rId191" Type="http://schemas.openxmlformats.org/officeDocument/2006/relationships/slide" Target="slides/slide28.xml"/><Relationship Id="rId192" Type="http://schemas.openxmlformats.org/officeDocument/2006/relationships/slide" Target="slides/slide2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notesMaster" Target="notesMasters/notesMaster1.xml"/><Relationship Id="rId194" Type="http://schemas.openxmlformats.org/officeDocument/2006/relationships/handoutMaster" Target="handoutMasters/handoutMaster1.xml"/><Relationship Id="rId195" Type="http://schemas.openxmlformats.org/officeDocument/2006/relationships/tags" Target="tags/tag1.xml"/><Relationship Id="rId196" Type="http://schemas.openxmlformats.org/officeDocument/2006/relationships/commentAuthors" Target="commentAuthors.xml"/><Relationship Id="rId197" Type="http://schemas.openxmlformats.org/officeDocument/2006/relationships/presProps" Target="presProps.xml"/><Relationship Id="rId198" Type="http://schemas.openxmlformats.org/officeDocument/2006/relationships/viewProps" Target="viewProps.xml"/><Relationship Id="rId199" Type="http://schemas.openxmlformats.org/officeDocument/2006/relationships/theme" Target="theme/theme1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" Target="slides/slide1.xml"/><Relationship Id="rId165" Type="http://schemas.openxmlformats.org/officeDocument/2006/relationships/slide" Target="slides/slide2.xml"/><Relationship Id="rId166" Type="http://schemas.openxmlformats.org/officeDocument/2006/relationships/slide" Target="slides/slide3.xml"/><Relationship Id="rId167" Type="http://schemas.openxmlformats.org/officeDocument/2006/relationships/slide" Target="slides/slide4.xml"/><Relationship Id="rId168" Type="http://schemas.openxmlformats.org/officeDocument/2006/relationships/slide" Target="slides/slide5.xml"/><Relationship Id="rId169" Type="http://schemas.openxmlformats.org/officeDocument/2006/relationships/slide" Target="slides/slide6.xml"/><Relationship Id="rId200" Type="http://schemas.openxmlformats.org/officeDocument/2006/relationships/tableStyles" Target="tableStyles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7.xml"/><Relationship Id="rId171" Type="http://schemas.openxmlformats.org/officeDocument/2006/relationships/slide" Target="slides/slide8.xml"/><Relationship Id="rId172" Type="http://schemas.openxmlformats.org/officeDocument/2006/relationships/slide" Target="slides/slide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0.xml"/><Relationship Id="rId174" Type="http://schemas.openxmlformats.org/officeDocument/2006/relationships/slide" Target="slides/slide11.xml"/><Relationship Id="rId175" Type="http://schemas.openxmlformats.org/officeDocument/2006/relationships/slide" Target="slides/slide12.xml"/><Relationship Id="rId176" Type="http://schemas.openxmlformats.org/officeDocument/2006/relationships/slide" Target="slides/slide13.xml"/><Relationship Id="rId177" Type="http://schemas.openxmlformats.org/officeDocument/2006/relationships/slide" Target="slides/slide14.xml"/><Relationship Id="rId178" Type="http://schemas.openxmlformats.org/officeDocument/2006/relationships/slide" Target="slides/slide15.xml"/><Relationship Id="rId179" Type="http://schemas.openxmlformats.org/officeDocument/2006/relationships/slide" Target="slides/slide16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2.xml"/><Relationship Id="rId12" Type="http://schemas.openxmlformats.org/officeDocument/2006/relationships/slide" Target="slides/slide26.xml"/><Relationship Id="rId13" Type="http://schemas.openxmlformats.org/officeDocument/2006/relationships/slide" Target="slides/slide29.xml"/><Relationship Id="rId1" Type="http://schemas.openxmlformats.org/officeDocument/2006/relationships/slide" Target="slides/slide3.xml"/><Relationship Id="rId2" Type="http://schemas.openxmlformats.org/officeDocument/2006/relationships/slide" Target="slides/slide5.xml"/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12.xml"/><Relationship Id="rId7" Type="http://schemas.openxmlformats.org/officeDocument/2006/relationships/slide" Target="slides/slide15.xml"/><Relationship Id="rId8" Type="http://schemas.openxmlformats.org/officeDocument/2006/relationships/slide" Target="slides/slide16.xml"/><Relationship Id="rId9" Type="http://schemas.openxmlformats.org/officeDocument/2006/relationships/slide" Target="slides/slide17.xml"/><Relationship Id="rId10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01/02/17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5CA95F-033A-4FB4-AC84-21DBB1E292B0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8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136E659-849B-4645-86FE-AE0C3F7A4D12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77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9CF0B75-23FD-44F0-9F5B-44C083CDBC96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49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12.3 Morgan’s first mutant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619BDDB-CBBF-4491-B2AF-767B66253032}" type="slidenum">
              <a:rPr lang="en-US" sz="1200">
                <a:ea typeface="ヒラギノ角ゴ Pro W3" charset="-128"/>
              </a:rPr>
              <a:pPr algn="r"/>
              <a:t>13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9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DFB19E4-FFC9-4493-A0B6-6538D6489B71}" type="slidenum">
              <a:rPr lang="en-US" sz="1200">
                <a:ea typeface="ヒラギノ角ゴ Pro W3" charset="-128"/>
              </a:rPr>
              <a:pPr algn="r"/>
              <a:t>14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87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12.4 Inquiry: In a cross between a wild-type female fruit fly and a mutant white-eyed male, what color eyes will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and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offspring have?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12.4-1 Inquiry: In a cross between a wild-type female fruit fly and a mutant white-eyed male, what color eyes will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and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offspring have? (part 1: experiment and results)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12.4-2 Inquiry: In a cross between a wild-type female fruit fly and a mutant white-eyed male, what color eyes will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and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offspring have? (part 2: conclusion)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AB59934-434A-4249-AF92-FE165220D219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77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66BDDB1-43D3-4E22-9A1E-BBA9B0E292C4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02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4124C87-BC6A-4F60-89B2-8C8ED3BDDE12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65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12.5 Human sex chromosomes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CCF0357-0BB0-4BA6-8EBF-BBFB6735A753}" type="slidenum">
              <a:rPr lang="en-US" sz="1200">
                <a:ea typeface="ヒラギノ角ゴ Pro W3" charset="-128"/>
              </a:rPr>
              <a:pPr algn="r"/>
              <a:t>21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12.6 The mammalian X-Y chromosomal system of sex determination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F844768-F76D-4536-BCF4-1467D6C0AB9D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487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65A162D-0F14-4F4F-948F-D0F3E0C9C60A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18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D13612D-D13D-409E-860D-B6B8B2F6685F}" type="slidenum">
              <a:rPr lang="en-US" sz="1200">
                <a:ea typeface="ヒラギノ角ゴ Pro W3" charset="-128"/>
              </a:rPr>
              <a:pPr algn="r"/>
              <a:t>25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3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12.7 The transmission of X-linked recessive traits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2666346-B45F-409F-A7F9-FE988CCF2B87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30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164E1BF-3EFE-4141-BFDC-37E0136E54A7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73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12.8 X inactivation and the tortoiseshell cat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 Where in the cell are Mendel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s hereditary factors located?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9C9B0FF-A0B9-40E3-9F66-B7E4CA5F6B38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20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12.2 The chromosomal basis of Mendel’s laws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12.2-1 The chromosomal basis of Mendel’s laws (part 1: P generation)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12.2-2 The chromosomal basis of Mendel’s laws (part 2: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12.2-3 The chromosomal basis of Mendel’s laws (part 3: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5DB2E57-21EF-4334-972A-9E7B6BE14126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69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2144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841625"/>
            <a:ext cx="4864100" cy="1604963"/>
          </a:xfrm>
        </p:spPr>
        <p:txBody>
          <a:bodyPr/>
          <a:lstStyle/>
          <a:p>
            <a:pPr marL="152400" indent="0" eaLnBrk="1" hangingPunct="1">
              <a:spcBef>
                <a:spcPct val="45000"/>
              </a:spcBef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The Chromosomal Basis of Inheritance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1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r>
              <a:rPr lang="en-CA" altLang="en-CA" dirty="0" smtClean="0"/>
              <a:t>’</a:t>
            </a:r>
            <a:r>
              <a:rPr lang="en-US" altLang="ja-JP" dirty="0" smtClean="0"/>
              <a:t>s Choice of Experimental Organism</a:t>
            </a:r>
            <a:endParaRPr lang="en-U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selected a species of fruit fly, </a:t>
            </a:r>
            <a:r>
              <a:rPr lang="en-US" i="1" dirty="0" smtClean="0"/>
              <a:t>Drosophila melanogaster</a:t>
            </a:r>
            <a:r>
              <a:rPr lang="en-US" dirty="0" smtClean="0"/>
              <a:t>, as his research organism</a:t>
            </a:r>
          </a:p>
          <a:p>
            <a:r>
              <a:rPr lang="en-US" dirty="0" smtClean="0"/>
              <a:t>Several characteristics make fruit flies a convenient organism for genetic studies</a:t>
            </a:r>
          </a:p>
          <a:p>
            <a:pPr lvl="1"/>
            <a:r>
              <a:rPr lang="en-US" dirty="0" smtClean="0"/>
              <a:t>They produce many offspring </a:t>
            </a:r>
          </a:p>
          <a:p>
            <a:pPr lvl="1"/>
            <a:r>
              <a:rPr lang="en-US" dirty="0" smtClean="0"/>
              <a:t>A generation can be bred every two weeks</a:t>
            </a:r>
          </a:p>
          <a:p>
            <a:pPr lvl="1"/>
            <a:r>
              <a:rPr lang="en-US" dirty="0" smtClean="0"/>
              <a:t>They have only four pairs of chromosomes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noted </a:t>
            </a:r>
            <a:r>
              <a:rPr lang="en-US" b="1" dirty="0" smtClean="0"/>
              <a:t>wild-type</a:t>
            </a:r>
            <a:r>
              <a:rPr lang="en-US" dirty="0" smtClean="0"/>
              <a:t>, or normal, phenotypes that were common in the fly populations</a:t>
            </a:r>
          </a:p>
          <a:p>
            <a:r>
              <a:rPr lang="en-US" dirty="0" smtClean="0"/>
              <a:t>Traits alternative to the wild type are called mutant phenotypes</a:t>
            </a:r>
          </a:p>
          <a:p>
            <a:r>
              <a:rPr lang="en-CA" dirty="0" smtClean="0"/>
              <a:t>The first mutant phenotype he discovered was a fly with white eyes instead of the wild type red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261872"/>
            <a:ext cx="6632448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Behavior of a Gene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Alleles with Behavior of a Chromosome Pair</a:t>
            </a:r>
            <a:br>
              <a:rPr lang="en-US" altLang="ja-JP" dirty="0" smtClean="0"/>
            </a:br>
            <a:endParaRPr lang="en-US" dirty="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one experiment, Morgan mated male flies with white eyes (mutant) with female flies with red eyes (wild type)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all had red eyes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showed the classical 3:1 </a:t>
            </a:r>
            <a:r>
              <a:rPr lang="en-US" dirty="0" err="1" smtClean="0"/>
              <a:t>red:white</a:t>
            </a:r>
            <a:r>
              <a:rPr lang="en-US" dirty="0" smtClean="0"/>
              <a:t> ratio, but only males had white eyes</a:t>
            </a:r>
          </a:p>
          <a:p>
            <a:r>
              <a:rPr lang="en-US" dirty="0" smtClean="0"/>
              <a:t>Morgan </a:t>
            </a:r>
            <a:r>
              <a:rPr lang="en-CA" dirty="0" smtClean="0"/>
              <a:t>concluded that the eye color was related to the sex of the fly</a:t>
            </a: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determined that the white-eyed mutant allele must be located on the X chromosome</a:t>
            </a:r>
          </a:p>
          <a:p>
            <a:r>
              <a:rPr lang="en-US" dirty="0" smtClean="0"/>
              <a:t>Morgan’s</a:t>
            </a:r>
            <a:r>
              <a:rPr lang="en-US" altLang="ja-JP" dirty="0" smtClean="0"/>
              <a:t> finding supported the chromosome theory of inheritance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46048"/>
            <a:ext cx="8546592" cy="45659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0148" y="1138428"/>
            <a:ext cx="976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8878" y="1421956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8878" y="2063306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400" b="1" baseline="-25000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53546" y="1138428"/>
            <a:ext cx="9730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Conclusion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674184" y="1425768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154628" y="2149189"/>
            <a:ext cx="114294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 offspring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had red eyes.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632716" y="2731010"/>
            <a:ext cx="4376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677041" y="2904681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826708" y="1469899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5826708" y="1647699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252160" y="1388936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7884109" y="1465136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7877758" y="1647699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8334960" y="1384173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34784" y="2357311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67647" y="2452879"/>
            <a:ext cx="5594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91947" y="3278061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2528" y="3048509"/>
            <a:ext cx="6460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8878" y="3336481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61297" y="3999422"/>
            <a:ext cx="5594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09409" y="5044949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32716" y="4246754"/>
            <a:ext cx="4376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677041" y="4611244"/>
            <a:ext cx="944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</a:p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150560" y="5171948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47" name="TextBox 47"/>
          <p:cNvSpPr txBox="1">
            <a:spLocks noChangeArrowheads="1"/>
          </p:cNvSpPr>
          <p:nvPr/>
        </p:nvSpPr>
        <p:spPr bwMode="auto">
          <a:xfrm>
            <a:off x="7965072" y="5044949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6249165" y="1803499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6119025" y="3023028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7075581" y="2908284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2" name="TextBox 19"/>
          <p:cNvSpPr txBox="1">
            <a:spLocks noChangeArrowheads="1"/>
          </p:cNvSpPr>
          <p:nvPr/>
        </p:nvSpPr>
        <p:spPr bwMode="auto">
          <a:xfrm>
            <a:off x="7928345" y="2908793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6876384" y="3922478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7080942" y="4422138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7931731" y="4415230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6109240" y="4548498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7076594" y="4817161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7054369" y="5424799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  <a:r>
              <a:rPr lang="en-US" sz="12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2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1725168"/>
            <a:ext cx="5193792" cy="34076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12.4-1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94156" y="1710879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08813" y="2082354"/>
            <a:ext cx="12182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3208" y="2912394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688270" y="3033269"/>
            <a:ext cx="147476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 offspring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had red eyes.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997138" y="4195510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5167" y="4584386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12.4-2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9592" y="178816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Conclusion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05435" y="577279"/>
            <a:ext cx="12182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99955" y="62966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299955" y="89001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2092" y="49472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5742" y="107892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235242" y="63284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241592" y="88049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55955" y="50107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860467" y="187267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755942" y="2036192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367" y="266007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079542" y="319506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330" y="2660079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987217" y="2429892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2003" y="2681733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55942" y="4252342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11292" y="571601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99917" y="4614292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83880" y="5123879"/>
            <a:ext cx="121828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3725405" y="5904929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324" y="2830958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9171" y="4127172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8624" y="5025656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81157" y="4824286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9486" y="4840530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2717" y="5406252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0967" y="6269031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800" b="1" baseline="3000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338864" y="5715977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12.2: Sex-linked genes exhibit unique patterns of inheritance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of the members of the pair of sex chromosomes can be correlated with the behavior of the two alleles of the eye-color gene </a:t>
            </a:r>
            <a:r>
              <a:rPr lang="en-US" i="1" dirty="0" smtClean="0"/>
              <a:t>white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Chromosomal Basis of Sex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and other mammals have two types of sex chromosomes: a larger X chromosome and a smaller Y chromosome</a:t>
            </a:r>
          </a:p>
          <a:p>
            <a:r>
              <a:rPr lang="en-US" dirty="0" smtClean="0"/>
              <a:t>Only the ends of the Y chromosome have regions that are homologous with corresponding regions of the X chromosome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SRY</a:t>
            </a:r>
            <a:r>
              <a:rPr lang="en-US" dirty="0" smtClean="0"/>
              <a:t> gene on the Y chromosome is required for the developments of testes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Locating Genes Along Chromosomes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</a:t>
            </a:r>
            <a:r>
              <a:rPr lang="en-US" altLang="ja-JP" dirty="0" smtClean="0"/>
              <a:t> “hereditary factors” were genes</a:t>
            </a:r>
          </a:p>
          <a:p>
            <a:r>
              <a:rPr lang="en-US" dirty="0" smtClean="0"/>
              <a:t>Today we know that genes are located on chromosomes</a:t>
            </a:r>
          </a:p>
          <a:p>
            <a:r>
              <a:rPr lang="en-US" dirty="0" smtClean="0"/>
              <a:t>The location of a particular gene can be seen by tagging isolated chromosomes with a fluorescent dye that highlights the gene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04" y="1935480"/>
            <a:ext cx="3212592" cy="2987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52925" y="2536825"/>
            <a:ext cx="393700" cy="117475"/>
          </a:xfrm>
          <a:custGeom>
            <a:avLst/>
            <a:gdLst>
              <a:gd name="connsiteX0" fmla="*/ 0 w 393700"/>
              <a:gd name="connsiteY0" fmla="*/ 0 h 117475"/>
              <a:gd name="connsiteX1" fmla="*/ 393700 w 393700"/>
              <a:gd name="connsiteY1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 h="117475">
                <a:moveTo>
                  <a:pt x="0" y="0"/>
                </a:moveTo>
                <a:lnTo>
                  <a:pt x="393700" y="117475"/>
                </a:lnTo>
              </a:path>
            </a:pathLst>
          </a:custGeom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54513" y="2538412"/>
            <a:ext cx="393700" cy="117475"/>
          </a:xfrm>
          <a:custGeom>
            <a:avLst/>
            <a:gdLst>
              <a:gd name="connsiteX0" fmla="*/ 0 w 393700"/>
              <a:gd name="connsiteY0" fmla="*/ 0 h 117475"/>
              <a:gd name="connsiteX1" fmla="*/ 393700 w 393700"/>
              <a:gd name="connsiteY1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700" h="117475">
                <a:moveTo>
                  <a:pt x="0" y="0"/>
                </a:moveTo>
                <a:lnTo>
                  <a:pt x="393700" y="117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812" y="2377300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X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506" y="334250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7831" y="3623470"/>
            <a:ext cx="115888" cy="317500"/>
            <a:chOff x="5519737" y="3616325"/>
            <a:chExt cx="115888" cy="317500"/>
          </a:xfrm>
        </p:grpSpPr>
        <p:sp>
          <p:nvSpPr>
            <p:cNvPr id="13" name="Freeform 12"/>
            <p:cNvSpPr/>
            <p:nvPr/>
          </p:nvSpPr>
          <p:spPr>
            <a:xfrm>
              <a:off x="5519737" y="3616325"/>
              <a:ext cx="114300" cy="317500"/>
            </a:xfrm>
            <a:custGeom>
              <a:avLst/>
              <a:gdLst>
                <a:gd name="connsiteX0" fmla="*/ 114300 w 114300"/>
                <a:gd name="connsiteY0" fmla="*/ 0 h 317500"/>
                <a:gd name="connsiteX1" fmla="*/ 0 w 114300"/>
                <a:gd name="connsiteY1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17500">
                  <a:moveTo>
                    <a:pt x="114300" y="0"/>
                  </a:moveTo>
                  <a:lnTo>
                    <a:pt x="0" y="317500"/>
                  </a:lnTo>
                </a:path>
              </a:pathLst>
            </a:custGeom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21325" y="3616325"/>
              <a:ext cx="114300" cy="317500"/>
            </a:xfrm>
            <a:custGeom>
              <a:avLst/>
              <a:gdLst>
                <a:gd name="connsiteX0" fmla="*/ 114300 w 114300"/>
                <a:gd name="connsiteY0" fmla="*/ 0 h 317500"/>
                <a:gd name="connsiteX1" fmla="*/ 0 w 114300"/>
                <a:gd name="connsiteY1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17500">
                  <a:moveTo>
                    <a:pt x="114300" y="0"/>
                  </a:moveTo>
                  <a:lnTo>
                    <a:pt x="0" y="3175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Females are XX, and males are XY</a:t>
            </a:r>
          </a:p>
          <a:p>
            <a:r>
              <a:rPr lang="en-US" dirty="0" smtClean="0"/>
              <a:t>Each ovum contains an X chromosome, while a sperm may contain either an X or a Y chromosome</a:t>
            </a:r>
          </a:p>
          <a:p>
            <a:r>
              <a:rPr lang="en-US" dirty="0" smtClean="0"/>
              <a:t>Other animals have different methods of sex determination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576072"/>
            <a:ext cx="7997952" cy="57058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24258" y="989889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97388" y="1118476"/>
            <a:ext cx="985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94472" y="983539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21088" y="2740901"/>
            <a:ext cx="4889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436813" y="2734551"/>
            <a:ext cx="4889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74950" y="3347326"/>
            <a:ext cx="8367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173788" y="2658351"/>
            <a:ext cx="520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 </a:t>
            </a:r>
            <a:r>
              <a:rPr lang="en-US" sz="21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91250" y="3347326"/>
            <a:ext cx="5097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648075" y="4957051"/>
            <a:ext cx="5305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XX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895850" y="5144376"/>
            <a:ext cx="2693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894434" y="4950701"/>
            <a:ext cx="5209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44 </a:t>
            </a:r>
            <a:r>
              <a:rPr lang="en-US" sz="21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1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XY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833813" y="5906376"/>
            <a:ext cx="245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Zygotes (offspring)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049456" y="2895099"/>
            <a:ext cx="2693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 that is located on either sex chromosome is called a </a:t>
            </a:r>
            <a:r>
              <a:rPr lang="en-US" b="1" dirty="0" smtClean="0"/>
              <a:t>sex-linked gene</a:t>
            </a:r>
          </a:p>
          <a:p>
            <a:r>
              <a:rPr lang="en-US" dirty="0" smtClean="0"/>
              <a:t>Genes on the Y chromosome are called Y-linked genes; there are few of these</a:t>
            </a:r>
          </a:p>
          <a:p>
            <a:r>
              <a:rPr lang="en-US" dirty="0" smtClean="0"/>
              <a:t>Genes on the X chromosome are called </a:t>
            </a:r>
            <a:r>
              <a:rPr lang="en-US" b="1" dirty="0" smtClean="0"/>
              <a:t>X-linked genes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of X-Linked Genes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Y-linked genes help determine sex</a:t>
            </a:r>
          </a:p>
          <a:p>
            <a:r>
              <a:rPr lang="en-US" dirty="0" smtClean="0"/>
              <a:t>The X chromosomes have genes for many characters unrelated to sex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X-linked genes follow specific patterns of inheritance</a:t>
            </a:r>
          </a:p>
          <a:p>
            <a:r>
              <a:rPr lang="en-US" dirty="0" smtClean="0"/>
              <a:t>For a recessive X-linked trait to be expressed</a:t>
            </a:r>
          </a:p>
          <a:p>
            <a:pPr lvl="1"/>
            <a:r>
              <a:rPr lang="en-US" dirty="0" smtClean="0"/>
              <a:t>A female needs two copies of the allele (homozygous)</a:t>
            </a:r>
          </a:p>
          <a:p>
            <a:pPr lvl="1"/>
            <a:r>
              <a:rPr lang="en-US" dirty="0" smtClean="0"/>
              <a:t>A male needs only one copy of the allele (hemizygous)</a:t>
            </a:r>
          </a:p>
          <a:p>
            <a:r>
              <a:rPr lang="en-US" dirty="0" smtClean="0"/>
              <a:t>X-linked recessive disorders are much more common in males than in females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68224"/>
            <a:ext cx="7632192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8059" y="488137"/>
            <a:ext cx="52899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817" y="1632724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363" y="2196287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5313" y="2805888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865725" y="1623199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460736" y="1629589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180" y="2177624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4053" y="2786838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613844" y="2958287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8641" y="3783788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5483" y="3788549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7642" y="3782200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3763" y="4925237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677" y="5490351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6091238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17788" y="4922022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89511" y="4915714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2984" y="5494725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2181" y="6099174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2440" y="4922023"/>
            <a:ext cx="2484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85001" y="4925238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71400" y="4931549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5597" y="5474088"/>
            <a:ext cx="52899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3611" y="6088063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u="sng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u="sng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4847" y="5480825"/>
            <a:ext cx="51296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5507" y="6086474"/>
            <a:ext cx="49693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endParaRPr lang="en-US" sz="18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TextBox 38"/>
          <p:cNvSpPr txBox="1">
            <a:spLocks noChangeArrowheads="1"/>
          </p:cNvSpPr>
          <p:nvPr/>
        </p:nvSpPr>
        <p:spPr bwMode="auto">
          <a:xfrm>
            <a:off x="5062984" y="6274677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579" y="2794775"/>
            <a:ext cx="48250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04157" y="2191911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8328" y="2193112"/>
            <a:ext cx="32861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18214" y="5482412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27894" y="6084888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0476" y="5488375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7886" y="6078148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0452" y="5486788"/>
            <a:ext cx="4183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5985" y="5490387"/>
            <a:ext cx="26449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>
                <a:solidFill>
                  <a:srgbClr val="000000"/>
                </a:solidFill>
                <a:ea typeface="ＭＳ Ｐゴシック" charset="0"/>
              </a:rPr>
              <a:t>N</a:t>
            </a: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794392" y="6265152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71924" y="498297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5440" y="3790455"/>
            <a:ext cx="40235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X</a:t>
            </a:r>
            <a:r>
              <a:rPr lang="en-US" sz="1800" b="1" i="1" baseline="30000" dirty="0" err="1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disorders caused by recessive alleles on the X chromosome in humans:</a:t>
            </a:r>
          </a:p>
          <a:p>
            <a:pPr lvl="1"/>
            <a:r>
              <a:rPr lang="en-US" dirty="0" smtClean="0"/>
              <a:t>Color blindness (mostly X-linked)</a:t>
            </a:r>
          </a:p>
          <a:p>
            <a:pPr lvl="1"/>
            <a:r>
              <a:rPr lang="en-US" b="1" dirty="0" err="1" smtClean="0"/>
              <a:t>Duchenne</a:t>
            </a:r>
            <a:r>
              <a:rPr lang="en-US" b="1" dirty="0" smtClean="0"/>
              <a:t> muscular dystrophy</a:t>
            </a:r>
          </a:p>
          <a:p>
            <a:pPr lvl="1"/>
            <a:r>
              <a:rPr lang="en-US" b="1" dirty="0" smtClean="0"/>
              <a:t>Hemophilia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Inactivation in Female Mammals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mammalian females, one of the two X chromosomes in each cell is randomly inactivated during embryonic development </a:t>
            </a:r>
          </a:p>
          <a:p>
            <a:r>
              <a:rPr lang="en-US" dirty="0" smtClean="0"/>
              <a:t>The inactive X condenses into a </a:t>
            </a:r>
            <a:r>
              <a:rPr lang="en-US" b="1" dirty="0" smtClean="0"/>
              <a:t>Barr body</a:t>
            </a:r>
          </a:p>
          <a:p>
            <a:r>
              <a:rPr lang="en-US" dirty="0" smtClean="0"/>
              <a:t>If a female is heterozygous for a particular gene located on the X chromosome, she will be a mosaic for that character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268224"/>
            <a:ext cx="6534912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62712" y="3243263"/>
            <a:ext cx="43815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05463" y="3405188"/>
            <a:ext cx="442912" cy="119063"/>
          </a:xfrm>
          <a:custGeom>
            <a:avLst/>
            <a:gdLst>
              <a:gd name="connsiteX0" fmla="*/ 0 w 442912"/>
              <a:gd name="connsiteY0" fmla="*/ 0 h 119063"/>
              <a:gd name="connsiteX1" fmla="*/ 442912 w 442912"/>
              <a:gd name="connsiteY1" fmla="*/ 119063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2" h="119063">
                <a:moveTo>
                  <a:pt x="0" y="0"/>
                </a:moveTo>
                <a:lnTo>
                  <a:pt x="442912" y="1190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19550" y="3233738"/>
            <a:ext cx="438150" cy="161925"/>
          </a:xfrm>
          <a:custGeom>
            <a:avLst/>
            <a:gdLst>
              <a:gd name="connsiteX0" fmla="*/ 0 w 438150"/>
              <a:gd name="connsiteY0" fmla="*/ 0 h 161925"/>
              <a:gd name="connsiteX1" fmla="*/ 438150 w 438150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161925">
                <a:moveTo>
                  <a:pt x="0" y="0"/>
                </a:moveTo>
                <a:lnTo>
                  <a:pt x="438150" y="16192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19438" y="3524250"/>
            <a:ext cx="452437" cy="0"/>
          </a:xfrm>
          <a:custGeom>
            <a:avLst/>
            <a:gdLst>
              <a:gd name="connsiteX0" fmla="*/ 0 w 452437"/>
              <a:gd name="connsiteY0" fmla="*/ 0 h 0"/>
              <a:gd name="connsiteX1" fmla="*/ 452437 w 4524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37">
                <a:moveTo>
                  <a:pt x="0" y="0"/>
                </a:moveTo>
                <a:lnTo>
                  <a:pt x="45243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64951" y="4922046"/>
            <a:ext cx="142874" cy="142874"/>
          </a:xfrm>
          <a:prstGeom prst="ellipse">
            <a:avLst/>
          </a:prstGeom>
          <a:ln w="2540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5764" y="5772154"/>
            <a:ext cx="180976" cy="180976"/>
          </a:xfrm>
          <a:prstGeom prst="ellipse">
            <a:avLst/>
          </a:prstGeom>
          <a:ln w="25400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005513" y="454800"/>
            <a:ext cx="114133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orange fur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005513" y="1145362"/>
            <a:ext cx="98745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for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fur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323975" y="937400"/>
            <a:ext cx="1538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Early embryo: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336675" y="2540775"/>
            <a:ext cx="130805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Two 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populations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adult cat: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217738" y="3375800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Active X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164013" y="2053412"/>
            <a:ext cx="18338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 division and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 chromosome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inactivation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505325" y="3236100"/>
            <a:ext cx="1030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Inactive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3422650" y="3867925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 fur</a:t>
            </a: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649913" y="3867925"/>
            <a:ext cx="117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Orange fur</a:t>
            </a: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6927850" y="3097987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Active X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4139405" y="240424"/>
            <a:ext cx="1795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X chromosomes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179219" y="597694"/>
            <a:ext cx="809625" cy="285750"/>
          </a:xfrm>
          <a:custGeom>
            <a:avLst/>
            <a:gdLst>
              <a:gd name="connsiteX0" fmla="*/ 0 w 809625"/>
              <a:gd name="connsiteY0" fmla="*/ 285750 h 285750"/>
              <a:gd name="connsiteX1" fmla="*/ 809625 w 809625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25" h="285750">
                <a:moveTo>
                  <a:pt x="0" y="285750"/>
                </a:moveTo>
                <a:lnTo>
                  <a:pt x="8096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183981" y="1173956"/>
            <a:ext cx="800100" cy="83344"/>
          </a:xfrm>
          <a:custGeom>
            <a:avLst/>
            <a:gdLst>
              <a:gd name="connsiteX0" fmla="*/ 0 w 800100"/>
              <a:gd name="connsiteY0" fmla="*/ 0 h 83344"/>
              <a:gd name="connsiteX1" fmla="*/ 800100 w 800100"/>
              <a:gd name="connsiteY1" fmla="*/ 83344 h 8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83344">
                <a:moveTo>
                  <a:pt x="0" y="0"/>
                </a:moveTo>
                <a:lnTo>
                  <a:pt x="800100" y="833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82231" y="4185921"/>
            <a:ext cx="376237" cy="1600200"/>
            <a:chOff x="3882231" y="4185921"/>
            <a:chExt cx="376237" cy="1600200"/>
          </a:xfrm>
        </p:grpSpPr>
        <p:sp>
          <p:nvSpPr>
            <p:cNvPr id="17" name="Freeform 16"/>
            <p:cNvSpPr/>
            <p:nvPr/>
          </p:nvSpPr>
          <p:spPr>
            <a:xfrm>
              <a:off x="3882231" y="4185921"/>
              <a:ext cx="376237" cy="1600200"/>
            </a:xfrm>
            <a:custGeom>
              <a:avLst/>
              <a:gdLst>
                <a:gd name="connsiteX0" fmla="*/ 0 w 376237"/>
                <a:gd name="connsiteY0" fmla="*/ 0 h 1600200"/>
                <a:gd name="connsiteX1" fmla="*/ 376237 w 376237"/>
                <a:gd name="connsiteY1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7" h="1600200">
                  <a:moveTo>
                    <a:pt x="0" y="0"/>
                  </a:moveTo>
                  <a:lnTo>
                    <a:pt x="376237" y="160020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2231" y="4202590"/>
              <a:ext cx="376237" cy="1576388"/>
            </a:xfrm>
            <a:custGeom>
              <a:avLst/>
              <a:gdLst>
                <a:gd name="connsiteX0" fmla="*/ 0 w 376237"/>
                <a:gd name="connsiteY0" fmla="*/ 0 h 1600200"/>
                <a:gd name="connsiteX1" fmla="*/ 376237 w 376237"/>
                <a:gd name="connsiteY1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7" h="1600200">
                  <a:moveTo>
                    <a:pt x="0" y="0"/>
                  </a:moveTo>
                  <a:lnTo>
                    <a:pt x="376237" y="16002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67348" y="4181475"/>
            <a:ext cx="545308" cy="745333"/>
            <a:chOff x="5469729" y="4176713"/>
            <a:chExt cx="545308" cy="745333"/>
          </a:xfrm>
        </p:grpSpPr>
        <p:sp>
          <p:nvSpPr>
            <p:cNvPr id="13" name="Freeform 12"/>
            <p:cNvSpPr/>
            <p:nvPr/>
          </p:nvSpPr>
          <p:spPr>
            <a:xfrm>
              <a:off x="5472112" y="4176713"/>
              <a:ext cx="542925" cy="742950"/>
            </a:xfrm>
            <a:custGeom>
              <a:avLst/>
              <a:gdLst>
                <a:gd name="connsiteX0" fmla="*/ 0 w 542925"/>
                <a:gd name="connsiteY0" fmla="*/ 742950 h 742950"/>
                <a:gd name="connsiteX1" fmla="*/ 542925 w 542925"/>
                <a:gd name="connsiteY1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25" h="742950">
                  <a:moveTo>
                    <a:pt x="0" y="742950"/>
                  </a:moveTo>
                  <a:lnTo>
                    <a:pt x="542925" y="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69729" y="4179096"/>
              <a:ext cx="542925" cy="742950"/>
            </a:xfrm>
            <a:custGeom>
              <a:avLst/>
              <a:gdLst>
                <a:gd name="connsiteX0" fmla="*/ 0 w 542925"/>
                <a:gd name="connsiteY0" fmla="*/ 742950 h 742950"/>
                <a:gd name="connsiteX1" fmla="*/ 542925 w 542925"/>
                <a:gd name="connsiteY1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25" h="742950">
                  <a:moveTo>
                    <a:pt x="0" y="742950"/>
                  </a:moveTo>
                  <a:lnTo>
                    <a:pt x="5429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95528"/>
            <a:ext cx="8546592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and meiosis were first described in the late 1800s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chromosome theory of inheritance</a:t>
            </a:r>
            <a:r>
              <a:rPr lang="en-US" dirty="0" smtClean="0"/>
              <a:t> states</a:t>
            </a:r>
          </a:p>
          <a:p>
            <a:pPr lvl="1"/>
            <a:r>
              <a:rPr lang="en-US" dirty="0" err="1" smtClean="0"/>
              <a:t>Mendelian</a:t>
            </a:r>
            <a:r>
              <a:rPr lang="en-US" dirty="0" smtClean="0"/>
              <a:t> genes have specific loci (positions) on chromosomes</a:t>
            </a:r>
          </a:p>
          <a:p>
            <a:pPr lvl="1"/>
            <a:r>
              <a:rPr lang="en-US" dirty="0" smtClean="0"/>
              <a:t>Chromosomes undergo segregation and independent assortment</a:t>
            </a:r>
          </a:p>
          <a:p>
            <a:r>
              <a:rPr lang="en-US" dirty="0" smtClean="0"/>
              <a:t>The behavior of chromosomes during meiosis can account for Mendel’s</a:t>
            </a:r>
            <a:r>
              <a:rPr lang="en-US" altLang="ja-JP" dirty="0" smtClean="0"/>
              <a:t> laws of segregation and independent assortment</a:t>
            </a: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268224"/>
            <a:ext cx="651052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050" y="55721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750" y="77311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1075" y="71913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8514" y="79533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3662" y="60186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4494" y="73511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144293" y="280989"/>
            <a:ext cx="921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Green wrinkled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948608" y="1060451"/>
            <a:ext cx="4680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827462" y="1295401"/>
            <a:ext cx="7181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778125" y="1485901"/>
            <a:ext cx="53860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937" y="1435101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7868" y="142081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4092" y="1403253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6093" y="1697834"/>
            <a:ext cx="163987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All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plants produce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yellow round seeds</a:t>
            </a:r>
            <a:r>
              <a:rPr lang="en-US" sz="2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sz="1000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).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2550" y="2100263"/>
            <a:ext cx="85921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7287" y="2224881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0640" y="237937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7469" y="2529778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25992" y="2308921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6098" y="2227262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6763" y="2373909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288" y="252313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7607" y="2311302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430337" y="2674938"/>
            <a:ext cx="1487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 SEGREGATION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The two alleles for each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gene separate.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3933447" y="2668589"/>
            <a:ext cx="4680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37512" y="2943076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7318" y="293355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3844136" y="2982124"/>
            <a:ext cx="6604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4144985" y="3121726"/>
            <a:ext cx="496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32177" y="293355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9649" y="2935933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35043" y="330924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684" y="330854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3816" y="3314799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3794" y="330835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4" name="TextBox 47"/>
          <p:cNvSpPr txBox="1">
            <a:spLocks noChangeArrowheads="1"/>
          </p:cNvSpPr>
          <p:nvPr/>
        </p:nvSpPr>
        <p:spPr bwMode="auto">
          <a:xfrm>
            <a:off x="5287715" y="2671767"/>
            <a:ext cx="160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 INDEPENDENT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ASSORTMENT Alleles of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genes on </a:t>
            </a:r>
            <a:r>
              <a:rPr lang="en-US" sz="1000" b="1" dirty="0" err="1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nonhomologous</a:t>
            </a:r>
            <a:endParaRPr lang="en-US" sz="1000" b="1" dirty="0" smtClean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chromosomes assort</a:t>
            </a:r>
          </a:p>
          <a:p>
            <a:pPr eaLnBrk="0" hangingPunct="0"/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independently.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5266" y="3694212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8465" y="3696593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1" name="TextBox 60"/>
          <p:cNvSpPr txBox="1">
            <a:spLocks noChangeArrowheads="1"/>
          </p:cNvSpPr>
          <p:nvPr/>
        </p:nvSpPr>
        <p:spPr bwMode="auto">
          <a:xfrm>
            <a:off x="3825875" y="3895726"/>
            <a:ext cx="6957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Anaphase </a:t>
            </a:r>
            <a:r>
              <a:rPr lang="en-US" sz="1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05106" y="406320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71242" y="406806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8" name="TextBox 67"/>
          <p:cNvSpPr txBox="1">
            <a:spLocks noChangeArrowheads="1"/>
          </p:cNvSpPr>
          <p:nvPr/>
        </p:nvSpPr>
        <p:spPr bwMode="auto">
          <a:xfrm>
            <a:off x="3836987" y="4360863"/>
            <a:ext cx="660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9610" y="4426744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09355" y="478705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07905" y="5206304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76149" y="5365752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52926" y="5347995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10169" y="5169890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32116" y="5362380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79539" y="5128619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34916" y="5202934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3739" y="5362577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48940" y="5343723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30467" y="5191323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45962" y="5163540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64125" y="5373787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76184" y="520471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590541" y="538539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55034" y="5184876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05276" y="5395620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74896" y="5673923"/>
            <a:ext cx="118622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75563" y="5691289"/>
            <a:ext cx="128240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26485" y="5680075"/>
            <a:ext cx="86562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49810" y="5689600"/>
            <a:ext cx="96180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58899" y="5864216"/>
            <a:ext cx="83035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97" name="TextBox 108"/>
          <p:cNvSpPr txBox="1">
            <a:spLocks noChangeArrowheads="1"/>
          </p:cNvSpPr>
          <p:nvPr/>
        </p:nvSpPr>
        <p:spPr bwMode="auto">
          <a:xfrm>
            <a:off x="1560949" y="6085249"/>
            <a:ext cx="133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recombines the </a:t>
            </a: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and</a:t>
            </a:r>
          </a:p>
          <a:p>
            <a:pPr eaLnBrk="0" hangingPunct="0">
              <a:lnSpc>
                <a:spcPts val="1200"/>
              </a:lnSpc>
            </a:pP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alleles at random.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9" name="TextBox 113"/>
          <p:cNvSpPr txBox="1">
            <a:spLocks noChangeArrowheads="1"/>
          </p:cNvSpPr>
          <p:nvPr/>
        </p:nvSpPr>
        <p:spPr bwMode="auto">
          <a:xfrm>
            <a:off x="6272413" y="6053039"/>
            <a:ext cx="1548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 results in the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9:3:3:1 phenotypic ratio</a:t>
            </a:r>
          </a:p>
          <a:p>
            <a:pPr eaLnBrk="0" hangingPunct="0">
              <a:lnSpc>
                <a:spcPts val="11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the F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generation.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" name="TextBox 119"/>
          <p:cNvSpPr txBox="1">
            <a:spLocks noChangeArrowheads="1"/>
          </p:cNvSpPr>
          <p:nvPr/>
        </p:nvSpPr>
        <p:spPr bwMode="auto">
          <a:xfrm>
            <a:off x="3532838" y="637063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</a:t>
            </a:r>
          </a:p>
        </p:txBody>
      </p:sp>
      <p:sp>
        <p:nvSpPr>
          <p:cNvPr id="101" name="TextBox 120"/>
          <p:cNvSpPr txBox="1">
            <a:spLocks noChangeArrowheads="1"/>
          </p:cNvSpPr>
          <p:nvPr/>
        </p:nvSpPr>
        <p:spPr bwMode="auto">
          <a:xfrm>
            <a:off x="3846280" y="6370801"/>
            <a:ext cx="1797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3" name="TextBox 122"/>
          <p:cNvSpPr txBox="1">
            <a:spLocks noChangeArrowheads="1"/>
          </p:cNvSpPr>
          <p:nvPr/>
        </p:nvSpPr>
        <p:spPr bwMode="auto">
          <a:xfrm>
            <a:off x="4529732" y="6373133"/>
            <a:ext cx="1486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63547" y="743049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71921" y="1435102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7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7768" y="5678685"/>
            <a:ext cx="105553" cy="118071"/>
            <a:chOff x="5717768" y="5678685"/>
            <a:chExt cx="105553" cy="118071"/>
          </a:xfrm>
        </p:grpSpPr>
        <p:sp>
          <p:nvSpPr>
            <p:cNvPr id="83" name="TextBox 82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92079" y="5678587"/>
            <a:ext cx="105553" cy="118071"/>
            <a:chOff x="5717768" y="5678685"/>
            <a:chExt cx="105553" cy="118071"/>
          </a:xfrm>
        </p:grpSpPr>
        <p:sp>
          <p:nvSpPr>
            <p:cNvPr id="108" name="TextBox 107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457836" y="5679483"/>
            <a:ext cx="105553" cy="118071"/>
            <a:chOff x="5717768" y="5678685"/>
            <a:chExt cx="105553" cy="118071"/>
          </a:xfrm>
        </p:grpSpPr>
        <p:sp>
          <p:nvSpPr>
            <p:cNvPr id="112" name="TextBox 111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336347" y="5675813"/>
            <a:ext cx="105553" cy="118071"/>
            <a:chOff x="5717768" y="5678685"/>
            <a:chExt cx="105553" cy="118071"/>
          </a:xfrm>
        </p:grpSpPr>
        <p:sp>
          <p:nvSpPr>
            <p:cNvPr id="116" name="TextBox 115"/>
            <p:cNvSpPr txBox="1"/>
            <p:nvPr/>
          </p:nvSpPr>
          <p:spPr>
            <a:xfrm>
              <a:off x="5717768" y="567868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84849" y="5715195"/>
              <a:ext cx="38472" cy="815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30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748338" y="5686425"/>
              <a:ext cx="35718" cy="97631"/>
            </a:xfrm>
            <a:custGeom>
              <a:avLst/>
              <a:gdLst>
                <a:gd name="connsiteX0" fmla="*/ 35718 w 35718"/>
                <a:gd name="connsiteY0" fmla="*/ 0 h 97631"/>
                <a:gd name="connsiteX1" fmla="*/ 0 w 35718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18" h="97631">
                  <a:moveTo>
                    <a:pt x="35718" y="0"/>
                  </a:moveTo>
                  <a:lnTo>
                    <a:pt x="0" y="976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19" name="TextBox 120"/>
          <p:cNvSpPr txBox="1">
            <a:spLocks noChangeArrowheads="1"/>
          </p:cNvSpPr>
          <p:nvPr/>
        </p:nvSpPr>
        <p:spPr bwMode="auto">
          <a:xfrm>
            <a:off x="4219916" y="6373133"/>
            <a:ext cx="1463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92360" y="4430706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382835" y="4813292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662358" y="4418006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662358" y="4805355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59306" y="4435468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25968" y="4797417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6" name="Left Brace 125"/>
          <p:cNvSpPr/>
          <p:nvPr/>
        </p:nvSpPr>
        <p:spPr bwMode="auto">
          <a:xfrm rot="16200000">
            <a:off x="2442369" y="5134767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7" name="Left Brace 126"/>
          <p:cNvSpPr/>
          <p:nvPr/>
        </p:nvSpPr>
        <p:spPr bwMode="auto">
          <a:xfrm rot="16200000">
            <a:off x="3553620" y="5134768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8" name="Left Brace 127"/>
          <p:cNvSpPr/>
          <p:nvPr/>
        </p:nvSpPr>
        <p:spPr bwMode="auto">
          <a:xfrm rot="16200000">
            <a:off x="4677571" y="5134768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9" name="Left Brace 128"/>
          <p:cNvSpPr/>
          <p:nvPr/>
        </p:nvSpPr>
        <p:spPr bwMode="auto">
          <a:xfrm rot="16200000">
            <a:off x="5814222" y="5134766"/>
            <a:ext cx="114299" cy="919164"/>
          </a:xfrm>
          <a:prstGeom prst="leftBrace">
            <a:avLst>
              <a:gd name="adj1" fmla="val 27482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28925" y="3697288"/>
            <a:ext cx="6732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179762" y="3697288"/>
            <a:ext cx="3526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896532" y="542728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820987" y="4068765"/>
            <a:ext cx="60914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2462" y="4068764"/>
            <a:ext cx="51296" cy="11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2457450" y="5655469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3590925" y="5662612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60255" y="5653088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4719637" y="5662612"/>
            <a:ext cx="164592" cy="16459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1" name="TextBox 2"/>
          <p:cNvSpPr txBox="1">
            <a:spLocks noChangeArrowheads="1"/>
          </p:cNvSpPr>
          <p:nvPr/>
        </p:nvSpPr>
        <p:spPr bwMode="auto">
          <a:xfrm>
            <a:off x="1349374" y="274638"/>
            <a:ext cx="7950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142" name="TextBox 3"/>
          <p:cNvSpPr txBox="1">
            <a:spLocks noChangeArrowheads="1"/>
          </p:cNvSpPr>
          <p:nvPr/>
        </p:nvSpPr>
        <p:spPr bwMode="auto">
          <a:xfrm>
            <a:off x="2358947" y="277814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Yellow round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346448" y="5902326"/>
            <a:ext cx="169116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An 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 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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cross-fertilization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1703832"/>
            <a:ext cx="7748016" cy="34503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12.2-1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20202" y="1686541"/>
            <a:ext cx="143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81856" y="2146141"/>
            <a:ext cx="1513235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Yellow round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749" y="2714551"/>
            <a:ext cx="13625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666" y="3205076"/>
            <a:ext cx="13625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100" y="3071339"/>
            <a:ext cx="14747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60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028" y="3252396"/>
            <a:ext cx="113814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7575" y="2820053"/>
            <a:ext cx="80150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932" y="2672817"/>
            <a:ext cx="113814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3935" y="3116104"/>
            <a:ext cx="80150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769359" y="2133881"/>
            <a:ext cx="16671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Green wrinkled</a:t>
            </a:r>
          </a:p>
          <a:p>
            <a:pPr eaLnBrk="0" hangingPunct="0">
              <a:lnSpc>
                <a:spcPts val="21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seeds (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162141" y="3903963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942484" y="4440856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9326" y="3129173"/>
            <a:ext cx="14747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60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9256" y="4667738"/>
            <a:ext cx="113814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9815" y="4622222"/>
            <a:ext cx="80150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1634212" y="4876324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0210" y="4703566"/>
            <a:ext cx="14747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60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9683" y="4708326"/>
            <a:ext cx="13625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65176"/>
            <a:ext cx="8321040" cy="632764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12.2-2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819" y="333261"/>
            <a:ext cx="2635337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All F</a:t>
            </a:r>
            <a:r>
              <a:rPr lang="en-US" sz="16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 plants produce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yellow round seeds (</a:t>
            </a:r>
            <a:r>
              <a:rPr lang="en-US" sz="1600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).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190" y="408585"/>
            <a:ext cx="138018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6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0419" y="657663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257" y="902669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3264" y="1153058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1603" y="790058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8442" y="670258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7517" y="905019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3810" y="1161330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9659" y="801222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639527" y="1394413"/>
            <a:ext cx="1960473" cy="9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</a:t>
            </a:r>
          </a:p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SEGREGATION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The two alleles for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each gene separate.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4091807" y="1384228"/>
            <a:ext cx="753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8526" y="1837116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937017" y="1898671"/>
            <a:ext cx="1059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5264" y="242845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25999" y="243607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>
            <a:off x="6299523" y="1200060"/>
            <a:ext cx="2321020" cy="13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1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LAW OF INDEPENDENT</a:t>
            </a:r>
          </a:p>
          <a:p>
            <a:pPr eaLnBrk="0" hangingPunct="0">
              <a:lnSpc>
                <a:spcPts val="16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ASSORTMENT 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Alleles of genes on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nonhomologous</a:t>
            </a:r>
            <a:endParaRPr lang="en-US" sz="1600" b="1" dirty="0" smtClean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chromosomes assort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ＭＳ Ｐゴシック" charset="0"/>
              </a:rPr>
              <a:t>independently.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4519" y="1814256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32516" y="1813774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7110" y="3050477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5436" y="1817728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34" name="TextBox 60"/>
          <p:cNvSpPr txBox="1">
            <a:spLocks noChangeArrowheads="1"/>
          </p:cNvSpPr>
          <p:nvPr/>
        </p:nvSpPr>
        <p:spPr bwMode="auto">
          <a:xfrm>
            <a:off x="3914269" y="3374834"/>
            <a:ext cx="11156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Anaphase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4410" y="3656808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88800" y="2424532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7276" y="2435690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8286" y="4246056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0424" y="4228656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1" name="TextBox 67"/>
          <p:cNvSpPr txBox="1">
            <a:spLocks noChangeArrowheads="1"/>
          </p:cNvSpPr>
          <p:nvPr/>
        </p:nvSpPr>
        <p:spPr bwMode="auto">
          <a:xfrm>
            <a:off x="3937451" y="4128082"/>
            <a:ext cx="1059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Metaphase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7189" y="3044182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56838" y="4871048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41034" y="4863722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11787" y="5521226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6868" y="5767987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2567" y="5748726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45556" y="546064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46057" y="3053634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70468" y="3663674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75004" y="5391051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04518" y="5780476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28242" y="5780687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89872" y="5508526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59704" y="6286905"/>
            <a:ext cx="19556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81782" y="6282902"/>
            <a:ext cx="14427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14999" y="6306717"/>
            <a:ext cx="16190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99158" y="6294791"/>
            <a:ext cx="168026" cy="188463"/>
            <a:chOff x="6999158" y="6294791"/>
            <a:chExt cx="168026" cy="188463"/>
          </a:xfrm>
        </p:grpSpPr>
        <p:sp>
          <p:nvSpPr>
            <p:cNvPr id="78" name="TextBox 77"/>
            <p:cNvSpPr txBox="1"/>
            <p:nvPr/>
          </p:nvSpPr>
          <p:spPr>
            <a:xfrm>
              <a:off x="6999158" y="6294791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06270" y="6352577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3" name="Freeform 2"/>
            <p:cNvSpPr/>
            <p:nvPr/>
          </p:nvSpPr>
          <p:spPr>
            <a:xfrm>
              <a:off x="7053263" y="6307931"/>
              <a:ext cx="59531" cy="164307"/>
            </a:xfrm>
            <a:custGeom>
              <a:avLst/>
              <a:gdLst>
                <a:gd name="connsiteX0" fmla="*/ 59531 w 59531"/>
                <a:gd name="connsiteY0" fmla="*/ 0 h 164307"/>
                <a:gd name="connsiteX1" fmla="*/ 0 w 59531"/>
                <a:gd name="connsiteY1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164307">
                  <a:moveTo>
                    <a:pt x="59531" y="0"/>
                  </a:moveTo>
                  <a:lnTo>
                    <a:pt x="0" y="16430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51618" y="6295611"/>
            <a:ext cx="168026" cy="188463"/>
            <a:chOff x="6999158" y="6294791"/>
            <a:chExt cx="168026" cy="188463"/>
          </a:xfrm>
        </p:grpSpPr>
        <p:sp>
          <p:nvSpPr>
            <p:cNvPr id="87" name="TextBox 86"/>
            <p:cNvSpPr txBox="1"/>
            <p:nvPr/>
          </p:nvSpPr>
          <p:spPr>
            <a:xfrm>
              <a:off x="6999158" y="6294791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06270" y="6352577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053263" y="6307931"/>
              <a:ext cx="59531" cy="164307"/>
            </a:xfrm>
            <a:custGeom>
              <a:avLst/>
              <a:gdLst>
                <a:gd name="connsiteX0" fmla="*/ 59531 w 59531"/>
                <a:gd name="connsiteY0" fmla="*/ 0 h 164307"/>
                <a:gd name="connsiteX1" fmla="*/ 0 w 59531"/>
                <a:gd name="connsiteY1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164307">
                  <a:moveTo>
                    <a:pt x="59531" y="0"/>
                  </a:moveTo>
                  <a:lnTo>
                    <a:pt x="0" y="16430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308841" y="6296431"/>
            <a:ext cx="168026" cy="188463"/>
            <a:chOff x="6999158" y="6294791"/>
            <a:chExt cx="168026" cy="188463"/>
          </a:xfrm>
        </p:grpSpPr>
        <p:sp>
          <p:nvSpPr>
            <p:cNvPr id="91" name="TextBox 90"/>
            <p:cNvSpPr txBox="1"/>
            <p:nvPr/>
          </p:nvSpPr>
          <p:spPr>
            <a:xfrm>
              <a:off x="6999158" y="6294791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106270" y="6352577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53263" y="6307931"/>
              <a:ext cx="59531" cy="164307"/>
            </a:xfrm>
            <a:custGeom>
              <a:avLst/>
              <a:gdLst>
                <a:gd name="connsiteX0" fmla="*/ 59531 w 59531"/>
                <a:gd name="connsiteY0" fmla="*/ 0 h 164307"/>
                <a:gd name="connsiteX1" fmla="*/ 0 w 59531"/>
                <a:gd name="connsiteY1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164307">
                  <a:moveTo>
                    <a:pt x="59531" y="0"/>
                  </a:moveTo>
                  <a:lnTo>
                    <a:pt x="0" y="16430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465762" y="6288588"/>
            <a:ext cx="192676" cy="188463"/>
            <a:chOff x="6999158" y="6294791"/>
            <a:chExt cx="168026" cy="188463"/>
          </a:xfrm>
        </p:grpSpPr>
        <p:sp>
          <p:nvSpPr>
            <p:cNvPr id="95" name="TextBox 94"/>
            <p:cNvSpPr txBox="1"/>
            <p:nvPr/>
          </p:nvSpPr>
          <p:spPr>
            <a:xfrm>
              <a:off x="6999158" y="6294791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06270" y="6352577"/>
              <a:ext cx="60914" cy="1306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7053263" y="6307931"/>
              <a:ext cx="59531" cy="164307"/>
            </a:xfrm>
            <a:custGeom>
              <a:avLst/>
              <a:gdLst>
                <a:gd name="connsiteX0" fmla="*/ 59531 w 59531"/>
                <a:gd name="connsiteY0" fmla="*/ 0 h 164307"/>
                <a:gd name="connsiteX1" fmla="*/ 0 w 59531"/>
                <a:gd name="connsiteY1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164307">
                  <a:moveTo>
                    <a:pt x="59531" y="0"/>
                  </a:moveTo>
                  <a:lnTo>
                    <a:pt x="0" y="16430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703810" y="6308302"/>
            <a:ext cx="21320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4762" y="3054649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95829" y="365453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16472" y="4243866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316472" y="4830381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599038" y="3668044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9216" name="Left Brace 9215"/>
          <p:cNvSpPr/>
          <p:nvPr/>
        </p:nvSpPr>
        <p:spPr bwMode="auto">
          <a:xfrm rot="16200000">
            <a:off x="3456504" y="5397306"/>
            <a:ext cx="211515" cy="1495906"/>
          </a:xfrm>
          <a:prstGeom prst="leftBrace">
            <a:avLst>
              <a:gd name="adj1" fmla="val 30164"/>
              <a:gd name="adj2" fmla="val 507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6" name="Left Brace 105"/>
          <p:cNvSpPr/>
          <p:nvPr/>
        </p:nvSpPr>
        <p:spPr bwMode="auto">
          <a:xfrm rot="16200000">
            <a:off x="5286382" y="5397306"/>
            <a:ext cx="211515" cy="1495906"/>
          </a:xfrm>
          <a:prstGeom prst="leftBrace">
            <a:avLst>
              <a:gd name="adj1" fmla="val 30164"/>
              <a:gd name="adj2" fmla="val 507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7" name="Left Brace 106"/>
          <p:cNvSpPr/>
          <p:nvPr/>
        </p:nvSpPr>
        <p:spPr bwMode="auto">
          <a:xfrm rot="16200000">
            <a:off x="7122610" y="5397306"/>
            <a:ext cx="211515" cy="1495906"/>
          </a:xfrm>
          <a:prstGeom prst="leftBrace">
            <a:avLst>
              <a:gd name="adj1" fmla="val 30164"/>
              <a:gd name="adj2" fmla="val 507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8" name="Left Brace 107"/>
          <p:cNvSpPr/>
          <p:nvPr/>
        </p:nvSpPr>
        <p:spPr bwMode="auto">
          <a:xfrm rot="16200000">
            <a:off x="1628452" y="5397306"/>
            <a:ext cx="211515" cy="1495906"/>
          </a:xfrm>
          <a:prstGeom prst="leftBrace">
            <a:avLst>
              <a:gd name="adj1" fmla="val 30164"/>
              <a:gd name="adj2" fmla="val 507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04988" y="544282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265095" y="4248630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3790" y="5494141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211673" y="4849433"/>
            <a:ext cx="10259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Y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929169" y="5743992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935016" y="5521226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795498" y="5818787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716378" y="5483009"/>
            <a:ext cx="8496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630853" y="5828359"/>
            <a:ext cx="110608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39375" y="5791802"/>
            <a:ext cx="59312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1684338" y="6261100"/>
            <a:ext cx="265176" cy="2651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25838" y="6261100"/>
            <a:ext cx="265176" cy="2651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5367338" y="6261100"/>
            <a:ext cx="265176" cy="2651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7208838" y="6261100"/>
            <a:ext cx="265176" cy="26517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197608"/>
            <a:ext cx="8083296" cy="24627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12.2-3 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86" y="3123426"/>
            <a:ext cx="150842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7" name="TextBox 108"/>
          <p:cNvSpPr txBox="1">
            <a:spLocks noChangeArrowheads="1"/>
          </p:cNvSpPr>
          <p:nvPr/>
        </p:nvSpPr>
        <p:spPr bwMode="auto">
          <a:xfrm>
            <a:off x="935837" y="3546216"/>
            <a:ext cx="17697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recombines the </a:t>
            </a:r>
          </a:p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and </a:t>
            </a:r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alleles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at random.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262" y="3555741"/>
            <a:ext cx="315791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An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1  </a:t>
            </a:r>
            <a:r>
              <a:rPr lang="en-US" sz="1800" b="1" baseline="-25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  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 err="1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cross-fertilization</a:t>
            </a:r>
          </a:p>
        </p:txBody>
      </p:sp>
      <p:sp>
        <p:nvSpPr>
          <p:cNvPr id="9" name="TextBox 113"/>
          <p:cNvSpPr txBox="1">
            <a:spLocks noChangeArrowheads="1"/>
          </p:cNvSpPr>
          <p:nvPr/>
        </p:nvSpPr>
        <p:spPr bwMode="auto">
          <a:xfrm>
            <a:off x="6491488" y="3549391"/>
            <a:ext cx="218008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Fertilization results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in the 9:3:3:1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phenotypic ratio 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generation.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9"/>
          <p:cNvSpPr txBox="1">
            <a:spLocks noChangeArrowheads="1"/>
          </p:cNvSpPr>
          <p:nvPr/>
        </p:nvSpPr>
        <p:spPr bwMode="auto">
          <a:xfrm>
            <a:off x="3005485" y="43095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</a:t>
            </a:r>
          </a:p>
        </p:txBody>
      </p:sp>
      <p:sp>
        <p:nvSpPr>
          <p:cNvPr id="11" name="TextBox 120"/>
          <p:cNvSpPr txBox="1">
            <a:spLocks noChangeArrowheads="1"/>
          </p:cNvSpPr>
          <p:nvPr/>
        </p:nvSpPr>
        <p:spPr bwMode="auto">
          <a:xfrm>
            <a:off x="3555198" y="4306798"/>
            <a:ext cx="297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 3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22"/>
          <p:cNvSpPr txBox="1">
            <a:spLocks noChangeArrowheads="1"/>
          </p:cNvSpPr>
          <p:nvPr/>
        </p:nvSpPr>
        <p:spPr bwMode="auto">
          <a:xfrm>
            <a:off x="4815481" y="4306798"/>
            <a:ext cx="340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 1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20"/>
          <p:cNvSpPr txBox="1">
            <a:spLocks noChangeArrowheads="1"/>
          </p:cNvSpPr>
          <p:nvPr/>
        </p:nvSpPr>
        <p:spPr bwMode="auto">
          <a:xfrm>
            <a:off x="4245983" y="4304032"/>
            <a:ext cx="309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 3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116" y="2269986"/>
            <a:ext cx="1688476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LAW OF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SEGREGATION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6867" y="2278570"/>
            <a:ext cx="1654299" cy="789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LAW OF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INDEPENDENT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ea typeface="ＭＳ Ｐゴシック" charset="0"/>
              </a:rPr>
              <a:t>ASSORTMENT</a:t>
            </a:r>
            <a:endParaRPr lang="en-US" sz="1800" b="1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12.1: Morgan showed that </a:t>
            </a:r>
            <a:r>
              <a:rPr lang="en-US" dirty="0" err="1" smtClean="0"/>
              <a:t>Mendelian</a:t>
            </a:r>
            <a:r>
              <a:rPr lang="en-US" dirty="0" smtClean="0"/>
              <a:t> inheritance has its physical basis in the behavior of chromosomes: </a:t>
            </a:r>
            <a:r>
              <a:rPr lang="en-US" i="1" dirty="0" smtClean="0"/>
              <a:t>scientific inquiry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first solid evidence associating a specific gene with a specific chromosome came from the work of Thomas Hunt Morgan in the early 1900s</a:t>
            </a: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3722</TotalTime>
  <Words>1678</Words>
  <Application>Microsoft Macintosh PowerPoint</Application>
  <PresentationFormat>On-screen Show (4:3)</PresentationFormat>
  <Paragraphs>530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163</vt:i4>
      </vt:variant>
      <vt:variant>
        <vt:lpstr>Slide Titles</vt:lpstr>
      </vt:variant>
      <vt:variant>
        <vt:i4>29</vt:i4>
      </vt:variant>
    </vt:vector>
  </HeadingPairs>
  <TitlesOfParts>
    <vt:vector size="200" baseType="lpstr">
      <vt:lpstr>ＭＳ Ｐゴシック</vt:lpstr>
      <vt:lpstr>Symbol</vt:lpstr>
      <vt:lpstr>Times</vt:lpstr>
      <vt:lpstr>Wingdings</vt:lpstr>
      <vt:lpstr>ヒラギノ角ゴ Pro W3</vt:lpstr>
      <vt:lpstr>Arial</vt:lpstr>
      <vt:lpstr>Tahoma</vt:lpstr>
      <vt:lpstr>Times New Roman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PowerPoint Presentation</vt:lpstr>
      <vt:lpstr>Overview: Locating Genes Along Chromosomes</vt:lpstr>
      <vt:lpstr>Figure 12.1</vt:lpstr>
      <vt:lpstr>PowerPoint Presentation</vt:lpstr>
      <vt:lpstr>Figure 12.2</vt:lpstr>
      <vt:lpstr>Figure 12.2-1</vt:lpstr>
      <vt:lpstr>Figure 12.2-2</vt:lpstr>
      <vt:lpstr>Figure 12.2-3 </vt:lpstr>
      <vt:lpstr>Concept 12.1: Morgan showed that Mendelian inheritance has its physical basis in the behavior of chromosomes: scientific inquiry</vt:lpstr>
      <vt:lpstr>Morgan’s Choice of Experimental Organism</vt:lpstr>
      <vt:lpstr>PowerPoint Presentation</vt:lpstr>
      <vt:lpstr>Figure 12.3</vt:lpstr>
      <vt:lpstr>Correlating Behavior of a Gene’s Alleles with Behavior of a Chromosome Pair </vt:lpstr>
      <vt:lpstr>PowerPoint Presentation</vt:lpstr>
      <vt:lpstr>Figure 12.4</vt:lpstr>
      <vt:lpstr>Figure 12.4-1</vt:lpstr>
      <vt:lpstr>Figure 12.4-2</vt:lpstr>
      <vt:lpstr>Concept 12.2: Sex-linked genes exhibit unique patterns of inheritance</vt:lpstr>
      <vt:lpstr>The Chromosomal Basis of Sex</vt:lpstr>
      <vt:lpstr>Figure 12.5</vt:lpstr>
      <vt:lpstr>PowerPoint Presentation</vt:lpstr>
      <vt:lpstr>Figure 12.6</vt:lpstr>
      <vt:lpstr>PowerPoint Presentation</vt:lpstr>
      <vt:lpstr>Inheritance of X-Linked Genes</vt:lpstr>
      <vt:lpstr>PowerPoint Presentation</vt:lpstr>
      <vt:lpstr>Figure 12.7</vt:lpstr>
      <vt:lpstr>PowerPoint Presentation</vt:lpstr>
      <vt:lpstr>X Inactivation in Female Mammals</vt:lpstr>
      <vt:lpstr>Figure 12.8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607</cp:revision>
  <cp:lastPrinted>2005-03-24T12:52:04Z</cp:lastPrinted>
  <dcterms:created xsi:type="dcterms:W3CDTF">2010-10-31T21:38:30Z</dcterms:created>
  <dcterms:modified xsi:type="dcterms:W3CDTF">2017-02-02T03:22:51Z</dcterms:modified>
</cp:coreProperties>
</file>