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3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172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8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9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0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85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0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1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4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8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94FAEE2-F22C-426A-A054-66FD4D31577B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27F5425-4C8A-4358-B77A-916E870D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3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 Squared Test</a:t>
            </a:r>
          </a:p>
        </p:txBody>
      </p:sp>
    </p:spTree>
    <p:extLst>
      <p:ext uri="{BB962C8B-B14F-4D97-AF65-F5344CB8AC3E}">
        <p14:creationId xmlns:p14="http://schemas.microsoft.com/office/powerpoint/2010/main" val="207765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Chi Squared?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Chi squared is a </a:t>
            </a:r>
            <a:r>
              <a:rPr lang="en-US" sz="2400" u="sng" dirty="0"/>
              <a:t>statistical</a:t>
            </a:r>
            <a:r>
              <a:rPr lang="en-US" sz="2400" dirty="0"/>
              <a:t> </a:t>
            </a:r>
            <a:r>
              <a:rPr lang="en-US" sz="2400" u="sng" dirty="0"/>
              <a:t>analysis</a:t>
            </a:r>
            <a:r>
              <a:rPr lang="en-US" sz="2400" dirty="0"/>
              <a:t> of data that tells you whether or not numbers are </a:t>
            </a:r>
            <a:r>
              <a:rPr lang="en-US" sz="2400" u="sng" dirty="0"/>
              <a:t>significant</a:t>
            </a:r>
            <a:r>
              <a:rPr lang="en-US" sz="2400" dirty="0"/>
              <a:t> or not.</a:t>
            </a:r>
          </a:p>
          <a:p>
            <a:r>
              <a:rPr lang="en-US" sz="2400" dirty="0"/>
              <a:t>Example: You flip a coin 100 times. You would expect to flip </a:t>
            </a:r>
            <a:r>
              <a:rPr lang="en-US" sz="2400" u="sng" dirty="0"/>
              <a:t>50 heads </a:t>
            </a:r>
            <a:r>
              <a:rPr lang="en-US" sz="2400" dirty="0"/>
              <a:t>and </a:t>
            </a:r>
            <a:r>
              <a:rPr lang="en-US" sz="2400" u="sng" dirty="0"/>
              <a:t>50 tails</a:t>
            </a:r>
            <a:r>
              <a:rPr lang="en-US" sz="2400" dirty="0"/>
              <a:t>. You flip 51 heads and 49 tails. Is something wrong with the coin? No. What if you flipped 98 heads and only 2 tails? Something must be wrong.</a:t>
            </a:r>
          </a:p>
          <a:p>
            <a:r>
              <a:rPr lang="en-US" sz="2400" dirty="0"/>
              <a:t>Where is the line? At what point do you go from </a:t>
            </a:r>
            <a:r>
              <a:rPr lang="en-US" sz="2400" u="sng" dirty="0"/>
              <a:t>insignificant</a:t>
            </a:r>
            <a:r>
              <a:rPr lang="en-US" sz="2400" dirty="0"/>
              <a:t> (51/49) to </a:t>
            </a:r>
            <a:r>
              <a:rPr lang="en-US" sz="2400" u="sng" dirty="0"/>
              <a:t>significant</a:t>
            </a:r>
            <a:r>
              <a:rPr lang="en-US" sz="2400" dirty="0"/>
              <a:t> (98/2)?</a:t>
            </a:r>
          </a:p>
        </p:txBody>
      </p:sp>
    </p:spTree>
    <p:extLst>
      <p:ext uri="{BB962C8B-B14F-4D97-AF65-F5344CB8AC3E}">
        <p14:creationId xmlns:p14="http://schemas.microsoft.com/office/powerpoint/2010/main" val="236831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 Squared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Chi squared takes into account several things…</a:t>
            </a:r>
          </a:p>
          <a:p>
            <a:pPr lvl="1"/>
            <a:r>
              <a:rPr lang="en-US" sz="3200" dirty="0"/>
              <a:t>What would you </a:t>
            </a:r>
            <a:r>
              <a:rPr lang="en-US" sz="3200" u="sng" dirty="0"/>
              <a:t>ideally expect</a:t>
            </a:r>
            <a:r>
              <a:rPr lang="en-US" sz="3200" dirty="0"/>
              <a:t>?</a:t>
            </a:r>
          </a:p>
          <a:p>
            <a:pPr lvl="1"/>
            <a:r>
              <a:rPr lang="en-US" sz="3200" dirty="0"/>
              <a:t>What was the </a:t>
            </a:r>
            <a:r>
              <a:rPr lang="en-US" sz="3200" u="sng" dirty="0"/>
              <a:t>outcome</a:t>
            </a:r>
            <a:r>
              <a:rPr lang="en-US" sz="3200" dirty="0"/>
              <a:t>?</a:t>
            </a:r>
          </a:p>
          <a:p>
            <a:pPr lvl="1"/>
            <a:r>
              <a:rPr lang="en-US" sz="3200" dirty="0"/>
              <a:t>How many </a:t>
            </a:r>
            <a:r>
              <a:rPr lang="en-US" sz="3200" u="sng" dirty="0"/>
              <a:t>options</a:t>
            </a:r>
            <a:r>
              <a:rPr lang="en-US" sz="3200" dirty="0"/>
              <a:t> were there?</a:t>
            </a:r>
          </a:p>
          <a:p>
            <a:pPr lvl="2"/>
            <a:r>
              <a:rPr lang="en-US" sz="2800" dirty="0"/>
              <a:t>These are called the ‘</a:t>
            </a:r>
            <a:r>
              <a:rPr lang="en-US" sz="2800" u="sng" dirty="0"/>
              <a:t>degrees of freedom</a:t>
            </a:r>
            <a:r>
              <a:rPr lang="en-US" sz="28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13680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Degrees of Freedom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32450"/>
            <a:ext cx="8458200" cy="4058751"/>
          </a:xfrm>
        </p:spPr>
        <p:txBody>
          <a:bodyPr>
            <a:noAutofit/>
          </a:bodyPr>
          <a:lstStyle/>
          <a:p>
            <a:r>
              <a:rPr lang="en-US" sz="2800" dirty="0"/>
              <a:t>df, or Degrees of Freedom, is how many options were available </a:t>
            </a:r>
            <a:r>
              <a:rPr lang="en-US" sz="2800" u="sng" dirty="0"/>
              <a:t>OTHER</a:t>
            </a:r>
            <a:r>
              <a:rPr lang="en-US" sz="2800" dirty="0"/>
              <a:t> than the expected.</a:t>
            </a:r>
          </a:p>
          <a:p>
            <a:r>
              <a:rPr lang="en-US" sz="2800" dirty="0"/>
              <a:t>In other words, you take the total number of options and </a:t>
            </a:r>
            <a:r>
              <a:rPr lang="en-US" sz="2800" u="sng" dirty="0"/>
              <a:t>subtract one</a:t>
            </a:r>
            <a:r>
              <a:rPr lang="en-US" sz="2800" dirty="0"/>
              <a:t>.</a:t>
            </a:r>
          </a:p>
          <a:p>
            <a:r>
              <a:rPr lang="en-US" sz="2800" dirty="0"/>
              <a:t>For the coin activity, 2 (total sides to a coin) – 1 = 1 degree of freedom</a:t>
            </a:r>
          </a:p>
          <a:p>
            <a:r>
              <a:rPr lang="en-US" sz="2800" dirty="0"/>
              <a:t>This makes sense because the more degrees of freedom available, the less likely the expected outcome would occur.</a:t>
            </a:r>
          </a:p>
        </p:txBody>
      </p:sp>
    </p:spTree>
    <p:extLst>
      <p:ext uri="{BB962C8B-B14F-4D97-AF65-F5344CB8AC3E}">
        <p14:creationId xmlns:p14="http://schemas.microsoft.com/office/powerpoint/2010/main" val="7870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 Squared Calculations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31039"/>
              </p:ext>
            </p:extLst>
          </p:nvPr>
        </p:nvGraphicFramePr>
        <p:xfrm>
          <a:off x="533400" y="1676400"/>
          <a:ext cx="8077200" cy="2959392"/>
        </p:xfrm>
        <a:graphic>
          <a:graphicData uri="http://schemas.openxmlformats.org/drawingml/2006/table">
            <a:tbl>
              <a:tblPr firstRow="1" firstCol="1" bandRow="1"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03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Possible Outcomes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Observed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Observed – 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(O-E)</a:t>
                      </a:r>
                      <a:r>
                        <a:rPr lang="en-US" sz="20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(O-E)</a:t>
                      </a:r>
                      <a:r>
                        <a:rPr lang="en-US" sz="20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3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Heads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3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Tails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-15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3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chi squared =9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0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Chi Squared Chart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8" y="1594337"/>
            <a:ext cx="8161877" cy="33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959541"/>
            <a:ext cx="8344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 squared = 9; df = 1; p value between .05% and .025%</a:t>
            </a:r>
          </a:p>
          <a:p>
            <a:endParaRPr lang="en-US" sz="2400" dirty="0"/>
          </a:p>
          <a:p>
            <a:r>
              <a:rPr lang="en-US" sz="2400" dirty="0"/>
              <a:t>Data is significant; something is effecting that coin!</a:t>
            </a:r>
          </a:p>
        </p:txBody>
      </p:sp>
    </p:spTree>
    <p:extLst>
      <p:ext uri="{BB962C8B-B14F-4D97-AF65-F5344CB8AC3E}">
        <p14:creationId xmlns:p14="http://schemas.microsoft.com/office/powerpoint/2010/main" val="268972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‘p’ value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980" y="1752600"/>
            <a:ext cx="8230054" cy="4592150"/>
          </a:xfrm>
        </p:spPr>
        <p:txBody>
          <a:bodyPr>
            <a:normAutofit/>
          </a:bodyPr>
          <a:lstStyle/>
          <a:p>
            <a:r>
              <a:rPr lang="en-US" sz="2800" dirty="0"/>
              <a:t>The ‘p’ value is a percent likelihood of it occurring </a:t>
            </a:r>
            <a:r>
              <a:rPr lang="en-US" sz="2800" u="sng" dirty="0"/>
              <a:t>on its own</a:t>
            </a:r>
            <a:r>
              <a:rPr lang="en-US" sz="2800" dirty="0"/>
              <a:t>.</a:t>
            </a:r>
          </a:p>
          <a:p>
            <a:r>
              <a:rPr lang="en-US" sz="2800" dirty="0"/>
              <a:t>In science, if there is a </a:t>
            </a:r>
            <a:r>
              <a:rPr lang="en-US" sz="2800" u="sng" dirty="0"/>
              <a:t>5% or less </a:t>
            </a:r>
            <a:r>
              <a:rPr lang="en-US" sz="2800" dirty="0"/>
              <a:t>chance of it occurring on its own, we say it is </a:t>
            </a:r>
            <a:r>
              <a:rPr lang="en-US" sz="2800" u="sng" dirty="0"/>
              <a:t>significant</a:t>
            </a:r>
            <a:r>
              <a:rPr lang="en-US" sz="2800" dirty="0"/>
              <a:t>, or something is </a:t>
            </a:r>
            <a:r>
              <a:rPr lang="en-US" sz="2800" u="sng" dirty="0"/>
              <a:t>affecting</a:t>
            </a:r>
            <a:r>
              <a:rPr lang="en-US" sz="2800" dirty="0"/>
              <a:t> the results.</a:t>
            </a:r>
          </a:p>
          <a:p>
            <a:r>
              <a:rPr lang="en-US" sz="2800" dirty="0"/>
              <a:t>If there is a </a:t>
            </a:r>
            <a:r>
              <a:rPr lang="en-US" sz="2800" u="sng" dirty="0"/>
              <a:t>greater than 5% </a:t>
            </a:r>
            <a:r>
              <a:rPr lang="en-US" sz="2800" dirty="0"/>
              <a:t>chance of it occurring on its own we say that it is </a:t>
            </a:r>
            <a:r>
              <a:rPr lang="en-US" sz="2800" u="sng" dirty="0"/>
              <a:t>insignificant</a:t>
            </a:r>
            <a:r>
              <a:rPr lang="en-US" sz="2800" dirty="0"/>
              <a:t>, or </a:t>
            </a:r>
            <a:r>
              <a:rPr lang="en-US" sz="2800" u="sng" dirty="0"/>
              <a:t>nothing is conclusively </a:t>
            </a:r>
            <a:r>
              <a:rPr lang="en-US" sz="2800" dirty="0"/>
              <a:t>affecting</a:t>
            </a:r>
            <a:r>
              <a:rPr lang="en-US" sz="2800" u="sng" dirty="0"/>
              <a:t> </a:t>
            </a:r>
            <a:r>
              <a:rPr lang="en-US" sz="2800" dirty="0"/>
              <a:t>the result.</a:t>
            </a:r>
          </a:p>
        </p:txBody>
      </p:sp>
    </p:spTree>
    <p:extLst>
      <p:ext uri="{BB962C8B-B14F-4D97-AF65-F5344CB8AC3E}">
        <p14:creationId xmlns:p14="http://schemas.microsoft.com/office/powerpoint/2010/main" val="259038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782132"/>
              </p:ext>
            </p:extLst>
          </p:nvPr>
        </p:nvGraphicFramePr>
        <p:xfrm>
          <a:off x="533400" y="1676400"/>
          <a:ext cx="8001000" cy="4877141"/>
        </p:xfrm>
        <a:graphic>
          <a:graphicData uri="http://schemas.openxmlformats.org/drawingml/2006/table">
            <a:tbl>
              <a:tblPr firstRow="1" firstCol="1" bandRow="1"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29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Possible Outcomes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Observed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Observed – 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(O-E)</a:t>
                      </a:r>
                      <a:r>
                        <a:rPr lang="en-US" sz="24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(O-E)</a:t>
                      </a:r>
                      <a:r>
                        <a:rPr lang="en-US" sz="24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5.6 = 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26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r>
              <a:rPr lang="en-US" dirty="0"/>
              <a:t>Was anything affecting that die?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161139"/>
            <a:ext cx="7764463" cy="320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62023"/>
            <a:ext cx="7993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 squared = 5.6; df = 5</a:t>
            </a:r>
          </a:p>
          <a:p>
            <a:r>
              <a:rPr lang="en-US" sz="2400" dirty="0"/>
              <a:t>P value &lt;25%</a:t>
            </a:r>
          </a:p>
          <a:p>
            <a:r>
              <a:rPr lang="en-US" sz="2400" dirty="0"/>
              <a:t>Data insignificant; nothing is effecting the results</a:t>
            </a:r>
          </a:p>
        </p:txBody>
      </p:sp>
    </p:spTree>
    <p:extLst>
      <p:ext uri="{BB962C8B-B14F-4D97-AF65-F5344CB8AC3E}">
        <p14:creationId xmlns:p14="http://schemas.microsoft.com/office/powerpoint/2010/main" val="1063251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0</TotalTime>
  <Words>514</Words>
  <Application>Microsoft Office PowerPoint</Application>
  <PresentationFormat>On-screen Show (4:3)</PresentationFormat>
  <Paragraphs>102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Calisto MT</vt:lpstr>
      <vt:lpstr>Times New Roman</vt:lpstr>
      <vt:lpstr>Wingdings 2</vt:lpstr>
      <vt:lpstr>Slate</vt:lpstr>
      <vt:lpstr>Chi Squared Test</vt:lpstr>
      <vt:lpstr>What is Chi Squared?</vt:lpstr>
      <vt:lpstr>Chi Squared</vt:lpstr>
      <vt:lpstr>Degrees of Freedom</vt:lpstr>
      <vt:lpstr>Chi Squared Calculations</vt:lpstr>
      <vt:lpstr>Using a Chi Squared Chart</vt:lpstr>
      <vt:lpstr>Using the ‘p’ value </vt:lpstr>
      <vt:lpstr>Another example</vt:lpstr>
      <vt:lpstr>Was anything affecting that die?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 Squared Test</dc:title>
  <dc:creator>Lisa Reichley</dc:creator>
  <cp:lastModifiedBy>Joan Laptop</cp:lastModifiedBy>
  <cp:revision>13</cp:revision>
  <cp:lastPrinted>2020-03-27T16:24:06Z</cp:lastPrinted>
  <dcterms:created xsi:type="dcterms:W3CDTF">2015-06-22T17:20:41Z</dcterms:created>
  <dcterms:modified xsi:type="dcterms:W3CDTF">2020-03-27T16:25:36Z</dcterms:modified>
</cp:coreProperties>
</file>