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slideLayouts/slideLayout7.xml" ContentType="application/vnd.openxmlformats-officedocument.presentationml.slideLayout+xml"/>
  <Override PartName="/ppt/theme/theme148.xml" ContentType="application/vnd.openxmlformats-officedocument.theme+xml"/>
  <Override PartName="/ppt/slideLayouts/slideLayout8.xml" ContentType="application/vnd.openxmlformats-officedocument.presentationml.slideLayout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slideLayouts/slideLayout9.xml" ContentType="application/vnd.openxmlformats-officedocument.presentationml.slideLayout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slideLayouts/slideLayout10.xml" ContentType="application/vnd.openxmlformats-officedocument.presentationml.slideLayout+xml"/>
  <Override PartName="/ppt/theme/theme155.xml" ContentType="application/vnd.openxmlformats-officedocument.theme+xml"/>
  <Override PartName="/ppt/slideLayouts/slideLayout11.xml" ContentType="application/vnd.openxmlformats-officedocument.presentationml.slideLayout+xml"/>
  <Override PartName="/ppt/theme/theme156.xml" ContentType="application/vnd.openxmlformats-officedocument.theme+xml"/>
  <Override PartName="/ppt/slideLayouts/slideLayout12.xml" ContentType="application/vnd.openxmlformats-officedocument.presentationml.slideLayout+xml"/>
  <Override PartName="/ppt/theme/theme157.xml" ContentType="application/vnd.openxmlformats-officedocument.theme+xml"/>
  <Override PartName="/ppt/slideLayouts/slideLayout13.xml" ContentType="application/vnd.openxmlformats-officedocument.presentationml.slideLayout+xml"/>
  <Override PartName="/ppt/theme/theme158.xml" ContentType="application/vnd.openxmlformats-officedocument.theme+xml"/>
  <Override PartName="/ppt/slideLayouts/slideLayout14.xml" ContentType="application/vnd.openxmlformats-officedocument.presentationml.slideLayout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4" r:id="rId122"/>
    <p:sldMasterId id="2147484026" r:id="rId123"/>
    <p:sldMasterId id="2147484028" r:id="rId124"/>
    <p:sldMasterId id="2147484030" r:id="rId125"/>
    <p:sldMasterId id="2147484032" r:id="rId126"/>
    <p:sldMasterId id="2147484034" r:id="rId127"/>
    <p:sldMasterId id="2147484036" r:id="rId128"/>
    <p:sldMasterId id="2147484038" r:id="rId129"/>
    <p:sldMasterId id="2147484040" r:id="rId130"/>
    <p:sldMasterId id="2147484042" r:id="rId131"/>
    <p:sldMasterId id="2147484044" r:id="rId132"/>
    <p:sldMasterId id="2147484046" r:id="rId133"/>
    <p:sldMasterId id="2147484048" r:id="rId134"/>
    <p:sldMasterId id="2147484050" r:id="rId135"/>
    <p:sldMasterId id="2147484052" r:id="rId136"/>
    <p:sldMasterId id="2147484054" r:id="rId137"/>
    <p:sldMasterId id="2147484056" r:id="rId138"/>
    <p:sldMasterId id="2147484058" r:id="rId139"/>
    <p:sldMasterId id="2147484060" r:id="rId140"/>
    <p:sldMasterId id="2147484062" r:id="rId141"/>
    <p:sldMasterId id="2147484064" r:id="rId142"/>
    <p:sldMasterId id="2147484066" r:id="rId143"/>
    <p:sldMasterId id="2147484068" r:id="rId144"/>
    <p:sldMasterId id="2147484070" r:id="rId145"/>
    <p:sldMasterId id="2147484072" r:id="rId146"/>
    <p:sldMasterId id="2147484074" r:id="rId147"/>
    <p:sldMasterId id="2147484076" r:id="rId148"/>
    <p:sldMasterId id="2147484078" r:id="rId149"/>
    <p:sldMasterId id="2147484080" r:id="rId150"/>
    <p:sldMasterId id="2147484082" r:id="rId151"/>
    <p:sldMasterId id="2147484084" r:id="rId152"/>
    <p:sldMasterId id="2147484086" r:id="rId153"/>
    <p:sldMasterId id="2147484088" r:id="rId154"/>
    <p:sldMasterId id="2147484090" r:id="rId155"/>
    <p:sldMasterId id="2147484092" r:id="rId156"/>
    <p:sldMasterId id="2147484094" r:id="rId157"/>
    <p:sldMasterId id="2147484096" r:id="rId158"/>
    <p:sldMasterId id="2147484098" r:id="rId159"/>
    <p:sldMasterId id="2147484100" r:id="rId160"/>
    <p:sldMasterId id="2147484102" r:id="rId161"/>
    <p:sldMasterId id="2147484104" r:id="rId162"/>
    <p:sldMasterId id="2147484106" r:id="rId163"/>
    <p:sldMasterId id="2147484108" r:id="rId164"/>
    <p:sldMasterId id="2147484110" r:id="rId165"/>
    <p:sldMasterId id="2147484112" r:id="rId166"/>
    <p:sldMasterId id="2147484114" r:id="rId167"/>
    <p:sldMasterId id="2147484116" r:id="rId168"/>
    <p:sldMasterId id="2147484118" r:id="rId169"/>
  </p:sldMasterIdLst>
  <p:notesMasterIdLst>
    <p:notesMasterId r:id="rId192"/>
  </p:notesMasterIdLst>
  <p:handoutMasterIdLst>
    <p:handoutMasterId r:id="rId193"/>
  </p:handoutMasterIdLst>
  <p:sldIdLst>
    <p:sldId id="324" r:id="rId170"/>
    <p:sldId id="325" r:id="rId171"/>
    <p:sldId id="397" r:id="rId172"/>
    <p:sldId id="326" r:id="rId173"/>
    <p:sldId id="385" r:id="rId174"/>
    <p:sldId id="386" r:id="rId175"/>
    <p:sldId id="389" r:id="rId176"/>
    <p:sldId id="334" r:id="rId177"/>
    <p:sldId id="335" r:id="rId178"/>
    <p:sldId id="392" r:id="rId179"/>
    <p:sldId id="393" r:id="rId180"/>
    <p:sldId id="338" r:id="rId181"/>
    <p:sldId id="339" r:id="rId182"/>
    <p:sldId id="340" r:id="rId183"/>
    <p:sldId id="341" r:id="rId184"/>
    <p:sldId id="394" r:id="rId185"/>
    <p:sldId id="343" r:id="rId186"/>
    <p:sldId id="395" r:id="rId187"/>
    <p:sldId id="396" r:id="rId188"/>
    <p:sldId id="346" r:id="rId189"/>
    <p:sldId id="347" r:id="rId190"/>
    <p:sldId id="348" r:id="rId191"/>
  </p:sldIdLst>
  <p:sldSz cx="9144000" cy="6858000" type="screen4x3"/>
  <p:notesSz cx="6858000" cy="9144000"/>
  <p:custDataLst>
    <p:tags r:id="rId19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  <p:cmAuthor id="5" name="Ann Chisnell" initials="AC" lastIdx="4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0" autoAdjust="0"/>
    <p:restoredTop sz="92176" autoAdjust="0"/>
  </p:normalViewPr>
  <p:slideViewPr>
    <p:cSldViewPr snapToGrid="0" showGuides="1">
      <p:cViewPr varScale="1">
        <p:scale>
          <a:sx n="68" d="100"/>
          <a:sy n="68" d="100"/>
        </p:scale>
        <p:origin x="618" y="60"/>
      </p:cViewPr>
      <p:guideLst>
        <p:guide pos="2880"/>
        <p:guide orient="horz" pos="22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18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" Target="slides/slide1.xml"/><Relationship Id="rId191" Type="http://schemas.openxmlformats.org/officeDocument/2006/relationships/slide" Target="slides/slide22.xml"/><Relationship Id="rId196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28" Type="http://schemas.openxmlformats.org/officeDocument/2006/relationships/slideMaster" Target="slideMasters/slideMaster128.xml"/><Relationship Id="rId144" Type="http://schemas.openxmlformats.org/officeDocument/2006/relationships/slideMaster" Target="slideMasters/slideMaster144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65" Type="http://schemas.openxmlformats.org/officeDocument/2006/relationships/slideMaster" Target="slideMasters/slideMaster165.xml"/><Relationship Id="rId181" Type="http://schemas.openxmlformats.org/officeDocument/2006/relationships/slide" Target="slides/slide12.xml"/><Relationship Id="rId186" Type="http://schemas.openxmlformats.org/officeDocument/2006/relationships/slide" Target="slides/slide17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Master" Target="slideMasters/slideMaster134.xml"/><Relationship Id="rId139" Type="http://schemas.openxmlformats.org/officeDocument/2006/relationships/slideMaster" Target="slideMasters/slideMaster139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55" Type="http://schemas.openxmlformats.org/officeDocument/2006/relationships/slideMaster" Target="slideMasters/slideMaster155.xml"/><Relationship Id="rId171" Type="http://schemas.openxmlformats.org/officeDocument/2006/relationships/slide" Target="slides/slide2.xml"/><Relationship Id="rId176" Type="http://schemas.openxmlformats.org/officeDocument/2006/relationships/slide" Target="slides/slide7.xml"/><Relationship Id="rId192" Type="http://schemas.openxmlformats.org/officeDocument/2006/relationships/notesMaster" Target="notesMasters/notesMaster1.xml"/><Relationship Id="rId197" Type="http://schemas.openxmlformats.org/officeDocument/2006/relationships/viewProps" Target="view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Master" Target="slideMasters/slideMaster145.xml"/><Relationship Id="rId161" Type="http://schemas.openxmlformats.org/officeDocument/2006/relationships/slideMaster" Target="slideMasters/slideMaster161.xml"/><Relationship Id="rId166" Type="http://schemas.openxmlformats.org/officeDocument/2006/relationships/slideMaster" Target="slideMasters/slideMaster166.xml"/><Relationship Id="rId182" Type="http://schemas.openxmlformats.org/officeDocument/2006/relationships/slide" Target="slides/slide13.xml"/><Relationship Id="rId187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slideMaster" Target="slideMasters/slideMaster151.xml"/><Relationship Id="rId156" Type="http://schemas.openxmlformats.org/officeDocument/2006/relationships/slideMaster" Target="slideMasters/slideMaster156.xml"/><Relationship Id="rId177" Type="http://schemas.openxmlformats.org/officeDocument/2006/relationships/slide" Target="slides/slide8.xml"/><Relationship Id="rId198" Type="http://schemas.openxmlformats.org/officeDocument/2006/relationships/theme" Target="theme/theme1.xml"/><Relationship Id="rId172" Type="http://schemas.openxmlformats.org/officeDocument/2006/relationships/slide" Target="slides/slide3.xml"/><Relationship Id="rId193" Type="http://schemas.openxmlformats.org/officeDocument/2006/relationships/handoutMaster" Target="handoutMasters/handoutMaster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" Target="slides/slide9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" Target="slides/slide4.xml"/><Relationship Id="rId194" Type="http://schemas.openxmlformats.org/officeDocument/2006/relationships/tags" Target="tags/tag1.xml"/><Relationship Id="rId199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" Target="slides/slide15.xml"/><Relationship Id="rId18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" Target="slides/slide5.xml"/><Relationship Id="rId179" Type="http://schemas.openxmlformats.org/officeDocument/2006/relationships/slide" Target="slides/slide10.xml"/><Relationship Id="rId195" Type="http://schemas.openxmlformats.org/officeDocument/2006/relationships/commentAuthors" Target="commentAuthors.xml"/><Relationship Id="rId190" Type="http://schemas.openxmlformats.org/officeDocument/2006/relationships/slide" Target="slides/slide21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1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3" Type="http://schemas.openxmlformats.org/officeDocument/2006/relationships/slide" Target="slides/slide7.xml"/><Relationship Id="rId7" Type="http://schemas.openxmlformats.org/officeDocument/2006/relationships/slide" Target="slides/slide18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6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12-02-2019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D224504-9DC4-4B83-AF5B-B55AF78917EE}" type="slidenum">
              <a:rPr lang="en-US" sz="1200" b="0">
                <a:ea typeface="ヒラギノ角ゴ Pro W3" charset="-128"/>
              </a:rPr>
              <a:pPr algn="r"/>
              <a:t>1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792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11.15-1 Albinism: a recessive trait (part 1: photo)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5262DEA-A77C-42DA-9C08-4489688ECEE2}" type="slidenum">
              <a:rPr lang="en-US" sz="1200" b="0">
                <a:ea typeface="ヒラギノ角ゴ Pro W3" charset="-128"/>
              </a:rPr>
              <a:pPr algn="r"/>
              <a:t>12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399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045CBD4-7243-4E4A-815E-79FCE1438CE5}" type="slidenum">
              <a:rPr lang="en-US" sz="1200" b="0">
                <a:ea typeface="ヒラギノ角ゴ Pro W3" charset="-128"/>
              </a:rPr>
              <a:pPr algn="r"/>
              <a:t>13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282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A0DB4C5-59BD-4E8C-AD6F-A7F351A8E2D4}" type="slidenum">
              <a:rPr lang="en-US" sz="1200" b="0">
                <a:ea typeface="ヒラギノ角ゴ Pro W3" charset="-128"/>
              </a:rPr>
              <a:pPr algn="r"/>
              <a:t>14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63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FD9B19F-8F08-42DF-A6C1-F7B1EB11C750}" type="slidenum">
              <a:rPr lang="en-US" sz="1200" b="0">
                <a:ea typeface="ヒラギノ角ゴ Pro W3" charset="-128"/>
              </a:rPr>
              <a:pPr algn="r"/>
              <a:t>15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499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11.16 Sickle-cell disease and sickle-cell trait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E8A8747-31FE-43EF-8FBF-0A4CF94FA17D}" type="slidenum">
              <a:rPr lang="en-US" sz="1200" b="0">
                <a:ea typeface="ヒラギノ角ゴ Pro W3" charset="-128"/>
              </a:rPr>
              <a:pPr algn="r"/>
              <a:t>17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66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Achondroplasia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: a dominant trait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11.17-1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Achondroplasia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: a dominant trait (part 1: photo)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5CE20FA-6BB4-469B-A430-01F80C7CBE92}" type="slidenum">
              <a:rPr lang="en-US" sz="1200" b="0">
                <a:ea typeface="ヒラギノ角ゴ Pro W3" charset="-128"/>
              </a:rPr>
              <a:pPr algn="r"/>
              <a:t>20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37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E89598D-9D3A-4CC8-AA12-A4E1D9740261}" type="slidenum">
              <a:rPr lang="en-US" sz="1200" b="0">
                <a:ea typeface="ヒラギノ角ゴ Pro W3" charset="-128"/>
              </a:rPr>
              <a:pPr algn="r"/>
              <a:t>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517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6A24597-B11A-4EFD-9986-204E69D7BCA2}" type="slidenum">
              <a:rPr lang="en-US" sz="1200" b="0">
                <a:ea typeface="ヒラギノ角ゴ Pro W3" charset="-128"/>
              </a:rPr>
              <a:pPr algn="r"/>
              <a:t>21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622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3E448E8-87ED-4413-9E8C-42BB6D4EE442}" type="slidenum">
              <a:rPr lang="en-US" sz="1200" b="0">
                <a:ea typeface="ヒラギノ角ゴ Pro W3" charset="-128"/>
              </a:rPr>
              <a:pPr algn="r"/>
              <a:t>22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84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8D73DF4-9E15-4E3C-8EA2-3C43D8FE6B86}" type="slidenum">
              <a:rPr lang="en-US" sz="1200" b="0">
                <a:ea typeface="ヒラギノ角ゴ Pro W3" charset="-128"/>
              </a:rPr>
              <a:pPr algn="r"/>
              <a:t>4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45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11.14 Pedigree analysis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11.14-1 Pedigree analysis (part 1: widow’s peak)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11.14-2 Pedigree analysis (part 2: ability to taste PTC)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05B5446-85CF-4FC1-A8CB-C23E27D8E92C}" type="slidenum">
              <a:rPr lang="en-US" sz="1200" b="0">
                <a:ea typeface="ヒラギノ角ゴ Pro W3" charset="-128"/>
              </a:rPr>
              <a:pPr algn="r"/>
              <a:t>8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821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619B2EF9-DE48-4016-B8FC-E8F17F29C518}" type="slidenum">
              <a:rPr lang="en-US" sz="1200" b="0">
                <a:ea typeface="ヒラギノ角ゴ Pro W3" charset="-128"/>
              </a:rPr>
              <a:pPr algn="r"/>
              <a:t>9</a:t>
            </a:fld>
            <a:endParaRPr lang="en-US" sz="1200" b="0">
              <a:ea typeface="ヒラギノ角ゴ Pro W3" charset="-128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556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11.15 Albinism: a recessive trait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8.xml"/><Relationship Id="rId1" Type="http://schemas.openxmlformats.org/officeDocument/2006/relationships/slideLayout" Target="../slideLayouts/slideLayout7.xml"/></Relationships>
</file>

<file path=ppt/slideMasters/_rels/slideMaster1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9.xml"/><Relationship Id="rId1" Type="http://schemas.openxmlformats.org/officeDocument/2006/relationships/slideLayout" Target="../slideLayouts/slideLayout8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2.xml"/><Relationship Id="rId1" Type="http://schemas.openxmlformats.org/officeDocument/2006/relationships/slideLayout" Target="../slideLayouts/slideLayout9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5.xml"/><Relationship Id="rId1" Type="http://schemas.openxmlformats.org/officeDocument/2006/relationships/slideLayout" Target="../slideLayouts/slideLayout10.xml"/></Relationships>
</file>

<file path=ppt/slideMasters/_rels/slideMaster1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6.xml"/><Relationship Id="rId1" Type="http://schemas.openxmlformats.org/officeDocument/2006/relationships/slideLayout" Target="../slideLayouts/slideLayout11.xml"/></Relationships>
</file>

<file path=ppt/slideMasters/_rels/slideMaster1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7.xml"/><Relationship Id="rId1" Type="http://schemas.openxmlformats.org/officeDocument/2006/relationships/slideLayout" Target="../slideLayouts/slideLayout12.xml"/></Relationships>
</file>

<file path=ppt/slideMasters/_rels/slideMaster1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8.xml"/><Relationship Id="rId1" Type="http://schemas.openxmlformats.org/officeDocument/2006/relationships/slideLayout" Target="../slideLayouts/slideLayout13.xml"/></Relationships>
</file>

<file path=ppt/slideMasters/_rels/slideMaster1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9.xml"/><Relationship Id="rId1" Type="http://schemas.openxmlformats.org/officeDocument/2006/relationships/slideLayout" Target="../slideLayouts/slideLayout14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11.4: Many human traits follow Mendelian patterns of inheritance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are not good subjects for genetic research </a:t>
            </a:r>
          </a:p>
          <a:p>
            <a:pPr lvl="1"/>
            <a:r>
              <a:rPr lang="en-US" dirty="0" smtClean="0"/>
              <a:t>Generation time is too long</a:t>
            </a:r>
          </a:p>
          <a:p>
            <a:pPr lvl="1"/>
            <a:r>
              <a:rPr lang="en-US" dirty="0" smtClean="0"/>
              <a:t>Parents produce relatively few offspring</a:t>
            </a:r>
          </a:p>
          <a:p>
            <a:pPr lvl="1"/>
            <a:r>
              <a:rPr lang="en-US" dirty="0" smtClean="0"/>
              <a:t>Breeding experiments are unacceptable</a:t>
            </a:r>
          </a:p>
          <a:p>
            <a:r>
              <a:rPr lang="en-US" dirty="0" smtClean="0"/>
              <a:t>However, basic Mendelian genetics endures as the foundation of human genetics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2" y="1385316"/>
            <a:ext cx="6041136" cy="40873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11.15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7111" y="1386832"/>
            <a:ext cx="7069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136409" y="1732909"/>
            <a:ext cx="1024319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phenotype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5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59711" y="2633020"/>
            <a:ext cx="5995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745486" y="3015607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944049" y="3006081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535455" y="1713857"/>
            <a:ext cx="1024319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phenotype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  <a:endParaRPr lang="en-US" sz="15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586611" y="3372794"/>
            <a:ext cx="4696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875536" y="3791895"/>
            <a:ext cx="1394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478411" y="3454345"/>
            <a:ext cx="1069202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  <a:endParaRPr lang="en-US" sz="15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Carrier with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15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2324367" y="3575048"/>
            <a:ext cx="971420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5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15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2288289" y="4441008"/>
            <a:ext cx="1069202" cy="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  <a:endParaRPr lang="en-US" sz="15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Carrier with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15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3521566" y="4548002"/>
            <a:ext cx="97142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15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aa</a:t>
            </a:r>
            <a:endParaRPr lang="en-US" sz="15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/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Albinism</a:t>
            </a:r>
          </a:p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15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1891411" y="4782494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95714" y="2145656"/>
            <a:ext cx="2171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×</a:t>
            </a:r>
            <a:endParaRPr lang="en-US" sz="1500" b="1" dirty="0">
              <a:solidFill>
                <a:srgbClr val="000000"/>
              </a:solidFill>
              <a:latin typeface="Symbol" pitchFamily="18" charset="2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11.15-1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04" y="1609344"/>
            <a:ext cx="2907792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recessive allele that causes a disease is rare, then the chance of two carriers meeting and mating is low</a:t>
            </a:r>
          </a:p>
          <a:p>
            <a:r>
              <a:rPr lang="en-US" dirty="0" smtClean="0"/>
              <a:t>Consanguineous (between close relatives) </a:t>
            </a:r>
            <a:r>
              <a:rPr lang="en-US" dirty="0" err="1" smtClean="0"/>
              <a:t>matings</a:t>
            </a:r>
            <a:r>
              <a:rPr lang="en-US" dirty="0" smtClean="0"/>
              <a:t> increase the chance of mating between two carriers of the same rare allele </a:t>
            </a:r>
          </a:p>
          <a:p>
            <a:r>
              <a:rPr lang="en-US" dirty="0" smtClean="0"/>
              <a:t>Most societies and cultures have laws or taboos against marriages between close relatives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Cystic Fibrosis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Cystic fibrosis</a:t>
            </a:r>
            <a:r>
              <a:rPr lang="en-US" dirty="0" smtClean="0"/>
              <a:t> is the most common lethal genetic disease in the United States, striking one out of every 2,500 people of European descent </a:t>
            </a:r>
          </a:p>
          <a:p>
            <a:r>
              <a:rPr lang="en-US" dirty="0" smtClean="0"/>
              <a:t>The cystic fibrosis allele results in defective or absent chloride transport channels in plasma membranes leading to a buildup of chloride ions outside the cell</a:t>
            </a:r>
          </a:p>
          <a:p>
            <a:r>
              <a:rPr lang="en-US" dirty="0" smtClean="0"/>
              <a:t>Symptoms include mucus buildup in some internal organs and abnormal absorption of nutrients in the small intestine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Sickle-Cell Disease: A Genetic Disorder with Evolutionary Implications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Sickle-cell disease</a:t>
            </a:r>
            <a:r>
              <a:rPr lang="en-US" dirty="0" smtClean="0"/>
              <a:t> affects one out of 400 African-Americans</a:t>
            </a:r>
          </a:p>
          <a:p>
            <a:r>
              <a:rPr lang="en-US" dirty="0" smtClean="0"/>
              <a:t>The disease is caused by the substitution of a single amino acid in the hemoglobin protein in red blood cells</a:t>
            </a:r>
          </a:p>
          <a:p>
            <a:r>
              <a:rPr lang="en-US" dirty="0" smtClean="0"/>
              <a:t>In homozygous individuals, all hemoglobin is abnormal (sickle-cell)</a:t>
            </a:r>
          </a:p>
          <a:p>
            <a:r>
              <a:rPr lang="en-US" dirty="0" smtClean="0"/>
              <a:t>Symptoms include physical weakness, pain, organ damage, and even stroke and paralysis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Heterozygotes (said to have sickle-cell trait) are usually healthy but may suffer some symptoms</a:t>
            </a:r>
          </a:p>
          <a:p>
            <a:r>
              <a:rPr lang="en-US" dirty="0" smtClean="0"/>
              <a:t>About one out of ten African-Americans has sickle-cell trait, an unusually high frequency of an allele with detrimental effects in homozygotes</a:t>
            </a:r>
          </a:p>
          <a:p>
            <a:r>
              <a:rPr lang="en-US" dirty="0" smtClean="0"/>
              <a:t>Heterozygotes are less susceptible to the malaria parasite, so there is an advantage to being heterozygous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2" y="268224"/>
            <a:ext cx="6742176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11.16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32047" y="248233"/>
            <a:ext cx="1897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 alleles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333782" y="622884"/>
            <a:ext cx="46166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Low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  <a:endParaRPr lang="en-US" sz="1800" b="1" baseline="-250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086747" y="875296"/>
            <a:ext cx="8463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cell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disease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779985" y="1964321"/>
            <a:ext cx="18594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Part of a fiber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ickle-cell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hemo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-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globin proteins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089232" y="1942071"/>
            <a:ext cx="1308050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 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hemoglobin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proteins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729013" y="2188285"/>
            <a:ext cx="225702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Fibers cause sickled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blood cells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232047" y="2786492"/>
            <a:ext cx="43345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(a)</a:t>
            </a: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Homozygote with sickle-cell disease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225697" y="3242105"/>
            <a:ext cx="17697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 allele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1686072" y="3553216"/>
            <a:ext cx="1436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 allele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3314770" y="3592904"/>
            <a:ext cx="4873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Very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low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</a:t>
            </a:r>
            <a:endParaRPr lang="en-US" sz="1800" b="1" baseline="-25000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7111724" y="4153253"/>
            <a:ext cx="743793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cell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trait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2111522" y="5213934"/>
            <a:ext cx="1308050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and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hemoglobin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proteins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017864" y="5213934"/>
            <a:ext cx="16286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and normal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red blood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cells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3657747" y="5213934"/>
            <a:ext cx="2282676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Part of a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fiber and normal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hemoglobin proteins</a:t>
            </a: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1220896" y="6269198"/>
            <a:ext cx="40139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b)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Heterozygote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with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sickle-cell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trait</a:t>
            </a:r>
            <a:endParaRPr lang="en-US" sz="18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327150" y="508000"/>
            <a:ext cx="266700" cy="359359"/>
          </a:xfrm>
          <a:custGeom>
            <a:avLst/>
            <a:gdLst>
              <a:gd name="connsiteX0" fmla="*/ 0 w 292100"/>
              <a:gd name="connsiteY0" fmla="*/ 349250 h 349250"/>
              <a:gd name="connsiteX1" fmla="*/ 203200 w 292100"/>
              <a:gd name="connsiteY1" fmla="*/ 0 h 349250"/>
              <a:gd name="connsiteX2" fmla="*/ 292100 w 292100"/>
              <a:gd name="connsiteY2" fmla="*/ 34290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" h="349250">
                <a:moveTo>
                  <a:pt x="0" y="349250"/>
                </a:moveTo>
                <a:lnTo>
                  <a:pt x="203200" y="0"/>
                </a:lnTo>
                <a:lnTo>
                  <a:pt x="292100" y="3429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33499" y="3530600"/>
            <a:ext cx="45719" cy="622653"/>
          </a:xfrm>
          <a:custGeom>
            <a:avLst/>
            <a:gdLst>
              <a:gd name="connsiteX0" fmla="*/ 44450 w 44450"/>
              <a:gd name="connsiteY0" fmla="*/ 0 h 673100"/>
              <a:gd name="connsiteX1" fmla="*/ 0 w 44450"/>
              <a:gd name="connsiteY1" fmla="*/ 67310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673100">
                <a:moveTo>
                  <a:pt x="44450" y="0"/>
                </a:moveTo>
                <a:lnTo>
                  <a:pt x="0" y="6731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614488" y="3824288"/>
            <a:ext cx="145256" cy="326231"/>
          </a:xfrm>
          <a:custGeom>
            <a:avLst/>
            <a:gdLst>
              <a:gd name="connsiteX0" fmla="*/ 145256 w 145256"/>
              <a:gd name="connsiteY0" fmla="*/ 0 h 326231"/>
              <a:gd name="connsiteX1" fmla="*/ 0 w 145256"/>
              <a:gd name="connsiteY1" fmla="*/ 326231 h 32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256" h="326231">
                <a:moveTo>
                  <a:pt x="145256" y="0"/>
                </a:moveTo>
                <a:lnTo>
                  <a:pt x="0" y="32623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Dominantly Inherited Disorders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human disorders are caused by dominant alleles</a:t>
            </a:r>
          </a:p>
          <a:p>
            <a:r>
              <a:rPr lang="en-US" dirty="0" smtClean="0"/>
              <a:t>Dominant alleles that cause a lethal disease are rare and arise by mutation</a:t>
            </a:r>
          </a:p>
          <a:p>
            <a:r>
              <a:rPr lang="en-US" dirty="0" smtClean="0"/>
              <a:t>Achondroplasia is a form of dwarfism caused by a rare dominant allele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04088"/>
            <a:ext cx="8546592" cy="544982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11.17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390641" y="674166"/>
            <a:ext cx="985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Parents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72999" y="1159243"/>
            <a:ext cx="1362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Dwarf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279708" y="2334374"/>
            <a:ext cx="8367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Sperm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51621" y="1154188"/>
            <a:ext cx="1362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6461" y="2858567"/>
            <a:ext cx="200376" cy="332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i="1" dirty="0">
                <a:solidFill>
                  <a:srgbClr val="000000"/>
                </a:solidFill>
                <a:ea typeface="ＭＳ Ｐゴシック" charset="0"/>
              </a:rPr>
              <a:t>D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31653" y="3383712"/>
            <a:ext cx="6588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Eggs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370133" y="3592656"/>
            <a:ext cx="1362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Dwarf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375208" y="4863223"/>
            <a:ext cx="13625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Dwarf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9448" y="2866187"/>
            <a:ext cx="169918" cy="332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i="1" dirty="0">
                <a:solidFill>
                  <a:srgbClr val="000000"/>
                </a:solidFill>
                <a:ea typeface="ＭＳ Ｐゴシック" charset="0"/>
              </a:rPr>
              <a:t>d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3041239" y="3586367"/>
            <a:ext cx="1362552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23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3058477" y="4878463"/>
            <a:ext cx="1362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sz="21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dd</a:t>
            </a:r>
            <a:endParaRPr lang="en-US" sz="21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Normal</a:t>
            </a:r>
          </a:p>
          <a:p>
            <a:pPr algn="ctr" eaLnBrk="0" hangingPunct="0">
              <a:lnSpc>
                <a:spcPts val="2400"/>
              </a:lnSpc>
            </a:pPr>
            <a:r>
              <a:rPr lang="en-US" sz="21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phenotype</a:t>
            </a:r>
            <a:endParaRPr lang="en-US" sz="21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260" y="3898062"/>
            <a:ext cx="169918" cy="332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i="1" dirty="0">
                <a:solidFill>
                  <a:srgbClr val="000000"/>
                </a:solidFill>
                <a:ea typeface="ＭＳ Ｐゴシック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109" y="5161673"/>
            <a:ext cx="169918" cy="3323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i="1" dirty="0">
                <a:solidFill>
                  <a:srgbClr val="000000"/>
                </a:solidFill>
                <a:ea typeface="ＭＳ Ｐゴシック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11.17-1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10312"/>
            <a:ext cx="4681728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 Analysis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pedigree</a:t>
            </a:r>
            <a:r>
              <a:rPr lang="en-US" dirty="0" smtClean="0"/>
              <a:t> is a family tree that describes the interrelationships of parents and children across generations</a:t>
            </a:r>
          </a:p>
          <a:p>
            <a:r>
              <a:rPr lang="en-US" dirty="0" smtClean="0"/>
              <a:t>Inheritance patterns of particular traits can be traced and described using pedigrees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timing of onset of a disease significantly affects its inheritance</a:t>
            </a:r>
          </a:p>
          <a:p>
            <a:r>
              <a:rPr lang="en-US" b="1" dirty="0" smtClean="0"/>
              <a:t>Huntington’s</a:t>
            </a:r>
            <a:r>
              <a:rPr lang="en-US" altLang="ja-JP" b="1" dirty="0" smtClean="0"/>
              <a:t> disease</a:t>
            </a:r>
            <a:r>
              <a:rPr lang="en-US" altLang="ja-JP" dirty="0" smtClean="0"/>
              <a:t> is a degenerative disease of the nervous system</a:t>
            </a:r>
          </a:p>
          <a:p>
            <a:r>
              <a:rPr lang="en-US" dirty="0" smtClean="0"/>
              <a:t>The disease has no obvious phenotypic effects until the individual is about 35 to 45 years of age</a:t>
            </a:r>
          </a:p>
          <a:p>
            <a:r>
              <a:rPr lang="en-US" dirty="0" smtClean="0"/>
              <a:t>Once the deterioration of the nervous system begins the condition is irreversible and fatal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Multifactorial Disorders</a:t>
            </a:r>
          </a:p>
        </p:txBody>
      </p:sp>
      <p:sp>
        <p:nvSpPr>
          <p:cNvPr id="151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diseases, such as heart disease, diabetes, alcoholism, mental illnesses, and cancer, have both genetic and environmental components</a:t>
            </a:r>
          </a:p>
          <a:p>
            <a:r>
              <a:rPr lang="en-US" dirty="0" smtClean="0"/>
              <a:t>Lifestyle has a tremendous effect on phenotype for cardiovascular health and other multifactorial characters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Counseling Based on Mendelian Genetics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counselors can provide information to prospective parents concerned about a family history for a specific disease</a:t>
            </a:r>
          </a:p>
          <a:p>
            <a:r>
              <a:rPr lang="en-US" dirty="0" smtClean="0"/>
              <a:t>Each child represents an independent event in </a:t>
            </a:r>
            <a:br>
              <a:rPr lang="en-US" dirty="0" smtClean="0"/>
            </a:br>
            <a:r>
              <a:rPr lang="en-US" dirty="0" smtClean="0"/>
              <a:t>the sense that its genotype is unaffected by the genotypes of older siblings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Pedigrees can also be used to make predictions about future offspring</a:t>
            </a:r>
          </a:p>
          <a:p>
            <a:r>
              <a:rPr lang="en-US" dirty="0" smtClean="0"/>
              <a:t>We can use the multiplication and addition rules to predict the probability of specific phenotypes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52856"/>
            <a:ext cx="8546592" cy="535228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11.14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1217" y="754445"/>
            <a:ext cx="3286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Key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78393" y="987808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Male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307055" y="987808"/>
            <a:ext cx="6171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Female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248443" y="989395"/>
            <a:ext cx="8047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Male with</a:t>
            </a:r>
          </a:p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the trait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408905" y="1013208"/>
            <a:ext cx="10243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Female with</a:t>
            </a:r>
          </a:p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the trait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353592" y="1000508"/>
            <a:ext cx="5754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Mating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245892" y="987807"/>
            <a:ext cx="1498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Offspring, in</a:t>
            </a:r>
          </a:p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birth order</a:t>
            </a:r>
          </a:p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(first-born on left)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820318" y="2102233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30742" y="2300670"/>
            <a:ext cx="12615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1st generation</a:t>
            </a:r>
          </a:p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(grandparents)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059530" y="2519745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2653255" y="2514982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3407318" y="2524508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005806" y="2524508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5342481" y="3073783"/>
            <a:ext cx="2180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5475830" y="3276983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3473993" y="3500821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3981994" y="3491295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6404518" y="2106996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187156" y="2092707"/>
            <a:ext cx="118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7761830" y="2106996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329154" y="3113469"/>
            <a:ext cx="13304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2nd generation</a:t>
            </a:r>
          </a:p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(parents, aunts,</a:t>
            </a:r>
          </a:p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and uncles)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1810293" y="3496058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332329" y="3926269"/>
            <a:ext cx="12423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3rd generation</a:t>
            </a:r>
          </a:p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(two sisters)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2915193" y="4459671"/>
            <a:ext cx="33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</a:p>
        </p:txBody>
      </p:sp>
      <p:sp>
        <p:nvSpPr>
          <p:cNvPr id="30" name="TextBox 36"/>
          <p:cNvSpPr txBox="1">
            <a:spLocks noChangeArrowheads="1"/>
          </p:cNvSpPr>
          <p:nvPr/>
        </p:nvSpPr>
        <p:spPr bwMode="auto">
          <a:xfrm>
            <a:off x="1662655" y="5397884"/>
            <a:ext cx="11747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Widow’s peak</a:t>
            </a: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6323556" y="3075370"/>
            <a:ext cx="118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2" name="TextBox 38"/>
          <p:cNvSpPr txBox="1">
            <a:spLocks noChangeArrowheads="1"/>
          </p:cNvSpPr>
          <p:nvPr/>
        </p:nvSpPr>
        <p:spPr bwMode="auto">
          <a:xfrm>
            <a:off x="6668043" y="3080133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7230018" y="3084896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7747543" y="3065844"/>
            <a:ext cx="118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6714081" y="4045333"/>
            <a:ext cx="118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6" name="TextBox 42"/>
          <p:cNvSpPr txBox="1">
            <a:spLocks noChangeArrowheads="1"/>
          </p:cNvSpPr>
          <p:nvPr/>
        </p:nvSpPr>
        <p:spPr bwMode="auto">
          <a:xfrm>
            <a:off x="3450181" y="4459670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7166517" y="4032633"/>
            <a:ext cx="2180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</a:p>
        </p:txBody>
      </p:sp>
      <p:sp>
        <p:nvSpPr>
          <p:cNvPr id="38" name="TextBox 44"/>
          <p:cNvSpPr txBox="1">
            <a:spLocks noChangeArrowheads="1"/>
          </p:cNvSpPr>
          <p:nvPr/>
        </p:nvSpPr>
        <p:spPr bwMode="auto">
          <a:xfrm>
            <a:off x="7180804" y="4226307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</a:p>
        </p:txBody>
      </p:sp>
      <p:sp>
        <p:nvSpPr>
          <p:cNvPr id="39" name="TextBox 45"/>
          <p:cNvSpPr txBox="1">
            <a:spLocks noChangeArrowheads="1"/>
          </p:cNvSpPr>
          <p:nvPr/>
        </p:nvSpPr>
        <p:spPr bwMode="auto">
          <a:xfrm>
            <a:off x="7190330" y="4439033"/>
            <a:ext cx="168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0" name="TextBox 46"/>
          <p:cNvSpPr txBox="1">
            <a:spLocks noChangeArrowheads="1"/>
          </p:cNvSpPr>
          <p:nvPr/>
        </p:nvSpPr>
        <p:spPr bwMode="auto">
          <a:xfrm>
            <a:off x="3694654" y="5388358"/>
            <a:ext cx="30246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No widow’s peak  Cannot taste PTC</a:t>
            </a:r>
          </a:p>
        </p:txBody>
      </p:sp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7474492" y="5378832"/>
            <a:ext cx="12134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Can taste PTC</a:t>
            </a:r>
          </a:p>
        </p:txBody>
      </p:sp>
      <p:sp>
        <p:nvSpPr>
          <p:cNvPr id="42" name="TextBox 48"/>
          <p:cNvSpPr txBox="1">
            <a:spLocks noChangeArrowheads="1"/>
          </p:cNvSpPr>
          <p:nvPr/>
        </p:nvSpPr>
        <p:spPr bwMode="auto">
          <a:xfrm>
            <a:off x="394243" y="5677283"/>
            <a:ext cx="43567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(a) Is a widow’s peak a dominant or recessive trait?</a:t>
            </a:r>
          </a:p>
        </p:txBody>
      </p:sp>
      <p:sp>
        <p:nvSpPr>
          <p:cNvPr id="43" name="TextBox 50"/>
          <p:cNvSpPr txBox="1">
            <a:spLocks noChangeArrowheads="1"/>
          </p:cNvSpPr>
          <p:nvPr/>
        </p:nvSpPr>
        <p:spPr bwMode="auto">
          <a:xfrm>
            <a:off x="5225005" y="5677283"/>
            <a:ext cx="36740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74320" indent="-274320"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(b) Is the inability to taste a chemical called</a:t>
            </a:r>
            <a:b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PTC a dominant or recessive trait?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4" name="TextBox 20"/>
          <p:cNvSpPr txBox="1">
            <a:spLocks noChangeArrowheads="1"/>
          </p:cNvSpPr>
          <p:nvPr/>
        </p:nvSpPr>
        <p:spPr bwMode="auto">
          <a:xfrm>
            <a:off x="5594757" y="3065839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5" name="TextBox 37"/>
          <p:cNvSpPr txBox="1">
            <a:spLocks noChangeArrowheads="1"/>
          </p:cNvSpPr>
          <p:nvPr/>
        </p:nvSpPr>
        <p:spPr bwMode="auto">
          <a:xfrm>
            <a:off x="5967427" y="3070527"/>
            <a:ext cx="1186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2199931" y="3493489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7" name="TextBox 29"/>
          <p:cNvSpPr txBox="1">
            <a:spLocks noChangeArrowheads="1"/>
          </p:cNvSpPr>
          <p:nvPr/>
        </p:nvSpPr>
        <p:spPr bwMode="auto">
          <a:xfrm>
            <a:off x="2551465" y="3490920"/>
            <a:ext cx="2789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8" name="TextBox 29"/>
          <p:cNvSpPr txBox="1">
            <a:spLocks noChangeArrowheads="1"/>
          </p:cNvSpPr>
          <p:nvPr/>
        </p:nvSpPr>
        <p:spPr bwMode="auto">
          <a:xfrm>
            <a:off x="2907762" y="3497877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2931361" y="4860856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Ww</a:t>
            </a:r>
            <a:endParaRPr lang="en-US" sz="1400" b="1" i="1" dirty="0" smtClean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2991569" y="4648347"/>
            <a:ext cx="1795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268224"/>
            <a:ext cx="6120384" cy="63215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11.14-1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4544" y="250062"/>
            <a:ext cx="402354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>
                <a:solidFill>
                  <a:srgbClr val="000000"/>
                </a:solidFill>
                <a:ea typeface="ＭＳ Ｐゴシック" charset="0"/>
              </a:rPr>
              <a:t>Key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3629" y="551687"/>
            <a:ext cx="487313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>
                <a:solidFill>
                  <a:srgbClr val="000000"/>
                </a:solidFill>
                <a:ea typeface="ＭＳ Ｐゴシック" charset="0"/>
              </a:rPr>
              <a:t>Male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3312" y="1155890"/>
            <a:ext cx="753411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dirty="0">
                <a:solidFill>
                  <a:srgbClr val="000000"/>
                </a:solidFill>
                <a:ea typeface="ＭＳ Ｐゴシック" charset="0"/>
              </a:rPr>
              <a:t>Female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997902" y="539940"/>
            <a:ext cx="982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Male with</a:t>
            </a:r>
          </a:p>
          <a:p>
            <a:pPr eaLnBrk="0" hangingPunct="0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the trait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945832" y="1183512"/>
            <a:ext cx="1250342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Female with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the trait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802697" y="547877"/>
            <a:ext cx="7021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Mating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817937" y="1064450"/>
            <a:ext cx="1827423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Offspring, in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birth order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(first-born on left)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544387" y="2170302"/>
            <a:ext cx="1538883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1st generation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(grandparents)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507" y="2389695"/>
            <a:ext cx="376706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6042" y="2412555"/>
            <a:ext cx="339837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047" y="2404935"/>
            <a:ext cx="339837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 smtClean="0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3549" y="2412555"/>
            <a:ext cx="376706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42799" y="3151377"/>
            <a:ext cx="1625445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2nd generation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(parents, aunts,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and uncles)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1538354" y="4168647"/>
            <a:ext cx="1516441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3rd generation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(two sisters)</a:t>
            </a:r>
            <a:endParaRPr lang="en-US" sz="17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9564" y="3614927"/>
            <a:ext cx="376706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 smtClean="0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5214" y="3607307"/>
            <a:ext cx="376706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9417" y="3607307"/>
            <a:ext cx="339837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3859" y="4770310"/>
            <a:ext cx="413575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>
                <a:solidFill>
                  <a:srgbClr val="000000"/>
                </a:solidFill>
                <a:ea typeface="ＭＳ Ｐゴシック" charset="0"/>
              </a:rPr>
              <a:t>WW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33077" y="5003990"/>
            <a:ext cx="218008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dirty="0">
                <a:solidFill>
                  <a:srgbClr val="000000"/>
                </a:solidFill>
                <a:ea typeface="ＭＳ Ｐゴシック" charset="0"/>
              </a:rPr>
              <a:t>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76562" y="5237670"/>
            <a:ext cx="376706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6049" y="5953950"/>
            <a:ext cx="1435842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dirty="0">
                <a:solidFill>
                  <a:srgbClr val="000000"/>
                </a:solidFill>
                <a:ea typeface="ＭＳ Ｐゴシック" charset="0"/>
              </a:rPr>
              <a:t>Widow’s peak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95052" y="4781740"/>
            <a:ext cx="339837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92867" y="5953950"/>
            <a:ext cx="1753557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dirty="0">
                <a:solidFill>
                  <a:srgbClr val="000000"/>
                </a:solidFill>
                <a:ea typeface="ＭＳ Ｐゴシック" charset="0"/>
              </a:rPr>
              <a:t>No widow’s peak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38037" y="6287325"/>
            <a:ext cx="5323445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dirty="0">
                <a:solidFill>
                  <a:srgbClr val="000000"/>
                </a:solidFill>
                <a:ea typeface="ＭＳ Ｐゴシック" charset="0"/>
              </a:rPr>
              <a:t>(a) Is a widow’s peak a dominant or recessive trait?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61161" y="3607307"/>
            <a:ext cx="339837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 smtClean="0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6814" y="3605496"/>
            <a:ext cx="339837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 smtClean="0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28544" y="3605496"/>
            <a:ext cx="376706" cy="2627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b="1" i="1" dirty="0" err="1" smtClean="0">
                <a:solidFill>
                  <a:srgbClr val="000000"/>
                </a:solidFill>
                <a:ea typeface="ＭＳ Ｐゴシック" charset="0"/>
              </a:rPr>
              <a:t>Ww</a:t>
            </a:r>
            <a:endParaRPr lang="en-US" sz="1707" b="1" i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204216"/>
            <a:ext cx="5882640" cy="6449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11.14-2</a:t>
            </a:r>
            <a:endParaRPr lang="en-US" sz="1200" dirty="0">
              <a:latin typeface="Arial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982" y="181914"/>
            <a:ext cx="379912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>
                <a:solidFill>
                  <a:srgbClr val="000000"/>
                </a:solidFill>
                <a:ea typeface="ＭＳ Ｐゴシック" charset="0"/>
              </a:rPr>
              <a:t>Key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685232" y="472427"/>
            <a:ext cx="6620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Mating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667270" y="1793227"/>
            <a:ext cx="1447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1st generation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(grandparents)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6295" y="2017065"/>
            <a:ext cx="195566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 err="1">
                <a:solidFill>
                  <a:srgbClr val="000000"/>
                </a:solidFill>
                <a:ea typeface="ＭＳ Ｐゴシック" charset="0"/>
              </a:rPr>
              <a:t>Tt</a:t>
            </a:r>
            <a:endParaRPr lang="en-US" sz="160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6220" y="2017065"/>
            <a:ext cx="195566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 err="1">
                <a:solidFill>
                  <a:srgbClr val="000000"/>
                </a:solidFill>
                <a:ea typeface="ＭＳ Ｐゴシック" charset="0"/>
              </a:rPr>
              <a:t>Tt</a:t>
            </a:r>
            <a:endParaRPr lang="en-US" sz="160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1608" y="2017065"/>
            <a:ext cx="137858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 err="1">
                <a:solidFill>
                  <a:srgbClr val="000000"/>
                </a:solidFill>
                <a:ea typeface="ＭＳ Ｐゴシック" charset="0"/>
              </a:rPr>
              <a:t>tt</a:t>
            </a:r>
            <a:endParaRPr lang="en-US" sz="160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0382" y="2017065"/>
            <a:ext cx="195566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 err="1">
                <a:solidFill>
                  <a:srgbClr val="000000"/>
                </a:solidFill>
                <a:ea typeface="ＭＳ Ｐゴシック" charset="0"/>
              </a:rPr>
              <a:t>Tt</a:t>
            </a:r>
            <a:endParaRPr lang="en-US" sz="160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1667270" y="2729852"/>
            <a:ext cx="152926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2nd generation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(parents, aunts,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and uncles)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1667270" y="3647427"/>
            <a:ext cx="14250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3rd generation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(two sisters)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89720" y="3137840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3637357" y="3369615"/>
            <a:ext cx="1939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Tt</a:t>
            </a:r>
            <a:endParaRPr lang="en-US" sz="1600" b="1" i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7745" y="3137840"/>
            <a:ext cx="137858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 err="1">
                <a:solidFill>
                  <a:srgbClr val="000000"/>
                </a:solidFill>
                <a:ea typeface="ＭＳ Ｐゴシック" charset="0"/>
              </a:rPr>
              <a:t>tt</a:t>
            </a:r>
            <a:endParaRPr lang="en-US" sz="160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4145" y="3137840"/>
            <a:ext cx="137858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 err="1">
                <a:solidFill>
                  <a:srgbClr val="000000"/>
                </a:solidFill>
                <a:ea typeface="ＭＳ Ｐゴシック" charset="0"/>
              </a:rPr>
              <a:t>tt</a:t>
            </a:r>
            <a:endParaRPr lang="en-US" sz="160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4233" y="3137840"/>
            <a:ext cx="195566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 err="1">
                <a:solidFill>
                  <a:srgbClr val="000000"/>
                </a:solidFill>
                <a:ea typeface="ＭＳ Ｐゴシック" charset="0"/>
              </a:rPr>
              <a:t>Tt</a:t>
            </a:r>
            <a:endParaRPr lang="en-US" sz="160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1933" y="3137840"/>
            <a:ext cx="195566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 err="1">
                <a:solidFill>
                  <a:srgbClr val="000000"/>
                </a:solidFill>
                <a:ea typeface="ＭＳ Ｐゴシック" charset="0"/>
              </a:rPr>
              <a:t>Tt</a:t>
            </a:r>
            <a:endParaRPr lang="en-US" sz="160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9308" y="3137840"/>
            <a:ext cx="137858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 err="1">
                <a:solidFill>
                  <a:srgbClr val="000000"/>
                </a:solidFill>
                <a:ea typeface="ＭＳ Ｐゴシック" charset="0"/>
              </a:rPr>
              <a:t>tt</a:t>
            </a:r>
            <a:endParaRPr lang="en-US" sz="160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56621" y="4244327"/>
            <a:ext cx="137858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 err="1">
                <a:solidFill>
                  <a:srgbClr val="000000"/>
                </a:solidFill>
                <a:ea typeface="ＭＳ Ｐゴシック" charset="0"/>
              </a:rPr>
              <a:t>tt</a:t>
            </a:r>
            <a:endParaRPr lang="en-US" sz="160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2520" y="4239603"/>
            <a:ext cx="253274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>
                <a:solidFill>
                  <a:srgbClr val="000000"/>
                </a:solidFill>
                <a:ea typeface="ＭＳ Ｐゴシック" charset="0"/>
              </a:rPr>
              <a:t>TT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96332" y="4457052"/>
            <a:ext cx="206788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dirty="0">
                <a:solidFill>
                  <a:srgbClr val="000000"/>
                </a:solidFill>
                <a:ea typeface="ＭＳ Ｐゴシック" charset="0"/>
              </a:rPr>
              <a:t>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12246" y="4707954"/>
            <a:ext cx="195566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i="1" dirty="0" err="1">
                <a:solidFill>
                  <a:srgbClr val="000000"/>
                </a:solidFill>
                <a:ea typeface="ＭＳ Ｐゴシック" charset="0"/>
              </a:rPr>
              <a:t>Tt</a:t>
            </a:r>
            <a:endParaRPr lang="en-US" sz="1609" b="1" i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0495" y="5760390"/>
            <a:ext cx="1726435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dirty="0">
                <a:solidFill>
                  <a:srgbClr val="000000"/>
                </a:solidFill>
                <a:ea typeface="ＭＳ Ｐゴシック" charset="0"/>
              </a:rPr>
              <a:t>Cannot taste PTC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29707" y="5760390"/>
            <a:ext cx="1404231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dirty="0">
                <a:solidFill>
                  <a:srgbClr val="000000"/>
                </a:solidFill>
                <a:ea typeface="ＭＳ Ｐゴシック" charset="0"/>
              </a:rPr>
              <a:t>Can taste PTC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68857" y="6166790"/>
            <a:ext cx="5955156" cy="49526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20040" indent="-32004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dirty="0" smtClean="0">
                <a:solidFill>
                  <a:srgbClr val="000000"/>
                </a:solidFill>
                <a:ea typeface="ＭＳ Ｐゴシック" charset="0"/>
              </a:rPr>
              <a:t>(b) Is the inability to taste a chemical called PTC a dominant </a:t>
            </a:r>
            <a:br>
              <a:rPr lang="en-US" sz="1609" b="1" dirty="0" smtClean="0">
                <a:solidFill>
                  <a:srgbClr val="000000"/>
                </a:solidFill>
                <a:ea typeface="ＭＳ Ｐゴシック" charset="0"/>
              </a:rPr>
            </a:br>
            <a:r>
              <a:rPr lang="en-US" sz="1609" b="1" dirty="0" smtClean="0">
                <a:solidFill>
                  <a:srgbClr val="000000"/>
                </a:solidFill>
                <a:ea typeface="ＭＳ Ｐゴシック" charset="0"/>
              </a:rPr>
              <a:t>or recessive trait?</a:t>
            </a:r>
            <a:endParaRPr lang="en-US"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3779402" y="3136319"/>
            <a:ext cx="205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or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43495" y="461315"/>
            <a:ext cx="460062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dirty="0">
                <a:solidFill>
                  <a:srgbClr val="000000"/>
                </a:solidFill>
                <a:ea typeface="ＭＳ Ｐゴシック" charset="0"/>
              </a:rPr>
              <a:t>Male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37145" y="1040752"/>
            <a:ext cx="713337" cy="2476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9" b="1" dirty="0">
                <a:solidFill>
                  <a:srgbClr val="000000"/>
                </a:solidFill>
                <a:ea typeface="ＭＳ Ｐゴシック" charset="0"/>
              </a:rPr>
              <a:t>Female</a:t>
            </a:r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3035695" y="478777"/>
            <a:ext cx="92653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Male with</a:t>
            </a:r>
          </a:p>
          <a:p>
            <a:pPr eaLnBrk="0" hangingPunct="0">
              <a:lnSpc>
                <a:spcPts val="19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the trait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2991245" y="1045515"/>
            <a:ext cx="11766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Female with</a:t>
            </a:r>
          </a:p>
          <a:p>
            <a:pPr eaLnBrk="0" hangingPunct="0">
              <a:lnSpc>
                <a:spcPts val="19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the trait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5678882" y="939152"/>
            <a:ext cx="17264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Offspring, in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birth order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(first-born on left)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Recessively Inherited Disorders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genetic disorders are inherited in a recessive manner</a:t>
            </a:r>
          </a:p>
          <a:p>
            <a:r>
              <a:rPr lang="en-US" dirty="0" smtClean="0"/>
              <a:t>These range from relatively mild to life-threatening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Behavior of Recessive Alleles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Recessively inherited disorders show up only in individuals homozygous for the allele</a:t>
            </a:r>
          </a:p>
          <a:p>
            <a:r>
              <a:rPr lang="en-US" b="1" dirty="0" smtClean="0"/>
              <a:t>Carriers</a:t>
            </a:r>
            <a:r>
              <a:rPr lang="en-US" dirty="0" smtClean="0"/>
              <a:t> are heterozygous individuals who carry the recessive allele but are phenotypically normal</a:t>
            </a:r>
          </a:p>
          <a:p>
            <a:r>
              <a:rPr lang="en-US" dirty="0" smtClean="0"/>
              <a:t>Most people who have recessive disorders are born to parents who are carriers of the disorder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2016 Pearson Education, Inc.</a:t>
            </a:r>
            <a:endParaRPr lang="en-US" sz="9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3830</TotalTime>
  <Words>1222</Words>
  <Application>Microsoft Office PowerPoint</Application>
  <PresentationFormat>On-screen Show (4:3)</PresentationFormat>
  <Paragraphs>318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169</vt:i4>
      </vt:variant>
      <vt:variant>
        <vt:lpstr>Slide Titles</vt:lpstr>
      </vt:variant>
      <vt:variant>
        <vt:i4>22</vt:i4>
      </vt:variant>
    </vt:vector>
  </HeadingPairs>
  <TitlesOfParts>
    <vt:vector size="198" baseType="lpstr">
      <vt:lpstr>ＭＳ Ｐゴシック</vt:lpstr>
      <vt:lpstr>Arial</vt:lpstr>
      <vt:lpstr>Symbol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Concept 11.4: Many human traits follow Mendelian patterns of inheritance</vt:lpstr>
      <vt:lpstr>Pedigree Analysis</vt:lpstr>
      <vt:lpstr>PowerPoint Presentation</vt:lpstr>
      <vt:lpstr>PowerPoint Presentation</vt:lpstr>
      <vt:lpstr>Figure 11.14</vt:lpstr>
      <vt:lpstr>Figure 11.14-1</vt:lpstr>
      <vt:lpstr>Figure 11.14-2</vt:lpstr>
      <vt:lpstr>Recessively Inherited Disorders</vt:lpstr>
      <vt:lpstr>The Behavior of Recessive Alleles</vt:lpstr>
      <vt:lpstr>Figure 11.15</vt:lpstr>
      <vt:lpstr>Figure 11.15-1</vt:lpstr>
      <vt:lpstr>PowerPoint Presentation</vt:lpstr>
      <vt:lpstr>Cystic Fibrosis</vt:lpstr>
      <vt:lpstr>Sickle-Cell Disease: A Genetic Disorder with Evolutionary Implications</vt:lpstr>
      <vt:lpstr>PowerPoint Presentation</vt:lpstr>
      <vt:lpstr>Figure 11.16</vt:lpstr>
      <vt:lpstr>Dominantly Inherited Disorders</vt:lpstr>
      <vt:lpstr>Figure 11.17</vt:lpstr>
      <vt:lpstr>Figure 11.17-1</vt:lpstr>
      <vt:lpstr>PowerPoint Presentation</vt:lpstr>
      <vt:lpstr>Multifactorial Disorders</vt:lpstr>
      <vt:lpstr>Genetic Counseling Based on Mendelian Genetics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Joan Stone</cp:lastModifiedBy>
  <cp:revision>604</cp:revision>
  <cp:lastPrinted>2005-03-24T12:52:04Z</cp:lastPrinted>
  <dcterms:created xsi:type="dcterms:W3CDTF">2010-10-31T21:38:30Z</dcterms:created>
  <dcterms:modified xsi:type="dcterms:W3CDTF">2019-02-12T16:12:54Z</dcterms:modified>
</cp:coreProperties>
</file>