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slideLayouts/slideLayout7.xml" ContentType="application/vnd.openxmlformats-officedocument.presentationml.slideLayout+xml"/>
  <Override PartName="/ppt/theme/theme142.xml" ContentType="application/vnd.openxmlformats-officedocument.theme+xml"/>
  <Override PartName="/ppt/slideLayouts/slideLayout8.xml" ContentType="application/vnd.openxmlformats-officedocument.presentationml.slideLayout+xml"/>
  <Override PartName="/ppt/theme/theme143.xml" ContentType="application/vnd.openxmlformats-officedocument.theme+xml"/>
  <Override PartName="/ppt/slideLayouts/slideLayout9.xml" ContentType="application/vnd.openxmlformats-officedocument.presentationml.slideLayout+xml"/>
  <Override PartName="/ppt/theme/theme144.xml" ContentType="application/vnd.openxmlformats-officedocument.theme+xml"/>
  <Override PartName="/ppt/slideLayouts/slideLayout10.xml" ContentType="application/vnd.openxmlformats-officedocument.presentationml.slideLayout+xml"/>
  <Override PartName="/ppt/theme/theme145.xml" ContentType="application/vnd.openxmlformats-officedocument.theme+xml"/>
  <Override PartName="/ppt/slideLayouts/slideLayout11.xml" ContentType="application/vnd.openxmlformats-officedocument.presentationml.slideLayout+xml"/>
  <Override PartName="/ppt/theme/theme146.xml" ContentType="application/vnd.openxmlformats-officedocument.theme+xml"/>
  <Override PartName="/ppt/slideLayouts/slideLayout12.xml" ContentType="application/vnd.openxmlformats-officedocument.presentationml.slideLayout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4" r:id="rId122"/>
    <p:sldMasterId id="2147484026" r:id="rId123"/>
    <p:sldMasterId id="2147484028" r:id="rId124"/>
    <p:sldMasterId id="2147484030" r:id="rId125"/>
    <p:sldMasterId id="2147484032" r:id="rId126"/>
    <p:sldMasterId id="2147484034" r:id="rId127"/>
    <p:sldMasterId id="2147484036" r:id="rId128"/>
    <p:sldMasterId id="2147484038" r:id="rId129"/>
    <p:sldMasterId id="2147484040" r:id="rId130"/>
    <p:sldMasterId id="2147484042" r:id="rId131"/>
    <p:sldMasterId id="2147484044" r:id="rId132"/>
    <p:sldMasterId id="2147484046" r:id="rId133"/>
    <p:sldMasterId id="2147484048" r:id="rId134"/>
    <p:sldMasterId id="2147484050" r:id="rId135"/>
    <p:sldMasterId id="2147484052" r:id="rId136"/>
    <p:sldMasterId id="2147484054" r:id="rId137"/>
    <p:sldMasterId id="2147484056" r:id="rId138"/>
    <p:sldMasterId id="2147484058" r:id="rId139"/>
    <p:sldMasterId id="2147484060" r:id="rId140"/>
    <p:sldMasterId id="2147484062" r:id="rId141"/>
    <p:sldMasterId id="2147484064" r:id="rId142"/>
    <p:sldMasterId id="2147484066" r:id="rId143"/>
    <p:sldMasterId id="2147484068" r:id="rId144"/>
    <p:sldMasterId id="2147484070" r:id="rId145"/>
    <p:sldMasterId id="2147484072" r:id="rId146"/>
    <p:sldMasterId id="2147484074" r:id="rId147"/>
    <p:sldMasterId id="2147484076" r:id="rId148"/>
    <p:sldMasterId id="2147484078" r:id="rId149"/>
    <p:sldMasterId id="2147484080" r:id="rId150"/>
    <p:sldMasterId id="2147484082" r:id="rId151"/>
    <p:sldMasterId id="2147484084" r:id="rId152"/>
    <p:sldMasterId id="2147484086" r:id="rId153"/>
    <p:sldMasterId id="2147484088" r:id="rId154"/>
    <p:sldMasterId id="2147484090" r:id="rId155"/>
    <p:sldMasterId id="2147484092" r:id="rId156"/>
    <p:sldMasterId id="2147484094" r:id="rId157"/>
    <p:sldMasterId id="2147484096" r:id="rId158"/>
    <p:sldMasterId id="2147484098" r:id="rId159"/>
    <p:sldMasterId id="2147484100" r:id="rId160"/>
    <p:sldMasterId id="2147484102" r:id="rId161"/>
    <p:sldMasterId id="2147484104" r:id="rId162"/>
    <p:sldMasterId id="2147484106" r:id="rId163"/>
    <p:sldMasterId id="2147484108" r:id="rId164"/>
    <p:sldMasterId id="2147484110" r:id="rId165"/>
    <p:sldMasterId id="2147484112" r:id="rId166"/>
    <p:sldMasterId id="2147484114" r:id="rId167"/>
    <p:sldMasterId id="2147484116" r:id="rId168"/>
    <p:sldMasterId id="2147484118" r:id="rId169"/>
  </p:sldMasterIdLst>
  <p:notesMasterIdLst>
    <p:notesMasterId r:id="rId190"/>
  </p:notesMasterIdLst>
  <p:handoutMasterIdLst>
    <p:handoutMasterId r:id="rId191"/>
  </p:handoutMasterIdLst>
  <p:sldIdLst>
    <p:sldId id="304" r:id="rId170"/>
    <p:sldId id="305" r:id="rId171"/>
    <p:sldId id="306" r:id="rId172"/>
    <p:sldId id="379" r:id="rId173"/>
    <p:sldId id="380" r:id="rId174"/>
    <p:sldId id="381" r:id="rId175"/>
    <p:sldId id="310" r:id="rId176"/>
    <p:sldId id="311" r:id="rId177"/>
    <p:sldId id="312" r:id="rId178"/>
    <p:sldId id="313" r:id="rId179"/>
    <p:sldId id="382" r:id="rId180"/>
    <p:sldId id="315" r:id="rId181"/>
    <p:sldId id="316" r:id="rId182"/>
    <p:sldId id="317" r:id="rId183"/>
    <p:sldId id="383" r:id="rId184"/>
    <p:sldId id="319" r:id="rId185"/>
    <p:sldId id="384" r:id="rId186"/>
    <p:sldId id="321" r:id="rId187"/>
    <p:sldId id="322" r:id="rId188"/>
    <p:sldId id="323" r:id="rId189"/>
  </p:sldIdLst>
  <p:sldSz cx="9144000" cy="6858000" type="screen4x3"/>
  <p:notesSz cx="6858000" cy="9144000"/>
  <p:custDataLst>
    <p:tags r:id="rId19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8" pos="2880">
          <p15:clr>
            <a:srgbClr val="A4A3A4"/>
          </p15:clr>
        </p15:guide>
        <p15:guide id="9" orient="horz" pos="2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  <p:cmAuthor id="2" name="Kathleen Fitzpatrick" initials="" lastIdx="1" clrIdx="1"/>
  <p:cmAuthor id="3" name="Sylvia Rebert" initials="SR" lastIdx="1" clrIdx="2"/>
  <p:cmAuthor id="4" name="manjubharkavi" initials="m" lastIdx="1" clrIdx="3"/>
  <p:cmAuthor id="5" name="Ann Chisnell" initials="AC" lastIdx="4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22" autoAdjust="0"/>
    <p:restoredTop sz="92176" autoAdjust="0"/>
  </p:normalViewPr>
  <p:slideViewPr>
    <p:cSldViewPr snapToGrid="0" showGuides="1">
      <p:cViewPr varScale="1">
        <p:scale>
          <a:sx n="82" d="100"/>
          <a:sy n="82" d="100"/>
        </p:scale>
        <p:origin x="312" y="160"/>
      </p:cViewPr>
      <p:guideLst>
        <p:guide pos="2880"/>
        <p:guide orient="horz" pos="220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18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Master" Target="slideMasters/slideMaster142.xml"/><Relationship Id="rId143" Type="http://schemas.openxmlformats.org/officeDocument/2006/relationships/slideMaster" Target="slideMasters/slideMaster143.xml"/><Relationship Id="rId144" Type="http://schemas.openxmlformats.org/officeDocument/2006/relationships/slideMaster" Target="slideMasters/slideMaster144.xml"/><Relationship Id="rId145" Type="http://schemas.openxmlformats.org/officeDocument/2006/relationships/slideMaster" Target="slideMasters/slideMaster145.xml"/><Relationship Id="rId146" Type="http://schemas.openxmlformats.org/officeDocument/2006/relationships/slideMaster" Target="slideMasters/slideMaster146.xml"/><Relationship Id="rId147" Type="http://schemas.openxmlformats.org/officeDocument/2006/relationships/slideMaster" Target="slideMasters/slideMaster147.xml"/><Relationship Id="rId148" Type="http://schemas.openxmlformats.org/officeDocument/2006/relationships/slideMaster" Target="slideMasters/slideMaster148.xml"/><Relationship Id="rId149" Type="http://schemas.openxmlformats.org/officeDocument/2006/relationships/slideMaster" Target="slideMasters/slideMaster149.xml"/><Relationship Id="rId180" Type="http://schemas.openxmlformats.org/officeDocument/2006/relationships/slide" Target="slides/slide11.xml"/><Relationship Id="rId181" Type="http://schemas.openxmlformats.org/officeDocument/2006/relationships/slide" Target="slides/slide12.xml"/><Relationship Id="rId182" Type="http://schemas.openxmlformats.org/officeDocument/2006/relationships/slide" Target="slides/slide13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83" Type="http://schemas.openxmlformats.org/officeDocument/2006/relationships/slide" Target="slides/slide14.xml"/><Relationship Id="rId184" Type="http://schemas.openxmlformats.org/officeDocument/2006/relationships/slide" Target="slides/slide15.xml"/><Relationship Id="rId185" Type="http://schemas.openxmlformats.org/officeDocument/2006/relationships/slide" Target="slides/slide16.xml"/><Relationship Id="rId186" Type="http://schemas.openxmlformats.org/officeDocument/2006/relationships/slide" Target="slides/slide17.xml"/><Relationship Id="rId187" Type="http://schemas.openxmlformats.org/officeDocument/2006/relationships/slide" Target="slides/slide18.xml"/><Relationship Id="rId188" Type="http://schemas.openxmlformats.org/officeDocument/2006/relationships/slide" Target="slides/slide19.xml"/><Relationship Id="rId189" Type="http://schemas.openxmlformats.org/officeDocument/2006/relationships/slide" Target="slides/slide20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slideMaster" Target="slideMasters/slideMaster88.xml"/><Relationship Id="rId89" Type="http://schemas.openxmlformats.org/officeDocument/2006/relationships/slideMaster" Target="slideMasters/slideMaster89.xml"/><Relationship Id="rId110" Type="http://schemas.openxmlformats.org/officeDocument/2006/relationships/slideMaster" Target="slideMasters/slideMaster110.xml"/><Relationship Id="rId111" Type="http://schemas.openxmlformats.org/officeDocument/2006/relationships/slideMaster" Target="slideMasters/slideMaster111.xml"/><Relationship Id="rId112" Type="http://schemas.openxmlformats.org/officeDocument/2006/relationships/slideMaster" Target="slideMasters/slideMaster112.xml"/><Relationship Id="rId113" Type="http://schemas.openxmlformats.org/officeDocument/2006/relationships/slideMaster" Target="slideMasters/slideMaster113.xml"/><Relationship Id="rId114" Type="http://schemas.openxmlformats.org/officeDocument/2006/relationships/slideMaster" Target="slideMasters/slideMaster114.xml"/><Relationship Id="rId115" Type="http://schemas.openxmlformats.org/officeDocument/2006/relationships/slideMaster" Target="slideMasters/slideMaster115.xml"/><Relationship Id="rId116" Type="http://schemas.openxmlformats.org/officeDocument/2006/relationships/slideMaster" Target="slideMasters/slideMaster116.xml"/><Relationship Id="rId117" Type="http://schemas.openxmlformats.org/officeDocument/2006/relationships/slideMaster" Target="slideMasters/slideMaster117.xml"/><Relationship Id="rId118" Type="http://schemas.openxmlformats.org/officeDocument/2006/relationships/slideMaster" Target="slideMasters/slideMaster118.xml"/><Relationship Id="rId119" Type="http://schemas.openxmlformats.org/officeDocument/2006/relationships/slideMaster" Target="slideMasters/slideMaster119.xml"/><Relationship Id="rId150" Type="http://schemas.openxmlformats.org/officeDocument/2006/relationships/slideMaster" Target="slideMasters/slideMaster150.xml"/><Relationship Id="rId151" Type="http://schemas.openxmlformats.org/officeDocument/2006/relationships/slideMaster" Target="slideMasters/slideMaster151.xml"/><Relationship Id="rId152" Type="http://schemas.openxmlformats.org/officeDocument/2006/relationships/slideMaster" Target="slideMasters/slideMaster15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Master" Target="slideMasters/slideMaster153.xml"/><Relationship Id="rId154" Type="http://schemas.openxmlformats.org/officeDocument/2006/relationships/slideMaster" Target="slideMasters/slideMaster154.xml"/><Relationship Id="rId155" Type="http://schemas.openxmlformats.org/officeDocument/2006/relationships/slideMaster" Target="slideMasters/slideMaster155.xml"/><Relationship Id="rId156" Type="http://schemas.openxmlformats.org/officeDocument/2006/relationships/slideMaster" Target="slideMasters/slideMaster156.xml"/><Relationship Id="rId157" Type="http://schemas.openxmlformats.org/officeDocument/2006/relationships/slideMaster" Target="slideMasters/slideMaster157.xml"/><Relationship Id="rId158" Type="http://schemas.openxmlformats.org/officeDocument/2006/relationships/slideMaster" Target="slideMasters/slideMaster158.xml"/><Relationship Id="rId159" Type="http://schemas.openxmlformats.org/officeDocument/2006/relationships/slideMaster" Target="slideMasters/slideMaster159.xml"/><Relationship Id="rId190" Type="http://schemas.openxmlformats.org/officeDocument/2006/relationships/notesMaster" Target="notesMasters/notesMaster1.xml"/><Relationship Id="rId191" Type="http://schemas.openxmlformats.org/officeDocument/2006/relationships/handoutMaster" Target="handoutMasters/handoutMaster1.xml"/><Relationship Id="rId192" Type="http://schemas.openxmlformats.org/officeDocument/2006/relationships/tags" Target="tags/tag1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193" Type="http://schemas.openxmlformats.org/officeDocument/2006/relationships/commentAuthors" Target="commentAuthors.xml"/><Relationship Id="rId194" Type="http://schemas.openxmlformats.org/officeDocument/2006/relationships/presProps" Target="presProps.xml"/><Relationship Id="rId195" Type="http://schemas.openxmlformats.org/officeDocument/2006/relationships/viewProps" Target="viewProps.xml"/><Relationship Id="rId196" Type="http://schemas.openxmlformats.org/officeDocument/2006/relationships/theme" Target="theme/theme1.xml"/><Relationship Id="rId197" Type="http://schemas.openxmlformats.org/officeDocument/2006/relationships/tableStyles" Target="tableStyles.xml"/><Relationship Id="rId90" Type="http://schemas.openxmlformats.org/officeDocument/2006/relationships/slideMaster" Target="slideMasters/slideMaster90.xml"/><Relationship Id="rId91" Type="http://schemas.openxmlformats.org/officeDocument/2006/relationships/slideMaster" Target="slideMasters/slideMaster91.xml"/><Relationship Id="rId92" Type="http://schemas.openxmlformats.org/officeDocument/2006/relationships/slideMaster" Target="slideMasters/slideMaster92.xml"/><Relationship Id="rId93" Type="http://schemas.openxmlformats.org/officeDocument/2006/relationships/slideMaster" Target="slideMasters/slideMaster93.xml"/><Relationship Id="rId94" Type="http://schemas.openxmlformats.org/officeDocument/2006/relationships/slideMaster" Target="slideMasters/slideMaster94.xml"/><Relationship Id="rId95" Type="http://schemas.openxmlformats.org/officeDocument/2006/relationships/slideMaster" Target="slideMasters/slideMaster95.xml"/><Relationship Id="rId96" Type="http://schemas.openxmlformats.org/officeDocument/2006/relationships/slideMaster" Target="slideMasters/slideMaster96.xml"/><Relationship Id="rId97" Type="http://schemas.openxmlformats.org/officeDocument/2006/relationships/slideMaster" Target="slideMasters/slideMaster97.xml"/><Relationship Id="rId98" Type="http://schemas.openxmlformats.org/officeDocument/2006/relationships/slideMaster" Target="slideMasters/slideMaster98.xml"/><Relationship Id="rId99" Type="http://schemas.openxmlformats.org/officeDocument/2006/relationships/slideMaster" Target="slideMasters/slideMaster99.xml"/><Relationship Id="rId120" Type="http://schemas.openxmlformats.org/officeDocument/2006/relationships/slideMaster" Target="slideMasters/slideMaster120.xml"/><Relationship Id="rId121" Type="http://schemas.openxmlformats.org/officeDocument/2006/relationships/slideMaster" Target="slideMasters/slideMaster121.xml"/><Relationship Id="rId122" Type="http://schemas.openxmlformats.org/officeDocument/2006/relationships/slideMaster" Target="slideMasters/slideMaster122.xml"/><Relationship Id="rId123" Type="http://schemas.openxmlformats.org/officeDocument/2006/relationships/slideMaster" Target="slideMasters/slideMaster123.xml"/><Relationship Id="rId124" Type="http://schemas.openxmlformats.org/officeDocument/2006/relationships/slideMaster" Target="slideMasters/slideMaster124.xml"/><Relationship Id="rId125" Type="http://schemas.openxmlformats.org/officeDocument/2006/relationships/slideMaster" Target="slideMasters/slideMaster125.xml"/><Relationship Id="rId126" Type="http://schemas.openxmlformats.org/officeDocument/2006/relationships/slideMaster" Target="slideMasters/slideMaster126.xml"/><Relationship Id="rId127" Type="http://schemas.openxmlformats.org/officeDocument/2006/relationships/slideMaster" Target="slideMasters/slideMaster127.xml"/><Relationship Id="rId128" Type="http://schemas.openxmlformats.org/officeDocument/2006/relationships/slideMaster" Target="slideMasters/slideMaster128.xml"/><Relationship Id="rId129" Type="http://schemas.openxmlformats.org/officeDocument/2006/relationships/slideMaster" Target="slideMasters/slideMaster129.xml"/><Relationship Id="rId160" Type="http://schemas.openxmlformats.org/officeDocument/2006/relationships/slideMaster" Target="slideMasters/slideMaster160.xml"/><Relationship Id="rId161" Type="http://schemas.openxmlformats.org/officeDocument/2006/relationships/slideMaster" Target="slideMasters/slideMaster161.xml"/><Relationship Id="rId162" Type="http://schemas.openxmlformats.org/officeDocument/2006/relationships/slideMaster" Target="slideMasters/slideMaster16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63" Type="http://schemas.openxmlformats.org/officeDocument/2006/relationships/slideMaster" Target="slideMasters/slideMaster163.xml"/><Relationship Id="rId164" Type="http://schemas.openxmlformats.org/officeDocument/2006/relationships/slideMaster" Target="slideMasters/slideMaster164.xml"/><Relationship Id="rId165" Type="http://schemas.openxmlformats.org/officeDocument/2006/relationships/slideMaster" Target="slideMasters/slideMaster165.xml"/><Relationship Id="rId166" Type="http://schemas.openxmlformats.org/officeDocument/2006/relationships/slideMaster" Target="slideMasters/slideMaster166.xml"/><Relationship Id="rId167" Type="http://schemas.openxmlformats.org/officeDocument/2006/relationships/slideMaster" Target="slideMasters/slideMaster167.xml"/><Relationship Id="rId168" Type="http://schemas.openxmlformats.org/officeDocument/2006/relationships/slideMaster" Target="slideMasters/slideMaster168.xml"/><Relationship Id="rId169" Type="http://schemas.openxmlformats.org/officeDocument/2006/relationships/slideMaster" Target="slideMasters/slideMaster169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130" Type="http://schemas.openxmlformats.org/officeDocument/2006/relationships/slideMaster" Target="slideMasters/slideMaster130.xml"/><Relationship Id="rId131" Type="http://schemas.openxmlformats.org/officeDocument/2006/relationships/slideMaster" Target="slideMasters/slideMaster131.xml"/><Relationship Id="rId132" Type="http://schemas.openxmlformats.org/officeDocument/2006/relationships/slideMaster" Target="slideMasters/slideMaster132.xml"/><Relationship Id="rId133" Type="http://schemas.openxmlformats.org/officeDocument/2006/relationships/slideMaster" Target="slideMasters/slideMaster133.xml"/><Relationship Id="rId134" Type="http://schemas.openxmlformats.org/officeDocument/2006/relationships/slideMaster" Target="slideMasters/slideMaster134.xml"/><Relationship Id="rId135" Type="http://schemas.openxmlformats.org/officeDocument/2006/relationships/slideMaster" Target="slideMasters/slideMaster135.xml"/><Relationship Id="rId136" Type="http://schemas.openxmlformats.org/officeDocument/2006/relationships/slideMaster" Target="slideMasters/slideMaster136.xml"/><Relationship Id="rId137" Type="http://schemas.openxmlformats.org/officeDocument/2006/relationships/slideMaster" Target="slideMasters/slideMaster137.xml"/><Relationship Id="rId138" Type="http://schemas.openxmlformats.org/officeDocument/2006/relationships/slideMaster" Target="slideMasters/slideMaster138.xml"/><Relationship Id="rId139" Type="http://schemas.openxmlformats.org/officeDocument/2006/relationships/slideMaster" Target="slideMasters/slideMaster139.xml"/><Relationship Id="rId170" Type="http://schemas.openxmlformats.org/officeDocument/2006/relationships/slide" Target="slides/slide1.xml"/><Relationship Id="rId171" Type="http://schemas.openxmlformats.org/officeDocument/2006/relationships/slide" Target="slides/slide2.xml"/><Relationship Id="rId172" Type="http://schemas.openxmlformats.org/officeDocument/2006/relationships/slide" Target="slides/slide3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173" Type="http://schemas.openxmlformats.org/officeDocument/2006/relationships/slide" Target="slides/slide4.xml"/><Relationship Id="rId174" Type="http://schemas.openxmlformats.org/officeDocument/2006/relationships/slide" Target="slides/slide5.xml"/><Relationship Id="rId175" Type="http://schemas.openxmlformats.org/officeDocument/2006/relationships/slide" Target="slides/slide6.xml"/><Relationship Id="rId176" Type="http://schemas.openxmlformats.org/officeDocument/2006/relationships/slide" Target="slides/slide7.xml"/><Relationship Id="rId177" Type="http://schemas.openxmlformats.org/officeDocument/2006/relationships/slide" Target="slides/slide8.xml"/><Relationship Id="rId178" Type="http://schemas.openxmlformats.org/officeDocument/2006/relationships/slide" Target="slides/slide9.xml"/><Relationship Id="rId179" Type="http://schemas.openxmlformats.org/officeDocument/2006/relationships/slide" Target="slides/slide10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Master" Target="slideMasters/slideMaster100.xml"/><Relationship Id="rId101" Type="http://schemas.openxmlformats.org/officeDocument/2006/relationships/slideMaster" Target="slideMasters/slideMaster101.xml"/><Relationship Id="rId102" Type="http://schemas.openxmlformats.org/officeDocument/2006/relationships/slideMaster" Target="slideMasters/slideMaster102.xml"/><Relationship Id="rId103" Type="http://schemas.openxmlformats.org/officeDocument/2006/relationships/slideMaster" Target="slideMasters/slideMaster103.xml"/><Relationship Id="rId104" Type="http://schemas.openxmlformats.org/officeDocument/2006/relationships/slideMaster" Target="slideMasters/slideMaster104.xml"/><Relationship Id="rId105" Type="http://schemas.openxmlformats.org/officeDocument/2006/relationships/slideMaster" Target="slideMasters/slideMaster105.xml"/><Relationship Id="rId106" Type="http://schemas.openxmlformats.org/officeDocument/2006/relationships/slideMaster" Target="slideMasters/slideMaster106.xml"/><Relationship Id="rId107" Type="http://schemas.openxmlformats.org/officeDocument/2006/relationships/slideMaster" Target="slideMasters/slideMaster107.xml"/><Relationship Id="rId108" Type="http://schemas.openxmlformats.org/officeDocument/2006/relationships/slideMaster" Target="slideMasters/slideMaster108.xml"/><Relationship Id="rId109" Type="http://schemas.openxmlformats.org/officeDocument/2006/relationships/slideMaster" Target="slideMasters/slideMaster109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Master" Target="slideMasters/slideMaster140.xml"/><Relationship Id="rId141" Type="http://schemas.openxmlformats.org/officeDocument/2006/relationships/slideMaster" Target="slideMasters/slideMaster14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4" Type="http://schemas.openxmlformats.org/officeDocument/2006/relationships/slide" Target="slides/slide11.xml"/><Relationship Id="rId5" Type="http://schemas.openxmlformats.org/officeDocument/2006/relationships/slide" Target="slides/slide15.xml"/><Relationship Id="rId6" Type="http://schemas.openxmlformats.org/officeDocument/2006/relationships/slide" Target="slides/slide17.xml"/><Relationship Id="rId1" Type="http://schemas.openxmlformats.org/officeDocument/2006/relationships/slide" Target="slides/slide4.xml"/><Relationship Id="rId2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25/01/17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872F5DE-D637-4E0B-8ABA-EFA7AC07D502}" type="slidenum">
              <a:rPr lang="en-US" sz="1200" b="0">
                <a:ea typeface="ヒラギノ角ゴ Pro W3" charset="-128"/>
              </a:rPr>
              <a:pPr algn="r"/>
              <a:t>1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4116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FA36BD3A-77C1-4E54-9AB3-FC42E8F05506}" type="slidenum">
              <a:rPr lang="en-US" sz="1200" b="0">
                <a:ea typeface="ヒラギノ角ゴ Pro W3" charset="-128"/>
              </a:rPr>
              <a:pPr algn="r"/>
              <a:t>10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4772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11.11 Multiple alleles for the ABO blood groups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CD87DB2-08AD-4E25-AEAF-C6570C4A4A71}" type="slidenum">
              <a:rPr lang="en-US" sz="1200" b="0">
                <a:ea typeface="ヒラギノ角ゴ Pro W3" charset="-128"/>
              </a:rPr>
              <a:pPr algn="r"/>
              <a:t>12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547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F0B9DFFD-9F95-49AF-ACB1-07A89577C70C}" type="slidenum">
              <a:rPr lang="en-US" sz="1200" b="0">
                <a:ea typeface="ヒラギノ角ゴ Pro W3" charset="-128"/>
              </a:rPr>
              <a:pPr algn="r"/>
              <a:t>13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888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45861BF-7BDD-4AE2-9289-45583DD0BA8E}" type="slidenum">
              <a:rPr lang="en-US" sz="1200" b="0">
                <a:ea typeface="ヒラギノ角ゴ Pro W3" charset="-128"/>
              </a:rPr>
              <a:pPr algn="r"/>
              <a:t>14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8801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11.12 An example of epistasis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F75BCDE-A81B-4E72-8393-2D698954DC98}" type="slidenum">
              <a:rPr lang="en-US" sz="1200" b="0">
                <a:ea typeface="ヒラギノ角ゴ Pro W3" charset="-128"/>
              </a:rPr>
              <a:pPr algn="r"/>
              <a:t>16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7296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11.13 A simplified model for polygenic inheritance of skin color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70A394E-8B5E-4707-8453-99E2A7BD37A9}" type="slidenum">
              <a:rPr lang="en-US" sz="1200" b="0">
                <a:ea typeface="ヒラギノ角ゴ Pro W3" charset="-128"/>
              </a:rPr>
              <a:pPr algn="r"/>
              <a:t>18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8656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939FF5A-A48A-4652-8260-5A670B0664CF}" type="slidenum">
              <a:rPr lang="en-US" sz="1200" b="0">
                <a:ea typeface="ヒラギノ角ゴ Pro W3" charset="-128"/>
              </a:rPr>
              <a:pPr algn="r"/>
              <a:t>19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801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91FEFD1-BADB-4381-B7F6-9EF7FDA6321F}" type="slidenum">
              <a:rPr lang="en-US" sz="1200" b="0">
                <a:ea typeface="ヒラギノ角ゴ Pro W3" charset="-128"/>
              </a:rPr>
              <a:pPr algn="r"/>
              <a:t>2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57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84CD3989-34FC-4875-A232-D2013D17AC03}" type="slidenum">
              <a:rPr lang="en-US" sz="1200" b="0">
                <a:ea typeface="ヒラギノ角ゴ Pro W3" charset="-128"/>
              </a:rPr>
              <a:pPr algn="r"/>
              <a:t>20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6481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58474C2-AAC7-43A5-9E5A-3A769F35D513}" type="slidenum">
              <a:rPr lang="en-US" sz="1200" b="0">
                <a:ea typeface="ヒラギノ角ゴ Pro W3" charset="-128"/>
              </a:rPr>
              <a:pPr algn="r"/>
              <a:t>3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921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11.10-s1 Incomplete dominance in snapdragon color (step 1)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11.10-s2 Incomplete dominance in snapdragon color (step 2)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11.10-s3 Incomplete dominance in snapdragon color (step 3)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4541F74-E206-4D79-93C2-DA1B0DCEBC3D}" type="slidenum">
              <a:rPr lang="en-US" sz="1200" b="0">
                <a:ea typeface="ヒラギノ角ゴ Pro W3" charset="-128"/>
              </a:rPr>
              <a:pPr algn="r"/>
              <a:t>7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485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3D9A0E87-456F-4F21-B8E3-DB72BCF8E71A}" type="slidenum">
              <a:rPr lang="en-US" sz="1200" b="0">
                <a:ea typeface="ヒラギノ角ゴ Pro W3" charset="-128"/>
              </a:rPr>
              <a:pPr algn="r"/>
              <a:t>8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081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26C0567-71C1-4A8F-8551-93E2E15486EE}" type="slidenum">
              <a:rPr lang="en-US" sz="1200" b="0">
                <a:ea typeface="ヒラギノ角ゴ Pro W3" charset="-128"/>
              </a:rPr>
              <a:pPr algn="r"/>
              <a:t>9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820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5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8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3.xml"/></Relationships>
</file>

<file path=ppt/slideMasters/_rels/slideMaster1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4.xml"/></Relationships>
</file>

<file path=ppt/slideMasters/_rels/slideMaster1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5.xml"/></Relationships>
</file>

<file path=ppt/slideMasters/_rels/slideMaster1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6.xml"/></Relationships>
</file>

<file path=ppt/slideMasters/_rels/slideMaster1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7.xml"/></Relationships>
</file>

<file path=ppt/slideMasters/_rels/slideMaster1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8.xml"/></Relationships>
</file>

<file path=ppt/slideMasters/_rels/slideMaster1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9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182563"/>
            <a:ext cx="8775700" cy="822960"/>
          </a:xfrm>
        </p:spPr>
        <p:txBody>
          <a:bodyPr/>
          <a:lstStyle/>
          <a:p>
            <a:r>
              <a:rPr lang="en-US" dirty="0" smtClean="0"/>
              <a:t>Concept 11.3: Inheritance patterns are often more complex than predicted by simple Mendelian genetics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144463" y="1124712"/>
            <a:ext cx="8775700" cy="5230368"/>
          </a:xfrm>
        </p:spPr>
        <p:txBody>
          <a:bodyPr/>
          <a:lstStyle/>
          <a:p>
            <a:r>
              <a:rPr lang="en-US" dirty="0" smtClean="0"/>
              <a:t>Not all heritable characters are determined as simply as the traits Mendel studied</a:t>
            </a:r>
          </a:p>
          <a:p>
            <a:r>
              <a:rPr lang="en-US" dirty="0" smtClean="0"/>
              <a:t>However, the basic principles of segregation and independent assortment apply even to more complex patterns of inheritance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Multiple Alleles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genes exist in populations in more than two allelic forms</a:t>
            </a:r>
          </a:p>
          <a:p>
            <a:r>
              <a:rPr lang="en-US" dirty="0" smtClean="0"/>
              <a:t>For example, the four phenotypes of the ABO blood group in humans are determined by three alleles of the gene: </a:t>
            </a:r>
            <a:r>
              <a:rPr lang="en-US" i="1" dirty="0" smtClean="0"/>
              <a:t>I</a:t>
            </a:r>
            <a:r>
              <a:rPr lang="en-US" i="1" baseline="30000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I</a:t>
            </a:r>
            <a:r>
              <a:rPr lang="en-US" i="1" baseline="30000" dirty="0" smtClean="0"/>
              <a:t>B</a:t>
            </a:r>
            <a:r>
              <a:rPr lang="en-US" dirty="0" smtClean="0"/>
              <a:t>, and </a:t>
            </a:r>
            <a:r>
              <a:rPr lang="en-US" i="1" dirty="0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enzyme (</a:t>
            </a:r>
            <a:r>
              <a:rPr lang="en-US" i="1" dirty="0" smtClean="0"/>
              <a:t>I</a:t>
            </a:r>
            <a:r>
              <a:rPr lang="en-US" dirty="0" smtClean="0"/>
              <a:t>) adds specific carbohydrates to the surface of blood cells</a:t>
            </a:r>
          </a:p>
          <a:p>
            <a:r>
              <a:rPr lang="en-US" dirty="0" smtClean="0"/>
              <a:t>The enzyme encoded by </a:t>
            </a:r>
            <a:r>
              <a:rPr lang="en-US" i="1" dirty="0" smtClean="0"/>
              <a:t>I</a:t>
            </a:r>
            <a:r>
              <a:rPr lang="en-US" i="1" baseline="30000" dirty="0" smtClean="0"/>
              <a:t>A</a:t>
            </a:r>
            <a:r>
              <a:rPr lang="en-US" dirty="0" smtClean="0"/>
              <a:t> adds the A carbohydrate, and the enzyme encoded by </a:t>
            </a:r>
            <a:r>
              <a:rPr lang="en-US" i="1" dirty="0" smtClean="0"/>
              <a:t>I</a:t>
            </a:r>
            <a:r>
              <a:rPr lang="en-US" i="1" baseline="30000" dirty="0" smtClean="0"/>
              <a:t>B</a:t>
            </a:r>
            <a:r>
              <a:rPr lang="en-US" dirty="0" smtClean="0"/>
              <a:t> adds the B carbohydrate; the enzyme encoded by the </a:t>
            </a:r>
            <a:r>
              <a:rPr lang="en-US" i="1" dirty="0" smtClean="0"/>
              <a:t>i</a:t>
            </a:r>
            <a:r>
              <a:rPr lang="en-US" dirty="0" smtClean="0"/>
              <a:t> allele adds neither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56032"/>
            <a:ext cx="8546592" cy="634593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11.11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05110" y="1394484"/>
            <a:ext cx="7534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Allele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70122" y="2110447"/>
            <a:ext cx="1837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Carbohydrate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9222" y="1435759"/>
            <a:ext cx="214802" cy="3386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1" b="1" i="1" dirty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2200" b="1" i="1" baseline="30000" dirty="0">
                <a:solidFill>
                  <a:srgbClr val="000000"/>
                </a:solidFill>
                <a:ea typeface="ＭＳ Ｐゴシック" charset="0"/>
              </a:rPr>
              <a:t>A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349835" y="2127909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8210" y="1435759"/>
            <a:ext cx="214802" cy="338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1" dirty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2200" b="1" i="1" baseline="30000" dirty="0">
                <a:solidFill>
                  <a:srgbClr val="000000"/>
                </a:solidFill>
                <a:ea typeface="ＭＳ Ｐゴシック" charset="0"/>
              </a:rPr>
              <a:t>B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419935" y="2121559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7712285" y="1435759"/>
            <a:ext cx="78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i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7440822" y="2088222"/>
            <a:ext cx="6764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none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522497" y="2780372"/>
            <a:ext cx="58653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(b) Blood group genotypes and phenotypes</a:t>
            </a: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833647" y="3450297"/>
            <a:ext cx="13048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Genotype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551072" y="4388509"/>
            <a:ext cx="1933222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5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Red blood cell</a:t>
            </a:r>
          </a:p>
          <a:p>
            <a:pPr eaLnBrk="0" hangingPunct="0">
              <a:lnSpc>
                <a:spcPts val="25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appearance</a:t>
            </a:r>
            <a:endParaRPr lang="en-US" sz="22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557422" y="5625172"/>
            <a:ext cx="184024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</a:p>
          <a:p>
            <a:pPr eaLnBrk="0" hangingPunct="0">
              <a:lnSpc>
                <a:spcPts val="26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(blood group)</a:t>
            </a:r>
            <a:endParaRPr lang="en-US" sz="22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9760" y="3470934"/>
            <a:ext cx="475515" cy="3386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1" b="1" i="1" dirty="0" smtClean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2200" b="1" i="1" baseline="30000" dirty="0" smtClean="0">
                <a:solidFill>
                  <a:srgbClr val="000000"/>
                </a:solidFill>
                <a:ea typeface="ＭＳ Ｐゴシック" charset="0"/>
              </a:rPr>
              <a:t>A </a:t>
            </a:r>
            <a:r>
              <a:rPr lang="en-US" sz="2200" b="1" i="1" dirty="0" err="1" smtClean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22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22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5510" y="3464584"/>
            <a:ext cx="482504" cy="338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1" dirty="0" smtClean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2200" b="1" i="1" baseline="30000" dirty="0" smtClean="0">
                <a:solidFill>
                  <a:srgbClr val="000000"/>
                </a:solidFill>
                <a:ea typeface="ＭＳ Ｐゴシック" charset="0"/>
              </a:rPr>
              <a:t>B </a:t>
            </a:r>
            <a:r>
              <a:rPr lang="en-US" sz="2200" b="1" i="1" dirty="0" err="1" smtClean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22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22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8135" y="3477284"/>
            <a:ext cx="475515" cy="338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1" dirty="0" smtClean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2200" b="1" i="1" baseline="30000" dirty="0" smtClean="0">
                <a:solidFill>
                  <a:srgbClr val="000000"/>
                </a:solidFill>
                <a:ea typeface="ＭＳ Ｐゴシック" charset="0"/>
              </a:rPr>
              <a:t>A </a:t>
            </a:r>
            <a:r>
              <a:rPr lang="en-US" sz="2200" b="1" i="1" dirty="0" smtClean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2200" b="1" i="1" baseline="30000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22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7961522" y="3470934"/>
            <a:ext cx="1570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ii</a:t>
            </a: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3284747" y="5798209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</a:t>
            </a: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4837322" y="5798209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6280360" y="5798209"/>
            <a:ext cx="407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AB</a:t>
            </a:r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7932947" y="5798209"/>
            <a:ext cx="2196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12248" y="3447195"/>
            <a:ext cx="283732" cy="3386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1" b="1" dirty="0" smtClean="0">
                <a:solidFill>
                  <a:srgbClr val="000000"/>
                </a:solidFill>
                <a:ea typeface="ＭＳ Ｐゴシック" charset="0"/>
              </a:rPr>
              <a:t>or</a:t>
            </a:r>
            <a:endParaRPr lang="en-US" sz="22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1120" y="3470079"/>
            <a:ext cx="339260" cy="3386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1" b="1" i="1" dirty="0" smtClean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2200" b="1" i="1" baseline="30000" dirty="0" smtClean="0">
                <a:solidFill>
                  <a:srgbClr val="000000"/>
                </a:solidFill>
                <a:ea typeface="ＭＳ Ｐゴシック" charset="0"/>
              </a:rPr>
              <a:t>A </a:t>
            </a:r>
            <a:r>
              <a:rPr lang="en-US" sz="2200" b="1" i="1" dirty="0" smtClean="0">
                <a:solidFill>
                  <a:srgbClr val="000000"/>
                </a:solidFill>
                <a:ea typeface="ＭＳ Ｐゴシック" charset="0"/>
              </a:rPr>
              <a:t>i</a:t>
            </a:r>
            <a:endParaRPr lang="en-US" sz="22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0938" y="3439184"/>
            <a:ext cx="283732" cy="3386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1" b="1" dirty="0" smtClean="0">
                <a:solidFill>
                  <a:srgbClr val="000000"/>
                </a:solidFill>
                <a:ea typeface="ＭＳ Ｐゴシック" charset="0"/>
              </a:rPr>
              <a:t>or</a:t>
            </a:r>
            <a:endParaRPr lang="en-US" sz="22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08284" y="3479073"/>
            <a:ext cx="346249" cy="338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1" dirty="0" smtClean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2200" b="1" i="1" baseline="30000" dirty="0" smtClean="0">
                <a:solidFill>
                  <a:srgbClr val="000000"/>
                </a:solidFill>
                <a:ea typeface="ＭＳ Ｐゴシック" charset="0"/>
              </a:rPr>
              <a:t>B </a:t>
            </a:r>
            <a:r>
              <a:rPr lang="en-US" sz="2200" b="1" i="1" dirty="0" smtClean="0">
                <a:solidFill>
                  <a:srgbClr val="000000"/>
                </a:solidFill>
                <a:ea typeface="ＭＳ Ｐゴシック" charset="0"/>
              </a:rPr>
              <a:t>i</a:t>
            </a:r>
            <a:endParaRPr lang="en-US" sz="2200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508210" y="473736"/>
            <a:ext cx="7471725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38912" eaLnBrk="0" hangingPunct="0">
              <a:lnSpc>
                <a:spcPts val="25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(a) The three alleles for the ABO blood groups and their</a:t>
            </a:r>
            <a:br>
              <a:rPr lang="en-US" sz="2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</a:b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carbohydrates</a:t>
            </a:r>
            <a:endParaRPr lang="en-US" sz="22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Pleiotropy</a:t>
            </a:r>
            <a:endParaRPr lang="en-US" i="1" dirty="0" smtClean="0"/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genes have multiple phenotypic effects, a property called </a:t>
            </a:r>
            <a:r>
              <a:rPr lang="en-US" b="1" dirty="0" err="1" smtClean="0"/>
              <a:t>pleiotropy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example, pleiotropic alleles are responsible for the multiple symptoms of certain hereditary diseases, such as cystic fibrosis and sickle-cell disease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Mendelian Genetics for Two or More Genes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traits may be determined by two or more genes</a:t>
            </a:r>
          </a:p>
          <a:p>
            <a:r>
              <a:rPr lang="en-US" dirty="0" smtClean="0"/>
              <a:t>The gene products may interact</a:t>
            </a:r>
          </a:p>
          <a:p>
            <a:r>
              <a:rPr lang="en-US" dirty="0" smtClean="0"/>
              <a:t>Alternatively, multiple genes could independently affect a single trait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Epistasis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="1" dirty="0" smtClean="0"/>
              <a:t>epistasis</a:t>
            </a:r>
            <a:r>
              <a:rPr lang="en-US" dirty="0" smtClean="0"/>
              <a:t>, a gene at one locus alters the phenotypic expression of a gene at a second locus</a:t>
            </a:r>
          </a:p>
          <a:p>
            <a:r>
              <a:rPr lang="en-US" dirty="0" smtClean="0"/>
              <a:t>For example, in Labrador retrievers and many other mammals, coat color depends on two genes</a:t>
            </a:r>
          </a:p>
          <a:p>
            <a:r>
              <a:rPr lang="en-US" dirty="0" smtClean="0"/>
              <a:t>One gene determines the pigment color (with alleles </a:t>
            </a:r>
            <a:r>
              <a:rPr lang="en-US" i="1" dirty="0" smtClean="0"/>
              <a:t>B</a:t>
            </a:r>
            <a:r>
              <a:rPr lang="en-US" dirty="0" smtClean="0"/>
              <a:t> for black and </a:t>
            </a:r>
            <a:r>
              <a:rPr lang="en-US" i="1" dirty="0" smtClean="0"/>
              <a:t>b</a:t>
            </a:r>
            <a:r>
              <a:rPr lang="en-US" dirty="0" smtClean="0"/>
              <a:t> for brown)</a:t>
            </a:r>
          </a:p>
          <a:p>
            <a:r>
              <a:rPr lang="en-US" dirty="0" smtClean="0"/>
              <a:t>The other gene (with alleles </a:t>
            </a:r>
            <a:r>
              <a:rPr lang="en-US" i="1" dirty="0" smtClean="0"/>
              <a:t>C</a:t>
            </a:r>
            <a:r>
              <a:rPr lang="en-US" dirty="0" smtClean="0"/>
              <a:t> for color and </a:t>
            </a:r>
            <a:r>
              <a:rPr lang="en-US" i="1" dirty="0" smtClean="0"/>
              <a:t>c</a:t>
            </a:r>
            <a:r>
              <a:rPr lang="en-US" dirty="0" smtClean="0"/>
              <a:t> for no color) determines whether the pigment will be deposited in the hair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56" y="204216"/>
            <a:ext cx="5657088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11.12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7520" y="1336942"/>
            <a:ext cx="652423" cy="2516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5" b="1" dirty="0">
                <a:solidFill>
                  <a:srgbClr val="000000"/>
                </a:solidFill>
                <a:ea typeface="ＭＳ Ｐゴシック" charset="0"/>
              </a:rPr>
              <a:t>Sperm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3570" y="1676667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9620" y="1760805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9766" y="1660888"/>
            <a:ext cx="290144" cy="2516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5" b="1" i="1" dirty="0">
                <a:solidFill>
                  <a:srgbClr val="000000"/>
                </a:solidFill>
                <a:ea typeface="ＭＳ Ｐゴシック" charset="0"/>
              </a:rPr>
              <a:t>BE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8320" y="1676667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5957" y="1760805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2869" y="1656665"/>
            <a:ext cx="267702" cy="2516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5" b="1" i="1" dirty="0" err="1">
                <a:solidFill>
                  <a:srgbClr val="000000"/>
                </a:solidFill>
                <a:ea typeface="ＭＳ Ｐゴシック" charset="0"/>
              </a:rPr>
              <a:t>bE</a:t>
            </a:r>
            <a:endParaRPr lang="en-US" sz="1635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3395" y="1676667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9445" y="1760805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48961" y="1653268"/>
            <a:ext cx="267702" cy="2516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5" b="1" i="1" dirty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635" b="1" dirty="0">
                <a:solidFill>
                  <a:srgbClr val="000000"/>
                </a:solidFill>
                <a:ea typeface="ＭＳ Ｐゴシック" charset="0"/>
              </a:rPr>
              <a:t>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79732" y="1676667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27370" y="1760805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25394" y="1656665"/>
            <a:ext cx="245260" cy="2516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5" b="1" i="1" dirty="0">
                <a:solidFill>
                  <a:srgbClr val="000000"/>
                </a:solidFill>
                <a:ea typeface="ＭＳ Ｐゴシック" charset="0"/>
              </a:rPr>
              <a:t>be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84885" y="1957020"/>
            <a:ext cx="512961" cy="2516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5" b="1">
                <a:solidFill>
                  <a:srgbClr val="000000"/>
                </a:solidFill>
                <a:ea typeface="ＭＳ Ｐゴシック" charset="0"/>
              </a:rPr>
              <a:t>Eggs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77570" y="2379930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25207" y="2464067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94657" y="2389868"/>
            <a:ext cx="290144" cy="2516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5" b="1" i="1" dirty="0">
                <a:solidFill>
                  <a:srgbClr val="000000"/>
                </a:solidFill>
                <a:ea typeface="ＭＳ Ｐゴシック" charset="0"/>
              </a:rPr>
              <a:t>BE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2548904" y="2570525"/>
            <a:ext cx="5674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BBEE</a:t>
            </a: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3761658" y="2545221"/>
            <a:ext cx="5450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BbEE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4950791" y="2565763"/>
            <a:ext cx="5450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BBEe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6171483" y="2553158"/>
            <a:ext cx="5225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BbEe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72807" y="3267342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20445" y="3351480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15294" y="3250832"/>
            <a:ext cx="267702" cy="2516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5" b="1" i="1" dirty="0" err="1">
                <a:solidFill>
                  <a:srgbClr val="000000"/>
                </a:solidFill>
                <a:ea typeface="ＭＳ Ｐゴシック" charset="0"/>
              </a:rPr>
              <a:t>bE</a:t>
            </a:r>
            <a:endParaRPr lang="en-US" sz="1635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3" name="TextBox 30"/>
          <p:cNvSpPr txBox="1">
            <a:spLocks noChangeArrowheads="1"/>
          </p:cNvSpPr>
          <p:nvPr/>
        </p:nvSpPr>
        <p:spPr bwMode="auto">
          <a:xfrm>
            <a:off x="2542458" y="3477083"/>
            <a:ext cx="5450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BbEE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4" name="TextBox 31"/>
          <p:cNvSpPr txBox="1">
            <a:spLocks noChangeArrowheads="1"/>
          </p:cNvSpPr>
          <p:nvPr/>
        </p:nvSpPr>
        <p:spPr bwMode="auto">
          <a:xfrm>
            <a:off x="3739433" y="3472416"/>
            <a:ext cx="5225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bbEE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5" name="TextBox 32"/>
          <p:cNvSpPr txBox="1">
            <a:spLocks noChangeArrowheads="1"/>
          </p:cNvSpPr>
          <p:nvPr/>
        </p:nvSpPr>
        <p:spPr bwMode="auto">
          <a:xfrm>
            <a:off x="4969746" y="3477083"/>
            <a:ext cx="5225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BbEe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6" name="TextBox 33"/>
          <p:cNvSpPr txBox="1">
            <a:spLocks noChangeArrowheads="1"/>
          </p:cNvSpPr>
          <p:nvPr/>
        </p:nvSpPr>
        <p:spPr bwMode="auto">
          <a:xfrm>
            <a:off x="6169896" y="3477083"/>
            <a:ext cx="500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bbEe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66457" y="4194442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20445" y="4278580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12119" y="4200157"/>
            <a:ext cx="267702" cy="2516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5" b="1" i="1" dirty="0">
                <a:solidFill>
                  <a:srgbClr val="000000"/>
                </a:solidFill>
                <a:ea typeface="ＭＳ Ｐゴシック" charset="0"/>
              </a:rPr>
              <a:t>Be</a:t>
            </a:r>
          </a:p>
        </p:txBody>
      </p:sp>
      <p:sp>
        <p:nvSpPr>
          <p:cNvPr id="40" name="TextBox 37"/>
          <p:cNvSpPr txBox="1">
            <a:spLocks noChangeArrowheads="1"/>
          </p:cNvSpPr>
          <p:nvPr/>
        </p:nvSpPr>
        <p:spPr bwMode="auto">
          <a:xfrm>
            <a:off x="2551983" y="4399325"/>
            <a:ext cx="5450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BBEe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1" name="TextBox 38"/>
          <p:cNvSpPr txBox="1">
            <a:spLocks noChangeArrowheads="1"/>
          </p:cNvSpPr>
          <p:nvPr/>
        </p:nvSpPr>
        <p:spPr bwMode="auto">
          <a:xfrm>
            <a:off x="3748958" y="4401008"/>
            <a:ext cx="5225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BbEe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2" name="TextBox 39"/>
          <p:cNvSpPr txBox="1">
            <a:spLocks noChangeArrowheads="1"/>
          </p:cNvSpPr>
          <p:nvPr/>
        </p:nvSpPr>
        <p:spPr bwMode="auto">
          <a:xfrm>
            <a:off x="4949108" y="4388308"/>
            <a:ext cx="5225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BBee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3" name="TextBox 40"/>
          <p:cNvSpPr txBox="1">
            <a:spLocks noChangeArrowheads="1"/>
          </p:cNvSpPr>
          <p:nvPr/>
        </p:nvSpPr>
        <p:spPr bwMode="auto">
          <a:xfrm>
            <a:off x="6158879" y="4385133"/>
            <a:ext cx="500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Bbee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66457" y="5099317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20445" y="5194567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37297" y="5102175"/>
            <a:ext cx="245260" cy="2516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5" b="1" i="1" dirty="0">
                <a:solidFill>
                  <a:srgbClr val="000000"/>
                </a:solidFill>
                <a:ea typeface="ＭＳ Ｐゴシック" charset="0"/>
              </a:rPr>
              <a:t>be</a:t>
            </a:r>
          </a:p>
        </p:txBody>
      </p:sp>
      <p:sp>
        <p:nvSpPr>
          <p:cNvPr id="47" name="TextBox 44"/>
          <p:cNvSpPr txBox="1">
            <a:spLocks noChangeArrowheads="1"/>
          </p:cNvSpPr>
          <p:nvPr/>
        </p:nvSpPr>
        <p:spPr bwMode="auto">
          <a:xfrm>
            <a:off x="2532838" y="5301121"/>
            <a:ext cx="5225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BbEe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8" name="TextBox 45"/>
          <p:cNvSpPr txBox="1">
            <a:spLocks noChangeArrowheads="1"/>
          </p:cNvSpPr>
          <p:nvPr/>
        </p:nvSpPr>
        <p:spPr bwMode="auto">
          <a:xfrm>
            <a:off x="3731591" y="5301121"/>
            <a:ext cx="500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bbEe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9" name="TextBox 46"/>
          <p:cNvSpPr txBox="1">
            <a:spLocks noChangeArrowheads="1"/>
          </p:cNvSpPr>
          <p:nvPr/>
        </p:nvSpPr>
        <p:spPr bwMode="auto">
          <a:xfrm>
            <a:off x="4955554" y="5294771"/>
            <a:ext cx="500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Bbee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0" name="TextBox 47"/>
          <p:cNvSpPr txBox="1">
            <a:spLocks noChangeArrowheads="1"/>
          </p:cNvSpPr>
          <p:nvPr/>
        </p:nvSpPr>
        <p:spPr bwMode="auto">
          <a:xfrm>
            <a:off x="6174754" y="5294771"/>
            <a:ext cx="4776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bbee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60320" y="6202630"/>
            <a:ext cx="117020" cy="2516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5" b="1" dirty="0">
                <a:solidFill>
                  <a:srgbClr val="000000"/>
                </a:solidFill>
                <a:ea typeface="ＭＳ Ｐゴシック" charset="0"/>
              </a:rPr>
              <a:t>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28682" y="6208980"/>
            <a:ext cx="360676" cy="2516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5" b="1" dirty="0">
                <a:solidFill>
                  <a:srgbClr val="000000"/>
                </a:solidFill>
                <a:ea typeface="ＭＳ Ｐゴシック" charset="0"/>
              </a:rPr>
              <a:t>:   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65332" y="6208980"/>
            <a:ext cx="360676" cy="2516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5" b="1" dirty="0">
                <a:solidFill>
                  <a:srgbClr val="000000"/>
                </a:solidFill>
                <a:ea typeface="ＭＳ Ｐゴシック" charset="0"/>
              </a:rPr>
              <a:t>:  </a:t>
            </a:r>
            <a:r>
              <a:rPr lang="en-US" sz="1635" b="1" dirty="0" smtClean="0">
                <a:solidFill>
                  <a:srgbClr val="000000"/>
                </a:solidFill>
                <a:ea typeface="ＭＳ Ｐゴシック" charset="0"/>
              </a:rPr>
              <a:t> 4</a:t>
            </a:r>
            <a:endParaRPr lang="en-US" sz="1635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851417" y="2393950"/>
            <a:ext cx="85333" cy="234950"/>
          </a:xfrm>
          <a:custGeom>
            <a:avLst/>
            <a:gdLst>
              <a:gd name="connsiteX0" fmla="*/ 95250 w 95250"/>
              <a:gd name="connsiteY0" fmla="*/ 0 h 234950"/>
              <a:gd name="connsiteX1" fmla="*/ 0 w 95250"/>
              <a:gd name="connsiteY1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" h="234950">
                <a:moveTo>
                  <a:pt x="95250" y="0"/>
                </a:moveTo>
                <a:lnTo>
                  <a:pt x="0" y="2349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1851417" y="3270517"/>
            <a:ext cx="85333" cy="226768"/>
          </a:xfrm>
          <a:custGeom>
            <a:avLst/>
            <a:gdLst>
              <a:gd name="connsiteX0" fmla="*/ 95250 w 95250"/>
              <a:gd name="connsiteY0" fmla="*/ 0 h 234950"/>
              <a:gd name="connsiteX1" fmla="*/ 0 w 95250"/>
              <a:gd name="connsiteY1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" h="234950">
                <a:moveTo>
                  <a:pt x="95250" y="0"/>
                </a:moveTo>
                <a:lnTo>
                  <a:pt x="0" y="2349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1848242" y="4203332"/>
            <a:ext cx="85333" cy="226768"/>
          </a:xfrm>
          <a:custGeom>
            <a:avLst/>
            <a:gdLst>
              <a:gd name="connsiteX0" fmla="*/ 95250 w 95250"/>
              <a:gd name="connsiteY0" fmla="*/ 0 h 234950"/>
              <a:gd name="connsiteX1" fmla="*/ 0 w 95250"/>
              <a:gd name="connsiteY1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" h="234950">
                <a:moveTo>
                  <a:pt x="95250" y="0"/>
                </a:moveTo>
                <a:lnTo>
                  <a:pt x="0" y="2349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1838717" y="5136147"/>
            <a:ext cx="85333" cy="226768"/>
          </a:xfrm>
          <a:custGeom>
            <a:avLst/>
            <a:gdLst>
              <a:gd name="connsiteX0" fmla="*/ 95250 w 95250"/>
              <a:gd name="connsiteY0" fmla="*/ 0 h 234950"/>
              <a:gd name="connsiteX1" fmla="*/ 0 w 95250"/>
              <a:gd name="connsiteY1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" h="234950">
                <a:moveTo>
                  <a:pt x="95250" y="0"/>
                </a:moveTo>
                <a:lnTo>
                  <a:pt x="0" y="2349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56083" y="632015"/>
            <a:ext cx="535403" cy="2516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5" b="1" i="1" dirty="0" err="1">
                <a:solidFill>
                  <a:srgbClr val="000000"/>
                </a:solidFill>
                <a:ea typeface="ＭＳ Ｐゴシック" charset="0"/>
              </a:rPr>
              <a:t>BbEe</a:t>
            </a:r>
            <a:endParaRPr lang="en-US" sz="1635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77804" y="639077"/>
            <a:ext cx="535403" cy="2516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5" b="1" i="1" dirty="0" err="1">
                <a:solidFill>
                  <a:srgbClr val="000000"/>
                </a:solidFill>
                <a:ea typeface="ＭＳ Ｐゴシック" charset="0"/>
              </a:rPr>
              <a:t>BbEe</a:t>
            </a:r>
            <a:endParaRPr lang="en-US" sz="1635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2880117" y="1670050"/>
            <a:ext cx="85333" cy="234950"/>
          </a:xfrm>
          <a:custGeom>
            <a:avLst/>
            <a:gdLst>
              <a:gd name="connsiteX0" fmla="*/ 95250 w 95250"/>
              <a:gd name="connsiteY0" fmla="*/ 0 h 234950"/>
              <a:gd name="connsiteX1" fmla="*/ 0 w 95250"/>
              <a:gd name="connsiteY1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" h="234950">
                <a:moveTo>
                  <a:pt x="95250" y="0"/>
                </a:moveTo>
                <a:lnTo>
                  <a:pt x="0" y="2349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4053597" y="1670050"/>
            <a:ext cx="85333" cy="234950"/>
          </a:xfrm>
          <a:custGeom>
            <a:avLst/>
            <a:gdLst>
              <a:gd name="connsiteX0" fmla="*/ 95250 w 95250"/>
              <a:gd name="connsiteY0" fmla="*/ 0 h 234950"/>
              <a:gd name="connsiteX1" fmla="*/ 0 w 95250"/>
              <a:gd name="connsiteY1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" h="234950">
                <a:moveTo>
                  <a:pt x="95250" y="0"/>
                </a:moveTo>
                <a:lnTo>
                  <a:pt x="0" y="2349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5288037" y="1670050"/>
            <a:ext cx="85333" cy="234950"/>
          </a:xfrm>
          <a:custGeom>
            <a:avLst/>
            <a:gdLst>
              <a:gd name="connsiteX0" fmla="*/ 95250 w 95250"/>
              <a:gd name="connsiteY0" fmla="*/ 0 h 234950"/>
              <a:gd name="connsiteX1" fmla="*/ 0 w 95250"/>
              <a:gd name="connsiteY1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" h="234950">
                <a:moveTo>
                  <a:pt x="95250" y="0"/>
                </a:moveTo>
                <a:lnTo>
                  <a:pt x="0" y="2349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6461517" y="1670050"/>
            <a:ext cx="85333" cy="234950"/>
          </a:xfrm>
          <a:custGeom>
            <a:avLst/>
            <a:gdLst>
              <a:gd name="connsiteX0" fmla="*/ 95250 w 95250"/>
              <a:gd name="connsiteY0" fmla="*/ 0 h 234950"/>
              <a:gd name="connsiteX1" fmla="*/ 0 w 95250"/>
              <a:gd name="connsiteY1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" h="234950">
                <a:moveTo>
                  <a:pt x="95250" y="0"/>
                </a:moveTo>
                <a:lnTo>
                  <a:pt x="0" y="2349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Polygenic Inheritance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Quantitative characters</a:t>
            </a:r>
            <a:r>
              <a:rPr lang="en-US" dirty="0" smtClean="0"/>
              <a:t> are those that vary in the population along a continuum</a:t>
            </a:r>
          </a:p>
          <a:p>
            <a:r>
              <a:rPr lang="en-US" dirty="0" smtClean="0"/>
              <a:t>Quantitative variation usually indicates </a:t>
            </a:r>
            <a:r>
              <a:rPr lang="en-US" b="1" dirty="0" smtClean="0"/>
              <a:t>polygenic inheritance</a:t>
            </a:r>
            <a:r>
              <a:rPr lang="en-US" dirty="0" smtClean="0"/>
              <a:t>, an additive effect of two or more genes on a single phenotype</a:t>
            </a:r>
          </a:p>
          <a:p>
            <a:r>
              <a:rPr lang="en-US" dirty="0" smtClean="0"/>
              <a:t>Skin color in humans is an example of polygenic inheritance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92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96" y="268224"/>
            <a:ext cx="6083808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11.13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4688" y="741364"/>
            <a:ext cx="1866921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i="1" dirty="0" err="1">
                <a:solidFill>
                  <a:srgbClr val="000000"/>
                </a:solidFill>
                <a:ea typeface="ＭＳ Ｐゴシック" charset="0"/>
              </a:rPr>
              <a:t>AaBbCc</a:t>
            </a:r>
            <a:r>
              <a:rPr lang="en-US" sz="1810" b="1" i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810" b="1" i="1" dirty="0" err="1">
                <a:solidFill>
                  <a:srgbClr val="000000"/>
                </a:solidFill>
                <a:ea typeface="ＭＳ Ｐゴシック" charset="0"/>
              </a:rPr>
              <a:t>AaBbCc</a:t>
            </a:r>
            <a:endParaRPr lang="en-US" sz="1810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6488" y="1258889"/>
            <a:ext cx="722955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dirty="0">
                <a:solidFill>
                  <a:srgbClr val="000000"/>
                </a:solidFill>
                <a:ea typeface="ＭＳ Ｐゴシック" charset="0"/>
              </a:rPr>
              <a:t>Sperm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79675" y="3568701"/>
            <a:ext cx="567463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dirty="0">
                <a:solidFill>
                  <a:srgbClr val="000000"/>
                </a:solidFill>
                <a:ea typeface="ＭＳ Ｐゴシック" charset="0"/>
              </a:rPr>
              <a:t>Eggs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58940" y="5759958"/>
            <a:ext cx="1885131" cy="8356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dirty="0" smtClean="0">
                <a:solidFill>
                  <a:srgbClr val="000000"/>
                </a:solidFill>
                <a:ea typeface="ＭＳ Ｐゴシック" charset="0"/>
              </a:rPr>
              <a:t>Phenotypes: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dirty="0" smtClean="0">
                <a:solidFill>
                  <a:srgbClr val="000000"/>
                </a:solidFill>
                <a:ea typeface="ＭＳ Ｐゴシック" charset="0"/>
              </a:rPr>
              <a:t>Number of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dirty="0" smtClean="0">
                <a:solidFill>
                  <a:srgbClr val="000000"/>
                </a:solidFill>
                <a:ea typeface="ＭＳ Ｐゴシック" charset="0"/>
              </a:rPr>
              <a:t>dark-skin alleles:</a:t>
            </a:r>
            <a:endParaRPr lang="en-US" sz="18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02116" y="6315061"/>
            <a:ext cx="129844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19652" y="6315061"/>
            <a:ext cx="129844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45127" y="6315061"/>
            <a:ext cx="129844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>
                <a:solidFill>
                  <a:srgbClr val="000000"/>
                </a:solidFill>
                <a:ea typeface="ＭＳ Ｐゴシック" charset="0"/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51550" y="6315061"/>
            <a:ext cx="129844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69087" y="6319824"/>
            <a:ext cx="129844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>
                <a:solidFill>
                  <a:srgbClr val="000000"/>
                </a:solidFill>
                <a:ea typeface="ＭＳ Ｐゴシック" charset="0"/>
              </a:rPr>
              <a:t>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85036" y="6315061"/>
            <a:ext cx="129844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dirty="0">
                <a:solidFill>
                  <a:srgbClr val="000000"/>
                </a:solidFill>
                <a:ea typeface="ＭＳ Ｐゴシック" charset="0"/>
              </a:rPr>
              <a:t>6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00618" y="6315884"/>
            <a:ext cx="129844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dirty="0" smtClean="0">
                <a:solidFill>
                  <a:srgbClr val="000000"/>
                </a:solidFill>
                <a:ea typeface="ＭＳ Ｐゴシック" charset="0"/>
              </a:rPr>
              <a:t>0</a:t>
            </a:r>
            <a:endParaRPr lang="en-US" sz="1810" b="1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9216" name="Group 9215"/>
          <p:cNvGrpSpPr/>
          <p:nvPr/>
        </p:nvGrpSpPr>
        <p:grpSpPr>
          <a:xfrm>
            <a:off x="3121606" y="5092714"/>
            <a:ext cx="252412" cy="302437"/>
            <a:chOff x="3121606" y="5086364"/>
            <a:chExt cx="252412" cy="302437"/>
          </a:xfrm>
        </p:grpSpPr>
        <p:sp>
          <p:nvSpPr>
            <p:cNvPr id="21" name="TextBox 20"/>
            <p:cNvSpPr txBox="1"/>
            <p:nvPr/>
          </p:nvSpPr>
          <p:spPr>
            <a:xfrm>
              <a:off x="3279440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21606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2" name="Freeform 1"/>
            <p:cNvSpPr/>
            <p:nvPr/>
          </p:nvSpPr>
          <p:spPr>
            <a:xfrm>
              <a:off x="3195638" y="5129213"/>
              <a:ext cx="85725" cy="22383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127534" y="2023124"/>
            <a:ext cx="252412" cy="302437"/>
            <a:chOff x="3121606" y="5086364"/>
            <a:chExt cx="252412" cy="302437"/>
          </a:xfrm>
        </p:grpSpPr>
        <p:sp>
          <p:nvSpPr>
            <p:cNvPr id="67" name="TextBox 66"/>
            <p:cNvSpPr txBox="1"/>
            <p:nvPr/>
          </p:nvSpPr>
          <p:spPr>
            <a:xfrm>
              <a:off x="3279440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121606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200731" y="5138738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121184" y="2462086"/>
            <a:ext cx="252412" cy="302437"/>
            <a:chOff x="3121606" y="5086364"/>
            <a:chExt cx="252412" cy="302437"/>
          </a:xfrm>
        </p:grpSpPr>
        <p:sp>
          <p:nvSpPr>
            <p:cNvPr id="71" name="TextBox 70"/>
            <p:cNvSpPr txBox="1"/>
            <p:nvPr/>
          </p:nvSpPr>
          <p:spPr>
            <a:xfrm>
              <a:off x="3279440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121606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3210256" y="5132388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121184" y="2907398"/>
            <a:ext cx="252412" cy="302437"/>
            <a:chOff x="3121606" y="5086364"/>
            <a:chExt cx="252412" cy="302437"/>
          </a:xfrm>
        </p:grpSpPr>
        <p:sp>
          <p:nvSpPr>
            <p:cNvPr id="75" name="TextBox 74"/>
            <p:cNvSpPr txBox="1"/>
            <p:nvPr/>
          </p:nvSpPr>
          <p:spPr>
            <a:xfrm>
              <a:off x="3279440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21606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3210256" y="5132388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121184" y="3336835"/>
            <a:ext cx="252412" cy="302437"/>
            <a:chOff x="3121606" y="5086364"/>
            <a:chExt cx="252412" cy="302437"/>
          </a:xfrm>
        </p:grpSpPr>
        <p:sp>
          <p:nvSpPr>
            <p:cNvPr id="79" name="TextBox 78"/>
            <p:cNvSpPr txBox="1"/>
            <p:nvPr/>
          </p:nvSpPr>
          <p:spPr>
            <a:xfrm>
              <a:off x="3279440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121606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10256" y="5132388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118009" y="3788497"/>
            <a:ext cx="252412" cy="302437"/>
            <a:chOff x="3121606" y="5086364"/>
            <a:chExt cx="252412" cy="302437"/>
          </a:xfrm>
        </p:grpSpPr>
        <p:sp>
          <p:nvSpPr>
            <p:cNvPr id="83" name="TextBox 82"/>
            <p:cNvSpPr txBox="1"/>
            <p:nvPr/>
          </p:nvSpPr>
          <p:spPr>
            <a:xfrm>
              <a:off x="3279440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121606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3210256" y="5132388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121184" y="4211584"/>
            <a:ext cx="252412" cy="302437"/>
            <a:chOff x="3121606" y="5086364"/>
            <a:chExt cx="252412" cy="302437"/>
          </a:xfrm>
        </p:grpSpPr>
        <p:sp>
          <p:nvSpPr>
            <p:cNvPr id="87" name="TextBox 86"/>
            <p:cNvSpPr txBox="1"/>
            <p:nvPr/>
          </p:nvSpPr>
          <p:spPr>
            <a:xfrm>
              <a:off x="3279440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21606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3210256" y="5132388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121184" y="4663246"/>
            <a:ext cx="252412" cy="302437"/>
            <a:chOff x="3121606" y="5086364"/>
            <a:chExt cx="252412" cy="302437"/>
          </a:xfrm>
        </p:grpSpPr>
        <p:sp>
          <p:nvSpPr>
            <p:cNvPr id="91" name="TextBox 90"/>
            <p:cNvSpPr txBox="1"/>
            <p:nvPr/>
          </p:nvSpPr>
          <p:spPr>
            <a:xfrm>
              <a:off x="3279440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121606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3210256" y="5132388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9218" name="Group 9217"/>
          <p:cNvGrpSpPr/>
          <p:nvPr/>
        </p:nvGrpSpPr>
        <p:grpSpPr>
          <a:xfrm>
            <a:off x="3492500" y="5781676"/>
            <a:ext cx="339804" cy="300850"/>
            <a:chOff x="3492500" y="5781676"/>
            <a:chExt cx="339804" cy="300850"/>
          </a:xfrm>
        </p:grpSpPr>
        <p:sp>
          <p:nvSpPr>
            <p:cNvPr id="42" name="TextBox 41"/>
            <p:cNvSpPr txBox="1"/>
            <p:nvPr/>
          </p:nvSpPr>
          <p:spPr>
            <a:xfrm>
              <a:off x="3492500" y="5781676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43150" y="5877726"/>
              <a:ext cx="189154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64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3585649" y="5810270"/>
              <a:ext cx="85725" cy="22383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106487" y="5788846"/>
            <a:ext cx="339804" cy="307200"/>
            <a:chOff x="3492500" y="5775326"/>
            <a:chExt cx="339804" cy="307200"/>
          </a:xfrm>
        </p:grpSpPr>
        <p:sp>
          <p:nvSpPr>
            <p:cNvPr id="97" name="TextBox 96"/>
            <p:cNvSpPr txBox="1"/>
            <p:nvPr/>
          </p:nvSpPr>
          <p:spPr>
            <a:xfrm>
              <a:off x="3492500" y="5775326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 smtClean="0">
                  <a:solidFill>
                    <a:srgbClr val="000000"/>
                  </a:solidFill>
                  <a:ea typeface="ＭＳ Ｐゴシック" charset="0"/>
                </a:rPr>
                <a:t>6</a:t>
              </a:r>
              <a:endParaRPr lang="en-US" sz="133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643150" y="5877726"/>
              <a:ext cx="189154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64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3585649" y="5810270"/>
              <a:ext cx="85725" cy="22383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689272" y="5787638"/>
            <a:ext cx="403304" cy="300850"/>
            <a:chOff x="3492500" y="5775326"/>
            <a:chExt cx="403304" cy="300850"/>
          </a:xfrm>
        </p:grpSpPr>
        <p:sp>
          <p:nvSpPr>
            <p:cNvPr id="101" name="TextBox 100"/>
            <p:cNvSpPr txBox="1"/>
            <p:nvPr/>
          </p:nvSpPr>
          <p:spPr>
            <a:xfrm>
              <a:off x="3492500" y="5775326"/>
              <a:ext cx="189154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 smtClean="0">
                  <a:solidFill>
                    <a:srgbClr val="000000"/>
                  </a:solidFill>
                  <a:ea typeface="ＭＳ Ｐゴシック" charset="0"/>
                </a:rPr>
                <a:t>15</a:t>
              </a:r>
              <a:endParaRPr lang="en-US" sz="133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706650" y="5871376"/>
              <a:ext cx="189154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64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642799" y="5810270"/>
              <a:ext cx="85725" cy="22383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303838" y="5795196"/>
            <a:ext cx="403304" cy="300850"/>
            <a:chOff x="3492500" y="5775326"/>
            <a:chExt cx="403304" cy="300850"/>
          </a:xfrm>
        </p:grpSpPr>
        <p:sp>
          <p:nvSpPr>
            <p:cNvPr id="105" name="TextBox 104"/>
            <p:cNvSpPr txBox="1"/>
            <p:nvPr/>
          </p:nvSpPr>
          <p:spPr>
            <a:xfrm>
              <a:off x="3492500" y="5775326"/>
              <a:ext cx="189154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 smtClean="0">
                  <a:solidFill>
                    <a:srgbClr val="000000"/>
                  </a:solidFill>
                  <a:ea typeface="ＭＳ Ｐゴシック" charset="0"/>
                </a:rPr>
                <a:t>20</a:t>
              </a:r>
              <a:endParaRPr lang="en-US" sz="133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706650" y="5871376"/>
              <a:ext cx="189154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64</a:t>
              </a: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642799" y="5810270"/>
              <a:ext cx="85725" cy="22383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914820" y="5784463"/>
            <a:ext cx="403304" cy="288150"/>
            <a:chOff x="3492500" y="5788026"/>
            <a:chExt cx="403304" cy="288150"/>
          </a:xfrm>
        </p:grpSpPr>
        <p:sp>
          <p:nvSpPr>
            <p:cNvPr id="109" name="TextBox 108"/>
            <p:cNvSpPr txBox="1"/>
            <p:nvPr/>
          </p:nvSpPr>
          <p:spPr>
            <a:xfrm>
              <a:off x="3492500" y="5788026"/>
              <a:ext cx="189154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smtClean="0">
                  <a:solidFill>
                    <a:srgbClr val="000000"/>
                  </a:solidFill>
                  <a:ea typeface="ＭＳ Ｐゴシック" charset="0"/>
                </a:rPr>
                <a:t>15</a:t>
              </a:r>
              <a:endParaRPr lang="en-US" sz="133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706650" y="5871376"/>
              <a:ext cx="189154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64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642799" y="5810270"/>
              <a:ext cx="85725" cy="22383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565189" y="5782496"/>
            <a:ext cx="339804" cy="307200"/>
            <a:chOff x="3492500" y="5775326"/>
            <a:chExt cx="339804" cy="307200"/>
          </a:xfrm>
        </p:grpSpPr>
        <p:sp>
          <p:nvSpPr>
            <p:cNvPr id="113" name="TextBox 112"/>
            <p:cNvSpPr txBox="1"/>
            <p:nvPr/>
          </p:nvSpPr>
          <p:spPr>
            <a:xfrm>
              <a:off x="3492500" y="5775326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 smtClean="0">
                  <a:solidFill>
                    <a:srgbClr val="000000"/>
                  </a:solidFill>
                  <a:ea typeface="ＭＳ Ｐゴシック" charset="0"/>
                </a:rPr>
                <a:t>6</a:t>
              </a:r>
              <a:endParaRPr lang="en-US" sz="133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643150" y="5877726"/>
              <a:ext cx="189154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64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585649" y="5810270"/>
              <a:ext cx="85725" cy="22383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178208" y="5782496"/>
            <a:ext cx="339804" cy="307200"/>
            <a:chOff x="3492500" y="5775326"/>
            <a:chExt cx="339804" cy="307200"/>
          </a:xfrm>
        </p:grpSpPr>
        <p:sp>
          <p:nvSpPr>
            <p:cNvPr id="117" name="TextBox 116"/>
            <p:cNvSpPr txBox="1"/>
            <p:nvPr/>
          </p:nvSpPr>
          <p:spPr>
            <a:xfrm>
              <a:off x="3492500" y="5775326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 smtClean="0">
                  <a:solidFill>
                    <a:srgbClr val="FFFFFF"/>
                  </a:solidFill>
                  <a:ea typeface="ＭＳ Ｐゴシック" charset="0"/>
                </a:rPr>
                <a:t>1</a:t>
              </a:r>
              <a:endParaRPr lang="en-US" sz="1331" b="1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643150" y="5877726"/>
              <a:ext cx="189154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FFFFFF"/>
                  </a:solidFill>
                  <a:ea typeface="ＭＳ Ｐゴシック" charset="0"/>
                </a:rPr>
                <a:t>64</a:t>
              </a: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585649" y="5810270"/>
              <a:ext cx="85725" cy="22383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815000" y="1578624"/>
            <a:ext cx="261938" cy="302437"/>
            <a:chOff x="3121606" y="5086364"/>
            <a:chExt cx="261938" cy="302437"/>
          </a:xfrm>
        </p:grpSpPr>
        <p:sp>
          <p:nvSpPr>
            <p:cNvPr id="185" name="TextBox 184"/>
            <p:cNvSpPr txBox="1"/>
            <p:nvPr/>
          </p:nvSpPr>
          <p:spPr>
            <a:xfrm>
              <a:off x="3288966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121606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3200731" y="5138738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4261819" y="1575505"/>
            <a:ext cx="252412" cy="302437"/>
            <a:chOff x="3131132" y="5091127"/>
            <a:chExt cx="252412" cy="302437"/>
          </a:xfrm>
        </p:grpSpPr>
        <p:sp>
          <p:nvSpPr>
            <p:cNvPr id="189" name="TextBox 188"/>
            <p:cNvSpPr txBox="1"/>
            <p:nvPr/>
          </p:nvSpPr>
          <p:spPr>
            <a:xfrm>
              <a:off x="3288966" y="51887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131132" y="5091127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3215020" y="5138738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4708637" y="1581910"/>
            <a:ext cx="257175" cy="302437"/>
            <a:chOff x="3131132" y="5086364"/>
            <a:chExt cx="257175" cy="302437"/>
          </a:xfrm>
        </p:grpSpPr>
        <p:sp>
          <p:nvSpPr>
            <p:cNvPr id="193" name="TextBox 192"/>
            <p:cNvSpPr txBox="1"/>
            <p:nvPr/>
          </p:nvSpPr>
          <p:spPr>
            <a:xfrm>
              <a:off x="3293729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3131132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3215020" y="5133975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5155455" y="1578789"/>
            <a:ext cx="252412" cy="302437"/>
            <a:chOff x="3131132" y="5072075"/>
            <a:chExt cx="252412" cy="302437"/>
          </a:xfrm>
        </p:grpSpPr>
        <p:sp>
          <p:nvSpPr>
            <p:cNvPr id="197" name="TextBox 196"/>
            <p:cNvSpPr txBox="1"/>
            <p:nvPr/>
          </p:nvSpPr>
          <p:spPr>
            <a:xfrm>
              <a:off x="3288966" y="5169712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3131132" y="5072075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3215020" y="5124449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5592748" y="1580433"/>
            <a:ext cx="252412" cy="302437"/>
            <a:chOff x="3131132" y="5081601"/>
            <a:chExt cx="252412" cy="302437"/>
          </a:xfrm>
        </p:grpSpPr>
        <p:sp>
          <p:nvSpPr>
            <p:cNvPr id="201" name="TextBox 200"/>
            <p:cNvSpPr txBox="1"/>
            <p:nvPr/>
          </p:nvSpPr>
          <p:spPr>
            <a:xfrm>
              <a:off x="3288966" y="5179238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3131132" y="50816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3210257" y="5133975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030041" y="1582077"/>
            <a:ext cx="257175" cy="297674"/>
            <a:chOff x="3131132" y="5091127"/>
            <a:chExt cx="257175" cy="297674"/>
          </a:xfrm>
        </p:grpSpPr>
        <p:sp>
          <p:nvSpPr>
            <p:cNvPr id="205" name="TextBox 204"/>
            <p:cNvSpPr txBox="1"/>
            <p:nvPr/>
          </p:nvSpPr>
          <p:spPr>
            <a:xfrm>
              <a:off x="3293729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3131132" y="5091127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3215020" y="5133975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6486384" y="1583719"/>
            <a:ext cx="252412" cy="297674"/>
            <a:chOff x="3131132" y="5081601"/>
            <a:chExt cx="252412" cy="297674"/>
          </a:xfrm>
        </p:grpSpPr>
        <p:sp>
          <p:nvSpPr>
            <p:cNvPr id="209" name="TextBox 208"/>
            <p:cNvSpPr txBox="1"/>
            <p:nvPr/>
          </p:nvSpPr>
          <p:spPr>
            <a:xfrm>
              <a:off x="3288966" y="5174475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131132" y="50816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3210257" y="5133975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6928439" y="1571075"/>
            <a:ext cx="257175" cy="307200"/>
            <a:chOff x="3126369" y="5086364"/>
            <a:chExt cx="257175" cy="307200"/>
          </a:xfrm>
        </p:grpSpPr>
        <p:sp>
          <p:nvSpPr>
            <p:cNvPr id="213" name="TextBox 212"/>
            <p:cNvSpPr txBox="1"/>
            <p:nvPr/>
          </p:nvSpPr>
          <p:spPr>
            <a:xfrm>
              <a:off x="3288966" y="51887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3126369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3210257" y="5133975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and Nurture: The Environmental Impact on Phenotype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departure from Mendelian genetics arises when the phenotype for a character depends on environment as well as genotype</a:t>
            </a:r>
          </a:p>
          <a:p>
            <a:r>
              <a:rPr lang="en-US" dirty="0" smtClean="0"/>
              <a:t>The norm of reaction is the phenotypic range of a genotype influenced by the environment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phenotypic range is generally broadest for polygenic characters</a:t>
            </a:r>
          </a:p>
          <a:p>
            <a:r>
              <a:rPr lang="en-US" dirty="0" smtClean="0"/>
              <a:t>Such characters are called </a:t>
            </a:r>
            <a:r>
              <a:rPr lang="en-US" b="1" dirty="0" smtClean="0"/>
              <a:t>multifactorial</a:t>
            </a:r>
            <a:r>
              <a:rPr lang="en-US" dirty="0" smtClean="0"/>
              <a:t> because genetic and environmental factors collectively influence phenotype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Mendelian Genetics for a Single Gene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Inheritance of characters by a single gene may deviate from simple </a:t>
            </a:r>
            <a:r>
              <a:rPr lang="en-US" dirty="0" err="1" smtClean="0"/>
              <a:t>Mendelian</a:t>
            </a:r>
            <a:r>
              <a:rPr lang="en-US" dirty="0" smtClean="0"/>
              <a:t> patterns in the following situations</a:t>
            </a:r>
          </a:p>
          <a:p>
            <a:pPr lvl="1"/>
            <a:r>
              <a:rPr lang="en-US" dirty="0" smtClean="0"/>
              <a:t>When alleles are not completely dominant or recessive</a:t>
            </a:r>
          </a:p>
          <a:p>
            <a:pPr lvl="1"/>
            <a:r>
              <a:rPr lang="en-US" dirty="0" smtClean="0"/>
              <a:t>When a gene has more than two alleles</a:t>
            </a:r>
          </a:p>
          <a:p>
            <a:pPr lvl="1"/>
            <a:r>
              <a:rPr lang="en-US" dirty="0" smtClean="0"/>
              <a:t>When a single gene produces multiple phenotypes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Mendelian</a:t>
            </a:r>
            <a:r>
              <a:rPr lang="en-US" dirty="0" smtClean="0"/>
              <a:t> View of Heredity and Variation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organism’s</a:t>
            </a:r>
            <a:r>
              <a:rPr lang="en-US" altLang="ja-JP" dirty="0" smtClean="0"/>
              <a:t> phenotype includes its physical appearance, internal anatomy, physiology, and behavior</a:t>
            </a:r>
          </a:p>
          <a:p>
            <a:r>
              <a:rPr lang="en-US" dirty="0" smtClean="0"/>
              <a:t>An organism’s</a:t>
            </a:r>
            <a:r>
              <a:rPr lang="en-US" altLang="ja-JP" dirty="0" smtClean="0"/>
              <a:t> phenotype reflects its overall genotype and unique environmental history</a:t>
            </a:r>
            <a:endParaRPr lang="en-US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7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Degrees of Dominance 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Complete dominance</a:t>
            </a:r>
            <a:r>
              <a:rPr lang="en-US" dirty="0" smtClean="0"/>
              <a:t> occurs when phenotypes of the heterozygote and dominant homozygote are identical</a:t>
            </a:r>
          </a:p>
          <a:p>
            <a:r>
              <a:rPr lang="en-US" dirty="0" smtClean="0"/>
              <a:t>In </a:t>
            </a:r>
            <a:r>
              <a:rPr lang="en-US" b="1" dirty="0" smtClean="0"/>
              <a:t>incomplete dominance</a:t>
            </a:r>
            <a:r>
              <a:rPr lang="en-US" dirty="0" smtClean="0"/>
              <a:t>, the phenotype of F</a:t>
            </a:r>
            <a:r>
              <a:rPr lang="en-US" baseline="-25000" dirty="0" smtClean="0"/>
              <a:t>1</a:t>
            </a:r>
            <a:r>
              <a:rPr lang="en-US" dirty="0" smtClean="0"/>
              <a:t> hybrids is somewhere between the phenotypes of the two parental varieties</a:t>
            </a:r>
          </a:p>
          <a:p>
            <a:r>
              <a:rPr lang="en-US" dirty="0" smtClean="0"/>
              <a:t>In </a:t>
            </a:r>
            <a:r>
              <a:rPr lang="en-US" b="1" dirty="0" err="1" smtClean="0"/>
              <a:t>codominance</a:t>
            </a:r>
            <a:r>
              <a:rPr lang="en-US" dirty="0" smtClean="0"/>
              <a:t>, two dominant alleles affect the phenotype in separate, distinguishable ways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68" y="204216"/>
            <a:ext cx="4779264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11.10-s1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214" y="252989"/>
            <a:ext cx="1500860" cy="2900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>
                <a:solidFill>
                  <a:srgbClr val="000000"/>
                </a:solidFill>
                <a:ea typeface="ＭＳ Ｐゴシック" charset="0"/>
              </a:rPr>
              <a:t>P Generation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2403" y="703839"/>
            <a:ext cx="583493" cy="58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Red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90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90" b="1" i="1" baseline="30000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r>
              <a:rPr lang="en-US" sz="1890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90" b="1" i="1" baseline="30000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189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7590" y="1591252"/>
            <a:ext cx="1021113" cy="2900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>
                <a:solidFill>
                  <a:srgbClr val="000000"/>
                </a:solidFill>
                <a:ea typeface="ＭＳ Ｐゴシック" charset="0"/>
              </a:rPr>
              <a:t>Gametes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4891" y="1626177"/>
            <a:ext cx="224420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1940" y="1621414"/>
            <a:ext cx="253274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56992" y="703839"/>
            <a:ext cx="698909" cy="58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White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90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90" b="1" i="1" baseline="30000" dirty="0" smtClean="0">
                <a:solidFill>
                  <a:srgbClr val="000000"/>
                </a:solidFill>
                <a:ea typeface="ＭＳ Ｐゴシック" charset="0"/>
              </a:rPr>
              <a:t>W </a:t>
            </a:r>
            <a:r>
              <a:rPr lang="en-US" sz="1890" b="1" i="1" dirty="0" err="1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9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W</a:t>
            </a:r>
            <a:endParaRPr lang="en-US" sz="189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68" y="204216"/>
            <a:ext cx="4779264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11.10-s2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6945" y="3871537"/>
            <a:ext cx="1021113" cy="2900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>
                <a:solidFill>
                  <a:srgbClr val="000000"/>
                </a:solidFill>
                <a:ea typeface="ＭＳ Ｐゴシック" charset="0"/>
              </a:rPr>
              <a:t>Gametes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4994" y="2798328"/>
            <a:ext cx="1625445" cy="2900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885" b="1" baseline="-25000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885" b="1" dirty="0">
                <a:solidFill>
                  <a:srgbClr val="000000"/>
                </a:solidFill>
                <a:ea typeface="ＭＳ Ｐゴシック" charset="0"/>
              </a:rPr>
              <a:t>Generation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3088" y="2657243"/>
            <a:ext cx="663643" cy="58015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Pink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85" b="1" i="1" baseline="30000" dirty="0" smtClean="0">
                <a:solidFill>
                  <a:srgbClr val="000000"/>
                </a:solidFill>
                <a:ea typeface="ＭＳ Ｐゴシック" charset="0"/>
              </a:rPr>
              <a:t>R </a:t>
            </a:r>
            <a:r>
              <a:rPr lang="en-US" sz="1885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85" b="1" i="1" baseline="30000" dirty="0" smtClean="0">
                <a:solidFill>
                  <a:srgbClr val="000000"/>
                </a:solidFill>
                <a:ea typeface="ＭＳ Ｐゴシック" charset="0"/>
              </a:rPr>
              <a:t>W</a:t>
            </a:r>
            <a:endParaRPr lang="en-US" sz="1885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7954" y="3912175"/>
            <a:ext cx="224420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78503" y="3913762"/>
            <a:ext cx="253274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33940" y="3932306"/>
            <a:ext cx="56106" cy="1201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1" b="1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endParaRPr lang="en-US" sz="78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4685" y="3928231"/>
            <a:ext cx="56106" cy="1201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1" b="1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endParaRPr lang="en-US" sz="78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2846" y="3991242"/>
            <a:ext cx="56106" cy="1201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1" b="1" dirty="0" smtClean="0">
                <a:solidFill>
                  <a:srgbClr val="000000"/>
                </a:solidFill>
                <a:ea typeface="ＭＳ Ｐゴシック" charset="0"/>
              </a:rPr>
              <a:t>2</a:t>
            </a:r>
            <a:endParaRPr lang="en-US" sz="78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1871" y="3989409"/>
            <a:ext cx="56106" cy="1201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1" b="1" dirty="0" smtClean="0">
                <a:solidFill>
                  <a:srgbClr val="000000"/>
                </a:solidFill>
                <a:ea typeface="ＭＳ Ｐゴシック" charset="0"/>
              </a:rPr>
              <a:t>2</a:t>
            </a:r>
            <a:endParaRPr lang="en-US" sz="78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471988" y="3945731"/>
            <a:ext cx="54768" cy="133350"/>
          </a:xfrm>
          <a:custGeom>
            <a:avLst/>
            <a:gdLst>
              <a:gd name="connsiteX0" fmla="*/ 54768 w 54768"/>
              <a:gd name="connsiteY0" fmla="*/ 0 h 133350"/>
              <a:gd name="connsiteX1" fmla="*/ 0 w 54768"/>
              <a:gd name="connsiteY1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768" h="133350">
                <a:moveTo>
                  <a:pt x="54768" y="0"/>
                </a:moveTo>
                <a:lnTo>
                  <a:pt x="0" y="1333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098078" y="3945731"/>
            <a:ext cx="54768" cy="133350"/>
          </a:xfrm>
          <a:custGeom>
            <a:avLst/>
            <a:gdLst>
              <a:gd name="connsiteX0" fmla="*/ 54768 w 54768"/>
              <a:gd name="connsiteY0" fmla="*/ 0 h 133350"/>
              <a:gd name="connsiteX1" fmla="*/ 0 w 54768"/>
              <a:gd name="connsiteY1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768" h="133350">
                <a:moveTo>
                  <a:pt x="54768" y="0"/>
                </a:moveTo>
                <a:lnTo>
                  <a:pt x="0" y="1333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5214" y="252989"/>
            <a:ext cx="1500860" cy="2900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>
                <a:solidFill>
                  <a:srgbClr val="000000"/>
                </a:solidFill>
                <a:ea typeface="ＭＳ Ｐゴシック" charset="0"/>
              </a:rPr>
              <a:t>P Generation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72403" y="703839"/>
            <a:ext cx="583493" cy="58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Red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90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90" b="1" i="1" baseline="30000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r>
              <a:rPr lang="en-US" sz="1890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90" b="1" i="1" baseline="30000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189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7590" y="1591252"/>
            <a:ext cx="1021113" cy="2900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>
                <a:solidFill>
                  <a:srgbClr val="000000"/>
                </a:solidFill>
                <a:ea typeface="ＭＳ Ｐゴシック" charset="0"/>
              </a:rPr>
              <a:t>Gametes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74891" y="1626177"/>
            <a:ext cx="224420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01940" y="1621414"/>
            <a:ext cx="253274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56992" y="703839"/>
            <a:ext cx="698909" cy="58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White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90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90" b="1" i="1" baseline="30000" dirty="0" smtClean="0">
                <a:solidFill>
                  <a:srgbClr val="000000"/>
                </a:solidFill>
                <a:ea typeface="ＭＳ Ｐゴシック" charset="0"/>
              </a:rPr>
              <a:t>W </a:t>
            </a:r>
            <a:r>
              <a:rPr lang="en-US" sz="1890" b="1" i="1" dirty="0" err="1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9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W</a:t>
            </a:r>
            <a:endParaRPr lang="en-US" sz="189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68" y="204216"/>
            <a:ext cx="4779264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11.10-s3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2877" y="4954788"/>
            <a:ext cx="1625445" cy="2900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885" b="1" baseline="-25000" dirty="0" smtClean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885" b="1" dirty="0">
                <a:solidFill>
                  <a:srgbClr val="000000"/>
                </a:solidFill>
                <a:ea typeface="ＭＳ Ｐゴシック" charset="0"/>
              </a:rPr>
              <a:t>Generation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25896" y="4542097"/>
            <a:ext cx="753411" cy="2900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Sperm</a:t>
            </a:r>
            <a:endParaRPr lang="en-US" sz="1885" b="1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092828" y="4977761"/>
            <a:ext cx="154267" cy="183172"/>
            <a:chOff x="5054685" y="3928231"/>
            <a:chExt cx="154267" cy="183172"/>
          </a:xfrm>
        </p:grpSpPr>
        <p:sp>
          <p:nvSpPr>
            <p:cNvPr id="26" name="TextBox 25"/>
            <p:cNvSpPr txBox="1"/>
            <p:nvPr/>
          </p:nvSpPr>
          <p:spPr>
            <a:xfrm>
              <a:off x="5054685" y="3928231"/>
              <a:ext cx="56106" cy="1201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1" b="1" dirty="0" smtClean="0">
                  <a:solidFill>
                    <a:srgbClr val="000000"/>
                  </a:solidFill>
                  <a:ea typeface="ＭＳ Ｐゴシック" charset="0"/>
                </a:rPr>
                <a:t>1</a:t>
              </a:r>
              <a:endParaRPr lang="en-US" sz="78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52846" y="3991242"/>
              <a:ext cx="56106" cy="1201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1" b="1" dirty="0" smtClean="0">
                  <a:solidFill>
                    <a:srgbClr val="000000"/>
                  </a:solidFill>
                  <a:ea typeface="ＭＳ Ｐゴシック" charset="0"/>
                </a:rPr>
                <a:t>2</a:t>
              </a:r>
              <a:endParaRPr lang="en-US" sz="78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098078" y="3945731"/>
              <a:ext cx="54768" cy="133350"/>
            </a:xfrm>
            <a:custGeom>
              <a:avLst/>
              <a:gdLst>
                <a:gd name="connsiteX0" fmla="*/ 54768 w 54768"/>
                <a:gd name="connsiteY0" fmla="*/ 0 h 133350"/>
                <a:gd name="connsiteX1" fmla="*/ 0 w 54768"/>
                <a:gd name="connsiteY1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68" h="133350">
                  <a:moveTo>
                    <a:pt x="54768" y="0"/>
                  </a:moveTo>
                  <a:lnTo>
                    <a:pt x="0" y="133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36137" y="4977761"/>
            <a:ext cx="154267" cy="183172"/>
            <a:chOff x="5054685" y="3928231"/>
            <a:chExt cx="154267" cy="183172"/>
          </a:xfrm>
        </p:grpSpPr>
        <p:sp>
          <p:nvSpPr>
            <p:cNvPr id="30" name="TextBox 29"/>
            <p:cNvSpPr txBox="1"/>
            <p:nvPr/>
          </p:nvSpPr>
          <p:spPr>
            <a:xfrm>
              <a:off x="5054685" y="3928231"/>
              <a:ext cx="56106" cy="1201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1" b="1" dirty="0" smtClean="0">
                  <a:solidFill>
                    <a:srgbClr val="000000"/>
                  </a:solidFill>
                  <a:ea typeface="ＭＳ Ｐゴシック" charset="0"/>
                </a:rPr>
                <a:t>1</a:t>
              </a:r>
              <a:endParaRPr lang="en-US" sz="78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52846" y="3991242"/>
              <a:ext cx="56106" cy="1201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1" b="1" dirty="0" smtClean="0">
                  <a:solidFill>
                    <a:srgbClr val="000000"/>
                  </a:solidFill>
                  <a:ea typeface="ＭＳ Ｐゴシック" charset="0"/>
                </a:rPr>
                <a:t>2</a:t>
              </a:r>
              <a:endParaRPr lang="en-US" sz="78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098078" y="3945731"/>
              <a:ext cx="54768" cy="133350"/>
            </a:xfrm>
            <a:custGeom>
              <a:avLst/>
              <a:gdLst>
                <a:gd name="connsiteX0" fmla="*/ 54768 w 54768"/>
                <a:gd name="connsiteY0" fmla="*/ 0 h 133350"/>
                <a:gd name="connsiteX1" fmla="*/ 0 w 54768"/>
                <a:gd name="connsiteY1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68" h="133350">
                  <a:moveTo>
                    <a:pt x="54768" y="0"/>
                  </a:moveTo>
                  <a:lnTo>
                    <a:pt x="0" y="133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792853" y="5549261"/>
            <a:ext cx="154267" cy="183172"/>
            <a:chOff x="5054685" y="3928231"/>
            <a:chExt cx="154267" cy="183172"/>
          </a:xfrm>
        </p:grpSpPr>
        <p:sp>
          <p:nvSpPr>
            <p:cNvPr id="34" name="TextBox 33"/>
            <p:cNvSpPr txBox="1"/>
            <p:nvPr/>
          </p:nvSpPr>
          <p:spPr>
            <a:xfrm>
              <a:off x="5054685" y="3928231"/>
              <a:ext cx="56106" cy="1201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1" b="1" dirty="0" smtClean="0">
                  <a:solidFill>
                    <a:srgbClr val="000000"/>
                  </a:solidFill>
                  <a:ea typeface="ＭＳ Ｐゴシック" charset="0"/>
                </a:rPr>
                <a:t>1</a:t>
              </a:r>
              <a:endParaRPr lang="en-US" sz="78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52846" y="3991242"/>
              <a:ext cx="56106" cy="1201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1" b="1" dirty="0" smtClean="0">
                  <a:solidFill>
                    <a:srgbClr val="000000"/>
                  </a:solidFill>
                  <a:ea typeface="ＭＳ Ｐゴシック" charset="0"/>
                </a:rPr>
                <a:t>2</a:t>
              </a:r>
              <a:endParaRPr lang="en-US" sz="78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098078" y="3945731"/>
              <a:ext cx="54768" cy="133350"/>
            </a:xfrm>
            <a:custGeom>
              <a:avLst/>
              <a:gdLst>
                <a:gd name="connsiteX0" fmla="*/ 54768 w 54768"/>
                <a:gd name="connsiteY0" fmla="*/ 0 h 133350"/>
                <a:gd name="connsiteX1" fmla="*/ 0 w 54768"/>
                <a:gd name="connsiteY1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68" h="133350">
                  <a:moveTo>
                    <a:pt x="54768" y="0"/>
                  </a:moveTo>
                  <a:lnTo>
                    <a:pt x="0" y="133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87065" y="6158861"/>
            <a:ext cx="154267" cy="183172"/>
            <a:chOff x="5054685" y="3928231"/>
            <a:chExt cx="154267" cy="183172"/>
          </a:xfrm>
        </p:grpSpPr>
        <p:sp>
          <p:nvSpPr>
            <p:cNvPr id="38" name="TextBox 37"/>
            <p:cNvSpPr txBox="1"/>
            <p:nvPr/>
          </p:nvSpPr>
          <p:spPr>
            <a:xfrm>
              <a:off x="5054685" y="3928231"/>
              <a:ext cx="56106" cy="1201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1" b="1" dirty="0" smtClean="0">
                  <a:solidFill>
                    <a:srgbClr val="000000"/>
                  </a:solidFill>
                  <a:ea typeface="ＭＳ Ｐゴシック" charset="0"/>
                </a:rPr>
                <a:t>1</a:t>
              </a:r>
              <a:endParaRPr lang="en-US" sz="78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52846" y="3991242"/>
              <a:ext cx="56106" cy="1201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1" b="1" dirty="0" smtClean="0">
                  <a:solidFill>
                    <a:srgbClr val="000000"/>
                  </a:solidFill>
                  <a:ea typeface="ＭＳ Ｐゴシック" charset="0"/>
                </a:rPr>
                <a:t>2</a:t>
              </a:r>
              <a:endParaRPr lang="en-US" sz="78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098078" y="3945731"/>
              <a:ext cx="54768" cy="133350"/>
            </a:xfrm>
            <a:custGeom>
              <a:avLst/>
              <a:gdLst>
                <a:gd name="connsiteX0" fmla="*/ 54768 w 54768"/>
                <a:gd name="connsiteY0" fmla="*/ 0 h 133350"/>
                <a:gd name="connsiteX1" fmla="*/ 0 w 54768"/>
                <a:gd name="connsiteY1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68" h="133350">
                  <a:moveTo>
                    <a:pt x="54768" y="0"/>
                  </a:moveTo>
                  <a:lnTo>
                    <a:pt x="0" y="133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715168" y="4955630"/>
            <a:ext cx="224420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5717" y="4957217"/>
            <a:ext cx="253274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W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64849" y="5527482"/>
            <a:ext cx="224420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57229" y="6132598"/>
            <a:ext cx="253274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W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93109" y="5752159"/>
            <a:ext cx="591509" cy="2900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Eggs</a:t>
            </a:r>
            <a:endParaRPr lang="en-US" sz="1885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24988" y="5718124"/>
            <a:ext cx="448841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r>
              <a:rPr lang="en-US" sz="1460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146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61472" y="5717442"/>
            <a:ext cx="456856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 err="1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R</a:t>
            </a:r>
            <a:r>
              <a:rPr lang="en-US" sz="1460" b="1" i="1" dirty="0" err="1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w</a:t>
            </a:r>
            <a:endParaRPr lang="en-US" sz="146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48934" y="6345157"/>
            <a:ext cx="464871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 err="1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460" b="1" i="1" dirty="0" err="1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w</a:t>
            </a:r>
            <a:endParaRPr lang="en-US" sz="146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7317" y="6355771"/>
            <a:ext cx="464871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 err="1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R</a:t>
            </a:r>
            <a:r>
              <a:rPr lang="en-US" sz="1460" b="1" i="1" dirty="0" err="1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w</a:t>
            </a:r>
            <a:endParaRPr lang="en-US" sz="146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36945" y="3871537"/>
            <a:ext cx="1021113" cy="2900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>
                <a:solidFill>
                  <a:srgbClr val="000000"/>
                </a:solidFill>
                <a:ea typeface="ＭＳ Ｐゴシック" charset="0"/>
              </a:rPr>
              <a:t>Gametes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04994" y="2798328"/>
            <a:ext cx="1625445" cy="2900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885" b="1" baseline="-25000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885" b="1" dirty="0">
                <a:solidFill>
                  <a:srgbClr val="000000"/>
                </a:solidFill>
                <a:ea typeface="ＭＳ Ｐゴシック" charset="0"/>
              </a:rPr>
              <a:t>Generation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13088" y="2657243"/>
            <a:ext cx="663643" cy="58015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Pink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85" b="1" i="1" baseline="30000" dirty="0" smtClean="0">
                <a:solidFill>
                  <a:srgbClr val="000000"/>
                </a:solidFill>
                <a:ea typeface="ＭＳ Ｐゴシック" charset="0"/>
              </a:rPr>
              <a:t>R </a:t>
            </a:r>
            <a:r>
              <a:rPr lang="en-US" sz="1885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85" b="1" i="1" baseline="30000" dirty="0" smtClean="0">
                <a:solidFill>
                  <a:srgbClr val="000000"/>
                </a:solidFill>
                <a:ea typeface="ＭＳ Ｐゴシック" charset="0"/>
              </a:rPr>
              <a:t>W</a:t>
            </a:r>
            <a:endParaRPr lang="en-US" sz="1885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87954" y="3912175"/>
            <a:ext cx="224420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78503" y="3913762"/>
            <a:ext cx="253274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W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940" y="3932306"/>
            <a:ext cx="56106" cy="1201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1" b="1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endParaRPr lang="en-US" sz="78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54685" y="3928231"/>
            <a:ext cx="56106" cy="1201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1" b="1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endParaRPr lang="en-US" sz="78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52846" y="3991242"/>
            <a:ext cx="56106" cy="1201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1" b="1" dirty="0" smtClean="0">
                <a:solidFill>
                  <a:srgbClr val="000000"/>
                </a:solidFill>
                <a:ea typeface="ＭＳ Ｐゴシック" charset="0"/>
              </a:rPr>
              <a:t>2</a:t>
            </a:r>
            <a:endParaRPr lang="en-US" sz="78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31871" y="3989409"/>
            <a:ext cx="56106" cy="1201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1" b="1" dirty="0" smtClean="0">
                <a:solidFill>
                  <a:srgbClr val="000000"/>
                </a:solidFill>
                <a:ea typeface="ＭＳ Ｐゴシック" charset="0"/>
              </a:rPr>
              <a:t>2</a:t>
            </a:r>
            <a:endParaRPr lang="en-US" sz="78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4471988" y="3945731"/>
            <a:ext cx="54768" cy="133350"/>
          </a:xfrm>
          <a:custGeom>
            <a:avLst/>
            <a:gdLst>
              <a:gd name="connsiteX0" fmla="*/ 54768 w 54768"/>
              <a:gd name="connsiteY0" fmla="*/ 0 h 133350"/>
              <a:gd name="connsiteX1" fmla="*/ 0 w 54768"/>
              <a:gd name="connsiteY1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768" h="133350">
                <a:moveTo>
                  <a:pt x="54768" y="0"/>
                </a:moveTo>
                <a:lnTo>
                  <a:pt x="0" y="1333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5098078" y="3945731"/>
            <a:ext cx="54768" cy="133350"/>
          </a:xfrm>
          <a:custGeom>
            <a:avLst/>
            <a:gdLst>
              <a:gd name="connsiteX0" fmla="*/ 54768 w 54768"/>
              <a:gd name="connsiteY0" fmla="*/ 0 h 133350"/>
              <a:gd name="connsiteX1" fmla="*/ 0 w 54768"/>
              <a:gd name="connsiteY1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768" h="133350">
                <a:moveTo>
                  <a:pt x="54768" y="0"/>
                </a:moveTo>
                <a:lnTo>
                  <a:pt x="0" y="1333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95214" y="252989"/>
            <a:ext cx="1500860" cy="2900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>
                <a:solidFill>
                  <a:srgbClr val="000000"/>
                </a:solidFill>
                <a:ea typeface="ＭＳ Ｐゴシック" charset="0"/>
              </a:rPr>
              <a:t>P Generation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72403" y="703839"/>
            <a:ext cx="583493" cy="58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Red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90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90" b="1" i="1" baseline="30000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r>
              <a:rPr lang="en-US" sz="1890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90" b="1" i="1" baseline="30000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189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17590" y="1591252"/>
            <a:ext cx="1021113" cy="2900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>
                <a:solidFill>
                  <a:srgbClr val="000000"/>
                </a:solidFill>
                <a:ea typeface="ＭＳ Ｐゴシック" charset="0"/>
              </a:rPr>
              <a:t>Gametes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74891" y="1626177"/>
            <a:ext cx="224420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01940" y="1621414"/>
            <a:ext cx="253274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W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56992" y="703839"/>
            <a:ext cx="698909" cy="58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White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90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90" b="1" i="1" baseline="30000" dirty="0" smtClean="0">
                <a:solidFill>
                  <a:srgbClr val="000000"/>
                </a:solidFill>
                <a:ea typeface="ＭＳ Ｐゴシック" charset="0"/>
              </a:rPr>
              <a:t>W </a:t>
            </a:r>
            <a:r>
              <a:rPr lang="en-US" sz="1890" b="1" i="1" dirty="0" err="1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9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W</a:t>
            </a:r>
            <a:endParaRPr lang="en-US" sz="189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b="1" dirty="0" smtClean="0"/>
              <a:t>The Relationship Between Dominance and Phenotype</a:t>
            </a:r>
          </a:p>
          <a:p>
            <a:r>
              <a:rPr lang="en-US" dirty="0" smtClean="0"/>
              <a:t>Alleles are simply variations in a gene’s</a:t>
            </a:r>
            <a:r>
              <a:rPr lang="en-US" altLang="ja-JP" dirty="0" smtClean="0"/>
              <a:t> nucleotide sequence</a:t>
            </a:r>
          </a:p>
          <a:p>
            <a:r>
              <a:rPr lang="en-US" altLang="ja-JP" dirty="0" smtClean="0"/>
              <a:t>When a dominant allele coexists with a recessive allele in a heterozygote, they do not actually interact at all</a:t>
            </a:r>
          </a:p>
          <a:p>
            <a:r>
              <a:rPr lang="en-US" dirty="0" smtClean="0"/>
              <a:t>For any character, dominant/recessive relationships of alleles depend on the level at which we examine the phenotype 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Tay</a:t>
            </a:r>
            <a:r>
              <a:rPr lang="en-US" b="1" dirty="0" smtClean="0"/>
              <a:t>-Sachs disease </a:t>
            </a:r>
            <a:r>
              <a:rPr lang="en-US" dirty="0" smtClean="0"/>
              <a:t>is fatal; a dysfunctional enzyme causes an accumulation of lipids in the brain</a:t>
            </a:r>
          </a:p>
          <a:p>
            <a:pPr lvl="1"/>
            <a:r>
              <a:rPr lang="en-US" dirty="0" smtClean="0"/>
              <a:t>At the </a:t>
            </a:r>
            <a:r>
              <a:rPr lang="en-US" i="1" dirty="0" smtClean="0"/>
              <a:t>organismal</a:t>
            </a:r>
            <a:r>
              <a:rPr lang="en-US" dirty="0" smtClean="0"/>
              <a:t> level, the allele is recessive</a:t>
            </a:r>
          </a:p>
          <a:p>
            <a:pPr lvl="1"/>
            <a:r>
              <a:rPr lang="en-US" dirty="0" smtClean="0"/>
              <a:t>At the </a:t>
            </a:r>
            <a:r>
              <a:rPr lang="en-US" i="1" dirty="0" smtClean="0"/>
              <a:t>biochemical</a:t>
            </a:r>
            <a:r>
              <a:rPr lang="en-US" dirty="0" smtClean="0"/>
              <a:t> level, the phenotype (i.e., the enzyme activity level) is incompletely dominant</a:t>
            </a:r>
          </a:p>
          <a:p>
            <a:pPr lvl="1"/>
            <a:r>
              <a:rPr lang="en-US" dirty="0" smtClean="0"/>
              <a:t>At the </a:t>
            </a:r>
            <a:r>
              <a:rPr lang="en-US" i="1" dirty="0" smtClean="0"/>
              <a:t>molecular</a:t>
            </a:r>
            <a:r>
              <a:rPr lang="en-US" dirty="0" smtClean="0"/>
              <a:t> level, the alleles are </a:t>
            </a:r>
            <a:r>
              <a:rPr lang="en-US" dirty="0" err="1" smtClean="0"/>
              <a:t>codominant</a:t>
            </a:r>
            <a:endParaRPr lang="en-US" dirty="0" smtClean="0"/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b="1" dirty="0" smtClean="0"/>
              <a:t>Frequency of Dominant Alleles</a:t>
            </a:r>
          </a:p>
          <a:p>
            <a:r>
              <a:rPr lang="en-US" dirty="0" smtClean="0"/>
              <a:t>Dominant alleles are not necessarily more common in populations than recessive alleles</a:t>
            </a:r>
          </a:p>
          <a:p>
            <a:r>
              <a:rPr lang="en-US" dirty="0" smtClean="0"/>
              <a:t>For example, one baby out of 400 in the United States is born with extra fingers or toes, a dominant trait called </a:t>
            </a:r>
            <a:r>
              <a:rPr lang="en-US" dirty="0" err="1" smtClean="0"/>
              <a:t>polydactyly</a:t>
            </a:r>
            <a:endParaRPr lang="en-US" dirty="0" smtClean="0"/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1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1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3680</TotalTime>
  <Words>1136</Words>
  <Application>Microsoft Macintosh PowerPoint</Application>
  <PresentationFormat>On-screen Show (4:3)</PresentationFormat>
  <Paragraphs>300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169</vt:i4>
      </vt:variant>
      <vt:variant>
        <vt:lpstr>Slide Titles</vt:lpstr>
      </vt:variant>
      <vt:variant>
        <vt:i4>20</vt:i4>
      </vt:variant>
    </vt:vector>
  </HeadingPairs>
  <TitlesOfParts>
    <vt:vector size="195" baseType="lpstr">
      <vt:lpstr>ＭＳ Ｐゴシック</vt:lpstr>
      <vt:lpstr>Times</vt:lpstr>
      <vt:lpstr>Times New Roman</vt:lpstr>
      <vt:lpstr>Wingdings</vt:lpstr>
      <vt:lpstr>ヒラギノ角ゴ Pro W3</vt:lpstr>
      <vt:lpstr>Arial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163_Blank</vt:lpstr>
      <vt:lpstr>164_Blank</vt:lpstr>
      <vt:lpstr>165_Blank</vt:lpstr>
      <vt:lpstr>166_Blank</vt:lpstr>
      <vt:lpstr>167_Blank</vt:lpstr>
      <vt:lpstr>168_Blank</vt:lpstr>
      <vt:lpstr>Concept 11.3: Inheritance patterns are often more complex than predicted by simple Mendelian genetics</vt:lpstr>
      <vt:lpstr>Extending Mendelian Genetics for a Single Gene</vt:lpstr>
      <vt:lpstr>Degrees of Dominance </vt:lpstr>
      <vt:lpstr>Figure 11.10-s1</vt:lpstr>
      <vt:lpstr>Figure 11.10-s2</vt:lpstr>
      <vt:lpstr>Figure 11.10-s3</vt:lpstr>
      <vt:lpstr>PowerPoint Presentation</vt:lpstr>
      <vt:lpstr>PowerPoint Presentation</vt:lpstr>
      <vt:lpstr>PowerPoint Presentation</vt:lpstr>
      <vt:lpstr>Multiple Alleles</vt:lpstr>
      <vt:lpstr>Figure 11.11</vt:lpstr>
      <vt:lpstr>Pleiotropy</vt:lpstr>
      <vt:lpstr>Extending Mendelian Genetics for Two or More Genes</vt:lpstr>
      <vt:lpstr>Epistasis</vt:lpstr>
      <vt:lpstr>Figure 11.12</vt:lpstr>
      <vt:lpstr>Polygenic Inheritance</vt:lpstr>
      <vt:lpstr>Figure 11.13</vt:lpstr>
      <vt:lpstr>Nature and Nurture: The Environmental Impact on Phenotype</vt:lpstr>
      <vt:lpstr>PowerPoint Presentation</vt:lpstr>
      <vt:lpstr>A Mendelian View of Heredity and Variation</vt:lpstr>
    </vt:vector>
  </TitlesOfParts>
  <Company>Pearson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Microsoft Office User</cp:lastModifiedBy>
  <cp:revision>601</cp:revision>
  <cp:lastPrinted>2005-03-24T12:52:04Z</cp:lastPrinted>
  <dcterms:created xsi:type="dcterms:W3CDTF">2010-10-31T21:38:30Z</dcterms:created>
  <dcterms:modified xsi:type="dcterms:W3CDTF">2017-01-26T02:51:12Z</dcterms:modified>
</cp:coreProperties>
</file>