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slideLayouts/slideLayout7.xml" ContentType="application/vnd.openxmlformats-officedocument.presentationml.slideLayout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4" r:id="rId122"/>
    <p:sldMasterId id="2147484026" r:id="rId123"/>
    <p:sldMasterId id="2147484028" r:id="rId124"/>
    <p:sldMasterId id="2147484030" r:id="rId125"/>
    <p:sldMasterId id="2147484032" r:id="rId126"/>
    <p:sldMasterId id="2147484034" r:id="rId127"/>
    <p:sldMasterId id="2147484036" r:id="rId128"/>
    <p:sldMasterId id="2147484038" r:id="rId129"/>
    <p:sldMasterId id="2147484040" r:id="rId130"/>
    <p:sldMasterId id="2147484042" r:id="rId131"/>
    <p:sldMasterId id="2147484044" r:id="rId132"/>
    <p:sldMasterId id="2147484046" r:id="rId133"/>
    <p:sldMasterId id="2147484048" r:id="rId134"/>
    <p:sldMasterId id="2147484050" r:id="rId135"/>
    <p:sldMasterId id="2147484052" r:id="rId136"/>
    <p:sldMasterId id="2147484054" r:id="rId137"/>
    <p:sldMasterId id="2147484056" r:id="rId138"/>
    <p:sldMasterId id="2147484058" r:id="rId139"/>
    <p:sldMasterId id="2147484060" r:id="rId140"/>
    <p:sldMasterId id="2147484062" r:id="rId141"/>
    <p:sldMasterId id="2147484064" r:id="rId142"/>
    <p:sldMasterId id="2147484066" r:id="rId143"/>
    <p:sldMasterId id="2147484068" r:id="rId144"/>
    <p:sldMasterId id="2147484070" r:id="rId145"/>
    <p:sldMasterId id="2147484072" r:id="rId146"/>
    <p:sldMasterId id="2147484074" r:id="rId147"/>
    <p:sldMasterId id="2147484076" r:id="rId148"/>
    <p:sldMasterId id="2147484078" r:id="rId149"/>
    <p:sldMasterId id="2147484080" r:id="rId150"/>
    <p:sldMasterId id="2147484082" r:id="rId151"/>
    <p:sldMasterId id="2147484084" r:id="rId152"/>
    <p:sldMasterId id="2147484086" r:id="rId153"/>
    <p:sldMasterId id="2147484088" r:id="rId154"/>
    <p:sldMasterId id="2147484090" r:id="rId155"/>
    <p:sldMasterId id="2147484092" r:id="rId156"/>
    <p:sldMasterId id="2147484094" r:id="rId157"/>
    <p:sldMasterId id="2147484096" r:id="rId158"/>
    <p:sldMasterId id="2147484098" r:id="rId159"/>
    <p:sldMasterId id="2147484100" r:id="rId160"/>
    <p:sldMasterId id="2147484102" r:id="rId161"/>
    <p:sldMasterId id="2147484104" r:id="rId162"/>
    <p:sldMasterId id="2147484106" r:id="rId163"/>
    <p:sldMasterId id="2147484108" r:id="rId164"/>
    <p:sldMasterId id="2147484110" r:id="rId165"/>
    <p:sldMasterId id="2147484112" r:id="rId166"/>
    <p:sldMasterId id="2147484114" r:id="rId167"/>
    <p:sldMasterId id="2147484116" r:id="rId168"/>
    <p:sldMasterId id="2147484118" r:id="rId169"/>
  </p:sldMasterIdLst>
  <p:notesMasterIdLst>
    <p:notesMasterId r:id="rId177"/>
  </p:notesMasterIdLst>
  <p:handoutMasterIdLst>
    <p:handoutMasterId r:id="rId178"/>
  </p:handoutMasterIdLst>
  <p:sldIdLst>
    <p:sldId id="297" r:id="rId170"/>
    <p:sldId id="298" r:id="rId171"/>
    <p:sldId id="378" r:id="rId172"/>
    <p:sldId id="300" r:id="rId173"/>
    <p:sldId id="301" r:id="rId174"/>
    <p:sldId id="302" r:id="rId175"/>
    <p:sldId id="303" r:id="rId176"/>
  </p:sldIdLst>
  <p:sldSz cx="9144000" cy="6858000" type="screen4x3"/>
  <p:notesSz cx="6858000" cy="9144000"/>
  <p:custDataLst>
    <p:tags r:id="rId17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  <p:cmAuthor id="5" name="Ann Chisnell" initials="AC" lastIdx="4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63" autoAdjust="0"/>
    <p:restoredTop sz="92176" autoAdjust="0"/>
  </p:normalViewPr>
  <p:slideViewPr>
    <p:cSldViewPr snapToGrid="0" showGuides="1">
      <p:cViewPr varScale="1">
        <p:scale>
          <a:sx n="82" d="100"/>
          <a:sy n="82" d="100"/>
        </p:scale>
        <p:origin x="656" y="160"/>
      </p:cViewPr>
      <p:guideLst>
        <p:guide pos="2880"/>
        <p:guide orient="horz" pos="22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18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180" Type="http://schemas.openxmlformats.org/officeDocument/2006/relationships/commentAuthors" Target="commentAuthors.xml"/><Relationship Id="rId181" Type="http://schemas.openxmlformats.org/officeDocument/2006/relationships/presProps" Target="presProps.xml"/><Relationship Id="rId182" Type="http://schemas.openxmlformats.org/officeDocument/2006/relationships/viewProps" Target="viewProps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theme" Target="theme/theme1.xml"/><Relationship Id="rId184" Type="http://schemas.openxmlformats.org/officeDocument/2006/relationships/tableStyles" Target="tableStyles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Master" Target="slideMasters/slideMaster163.xml"/><Relationship Id="rId164" Type="http://schemas.openxmlformats.org/officeDocument/2006/relationships/slideMaster" Target="slideMasters/slideMaster164.xml"/><Relationship Id="rId165" Type="http://schemas.openxmlformats.org/officeDocument/2006/relationships/slideMaster" Target="slideMasters/slideMaster165.xml"/><Relationship Id="rId166" Type="http://schemas.openxmlformats.org/officeDocument/2006/relationships/slideMaster" Target="slideMasters/slideMaster166.xml"/><Relationship Id="rId167" Type="http://schemas.openxmlformats.org/officeDocument/2006/relationships/slideMaster" Target="slideMasters/slideMaster167.xml"/><Relationship Id="rId168" Type="http://schemas.openxmlformats.org/officeDocument/2006/relationships/slideMaster" Target="slideMasters/slideMaster168.xml"/><Relationship Id="rId169" Type="http://schemas.openxmlformats.org/officeDocument/2006/relationships/slideMaster" Target="slideMasters/slideMaster16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70" Type="http://schemas.openxmlformats.org/officeDocument/2006/relationships/slide" Target="slides/slide1.xml"/><Relationship Id="rId171" Type="http://schemas.openxmlformats.org/officeDocument/2006/relationships/slide" Target="slides/slide2.xml"/><Relationship Id="rId172" Type="http://schemas.openxmlformats.org/officeDocument/2006/relationships/slide" Target="slides/slide3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" Target="slides/slide4.xml"/><Relationship Id="rId174" Type="http://schemas.openxmlformats.org/officeDocument/2006/relationships/slide" Target="slides/slide5.xml"/><Relationship Id="rId175" Type="http://schemas.openxmlformats.org/officeDocument/2006/relationships/slide" Target="slides/slide6.xml"/><Relationship Id="rId176" Type="http://schemas.openxmlformats.org/officeDocument/2006/relationships/slide" Target="slides/slide7.xml"/><Relationship Id="rId177" Type="http://schemas.openxmlformats.org/officeDocument/2006/relationships/notesMaster" Target="notesMasters/notesMaster1.xml"/><Relationship Id="rId178" Type="http://schemas.openxmlformats.org/officeDocument/2006/relationships/handoutMaster" Target="handoutMasters/handoutMaster1.xml"/><Relationship Id="rId179" Type="http://schemas.openxmlformats.org/officeDocument/2006/relationships/tags" Target="tags/tag1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25/01/17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EDA76FF-9D2E-46D2-A705-4981429A6525}" type="slidenum">
              <a:rPr lang="en-US" sz="1200" b="0">
                <a:ea typeface="ヒラギノ角ゴ Pro W3" charset="-128"/>
              </a:rPr>
              <a:pPr algn="r"/>
              <a:t>1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00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23E230D-8D52-4093-A59B-AC9FCAEE34F4}" type="slidenum">
              <a:rPr lang="en-US" sz="1200" b="0">
                <a:ea typeface="ヒラギノ角ゴ Pro W3" charset="-128"/>
              </a:rPr>
              <a:pPr algn="r"/>
              <a:t>2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2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11.9 Segregation of alleles and fertilization as chance events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932367F-75FE-4FE1-AE77-002151CBE7EE}" type="slidenum">
              <a:rPr lang="en-US" sz="1200" b="0">
                <a:ea typeface="ヒラギノ角ゴ Pro W3" charset="-128"/>
              </a:rPr>
              <a:pPr algn="r"/>
              <a:t>4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87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D9E0C36-41AC-4751-ACBF-BD3D532FB24F}" type="slidenum">
              <a:rPr lang="en-US" sz="1200" b="0">
                <a:ea typeface="ヒラギノ角ゴ Pro W3" charset="-128"/>
              </a:rPr>
              <a:pPr algn="r"/>
              <a:t>5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09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002FFA4-8048-408F-B190-BA595ED088F1}" type="slidenum">
              <a:rPr lang="en-US" sz="1200" b="0">
                <a:ea typeface="ヒラギノ角ゴ Pro W3" charset="-128"/>
              </a:rPr>
              <a:pPr algn="r"/>
              <a:t>6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875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BC01343-5DA9-4F6E-A204-DA3335261086}" type="slidenum">
              <a:rPr lang="en-US" sz="1200" b="0">
                <a:ea typeface="ヒラギノ角ゴ Pro W3" charset="-128"/>
              </a:rPr>
              <a:pPr algn="r"/>
              <a:t>7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023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11.2: Probability laws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govern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</a:t>
            </a:r>
            <a:r>
              <a:rPr lang="en-US" dirty="0"/>
              <a:t>l</a:t>
            </a:r>
            <a:r>
              <a:rPr lang="en-US" dirty="0" smtClean="0"/>
              <a:t>’s</a:t>
            </a:r>
            <a:r>
              <a:rPr lang="en-US" altLang="ja-JP" dirty="0" smtClean="0"/>
              <a:t> laws of segregation and independent assortment reflect the rules of probability</a:t>
            </a:r>
          </a:p>
          <a:p>
            <a:r>
              <a:rPr lang="en-US" dirty="0" smtClean="0"/>
              <a:t>The outcome of one coin toss has no impact on the outcome of the next toss</a:t>
            </a:r>
          </a:p>
          <a:p>
            <a:r>
              <a:rPr lang="en-US" dirty="0" smtClean="0"/>
              <a:t>In the same way, the alleles of one gene segregate into gametes independently of another gene</a:t>
            </a:r>
            <a:r>
              <a:rPr lang="en-US" altLang="ja-JP" dirty="0" smtClean="0"/>
              <a:t>’s alleles</a:t>
            </a:r>
            <a:endParaRPr lang="en-US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Multiplication and Addition Rules Applied to Monohybrid Crosses</a:t>
            </a:r>
          </a:p>
        </p:txBody>
      </p:sp>
      <p:sp>
        <p:nvSpPr>
          <p:cNvPr id="7168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multiplication rule </a:t>
            </a:r>
            <a:r>
              <a:rPr lang="en-US" dirty="0" smtClean="0"/>
              <a:t>states that the probability that two or more independent events will occur together is the product of their individual probabilities</a:t>
            </a:r>
          </a:p>
          <a:p>
            <a:r>
              <a:rPr lang="en-US" dirty="0" smtClean="0"/>
              <a:t>This can be applied to an F</a:t>
            </a:r>
            <a:r>
              <a:rPr lang="en-US" baseline="-25000" dirty="0" smtClean="0"/>
              <a:t>1</a:t>
            </a:r>
            <a:r>
              <a:rPr lang="en-US" dirty="0" smtClean="0"/>
              <a:t> monohybrid cross</a:t>
            </a:r>
          </a:p>
          <a:p>
            <a:r>
              <a:rPr lang="en-US" dirty="0" smtClean="0"/>
              <a:t>Segregation in a heterozygous plant is like flipping a coin: Each gamete has a ½ chance of carrying the dominant allele and </a:t>
            </a:r>
            <a:r>
              <a:rPr lang="en-US" dirty="0"/>
              <a:t>a ½ </a:t>
            </a:r>
            <a:r>
              <a:rPr lang="en-US" dirty="0" smtClean="0"/>
              <a:t>chance of carrying the recessive allele</a:t>
            </a:r>
          </a:p>
        </p:txBody>
      </p:sp>
      <p:graphicFrame>
        <p:nvGraphicFramePr>
          <p:cNvPr id="71683" name="Object 7"/>
          <p:cNvGraphicFramePr>
            <a:graphicFrameLocks noChangeAspect="1"/>
          </p:cNvGraphicFramePr>
          <p:nvPr/>
        </p:nvGraphicFramePr>
        <p:xfrm>
          <a:off x="5143500" y="321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101600" imgH="152400" progId="Equation.DSMT4">
                  <p:embed/>
                </p:oleObj>
              </mc:Choice>
              <mc:Fallback>
                <p:oleObj name="Equation" r:id="rId4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2131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10"/>
          <p:cNvGraphicFramePr>
            <a:graphicFrameLocks noChangeAspect="1"/>
          </p:cNvGraphicFramePr>
          <p:nvPr/>
        </p:nvGraphicFramePr>
        <p:xfrm>
          <a:off x="5143500" y="321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" imgW="101600" imgH="152400" progId="Equation.DSMT4">
                  <p:embed/>
                </p:oleObj>
              </mc:Choice>
              <mc:Fallback>
                <p:oleObj name="Equation" r:id="rId6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2131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36" y="268224"/>
            <a:ext cx="6358128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11.9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1635300" y="585454"/>
            <a:ext cx="179536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Segregation of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alleles into eggs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5812681" y="578626"/>
            <a:ext cx="194925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Segregation of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alleles into sperm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5545" y="1981057"/>
            <a:ext cx="724557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51313" y="2611706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83376" y="2688983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25872" y="2564692"/>
            <a:ext cx="168316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03704" y="2618209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41816" y="2689999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30542" y="2549490"/>
            <a:ext cx="89768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1194" y="3494861"/>
            <a:ext cx="168316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84046" y="3895782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19324" y="3976669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14621" y="3504387"/>
            <a:ext cx="168316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24319" y="3801459"/>
            <a:ext cx="168316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81558" y="4505589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14459" y="4578072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65021" y="4503186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05876" y="4582834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464664" y="3858505"/>
            <a:ext cx="168316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47262" y="3799866"/>
            <a:ext cx="89768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47813" y="4674371"/>
            <a:ext cx="570669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dirty="0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60468" y="5169882"/>
            <a:ext cx="89768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84046" y="5589649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19324" y="5679118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54450" y="5171879"/>
            <a:ext cx="89768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20440" y="5469918"/>
            <a:ext cx="168316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76795" y="6175643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16033" y="6243363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99175" y="5546112"/>
            <a:ext cx="89768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44930" y="5476896"/>
            <a:ext cx="89768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2" name="Freeform 1"/>
          <p:cNvSpPr/>
          <p:nvPr/>
        </p:nvSpPr>
        <p:spPr>
          <a:xfrm>
            <a:off x="3429000" y="2635250"/>
            <a:ext cx="63500" cy="190500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5184493" y="2635250"/>
            <a:ext cx="62769" cy="185921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5544160" y="4520829"/>
            <a:ext cx="62769" cy="185921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858427" y="6211500"/>
            <a:ext cx="62769" cy="185921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959388" y="5632035"/>
            <a:ext cx="62769" cy="185921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3851690" y="4545719"/>
            <a:ext cx="62769" cy="185921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1966349" y="3925730"/>
            <a:ext cx="62769" cy="185921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7" name="TextBox 3"/>
          <p:cNvSpPr txBox="1">
            <a:spLocks noChangeArrowheads="1"/>
          </p:cNvSpPr>
          <p:nvPr/>
        </p:nvSpPr>
        <p:spPr bwMode="auto">
          <a:xfrm>
            <a:off x="2365482" y="259425"/>
            <a:ext cx="25648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Rr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8" name="TextBox 3"/>
          <p:cNvSpPr txBox="1">
            <a:spLocks noChangeArrowheads="1"/>
          </p:cNvSpPr>
          <p:nvPr/>
        </p:nvSpPr>
        <p:spPr bwMode="auto">
          <a:xfrm>
            <a:off x="6703134" y="267721"/>
            <a:ext cx="25648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Rr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461846" y="6181993"/>
            <a:ext cx="216184" cy="238090"/>
            <a:chOff x="5465021" y="6166118"/>
            <a:chExt cx="216184" cy="238090"/>
          </a:xfrm>
        </p:grpSpPr>
        <p:sp>
          <p:nvSpPr>
            <p:cNvPr id="80" name="TextBox 79"/>
            <p:cNvSpPr txBox="1"/>
            <p:nvPr/>
          </p:nvSpPr>
          <p:spPr>
            <a:xfrm>
              <a:off x="5465021" y="6166118"/>
              <a:ext cx="75342" cy="16401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66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05863" y="6240189"/>
              <a:ext cx="75342" cy="16401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66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5540364" y="6175643"/>
              <a:ext cx="74186" cy="185921"/>
            </a:xfrm>
            <a:custGeom>
              <a:avLst/>
              <a:gdLst>
                <a:gd name="connsiteX0" fmla="*/ 63500 w 63500"/>
                <a:gd name="connsiteY0" fmla="*/ 0 h 190500"/>
                <a:gd name="connsiteX1" fmla="*/ 0 w 63500"/>
                <a:gd name="connsiteY1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 h="190500">
                  <a:moveTo>
                    <a:pt x="63500" y="0"/>
                  </a:moveTo>
                  <a:lnTo>
                    <a:pt x="0" y="1905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addition rule </a:t>
            </a:r>
            <a:r>
              <a:rPr lang="en-US" dirty="0" smtClean="0"/>
              <a:t>states that the probability that any one of two or more mutually exclusive events will occur is calculated by adding together their individual probabilities</a:t>
            </a:r>
          </a:p>
          <a:p>
            <a:r>
              <a:rPr lang="en-US" dirty="0" smtClean="0"/>
              <a:t>It can be used to figure out the probability that an F</a:t>
            </a:r>
            <a:r>
              <a:rPr lang="en-US" baseline="-25000" dirty="0" smtClean="0"/>
              <a:t>2</a:t>
            </a:r>
            <a:r>
              <a:rPr lang="en-US" dirty="0" smtClean="0"/>
              <a:t> plant from a monohybrid cross will be heterozygous rather than homozygous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Complex Genetics Problems with the Rules of Probability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can apply the rules of probability to predict the outcome of crosses involving multiple characters</a:t>
            </a:r>
          </a:p>
          <a:p>
            <a:r>
              <a:rPr lang="en-US" smtClean="0"/>
              <a:t>A dihybrid or other multicharacter cross is equivalent to two or more independent monohybrid crosses occurring simultaneously</a:t>
            </a:r>
          </a:p>
          <a:p>
            <a:r>
              <a:rPr lang="en-US" smtClean="0"/>
              <a:t>In calculating the chances for various genotypes, each character is considered separately, and then the individual probabilities are multiplied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if we cross F</a:t>
            </a:r>
            <a:r>
              <a:rPr lang="en-US" baseline="-25000" dirty="0" smtClean="0"/>
              <a:t>1</a:t>
            </a:r>
            <a:r>
              <a:rPr lang="en-US" dirty="0" smtClean="0"/>
              <a:t> heterozygotes of genotype </a:t>
            </a:r>
            <a:r>
              <a:rPr lang="en-US" i="1" dirty="0" err="1" smtClean="0"/>
              <a:t>YyRr</a:t>
            </a:r>
            <a:r>
              <a:rPr lang="en-US" dirty="0" smtClean="0"/>
              <a:t>, we can calculate the probability of different genotypes among the F</a:t>
            </a:r>
            <a:r>
              <a:rPr lang="en-US" baseline="-25000" dirty="0" smtClean="0"/>
              <a:t>2</a:t>
            </a:r>
            <a:r>
              <a:rPr lang="en-US" dirty="0" smtClean="0"/>
              <a:t>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889782"/>
            <a:ext cx="8546592" cy="1133856"/>
          </a:xfrm>
          <a:prstGeom prst="rect">
            <a:avLst/>
          </a:prstGeom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for the cross </a:t>
            </a:r>
            <a:r>
              <a:rPr lang="en-US" i="1" dirty="0" err="1" smtClean="0"/>
              <a:t>PpYyRr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</a:t>
            </a:r>
            <a:r>
              <a:rPr lang="en-US" dirty="0" smtClean="0"/>
              <a:t> </a:t>
            </a:r>
            <a:r>
              <a:rPr lang="en-US" i="1" dirty="0" err="1" smtClean="0"/>
              <a:t>Ppyyrr</a:t>
            </a:r>
            <a:r>
              <a:rPr lang="en-US" dirty="0" smtClean="0"/>
              <a:t>, we can calculate the probability of offspring showing at least two recessive traits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757631"/>
            <a:ext cx="8546592" cy="2700528"/>
          </a:xfrm>
          <a:prstGeom prst="rect">
            <a:avLst/>
          </a:prstGeom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3672</TotalTime>
  <Words>396</Words>
  <Application>Microsoft Macintosh PowerPoint</Application>
  <PresentationFormat>On-screen Show (4:3)</PresentationFormat>
  <Paragraphs>68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169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4" baseType="lpstr">
      <vt:lpstr>ＭＳ Ｐゴシック</vt:lpstr>
      <vt:lpstr>Symbol</vt:lpstr>
      <vt:lpstr>Times</vt:lpstr>
      <vt:lpstr>Times New Roman</vt:lpstr>
      <vt:lpstr>Wingdings</vt:lpstr>
      <vt:lpstr>ヒラギノ角ゴ Pro W3</vt:lpstr>
      <vt:lpstr>Arial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Equation</vt:lpstr>
      <vt:lpstr>Concept 11.2: Probability laws govern Mendelian inheritance</vt:lpstr>
      <vt:lpstr>The Multiplication and Addition Rules Applied to Monohybrid Crosses</vt:lpstr>
      <vt:lpstr>Figure 11.9</vt:lpstr>
      <vt:lpstr>PowerPoint Presentation</vt:lpstr>
      <vt:lpstr>Solving Complex Genetics Problems with the Rules of Probability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Microsoft Office User</cp:lastModifiedBy>
  <cp:revision>601</cp:revision>
  <cp:lastPrinted>2005-03-24T12:52:04Z</cp:lastPrinted>
  <dcterms:created xsi:type="dcterms:W3CDTF">2010-10-31T21:38:30Z</dcterms:created>
  <dcterms:modified xsi:type="dcterms:W3CDTF">2017-01-26T02:52:57Z</dcterms:modified>
</cp:coreProperties>
</file>