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slideLayouts/slideLayout7.xml" ContentType="application/vnd.openxmlformats-officedocument.presentationml.slideLayout+xml"/>
  <Override PartName="/ppt/theme/theme123.xml" ContentType="application/vnd.openxmlformats-officedocument.theme+xml"/>
  <Override PartName="/ppt/slideLayouts/slideLayout8.xml" ContentType="application/vnd.openxmlformats-officedocument.presentationml.slideLayout+xml"/>
  <Override PartName="/ppt/theme/theme124.xml" ContentType="application/vnd.openxmlformats-officedocument.theme+xml"/>
  <Override PartName="/ppt/slideLayouts/slideLayout9.xml" ContentType="application/vnd.openxmlformats-officedocument.presentationml.slideLayout+xml"/>
  <Override PartName="/ppt/theme/theme125.xml" ContentType="application/vnd.openxmlformats-officedocument.theme+xml"/>
  <Override PartName="/ppt/slideLayouts/slideLayout10.xml" ContentType="application/vnd.openxmlformats-officedocument.presentationml.slideLayout+xml"/>
  <Override PartName="/ppt/theme/theme126.xml" ContentType="application/vnd.openxmlformats-officedocument.theme+xml"/>
  <Override PartName="/ppt/theme/theme127.xml" ContentType="application/vnd.openxmlformats-officedocument.theme+xml"/>
  <Override PartName="/ppt/slideLayouts/slideLayout11.xml" ContentType="application/vnd.openxmlformats-officedocument.presentationml.slideLayout+xml"/>
  <Override PartName="/ppt/theme/theme128.xml" ContentType="application/vnd.openxmlformats-officedocument.theme+xml"/>
  <Override PartName="/ppt/slideLayouts/slideLayout12.xml" ContentType="application/vnd.openxmlformats-officedocument.presentationml.slideLayout+xml"/>
  <Override PartName="/ppt/theme/theme129.xml" ContentType="application/vnd.openxmlformats-officedocument.theme+xml"/>
  <Override PartName="/ppt/slideLayouts/slideLayout13.xml" ContentType="application/vnd.openxmlformats-officedocument.presentationml.slideLayout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slideLayouts/slideLayout14.xml" ContentType="application/vnd.openxmlformats-officedocument.presentationml.slideLayout+xml"/>
  <Override PartName="/ppt/theme/theme133.xml" ContentType="application/vnd.openxmlformats-officedocument.theme+xml"/>
  <Override PartName="/ppt/slideLayouts/slideLayout15.xml" ContentType="application/vnd.openxmlformats-officedocument.presentationml.slideLayout+xml"/>
  <Override PartName="/ppt/theme/theme134.xml" ContentType="application/vnd.openxmlformats-officedocument.theme+xml"/>
  <Override PartName="/ppt/slideLayouts/slideLayout16.xml" ContentType="application/vnd.openxmlformats-officedocument.presentationml.slideLayout+xml"/>
  <Override PartName="/ppt/theme/theme135.xml" ContentType="application/vnd.openxmlformats-officedocument.theme+xml"/>
  <Override PartName="/ppt/slideLayouts/slideLayout17.xml" ContentType="application/vnd.openxmlformats-officedocument.presentationml.slideLayout+xml"/>
  <Override PartName="/ppt/theme/theme136.xml" ContentType="application/vnd.openxmlformats-officedocument.theme+xml"/>
  <Override PartName="/ppt/slideLayouts/slideLayout18.xml" ContentType="application/vnd.openxmlformats-officedocument.presentationml.slideLayout+xml"/>
  <Override PartName="/ppt/theme/theme137.xml" ContentType="application/vnd.openxmlformats-officedocument.theme+xml"/>
  <Override PartName="/ppt/slideLayouts/slideLayout19.xml" ContentType="application/vnd.openxmlformats-officedocument.presentationml.slideLayout+xml"/>
  <Override PartName="/ppt/theme/theme138.xml" ContentType="application/vnd.openxmlformats-officedocument.theme+xml"/>
  <Override PartName="/ppt/slideLayouts/slideLayout20.xml" ContentType="application/vnd.openxmlformats-officedocument.presentationml.slideLayout+xml"/>
  <Override PartName="/ppt/theme/theme139.xml" ContentType="application/vnd.openxmlformats-officedocument.theme+xml"/>
  <Override PartName="/ppt/slideLayouts/slideLayout21.xml" ContentType="application/vnd.openxmlformats-officedocument.presentationml.slideLayout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4" r:id="rId122"/>
    <p:sldMasterId id="2147484026" r:id="rId123"/>
    <p:sldMasterId id="2147484028" r:id="rId124"/>
    <p:sldMasterId id="2147484030" r:id="rId125"/>
    <p:sldMasterId id="2147484032" r:id="rId126"/>
    <p:sldMasterId id="2147484034" r:id="rId127"/>
    <p:sldMasterId id="2147484036" r:id="rId128"/>
    <p:sldMasterId id="2147484038" r:id="rId129"/>
    <p:sldMasterId id="2147484040" r:id="rId130"/>
    <p:sldMasterId id="2147484042" r:id="rId131"/>
    <p:sldMasterId id="2147484044" r:id="rId132"/>
    <p:sldMasterId id="2147484046" r:id="rId133"/>
    <p:sldMasterId id="2147484048" r:id="rId134"/>
    <p:sldMasterId id="2147484050" r:id="rId135"/>
    <p:sldMasterId id="2147484052" r:id="rId136"/>
    <p:sldMasterId id="2147484054" r:id="rId137"/>
    <p:sldMasterId id="2147484056" r:id="rId138"/>
    <p:sldMasterId id="2147484058" r:id="rId139"/>
    <p:sldMasterId id="2147484060" r:id="rId140"/>
    <p:sldMasterId id="2147484062" r:id="rId141"/>
    <p:sldMasterId id="2147484064" r:id="rId142"/>
    <p:sldMasterId id="2147484066" r:id="rId143"/>
    <p:sldMasterId id="2147484068" r:id="rId144"/>
    <p:sldMasterId id="2147484070" r:id="rId145"/>
    <p:sldMasterId id="2147484072" r:id="rId146"/>
    <p:sldMasterId id="2147484074" r:id="rId147"/>
    <p:sldMasterId id="2147484076" r:id="rId148"/>
    <p:sldMasterId id="2147484078" r:id="rId149"/>
    <p:sldMasterId id="2147484080" r:id="rId150"/>
    <p:sldMasterId id="2147484082" r:id="rId151"/>
    <p:sldMasterId id="2147484084" r:id="rId152"/>
    <p:sldMasterId id="2147484086" r:id="rId153"/>
    <p:sldMasterId id="2147484088" r:id="rId154"/>
    <p:sldMasterId id="2147484090" r:id="rId155"/>
    <p:sldMasterId id="2147484092" r:id="rId156"/>
    <p:sldMasterId id="2147484094" r:id="rId157"/>
    <p:sldMasterId id="2147484096" r:id="rId158"/>
    <p:sldMasterId id="2147484098" r:id="rId159"/>
    <p:sldMasterId id="2147484100" r:id="rId160"/>
    <p:sldMasterId id="2147484102" r:id="rId161"/>
    <p:sldMasterId id="2147484104" r:id="rId162"/>
    <p:sldMasterId id="2147484106" r:id="rId163"/>
    <p:sldMasterId id="2147484108" r:id="rId164"/>
    <p:sldMasterId id="2147484110" r:id="rId165"/>
    <p:sldMasterId id="2147484112" r:id="rId166"/>
    <p:sldMasterId id="2147484114" r:id="rId167"/>
    <p:sldMasterId id="2147484116" r:id="rId168"/>
    <p:sldMasterId id="2147484118" r:id="rId169"/>
  </p:sldMasterIdLst>
  <p:notesMasterIdLst>
    <p:notesMasterId r:id="rId204"/>
  </p:notesMasterIdLst>
  <p:handoutMasterIdLst>
    <p:handoutMasterId r:id="rId205"/>
  </p:handoutMasterIdLst>
  <p:sldIdLst>
    <p:sldId id="260" r:id="rId170"/>
    <p:sldId id="261" r:id="rId171"/>
    <p:sldId id="360" r:id="rId172"/>
    <p:sldId id="263" r:id="rId173"/>
    <p:sldId id="264" r:id="rId174"/>
    <p:sldId id="265" r:id="rId175"/>
    <p:sldId id="361" r:id="rId176"/>
    <p:sldId id="362" r:id="rId177"/>
    <p:sldId id="363" r:id="rId178"/>
    <p:sldId id="269" r:id="rId179"/>
    <p:sldId id="270" r:id="rId180"/>
    <p:sldId id="365" r:id="rId181"/>
    <p:sldId id="366" r:id="rId182"/>
    <p:sldId id="274" r:id="rId183"/>
    <p:sldId id="275" r:id="rId184"/>
    <p:sldId id="367" r:id="rId185"/>
    <p:sldId id="279" r:id="rId186"/>
    <p:sldId id="280" r:id="rId187"/>
    <p:sldId id="281" r:id="rId188"/>
    <p:sldId id="282" r:id="rId189"/>
    <p:sldId id="370" r:id="rId190"/>
    <p:sldId id="371" r:id="rId191"/>
    <p:sldId id="372" r:id="rId192"/>
    <p:sldId id="286" r:id="rId193"/>
    <p:sldId id="287" r:id="rId194"/>
    <p:sldId id="373" r:id="rId195"/>
    <p:sldId id="289" r:id="rId196"/>
    <p:sldId id="374" r:id="rId197"/>
    <p:sldId id="291" r:id="rId198"/>
    <p:sldId id="292" r:id="rId199"/>
    <p:sldId id="375" r:id="rId200"/>
    <p:sldId id="376" r:id="rId201"/>
    <p:sldId id="377" r:id="rId202"/>
    <p:sldId id="296" r:id="rId203"/>
  </p:sldIdLst>
  <p:sldSz cx="9144000" cy="6858000" type="screen4x3"/>
  <p:notesSz cx="6858000" cy="9144000"/>
  <p:custDataLst>
    <p:tags r:id="rId20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Ann Chisnell" initials="AC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 autoAdjust="0"/>
    <p:restoredTop sz="92176" autoAdjust="0"/>
  </p:normalViewPr>
  <p:slideViewPr>
    <p:cSldViewPr snapToGrid="0" showGuides="1">
      <p:cViewPr varScale="1">
        <p:scale>
          <a:sx n="82" d="100"/>
          <a:sy n="82" d="100"/>
        </p:scale>
        <p:origin x="216" y="160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" Target="slides/slide11.xml"/><Relationship Id="rId181" Type="http://schemas.openxmlformats.org/officeDocument/2006/relationships/slide" Target="slides/slide12.xml"/><Relationship Id="rId182" Type="http://schemas.openxmlformats.org/officeDocument/2006/relationships/slide" Target="slides/slide13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14.xml"/><Relationship Id="rId184" Type="http://schemas.openxmlformats.org/officeDocument/2006/relationships/slide" Target="slides/slide15.xml"/><Relationship Id="rId185" Type="http://schemas.openxmlformats.org/officeDocument/2006/relationships/slide" Target="slides/slide16.xml"/><Relationship Id="rId186" Type="http://schemas.openxmlformats.org/officeDocument/2006/relationships/slide" Target="slides/slide17.xml"/><Relationship Id="rId187" Type="http://schemas.openxmlformats.org/officeDocument/2006/relationships/slide" Target="slides/slide18.xml"/><Relationship Id="rId188" Type="http://schemas.openxmlformats.org/officeDocument/2006/relationships/slide" Target="slides/slide19.xml"/><Relationship Id="rId189" Type="http://schemas.openxmlformats.org/officeDocument/2006/relationships/slide" Target="slides/slide20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slide" Target="slides/slide21.xml"/><Relationship Id="rId191" Type="http://schemas.openxmlformats.org/officeDocument/2006/relationships/slide" Target="slides/slide22.xml"/><Relationship Id="rId192" Type="http://schemas.openxmlformats.org/officeDocument/2006/relationships/slide" Target="slides/slide23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slide" Target="slides/slide24.xml"/><Relationship Id="rId194" Type="http://schemas.openxmlformats.org/officeDocument/2006/relationships/slide" Target="slides/slide25.xml"/><Relationship Id="rId195" Type="http://schemas.openxmlformats.org/officeDocument/2006/relationships/slide" Target="slides/slide26.xml"/><Relationship Id="rId196" Type="http://schemas.openxmlformats.org/officeDocument/2006/relationships/slide" Target="slides/slide27.xml"/><Relationship Id="rId197" Type="http://schemas.openxmlformats.org/officeDocument/2006/relationships/slide" Target="slides/slide28.xml"/><Relationship Id="rId198" Type="http://schemas.openxmlformats.org/officeDocument/2006/relationships/slide" Target="slides/slide29.xml"/><Relationship Id="rId199" Type="http://schemas.openxmlformats.org/officeDocument/2006/relationships/slide" Target="slides/slide30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200" Type="http://schemas.openxmlformats.org/officeDocument/2006/relationships/slide" Target="slides/slide31.xml"/><Relationship Id="rId201" Type="http://schemas.openxmlformats.org/officeDocument/2006/relationships/slide" Target="slides/slide32.xml"/><Relationship Id="rId202" Type="http://schemas.openxmlformats.org/officeDocument/2006/relationships/slide" Target="slides/slide33.xml"/><Relationship Id="rId203" Type="http://schemas.openxmlformats.org/officeDocument/2006/relationships/slide" Target="slides/slide34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204" Type="http://schemas.openxmlformats.org/officeDocument/2006/relationships/notesMaster" Target="notesMasters/notesMaster1.xml"/><Relationship Id="rId205" Type="http://schemas.openxmlformats.org/officeDocument/2006/relationships/handoutMaster" Target="handoutMasters/handoutMaster1.xml"/><Relationship Id="rId206" Type="http://schemas.openxmlformats.org/officeDocument/2006/relationships/tags" Target="tags/tag1.xml"/><Relationship Id="rId207" Type="http://schemas.openxmlformats.org/officeDocument/2006/relationships/commentAuthors" Target="commentAuthors.xml"/><Relationship Id="rId208" Type="http://schemas.openxmlformats.org/officeDocument/2006/relationships/presProps" Target="presProps.xml"/><Relationship Id="rId209" Type="http://schemas.openxmlformats.org/officeDocument/2006/relationships/viewProps" Target="viewProps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" Target="slides/slide1.xml"/><Relationship Id="rId171" Type="http://schemas.openxmlformats.org/officeDocument/2006/relationships/slide" Target="slides/slide2.xml"/><Relationship Id="rId172" Type="http://schemas.openxmlformats.org/officeDocument/2006/relationships/slide" Target="slides/slide3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4.xml"/><Relationship Id="rId174" Type="http://schemas.openxmlformats.org/officeDocument/2006/relationships/slide" Target="slides/slide5.xml"/><Relationship Id="rId175" Type="http://schemas.openxmlformats.org/officeDocument/2006/relationships/slide" Target="slides/slide6.xml"/><Relationship Id="rId176" Type="http://schemas.openxmlformats.org/officeDocument/2006/relationships/slide" Target="slides/slide7.xml"/><Relationship Id="rId177" Type="http://schemas.openxmlformats.org/officeDocument/2006/relationships/slide" Target="slides/slide8.xml"/><Relationship Id="rId178" Type="http://schemas.openxmlformats.org/officeDocument/2006/relationships/slide" Target="slides/slide9.xml"/><Relationship Id="rId179" Type="http://schemas.openxmlformats.org/officeDocument/2006/relationships/slide" Target="slides/slide10.xml"/><Relationship Id="rId210" Type="http://schemas.openxmlformats.org/officeDocument/2006/relationships/theme" Target="theme/theme1.xml"/><Relationship Id="rId211" Type="http://schemas.openxmlformats.org/officeDocument/2006/relationships/tableStyles" Target="tableStyles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26.xml"/><Relationship Id="rId12" Type="http://schemas.openxmlformats.org/officeDocument/2006/relationships/slide" Target="slides/slide28.xml"/><Relationship Id="rId13" Type="http://schemas.openxmlformats.org/officeDocument/2006/relationships/slide" Target="slides/slide31.xml"/><Relationship Id="rId14" Type="http://schemas.openxmlformats.org/officeDocument/2006/relationships/slide" Target="slides/slide32.xml"/><Relationship Id="rId15" Type="http://schemas.openxmlformats.org/officeDocument/2006/relationships/slide" Target="slides/slide33.xml"/><Relationship Id="rId1" Type="http://schemas.openxmlformats.org/officeDocument/2006/relationships/slide" Target="slides/slide3.xml"/><Relationship Id="rId2" Type="http://schemas.openxmlformats.org/officeDocument/2006/relationships/slide" Target="slides/slide7.xml"/><Relationship Id="rId3" Type="http://schemas.openxmlformats.org/officeDocument/2006/relationships/slide" Target="slides/slide8.xml"/><Relationship Id="rId4" Type="http://schemas.openxmlformats.org/officeDocument/2006/relationships/slide" Target="slides/slide9.xml"/><Relationship Id="rId5" Type="http://schemas.openxmlformats.org/officeDocument/2006/relationships/slide" Target="slides/slide12.xml"/><Relationship Id="rId6" Type="http://schemas.openxmlformats.org/officeDocument/2006/relationships/slide" Target="slides/slide13.xml"/><Relationship Id="rId7" Type="http://schemas.openxmlformats.org/officeDocument/2006/relationships/slide" Target="slides/slide16.xml"/><Relationship Id="rId8" Type="http://schemas.openxmlformats.org/officeDocument/2006/relationships/slide" Target="slides/slide21.xml"/><Relationship Id="rId9" Type="http://schemas.openxmlformats.org/officeDocument/2006/relationships/slide" Target="slides/slide22.xml"/><Relationship Id="rId10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06/01/17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AAD0D85-7A09-4094-A133-5DE74B0C0992}" type="slidenum">
              <a:rPr lang="en-US" sz="1200" b="0">
                <a:ea typeface="ヒラギノ角ゴ Pro W3" charset="-128"/>
              </a:rPr>
              <a:pPr algn="r"/>
              <a:t>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65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379A92A-50E7-469A-BCA4-ACC7A42A10AC}" type="slidenum">
              <a:rPr lang="en-US" sz="1200" b="0">
                <a:ea typeface="ヒラギノ角ゴ Pro W3" charset="-128"/>
              </a:rPr>
              <a:pPr algn="r"/>
              <a:t>10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25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33EE915-8E5B-4690-A97E-630603D558ED}" type="slidenum">
              <a:rPr lang="en-US" sz="1200" b="0">
                <a:ea typeface="ヒラギノ角ゴ Pro W3" charset="-128"/>
              </a:rPr>
              <a:pPr algn="r"/>
              <a:t>11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38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Table 11.1-1 The results of Mendel’s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crosses for seven characters in pea plants (part 1)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Table 11.1-2 The results of Mendel’s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crosses for seven characters in pea plants (part 2)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D80DC75-EA83-492A-AC6D-F23FE7494D2D}" type="slidenum">
              <a:rPr lang="en-US" sz="1200" b="0">
                <a:ea typeface="ヒラギノ角ゴ Pro W3" charset="-128"/>
              </a:rPr>
              <a:pPr algn="r"/>
              <a:t>14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76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D293D31-C513-4596-B266-06D88C46A06B}" type="slidenum">
              <a:rPr lang="en-US" sz="1200" b="0">
                <a:ea typeface="ヒラギノ角ゴ Pro W3" charset="-128"/>
              </a:rPr>
              <a:pPr algn="r"/>
              <a:t>15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634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11.4 Alleles, alternative versions of a gene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B2AACA9-B802-496B-A60E-1279C775AF06}" type="slidenum">
              <a:rPr lang="en-US" sz="1200" b="0">
                <a:ea typeface="ヒラギノ角ゴ Pro W3" charset="-128"/>
              </a:rPr>
              <a:pPr algn="r"/>
              <a:t>17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023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960C7A5-52B6-4215-90DF-43D4A7DEB43A}" type="slidenum">
              <a:rPr lang="en-US" sz="1200" b="0">
                <a:ea typeface="ヒラギノ角ゴ Pro W3" charset="-128"/>
              </a:rPr>
              <a:pPr algn="r"/>
              <a:t>18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900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6736EEC-1FF1-46CA-9570-4CD0342EB59B}" type="slidenum">
              <a:rPr lang="en-US" sz="1200" b="0">
                <a:ea typeface="ヒラギノ角ゴ Pro W3" charset="-128"/>
              </a:rPr>
              <a:pPr algn="r"/>
              <a:t>19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72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73EEEEA-CCFA-46E1-82B9-93FFD1EF70B0}" type="slidenum">
              <a:rPr lang="en-US" sz="1200" b="0">
                <a:ea typeface="ヒラギノ角ゴ Pro W3" charset="-128"/>
              </a:rPr>
              <a:pPr algn="r"/>
              <a:t>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334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FADA8D7-436B-4667-882E-03BDBAC685E4}" type="slidenum">
              <a:rPr lang="en-US" sz="1200" b="0">
                <a:ea typeface="ヒラギノ角ゴ Pro W3" charset="-128"/>
              </a:rPr>
              <a:pPr algn="r"/>
              <a:t>20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702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11.5-s1 Mendel’s law of segregation (step 1)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11.5-s2 Mendel’s law of segregation (step 2)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11.5-s3 Mendel’s law of segregation (step 3)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E373189-5B90-4470-A960-C41910F651E8}" type="slidenum">
              <a:rPr lang="en-US" sz="1200" b="0">
                <a:ea typeface="ヒラギノ角ゴ Pro W3" charset="-128"/>
              </a:rPr>
              <a:pPr algn="r"/>
              <a:t>24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167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2A72346-D59B-4362-8BBB-088ABC499727}" type="slidenum">
              <a:rPr lang="en-US" sz="1200" b="0">
                <a:ea typeface="ヒラギノ角ゴ Pro W3" charset="-128"/>
              </a:rPr>
              <a:pPr algn="r"/>
              <a:t>25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109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11.6 Phenotype versus genotype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B2B36A1-94B5-4914-82D3-16D3A9FDB8D4}" type="slidenum">
              <a:rPr lang="en-US" sz="1200" b="0">
                <a:ea typeface="ヒラギノ角ゴ Pro W3" charset="-128"/>
              </a:rPr>
              <a:pPr algn="r"/>
              <a:t>27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827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11.7 Research method: the testcross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8EF09AA-9924-41C6-AFD4-152746C57282}" type="slidenum">
              <a:rPr lang="en-US" sz="1200" b="0">
                <a:ea typeface="ヒラギノ角ゴ Pro W3" charset="-128"/>
              </a:rPr>
              <a:pPr algn="r"/>
              <a:t>29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91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11.2 Research method: crossing pea plants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8BE8712-1038-48D4-97F7-B0E9DA4E762B}" type="slidenum">
              <a:rPr lang="en-US" sz="1200" b="0">
                <a:ea typeface="ヒラギノ角ゴ Pro W3" charset="-128"/>
              </a:rPr>
              <a:pPr algn="r"/>
              <a:t>30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81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11.8 Inquiry: Do the alleles for one character segregate into gametes dependently or independently of the alleles for a different character?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11.8-1 Inquiry: Do the alleles for one character segregate into gametes dependently or independently of the alleles for a different character? (part 1: experiment)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11.8-2 Inquiry: Do the alleles for one character segregate into gametes dependently or independently of the alleles for a different character? (part 2: results)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84651D2-C8E5-4F10-B5E5-7CAF39380717}" type="slidenum">
              <a:rPr lang="en-US" sz="1200" b="0">
                <a:ea typeface="ヒラギノ角ゴ Pro W3" charset="-128"/>
              </a:rPr>
              <a:pPr algn="r"/>
              <a:t>34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50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2C875FE-599C-45A3-B9F8-6277CB107543}" type="slidenum">
              <a:rPr lang="en-US" sz="1200" b="0">
                <a:ea typeface="ヒラギノ角ゴ Pro W3" charset="-128"/>
              </a:rPr>
              <a:pPr algn="r"/>
              <a:t>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42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A727CAF-B250-4CAE-A2DC-729E2C3FF665}" type="slidenum">
              <a:rPr lang="en-US" sz="1200" b="0">
                <a:ea typeface="ヒラギノ角ゴ Pro W3" charset="-128"/>
              </a:rPr>
              <a:pPr algn="r"/>
              <a:t>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59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5EA5B66-A263-4842-A3F7-072E34C55A09}" type="slidenum">
              <a:rPr lang="en-US" sz="1200" b="0">
                <a:ea typeface="ヒラギノ角ゴ Pro W3" charset="-128"/>
              </a:rPr>
              <a:pPr algn="r"/>
              <a:t>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5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11.3-s1 Inquiry: When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hybrid pea plants self- or cross-pollinate, which traits appear in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generation? (step 1)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11.3-s2 Inquiry: When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hybrid pea plants self- or cross-pollinate, which traits appear in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generation?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11.3-s3 Inquiry: When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hybrid pea plants self- or cross-pollinate, which traits appear in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generation?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11.1: Mendel used the scientific approach to identify two laws of inheritance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discovered the basic principles of heredity by breeding garden peas in carefully planned experiments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reasoned that in the F</a:t>
            </a:r>
            <a:r>
              <a:rPr lang="en-US" baseline="-25000" dirty="0" smtClean="0"/>
              <a:t>1</a:t>
            </a:r>
            <a:r>
              <a:rPr lang="en-US" dirty="0" smtClean="0"/>
              <a:t> plants, the heritable factor for white flowers was hidden or masked in the presence of the purple-flower factor</a:t>
            </a:r>
          </a:p>
          <a:p>
            <a:r>
              <a:rPr lang="en-US" dirty="0" smtClean="0"/>
              <a:t>He called the purple flower color a dominant trait and the white flower color a recessive trait</a:t>
            </a:r>
          </a:p>
          <a:p>
            <a:r>
              <a:rPr lang="en-US" dirty="0" smtClean="0"/>
              <a:t>The factor for white flowers was not diluted or destroyed because it reappeared in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observed the same pattern of inheritance in six other pea plant characters, each represented by two traits</a:t>
            </a:r>
          </a:p>
          <a:p>
            <a:r>
              <a:rPr lang="en-US" dirty="0" smtClean="0"/>
              <a:t>What Mendel called a </a:t>
            </a:r>
            <a:r>
              <a:rPr lang="en-US" altLang="ja-JP" dirty="0" smtClean="0"/>
              <a:t>“heritable factor” is what we now call a gene</a:t>
            </a:r>
            <a:endParaRPr lang="en-US" dirty="0" smtClean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/>
        </p:blipFill>
        <p:spPr>
          <a:xfrm>
            <a:off x="1213104" y="137160"/>
            <a:ext cx="6717792" cy="6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1322832" y="137160"/>
            <a:ext cx="6498336" cy="64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Mendel</a:t>
            </a:r>
            <a:r>
              <a:rPr lang="ja-JP" altLang="en-US" i="1" dirty="0" smtClean="0"/>
              <a:t>’</a:t>
            </a:r>
            <a:r>
              <a:rPr lang="en-US" altLang="ja-JP" i="1" dirty="0" smtClean="0"/>
              <a:t>s Model</a:t>
            </a:r>
            <a:endParaRPr lang="en-US" i="1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developed a model to explain the 3:1 inheritance pattern he observed in F</a:t>
            </a:r>
            <a:r>
              <a:rPr lang="en-US" baseline="-25000" dirty="0" smtClean="0"/>
              <a:t>2</a:t>
            </a:r>
            <a:r>
              <a:rPr lang="en-US" dirty="0" smtClean="0"/>
              <a:t> offspring</a:t>
            </a:r>
          </a:p>
          <a:p>
            <a:r>
              <a:rPr lang="en-US" dirty="0" smtClean="0"/>
              <a:t>Four related concepts make up this model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</a:t>
            </a:r>
            <a:r>
              <a:rPr lang="en-US" i="1" dirty="0" smtClean="0"/>
              <a:t>alternative versions of genes account for variations in inherited characters</a:t>
            </a:r>
          </a:p>
          <a:p>
            <a:r>
              <a:rPr lang="en-US" dirty="0" smtClean="0"/>
              <a:t>For example, the gene for flower color in pea plants exists in two versions, one for purple flowers and the other for white flowers</a:t>
            </a:r>
          </a:p>
          <a:p>
            <a:r>
              <a:rPr lang="en-US" dirty="0" smtClean="0"/>
              <a:t>These alternative versions of a gene are now called </a:t>
            </a:r>
            <a:r>
              <a:rPr lang="en-US" b="1" dirty="0" smtClean="0"/>
              <a:t>alleles</a:t>
            </a:r>
          </a:p>
          <a:p>
            <a:r>
              <a:rPr lang="en-US" dirty="0" smtClean="0"/>
              <a:t>Each gene resides at a specific locus on a specific chromosome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16152"/>
            <a:ext cx="8546592" cy="442569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3594734" y="5383214"/>
            <a:ext cx="129540" cy="1647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465194" y="1490664"/>
            <a:ext cx="129540" cy="1647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11.4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60624" y="1244602"/>
            <a:ext cx="2404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DNA with nucleotide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sequence CTAAATCGGT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91212" y="1485901"/>
            <a:ext cx="774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Enzyme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25463" y="2136775"/>
            <a:ext cx="140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for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55663" y="3213100"/>
            <a:ext cx="166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Locus for flower-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color gene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67013" y="3046413"/>
            <a:ext cx="1401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Pair of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homologous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66738" y="4229100"/>
            <a:ext cx="13032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for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 flowers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472237" y="4927601"/>
            <a:ext cx="10820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 enzyme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2593974" y="5130800"/>
            <a:ext cx="243137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DNA with nucleotide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sequence </a:t>
            </a:r>
            <a:r>
              <a:rPr lang="en-US" sz="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600" b="1" spc="2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AT</a:t>
            </a:r>
            <a:r>
              <a:rPr lang="en-US" sz="200" b="1" spc="2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600" b="1" spc="2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AAATCGGT</a:t>
            </a:r>
            <a:endParaRPr lang="en-US" sz="1600" b="1" spc="2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711325" y="2590800"/>
            <a:ext cx="152400" cy="244475"/>
          </a:xfrm>
          <a:custGeom>
            <a:avLst/>
            <a:gdLst>
              <a:gd name="connsiteX0" fmla="*/ 0 w 152400"/>
              <a:gd name="connsiteY0" fmla="*/ 0 h 244475"/>
              <a:gd name="connsiteX1" fmla="*/ 152400 w 15240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44475">
                <a:moveTo>
                  <a:pt x="0" y="0"/>
                </a:moveTo>
                <a:lnTo>
                  <a:pt x="152400" y="244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 rot="15311579">
            <a:off x="1712199" y="3054414"/>
            <a:ext cx="122497" cy="227151"/>
          </a:xfrm>
          <a:custGeom>
            <a:avLst/>
            <a:gdLst>
              <a:gd name="connsiteX0" fmla="*/ 0 w 152400"/>
              <a:gd name="connsiteY0" fmla="*/ 0 h 244475"/>
              <a:gd name="connsiteX1" fmla="*/ 152400 w 15240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44475">
                <a:moveTo>
                  <a:pt x="0" y="0"/>
                </a:moveTo>
                <a:lnTo>
                  <a:pt x="152400" y="244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 rot="20572493">
            <a:off x="1706850" y="3623871"/>
            <a:ext cx="131290" cy="219858"/>
          </a:xfrm>
          <a:custGeom>
            <a:avLst/>
            <a:gdLst>
              <a:gd name="connsiteX0" fmla="*/ 0 w 152400"/>
              <a:gd name="connsiteY0" fmla="*/ 0 h 244475"/>
              <a:gd name="connsiteX1" fmla="*/ 152400 w 15240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44475">
                <a:moveTo>
                  <a:pt x="0" y="0"/>
                </a:moveTo>
                <a:lnTo>
                  <a:pt x="152400" y="244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1524000" y="4048125"/>
            <a:ext cx="323850" cy="345281"/>
          </a:xfrm>
          <a:custGeom>
            <a:avLst/>
            <a:gdLst>
              <a:gd name="connsiteX0" fmla="*/ 323850 w 323850"/>
              <a:gd name="connsiteY0" fmla="*/ 0 h 345281"/>
              <a:gd name="connsiteX1" fmla="*/ 0 w 323850"/>
              <a:gd name="connsiteY1" fmla="*/ 345281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 h="345281">
                <a:moveTo>
                  <a:pt x="323850" y="0"/>
                </a:moveTo>
                <a:lnTo>
                  <a:pt x="0" y="34528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9" name="Right Brace 9218"/>
          <p:cNvSpPr/>
          <p:nvPr/>
        </p:nvSpPr>
        <p:spPr bwMode="auto">
          <a:xfrm>
            <a:off x="2546350" y="2857499"/>
            <a:ext cx="214313" cy="1184275"/>
          </a:xfrm>
          <a:prstGeom prst="rightBrace">
            <a:avLst>
              <a:gd name="adj1" fmla="val 28326"/>
              <a:gd name="adj2" fmla="val 5015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2" name="Right Brace 61"/>
          <p:cNvSpPr/>
          <p:nvPr/>
        </p:nvSpPr>
        <p:spPr bwMode="auto">
          <a:xfrm>
            <a:off x="7794269" y="1285294"/>
            <a:ext cx="214313" cy="4271947"/>
          </a:xfrm>
          <a:prstGeom prst="rightBrace">
            <a:avLst>
              <a:gd name="adj1" fmla="val 28326"/>
              <a:gd name="adj2" fmla="val 5193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95538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15084" y="1774587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18754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28774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40383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46434" y="1774587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2960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58353" y="1774587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55063" y="1774587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76807" y="1774587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93872" y="2103261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13496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29945" y="2109611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0044" y="2106436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43791" y="2109611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42776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36998" y="2096911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0271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58782" y="2106436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92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6724650" y="1633538"/>
            <a:ext cx="214313" cy="76200"/>
          </a:xfrm>
          <a:custGeom>
            <a:avLst/>
            <a:gdLst>
              <a:gd name="connsiteX0" fmla="*/ 0 w 214313"/>
              <a:gd name="connsiteY0" fmla="*/ 0 h 76200"/>
              <a:gd name="connsiteX1" fmla="*/ 214313 w 214313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13" h="76200">
                <a:moveTo>
                  <a:pt x="0" y="0"/>
                </a:moveTo>
                <a:lnTo>
                  <a:pt x="214313" y="762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87600" y="455930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92363" y="4902200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16200" y="45688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22575" y="45656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28950" y="4562475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35325" y="455930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44875" y="45688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41725" y="4568825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48100" y="4565650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54475" y="4565650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73550" y="45688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08263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27338" y="48990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33713" y="48990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40088" y="4895850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33763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36963" y="4895850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49688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59238" y="4899025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268788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Second, </a:t>
            </a:r>
            <a:r>
              <a:rPr lang="en-US" i="1" dirty="0" smtClean="0"/>
              <a:t>for each character, an organism inherits two alleles, one from each parent</a:t>
            </a:r>
          </a:p>
          <a:p>
            <a:r>
              <a:rPr lang="en-US" dirty="0" smtClean="0"/>
              <a:t>Mendel made this deduction without knowing about the existence of chromosomes</a:t>
            </a:r>
          </a:p>
          <a:p>
            <a:r>
              <a:rPr lang="en-US" dirty="0" smtClean="0"/>
              <a:t>Two alleles at a particular locus may be identical, as in the true-breeding plants of Mendel’s</a:t>
            </a:r>
            <a:r>
              <a:rPr lang="en-US" altLang="ja-JP" dirty="0" smtClean="0"/>
              <a:t> P generation</a:t>
            </a:r>
          </a:p>
          <a:p>
            <a:r>
              <a:rPr lang="en-US" dirty="0" smtClean="0"/>
              <a:t>Alternatively, the two alleles at a locus may differ, as in the F</a:t>
            </a:r>
            <a:r>
              <a:rPr lang="en-US" baseline="-25000" dirty="0" smtClean="0"/>
              <a:t>1</a:t>
            </a:r>
            <a:r>
              <a:rPr lang="en-US" dirty="0" smtClean="0"/>
              <a:t> hybrids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Third, </a:t>
            </a:r>
            <a:r>
              <a:rPr lang="en-US" i="1" dirty="0" smtClean="0"/>
              <a:t>if the two alleles at a locus differ, then one </a:t>
            </a:r>
            <a:r>
              <a:rPr lang="en-US" dirty="0" smtClean="0"/>
              <a:t>(</a:t>
            </a:r>
            <a:r>
              <a:rPr lang="en-US" i="1" dirty="0" smtClean="0"/>
              <a:t>the </a:t>
            </a:r>
            <a:r>
              <a:rPr lang="en-US" b="1" i="1" dirty="0" smtClean="0"/>
              <a:t>dominant allele</a:t>
            </a:r>
            <a:r>
              <a:rPr lang="en-US" dirty="0" smtClean="0"/>
              <a:t>)</a:t>
            </a:r>
            <a:r>
              <a:rPr lang="en-US" i="1" dirty="0" smtClean="0"/>
              <a:t> determines the organism’s</a:t>
            </a:r>
            <a:r>
              <a:rPr lang="en-US" altLang="ja-JP" i="1" dirty="0" smtClean="0"/>
              <a:t> appearance, and the other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the </a:t>
            </a:r>
            <a:r>
              <a:rPr lang="en-US" altLang="ja-JP" b="1" i="1" dirty="0" smtClean="0"/>
              <a:t>recessive allele</a:t>
            </a:r>
            <a:r>
              <a:rPr lang="en-US" altLang="ja-JP" dirty="0" smtClean="0"/>
              <a:t>)</a:t>
            </a:r>
            <a:r>
              <a:rPr lang="en-US" altLang="ja-JP" i="1" dirty="0" smtClean="0"/>
              <a:t> has no noticeable effect on appearance</a:t>
            </a:r>
          </a:p>
          <a:p>
            <a:r>
              <a:rPr lang="en-US" dirty="0" smtClean="0"/>
              <a:t>In the flower-color example, the F</a:t>
            </a:r>
            <a:r>
              <a:rPr lang="en-US" baseline="-25000" dirty="0" smtClean="0"/>
              <a:t>1</a:t>
            </a:r>
            <a:r>
              <a:rPr lang="en-US" dirty="0" smtClean="0"/>
              <a:t> plants had purple flowers because the allele for that trait is dominant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Fourth (the </a:t>
            </a:r>
            <a:r>
              <a:rPr lang="en-US" b="1" dirty="0" smtClean="0"/>
              <a:t>law of segregation</a:t>
            </a:r>
            <a:r>
              <a:rPr lang="en-US" dirty="0" smtClean="0"/>
              <a:t>), </a:t>
            </a:r>
            <a:r>
              <a:rPr lang="en-US" i="1" dirty="0" smtClean="0"/>
              <a:t>the two alleles for a heritable character separate </a:t>
            </a:r>
            <a:r>
              <a:rPr lang="en-US" dirty="0" smtClean="0"/>
              <a:t>(</a:t>
            </a:r>
            <a:r>
              <a:rPr lang="en-US" i="1" dirty="0" smtClean="0"/>
              <a:t>segregate</a:t>
            </a:r>
            <a:r>
              <a:rPr lang="en-US" dirty="0" smtClean="0"/>
              <a:t>)</a:t>
            </a:r>
            <a:r>
              <a:rPr lang="en-US" i="1" dirty="0" smtClean="0"/>
              <a:t> during gamete formation and end up in different gametes</a:t>
            </a:r>
          </a:p>
          <a:p>
            <a:r>
              <a:rPr lang="en-US" dirty="0" smtClean="0"/>
              <a:t>Thus, an egg or a sperm gets only one of the two alleles that are present in the organism</a:t>
            </a:r>
          </a:p>
          <a:p>
            <a:r>
              <a:rPr lang="en-US" dirty="0" smtClean="0"/>
              <a:t>This segregation of alleles corresponds to the distribution of homologous chromosomes to different gametes in meiosis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</a:t>
            </a:r>
            <a:r>
              <a:rPr lang="en-US" altLang="ja-JP" dirty="0" smtClean="0"/>
              <a:t>’s Experimental, Quantitative Approach</a:t>
            </a:r>
            <a:endParaRPr 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probably chose to work with peas because</a:t>
            </a:r>
          </a:p>
          <a:p>
            <a:pPr lvl="1"/>
            <a:r>
              <a:rPr lang="en-US" dirty="0" smtClean="0"/>
              <a:t>There are many varieties with distinct heritable features, or </a:t>
            </a:r>
            <a:r>
              <a:rPr lang="en-US" b="1" dirty="0" smtClean="0"/>
              <a:t>characters</a:t>
            </a:r>
            <a:r>
              <a:rPr lang="en-US" dirty="0" smtClean="0"/>
              <a:t> (such as flower color); character variants (such as purple or white flowers) are called </a:t>
            </a:r>
            <a:r>
              <a:rPr lang="en-US" b="1" dirty="0" smtClean="0"/>
              <a:t>traits</a:t>
            </a:r>
          </a:p>
          <a:p>
            <a:pPr lvl="1"/>
            <a:r>
              <a:rPr lang="en-US" dirty="0" smtClean="0"/>
              <a:t>He could control mating between plants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Mendel’s</a:t>
            </a:r>
            <a:r>
              <a:rPr lang="en-US" altLang="ja-JP" dirty="0" smtClean="0"/>
              <a:t> segregation model accounts for the 3:1 ratio he observed in the F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generation of his crosses</a:t>
            </a:r>
          </a:p>
          <a:p>
            <a:r>
              <a:rPr lang="en-US" dirty="0" smtClean="0"/>
              <a:t>Possible combinations of sperm and egg can be shown using a </a:t>
            </a:r>
            <a:r>
              <a:rPr lang="en-US" b="1" dirty="0" err="1" smtClean="0"/>
              <a:t>Punnett</a:t>
            </a:r>
            <a:r>
              <a:rPr lang="en-US" b="1" dirty="0" smtClean="0"/>
              <a:t> square </a:t>
            </a:r>
            <a:r>
              <a:rPr lang="en-US" dirty="0" smtClean="0"/>
              <a:t>to predict the results of a genetic cross between individuals of known genetic makeup</a:t>
            </a:r>
          </a:p>
          <a:p>
            <a:r>
              <a:rPr lang="en-US" dirty="0" smtClean="0"/>
              <a:t>A capital letter represents a dominant allele, and a lowercase letter represents a recessive allele</a:t>
            </a:r>
          </a:p>
          <a:p>
            <a:r>
              <a:rPr lang="en-US" dirty="0" smtClean="0"/>
              <a:t>For example, </a:t>
            </a:r>
            <a:r>
              <a:rPr lang="en-US" i="1" dirty="0" smtClean="0"/>
              <a:t>P</a:t>
            </a:r>
            <a:r>
              <a:rPr lang="en-US" dirty="0" smtClean="0"/>
              <a:t> is the purple-flower allele and </a:t>
            </a:r>
            <a:r>
              <a:rPr lang="en-US" i="1" dirty="0" smtClean="0"/>
              <a:t>p</a:t>
            </a:r>
            <a:r>
              <a:rPr lang="en-US" dirty="0" smtClean="0"/>
              <a:t> is the white-flower allele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204216"/>
            <a:ext cx="5090160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11.5-s1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8602" y="282122"/>
            <a:ext cx="1355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64952" y="831397"/>
            <a:ext cx="176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Appearance: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Genetic makeup: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58840" y="834572"/>
            <a:ext cx="1505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01790" y="1075872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039927" y="1402897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61777" y="1377497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Gametes: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690802" y="834572"/>
            <a:ext cx="14186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 flowers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260715" y="1075872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086090" y="1358447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204216"/>
            <a:ext cx="5090160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11.5-s2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8602" y="282122"/>
            <a:ext cx="1355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64952" y="831397"/>
            <a:ext cx="176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Appearance: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Genetic makeup: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58840" y="834572"/>
            <a:ext cx="1505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01790" y="1075872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039927" y="1402897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61777" y="1377497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690802" y="834572"/>
            <a:ext cx="14186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 flowers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260715" y="1075872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86090" y="1358447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055495" y="3362325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Gametes: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064952" y="2820055"/>
            <a:ext cx="176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Appearance: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Genetic makeup: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06295" y="2830235"/>
            <a:ext cx="1505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19610" y="3070880"/>
            <a:ext cx="2789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039927" y="3391555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092440" y="3359805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049145" y="2312660"/>
            <a:ext cx="142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46240" y="3408690"/>
            <a:ext cx="165379" cy="189096"/>
            <a:chOff x="4746240" y="3408690"/>
            <a:chExt cx="165379" cy="189096"/>
          </a:xfrm>
        </p:grpSpPr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4746240" y="3408690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1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4853911" y="3472046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2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4803948" y="3416300"/>
              <a:ext cx="63327" cy="165100"/>
            </a:xfrm>
            <a:custGeom>
              <a:avLst/>
              <a:gdLst>
                <a:gd name="connsiteX0" fmla="*/ 53975 w 53975"/>
                <a:gd name="connsiteY0" fmla="*/ 0 h 165100"/>
                <a:gd name="connsiteX1" fmla="*/ 0 w 53975"/>
                <a:gd name="connsiteY1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165100">
                  <a:moveTo>
                    <a:pt x="53975" y="0"/>
                  </a:moveTo>
                  <a:lnTo>
                    <a:pt x="0" y="16510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81290" y="3411865"/>
            <a:ext cx="171729" cy="185921"/>
            <a:chOff x="4746240" y="3408690"/>
            <a:chExt cx="171729" cy="185921"/>
          </a:xfrm>
        </p:grpSpPr>
        <p:sp>
          <p:nvSpPr>
            <p:cNvPr id="26" name="TextBox 8"/>
            <p:cNvSpPr txBox="1">
              <a:spLocks noChangeArrowheads="1"/>
            </p:cNvSpPr>
            <p:nvPr/>
          </p:nvSpPr>
          <p:spPr bwMode="auto">
            <a:xfrm>
              <a:off x="4746240" y="3408690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1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28" name="TextBox 8"/>
            <p:cNvSpPr txBox="1">
              <a:spLocks noChangeArrowheads="1"/>
            </p:cNvSpPr>
            <p:nvPr/>
          </p:nvSpPr>
          <p:spPr bwMode="auto">
            <a:xfrm>
              <a:off x="4860261" y="3468871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2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97598" y="3416300"/>
              <a:ext cx="63327" cy="165100"/>
            </a:xfrm>
            <a:custGeom>
              <a:avLst/>
              <a:gdLst>
                <a:gd name="connsiteX0" fmla="*/ 53975 w 53975"/>
                <a:gd name="connsiteY0" fmla="*/ 0 h 165100"/>
                <a:gd name="connsiteX1" fmla="*/ 0 w 53975"/>
                <a:gd name="connsiteY1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165100">
                  <a:moveTo>
                    <a:pt x="53975" y="0"/>
                  </a:moveTo>
                  <a:lnTo>
                    <a:pt x="0" y="16510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204216"/>
            <a:ext cx="5090160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11.5-s3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8602" y="282122"/>
            <a:ext cx="1355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64952" y="831397"/>
            <a:ext cx="176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Appearance: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Genetic makeup: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58840" y="834572"/>
            <a:ext cx="1505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01790" y="1075872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039927" y="1402897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61777" y="1377497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690802" y="834572"/>
            <a:ext cx="14186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 flowers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260715" y="1075872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86090" y="1358447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055495" y="3362325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Gametes: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064952" y="2820055"/>
            <a:ext cx="176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Appearance: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Genetic makeup: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06295" y="2830235"/>
            <a:ext cx="1505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19610" y="3070880"/>
            <a:ext cx="2789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039927" y="3391555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092440" y="3359805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049145" y="2312660"/>
            <a:ext cx="142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2059971" y="4455841"/>
            <a:ext cx="142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5246921" y="4505714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4739828" y="5029323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5844782" y="4480755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4747166" y="5632405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155642" y="5212077"/>
            <a:ext cx="2564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807206" y="5202046"/>
            <a:ext cx="2452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5174122" y="5829896"/>
            <a:ext cx="2452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5816732" y="5810844"/>
            <a:ext cx="2340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3150323" y="5187757"/>
            <a:ext cx="1320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from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</a:t>
            </a:r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 plant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5068505" y="3873743"/>
            <a:ext cx="1320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 from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</a:t>
            </a:r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 plant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4976343" y="630735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5504544" y="6309922"/>
            <a:ext cx="2548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 1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81290" y="3411865"/>
            <a:ext cx="171729" cy="185921"/>
            <a:chOff x="4746240" y="3408690"/>
            <a:chExt cx="171729" cy="185921"/>
          </a:xfrm>
        </p:grpSpPr>
        <p:sp>
          <p:nvSpPr>
            <p:cNvPr id="42" name="TextBox 8"/>
            <p:cNvSpPr txBox="1">
              <a:spLocks noChangeArrowheads="1"/>
            </p:cNvSpPr>
            <p:nvPr/>
          </p:nvSpPr>
          <p:spPr bwMode="auto">
            <a:xfrm>
              <a:off x="4746240" y="3408690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1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4860261" y="3468871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2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97598" y="3416300"/>
              <a:ext cx="63327" cy="165100"/>
            </a:xfrm>
            <a:custGeom>
              <a:avLst/>
              <a:gdLst>
                <a:gd name="connsiteX0" fmla="*/ 53975 w 53975"/>
                <a:gd name="connsiteY0" fmla="*/ 0 h 165100"/>
                <a:gd name="connsiteX1" fmla="*/ 0 w 53975"/>
                <a:gd name="connsiteY1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165100">
                  <a:moveTo>
                    <a:pt x="53975" y="0"/>
                  </a:moveTo>
                  <a:lnTo>
                    <a:pt x="0" y="16510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6240" y="3411865"/>
            <a:ext cx="165379" cy="185921"/>
            <a:chOff x="4739890" y="3411865"/>
            <a:chExt cx="165379" cy="185921"/>
          </a:xfrm>
        </p:grpSpPr>
        <p:sp>
          <p:nvSpPr>
            <p:cNvPr id="46" name="TextBox 8"/>
            <p:cNvSpPr txBox="1">
              <a:spLocks noChangeArrowheads="1"/>
            </p:cNvSpPr>
            <p:nvPr/>
          </p:nvSpPr>
          <p:spPr bwMode="auto">
            <a:xfrm>
              <a:off x="4739890" y="3411865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1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7" name="TextBox 8"/>
            <p:cNvSpPr txBox="1">
              <a:spLocks noChangeArrowheads="1"/>
            </p:cNvSpPr>
            <p:nvPr/>
          </p:nvSpPr>
          <p:spPr bwMode="auto">
            <a:xfrm>
              <a:off x="4847561" y="3472046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2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797598" y="3416300"/>
              <a:ext cx="63327" cy="165100"/>
            </a:xfrm>
            <a:custGeom>
              <a:avLst/>
              <a:gdLst>
                <a:gd name="connsiteX0" fmla="*/ 53975 w 53975"/>
                <a:gd name="connsiteY0" fmla="*/ 0 h 165100"/>
                <a:gd name="connsiteX1" fmla="*/ 0 w 53975"/>
                <a:gd name="connsiteY1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165100">
                  <a:moveTo>
                    <a:pt x="53975" y="0"/>
                  </a:moveTo>
                  <a:lnTo>
                    <a:pt x="0" y="16510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Useful Genetic Vocabulary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with two identical alleles for a character is said to be </a:t>
            </a:r>
            <a:r>
              <a:rPr lang="en-US" b="1" dirty="0" smtClean="0"/>
              <a:t>homozygous</a:t>
            </a:r>
            <a:r>
              <a:rPr lang="en-US" dirty="0" smtClean="0"/>
              <a:t> for the gene controlling that character</a:t>
            </a:r>
          </a:p>
          <a:p>
            <a:r>
              <a:rPr lang="en-US" dirty="0" smtClean="0"/>
              <a:t>An organism that has two different alleles for a gene is said to be </a:t>
            </a:r>
            <a:r>
              <a:rPr lang="en-US" b="1" dirty="0" smtClean="0"/>
              <a:t>heterozygous</a:t>
            </a:r>
            <a:r>
              <a:rPr lang="en-US" dirty="0" smtClean="0"/>
              <a:t> for the gene controlling that character</a:t>
            </a:r>
          </a:p>
          <a:p>
            <a:r>
              <a:rPr lang="en-US" dirty="0" smtClean="0"/>
              <a:t>Unlike </a:t>
            </a:r>
            <a:r>
              <a:rPr lang="en-US" b="1" dirty="0" smtClean="0"/>
              <a:t>homozygotes</a:t>
            </a:r>
            <a:r>
              <a:rPr lang="en-US" dirty="0" smtClean="0"/>
              <a:t>, </a:t>
            </a:r>
            <a:r>
              <a:rPr lang="en-US" b="1" dirty="0" smtClean="0"/>
              <a:t>heterozygotes</a:t>
            </a:r>
            <a:r>
              <a:rPr lang="en-US" dirty="0" smtClean="0"/>
              <a:t> are not true-breeding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 effects of dominant and recessive alleles, an organism’s</a:t>
            </a:r>
            <a:r>
              <a:rPr lang="en-US" altLang="ja-JP" dirty="0" smtClean="0"/>
              <a:t> traits do not always reveal its genetic composition</a:t>
            </a:r>
          </a:p>
          <a:p>
            <a:r>
              <a:rPr lang="en-US" dirty="0" smtClean="0"/>
              <a:t>Therefore, we distinguish between an organism’s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phenotype</a:t>
            </a:r>
            <a:r>
              <a:rPr lang="en-US" altLang="ja-JP" dirty="0" smtClean="0"/>
              <a:t>, or physical appearance, and its </a:t>
            </a:r>
            <a:r>
              <a:rPr lang="en-US" altLang="ja-JP" b="1" dirty="0" smtClean="0"/>
              <a:t>genotype</a:t>
            </a:r>
            <a:r>
              <a:rPr lang="en-US" altLang="ja-JP" dirty="0" smtClean="0"/>
              <a:t>, or genetic makeup</a:t>
            </a:r>
          </a:p>
          <a:p>
            <a:r>
              <a:rPr lang="en-US" dirty="0" smtClean="0"/>
              <a:t>In the example of flower color in pea plants,</a:t>
            </a:r>
            <a:r>
              <a:rPr lang="en-US" i="1" dirty="0" smtClean="0"/>
              <a:t> PP </a:t>
            </a:r>
            <a:r>
              <a:rPr lang="en-US" dirty="0" smtClean="0"/>
              <a:t>and </a:t>
            </a:r>
            <a:r>
              <a:rPr lang="en-US" i="1" dirty="0" err="1" smtClean="0"/>
              <a:t>Pp</a:t>
            </a:r>
            <a:r>
              <a:rPr lang="en-US" dirty="0" smtClean="0"/>
              <a:t> plants have the same phenotype (purple) but different genotypes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268224"/>
            <a:ext cx="7278624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15760" y="245051"/>
            <a:ext cx="1312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986096" y="259340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Genotype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13461" y="1042556"/>
            <a:ext cx="175368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36421" y="1099128"/>
            <a:ext cx="79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039975" y="112967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63247" y="2524701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236421" y="2531053"/>
            <a:ext cx="79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670980" y="2485016"/>
            <a:ext cx="183864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20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(heterozygous)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036609" y="3246001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36421" y="3782003"/>
            <a:ext cx="79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670979" y="3741306"/>
            <a:ext cx="183864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20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(heterozygous)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60073" y="5318702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7221" y="5299653"/>
            <a:ext cx="697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09079" y="5207777"/>
            <a:ext cx="175368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20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5960696" y="6291742"/>
            <a:ext cx="13096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Ratio 1:2:1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042959" y="5349916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2103071" y="6287078"/>
            <a:ext cx="1082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Ratio 3:1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157290" y="627068"/>
            <a:ext cx="219074" cy="4097332"/>
          </a:xfrm>
          <a:prstGeom prst="leftBrace">
            <a:avLst>
              <a:gd name="adj1" fmla="val 30929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1142050" y="4846595"/>
            <a:ext cx="219074" cy="1288974"/>
          </a:xfrm>
          <a:prstGeom prst="leftBrace">
            <a:avLst>
              <a:gd name="adj1" fmla="val 30929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0800000">
            <a:off x="7808201" y="4872017"/>
            <a:ext cx="219074" cy="1288974"/>
          </a:xfrm>
          <a:prstGeom prst="leftBrace">
            <a:avLst>
              <a:gd name="adj1" fmla="val 30929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 rot="10800000">
            <a:off x="7801849" y="2066924"/>
            <a:ext cx="247493" cy="2682875"/>
          </a:xfrm>
          <a:prstGeom prst="leftBrace">
            <a:avLst>
              <a:gd name="adj1" fmla="val 30929"/>
              <a:gd name="adj2" fmla="val 4975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 rot="10800000">
            <a:off x="7795341" y="666748"/>
            <a:ext cx="244441" cy="1292226"/>
          </a:xfrm>
          <a:prstGeom prst="leftBrace">
            <a:avLst>
              <a:gd name="adj1" fmla="val 56620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Testcross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tell the genotype of an individual with the dominant phenotype?</a:t>
            </a:r>
          </a:p>
          <a:p>
            <a:r>
              <a:rPr lang="en-US" dirty="0" smtClean="0"/>
              <a:t>Such an individual could be either homozygous dominant or heterozygous</a:t>
            </a:r>
          </a:p>
          <a:p>
            <a:r>
              <a:rPr lang="en-US" dirty="0" smtClean="0"/>
              <a:t>The answer is to carry out a </a:t>
            </a:r>
            <a:r>
              <a:rPr lang="en-US" b="1" dirty="0" smtClean="0"/>
              <a:t>testcross</a:t>
            </a:r>
            <a:r>
              <a:rPr lang="en-US" dirty="0" smtClean="0"/>
              <a:t>: breeding the mystery individual with a homozygous recessive individual</a:t>
            </a:r>
          </a:p>
          <a:p>
            <a:r>
              <a:rPr lang="en-US" dirty="0" smtClean="0"/>
              <a:t>If any offspring display the recessive phenotype, the mystery parent must be heterozygous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268224"/>
            <a:ext cx="660196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11.7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88" y="250665"/>
            <a:ext cx="1083310" cy="2642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17" b="1">
                <a:solidFill>
                  <a:srgbClr val="B01016"/>
                </a:solidFill>
                <a:ea typeface="ＭＳ Ｐゴシック" charset="0"/>
              </a:rPr>
              <a:t>Technique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8911" y="1142840"/>
            <a:ext cx="2141612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Dominant phenotype,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unknown genotype: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i="1" dirty="0" smtClean="0">
                <a:solidFill>
                  <a:srgbClr val="000000"/>
                </a:solidFill>
                <a:ea typeface="ＭＳ Ｐゴシック" charset="0"/>
              </a:rPr>
              <a:t>PP</a:t>
            </a: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 or </a:t>
            </a:r>
            <a:r>
              <a:rPr lang="en-US" sz="1631" b="1" i="1" dirty="0" err="1" smtClean="0">
                <a:solidFill>
                  <a:srgbClr val="000000"/>
                </a:solidFill>
                <a:ea typeface="ＭＳ Ｐゴシック" charset="0"/>
              </a:rPr>
              <a:t>Pp</a:t>
            </a: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?</a:t>
            </a:r>
            <a:endParaRPr lang="en-US" sz="163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7648" y="2190876"/>
            <a:ext cx="1141338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Predictions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0688" y="2474750"/>
            <a:ext cx="1755289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If purple-flowered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parent is </a:t>
            </a:r>
            <a:r>
              <a:rPr lang="en-US" sz="1631" b="1" i="1" dirty="0" smtClean="0">
                <a:solidFill>
                  <a:srgbClr val="000000"/>
                </a:solidFill>
                <a:ea typeface="ＭＳ Ｐゴシック" charset="0"/>
              </a:rPr>
              <a:t>PP:</a:t>
            </a:r>
            <a:endParaRPr lang="en-US" sz="163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1224" y="2957347"/>
            <a:ext cx="652423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6254" y="3255943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0884" y="3255943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948" y="1144197"/>
            <a:ext cx="2204130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Recessive phenotype,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known genotype: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i="1" dirty="0" err="1" smtClean="0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63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321" y="2455698"/>
            <a:ext cx="209994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5932" y="2469987"/>
            <a:ext cx="1755289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If purple-flowered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parent is </a:t>
            </a:r>
            <a:r>
              <a:rPr lang="en-US" sz="1631" b="1" i="1" dirty="0" err="1" smtClean="0">
                <a:solidFill>
                  <a:srgbClr val="000000"/>
                </a:solidFill>
                <a:ea typeface="ＭＳ Ｐゴシック" charset="0"/>
              </a:rPr>
              <a:t>Pp</a:t>
            </a: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:</a:t>
            </a:r>
            <a:endParaRPr lang="en-US" sz="163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063" y="2950704"/>
            <a:ext cx="652423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8329" y="3255943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3907" y="3251180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5481" y="3870738"/>
            <a:ext cx="12182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7543" y="3885027"/>
            <a:ext cx="12182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1051" y="4119395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1299" y="4116220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6681" y="4197762"/>
            <a:ext cx="512961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9227" y="4544844"/>
            <a:ext cx="12182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7422" y="4197182"/>
            <a:ext cx="512961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6270" y="4604407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6457" y="4114632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6705" y="4111457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0251" y="4841706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6062" y="4852818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0408" y="4828682"/>
            <a:ext cx="22442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144" y="4830438"/>
            <a:ext cx="22442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4347" y="5375879"/>
            <a:ext cx="793487" cy="2642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17" b="1" dirty="0">
                <a:solidFill>
                  <a:srgbClr val="B01016"/>
                </a:solidFill>
                <a:ea typeface="ＭＳ Ｐゴシック" charset="0"/>
              </a:rPr>
              <a:t>Results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3283" y="5678328"/>
            <a:ext cx="209994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3451" y="6052978"/>
            <a:ext cx="1930016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All offspring purple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10976" y="6073615"/>
            <a:ext cx="2037417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offspring purple and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offspring white</a:t>
            </a:r>
            <a:endParaRPr lang="en-US" sz="1631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83858" y="6306147"/>
            <a:ext cx="225492" cy="243194"/>
            <a:chOff x="5783858" y="6306147"/>
            <a:chExt cx="225492" cy="243194"/>
          </a:xfrm>
        </p:grpSpPr>
        <p:grpSp>
          <p:nvGrpSpPr>
            <p:cNvPr id="46" name="Group 45"/>
            <p:cNvGrpSpPr/>
            <p:nvPr/>
          </p:nvGrpSpPr>
          <p:grpSpPr>
            <a:xfrm>
              <a:off x="5783858" y="6306147"/>
              <a:ext cx="225492" cy="243194"/>
              <a:chOff x="5780683" y="6306147"/>
              <a:chExt cx="225492" cy="2431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780683" y="6306147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1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921215" y="6367753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2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5867400" y="6346825"/>
              <a:ext cx="63500" cy="174625"/>
            </a:xfrm>
            <a:custGeom>
              <a:avLst/>
              <a:gdLst>
                <a:gd name="connsiteX0" fmla="*/ 63500 w 63500"/>
                <a:gd name="connsiteY0" fmla="*/ 0 h 174625"/>
                <a:gd name="connsiteX1" fmla="*/ 0 w 63500"/>
                <a:gd name="connsiteY1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74625">
                  <a:moveTo>
                    <a:pt x="63500" y="0"/>
                  </a:moveTo>
                  <a:lnTo>
                    <a:pt x="0" y="1746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58366" y="6066128"/>
            <a:ext cx="225492" cy="243194"/>
            <a:chOff x="5783858" y="6306147"/>
            <a:chExt cx="225492" cy="243194"/>
          </a:xfrm>
        </p:grpSpPr>
        <p:grpSp>
          <p:nvGrpSpPr>
            <p:cNvPr id="51" name="Group 50"/>
            <p:cNvGrpSpPr/>
            <p:nvPr/>
          </p:nvGrpSpPr>
          <p:grpSpPr>
            <a:xfrm>
              <a:off x="5783858" y="6306147"/>
              <a:ext cx="225492" cy="243194"/>
              <a:chOff x="5780683" y="6306147"/>
              <a:chExt cx="225492" cy="24319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780683" y="6306147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1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921215" y="6367753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2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5867400" y="6346825"/>
              <a:ext cx="63500" cy="174625"/>
            </a:xfrm>
            <a:custGeom>
              <a:avLst/>
              <a:gdLst>
                <a:gd name="connsiteX0" fmla="*/ 63500 w 63500"/>
                <a:gd name="connsiteY0" fmla="*/ 0 h 174625"/>
                <a:gd name="connsiteX1" fmla="*/ 0 w 63500"/>
                <a:gd name="connsiteY1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74625">
                  <a:moveTo>
                    <a:pt x="63500" y="0"/>
                  </a:moveTo>
                  <a:lnTo>
                    <a:pt x="0" y="1746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Independent Assortment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derived the law of segregation by following a single character</a:t>
            </a:r>
          </a:p>
          <a:p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offspring produced in this cross were </a:t>
            </a:r>
            <a:r>
              <a:rPr lang="en-US" b="1" dirty="0" smtClean="0"/>
              <a:t>monohybrids</a:t>
            </a:r>
            <a:r>
              <a:rPr lang="en-US" dirty="0" smtClean="0"/>
              <a:t>, individuals that are heterozygous for one character</a:t>
            </a:r>
          </a:p>
          <a:p>
            <a:r>
              <a:rPr lang="en-US" dirty="0" smtClean="0"/>
              <a:t>A cross between such heterozygotes is called a </a:t>
            </a:r>
            <a:r>
              <a:rPr lang="en-US" b="1" dirty="0" smtClean="0"/>
              <a:t>monohybrid cross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12" y="204216"/>
            <a:ext cx="3846576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681288" y="189083"/>
            <a:ext cx="1137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Technique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678113" y="2476672"/>
            <a:ext cx="117981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(P)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026025" y="3132311"/>
            <a:ext cx="961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Stamens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78113" y="472298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Results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680494" y="5554042"/>
            <a:ext cx="1179810" cy="10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First filial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generation</a:t>
            </a:r>
          </a:p>
          <a:p>
            <a:pPr eaLnBrk="0" hangingPunct="0">
              <a:lnSpc>
                <a:spcPts val="21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offspring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(F</a:t>
            </a:r>
            <a:r>
              <a:rPr lang="en-US" sz="1800" b="1" baseline="-25000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800" b="1" dirty="0">
              <a:solidFill>
                <a:srgbClr val="231F2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791161" y="3395986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Carpel</a:t>
            </a:r>
          </a:p>
        </p:txBody>
      </p:sp>
      <p:sp>
        <p:nvSpPr>
          <p:cNvPr id="3" name="Freeform 2"/>
          <p:cNvSpPr/>
          <p:nvPr/>
        </p:nvSpPr>
        <p:spPr>
          <a:xfrm>
            <a:off x="4622006" y="2838450"/>
            <a:ext cx="207169" cy="559917"/>
          </a:xfrm>
          <a:custGeom>
            <a:avLst/>
            <a:gdLst>
              <a:gd name="connsiteX0" fmla="*/ 0 w 228600"/>
              <a:gd name="connsiteY0" fmla="*/ 0 h 561975"/>
              <a:gd name="connsiteX1" fmla="*/ 228600 w 228600"/>
              <a:gd name="connsiteY1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561975">
                <a:moveTo>
                  <a:pt x="0" y="0"/>
                </a:moveTo>
                <a:lnTo>
                  <a:pt x="228600" y="561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41181" y="2869406"/>
            <a:ext cx="69057" cy="311944"/>
          </a:xfrm>
          <a:custGeom>
            <a:avLst/>
            <a:gdLst>
              <a:gd name="connsiteX0" fmla="*/ 69057 w 69057"/>
              <a:gd name="connsiteY0" fmla="*/ 0 h 311944"/>
              <a:gd name="connsiteX1" fmla="*/ 0 w 69057"/>
              <a:gd name="connsiteY1" fmla="*/ 311944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57" h="311944">
                <a:moveTo>
                  <a:pt x="69057" y="0"/>
                </a:moveTo>
                <a:lnTo>
                  <a:pt x="0" y="3119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identified his second law of inheritance by following two characters at the same time</a:t>
            </a:r>
          </a:p>
          <a:p>
            <a:r>
              <a:rPr lang="en-US" dirty="0" smtClean="0"/>
              <a:t>Crossing two true-breeding parents differing in two characters produces </a:t>
            </a:r>
            <a:r>
              <a:rPr lang="en-US" b="1" dirty="0" err="1" smtClean="0"/>
              <a:t>dihybrids</a:t>
            </a:r>
            <a:r>
              <a:rPr lang="en-US" dirty="0" smtClean="0"/>
              <a:t> in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generation, heterozygous for both characters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dihybrid</a:t>
            </a:r>
            <a:r>
              <a:rPr lang="en-US" b="1" dirty="0" smtClean="0"/>
              <a:t> cross</a:t>
            </a:r>
            <a:r>
              <a:rPr lang="en-US" dirty="0" smtClean="0"/>
              <a:t>, a cross between 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dihybrids</a:t>
            </a:r>
            <a:r>
              <a:rPr lang="en-US" dirty="0" smtClean="0"/>
              <a:t>, can determine whether two characters are transmitted to offspring as a package or independently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92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68224"/>
            <a:ext cx="6522720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11.8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841" y="255524"/>
            <a:ext cx="100027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C00000"/>
                </a:solidFill>
                <a:ea typeface="ＭＳ Ｐゴシック" charset="0"/>
              </a:rPr>
              <a:t>Experiment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3341" y="631762"/>
            <a:ext cx="113960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P Generation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904" y="585725"/>
            <a:ext cx="509755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i="1" dirty="0">
                <a:solidFill>
                  <a:srgbClr val="000000"/>
                </a:solidFill>
                <a:ea typeface="ＭＳ Ｐゴシック" charset="0"/>
              </a:rPr>
              <a:t>YYRR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1979" y="1039750"/>
            <a:ext cx="77745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9691" y="1641412"/>
            <a:ext cx="1205458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21" b="1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4816" y="1108775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9179" y="585725"/>
            <a:ext cx="346249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42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9979" y="1082612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791" y="1758887"/>
            <a:ext cx="428002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42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4116" y="2343087"/>
            <a:ext cx="1971694" cy="4398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Hypothesis 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dependent 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assortment</a:t>
            </a:r>
            <a:endParaRPr lang="en-US" sz="142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6591" y="2336737"/>
            <a:ext cx="2186496" cy="4398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Hypothesis 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 independent assortment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0791" y="2781237"/>
            <a:ext cx="570669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5779" y="2827275"/>
            <a:ext cx="182742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89691" y="2905062"/>
            <a:ext cx="1205458" cy="6597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Predicted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offspring of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429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 generation</a:t>
            </a:r>
            <a:endParaRPr lang="en-US" sz="142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4729" y="3040000"/>
            <a:ext cx="570669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6014" y="3077414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9789" y="3078138"/>
            <a:ext cx="15228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9479" y="3061462"/>
            <a:ext cx="18434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9758" y="334423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37829" y="334349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2879" y="3318834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0441" y="3312547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en-US" sz="1123" b="1" dirty="0" err="1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123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9691" y="2368487"/>
            <a:ext cx="100027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Predictions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25916" y="3778322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9793" y="3830032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716" y="3058287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7329" y="3517012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84394" y="3979355"/>
            <a:ext cx="15228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69266" y="3751200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en-US" sz="1123" b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99192" y="4200525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3279" y="3633600"/>
            <a:ext cx="40075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31566" y="4092512"/>
            <a:ext cx="35266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2866" y="4098862"/>
            <a:ext cx="30457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75304" y="4092512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61079" y="4092512"/>
            <a:ext cx="28854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29491" y="3957575"/>
            <a:ext cx="448841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26131" y="4244850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16618" y="429409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97941" y="3894837"/>
            <a:ext cx="40075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3007" y="3993311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99676" y="4043066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2398" y="4146172"/>
            <a:ext cx="448841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40749" y="4351455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43408" y="470109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28041" y="4759341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28767" y="4699377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46691" y="4350230"/>
            <a:ext cx="272510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20876" y="4757203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11239" y="445631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9998" y="4511151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60060" y="4449732"/>
            <a:ext cx="18434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21464" y="4562350"/>
            <a:ext cx="38472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75009" y="4898899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44800" y="5037555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20341" y="5349812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15591" y="5400612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15333" y="5346573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05385" y="5402678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42266" y="4933887"/>
            <a:ext cx="1756891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Phenotypic ratio 3:1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11239" y="492094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99998" y="497504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36047" y="5037983"/>
            <a:ext cx="28854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29439" y="5350857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89823" y="5028460"/>
            <a:ext cx="32060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18204" y="5401657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90404" y="534974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69782" y="5030160"/>
            <a:ext cx="272510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72987" y="5400612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591804" y="5594287"/>
            <a:ext cx="208390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Phenotypic ratio 9:3:3:1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21429" y="5900675"/>
            <a:ext cx="66524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C00000"/>
                </a:solidFill>
                <a:ea typeface="ＭＳ Ｐゴシック" charset="0"/>
              </a:rPr>
              <a:t>Results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24616" y="6297550"/>
            <a:ext cx="30777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315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116766" y="6303900"/>
            <a:ext cx="30777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108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808916" y="6297550"/>
            <a:ext cx="30777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101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04241" y="6303900"/>
            <a:ext cx="20518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32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44054" y="6303900"/>
            <a:ext cx="3382336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Phenotypic ratio approximately 9:3:3:1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09001" y="3894837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13357" y="4564408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78200" y="4566466"/>
            <a:ext cx="36869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52693" y="4568524"/>
            <a:ext cx="32060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215861" y="3633600"/>
            <a:ext cx="35266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50243" y="3633600"/>
            <a:ext cx="38472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47300" y="3633600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24" name="Freeform 9223"/>
          <p:cNvSpPr/>
          <p:nvPr/>
        </p:nvSpPr>
        <p:spPr>
          <a:xfrm>
            <a:off x="5969000" y="5362575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376534" y="5363597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6580735" y="5362575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139168" y="5349812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152066" y="4947878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156185" y="4473459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5156185" y="4009460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0295" y="3531497"/>
            <a:ext cx="137502" cy="158208"/>
            <a:chOff x="5110295" y="3531497"/>
            <a:chExt cx="137502" cy="158208"/>
          </a:xfrm>
        </p:grpSpPr>
        <p:sp>
          <p:nvSpPr>
            <p:cNvPr id="34" name="TextBox 33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16" name="Freeform 115"/>
          <p:cNvSpPr/>
          <p:nvPr/>
        </p:nvSpPr>
        <p:spPr>
          <a:xfrm>
            <a:off x="3880063" y="4718530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388567" y="4718530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2877427" y="4249675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2871077" y="3791386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34335" y="338942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3394704" y="3355727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923994" y="338942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3880063" y="3354997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5650045" y="3099697"/>
            <a:ext cx="137502" cy="158208"/>
            <a:chOff x="5110295" y="3531497"/>
            <a:chExt cx="137502" cy="158208"/>
          </a:xfrm>
        </p:grpSpPr>
        <p:sp>
          <p:nvSpPr>
            <p:cNvPr id="124" name="TextBox 123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138995" y="3098944"/>
            <a:ext cx="137502" cy="158208"/>
            <a:chOff x="5110295" y="3531497"/>
            <a:chExt cx="137502" cy="158208"/>
          </a:xfrm>
        </p:grpSpPr>
        <p:sp>
          <p:nvSpPr>
            <p:cNvPr id="128" name="TextBox 127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02545" y="3098191"/>
            <a:ext cx="137502" cy="158208"/>
            <a:chOff x="5110295" y="3531497"/>
            <a:chExt cx="137502" cy="158208"/>
          </a:xfrm>
        </p:grpSpPr>
        <p:sp>
          <p:nvSpPr>
            <p:cNvPr id="132" name="TextBox 131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072445" y="3097438"/>
            <a:ext cx="137502" cy="158208"/>
            <a:chOff x="5110295" y="3531497"/>
            <a:chExt cx="137502" cy="158208"/>
          </a:xfrm>
        </p:grpSpPr>
        <p:sp>
          <p:nvSpPr>
            <p:cNvPr id="136" name="TextBox 135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252472"/>
            <a:ext cx="8546592" cy="235305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11.8-1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356" y="2225785"/>
            <a:ext cx="1267976" cy="2791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B01016"/>
                </a:solidFill>
                <a:ea typeface="ＭＳ Ｐゴシック" charset="0"/>
              </a:rPr>
              <a:t>Experiment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06" y="2708385"/>
            <a:ext cx="1444883" cy="2791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4" b="1" dirty="0">
                <a:solidFill>
                  <a:srgbClr val="000000"/>
                </a:solidFill>
                <a:ea typeface="ＭＳ Ｐゴシック" charset="0"/>
              </a:rPr>
              <a:t>P Generation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1781" y="2649648"/>
            <a:ext cx="647613" cy="2791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4" b="1" i="1" dirty="0">
                <a:solidFill>
                  <a:srgbClr val="000000"/>
                </a:solidFill>
                <a:ea typeface="ＭＳ Ｐゴシック" charset="0"/>
              </a:rPr>
              <a:t>YYRR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8244" y="3251310"/>
            <a:ext cx="984244" cy="2791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4" b="1" dirty="0" smtClean="0">
                <a:solidFill>
                  <a:srgbClr val="000000"/>
                </a:solidFill>
                <a:ea typeface="ＭＳ Ｐゴシック" charset="0"/>
              </a:rPr>
              <a:t>Gametes</a:t>
            </a:r>
            <a:endParaRPr lang="en-US" sz="1814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06" y="4014898"/>
            <a:ext cx="1522853" cy="2791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4" b="1" dirty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10" b="1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814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14" b="1" dirty="0" smtClean="0">
                <a:solidFill>
                  <a:srgbClr val="000000"/>
                </a:solidFill>
                <a:ea typeface="ＭＳ Ｐゴシック" charset="0"/>
              </a:rPr>
              <a:t>Generation</a:t>
            </a:r>
            <a:endParaRPr lang="en-US" sz="1814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0744" y="2655998"/>
            <a:ext cx="439223" cy="2791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4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814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706269" y="3302110"/>
            <a:ext cx="1827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2281" y="4172060"/>
            <a:ext cx="543418" cy="2791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4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814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842669" y="3301104"/>
            <a:ext cx="2677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YR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43128"/>
            <a:ext cx="8546592" cy="55717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11.8-2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76771" y="613552"/>
            <a:ext cx="2532745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Hypothesis </a:t>
            </a:r>
            <a:r>
              <a:rPr lang="en-US" sz="1840" b="1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</a:p>
          <a:p>
            <a:pPr algn="ctr"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dependent </a:t>
            </a:r>
            <a:r>
              <a:rPr lang="en-US" sz="1840" b="1" dirty="0" smtClean="0">
                <a:solidFill>
                  <a:srgbClr val="000000"/>
                </a:solidFill>
                <a:ea typeface="ＭＳ Ｐゴシック" charset="0"/>
              </a:rPr>
              <a:t>assortment</a:t>
            </a:r>
            <a:endParaRPr lang="en-US" sz="184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40116" y="625317"/>
            <a:ext cx="2808461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Hypothesis </a:t>
            </a:r>
            <a:r>
              <a:rPr lang="en-US" sz="1840" b="1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</a:p>
          <a:p>
            <a:pPr algn="ctr"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 independent assortment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98266" y="1387240"/>
            <a:ext cx="1505220" cy="7961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 smtClean="0">
                <a:solidFill>
                  <a:srgbClr val="000000"/>
                </a:solidFill>
                <a:ea typeface="ＭＳ Ｐゴシック" charset="0"/>
              </a:rPr>
              <a:t>Predicted</a:t>
            </a:r>
          </a:p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 smtClean="0">
                <a:solidFill>
                  <a:srgbClr val="000000"/>
                </a:solidFill>
                <a:ea typeface="ＭＳ Ｐゴシック" charset="0"/>
              </a:rPr>
              <a:t>offspring of</a:t>
            </a:r>
          </a:p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40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840" b="1" dirty="0" smtClean="0">
                <a:solidFill>
                  <a:srgbClr val="000000"/>
                </a:solidFill>
                <a:ea typeface="ＭＳ Ｐゴシック" charset="0"/>
              </a:rPr>
              <a:t> generation</a:t>
            </a:r>
            <a:endParaRPr lang="en-US" sz="184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53470" y="1208389"/>
            <a:ext cx="734175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688795" y="3024231"/>
            <a:ext cx="577081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23043" y="5322817"/>
            <a:ext cx="852798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B01016"/>
                </a:solidFill>
                <a:ea typeface="ＭＳ Ｐゴシック" charset="0"/>
              </a:rPr>
              <a:t>Results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445672" y="5854599"/>
            <a:ext cx="394339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315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346893" y="5854155"/>
            <a:ext cx="394339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108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258926" y="5843582"/>
            <a:ext cx="394339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101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176475" y="5849459"/>
            <a:ext cx="262892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32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551799" y="5838915"/>
            <a:ext cx="4344138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Phenotypic ratio approximately 9:3:3:1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624471" y="2776577"/>
            <a:ext cx="577081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288223" y="253365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2402523" y="2600325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989003" y="163068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6103303" y="1703388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3293428" y="1537018"/>
            <a:ext cx="734175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2974023" y="1956118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082290" y="202279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6242240" y="1589405"/>
            <a:ext cx="270908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6639560" y="163068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6753860" y="1688148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6936423" y="1589405"/>
            <a:ext cx="205184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7241540" y="163068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7363460" y="1695768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7528560" y="1598613"/>
            <a:ext cx="250068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857490" y="163068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7980998" y="1695768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8176260" y="1606233"/>
            <a:ext cx="184346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3227260" y="1922463"/>
            <a:ext cx="270908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609340" y="1948498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725228" y="202279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3924935" y="1906333"/>
            <a:ext cx="184346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290185" y="220821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404485" y="228092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591555" y="2166938"/>
            <a:ext cx="270908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5629148" y="2788413"/>
            <a:ext cx="205184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610288" y="3392488"/>
            <a:ext cx="250068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638673" y="4002088"/>
            <a:ext cx="184346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568316" y="4602481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9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677853" y="4673283"/>
            <a:ext cx="134652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593022" y="2509299"/>
            <a:ext cx="270908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635026" y="3095879"/>
            <a:ext cx="184346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955290" y="3757295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6051740" y="2336800"/>
            <a:ext cx="541815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092698" y="2940791"/>
            <a:ext cx="476092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089968" y="3572753"/>
            <a:ext cx="520976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114098" y="4175125"/>
            <a:ext cx="455253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6343016" y="4606289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6454140" y="4673283"/>
            <a:ext cx="134652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7151053" y="4598669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2288223" y="313563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402523" y="3209925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053620" y="2655444"/>
            <a:ext cx="541815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282565" y="281019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5404485" y="289052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3092259" y="3278474"/>
            <a:ext cx="455253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3069590" y="381476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3601403" y="3749675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3753929" y="3274251"/>
            <a:ext cx="368691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3715703" y="381476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5282565" y="343376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5404485" y="3498850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448782" y="4054000"/>
            <a:ext cx="2257028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>
                <a:solidFill>
                  <a:srgbClr val="000000"/>
                </a:solidFill>
                <a:ea typeface="ＭＳ Ｐゴシック" charset="0"/>
              </a:rPr>
              <a:t>Phenotypic ratio 3:1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5282565" y="4035743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5402579" y="4108132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7355205" y="4175125"/>
            <a:ext cx="434414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252970" y="4665663"/>
            <a:ext cx="134652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7878446" y="4600575"/>
            <a:ext cx="67326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7999730" y="4175125"/>
            <a:ext cx="368691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990840" y="4665663"/>
            <a:ext cx="134652" cy="1445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5927534" y="4924172"/>
            <a:ext cx="2677015" cy="2831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40" b="1" dirty="0">
                <a:solidFill>
                  <a:srgbClr val="000000"/>
                </a:solidFill>
                <a:ea typeface="ＭＳ Ｐゴシック" charset="0"/>
              </a:rPr>
              <a:t>Phenotypic ratio 9:3:3:1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3657406" y="2659666"/>
            <a:ext cx="506229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522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6708512" y="2336800"/>
            <a:ext cx="476092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296704" y="2336800"/>
            <a:ext cx="520976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7945856" y="2336800"/>
            <a:ext cx="455253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729064" y="2940791"/>
            <a:ext cx="410369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7334211" y="2940791"/>
            <a:ext cx="455253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7972306" y="2940791"/>
            <a:ext cx="389530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6735396" y="3572753"/>
            <a:ext cx="455253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7338466" y="3572753"/>
            <a:ext cx="500137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7972016" y="3572753"/>
            <a:ext cx="434414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60854" y="4175125"/>
            <a:ext cx="389530" cy="23423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22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522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028950" y="1966913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9" name="Freeform 288"/>
          <p:cNvSpPr/>
          <p:nvPr/>
        </p:nvSpPr>
        <p:spPr>
          <a:xfrm>
            <a:off x="3668729" y="1975719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0" name="Freeform 289"/>
          <p:cNvSpPr/>
          <p:nvPr/>
        </p:nvSpPr>
        <p:spPr>
          <a:xfrm>
            <a:off x="2340610" y="2550680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1" name="Freeform 290"/>
          <p:cNvSpPr/>
          <p:nvPr/>
        </p:nvSpPr>
        <p:spPr>
          <a:xfrm>
            <a:off x="2336307" y="3146256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2" name="Freeform 291"/>
          <p:cNvSpPr/>
          <p:nvPr/>
        </p:nvSpPr>
        <p:spPr>
          <a:xfrm>
            <a:off x="3022616" y="3749675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3" name="Freeform 292"/>
          <p:cNvSpPr/>
          <p:nvPr/>
        </p:nvSpPr>
        <p:spPr>
          <a:xfrm>
            <a:off x="3666556" y="3749675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4" name="Freeform 293"/>
          <p:cNvSpPr/>
          <p:nvPr/>
        </p:nvSpPr>
        <p:spPr>
          <a:xfrm>
            <a:off x="5340624" y="2220194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5" name="Freeform 294"/>
          <p:cNvSpPr/>
          <p:nvPr/>
        </p:nvSpPr>
        <p:spPr>
          <a:xfrm>
            <a:off x="5350192" y="2810193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6" name="Freeform 295"/>
          <p:cNvSpPr/>
          <p:nvPr/>
        </p:nvSpPr>
        <p:spPr>
          <a:xfrm>
            <a:off x="5350234" y="3424007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7" name="Freeform 296"/>
          <p:cNvSpPr/>
          <p:nvPr/>
        </p:nvSpPr>
        <p:spPr>
          <a:xfrm>
            <a:off x="5345513" y="4037821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8" name="Freeform 297"/>
          <p:cNvSpPr/>
          <p:nvPr/>
        </p:nvSpPr>
        <p:spPr>
          <a:xfrm>
            <a:off x="5630879" y="4608894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9" name="Freeform 298"/>
          <p:cNvSpPr/>
          <p:nvPr/>
        </p:nvSpPr>
        <p:spPr>
          <a:xfrm>
            <a:off x="6400590" y="4608195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0" name="Freeform 299"/>
          <p:cNvSpPr/>
          <p:nvPr/>
        </p:nvSpPr>
        <p:spPr>
          <a:xfrm>
            <a:off x="7215908" y="4602481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1" name="Freeform 300"/>
          <p:cNvSpPr/>
          <p:nvPr/>
        </p:nvSpPr>
        <p:spPr>
          <a:xfrm>
            <a:off x="7950535" y="4597718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2" name="Freeform 301"/>
          <p:cNvSpPr/>
          <p:nvPr/>
        </p:nvSpPr>
        <p:spPr>
          <a:xfrm>
            <a:off x="6049386" y="1642935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3" name="Freeform 302"/>
          <p:cNvSpPr/>
          <p:nvPr/>
        </p:nvSpPr>
        <p:spPr>
          <a:xfrm>
            <a:off x="6689430" y="1634362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4" name="Freeform 303"/>
          <p:cNvSpPr/>
          <p:nvPr/>
        </p:nvSpPr>
        <p:spPr>
          <a:xfrm>
            <a:off x="7306579" y="1641926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5" name="Freeform 304"/>
          <p:cNvSpPr/>
          <p:nvPr/>
        </p:nvSpPr>
        <p:spPr>
          <a:xfrm>
            <a:off x="7917196" y="1644080"/>
            <a:ext cx="61913" cy="180975"/>
          </a:xfrm>
          <a:custGeom>
            <a:avLst/>
            <a:gdLst>
              <a:gd name="connsiteX0" fmla="*/ 61913 w 61913"/>
              <a:gd name="connsiteY0" fmla="*/ 0 h 180975"/>
              <a:gd name="connsiteX1" fmla="*/ 0 w 6191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3" h="180975">
                <a:moveTo>
                  <a:pt x="6191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results of Mendel’s</a:t>
            </a:r>
            <a:r>
              <a:rPr lang="en-US" altLang="ja-JP" dirty="0" smtClean="0"/>
              <a:t> dihybrid experiments are the basis for the </a:t>
            </a:r>
            <a:r>
              <a:rPr lang="en-US" altLang="ja-JP" b="1" dirty="0" smtClean="0"/>
              <a:t>law of independent assortment</a:t>
            </a:r>
          </a:p>
          <a:p>
            <a:r>
              <a:rPr lang="en-US" dirty="0" smtClean="0"/>
              <a:t>It states that </a:t>
            </a:r>
            <a:r>
              <a:rPr lang="en-US" i="1" dirty="0" smtClean="0"/>
              <a:t>each pair of alleles segregates independently of any other pair during gamete formation</a:t>
            </a:r>
          </a:p>
          <a:p>
            <a:r>
              <a:rPr lang="en-US" dirty="0" smtClean="0"/>
              <a:t>This law applies to genes on chromosomes that are not homologous, or those far apart on the same chromosome</a:t>
            </a:r>
          </a:p>
          <a:p>
            <a:r>
              <a:rPr lang="en-US" dirty="0" smtClean="0"/>
              <a:t>Genes located near each other on the same chromosome tend to be inherited together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chose to track only characters that occurred in two distinct alternative forms</a:t>
            </a:r>
          </a:p>
          <a:p>
            <a:r>
              <a:rPr lang="en-US" dirty="0" smtClean="0"/>
              <a:t>He also used varieties that were </a:t>
            </a:r>
            <a:r>
              <a:rPr lang="en-US" b="1" dirty="0" smtClean="0"/>
              <a:t>true-breeding </a:t>
            </a:r>
            <a:r>
              <a:rPr lang="en-US" dirty="0" smtClean="0"/>
              <a:t>(plants that produce offspring of the same variety when they self-pollinate)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typical experiment, Mendel mated two contrasting, true-breeding varieties, a process called </a:t>
            </a:r>
            <a:r>
              <a:rPr lang="en-US" b="1" dirty="0" smtClean="0"/>
              <a:t>hybridization</a:t>
            </a:r>
          </a:p>
          <a:p>
            <a:r>
              <a:rPr lang="en-US" dirty="0" smtClean="0"/>
              <a:t>The true-breeding parents are the </a:t>
            </a:r>
            <a:r>
              <a:rPr lang="en-US" b="1" dirty="0" smtClean="0"/>
              <a:t>P generation</a:t>
            </a:r>
          </a:p>
          <a:p>
            <a:r>
              <a:rPr lang="en-US" dirty="0" smtClean="0"/>
              <a:t>The hybrid offspring of the P generation are called the </a:t>
            </a: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en-US" b="1" dirty="0" smtClean="0"/>
              <a:t> generation</a:t>
            </a:r>
          </a:p>
          <a:p>
            <a:r>
              <a:rPr lang="en-US" dirty="0" smtClean="0"/>
              <a:t>When F</a:t>
            </a:r>
            <a:r>
              <a:rPr lang="en-US" baseline="-25000" dirty="0" smtClean="0"/>
              <a:t>1</a:t>
            </a:r>
            <a:r>
              <a:rPr lang="en-US" dirty="0" smtClean="0"/>
              <a:t> individuals self-pollinate or cross-pollinate with other F</a:t>
            </a:r>
            <a:r>
              <a:rPr lang="en-US" baseline="-25000" dirty="0" smtClean="0"/>
              <a:t>1</a:t>
            </a:r>
            <a:r>
              <a:rPr lang="en-US" dirty="0" smtClean="0"/>
              <a:t> hybrids, the 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 generation </a:t>
            </a:r>
            <a:r>
              <a:rPr lang="en-US" dirty="0" smtClean="0"/>
              <a:t>is produced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Segregation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Mendel crossed contrasting, true-breeding white- and purple-flowered pea plants, all of the F</a:t>
            </a:r>
            <a:r>
              <a:rPr lang="en-US" baseline="-25000" dirty="0" smtClean="0"/>
              <a:t>1</a:t>
            </a:r>
            <a:r>
              <a:rPr lang="en-US" dirty="0" smtClean="0"/>
              <a:t> hybrids were purple</a:t>
            </a:r>
          </a:p>
          <a:p>
            <a:r>
              <a:rPr lang="en-US" dirty="0" smtClean="0"/>
              <a:t>When Mendel crossed the F</a:t>
            </a:r>
            <a:r>
              <a:rPr lang="en-US" baseline="-25000" dirty="0"/>
              <a:t>1</a:t>
            </a:r>
            <a:r>
              <a:rPr lang="en-US" dirty="0" smtClean="0"/>
              <a:t> hybrids, many of the </a:t>
            </a:r>
            <a:br>
              <a:rPr lang="en-US" dirty="0" smtClean="0"/>
            </a:br>
            <a:r>
              <a:rPr lang="en-US" dirty="0" smtClean="0"/>
              <a:t>F</a:t>
            </a:r>
            <a:r>
              <a:rPr lang="en-US" baseline="-25000" dirty="0"/>
              <a:t>2</a:t>
            </a:r>
            <a:r>
              <a:rPr lang="en-US" dirty="0" smtClean="0"/>
              <a:t> plants had purple flowers, but some had white</a:t>
            </a:r>
          </a:p>
          <a:p>
            <a:r>
              <a:rPr lang="en-US" dirty="0" smtClean="0"/>
              <a:t>Mendel discovered a ratio of about three to one, purple to white flowers, in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04216"/>
            <a:ext cx="5839968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11.3-s1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67891" y="202628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99641" y="604266"/>
            <a:ext cx="143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90116" y="956691"/>
            <a:ext cx="156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(true-breeding</a:t>
            </a:r>
          </a:p>
          <a:p>
            <a:pPr algn="ctr" eaLnBrk="0" hangingPunct="0"/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parents)</a:t>
            </a:r>
            <a:endParaRPr lang="en-US" sz="1800" b="1" dirty="0">
              <a:solidFill>
                <a:srgbClr val="231F2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23791" y="127260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Purple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231F2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642991" y="127895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White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231F2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04216"/>
            <a:ext cx="5839968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11.3-s2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67891" y="202628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99641" y="604266"/>
            <a:ext cx="143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90116" y="956691"/>
            <a:ext cx="156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(true-breeding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23791" y="127260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2991" y="127895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683304" y="2708126"/>
            <a:ext cx="1508426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</a:p>
          <a:p>
            <a:pPr algn="ctr" eaLnBrk="0" hangingPunct="0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(hybrids)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900948" y="3191570"/>
            <a:ext cx="31547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 plants had purple 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04216"/>
            <a:ext cx="5839968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11.3-s3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67891" y="202628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99641" y="604266"/>
            <a:ext cx="143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90116" y="956691"/>
            <a:ext cx="156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(true-breeding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23791" y="127260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2991" y="127895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683304" y="2708126"/>
            <a:ext cx="1508426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</a:p>
          <a:p>
            <a:pPr algn="ctr" eaLnBrk="0" hangingPunct="0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(hybrids)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900948" y="3191570"/>
            <a:ext cx="31547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 plants had purple 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652113" y="3612060"/>
            <a:ext cx="27186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Self- or cross-pollination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662503" y="4235355"/>
            <a:ext cx="8335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Results</a:t>
            </a:r>
            <a:endParaRPr lang="en-US" sz="1800" b="1" dirty="0">
              <a:solidFill>
                <a:srgbClr val="B01016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653536" y="4797985"/>
            <a:ext cx="15517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997360" y="6102723"/>
            <a:ext cx="218008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705 purple-flowered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plants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399381" y="6093197"/>
            <a:ext cx="206466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224 white-flowered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plants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3682</TotalTime>
  <Words>2114</Words>
  <Application>Microsoft Macintosh PowerPoint</Application>
  <PresentationFormat>On-screen Show (4:3)</PresentationFormat>
  <Paragraphs>591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169</vt:i4>
      </vt:variant>
      <vt:variant>
        <vt:lpstr>Slide Titles</vt:lpstr>
      </vt:variant>
      <vt:variant>
        <vt:i4>34</vt:i4>
      </vt:variant>
    </vt:vector>
  </HeadingPairs>
  <TitlesOfParts>
    <vt:vector size="209" baseType="lpstr">
      <vt:lpstr>ＭＳ Ｐゴシック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Concept 11.1: Mendel used the scientific approach to identify two laws of inheritance</vt:lpstr>
      <vt:lpstr>Mendel’s Experimental, Quantitative Approach</vt:lpstr>
      <vt:lpstr>Figure 11.2</vt:lpstr>
      <vt:lpstr>PowerPoint Presentation</vt:lpstr>
      <vt:lpstr>PowerPoint Presentation</vt:lpstr>
      <vt:lpstr>The Law of Segregation</vt:lpstr>
      <vt:lpstr>Figure 11.3-s1</vt:lpstr>
      <vt:lpstr>Figure 11.3-s2</vt:lpstr>
      <vt:lpstr>Figure 11.3-s3</vt:lpstr>
      <vt:lpstr>PowerPoint Presentation</vt:lpstr>
      <vt:lpstr>PowerPoint Presentation</vt:lpstr>
      <vt:lpstr>Table 11.1-1</vt:lpstr>
      <vt:lpstr>Table 11.1-2</vt:lpstr>
      <vt:lpstr>Mendel’s Model</vt:lpstr>
      <vt:lpstr>PowerPoint Presentation</vt:lpstr>
      <vt:lpstr>Figure 11.4</vt:lpstr>
      <vt:lpstr>PowerPoint Presentation</vt:lpstr>
      <vt:lpstr>PowerPoint Presentation</vt:lpstr>
      <vt:lpstr>PowerPoint Presentation</vt:lpstr>
      <vt:lpstr>PowerPoint Presentation</vt:lpstr>
      <vt:lpstr>Figure 11.5-s1</vt:lpstr>
      <vt:lpstr>Figure 11.5-s2</vt:lpstr>
      <vt:lpstr>Figure 11.5-s3</vt:lpstr>
      <vt:lpstr>Useful Genetic Vocabulary</vt:lpstr>
      <vt:lpstr>PowerPoint Presentation</vt:lpstr>
      <vt:lpstr>Figure 11.6</vt:lpstr>
      <vt:lpstr>The Testcross</vt:lpstr>
      <vt:lpstr>Figure 11.7</vt:lpstr>
      <vt:lpstr>The Law of Independent Assortment</vt:lpstr>
      <vt:lpstr>PowerPoint Presentation</vt:lpstr>
      <vt:lpstr>Figure 11.8</vt:lpstr>
      <vt:lpstr>Figure 11.8-1</vt:lpstr>
      <vt:lpstr>Figure 11.8-2</vt:lpstr>
      <vt:lpstr>PowerPoint Presentation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601</cp:revision>
  <cp:lastPrinted>2005-03-24T12:52:04Z</cp:lastPrinted>
  <dcterms:created xsi:type="dcterms:W3CDTF">2010-10-31T21:38:30Z</dcterms:created>
  <dcterms:modified xsi:type="dcterms:W3CDTF">2017-01-06T16:53:40Z</dcterms:modified>
</cp:coreProperties>
</file>