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114" y="5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cs.google.com/document/d/1llhkNoOPQ4geaCLx1nABZKbwsg3tR1QsHEorK6thMnc/edit?usp=sharin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c95ec047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c95ec047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000" dirty="0"/>
              <a:t>Case study notes flip the traditional method of lecturing by presenting a question or a problem to solve during the lecture.    </a:t>
            </a:r>
            <a:r>
              <a:rPr lang="en-US" sz="1000"/>
              <a:t>Student handout: </a:t>
            </a:r>
            <a:r>
              <a:rPr lang="en-US" sz="1000" u="sng">
                <a:solidFill>
                  <a:schemeClr val="hlink"/>
                </a:solidFill>
                <a:hlinkClick r:id="rId3"/>
              </a:rPr>
              <a:t>https://docs.google.com/document/d/1llhkNoOPQ4geaCLx1nABZKbwsg3tR1QsHEorK6thMnc/edit?usp=sharing</a:t>
            </a:r>
            <a:endParaRPr sz="1000"/>
          </a:p>
        </p:txBody>
      </p:sp>
      <p:sp>
        <p:nvSpPr>
          <p:cNvPr id="77" name="Google Shape;77;g1c95ec0474_0_7: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sz="1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c95ec0474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c95ec0474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g1c95ec0474_0_35: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c9f58332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1c9f58332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g1c9f583321_0_10: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sz="14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c95ec0474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c95ec0474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g1c95ec0474_0_42: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c95ec047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c95ec047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g1c95ec0474_0_0: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sz="14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Swyer syndrome = XY females, they’ve either lost the SRY gene or it has malfunctioned</a:t>
            </a:r>
            <a:endParaRPr/>
          </a:p>
        </p:txBody>
      </p:sp>
      <p:sp>
        <p:nvSpPr>
          <p:cNvPr id="264" name="Google Shape;264;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cde8aee95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1cde8aee95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g1cde8aee95_0_9: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sz="14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1" name="Google Shape;281;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1cde8aee95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1cde8aee95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0" name="Google Shape;290;g1cde8aee95_0_18: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sz="14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1cde8aee95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1cde8aee95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8" name="Google Shape;298;g1cde8aee95_0_26: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sz="14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c95ec0474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1c95ec0474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 name="Google Shape;307;g1c95ec0474_0_54: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sz="14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1c9f58332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1c9f58332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5" name="Google Shape;315;g1c9f583321_0_0: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sz="14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42: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800" b="0" i="0" u="none">
                <a:solidFill>
                  <a:srgbClr val="000000"/>
                </a:solidFill>
                <a:latin typeface="Arial"/>
                <a:ea typeface="Arial"/>
                <a:cs typeface="Arial"/>
                <a:sym typeface="Arial"/>
              </a:rPr>
              <a:t>27</a:t>
            </a:fld>
            <a:endParaRPr/>
          </a:p>
        </p:txBody>
      </p:sp>
      <p:sp>
        <p:nvSpPr>
          <p:cNvPr id="322" name="Google Shape;322;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3" name="Google Shape;323;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This case study is based on a true story, but data included is fictional. Santhi’s medical records are not public, so some aspects have been fabricated. </a:t>
            </a:r>
            <a:endParaRPr/>
          </a:p>
        </p:txBody>
      </p:sp>
      <p:sp>
        <p:nvSpPr>
          <p:cNvPr id="93" name="Google Shape;9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a:t>Answer, both are the same face, the left is perceived as female because of greater contrast.  See: https://www.sciencedaily.com/releases/2009/10/091020153100.htm</a:t>
            </a:r>
            <a:endParaRPr sz="1200"/>
          </a:p>
        </p:txBody>
      </p:sp>
      <p:sp>
        <p:nvSpPr>
          <p:cNvPr id="108" name="Google Shape;10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1" name="Google Shape;51;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9pPr>
          </a:lstStyle>
          <a:p>
            <a:endParaRPr/>
          </a:p>
        </p:txBody>
      </p:sp>
      <p:sp>
        <p:nvSpPr>
          <p:cNvPr id="56" name="Google Shape;56;p13"/>
          <p:cNvSpPr txBox="1">
            <a:spLocks noGrp="1"/>
          </p:cNvSpPr>
          <p:nvPr>
            <p:ph type="body" idx="1"/>
          </p:nvPr>
        </p:nvSpPr>
        <p:spPr>
          <a:xfrm>
            <a:off x="457200" y="1200150"/>
            <a:ext cx="4038600" cy="33945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 name="Google Shape;57;p13"/>
          <p:cNvSpPr txBox="1">
            <a:spLocks noGrp="1"/>
          </p:cNvSpPr>
          <p:nvPr>
            <p:ph type="body" idx="2"/>
          </p:nvPr>
        </p:nvSpPr>
        <p:spPr>
          <a:xfrm>
            <a:off x="4648200" y="1200150"/>
            <a:ext cx="4038600" cy="33945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 name="Google Shape;58;p13"/>
          <p:cNvSpPr txBox="1">
            <a:spLocks noGrp="1"/>
          </p:cNvSpPr>
          <p:nvPr>
            <p:ph type="dt" idx="10"/>
          </p:nvPr>
        </p:nvSpPr>
        <p:spPr>
          <a:xfrm>
            <a:off x="457200" y="4683919"/>
            <a:ext cx="2133600" cy="3570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9" name="Google Shape;59;p13"/>
          <p:cNvSpPr txBox="1">
            <a:spLocks noGrp="1"/>
          </p:cNvSpPr>
          <p:nvPr>
            <p:ph type="ftr" idx="11"/>
          </p:nvPr>
        </p:nvSpPr>
        <p:spPr>
          <a:xfrm>
            <a:off x="3124200" y="4683919"/>
            <a:ext cx="2895600" cy="3570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0" name="Google Shape;60;p13"/>
          <p:cNvSpPr txBox="1">
            <a:spLocks noGrp="1"/>
          </p:cNvSpPr>
          <p:nvPr>
            <p:ph type="sldNum" idx="12"/>
          </p:nvPr>
        </p:nvSpPr>
        <p:spPr>
          <a:xfrm>
            <a:off x="6553200" y="4683919"/>
            <a:ext cx="2133600" cy="3570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000">
              <a:solidFill>
                <a:schemeClr val="dk2"/>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9pPr>
          </a:lstStyle>
          <a:p>
            <a:endParaRPr/>
          </a:p>
        </p:txBody>
      </p:sp>
      <p:sp>
        <p:nvSpPr>
          <p:cNvPr id="63" name="Google Shape;63;p14"/>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 name="Google Shape;64;p14"/>
          <p:cNvSpPr txBox="1">
            <a:spLocks noGrp="1"/>
          </p:cNvSpPr>
          <p:nvPr>
            <p:ph type="dt" idx="10"/>
          </p:nvPr>
        </p:nvSpPr>
        <p:spPr>
          <a:xfrm>
            <a:off x="457200" y="4683919"/>
            <a:ext cx="2133600" cy="3570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5" name="Google Shape;65;p14"/>
          <p:cNvSpPr txBox="1">
            <a:spLocks noGrp="1"/>
          </p:cNvSpPr>
          <p:nvPr>
            <p:ph type="ftr" idx="11"/>
          </p:nvPr>
        </p:nvSpPr>
        <p:spPr>
          <a:xfrm>
            <a:off x="3124200" y="4683919"/>
            <a:ext cx="2895600" cy="3570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6" name="Google Shape;66;p14"/>
          <p:cNvSpPr txBox="1">
            <a:spLocks noGrp="1"/>
          </p:cNvSpPr>
          <p:nvPr>
            <p:ph type="sldNum" idx="12"/>
          </p:nvPr>
        </p:nvSpPr>
        <p:spPr>
          <a:xfrm>
            <a:off x="6553200" y="4683919"/>
            <a:ext cx="2133600" cy="3570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000">
              <a:solidFill>
                <a:schemeClr val="dk2"/>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9pPr>
          </a:lstStyle>
          <a:p>
            <a:endParaRPr/>
          </a:p>
        </p:txBody>
      </p:sp>
      <p:sp>
        <p:nvSpPr>
          <p:cNvPr id="69" name="Google Shape;69;p15"/>
          <p:cNvSpPr txBox="1">
            <a:spLocks noGrp="1"/>
          </p:cNvSpPr>
          <p:nvPr>
            <p:ph type="body" idx="1"/>
          </p:nvPr>
        </p:nvSpPr>
        <p:spPr>
          <a:xfrm>
            <a:off x="457200" y="1200150"/>
            <a:ext cx="4038600" cy="33945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0" name="Google Shape;70;p15"/>
          <p:cNvSpPr txBox="1">
            <a:spLocks noGrp="1"/>
          </p:cNvSpPr>
          <p:nvPr>
            <p:ph type="body" idx="2"/>
          </p:nvPr>
        </p:nvSpPr>
        <p:spPr>
          <a:xfrm>
            <a:off x="4648200" y="1200150"/>
            <a:ext cx="4038600" cy="33945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1" name="Google Shape;71;p15"/>
          <p:cNvSpPr txBox="1">
            <a:spLocks noGrp="1"/>
          </p:cNvSpPr>
          <p:nvPr>
            <p:ph type="dt" idx="10"/>
          </p:nvPr>
        </p:nvSpPr>
        <p:spPr>
          <a:xfrm>
            <a:off x="457200" y="4683919"/>
            <a:ext cx="2133600" cy="3570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2" name="Google Shape;72;p15"/>
          <p:cNvSpPr txBox="1">
            <a:spLocks noGrp="1"/>
          </p:cNvSpPr>
          <p:nvPr>
            <p:ph type="ftr" idx="11"/>
          </p:nvPr>
        </p:nvSpPr>
        <p:spPr>
          <a:xfrm>
            <a:off x="3124200" y="4683919"/>
            <a:ext cx="2895600" cy="3570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3" name="Google Shape;73;p15"/>
          <p:cNvSpPr txBox="1">
            <a:spLocks noGrp="1"/>
          </p:cNvSpPr>
          <p:nvPr>
            <p:ph type="sldNum" idx="12"/>
          </p:nvPr>
        </p:nvSpPr>
        <p:spPr>
          <a:xfrm>
            <a:off x="6553200" y="4683919"/>
            <a:ext cx="2133600" cy="3570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000">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1" name="Google Shape;11;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12" name="Google Shape;12;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kMWxuF9YW38"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news.bbc.co.uk/2/hi/world/south_asia/6188775.stm"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s://www.sciencedaily.com/releases/2009/10/091020153100.ht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sz="1000">
                <a:solidFill>
                  <a:schemeClr val="dk2"/>
                </a:solidFill>
              </a:rPr>
              <a:t>1</a:t>
            </a:fld>
            <a:endParaRPr sz="1000">
              <a:solidFill>
                <a:schemeClr val="dk2"/>
              </a:solidFill>
            </a:endParaRPr>
          </a:p>
        </p:txBody>
      </p:sp>
      <p:sp>
        <p:nvSpPr>
          <p:cNvPr id="80" name="Google Shape;80;p16"/>
          <p:cNvSpPr txBox="1"/>
          <p:nvPr/>
        </p:nvSpPr>
        <p:spPr>
          <a:xfrm>
            <a:off x="190825" y="123919"/>
            <a:ext cx="8694600" cy="197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t>Case Study  (Notes)  on Meiosis</a:t>
            </a:r>
            <a:endParaRPr sz="3000"/>
          </a:p>
          <a:p>
            <a:pPr marL="0" lvl="0" indent="0" algn="l" rtl="0">
              <a:spcBef>
                <a:spcPts val="0"/>
              </a:spcBef>
              <a:spcAft>
                <a:spcPts val="0"/>
              </a:spcAft>
              <a:buNone/>
            </a:pPr>
            <a:endParaRPr sz="2500"/>
          </a:p>
          <a:p>
            <a:pPr marL="0" lvl="0" indent="0" algn="l" rtl="0">
              <a:spcBef>
                <a:spcPts val="0"/>
              </a:spcBef>
              <a:spcAft>
                <a:spcPts val="0"/>
              </a:spcAft>
              <a:buNone/>
            </a:pPr>
            <a:r>
              <a:rPr lang="en-US" sz="2500"/>
              <a:t>Big Question:  How is gender determined?   Is it possible for someone to have an external appearance that does not match the chromosomal sex?</a:t>
            </a:r>
            <a:endParaRPr sz="2500"/>
          </a:p>
        </p:txBody>
      </p:sp>
      <p:pic>
        <p:nvPicPr>
          <p:cNvPr id="81" name="Google Shape;81;p16" descr="Image result for gender"/>
          <p:cNvPicPr preferRelativeResize="0"/>
          <p:nvPr/>
        </p:nvPicPr>
        <p:blipFill>
          <a:blip r:embed="rId3">
            <a:alphaModFix/>
          </a:blip>
          <a:stretch>
            <a:fillRect/>
          </a:stretch>
        </p:blipFill>
        <p:spPr>
          <a:xfrm>
            <a:off x="2098300" y="2182944"/>
            <a:ext cx="3804788" cy="3042731"/>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5"/>
          <p:cNvSpPr txBox="1">
            <a:spLocks noGrp="1"/>
          </p:cNvSpPr>
          <p:nvPr>
            <p:ph type="sldNum" idx="12"/>
          </p:nvPr>
        </p:nvSpPr>
        <p:spPr>
          <a:xfrm>
            <a:off x="6553200" y="4683919"/>
            <a:ext cx="2133600" cy="357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fld id="{00000000-1234-1234-1234-123412341234}" type="slidenum">
              <a:rPr lang="en-US"/>
              <a:t>10</a:t>
            </a:fld>
            <a:endParaRPr sz="1000">
              <a:solidFill>
                <a:schemeClr val="dk2"/>
              </a:solidFill>
            </a:endParaRPr>
          </a:p>
        </p:txBody>
      </p:sp>
      <p:sp>
        <p:nvSpPr>
          <p:cNvPr id="156" name="Google Shape;156;p25"/>
          <p:cNvSpPr txBox="1"/>
          <p:nvPr/>
        </p:nvSpPr>
        <p:spPr>
          <a:xfrm>
            <a:off x="243375" y="128850"/>
            <a:ext cx="8776500" cy="223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600">
                <a:solidFill>
                  <a:schemeClr val="dk1"/>
                </a:solidFill>
              </a:rPr>
              <a:t>Can the process of meiosis result in a zygote that has Y chromosomes but have an external female appearance?</a:t>
            </a:r>
            <a:endParaRPr sz="2600">
              <a:solidFill>
                <a:schemeClr val="dk1"/>
              </a:solidFill>
            </a:endParaRPr>
          </a:p>
          <a:p>
            <a:pPr marL="0" lvl="0" indent="0" algn="ctr" rtl="0">
              <a:spcBef>
                <a:spcPts val="0"/>
              </a:spcBef>
              <a:spcAft>
                <a:spcPts val="0"/>
              </a:spcAft>
              <a:buClr>
                <a:schemeClr val="dk1"/>
              </a:buClr>
              <a:buSzPts val="1100"/>
              <a:buFont typeface="Arial"/>
              <a:buNone/>
            </a:pPr>
            <a:endParaRPr sz="2600">
              <a:solidFill>
                <a:schemeClr val="dk1"/>
              </a:solidFill>
            </a:endParaRPr>
          </a:p>
          <a:p>
            <a:pPr marL="0" lvl="0" indent="0" algn="l" rtl="0">
              <a:spcBef>
                <a:spcPts val="0"/>
              </a:spcBef>
              <a:spcAft>
                <a:spcPts val="0"/>
              </a:spcAft>
              <a:buClr>
                <a:schemeClr val="dk1"/>
              </a:buClr>
              <a:buSzPts val="1100"/>
              <a:buFont typeface="Arial"/>
              <a:buNone/>
            </a:pPr>
            <a:r>
              <a:rPr lang="en-US" sz="2600">
                <a:solidFill>
                  <a:schemeClr val="dk1"/>
                </a:solidFill>
              </a:rPr>
              <a:t>Can Santhi still be female?</a:t>
            </a:r>
            <a:endParaRPr sz="2600"/>
          </a:p>
        </p:txBody>
      </p:sp>
      <p:pic>
        <p:nvPicPr>
          <p:cNvPr id="157" name="Google Shape;157;p25"/>
          <p:cNvPicPr preferRelativeResize="0"/>
          <p:nvPr/>
        </p:nvPicPr>
        <p:blipFill>
          <a:blip r:embed="rId3">
            <a:alphaModFix/>
          </a:blip>
          <a:stretch>
            <a:fillRect/>
          </a:stretch>
        </p:blipFill>
        <p:spPr>
          <a:xfrm>
            <a:off x="602525" y="2259694"/>
            <a:ext cx="3510506" cy="2632875"/>
          </a:xfrm>
          <a:prstGeom prst="rect">
            <a:avLst/>
          </a:prstGeom>
          <a:noFill/>
          <a:ln>
            <a:noFill/>
          </a:ln>
        </p:spPr>
      </p:pic>
      <p:sp>
        <p:nvSpPr>
          <p:cNvPr id="158" name="Google Shape;158;p25"/>
          <p:cNvSpPr txBox="1"/>
          <p:nvPr/>
        </p:nvSpPr>
        <p:spPr>
          <a:xfrm>
            <a:off x="4543700" y="2362350"/>
            <a:ext cx="3995100" cy="201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600" u="sng"/>
              <a:t>Sexual dimorphism</a:t>
            </a:r>
            <a:r>
              <a:rPr lang="en-US" sz="2600"/>
              <a:t> is more obvious in some animals. </a:t>
            </a:r>
            <a:endParaRPr sz="26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6"/>
          <p:cNvSpPr txBox="1"/>
          <p:nvPr/>
        </p:nvSpPr>
        <p:spPr>
          <a:xfrm>
            <a:off x="6553200" y="4683919"/>
            <a:ext cx="2133600" cy="357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Arial"/>
              <a:buNone/>
            </a:pPr>
            <a:fld id="{00000000-1234-1234-1234-123412341234}" type="slidenum">
              <a:rPr lang="en-US" sz="1400" b="0" i="0" u="none">
                <a:solidFill>
                  <a:schemeClr val="dk1"/>
                </a:solidFill>
                <a:latin typeface="Arial"/>
                <a:ea typeface="Arial"/>
                <a:cs typeface="Arial"/>
                <a:sym typeface="Arial"/>
              </a:rPr>
              <a:t>11</a:t>
            </a:fld>
            <a:endParaRPr/>
          </a:p>
        </p:txBody>
      </p:sp>
      <p:sp>
        <p:nvSpPr>
          <p:cNvPr id="164" name="Google Shape;164;p26"/>
          <p:cNvSpPr txBox="1">
            <a:spLocks noGrp="1"/>
          </p:cNvSpPr>
          <p:nvPr>
            <p:ph type="title"/>
          </p:nvPr>
        </p:nvSpPr>
        <p:spPr>
          <a:xfrm>
            <a:off x="131250" y="82219"/>
            <a:ext cx="8686800" cy="493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Arial"/>
              <a:buNone/>
            </a:pPr>
            <a:r>
              <a:rPr lang="en-US" sz="3300" b="1">
                <a:solidFill>
                  <a:schemeClr val="dk1"/>
                </a:solidFill>
              </a:rPr>
              <a:t>How Sex Cells are Created: </a:t>
            </a:r>
            <a:r>
              <a:rPr lang="en-US" sz="3300" b="1" i="0" u="none" strike="noStrike" cap="none">
                <a:solidFill>
                  <a:schemeClr val="dk1"/>
                </a:solidFill>
                <a:latin typeface="Arial"/>
                <a:ea typeface="Arial"/>
                <a:cs typeface="Arial"/>
                <a:sym typeface="Arial"/>
              </a:rPr>
              <a:t>Meiosis</a:t>
            </a:r>
            <a:endParaRPr sz="3300"/>
          </a:p>
        </p:txBody>
      </p:sp>
      <p:sp>
        <p:nvSpPr>
          <p:cNvPr id="165" name="Google Shape;165;p26"/>
          <p:cNvSpPr txBox="1">
            <a:spLocks noGrp="1"/>
          </p:cNvSpPr>
          <p:nvPr>
            <p:ph type="body" idx="1"/>
          </p:nvPr>
        </p:nvSpPr>
        <p:spPr>
          <a:xfrm>
            <a:off x="268850" y="687019"/>
            <a:ext cx="8686800" cy="87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800" b="0" i="1" u="none">
                <a:solidFill>
                  <a:schemeClr val="dk1"/>
                </a:solidFill>
                <a:latin typeface="Arial"/>
                <a:ea typeface="Arial"/>
                <a:cs typeface="Arial"/>
                <a:sym typeface="Arial"/>
              </a:rPr>
              <a:t>Purpose of meiosis</a:t>
            </a:r>
            <a:r>
              <a:rPr lang="en-US" sz="2800" b="0" i="0" u="none">
                <a:solidFill>
                  <a:schemeClr val="dk1"/>
                </a:solidFill>
                <a:latin typeface="Arial"/>
                <a:ea typeface="Arial"/>
                <a:cs typeface="Arial"/>
                <a:sym typeface="Arial"/>
              </a:rPr>
              <a:t>: </a:t>
            </a:r>
            <a:r>
              <a:rPr lang="en-US" sz="2800" b="1" i="1" u="none">
                <a:solidFill>
                  <a:schemeClr val="dk1"/>
                </a:solidFill>
                <a:latin typeface="Arial"/>
                <a:ea typeface="Arial"/>
                <a:cs typeface="Arial"/>
                <a:sym typeface="Arial"/>
              </a:rPr>
              <a:t>in animals</a:t>
            </a:r>
            <a:r>
              <a:rPr lang="en-US" sz="2800" b="0" i="0" u="none">
                <a:solidFill>
                  <a:schemeClr val="dk1"/>
                </a:solidFill>
                <a:latin typeface="Arial"/>
                <a:ea typeface="Arial"/>
                <a:cs typeface="Arial"/>
                <a:sym typeface="Arial"/>
              </a:rPr>
              <a:t>, produce gametes with just half the parents’ genetic material</a:t>
            </a:r>
            <a:r>
              <a:rPr lang="en-US" sz="2800"/>
              <a:t> (haploid).</a:t>
            </a:r>
            <a:endParaRPr sz="2800"/>
          </a:p>
          <a:p>
            <a:pPr marL="342900" marR="0" lvl="0" indent="-342900" algn="l" rtl="0">
              <a:lnSpc>
                <a:spcPct val="100000"/>
              </a:lnSpc>
              <a:spcBef>
                <a:spcPts val="200"/>
              </a:spcBef>
              <a:spcAft>
                <a:spcPts val="0"/>
              </a:spcAft>
              <a:buClr>
                <a:schemeClr val="dk1"/>
              </a:buClr>
              <a:buFont typeface="Arial"/>
              <a:buNone/>
            </a:pPr>
            <a:endParaRPr sz="1000" b="0" i="0" u="none">
              <a:solidFill>
                <a:schemeClr val="dk1"/>
              </a:solidFill>
              <a:latin typeface="Arial"/>
              <a:ea typeface="Arial"/>
              <a:cs typeface="Arial"/>
              <a:sym typeface="Arial"/>
            </a:endParaRPr>
          </a:p>
          <a:p>
            <a:pPr marL="177800" marR="0" lvl="0" indent="0" algn="l" rtl="0">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pic>
        <p:nvPicPr>
          <p:cNvPr id="166" name="Google Shape;166;p26" descr="Image result for meiosis"/>
          <p:cNvPicPr preferRelativeResize="0"/>
          <p:nvPr/>
        </p:nvPicPr>
        <p:blipFill>
          <a:blip r:embed="rId3">
            <a:alphaModFix/>
          </a:blip>
          <a:stretch>
            <a:fillRect/>
          </a:stretch>
        </p:blipFill>
        <p:spPr>
          <a:xfrm>
            <a:off x="777300" y="1674319"/>
            <a:ext cx="7194850" cy="3218100"/>
          </a:xfrm>
          <a:prstGeom prst="rect">
            <a:avLst/>
          </a:prstGeom>
          <a:noFill/>
          <a:ln>
            <a:noFill/>
          </a:ln>
        </p:spPr>
      </p:pic>
    </p:spTree>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7"/>
          <p:cNvSpPr txBox="1"/>
          <p:nvPr/>
        </p:nvSpPr>
        <p:spPr>
          <a:xfrm>
            <a:off x="6553200" y="4683919"/>
            <a:ext cx="2133600" cy="357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Arial"/>
              <a:buNone/>
            </a:pPr>
            <a:fld id="{00000000-1234-1234-1234-123412341234}" type="slidenum">
              <a:rPr lang="en-US" sz="1400" b="0" i="0" u="none">
                <a:solidFill>
                  <a:schemeClr val="dk1"/>
                </a:solidFill>
                <a:latin typeface="Arial"/>
                <a:ea typeface="Arial"/>
                <a:cs typeface="Arial"/>
                <a:sym typeface="Arial"/>
              </a:rPr>
              <a:t>12</a:t>
            </a:fld>
            <a:endParaRPr/>
          </a:p>
        </p:txBody>
      </p:sp>
      <p:sp>
        <p:nvSpPr>
          <p:cNvPr id="172" name="Google Shape;172;p27"/>
          <p:cNvSpPr txBox="1">
            <a:spLocks noGrp="1"/>
          </p:cNvSpPr>
          <p:nvPr>
            <p:ph type="body" idx="1"/>
          </p:nvPr>
        </p:nvSpPr>
        <p:spPr>
          <a:xfrm>
            <a:off x="288225" y="88331"/>
            <a:ext cx="8776200" cy="1217700"/>
          </a:xfrm>
          <a:prstGeom prst="rect">
            <a:avLst/>
          </a:prstGeom>
          <a:noFill/>
          <a:ln>
            <a:noFill/>
          </a:ln>
        </p:spPr>
        <p:txBody>
          <a:bodyPr spcFirstLastPara="1" wrap="square" lIns="91425" tIns="45700" rIns="91425" bIns="45700" anchor="t" anchorCtr="0">
            <a:noAutofit/>
          </a:bodyPr>
          <a:lstStyle/>
          <a:p>
            <a:pPr marL="609600" marR="0" lvl="0" indent="-609600" algn="l" rtl="0">
              <a:lnSpc>
                <a:spcPct val="100000"/>
              </a:lnSpc>
              <a:spcBef>
                <a:spcPts val="0"/>
              </a:spcBef>
              <a:spcAft>
                <a:spcPts val="0"/>
              </a:spcAft>
              <a:buClr>
                <a:schemeClr val="dk1"/>
              </a:buClr>
              <a:buFont typeface="Arial"/>
              <a:buNone/>
            </a:pPr>
            <a:r>
              <a:rPr lang="en-US" sz="3000" b="1" i="0" u="none">
                <a:solidFill>
                  <a:schemeClr val="dk1"/>
                </a:solidFill>
                <a:latin typeface="Arial"/>
                <a:ea typeface="Arial"/>
                <a:cs typeface="Arial"/>
                <a:sym typeface="Arial"/>
              </a:rPr>
              <a:t>Independent Assortment</a:t>
            </a:r>
            <a:r>
              <a:rPr lang="en-US" sz="3000" u="none">
                <a:solidFill>
                  <a:schemeClr val="dk1"/>
                </a:solidFill>
              </a:rPr>
              <a:t> </a:t>
            </a:r>
            <a:r>
              <a:rPr lang="en-US" sz="3000"/>
              <a:t>- during meiosis, homologous pairs are randomly distributed to the four daughter cells.</a:t>
            </a:r>
            <a:endParaRPr sz="3000"/>
          </a:p>
          <a:p>
            <a:pPr marL="342900" marR="0" lvl="0" indent="-190500" algn="l" rtl="0">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
        <p:nvSpPr>
          <p:cNvPr id="173" name="Google Shape;173;p27"/>
          <p:cNvSpPr txBox="1"/>
          <p:nvPr/>
        </p:nvSpPr>
        <p:spPr>
          <a:xfrm>
            <a:off x="9297987" y="3920728"/>
            <a:ext cx="184200" cy="342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74" name="Google Shape;174;p27"/>
          <p:cNvSpPr txBox="1"/>
          <p:nvPr/>
        </p:nvSpPr>
        <p:spPr>
          <a:xfrm>
            <a:off x="9264650" y="3449240"/>
            <a:ext cx="184200" cy="27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75" name="Google Shape;175;p27" descr="http://fig.cox.miami.edu/~cmallery/150/mitosis/sf9x5b.jpg"/>
          <p:cNvPicPr preferRelativeResize="0"/>
          <p:nvPr/>
        </p:nvPicPr>
        <p:blipFill rotWithShape="1">
          <a:blip r:embed="rId3">
            <a:alphaModFix/>
          </a:blip>
          <a:srcRect/>
          <a:stretch/>
        </p:blipFill>
        <p:spPr>
          <a:xfrm>
            <a:off x="1108675" y="1630925"/>
            <a:ext cx="6507000" cy="3410400"/>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8"/>
          <p:cNvSpPr txBox="1"/>
          <p:nvPr/>
        </p:nvSpPr>
        <p:spPr>
          <a:xfrm>
            <a:off x="6553200" y="4683919"/>
            <a:ext cx="2133600" cy="357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Arial"/>
              <a:buNone/>
            </a:pPr>
            <a:fld id="{00000000-1234-1234-1234-123412341234}" type="slidenum">
              <a:rPr lang="en-US" sz="1400" b="0" i="0" u="none">
                <a:solidFill>
                  <a:schemeClr val="dk1"/>
                </a:solidFill>
                <a:latin typeface="Arial"/>
                <a:ea typeface="Arial"/>
                <a:cs typeface="Arial"/>
                <a:sym typeface="Arial"/>
              </a:rPr>
              <a:t>13</a:t>
            </a:fld>
            <a:endParaRPr/>
          </a:p>
        </p:txBody>
      </p:sp>
      <p:sp>
        <p:nvSpPr>
          <p:cNvPr id="181" name="Google Shape;181;p28"/>
          <p:cNvSpPr txBox="1">
            <a:spLocks noGrp="1"/>
          </p:cNvSpPr>
          <p:nvPr>
            <p:ph type="title"/>
          </p:nvPr>
        </p:nvSpPr>
        <p:spPr>
          <a:xfrm>
            <a:off x="154825" y="75128"/>
            <a:ext cx="8229600" cy="71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Font typeface="Arial"/>
              <a:buNone/>
            </a:pPr>
            <a:r>
              <a:rPr lang="en-US" sz="2600" b="1">
                <a:solidFill>
                  <a:srgbClr val="000000"/>
                </a:solidFill>
              </a:rPr>
              <a:t>Crossing-Over (Chiasma) increases variability - also known as recombination</a:t>
            </a:r>
            <a:endParaRPr sz="2600">
              <a:solidFill>
                <a:srgbClr val="000000"/>
              </a:solidFill>
            </a:endParaRPr>
          </a:p>
        </p:txBody>
      </p:sp>
      <p:pic>
        <p:nvPicPr>
          <p:cNvPr id="182" name="Google Shape;182;p28" descr="Crossover"/>
          <p:cNvPicPr preferRelativeResize="0"/>
          <p:nvPr/>
        </p:nvPicPr>
        <p:blipFill rotWithShape="1">
          <a:blip r:embed="rId3">
            <a:alphaModFix/>
          </a:blip>
          <a:srcRect/>
          <a:stretch/>
        </p:blipFill>
        <p:spPr>
          <a:xfrm>
            <a:off x="4312850" y="1501846"/>
            <a:ext cx="4572000" cy="2663400"/>
          </a:xfrm>
          <a:prstGeom prst="rect">
            <a:avLst/>
          </a:prstGeom>
          <a:noFill/>
          <a:ln>
            <a:noFill/>
          </a:ln>
        </p:spPr>
      </p:pic>
      <p:pic>
        <p:nvPicPr>
          <p:cNvPr id="183" name="Google Shape;183;p28" descr="Image result for meiosis"/>
          <p:cNvPicPr preferRelativeResize="0"/>
          <p:nvPr/>
        </p:nvPicPr>
        <p:blipFill>
          <a:blip r:embed="rId4">
            <a:alphaModFix/>
          </a:blip>
          <a:stretch>
            <a:fillRect/>
          </a:stretch>
        </p:blipFill>
        <p:spPr>
          <a:xfrm>
            <a:off x="1251000" y="968525"/>
            <a:ext cx="2438650" cy="4138425"/>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9"/>
          <p:cNvSpPr txBox="1"/>
          <p:nvPr/>
        </p:nvSpPr>
        <p:spPr>
          <a:xfrm>
            <a:off x="6553200" y="4683919"/>
            <a:ext cx="2133600" cy="357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Arial"/>
              <a:buNone/>
            </a:pPr>
            <a:fld id="{00000000-1234-1234-1234-123412341234}" type="slidenum">
              <a:rPr lang="en-US" sz="1400" b="0" i="0" u="none">
                <a:solidFill>
                  <a:schemeClr val="dk1"/>
                </a:solidFill>
                <a:latin typeface="Arial"/>
                <a:ea typeface="Arial"/>
                <a:cs typeface="Arial"/>
                <a:sym typeface="Arial"/>
              </a:rPr>
              <a:t>14</a:t>
            </a:fld>
            <a:endParaRPr/>
          </a:p>
        </p:txBody>
      </p:sp>
      <p:sp>
        <p:nvSpPr>
          <p:cNvPr id="189" name="Google Shape;189;p29"/>
          <p:cNvSpPr txBox="1">
            <a:spLocks noGrp="1"/>
          </p:cNvSpPr>
          <p:nvPr>
            <p:ph type="title"/>
          </p:nvPr>
        </p:nvSpPr>
        <p:spPr>
          <a:xfrm>
            <a:off x="347325" y="69338"/>
            <a:ext cx="8229600" cy="8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3600" b="1" i="0" u="none" strike="noStrike" cap="none">
                <a:solidFill>
                  <a:srgbClr val="000000"/>
                </a:solidFill>
                <a:latin typeface="Arial"/>
                <a:ea typeface="Arial"/>
                <a:cs typeface="Arial"/>
                <a:sym typeface="Arial"/>
              </a:rPr>
              <a:t>How is Sex Determined in Humans?</a:t>
            </a:r>
            <a:endParaRPr>
              <a:solidFill>
                <a:srgbClr val="000000"/>
              </a:solidFill>
            </a:endParaRPr>
          </a:p>
        </p:txBody>
      </p:sp>
      <p:grpSp>
        <p:nvGrpSpPr>
          <p:cNvPr id="190" name="Google Shape;190;p29"/>
          <p:cNvGrpSpPr/>
          <p:nvPr/>
        </p:nvGrpSpPr>
        <p:grpSpPr>
          <a:xfrm>
            <a:off x="1426774" y="1023855"/>
            <a:ext cx="5301337" cy="3721809"/>
            <a:chOff x="1740475" y="1580650"/>
            <a:chExt cx="4278032" cy="4508551"/>
          </a:xfrm>
        </p:grpSpPr>
        <p:sp>
          <p:nvSpPr>
            <p:cNvPr id="191" name="Google Shape;191;p29"/>
            <p:cNvSpPr txBox="1"/>
            <p:nvPr/>
          </p:nvSpPr>
          <p:spPr>
            <a:xfrm>
              <a:off x="3110607" y="2856175"/>
              <a:ext cx="2907900" cy="2397000"/>
            </a:xfrm>
            <a:prstGeom prst="rect">
              <a:avLst/>
            </a:prstGeom>
            <a:noFill/>
            <a:ln w="25400" cap="flat" cmpd="sng">
              <a:solidFill>
                <a:srgbClr val="89A4A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cxnSp>
          <p:nvCxnSpPr>
            <p:cNvPr id="192" name="Google Shape;192;p29"/>
            <p:cNvCxnSpPr/>
            <p:nvPr/>
          </p:nvCxnSpPr>
          <p:spPr>
            <a:xfrm rot="5400000">
              <a:off x="2658783" y="4174001"/>
              <a:ext cx="3826500" cy="3900"/>
            </a:xfrm>
            <a:prstGeom prst="straightConnector1">
              <a:avLst/>
            </a:prstGeom>
            <a:noFill/>
            <a:ln w="12700" cap="flat" cmpd="sng">
              <a:solidFill>
                <a:srgbClr val="000000"/>
              </a:solidFill>
              <a:prstDash val="solid"/>
              <a:miter lim="8000"/>
              <a:headEnd type="none" w="sm" len="sm"/>
              <a:tailEnd type="none" w="sm" len="sm"/>
            </a:ln>
          </p:spPr>
        </p:cxnSp>
        <p:cxnSp>
          <p:nvCxnSpPr>
            <p:cNvPr id="193" name="Google Shape;193;p29"/>
            <p:cNvCxnSpPr/>
            <p:nvPr/>
          </p:nvCxnSpPr>
          <p:spPr>
            <a:xfrm rot="10800000" flipH="1">
              <a:off x="3110607" y="4053722"/>
              <a:ext cx="2907900" cy="1800"/>
            </a:xfrm>
            <a:prstGeom prst="straightConnector1">
              <a:avLst/>
            </a:prstGeom>
            <a:noFill/>
            <a:ln w="12700" cap="flat" cmpd="sng">
              <a:solidFill>
                <a:srgbClr val="000000"/>
              </a:solidFill>
              <a:prstDash val="solid"/>
              <a:miter lim="8000"/>
              <a:headEnd type="none" w="sm" len="sm"/>
              <a:tailEnd type="none" w="sm" len="sm"/>
            </a:ln>
          </p:spPr>
        </p:cxnSp>
        <p:sp>
          <p:nvSpPr>
            <p:cNvPr id="194" name="Google Shape;194;p29"/>
            <p:cNvSpPr txBox="1"/>
            <p:nvPr/>
          </p:nvSpPr>
          <p:spPr>
            <a:xfrm>
              <a:off x="3841343" y="1580650"/>
              <a:ext cx="1514700" cy="584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2800" b="1" i="0" u="none">
                  <a:solidFill>
                    <a:schemeClr val="dk1"/>
                  </a:solidFill>
                  <a:latin typeface="Arial"/>
                  <a:ea typeface="Arial"/>
                  <a:cs typeface="Arial"/>
                  <a:sym typeface="Arial"/>
                </a:rPr>
                <a:t>sperm</a:t>
              </a:r>
              <a:endParaRPr/>
            </a:p>
          </p:txBody>
        </p:sp>
        <p:sp>
          <p:nvSpPr>
            <p:cNvPr id="195" name="Google Shape;195;p29"/>
            <p:cNvSpPr txBox="1"/>
            <p:nvPr/>
          </p:nvSpPr>
          <p:spPr>
            <a:xfrm>
              <a:off x="1740475" y="3791559"/>
              <a:ext cx="987600" cy="584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2800" b="1" i="0" u="none">
                  <a:solidFill>
                    <a:schemeClr val="dk1"/>
                  </a:solidFill>
                  <a:latin typeface="Arial"/>
                  <a:ea typeface="Arial"/>
                  <a:cs typeface="Arial"/>
                  <a:sym typeface="Arial"/>
                </a:rPr>
                <a:t>egg</a:t>
              </a:r>
              <a:endParaRPr/>
            </a:p>
          </p:txBody>
        </p:sp>
        <p:sp>
          <p:nvSpPr>
            <p:cNvPr id="196" name="Google Shape;196;p29"/>
            <p:cNvSpPr txBox="1"/>
            <p:nvPr/>
          </p:nvSpPr>
          <p:spPr>
            <a:xfrm>
              <a:off x="3475975" y="3281349"/>
              <a:ext cx="793800" cy="584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2800" b="1" i="0" u="none">
                  <a:solidFill>
                    <a:schemeClr val="dk1"/>
                  </a:solidFill>
                  <a:latin typeface="Arial"/>
                  <a:ea typeface="Arial"/>
                  <a:cs typeface="Arial"/>
                  <a:sym typeface="Arial"/>
                </a:rPr>
                <a:t>XX</a:t>
              </a:r>
              <a:endParaRPr/>
            </a:p>
          </p:txBody>
        </p:sp>
        <p:sp>
          <p:nvSpPr>
            <p:cNvPr id="197" name="Google Shape;197;p29"/>
            <p:cNvSpPr txBox="1"/>
            <p:nvPr/>
          </p:nvSpPr>
          <p:spPr>
            <a:xfrm>
              <a:off x="5028791" y="3281349"/>
              <a:ext cx="793800" cy="584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2800" b="1" i="0" u="none">
                  <a:solidFill>
                    <a:schemeClr val="dk1"/>
                  </a:solidFill>
                  <a:latin typeface="Arial"/>
                  <a:ea typeface="Arial"/>
                  <a:cs typeface="Arial"/>
                  <a:sym typeface="Arial"/>
                </a:rPr>
                <a:t>XY</a:t>
              </a:r>
              <a:endParaRPr/>
            </a:p>
          </p:txBody>
        </p:sp>
        <p:sp>
          <p:nvSpPr>
            <p:cNvPr id="198" name="Google Shape;198;p29"/>
            <p:cNvSpPr txBox="1"/>
            <p:nvPr/>
          </p:nvSpPr>
          <p:spPr>
            <a:xfrm>
              <a:off x="3475975" y="4386804"/>
              <a:ext cx="793800" cy="584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2800" b="1" i="0" u="none">
                  <a:solidFill>
                    <a:schemeClr val="dk1"/>
                  </a:solidFill>
                  <a:latin typeface="Arial"/>
                  <a:ea typeface="Arial"/>
                  <a:cs typeface="Arial"/>
                  <a:sym typeface="Arial"/>
                </a:rPr>
                <a:t>XX</a:t>
              </a:r>
              <a:endParaRPr/>
            </a:p>
          </p:txBody>
        </p:sp>
        <p:sp>
          <p:nvSpPr>
            <p:cNvPr id="199" name="Google Shape;199;p29"/>
            <p:cNvSpPr txBox="1"/>
            <p:nvPr/>
          </p:nvSpPr>
          <p:spPr>
            <a:xfrm>
              <a:off x="5028791" y="4386804"/>
              <a:ext cx="793800" cy="584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2800" b="1" i="0" u="none">
                  <a:solidFill>
                    <a:schemeClr val="dk1"/>
                  </a:solidFill>
                  <a:latin typeface="Arial"/>
                  <a:ea typeface="Arial"/>
                  <a:cs typeface="Arial"/>
                  <a:sym typeface="Arial"/>
                </a:rPr>
                <a:t>XY</a:t>
              </a:r>
              <a:endParaRPr/>
            </a:p>
          </p:txBody>
        </p:sp>
        <p:sp>
          <p:nvSpPr>
            <p:cNvPr id="200" name="Google Shape;200;p29"/>
            <p:cNvSpPr txBox="1"/>
            <p:nvPr/>
          </p:nvSpPr>
          <p:spPr>
            <a:xfrm>
              <a:off x="3293291" y="5492259"/>
              <a:ext cx="999000" cy="515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2400" b="1" i="0" u="none">
                  <a:solidFill>
                    <a:schemeClr val="dk1"/>
                  </a:solidFill>
                  <a:latin typeface="Arial"/>
                  <a:ea typeface="Arial"/>
                  <a:cs typeface="Arial"/>
                  <a:sym typeface="Arial"/>
                </a:rPr>
                <a:t>girls</a:t>
              </a:r>
              <a:endParaRPr/>
            </a:p>
          </p:txBody>
        </p:sp>
        <p:sp>
          <p:nvSpPr>
            <p:cNvPr id="201" name="Google Shape;201;p29"/>
            <p:cNvSpPr txBox="1"/>
            <p:nvPr/>
          </p:nvSpPr>
          <p:spPr>
            <a:xfrm>
              <a:off x="4846106" y="5492259"/>
              <a:ext cx="1082700" cy="515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2400" b="1" i="0" u="none">
                  <a:solidFill>
                    <a:schemeClr val="dk1"/>
                  </a:solidFill>
                  <a:latin typeface="Arial"/>
                  <a:ea typeface="Arial"/>
                  <a:cs typeface="Arial"/>
                  <a:sym typeface="Arial"/>
                </a:rPr>
                <a:t>boys</a:t>
              </a:r>
              <a:endParaRPr/>
            </a:p>
          </p:txBody>
        </p:sp>
        <p:sp>
          <p:nvSpPr>
            <p:cNvPr id="202" name="Google Shape;202;p29"/>
            <p:cNvSpPr/>
            <p:nvPr/>
          </p:nvSpPr>
          <p:spPr>
            <a:xfrm>
              <a:off x="3567317" y="2260930"/>
              <a:ext cx="456600" cy="425100"/>
            </a:xfrm>
            <a:prstGeom prst="ellipse">
              <a:avLst/>
            </a:prstGeom>
            <a:solidFill>
              <a:srgbClr val="99CCFF"/>
            </a:solidFill>
            <a:ln w="25400" cap="flat" cmpd="sng">
              <a:solidFill>
                <a:srgbClr val="89A4A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Font typeface="Arial"/>
                <a:buNone/>
              </a:pPr>
              <a:r>
                <a:rPr lang="en-US" sz="2000" b="1" i="0" u="none">
                  <a:solidFill>
                    <a:srgbClr val="002060"/>
                  </a:solidFill>
                  <a:latin typeface="Arial"/>
                  <a:ea typeface="Arial"/>
                  <a:cs typeface="Arial"/>
                  <a:sym typeface="Arial"/>
                </a:rPr>
                <a:t>X</a:t>
              </a:r>
              <a:endParaRPr/>
            </a:p>
          </p:txBody>
        </p:sp>
        <p:sp>
          <p:nvSpPr>
            <p:cNvPr id="203" name="Google Shape;203;p29"/>
            <p:cNvSpPr/>
            <p:nvPr/>
          </p:nvSpPr>
          <p:spPr>
            <a:xfrm>
              <a:off x="3276164" y="1874729"/>
              <a:ext cx="428400" cy="416400"/>
            </a:xfrm>
            <a:custGeom>
              <a:avLst/>
              <a:gdLst/>
              <a:ahLst/>
              <a:cxnLst/>
              <a:rect l="l" t="t" r="r" b="b"/>
              <a:pathLst>
                <a:path w="120000" h="120000" extrusionOk="0">
                  <a:moveTo>
                    <a:pt x="118597" y="120000"/>
                  </a:moveTo>
                  <a:cubicBezTo>
                    <a:pt x="116277" y="111111"/>
                    <a:pt x="120000" y="97783"/>
                    <a:pt x="111637" y="93333"/>
                  </a:cubicBezTo>
                  <a:cubicBezTo>
                    <a:pt x="56293" y="63886"/>
                    <a:pt x="47041" y="112256"/>
                    <a:pt x="62909" y="66666"/>
                  </a:cubicBezTo>
                  <a:cubicBezTo>
                    <a:pt x="60589" y="57778"/>
                    <a:pt x="63733" y="45325"/>
                    <a:pt x="55948" y="40000"/>
                  </a:cubicBezTo>
                  <a:cubicBezTo>
                    <a:pt x="20618" y="15831"/>
                    <a:pt x="0" y="57289"/>
                    <a:pt x="21143" y="6666"/>
                  </a:cubicBezTo>
                  <a:cubicBezTo>
                    <a:pt x="22362" y="3748"/>
                    <a:pt x="25784" y="2222"/>
                    <a:pt x="28104" y="0"/>
                  </a:cubicBezTo>
                </a:path>
              </a:pathLst>
            </a:custGeom>
            <a:noFill/>
            <a:ln w="28575" cap="flat" cmpd="sng">
              <a:solidFill>
                <a:srgbClr val="2F2F98"/>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4" name="Google Shape;204;p29"/>
            <p:cNvSpPr/>
            <p:nvPr/>
          </p:nvSpPr>
          <p:spPr>
            <a:xfrm>
              <a:off x="5120133" y="2260930"/>
              <a:ext cx="456600" cy="425100"/>
            </a:xfrm>
            <a:prstGeom prst="ellipse">
              <a:avLst/>
            </a:prstGeom>
            <a:solidFill>
              <a:srgbClr val="99CCFF"/>
            </a:solidFill>
            <a:ln w="25400" cap="flat" cmpd="sng">
              <a:solidFill>
                <a:srgbClr val="89A4A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5" name="Google Shape;205;p29"/>
            <p:cNvSpPr/>
            <p:nvPr/>
          </p:nvSpPr>
          <p:spPr>
            <a:xfrm>
              <a:off x="4754764" y="2005825"/>
              <a:ext cx="430200" cy="418200"/>
            </a:xfrm>
            <a:custGeom>
              <a:avLst/>
              <a:gdLst/>
              <a:ahLst/>
              <a:cxnLst/>
              <a:rect l="l" t="t" r="r" b="b"/>
              <a:pathLst>
                <a:path w="120000" h="120000" extrusionOk="0">
                  <a:moveTo>
                    <a:pt x="118597" y="120000"/>
                  </a:moveTo>
                  <a:cubicBezTo>
                    <a:pt x="116277" y="111111"/>
                    <a:pt x="120000" y="97783"/>
                    <a:pt x="111637" y="93333"/>
                  </a:cubicBezTo>
                  <a:cubicBezTo>
                    <a:pt x="56293" y="63886"/>
                    <a:pt x="47041" y="112256"/>
                    <a:pt x="62909" y="66666"/>
                  </a:cubicBezTo>
                  <a:cubicBezTo>
                    <a:pt x="60589" y="57778"/>
                    <a:pt x="63733" y="45325"/>
                    <a:pt x="55948" y="40000"/>
                  </a:cubicBezTo>
                  <a:cubicBezTo>
                    <a:pt x="20618" y="15831"/>
                    <a:pt x="0" y="57289"/>
                    <a:pt x="21143" y="6666"/>
                  </a:cubicBezTo>
                  <a:cubicBezTo>
                    <a:pt x="22362" y="3748"/>
                    <a:pt x="25784" y="2222"/>
                    <a:pt x="28104" y="0"/>
                  </a:cubicBezTo>
                </a:path>
              </a:pathLst>
            </a:custGeom>
            <a:noFill/>
            <a:ln w="28575" cap="flat" cmpd="sng">
              <a:solidFill>
                <a:srgbClr val="2F2F98"/>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6" name="Google Shape;206;p29"/>
            <p:cNvSpPr/>
            <p:nvPr/>
          </p:nvSpPr>
          <p:spPr>
            <a:xfrm>
              <a:off x="2379877" y="3196331"/>
              <a:ext cx="644400" cy="669300"/>
            </a:xfrm>
            <a:prstGeom prst="ellipse">
              <a:avLst/>
            </a:prstGeom>
            <a:solidFill>
              <a:srgbClr val="FF66FF"/>
            </a:solidFill>
            <a:ln w="25400" cap="flat" cmpd="sng">
              <a:solidFill>
                <a:srgbClr val="89A4A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Font typeface="Arial"/>
                <a:buNone/>
              </a:pPr>
              <a:r>
                <a:rPr lang="en-US" sz="2000" b="1" i="0" u="none">
                  <a:solidFill>
                    <a:srgbClr val="002060"/>
                  </a:solidFill>
                  <a:latin typeface="Arial"/>
                  <a:ea typeface="Arial"/>
                  <a:cs typeface="Arial"/>
                  <a:sym typeface="Arial"/>
                </a:rPr>
                <a:t>X</a:t>
              </a:r>
              <a:endParaRPr/>
            </a:p>
          </p:txBody>
        </p:sp>
        <p:sp>
          <p:nvSpPr>
            <p:cNvPr id="207" name="Google Shape;207;p29"/>
            <p:cNvSpPr/>
            <p:nvPr/>
          </p:nvSpPr>
          <p:spPr>
            <a:xfrm>
              <a:off x="5120133" y="2260930"/>
              <a:ext cx="456600" cy="425100"/>
            </a:xfrm>
            <a:prstGeom prst="ellipse">
              <a:avLst/>
            </a:prstGeom>
            <a:solidFill>
              <a:srgbClr val="99CCFF"/>
            </a:solidFill>
            <a:ln w="25400" cap="flat" cmpd="sng">
              <a:solidFill>
                <a:srgbClr val="89A4A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Font typeface="Arial"/>
                <a:buNone/>
              </a:pPr>
              <a:r>
                <a:rPr lang="en-US" sz="2000" b="1" i="0" u="none">
                  <a:solidFill>
                    <a:srgbClr val="002060"/>
                  </a:solidFill>
                  <a:latin typeface="Arial"/>
                  <a:ea typeface="Arial"/>
                  <a:cs typeface="Arial"/>
                  <a:sym typeface="Arial"/>
                </a:rPr>
                <a:t>Y</a:t>
              </a:r>
              <a:endParaRPr/>
            </a:p>
          </p:txBody>
        </p:sp>
        <p:sp>
          <p:nvSpPr>
            <p:cNvPr id="208" name="Google Shape;208;p29"/>
            <p:cNvSpPr/>
            <p:nvPr/>
          </p:nvSpPr>
          <p:spPr>
            <a:xfrm>
              <a:off x="2379877" y="4556875"/>
              <a:ext cx="644400" cy="584400"/>
            </a:xfrm>
            <a:prstGeom prst="ellipse">
              <a:avLst/>
            </a:prstGeom>
            <a:solidFill>
              <a:srgbClr val="FF66FF"/>
            </a:solidFill>
            <a:ln w="25400" cap="flat" cmpd="sng">
              <a:solidFill>
                <a:srgbClr val="89A4A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Font typeface="Arial"/>
                <a:buNone/>
              </a:pPr>
              <a:r>
                <a:rPr lang="en-US" sz="2000" b="1" i="0" u="none">
                  <a:solidFill>
                    <a:srgbClr val="002060"/>
                  </a:solidFill>
                  <a:latin typeface="Arial"/>
                  <a:ea typeface="Arial"/>
                  <a:cs typeface="Arial"/>
                  <a:sym typeface="Arial"/>
                </a:rPr>
                <a:t>X</a:t>
              </a:r>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0"/>
          <p:cNvSpPr txBox="1">
            <a:spLocks noGrp="1"/>
          </p:cNvSpPr>
          <p:nvPr>
            <p:ph type="title"/>
          </p:nvPr>
        </p:nvSpPr>
        <p:spPr>
          <a:xfrm>
            <a:off x="152400" y="30347"/>
            <a:ext cx="8229600"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800">
                <a:solidFill>
                  <a:srgbClr val="000000"/>
                </a:solidFill>
              </a:rPr>
              <a:t>Nondisjunction</a:t>
            </a:r>
            <a:endParaRPr sz="3800">
              <a:solidFill>
                <a:srgbClr val="000000"/>
              </a:solidFill>
            </a:endParaRPr>
          </a:p>
        </p:txBody>
      </p:sp>
      <p:sp>
        <p:nvSpPr>
          <p:cNvPr id="215" name="Google Shape;215;p30"/>
          <p:cNvSpPr txBox="1">
            <a:spLocks noGrp="1"/>
          </p:cNvSpPr>
          <p:nvPr>
            <p:ph type="sldNum" idx="12"/>
          </p:nvPr>
        </p:nvSpPr>
        <p:spPr>
          <a:xfrm>
            <a:off x="6553200" y="4683919"/>
            <a:ext cx="2133600" cy="357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fld id="{00000000-1234-1234-1234-123412341234}" type="slidenum">
              <a:rPr lang="en-US"/>
              <a:t>15</a:t>
            </a:fld>
            <a:endParaRPr sz="1000">
              <a:solidFill>
                <a:schemeClr val="dk2"/>
              </a:solidFill>
            </a:endParaRPr>
          </a:p>
        </p:txBody>
      </p:sp>
      <p:pic>
        <p:nvPicPr>
          <p:cNvPr id="216" name="Google Shape;216;p30"/>
          <p:cNvPicPr preferRelativeResize="0"/>
          <p:nvPr/>
        </p:nvPicPr>
        <p:blipFill rotWithShape="1">
          <a:blip r:embed="rId3">
            <a:alphaModFix/>
          </a:blip>
          <a:srcRect r="9329"/>
          <a:stretch/>
        </p:blipFill>
        <p:spPr>
          <a:xfrm>
            <a:off x="367175" y="833906"/>
            <a:ext cx="8014825" cy="2472769"/>
          </a:xfrm>
          <a:prstGeom prst="rect">
            <a:avLst/>
          </a:prstGeom>
          <a:noFill/>
          <a:ln>
            <a:noFill/>
          </a:ln>
        </p:spPr>
      </p:pic>
      <p:sp>
        <p:nvSpPr>
          <p:cNvPr id="217" name="Google Shape;217;p30"/>
          <p:cNvSpPr txBox="1"/>
          <p:nvPr/>
        </p:nvSpPr>
        <p:spPr>
          <a:xfrm>
            <a:off x="152400" y="3360356"/>
            <a:ext cx="8839200" cy="157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t>Chromatids (or homologs) do not separate during the process.</a:t>
            </a:r>
            <a:endParaRPr sz="2400"/>
          </a:p>
          <a:p>
            <a:pPr marL="0" lvl="0" indent="0" algn="l" rtl="0">
              <a:spcBef>
                <a:spcPts val="0"/>
              </a:spcBef>
              <a:spcAft>
                <a:spcPts val="0"/>
              </a:spcAft>
              <a:buNone/>
            </a:pPr>
            <a:r>
              <a:rPr lang="en-US" sz="2400"/>
              <a:t>Daughter cells either have too many or too few.</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US" sz="2400"/>
              <a:t>Could Santhi have an extra Y or an extra X?</a:t>
            </a:r>
            <a:endParaRPr sz="24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1"/>
          <p:cNvSpPr txBox="1">
            <a:spLocks noGrp="1"/>
          </p:cNvSpPr>
          <p:nvPr>
            <p:ph type="title"/>
          </p:nvPr>
        </p:nvSpPr>
        <p:spPr>
          <a:xfrm>
            <a:off x="147075" y="53908"/>
            <a:ext cx="8229600" cy="69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Klinefelter Syndrome</a:t>
            </a:r>
            <a:endParaRPr/>
          </a:p>
        </p:txBody>
      </p:sp>
      <p:sp>
        <p:nvSpPr>
          <p:cNvPr id="224" name="Google Shape;224;p31"/>
          <p:cNvSpPr txBox="1">
            <a:spLocks noGrp="1"/>
          </p:cNvSpPr>
          <p:nvPr>
            <p:ph type="sldNum" idx="12"/>
          </p:nvPr>
        </p:nvSpPr>
        <p:spPr>
          <a:xfrm>
            <a:off x="6553200" y="4683919"/>
            <a:ext cx="2133600" cy="357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fld id="{00000000-1234-1234-1234-123412341234}" type="slidenum">
              <a:rPr lang="en-US"/>
              <a:t>16</a:t>
            </a:fld>
            <a:endParaRPr sz="1000">
              <a:solidFill>
                <a:schemeClr val="dk2"/>
              </a:solidFill>
            </a:endParaRPr>
          </a:p>
        </p:txBody>
      </p:sp>
      <p:pic>
        <p:nvPicPr>
          <p:cNvPr id="225" name="Google Shape;225;p31" descr="Image result for klinefelter syndrome"/>
          <p:cNvPicPr preferRelativeResize="0"/>
          <p:nvPr/>
        </p:nvPicPr>
        <p:blipFill rotWithShape="1">
          <a:blip r:embed="rId3">
            <a:alphaModFix/>
          </a:blip>
          <a:srcRect t="12018"/>
          <a:stretch/>
        </p:blipFill>
        <p:spPr>
          <a:xfrm>
            <a:off x="516850" y="1064484"/>
            <a:ext cx="4568475" cy="3014531"/>
          </a:xfrm>
          <a:prstGeom prst="rect">
            <a:avLst/>
          </a:prstGeom>
          <a:noFill/>
          <a:ln>
            <a:noFill/>
          </a:ln>
        </p:spPr>
      </p:pic>
      <p:pic>
        <p:nvPicPr>
          <p:cNvPr id="226" name="Google Shape;226;p31" descr="Image result for klinefelter syndrome"/>
          <p:cNvPicPr preferRelativeResize="0"/>
          <p:nvPr/>
        </p:nvPicPr>
        <p:blipFill>
          <a:blip r:embed="rId4">
            <a:alphaModFix/>
          </a:blip>
          <a:stretch>
            <a:fillRect/>
          </a:stretch>
        </p:blipFill>
        <p:spPr>
          <a:xfrm>
            <a:off x="5619800" y="655425"/>
            <a:ext cx="2381250" cy="4448175"/>
          </a:xfrm>
          <a:prstGeom prst="rect">
            <a:avLst/>
          </a:prstGeom>
          <a:noFill/>
          <a:ln>
            <a:noFill/>
          </a:ln>
        </p:spPr>
      </p:pic>
      <p:sp>
        <p:nvSpPr>
          <p:cNvPr id="227" name="Google Shape;227;p31"/>
          <p:cNvSpPr txBox="1"/>
          <p:nvPr/>
        </p:nvSpPr>
        <p:spPr>
          <a:xfrm>
            <a:off x="238550" y="4257919"/>
            <a:ext cx="6679200" cy="78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600"/>
              <a:t>Based on the evidence so far, does Santhi have this syndrome?</a:t>
            </a:r>
            <a:endParaRPr sz="26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2"/>
          <p:cNvSpPr txBox="1"/>
          <p:nvPr/>
        </p:nvSpPr>
        <p:spPr>
          <a:xfrm>
            <a:off x="6553200" y="4683919"/>
            <a:ext cx="2133600" cy="357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Arial"/>
              <a:buNone/>
            </a:pPr>
            <a:fld id="{00000000-1234-1234-1234-123412341234}" type="slidenum">
              <a:rPr lang="en-US" sz="1400" b="0" i="0" u="none">
                <a:solidFill>
                  <a:schemeClr val="dk1"/>
                </a:solidFill>
                <a:latin typeface="Arial"/>
                <a:ea typeface="Arial"/>
                <a:cs typeface="Arial"/>
                <a:sym typeface="Arial"/>
              </a:rPr>
              <a:t>17</a:t>
            </a:fld>
            <a:endParaRPr/>
          </a:p>
        </p:txBody>
      </p:sp>
      <p:pic>
        <p:nvPicPr>
          <p:cNvPr id="233" name="Google Shape;233;p32" descr="Related image"/>
          <p:cNvPicPr preferRelativeResize="0"/>
          <p:nvPr/>
        </p:nvPicPr>
        <p:blipFill>
          <a:blip r:embed="rId3">
            <a:alphaModFix/>
          </a:blip>
          <a:stretch>
            <a:fillRect/>
          </a:stretch>
        </p:blipFill>
        <p:spPr>
          <a:xfrm>
            <a:off x="5209125" y="1282503"/>
            <a:ext cx="3320175" cy="3121874"/>
          </a:xfrm>
          <a:prstGeom prst="rect">
            <a:avLst/>
          </a:prstGeom>
          <a:noFill/>
          <a:ln>
            <a:noFill/>
          </a:ln>
        </p:spPr>
      </p:pic>
      <p:sp>
        <p:nvSpPr>
          <p:cNvPr id="234" name="Google Shape;234;p32"/>
          <p:cNvSpPr txBox="1"/>
          <p:nvPr/>
        </p:nvSpPr>
        <p:spPr>
          <a:xfrm>
            <a:off x="281250" y="129806"/>
            <a:ext cx="8405400" cy="66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t>How does the Y chromosome determine the development of male characteristics?</a:t>
            </a:r>
            <a:endParaRPr sz="3000"/>
          </a:p>
        </p:txBody>
      </p:sp>
      <p:sp>
        <p:nvSpPr>
          <p:cNvPr id="235" name="Google Shape;235;p32"/>
          <p:cNvSpPr txBox="1"/>
          <p:nvPr/>
        </p:nvSpPr>
        <p:spPr>
          <a:xfrm>
            <a:off x="227150" y="1225025"/>
            <a:ext cx="4768500" cy="361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600"/>
              <a:t>The chromosome theory of inheritance is a fundamental theory of genetics which identifies chromosomes as the carriers of genetic material.</a:t>
            </a:r>
            <a:endParaRPr sz="2600"/>
          </a:p>
          <a:p>
            <a:pPr marL="0" lvl="0" indent="0" algn="l" rtl="0">
              <a:spcBef>
                <a:spcPts val="0"/>
              </a:spcBef>
              <a:spcAft>
                <a:spcPts val="0"/>
              </a:spcAft>
              <a:buNone/>
            </a:pPr>
            <a:endParaRPr sz="2600"/>
          </a:p>
          <a:p>
            <a:pPr marL="0" lvl="0" indent="0" algn="l" rtl="0">
              <a:spcBef>
                <a:spcPts val="0"/>
              </a:spcBef>
              <a:spcAft>
                <a:spcPts val="0"/>
              </a:spcAft>
              <a:buNone/>
            </a:pPr>
            <a:r>
              <a:rPr lang="en-US" sz="2600"/>
              <a:t>Could there be a gene on the Y chromosome that determines male traits?</a:t>
            </a:r>
            <a:endParaRPr sz="26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3"/>
          <p:cNvSpPr txBox="1"/>
          <p:nvPr/>
        </p:nvSpPr>
        <p:spPr>
          <a:xfrm>
            <a:off x="6553200" y="4683919"/>
            <a:ext cx="2133600" cy="357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Arial"/>
              <a:buNone/>
            </a:pPr>
            <a:fld id="{00000000-1234-1234-1234-123412341234}" type="slidenum">
              <a:rPr lang="en-US" sz="1400" b="0" i="0" u="none">
                <a:solidFill>
                  <a:schemeClr val="dk1"/>
                </a:solidFill>
                <a:latin typeface="Arial"/>
                <a:ea typeface="Arial"/>
                <a:cs typeface="Arial"/>
                <a:sym typeface="Arial"/>
              </a:rPr>
              <a:t>18</a:t>
            </a:fld>
            <a:endParaRPr/>
          </a:p>
        </p:txBody>
      </p:sp>
      <p:sp>
        <p:nvSpPr>
          <p:cNvPr id="241" name="Google Shape;241;p33"/>
          <p:cNvSpPr txBox="1">
            <a:spLocks noGrp="1"/>
          </p:cNvSpPr>
          <p:nvPr>
            <p:ph type="title"/>
          </p:nvPr>
        </p:nvSpPr>
        <p:spPr>
          <a:xfrm>
            <a:off x="359850" y="172163"/>
            <a:ext cx="8574900" cy="777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Font typeface="Arial"/>
              <a:buNone/>
            </a:pPr>
            <a:r>
              <a:rPr lang="en-US" sz="3300" b="1" i="1" u="none" strike="noStrike" cap="none">
                <a:solidFill>
                  <a:srgbClr val="000000"/>
                </a:solidFill>
                <a:latin typeface="Arial"/>
                <a:ea typeface="Arial"/>
                <a:cs typeface="Arial"/>
                <a:sym typeface="Arial"/>
              </a:rPr>
              <a:t>SRY</a:t>
            </a:r>
            <a:r>
              <a:rPr lang="en-US" sz="3300" b="1" i="0" u="none" strike="noStrike" cap="none">
                <a:solidFill>
                  <a:srgbClr val="000000"/>
                </a:solidFill>
                <a:latin typeface="Arial"/>
                <a:ea typeface="Arial"/>
                <a:cs typeface="Arial"/>
                <a:sym typeface="Arial"/>
              </a:rPr>
              <a:t> </a:t>
            </a:r>
            <a:r>
              <a:rPr lang="en-US" sz="3300" b="1">
                <a:solidFill>
                  <a:srgbClr val="000000"/>
                </a:solidFill>
              </a:rPr>
              <a:t>= </a:t>
            </a:r>
            <a:r>
              <a:rPr lang="en-US" sz="3300" b="1" i="0" u="sng" strike="noStrike" cap="none">
                <a:solidFill>
                  <a:srgbClr val="000000"/>
                </a:solidFill>
                <a:latin typeface="Arial"/>
                <a:ea typeface="Arial"/>
                <a:cs typeface="Arial"/>
                <a:sym typeface="Arial"/>
              </a:rPr>
              <a:t>S</a:t>
            </a:r>
            <a:r>
              <a:rPr lang="en-US" sz="3300" b="1" i="0" u="none" strike="noStrike" cap="none">
                <a:solidFill>
                  <a:srgbClr val="000000"/>
                </a:solidFill>
                <a:latin typeface="Arial"/>
                <a:ea typeface="Arial"/>
                <a:cs typeface="Arial"/>
                <a:sym typeface="Arial"/>
              </a:rPr>
              <a:t>ex- Determining </a:t>
            </a:r>
            <a:r>
              <a:rPr lang="en-US" sz="3300" b="1" i="0" u="sng" strike="noStrike" cap="none">
                <a:solidFill>
                  <a:srgbClr val="000000"/>
                </a:solidFill>
                <a:latin typeface="Arial"/>
                <a:ea typeface="Arial"/>
                <a:cs typeface="Arial"/>
                <a:sym typeface="Arial"/>
              </a:rPr>
              <a:t>R</a:t>
            </a:r>
            <a:r>
              <a:rPr lang="en-US" sz="3300" b="1" i="0" u="none" strike="noStrike" cap="none">
                <a:solidFill>
                  <a:srgbClr val="000000"/>
                </a:solidFill>
                <a:latin typeface="Arial"/>
                <a:ea typeface="Arial"/>
                <a:cs typeface="Arial"/>
                <a:sym typeface="Arial"/>
              </a:rPr>
              <a:t>egion of the </a:t>
            </a:r>
            <a:r>
              <a:rPr lang="en-US" sz="3300" b="1" i="0" u="sng" strike="noStrike" cap="none">
                <a:solidFill>
                  <a:srgbClr val="000000"/>
                </a:solidFill>
                <a:latin typeface="Arial"/>
                <a:ea typeface="Arial"/>
                <a:cs typeface="Arial"/>
                <a:sym typeface="Arial"/>
              </a:rPr>
              <a:t>Y</a:t>
            </a:r>
            <a:r>
              <a:rPr lang="en-US" sz="3300" b="1" i="0" u="none" strike="noStrike" cap="none">
                <a:solidFill>
                  <a:srgbClr val="000000"/>
                </a:solidFill>
                <a:latin typeface="Arial"/>
                <a:ea typeface="Arial"/>
                <a:cs typeface="Arial"/>
                <a:sym typeface="Arial"/>
              </a:rPr>
              <a:t> chromosome</a:t>
            </a:r>
            <a:r>
              <a:rPr lang="en-US" sz="3300" b="1">
                <a:solidFill>
                  <a:srgbClr val="000000"/>
                </a:solidFill>
              </a:rPr>
              <a:t>  (g</a:t>
            </a:r>
            <a:r>
              <a:rPr lang="en-US" sz="3300" b="1" i="0" u="none" strike="noStrike" cap="none">
                <a:solidFill>
                  <a:srgbClr val="000000"/>
                </a:solidFill>
                <a:latin typeface="Arial"/>
                <a:ea typeface="Arial"/>
                <a:cs typeface="Arial"/>
                <a:sym typeface="Arial"/>
              </a:rPr>
              <a:t>ene)</a:t>
            </a:r>
            <a:endParaRPr sz="3300">
              <a:solidFill>
                <a:srgbClr val="000000"/>
              </a:solidFill>
            </a:endParaRPr>
          </a:p>
        </p:txBody>
      </p:sp>
      <p:sp>
        <p:nvSpPr>
          <p:cNvPr id="242" name="Google Shape;242;p33"/>
          <p:cNvSpPr txBox="1">
            <a:spLocks noGrp="1"/>
          </p:cNvSpPr>
          <p:nvPr>
            <p:ph type="body" idx="1"/>
          </p:nvPr>
        </p:nvSpPr>
        <p:spPr>
          <a:xfrm>
            <a:off x="608650" y="1314450"/>
            <a:ext cx="4800600" cy="3074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400" b="0" i="0" u="none">
                <a:solidFill>
                  <a:schemeClr val="dk1"/>
                </a:solidFill>
                <a:latin typeface="Arial"/>
                <a:ea typeface="Arial"/>
                <a:cs typeface="Arial"/>
                <a:sym typeface="Arial"/>
              </a:rPr>
              <a:t>Early in development, the immature gonads of males and females are indistinguishable.</a:t>
            </a:r>
            <a:endParaRPr/>
          </a:p>
          <a:p>
            <a:pPr marL="342900" marR="0" lvl="0" indent="-342900" algn="l" rtl="0">
              <a:lnSpc>
                <a:spcPct val="90000"/>
              </a:lnSpc>
              <a:spcBef>
                <a:spcPts val="240"/>
              </a:spcBef>
              <a:spcAft>
                <a:spcPts val="0"/>
              </a:spcAft>
              <a:buClr>
                <a:schemeClr val="dk1"/>
              </a:buClr>
              <a:buFont typeface="Arial"/>
              <a:buNone/>
            </a:pPr>
            <a:endParaRPr sz="1200" b="0" i="0" u="none">
              <a:solidFill>
                <a:schemeClr val="dk1"/>
              </a:solidFill>
              <a:latin typeface="Arial"/>
              <a:ea typeface="Arial"/>
              <a:cs typeface="Arial"/>
              <a:sym typeface="Arial"/>
            </a:endParaRPr>
          </a:p>
          <a:p>
            <a:pPr marL="0" marR="0" lvl="0" indent="0" algn="l" rtl="0">
              <a:lnSpc>
                <a:spcPct val="90000"/>
              </a:lnSpc>
              <a:spcBef>
                <a:spcPts val="480"/>
              </a:spcBef>
              <a:spcAft>
                <a:spcPts val="0"/>
              </a:spcAft>
              <a:buNone/>
            </a:pPr>
            <a:r>
              <a:rPr lang="en-US" sz="2400" b="1" i="0" u="none">
                <a:solidFill>
                  <a:schemeClr val="dk1"/>
                </a:solidFill>
                <a:latin typeface="Arial"/>
                <a:ea typeface="Arial"/>
                <a:cs typeface="Arial"/>
                <a:sym typeface="Arial"/>
              </a:rPr>
              <a:t>Males: </a:t>
            </a:r>
            <a:r>
              <a:rPr lang="en-US" sz="2400" b="0" i="0" u="none">
                <a:solidFill>
                  <a:schemeClr val="dk1"/>
                </a:solidFill>
                <a:latin typeface="Arial"/>
                <a:ea typeface="Arial"/>
                <a:cs typeface="Arial"/>
                <a:sym typeface="Arial"/>
              </a:rPr>
              <a:t>In the 7</a:t>
            </a:r>
            <a:r>
              <a:rPr lang="en-US" sz="2400" b="0" i="0" u="none" baseline="30000">
                <a:solidFill>
                  <a:schemeClr val="dk1"/>
                </a:solidFill>
                <a:latin typeface="Arial"/>
                <a:ea typeface="Arial"/>
                <a:cs typeface="Arial"/>
                <a:sym typeface="Arial"/>
              </a:rPr>
              <a:t>th</a:t>
            </a:r>
            <a:r>
              <a:rPr lang="en-US" sz="2400" b="0" i="0" u="none">
                <a:solidFill>
                  <a:schemeClr val="dk1"/>
                </a:solidFill>
                <a:latin typeface="Arial"/>
                <a:ea typeface="Arial"/>
                <a:cs typeface="Arial"/>
                <a:sym typeface="Arial"/>
              </a:rPr>
              <a:t> week of development, the </a:t>
            </a:r>
            <a:r>
              <a:rPr lang="en-US" sz="2400" b="0" i="1" u="none">
                <a:solidFill>
                  <a:schemeClr val="dk1"/>
                </a:solidFill>
                <a:latin typeface="Arial"/>
                <a:ea typeface="Arial"/>
                <a:cs typeface="Arial"/>
                <a:sym typeface="Arial"/>
              </a:rPr>
              <a:t>SRY </a:t>
            </a:r>
            <a:r>
              <a:rPr lang="en-US" sz="2400" b="0" i="0" u="none">
                <a:solidFill>
                  <a:schemeClr val="dk1"/>
                </a:solidFill>
                <a:latin typeface="Arial"/>
                <a:ea typeface="Arial"/>
                <a:cs typeface="Arial"/>
                <a:sym typeface="Arial"/>
              </a:rPr>
              <a:t>gene on the Y chromosome activates and the gonads develop as testes.</a:t>
            </a:r>
            <a:endParaRPr/>
          </a:p>
          <a:p>
            <a:pPr marL="342900" marR="0" lvl="0" indent="-342900" algn="l" rtl="0">
              <a:lnSpc>
                <a:spcPct val="90000"/>
              </a:lnSpc>
              <a:spcBef>
                <a:spcPts val="240"/>
              </a:spcBef>
              <a:spcAft>
                <a:spcPts val="0"/>
              </a:spcAft>
              <a:buClr>
                <a:schemeClr val="dk1"/>
              </a:buClr>
              <a:buFont typeface="Arial"/>
              <a:buNone/>
            </a:pPr>
            <a:endParaRPr sz="1200" b="0" i="0" u="none">
              <a:solidFill>
                <a:schemeClr val="dk1"/>
              </a:solidFill>
              <a:latin typeface="Arial"/>
              <a:ea typeface="Arial"/>
              <a:cs typeface="Arial"/>
              <a:sym typeface="Arial"/>
            </a:endParaRPr>
          </a:p>
          <a:p>
            <a:pPr marL="0" marR="0" lvl="0" indent="0" algn="l" rtl="0">
              <a:lnSpc>
                <a:spcPct val="90000"/>
              </a:lnSpc>
              <a:spcBef>
                <a:spcPts val="480"/>
              </a:spcBef>
              <a:spcAft>
                <a:spcPts val="0"/>
              </a:spcAft>
              <a:buNone/>
            </a:pPr>
            <a:r>
              <a:rPr lang="en-US" sz="2400" b="1" i="0" u="none">
                <a:solidFill>
                  <a:schemeClr val="dk1"/>
                </a:solidFill>
                <a:latin typeface="Arial"/>
                <a:ea typeface="Arial"/>
                <a:cs typeface="Arial"/>
                <a:sym typeface="Arial"/>
              </a:rPr>
              <a:t>Females: </a:t>
            </a:r>
            <a:r>
              <a:rPr lang="en-US" sz="2400" b="0" i="0" u="none">
                <a:solidFill>
                  <a:schemeClr val="dk1"/>
                </a:solidFill>
                <a:latin typeface="Arial"/>
                <a:ea typeface="Arial"/>
                <a:cs typeface="Arial"/>
                <a:sym typeface="Arial"/>
              </a:rPr>
              <a:t>With no </a:t>
            </a:r>
            <a:r>
              <a:rPr lang="en-US" sz="2400" b="0" i="1" u="none">
                <a:solidFill>
                  <a:schemeClr val="dk1"/>
                </a:solidFill>
                <a:latin typeface="Arial"/>
                <a:ea typeface="Arial"/>
                <a:cs typeface="Arial"/>
                <a:sym typeface="Arial"/>
              </a:rPr>
              <a:t>SRY</a:t>
            </a:r>
            <a:r>
              <a:rPr lang="en-US" sz="2400" b="0" i="0" u="none">
                <a:solidFill>
                  <a:schemeClr val="dk1"/>
                </a:solidFill>
                <a:latin typeface="Arial"/>
                <a:ea typeface="Arial"/>
                <a:cs typeface="Arial"/>
                <a:sym typeface="Arial"/>
              </a:rPr>
              <a:t> gene, gonads develop as ovaries </a:t>
            </a:r>
            <a:endParaRPr/>
          </a:p>
        </p:txBody>
      </p:sp>
      <p:sp>
        <p:nvSpPr>
          <p:cNvPr id="243" name="Google Shape;243;p33"/>
          <p:cNvSpPr/>
          <p:nvPr/>
        </p:nvSpPr>
        <p:spPr>
          <a:xfrm>
            <a:off x="6400800" y="1314450"/>
            <a:ext cx="381000" cy="800100"/>
          </a:xfrm>
          <a:prstGeom prst="roundRect">
            <a:avLst>
              <a:gd name="adj" fmla="val 16667"/>
            </a:avLst>
          </a:prstGeom>
          <a:solidFill>
            <a:schemeClr val="accent1"/>
          </a:solidFill>
          <a:ln w="25400" cap="flat" cmpd="sng">
            <a:solidFill>
              <a:srgbClr val="89A4A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4" name="Google Shape;244;p33"/>
          <p:cNvSpPr/>
          <p:nvPr/>
        </p:nvSpPr>
        <p:spPr>
          <a:xfrm>
            <a:off x="7620000" y="1828800"/>
            <a:ext cx="304800" cy="342900"/>
          </a:xfrm>
          <a:prstGeom prst="roundRect">
            <a:avLst>
              <a:gd name="adj" fmla="val 7115"/>
            </a:avLst>
          </a:prstGeom>
          <a:solidFill>
            <a:schemeClr val="accent1"/>
          </a:solidFill>
          <a:ln w="25400" cap="flat" cmpd="sng">
            <a:solidFill>
              <a:srgbClr val="89A4A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5" name="Google Shape;245;p33"/>
          <p:cNvSpPr/>
          <p:nvPr/>
        </p:nvSpPr>
        <p:spPr>
          <a:xfrm>
            <a:off x="6400800" y="2228850"/>
            <a:ext cx="381000" cy="1828800"/>
          </a:xfrm>
          <a:prstGeom prst="roundRect">
            <a:avLst>
              <a:gd name="adj" fmla="val 16667"/>
            </a:avLst>
          </a:prstGeom>
          <a:solidFill>
            <a:schemeClr val="accent1"/>
          </a:solidFill>
          <a:ln w="25400" cap="flat" cmpd="sng">
            <a:solidFill>
              <a:srgbClr val="89A4A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6" name="Google Shape;246;p33"/>
          <p:cNvSpPr/>
          <p:nvPr/>
        </p:nvSpPr>
        <p:spPr>
          <a:xfrm>
            <a:off x="7620000" y="2228850"/>
            <a:ext cx="304800" cy="742800"/>
          </a:xfrm>
          <a:prstGeom prst="roundRect">
            <a:avLst>
              <a:gd name="adj" fmla="val 16667"/>
            </a:avLst>
          </a:prstGeom>
          <a:solidFill>
            <a:schemeClr val="accent1"/>
          </a:solidFill>
          <a:ln w="25400" cap="flat" cmpd="sng">
            <a:solidFill>
              <a:srgbClr val="89A4A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7" name="Google Shape;247;p33"/>
          <p:cNvSpPr/>
          <p:nvPr/>
        </p:nvSpPr>
        <p:spPr>
          <a:xfrm>
            <a:off x="6553200" y="2114550"/>
            <a:ext cx="76200" cy="114300"/>
          </a:xfrm>
          <a:prstGeom prst="ellipse">
            <a:avLst/>
          </a:prstGeom>
          <a:solidFill>
            <a:schemeClr val="accent1"/>
          </a:solidFill>
          <a:ln w="25400" cap="flat" cmpd="sng">
            <a:solidFill>
              <a:srgbClr val="89A4A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8" name="Google Shape;248;p33"/>
          <p:cNvSpPr/>
          <p:nvPr/>
        </p:nvSpPr>
        <p:spPr>
          <a:xfrm>
            <a:off x="7696200" y="2171700"/>
            <a:ext cx="76200" cy="57000"/>
          </a:xfrm>
          <a:prstGeom prst="ellipse">
            <a:avLst/>
          </a:prstGeom>
          <a:solidFill>
            <a:schemeClr val="accent1"/>
          </a:solidFill>
          <a:ln w="25400" cap="flat" cmpd="sng">
            <a:solidFill>
              <a:srgbClr val="89A4A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cxnSp>
        <p:nvCxnSpPr>
          <p:cNvPr id="249" name="Google Shape;249;p33"/>
          <p:cNvCxnSpPr/>
          <p:nvPr/>
        </p:nvCxnSpPr>
        <p:spPr>
          <a:xfrm rot="10800000" flipH="1">
            <a:off x="7620000" y="2000240"/>
            <a:ext cx="304800" cy="1200"/>
          </a:xfrm>
          <a:prstGeom prst="straightConnector1">
            <a:avLst/>
          </a:prstGeom>
          <a:noFill/>
          <a:ln w="9525" cap="flat" cmpd="sng">
            <a:solidFill>
              <a:srgbClr val="B6DCDF"/>
            </a:solidFill>
            <a:prstDash val="solid"/>
            <a:miter lim="8000"/>
            <a:headEnd type="none" w="sm" len="sm"/>
            <a:tailEnd type="none" w="sm" len="sm"/>
          </a:ln>
        </p:spPr>
      </p:cxnSp>
      <p:cxnSp>
        <p:nvCxnSpPr>
          <p:cNvPr id="250" name="Google Shape;250;p33"/>
          <p:cNvCxnSpPr/>
          <p:nvPr/>
        </p:nvCxnSpPr>
        <p:spPr>
          <a:xfrm>
            <a:off x="7620000" y="1943100"/>
            <a:ext cx="274500" cy="1200"/>
          </a:xfrm>
          <a:prstGeom prst="straightConnector1">
            <a:avLst/>
          </a:prstGeom>
          <a:noFill/>
          <a:ln w="28575" cap="flat" cmpd="sng">
            <a:solidFill>
              <a:srgbClr val="000000"/>
            </a:solidFill>
            <a:prstDash val="solid"/>
            <a:miter lim="8000"/>
            <a:headEnd type="none" w="sm" len="sm"/>
            <a:tailEnd type="none" w="sm" len="sm"/>
          </a:ln>
        </p:spPr>
      </p:cxnSp>
      <p:sp>
        <p:nvSpPr>
          <p:cNvPr id="251" name="Google Shape;251;p33"/>
          <p:cNvSpPr txBox="1"/>
          <p:nvPr/>
        </p:nvSpPr>
        <p:spPr>
          <a:xfrm>
            <a:off x="8153400" y="1771650"/>
            <a:ext cx="990600" cy="5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US" sz="2000" b="1" i="0" u="none">
                <a:solidFill>
                  <a:schemeClr val="dk1"/>
                </a:solidFill>
                <a:latin typeface="Arial"/>
                <a:ea typeface="Arial"/>
                <a:cs typeface="Arial"/>
                <a:sym typeface="Arial"/>
              </a:rPr>
              <a:t>SRY gene</a:t>
            </a:r>
            <a:endParaRPr/>
          </a:p>
        </p:txBody>
      </p:sp>
      <p:cxnSp>
        <p:nvCxnSpPr>
          <p:cNvPr id="252" name="Google Shape;252;p33"/>
          <p:cNvCxnSpPr/>
          <p:nvPr/>
        </p:nvCxnSpPr>
        <p:spPr>
          <a:xfrm rot="10800000">
            <a:off x="8001000" y="1943090"/>
            <a:ext cx="304800" cy="1200"/>
          </a:xfrm>
          <a:prstGeom prst="straightConnector1">
            <a:avLst/>
          </a:prstGeom>
          <a:noFill/>
          <a:ln w="28575" cap="flat" cmpd="sng">
            <a:solidFill>
              <a:srgbClr val="000000"/>
            </a:solidFill>
            <a:prstDash val="solid"/>
            <a:miter lim="8000"/>
            <a:headEnd type="none" w="sm" len="sm"/>
            <a:tailEnd type="stealth" w="med" len="med"/>
          </a:ln>
        </p:spPr>
      </p:cxnSp>
      <p:sp>
        <p:nvSpPr>
          <p:cNvPr id="253" name="Google Shape;253;p33"/>
          <p:cNvSpPr txBox="1"/>
          <p:nvPr/>
        </p:nvSpPr>
        <p:spPr>
          <a:xfrm>
            <a:off x="6477000" y="4286250"/>
            <a:ext cx="390600" cy="346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2400" b="1" i="0" u="none">
                <a:solidFill>
                  <a:schemeClr val="dk1"/>
                </a:solidFill>
                <a:latin typeface="Arial"/>
                <a:ea typeface="Arial"/>
                <a:cs typeface="Arial"/>
                <a:sym typeface="Arial"/>
              </a:rPr>
              <a:t>X</a:t>
            </a:r>
            <a:endParaRPr/>
          </a:p>
        </p:txBody>
      </p:sp>
      <p:sp>
        <p:nvSpPr>
          <p:cNvPr id="254" name="Google Shape;254;p33"/>
          <p:cNvSpPr txBox="1"/>
          <p:nvPr/>
        </p:nvSpPr>
        <p:spPr>
          <a:xfrm>
            <a:off x="7620000" y="3200400"/>
            <a:ext cx="390600" cy="346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2400" b="1" i="0" u="none">
                <a:solidFill>
                  <a:schemeClr val="dk1"/>
                </a:solidFill>
                <a:latin typeface="Arial"/>
                <a:ea typeface="Arial"/>
                <a:cs typeface="Arial"/>
                <a:sym typeface="Arial"/>
              </a:rPr>
              <a:t>Y</a:t>
            </a:r>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4"/>
          <p:cNvSpPr txBox="1"/>
          <p:nvPr/>
        </p:nvSpPr>
        <p:spPr>
          <a:xfrm>
            <a:off x="6553200" y="4683919"/>
            <a:ext cx="2133600" cy="357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Arial"/>
              <a:buNone/>
            </a:pPr>
            <a:fld id="{00000000-1234-1234-1234-123412341234}" type="slidenum">
              <a:rPr lang="en-US" sz="1400" b="0" i="0" u="none">
                <a:solidFill>
                  <a:schemeClr val="dk1"/>
                </a:solidFill>
                <a:latin typeface="Arial"/>
                <a:ea typeface="Arial"/>
                <a:cs typeface="Arial"/>
                <a:sym typeface="Arial"/>
              </a:rPr>
              <a:t>19</a:t>
            </a:fld>
            <a:endParaRPr/>
          </a:p>
        </p:txBody>
      </p:sp>
      <p:sp>
        <p:nvSpPr>
          <p:cNvPr id="260" name="Google Shape;260;p34"/>
          <p:cNvSpPr txBox="1">
            <a:spLocks noGrp="1"/>
          </p:cNvSpPr>
          <p:nvPr>
            <p:ph type="title"/>
          </p:nvPr>
        </p:nvSpPr>
        <p:spPr>
          <a:xfrm>
            <a:off x="332700" y="145856"/>
            <a:ext cx="8478600" cy="973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Font typeface="Arial"/>
              <a:buNone/>
            </a:pPr>
            <a:r>
              <a:rPr lang="en-US" sz="3000">
                <a:solidFill>
                  <a:srgbClr val="000000"/>
                </a:solidFill>
              </a:rPr>
              <a:t>Is it possible that Santhi is female even though she has a Y chromosome?</a:t>
            </a:r>
            <a:endParaRPr sz="3000">
              <a:solidFill>
                <a:srgbClr val="000000"/>
              </a:solidFill>
            </a:endParaRPr>
          </a:p>
        </p:txBody>
      </p:sp>
      <p:sp>
        <p:nvSpPr>
          <p:cNvPr id="261" name="Google Shape;261;p34"/>
          <p:cNvSpPr txBox="1">
            <a:spLocks noGrp="1"/>
          </p:cNvSpPr>
          <p:nvPr>
            <p:ph type="body" idx="1"/>
          </p:nvPr>
        </p:nvSpPr>
        <p:spPr>
          <a:xfrm>
            <a:off x="332700" y="1311724"/>
            <a:ext cx="8596500" cy="2758500"/>
          </a:xfrm>
          <a:prstGeom prst="rect">
            <a:avLst/>
          </a:prstGeom>
          <a:noFill/>
          <a:ln>
            <a:noFill/>
          </a:ln>
        </p:spPr>
        <p:txBody>
          <a:bodyPr spcFirstLastPara="1" wrap="square" lIns="91425" tIns="45700" rIns="91425" bIns="45700" anchor="t" anchorCtr="0">
            <a:noAutofit/>
          </a:bodyPr>
          <a:lstStyle/>
          <a:p>
            <a:pPr marL="514350" marR="0" lvl="0" indent="-514350" algn="l" rtl="0">
              <a:lnSpc>
                <a:spcPct val="100000"/>
              </a:lnSpc>
              <a:spcBef>
                <a:spcPts val="0"/>
              </a:spcBef>
              <a:spcAft>
                <a:spcPts val="0"/>
              </a:spcAft>
              <a:buClr>
                <a:schemeClr val="dk1"/>
              </a:buClr>
              <a:buFont typeface="Arial"/>
              <a:buNone/>
            </a:pPr>
            <a:r>
              <a:rPr lang="en-US" sz="3000" b="0" i="0" u="none">
                <a:solidFill>
                  <a:schemeClr val="dk1"/>
                </a:solidFill>
                <a:latin typeface="Arial"/>
                <a:ea typeface="Arial"/>
                <a:cs typeface="Arial"/>
                <a:sym typeface="Arial"/>
              </a:rPr>
              <a:t>A:  No, an X</a:t>
            </a:r>
            <a:r>
              <a:rPr lang="en-US" sz="3000"/>
              <a:t>Y</a:t>
            </a:r>
            <a:r>
              <a:rPr lang="en-US" sz="3000" b="0" i="0" u="none">
                <a:solidFill>
                  <a:schemeClr val="dk1"/>
                </a:solidFill>
                <a:latin typeface="Arial"/>
                <a:ea typeface="Arial"/>
                <a:cs typeface="Arial"/>
                <a:sym typeface="Arial"/>
              </a:rPr>
              <a:t> individual is always male.</a:t>
            </a:r>
            <a:endParaRPr sz="3000"/>
          </a:p>
          <a:p>
            <a:pPr marL="514350" marR="0" lvl="0" indent="-514350" algn="l" rtl="0">
              <a:lnSpc>
                <a:spcPct val="100000"/>
              </a:lnSpc>
              <a:spcBef>
                <a:spcPts val="640"/>
              </a:spcBef>
              <a:spcAft>
                <a:spcPts val="0"/>
              </a:spcAft>
              <a:buClr>
                <a:schemeClr val="dk1"/>
              </a:buClr>
              <a:buFont typeface="Arial"/>
              <a:buNone/>
            </a:pPr>
            <a:r>
              <a:rPr lang="en-US" sz="3000" b="0" i="0" u="none">
                <a:solidFill>
                  <a:schemeClr val="dk1"/>
                </a:solidFill>
                <a:latin typeface="Arial"/>
                <a:ea typeface="Arial"/>
                <a:cs typeface="Arial"/>
                <a:sym typeface="Arial"/>
              </a:rPr>
              <a:t>B:  </a:t>
            </a:r>
            <a:r>
              <a:rPr lang="en-US" sz="3000"/>
              <a:t>Yes, if she has an additional X chromosome. </a:t>
            </a:r>
            <a:endParaRPr sz="3000"/>
          </a:p>
          <a:p>
            <a:pPr marL="514350" marR="0" lvl="0" indent="-514350" algn="l" rtl="0">
              <a:lnSpc>
                <a:spcPct val="100000"/>
              </a:lnSpc>
              <a:spcBef>
                <a:spcPts val="640"/>
              </a:spcBef>
              <a:spcAft>
                <a:spcPts val="0"/>
              </a:spcAft>
              <a:buClr>
                <a:schemeClr val="dk1"/>
              </a:buClr>
              <a:buFont typeface="Arial"/>
              <a:buNone/>
            </a:pPr>
            <a:r>
              <a:rPr lang="en-US" sz="3000" b="0" i="0" u="none">
                <a:solidFill>
                  <a:schemeClr val="dk1"/>
                </a:solidFill>
                <a:latin typeface="Arial"/>
                <a:ea typeface="Arial"/>
                <a:cs typeface="Arial"/>
                <a:sym typeface="Arial"/>
              </a:rPr>
              <a:t>C:  Yes, if a </a:t>
            </a:r>
            <a:r>
              <a:rPr lang="en-US" sz="3000"/>
              <a:t>SRY</a:t>
            </a:r>
            <a:r>
              <a:rPr lang="en-US" sz="3000" b="0" i="0" u="none">
                <a:solidFill>
                  <a:schemeClr val="dk1"/>
                </a:solidFill>
                <a:latin typeface="Arial"/>
                <a:ea typeface="Arial"/>
                <a:cs typeface="Arial"/>
                <a:sym typeface="Arial"/>
              </a:rPr>
              <a:t> gene is </a:t>
            </a:r>
            <a:r>
              <a:rPr lang="en-US" sz="3000"/>
              <a:t>located</a:t>
            </a:r>
            <a:r>
              <a:rPr lang="en-US" sz="3000" b="0" i="0" u="none">
                <a:solidFill>
                  <a:schemeClr val="dk1"/>
                </a:solidFill>
                <a:latin typeface="Arial"/>
                <a:ea typeface="Arial"/>
                <a:cs typeface="Arial"/>
                <a:sym typeface="Arial"/>
              </a:rPr>
              <a:t> on one of her X chromosomes.</a:t>
            </a:r>
            <a:endParaRPr sz="3000" b="0" i="0" u="none">
              <a:solidFill>
                <a:schemeClr val="dk1"/>
              </a:solidFill>
              <a:latin typeface="Arial"/>
              <a:ea typeface="Arial"/>
              <a:cs typeface="Arial"/>
              <a:sym typeface="Arial"/>
            </a:endParaRPr>
          </a:p>
          <a:p>
            <a:pPr marL="514350" marR="0" lvl="0" indent="-514350" algn="l" rtl="0">
              <a:lnSpc>
                <a:spcPct val="100000"/>
              </a:lnSpc>
              <a:spcBef>
                <a:spcPts val="640"/>
              </a:spcBef>
              <a:spcAft>
                <a:spcPts val="0"/>
              </a:spcAft>
              <a:buClr>
                <a:schemeClr val="dk1"/>
              </a:buClr>
              <a:buFont typeface="Arial"/>
              <a:buNone/>
            </a:pPr>
            <a:r>
              <a:rPr lang="en-US" sz="3000"/>
              <a:t>D:  Yes, if the SRY gene is missing or broken.</a:t>
            </a:r>
            <a:endParaRPr sz="3000"/>
          </a:p>
          <a:p>
            <a:pPr marL="0" marR="0" lvl="0" indent="0" algn="l" rtl="0">
              <a:lnSpc>
                <a:spcPct val="100000"/>
              </a:lnSpc>
              <a:spcBef>
                <a:spcPts val="640"/>
              </a:spcBef>
              <a:spcAft>
                <a:spcPts val="0"/>
              </a:spcAft>
              <a:buClr>
                <a:schemeClr val="dk1"/>
              </a:buClr>
              <a:buFont typeface="Arial"/>
              <a:buNone/>
            </a:pP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sz="1000">
                <a:solidFill>
                  <a:schemeClr val="dk2"/>
                </a:solidFill>
              </a:rPr>
              <a:t>2</a:t>
            </a:fld>
            <a:endParaRPr sz="1000">
              <a:solidFill>
                <a:schemeClr val="dk2"/>
              </a:solidFill>
            </a:endParaRPr>
          </a:p>
        </p:txBody>
      </p:sp>
      <p:sp>
        <p:nvSpPr>
          <p:cNvPr id="88" name="Google Shape;88;p17"/>
          <p:cNvSpPr txBox="1"/>
          <p:nvPr/>
        </p:nvSpPr>
        <p:spPr>
          <a:xfrm>
            <a:off x="166950" y="134175"/>
            <a:ext cx="6003600" cy="155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100" b="1"/>
              <a:t>First….some definitions….</a:t>
            </a:r>
            <a:endParaRPr sz="2100" b="1"/>
          </a:p>
          <a:p>
            <a:pPr marL="0" lvl="0" indent="0" algn="l" rtl="0">
              <a:spcBef>
                <a:spcPts val="0"/>
              </a:spcBef>
              <a:spcAft>
                <a:spcPts val="0"/>
              </a:spcAft>
              <a:buNone/>
            </a:pPr>
            <a:r>
              <a:rPr lang="en-US" sz="700" b="1"/>
              <a:t/>
            </a:r>
            <a:br>
              <a:rPr lang="en-US" sz="700" b="1"/>
            </a:br>
            <a:r>
              <a:rPr lang="en-US" sz="3000" b="1"/>
              <a:t>Meiosis </a:t>
            </a:r>
            <a:r>
              <a:rPr lang="en-US" sz="3000"/>
              <a:t> -  the process by which </a:t>
            </a:r>
            <a:r>
              <a:rPr lang="en-US" sz="3000" u="sng"/>
              <a:t>haploid</a:t>
            </a:r>
            <a:r>
              <a:rPr lang="en-US" sz="3000"/>
              <a:t> cells are created</a:t>
            </a:r>
            <a:endParaRPr sz="3000"/>
          </a:p>
          <a:p>
            <a:pPr marL="0" lvl="0" indent="0" algn="l" rtl="0">
              <a:spcBef>
                <a:spcPts val="0"/>
              </a:spcBef>
              <a:spcAft>
                <a:spcPts val="0"/>
              </a:spcAft>
              <a:buNone/>
            </a:pPr>
            <a:r>
              <a:rPr lang="en-US" sz="3000"/>
              <a:t>            </a:t>
            </a:r>
            <a:endParaRPr/>
          </a:p>
        </p:txBody>
      </p:sp>
      <p:sp>
        <p:nvSpPr>
          <p:cNvPr id="89" name="Google Shape;89;p17"/>
          <p:cNvSpPr txBox="1"/>
          <p:nvPr/>
        </p:nvSpPr>
        <p:spPr>
          <a:xfrm>
            <a:off x="166950" y="1838675"/>
            <a:ext cx="5666700" cy="300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3000">
                <a:solidFill>
                  <a:schemeClr val="dk1"/>
                </a:solidFill>
              </a:rPr>
              <a:t> -sperm and egg may eventually combine to make a </a:t>
            </a:r>
            <a:r>
              <a:rPr lang="en-US" sz="3000" u="sng">
                <a:solidFill>
                  <a:schemeClr val="dk1"/>
                </a:solidFill>
              </a:rPr>
              <a:t>diploid zygote</a:t>
            </a:r>
            <a:endParaRPr sz="3000" u="sng">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Clr>
                <a:schemeClr val="dk1"/>
              </a:buClr>
              <a:buSzPts val="1100"/>
              <a:buFont typeface="Arial"/>
              <a:buNone/>
            </a:pPr>
            <a:r>
              <a:rPr lang="en-US" sz="3000">
                <a:solidFill>
                  <a:schemeClr val="dk1"/>
                </a:solidFill>
              </a:rPr>
              <a:t>- alleles on these chromosomes determine the traits and the SEX of the offspring</a:t>
            </a:r>
            <a:endParaRPr sz="3000">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pic>
        <p:nvPicPr>
          <p:cNvPr id="90" name="Google Shape;90;p17"/>
          <p:cNvPicPr preferRelativeResize="0"/>
          <p:nvPr/>
        </p:nvPicPr>
        <p:blipFill>
          <a:blip r:embed="rId3">
            <a:alphaModFix/>
          </a:blip>
          <a:stretch>
            <a:fillRect/>
          </a:stretch>
        </p:blipFill>
        <p:spPr>
          <a:xfrm>
            <a:off x="5833650" y="392625"/>
            <a:ext cx="3279025" cy="2085200"/>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5"/>
          <p:cNvSpPr txBox="1"/>
          <p:nvPr/>
        </p:nvSpPr>
        <p:spPr>
          <a:xfrm>
            <a:off x="6553200" y="4683919"/>
            <a:ext cx="2133600" cy="357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Arial"/>
              <a:buNone/>
            </a:pPr>
            <a:fld id="{00000000-1234-1234-1234-123412341234}" type="slidenum">
              <a:rPr lang="en-US" sz="1400" b="0" i="0" u="none">
                <a:solidFill>
                  <a:schemeClr val="dk1"/>
                </a:solidFill>
                <a:latin typeface="Arial"/>
                <a:ea typeface="Arial"/>
                <a:cs typeface="Arial"/>
                <a:sym typeface="Arial"/>
              </a:rPr>
              <a:t>20</a:t>
            </a:fld>
            <a:endParaRPr/>
          </a:p>
        </p:txBody>
      </p:sp>
      <p:sp>
        <p:nvSpPr>
          <p:cNvPr id="267" name="Google Shape;267;p35"/>
          <p:cNvSpPr txBox="1">
            <a:spLocks noGrp="1"/>
          </p:cNvSpPr>
          <p:nvPr>
            <p:ph type="title"/>
          </p:nvPr>
        </p:nvSpPr>
        <p:spPr>
          <a:xfrm>
            <a:off x="143025" y="103675"/>
            <a:ext cx="8755500" cy="777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Font typeface="Arial"/>
              <a:buNone/>
            </a:pPr>
            <a:r>
              <a:rPr lang="en-US" sz="2400" b="1">
                <a:solidFill>
                  <a:srgbClr val="000000"/>
                </a:solidFill>
              </a:rPr>
              <a:t>Could the SRY gene end up on the X chromosome during crossing over?</a:t>
            </a:r>
            <a:r>
              <a:rPr lang="en-US" sz="3200" b="1"/>
              <a:t> </a:t>
            </a:r>
            <a:endParaRPr sz="3200"/>
          </a:p>
        </p:txBody>
      </p:sp>
      <p:sp>
        <p:nvSpPr>
          <p:cNvPr id="268" name="Google Shape;268;p35"/>
          <p:cNvSpPr txBox="1">
            <a:spLocks noGrp="1"/>
          </p:cNvSpPr>
          <p:nvPr>
            <p:ph type="body" idx="1"/>
          </p:nvPr>
        </p:nvSpPr>
        <p:spPr>
          <a:xfrm>
            <a:off x="285850" y="1407975"/>
            <a:ext cx="2926800" cy="1669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400" b="0" i="0" u="none">
                <a:solidFill>
                  <a:schemeClr val="dk1"/>
                </a:solidFill>
                <a:latin typeface="Arial"/>
                <a:ea typeface="Arial"/>
                <a:cs typeface="Arial"/>
                <a:sym typeface="Arial"/>
              </a:rPr>
              <a:t>Crossing over</a:t>
            </a:r>
            <a:r>
              <a:rPr lang="en-US" sz="2400" b="1" i="0" u="none">
                <a:solidFill>
                  <a:schemeClr val="dk1"/>
                </a:solidFill>
                <a:latin typeface="Arial"/>
                <a:ea typeface="Arial"/>
                <a:cs typeface="Arial"/>
                <a:sym typeface="Arial"/>
              </a:rPr>
              <a:t> </a:t>
            </a:r>
            <a:r>
              <a:rPr lang="en-US" sz="2400" b="0" i="0" u="none">
                <a:solidFill>
                  <a:schemeClr val="dk1"/>
                </a:solidFill>
                <a:latin typeface="Arial"/>
                <a:ea typeface="Arial"/>
                <a:cs typeface="Arial"/>
                <a:sym typeface="Arial"/>
              </a:rPr>
              <a:t>can occur anywhere along th</a:t>
            </a:r>
            <a:r>
              <a:rPr lang="en-US" sz="2400"/>
              <a:t>e </a:t>
            </a:r>
            <a:r>
              <a:rPr lang="en-US" sz="2400" b="0" i="0" u="none">
                <a:solidFill>
                  <a:schemeClr val="dk1"/>
                </a:solidFill>
                <a:latin typeface="Arial"/>
                <a:ea typeface="Arial"/>
                <a:cs typeface="Arial"/>
                <a:sym typeface="Arial"/>
              </a:rPr>
              <a:t>autosomes.</a:t>
            </a:r>
            <a:r>
              <a:rPr lang="en-US" sz="2600"/>
              <a:t/>
            </a:r>
            <a:br>
              <a:rPr lang="en-US" sz="2600"/>
            </a:br>
            <a:endParaRPr sz="2600"/>
          </a:p>
        </p:txBody>
      </p:sp>
      <p:pic>
        <p:nvPicPr>
          <p:cNvPr id="269" name="Google Shape;269;p35"/>
          <p:cNvPicPr preferRelativeResize="0"/>
          <p:nvPr/>
        </p:nvPicPr>
        <p:blipFill>
          <a:blip r:embed="rId3">
            <a:alphaModFix/>
          </a:blip>
          <a:stretch>
            <a:fillRect/>
          </a:stretch>
        </p:blipFill>
        <p:spPr>
          <a:xfrm>
            <a:off x="3023047" y="880975"/>
            <a:ext cx="5875475" cy="3049175"/>
          </a:xfrm>
          <a:prstGeom prst="rect">
            <a:avLst/>
          </a:prstGeom>
          <a:noFill/>
          <a:ln>
            <a:noFill/>
          </a:ln>
        </p:spPr>
      </p:pic>
      <p:sp>
        <p:nvSpPr>
          <p:cNvPr id="270" name="Google Shape;270;p35"/>
          <p:cNvSpPr txBox="1"/>
          <p:nvPr/>
        </p:nvSpPr>
        <p:spPr>
          <a:xfrm>
            <a:off x="357000" y="4087477"/>
            <a:ext cx="8430000" cy="77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t>Would the individual with XX +SRY be male or female?</a:t>
            </a:r>
            <a:endParaRPr sz="2400"/>
          </a:p>
          <a:p>
            <a:pPr marL="0" lvl="0" indent="0" algn="l" rtl="0">
              <a:spcBef>
                <a:spcPts val="0"/>
              </a:spcBef>
              <a:spcAft>
                <a:spcPts val="0"/>
              </a:spcAft>
              <a:buNone/>
            </a:pPr>
            <a:r>
              <a:rPr lang="en-US" sz="2400"/>
              <a:t>Would the individual with XY - SRY  be male or female?</a:t>
            </a:r>
            <a:endParaRPr sz="24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6"/>
          <p:cNvSpPr txBox="1">
            <a:spLocks noGrp="1"/>
          </p:cNvSpPr>
          <p:nvPr>
            <p:ph type="body" idx="1"/>
          </p:nvPr>
        </p:nvSpPr>
        <p:spPr>
          <a:xfrm>
            <a:off x="369925" y="93881"/>
            <a:ext cx="4620300" cy="4463400"/>
          </a:xfrm>
          <a:prstGeom prst="rect">
            <a:avLst/>
          </a:prstGeom>
        </p:spPr>
        <p:txBody>
          <a:bodyPr spcFirstLastPara="1" wrap="square" lIns="91425" tIns="91425" rIns="91425" bIns="91425" anchor="t" anchorCtr="0">
            <a:noAutofit/>
          </a:bodyPr>
          <a:lstStyle/>
          <a:p>
            <a:pPr marL="342900" lvl="0" indent="-139700" algn="l" rtl="0">
              <a:spcBef>
                <a:spcPts val="640"/>
              </a:spcBef>
              <a:spcAft>
                <a:spcPts val="0"/>
              </a:spcAft>
              <a:buNone/>
            </a:pPr>
            <a:r>
              <a:rPr lang="en-US" sz="3000"/>
              <a:t>46, XY (SRY-)</a:t>
            </a:r>
            <a:endParaRPr sz="3000" i="1"/>
          </a:p>
          <a:p>
            <a:pPr marL="203200" lvl="0" indent="0" algn="l" rtl="0">
              <a:spcBef>
                <a:spcPts val="640"/>
              </a:spcBef>
              <a:spcAft>
                <a:spcPts val="0"/>
              </a:spcAft>
              <a:buNone/>
            </a:pPr>
            <a:r>
              <a:rPr lang="en-US" sz="3000"/>
              <a:t>SWYER syndrome, also knowns as </a:t>
            </a:r>
            <a:r>
              <a:rPr lang="en-US" sz="3000" u="sng"/>
              <a:t>gonadal dysgenesis</a:t>
            </a:r>
            <a:r>
              <a:rPr lang="en-US" sz="3000"/>
              <a:t>.   </a:t>
            </a:r>
            <a:endParaRPr sz="3000"/>
          </a:p>
          <a:p>
            <a:pPr marL="342900" lvl="0" indent="-139700" algn="l" rtl="0">
              <a:spcBef>
                <a:spcPts val="640"/>
              </a:spcBef>
              <a:spcAft>
                <a:spcPts val="0"/>
              </a:spcAft>
              <a:buNone/>
            </a:pPr>
            <a:endParaRPr sz="3000"/>
          </a:p>
          <a:p>
            <a:pPr marL="342900" lvl="0" indent="-139700" algn="l" rtl="0">
              <a:spcBef>
                <a:spcPts val="640"/>
              </a:spcBef>
              <a:spcAft>
                <a:spcPts val="0"/>
              </a:spcAft>
              <a:buNone/>
            </a:pPr>
            <a:r>
              <a:rPr lang="en-US" sz="3000"/>
              <a:t>How would you determine if Santhi had this syndrome? </a:t>
            </a:r>
            <a:endParaRPr sz="3000"/>
          </a:p>
        </p:txBody>
      </p:sp>
      <p:sp>
        <p:nvSpPr>
          <p:cNvPr id="277" name="Google Shape;277;p36"/>
          <p:cNvSpPr txBox="1">
            <a:spLocks noGrp="1"/>
          </p:cNvSpPr>
          <p:nvPr>
            <p:ph type="sldNum" idx="12"/>
          </p:nvPr>
        </p:nvSpPr>
        <p:spPr>
          <a:xfrm>
            <a:off x="6553200" y="4683919"/>
            <a:ext cx="2133600" cy="357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fld id="{00000000-1234-1234-1234-123412341234}" type="slidenum">
              <a:rPr lang="en-US"/>
              <a:t>21</a:t>
            </a:fld>
            <a:endParaRPr sz="1000">
              <a:solidFill>
                <a:schemeClr val="dk2"/>
              </a:solidFill>
            </a:endParaRPr>
          </a:p>
        </p:txBody>
      </p:sp>
      <p:pic>
        <p:nvPicPr>
          <p:cNvPr id="278" name="Google Shape;278;p36" descr="Image result for Santhi Soundararajan"/>
          <p:cNvPicPr preferRelativeResize="0"/>
          <p:nvPr/>
        </p:nvPicPr>
        <p:blipFill>
          <a:blip r:embed="rId3">
            <a:alphaModFix/>
          </a:blip>
          <a:stretch>
            <a:fillRect/>
          </a:stretch>
        </p:blipFill>
        <p:spPr>
          <a:xfrm>
            <a:off x="5252775" y="333025"/>
            <a:ext cx="3045850" cy="4843924"/>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7"/>
          <p:cNvSpPr txBox="1"/>
          <p:nvPr/>
        </p:nvSpPr>
        <p:spPr>
          <a:xfrm>
            <a:off x="6553200" y="4683919"/>
            <a:ext cx="2133600" cy="357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Arial"/>
              <a:buNone/>
            </a:pPr>
            <a:fld id="{00000000-1234-1234-1234-123412341234}" type="slidenum">
              <a:rPr lang="en-US" sz="1400" b="0" i="0" u="none">
                <a:solidFill>
                  <a:schemeClr val="dk1"/>
                </a:solidFill>
                <a:latin typeface="Arial"/>
                <a:ea typeface="Arial"/>
                <a:cs typeface="Arial"/>
                <a:sym typeface="Arial"/>
              </a:rPr>
              <a:t>22</a:t>
            </a:fld>
            <a:endParaRPr/>
          </a:p>
        </p:txBody>
      </p:sp>
      <p:sp>
        <p:nvSpPr>
          <p:cNvPr id="284" name="Google Shape;284;p37"/>
          <p:cNvSpPr txBox="1">
            <a:spLocks noGrp="1"/>
          </p:cNvSpPr>
          <p:nvPr>
            <p:ph type="title"/>
          </p:nvPr>
        </p:nvSpPr>
        <p:spPr>
          <a:xfrm>
            <a:off x="48975" y="307144"/>
            <a:ext cx="6234600" cy="1600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Font typeface="Arial"/>
              <a:buNone/>
            </a:pPr>
            <a:r>
              <a:rPr lang="en-US" sz="3000">
                <a:solidFill>
                  <a:srgbClr val="000000"/>
                </a:solidFill>
              </a:rPr>
              <a:t>If you were a member of the Asian Games medal committee and Santhi’s karyotype revealed that she is XY and SRY-, what would you do?</a:t>
            </a:r>
            <a:endParaRPr sz="3000">
              <a:solidFill>
                <a:srgbClr val="000000"/>
              </a:solidFill>
            </a:endParaRPr>
          </a:p>
        </p:txBody>
      </p:sp>
      <p:sp>
        <p:nvSpPr>
          <p:cNvPr id="285" name="Google Shape;285;p37"/>
          <p:cNvSpPr txBox="1">
            <a:spLocks noGrp="1"/>
          </p:cNvSpPr>
          <p:nvPr>
            <p:ph type="body" idx="1"/>
          </p:nvPr>
        </p:nvSpPr>
        <p:spPr>
          <a:xfrm>
            <a:off x="220125" y="2495531"/>
            <a:ext cx="8838600" cy="1600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Font typeface="Arial"/>
              <a:buNone/>
            </a:pPr>
            <a:r>
              <a:rPr lang="en-US" sz="2600" b="0" i="0" u="none">
                <a:solidFill>
                  <a:schemeClr val="dk1"/>
                </a:solidFill>
                <a:latin typeface="Arial"/>
                <a:ea typeface="Arial"/>
                <a:cs typeface="Arial"/>
                <a:sym typeface="Arial"/>
              </a:rPr>
              <a:t>A: She has female genitalia, allow her to keep her medal.</a:t>
            </a:r>
            <a:endParaRPr sz="2600"/>
          </a:p>
          <a:p>
            <a:pPr marL="342900" marR="0" lvl="0" indent="-342900" algn="l" rtl="0">
              <a:lnSpc>
                <a:spcPct val="100000"/>
              </a:lnSpc>
              <a:spcBef>
                <a:spcPts val="640"/>
              </a:spcBef>
              <a:spcAft>
                <a:spcPts val="0"/>
              </a:spcAft>
              <a:buClr>
                <a:schemeClr val="dk1"/>
              </a:buClr>
              <a:buFont typeface="Arial"/>
              <a:buNone/>
            </a:pPr>
            <a:r>
              <a:rPr lang="en-US" sz="2600" b="0" i="0" u="none">
                <a:solidFill>
                  <a:schemeClr val="dk1"/>
                </a:solidFill>
                <a:latin typeface="Arial"/>
                <a:ea typeface="Arial"/>
                <a:cs typeface="Arial"/>
                <a:sym typeface="Arial"/>
              </a:rPr>
              <a:t>B: She is genetically male, take her medal away.</a:t>
            </a:r>
            <a:endParaRPr sz="2600"/>
          </a:p>
          <a:p>
            <a:pPr marL="342900" marR="0" lvl="0" indent="-342900" algn="l" rtl="0">
              <a:lnSpc>
                <a:spcPct val="100000"/>
              </a:lnSpc>
              <a:spcBef>
                <a:spcPts val="640"/>
              </a:spcBef>
              <a:spcAft>
                <a:spcPts val="0"/>
              </a:spcAft>
              <a:buClr>
                <a:schemeClr val="dk1"/>
              </a:buClr>
              <a:buFont typeface="Arial"/>
              <a:buNone/>
            </a:pPr>
            <a:r>
              <a:rPr lang="en-US" sz="2600" b="0" i="0" u="none">
                <a:solidFill>
                  <a:schemeClr val="dk1"/>
                </a:solidFill>
                <a:latin typeface="Arial"/>
                <a:ea typeface="Arial"/>
                <a:cs typeface="Arial"/>
                <a:sym typeface="Arial"/>
              </a:rPr>
              <a:t>C: </a:t>
            </a:r>
            <a:r>
              <a:rPr lang="en-US" sz="2600"/>
              <a:t>She is female, the SRY gene is inactive</a:t>
            </a:r>
            <a:r>
              <a:rPr lang="en-US" sz="2600" b="0" i="0" u="none">
                <a:solidFill>
                  <a:schemeClr val="dk1"/>
                </a:solidFill>
                <a:latin typeface="Arial"/>
                <a:ea typeface="Arial"/>
                <a:cs typeface="Arial"/>
                <a:sym typeface="Arial"/>
              </a:rPr>
              <a:t>.</a:t>
            </a:r>
            <a:endParaRPr sz="2600"/>
          </a:p>
          <a:p>
            <a:pPr marL="342900" marR="0" lvl="0" indent="-342900" algn="l" rtl="0">
              <a:lnSpc>
                <a:spcPct val="100000"/>
              </a:lnSpc>
              <a:spcBef>
                <a:spcPts val="640"/>
              </a:spcBef>
              <a:spcAft>
                <a:spcPts val="0"/>
              </a:spcAft>
              <a:buClr>
                <a:schemeClr val="dk1"/>
              </a:buClr>
              <a:buFont typeface="Arial"/>
              <a:buNone/>
            </a:pPr>
            <a:r>
              <a:rPr lang="en-US" sz="2600"/>
              <a:t>D:  [ Insert your own answer]</a:t>
            </a:r>
            <a:endParaRPr sz="2600"/>
          </a:p>
          <a:p>
            <a:pPr marL="342900" marR="0" lvl="0" indent="-139700" algn="l" rtl="0">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pic>
        <p:nvPicPr>
          <p:cNvPr id="286" name="Google Shape;286;p37"/>
          <p:cNvPicPr preferRelativeResize="0"/>
          <p:nvPr/>
        </p:nvPicPr>
        <p:blipFill rotWithShape="1">
          <a:blip r:embed="rId3">
            <a:alphaModFix/>
          </a:blip>
          <a:srcRect l="19389" r="23581"/>
          <a:stretch/>
        </p:blipFill>
        <p:spPr>
          <a:xfrm>
            <a:off x="6370650" y="178174"/>
            <a:ext cx="2498700" cy="2360700"/>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8"/>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000"/>
              <a:t>Still confused?  Check out this TED-ED Video</a:t>
            </a:r>
            <a:endParaRPr sz="3000"/>
          </a:p>
        </p:txBody>
      </p:sp>
      <p:sp>
        <p:nvSpPr>
          <p:cNvPr id="293" name="Google Shape;293;p38"/>
          <p:cNvSpPr txBox="1">
            <a:spLocks noGrp="1"/>
          </p:cNvSpPr>
          <p:nvPr>
            <p:ph type="sldNum" idx="12"/>
          </p:nvPr>
        </p:nvSpPr>
        <p:spPr>
          <a:xfrm>
            <a:off x="6553200" y="4683919"/>
            <a:ext cx="2133600" cy="357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fld id="{00000000-1234-1234-1234-123412341234}" type="slidenum">
              <a:rPr lang="en-US"/>
              <a:t>23</a:t>
            </a:fld>
            <a:endParaRPr sz="1000">
              <a:solidFill>
                <a:schemeClr val="dk2"/>
              </a:solidFill>
            </a:endParaRPr>
          </a:p>
        </p:txBody>
      </p:sp>
      <p:pic>
        <p:nvPicPr>
          <p:cNvPr id="294" name="Google Shape;294;p38" descr="From something as small and complex as a chromosome to something as seemingly simple as the weather, sex determination systems vary significantly across the animal kingdom. Biologist and teacher Aaron Reedy shows us the amazing differences between species when it comes to determination of gender.&#10;&#10;Lesson by Aaron Reedy, animation by BuzzCo (http://buzzzco.com)." title="Sex Determination: More Complicated Than You Thought">
            <a:hlinkClick r:id="rId3"/>
          </p:cNvPr>
          <p:cNvPicPr preferRelativeResize="0"/>
          <p:nvPr/>
        </p:nvPicPr>
        <p:blipFill>
          <a:blip r:embed="rId4">
            <a:alphaModFix/>
          </a:blip>
          <a:stretch>
            <a:fillRect/>
          </a:stretch>
        </p:blipFill>
        <p:spPr>
          <a:xfrm>
            <a:off x="1401975" y="921425"/>
            <a:ext cx="5318500" cy="3988875"/>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9"/>
          <p:cNvSpPr txBox="1">
            <a:spLocks noGrp="1"/>
          </p:cNvSpPr>
          <p:nvPr>
            <p:ph type="title"/>
          </p:nvPr>
        </p:nvSpPr>
        <p:spPr>
          <a:xfrm>
            <a:off x="457200" y="205978"/>
            <a:ext cx="8229600"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rgbClr val="000000"/>
                </a:solidFill>
              </a:rPr>
              <a:t>In 2016, Santhi disclosed she has androgen insensitivity syndrome.</a:t>
            </a:r>
            <a:endParaRPr sz="3000">
              <a:solidFill>
                <a:srgbClr val="000000"/>
              </a:solidFill>
            </a:endParaRPr>
          </a:p>
        </p:txBody>
      </p:sp>
      <p:sp>
        <p:nvSpPr>
          <p:cNvPr id="301" name="Google Shape;301;p39"/>
          <p:cNvSpPr txBox="1">
            <a:spLocks noGrp="1"/>
          </p:cNvSpPr>
          <p:nvPr>
            <p:ph type="body" idx="1"/>
          </p:nvPr>
        </p:nvSpPr>
        <p:spPr>
          <a:xfrm>
            <a:off x="457200" y="1200150"/>
            <a:ext cx="8229600" cy="787500"/>
          </a:xfrm>
          <a:prstGeom prst="rect">
            <a:avLst/>
          </a:prstGeom>
        </p:spPr>
        <p:txBody>
          <a:bodyPr spcFirstLastPara="1" wrap="square" lIns="91425" tIns="91425" rIns="91425" bIns="91425" anchor="t" anchorCtr="0">
            <a:noAutofit/>
          </a:bodyPr>
          <a:lstStyle/>
          <a:p>
            <a:pPr marL="342900" lvl="0" indent="-139700" algn="l" rtl="0">
              <a:spcBef>
                <a:spcPts val="640"/>
              </a:spcBef>
              <a:spcAft>
                <a:spcPts val="0"/>
              </a:spcAft>
              <a:buNone/>
            </a:pPr>
            <a:r>
              <a:rPr lang="en-US"/>
              <a:t>What do you think that means?</a:t>
            </a:r>
            <a:endParaRPr/>
          </a:p>
        </p:txBody>
      </p:sp>
      <p:sp>
        <p:nvSpPr>
          <p:cNvPr id="302" name="Google Shape;302;p39"/>
          <p:cNvSpPr txBox="1">
            <a:spLocks noGrp="1"/>
          </p:cNvSpPr>
          <p:nvPr>
            <p:ph type="sldNum" idx="12"/>
          </p:nvPr>
        </p:nvSpPr>
        <p:spPr>
          <a:xfrm>
            <a:off x="6553200" y="4683919"/>
            <a:ext cx="2133600" cy="357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fld id="{00000000-1234-1234-1234-123412341234}" type="slidenum">
              <a:rPr lang="en-US"/>
              <a:t>24</a:t>
            </a:fld>
            <a:endParaRPr sz="1000">
              <a:solidFill>
                <a:schemeClr val="dk2"/>
              </a:solidFill>
            </a:endParaRPr>
          </a:p>
        </p:txBody>
      </p:sp>
      <p:pic>
        <p:nvPicPr>
          <p:cNvPr id="303" name="Google Shape;303;p39"/>
          <p:cNvPicPr preferRelativeResize="0"/>
          <p:nvPr/>
        </p:nvPicPr>
        <p:blipFill>
          <a:blip r:embed="rId3">
            <a:alphaModFix/>
          </a:blip>
          <a:stretch>
            <a:fillRect/>
          </a:stretch>
        </p:blipFill>
        <p:spPr>
          <a:xfrm>
            <a:off x="2114650" y="2124425"/>
            <a:ext cx="3908025" cy="2817475"/>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0"/>
          <p:cNvSpPr txBox="1">
            <a:spLocks noGrp="1"/>
          </p:cNvSpPr>
          <p:nvPr>
            <p:ph type="body" idx="1"/>
          </p:nvPr>
        </p:nvSpPr>
        <p:spPr>
          <a:xfrm>
            <a:off x="275800" y="150075"/>
            <a:ext cx="8704800" cy="2442600"/>
          </a:xfrm>
          <a:prstGeom prst="rect">
            <a:avLst/>
          </a:prstGeom>
        </p:spPr>
        <p:txBody>
          <a:bodyPr spcFirstLastPara="1" wrap="square" lIns="91425" tIns="91425" rIns="91425" bIns="91425" anchor="t" anchorCtr="0">
            <a:noAutofit/>
          </a:bodyPr>
          <a:lstStyle/>
          <a:p>
            <a:pPr marL="342900" lvl="0" indent="-139700" algn="l" rtl="0">
              <a:spcBef>
                <a:spcPts val="640"/>
              </a:spcBef>
              <a:spcAft>
                <a:spcPts val="0"/>
              </a:spcAft>
              <a:buNone/>
            </a:pPr>
            <a:r>
              <a:rPr lang="en-US" sz="2400"/>
              <a:t>Androgen insensitivity syndrome (AIS) is when a person who is genetically male (who has one X and one Y chromosome) is resistant to male hormones (called androgens). As a result, the person has some or all of the physical traits of a woman, but the genetic makeup of a man.</a:t>
            </a:r>
            <a:endParaRPr sz="2400"/>
          </a:p>
        </p:txBody>
      </p:sp>
      <p:sp>
        <p:nvSpPr>
          <p:cNvPr id="310" name="Google Shape;310;p40"/>
          <p:cNvSpPr txBox="1">
            <a:spLocks noGrp="1"/>
          </p:cNvSpPr>
          <p:nvPr>
            <p:ph type="sldNum" idx="12"/>
          </p:nvPr>
        </p:nvSpPr>
        <p:spPr>
          <a:xfrm>
            <a:off x="6553200" y="4683919"/>
            <a:ext cx="2133600" cy="357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fld id="{00000000-1234-1234-1234-123412341234}" type="slidenum">
              <a:rPr lang="en-US"/>
              <a:t>25</a:t>
            </a:fld>
            <a:endParaRPr sz="1000">
              <a:solidFill>
                <a:schemeClr val="dk2"/>
              </a:solidFill>
            </a:endParaRPr>
          </a:p>
        </p:txBody>
      </p:sp>
      <p:sp>
        <p:nvSpPr>
          <p:cNvPr id="311" name="Google Shape;311;p40"/>
          <p:cNvSpPr txBox="1"/>
          <p:nvPr/>
        </p:nvSpPr>
        <p:spPr>
          <a:xfrm>
            <a:off x="526450" y="2794116"/>
            <a:ext cx="8203500" cy="122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t>If Santhi has AIS, should she be allowed to keep her medal and compete?</a:t>
            </a:r>
            <a:endParaRPr sz="24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1"/>
          <p:cNvSpPr txBox="1">
            <a:spLocks noGrp="1"/>
          </p:cNvSpPr>
          <p:nvPr>
            <p:ph type="sldNum" idx="12"/>
          </p:nvPr>
        </p:nvSpPr>
        <p:spPr>
          <a:xfrm>
            <a:off x="6553200" y="4683919"/>
            <a:ext cx="2133600" cy="357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fld id="{00000000-1234-1234-1234-123412341234}" type="slidenum">
              <a:rPr lang="en-US"/>
              <a:t>26</a:t>
            </a:fld>
            <a:endParaRPr sz="1000">
              <a:solidFill>
                <a:schemeClr val="dk2"/>
              </a:solidFill>
            </a:endParaRPr>
          </a:p>
        </p:txBody>
      </p:sp>
      <p:pic>
        <p:nvPicPr>
          <p:cNvPr id="318" name="Google Shape;318;p41"/>
          <p:cNvPicPr preferRelativeResize="0"/>
          <p:nvPr/>
        </p:nvPicPr>
        <p:blipFill>
          <a:blip r:embed="rId3">
            <a:alphaModFix/>
          </a:blip>
          <a:stretch>
            <a:fillRect/>
          </a:stretch>
        </p:blipFill>
        <p:spPr>
          <a:xfrm>
            <a:off x="1898275" y="1050925"/>
            <a:ext cx="5202863" cy="3878137"/>
          </a:xfrm>
          <a:prstGeom prst="rect">
            <a:avLst/>
          </a:prstGeom>
          <a:noFill/>
          <a:ln>
            <a:noFill/>
          </a:ln>
        </p:spPr>
      </p:pic>
      <p:sp>
        <p:nvSpPr>
          <p:cNvPr id="319" name="Google Shape;319;p41"/>
          <p:cNvSpPr txBox="1"/>
          <p:nvPr/>
        </p:nvSpPr>
        <p:spPr>
          <a:xfrm>
            <a:off x="259600" y="219038"/>
            <a:ext cx="8783400" cy="51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t>The gene for AIS is located on the X chromosome.</a:t>
            </a:r>
            <a:endParaRPr sz="30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2"/>
          <p:cNvSpPr txBox="1"/>
          <p:nvPr/>
        </p:nvSpPr>
        <p:spPr>
          <a:xfrm>
            <a:off x="6553200" y="4683919"/>
            <a:ext cx="2133600" cy="357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Arial"/>
              <a:buNone/>
            </a:pPr>
            <a:fld id="{00000000-1234-1234-1234-123412341234}" type="slidenum">
              <a:rPr lang="en-US" sz="1400" b="0" i="0" u="none">
                <a:solidFill>
                  <a:schemeClr val="dk1"/>
                </a:solidFill>
                <a:latin typeface="Arial"/>
                <a:ea typeface="Arial"/>
                <a:cs typeface="Arial"/>
                <a:sym typeface="Arial"/>
              </a:rPr>
              <a:t>27</a:t>
            </a:fld>
            <a:endParaRPr/>
          </a:p>
        </p:txBody>
      </p:sp>
      <p:sp>
        <p:nvSpPr>
          <p:cNvPr id="326" name="Google Shape;326;p42"/>
          <p:cNvSpPr txBox="1">
            <a:spLocks noGrp="1"/>
          </p:cNvSpPr>
          <p:nvPr>
            <p:ph type="title"/>
          </p:nvPr>
        </p:nvSpPr>
        <p:spPr>
          <a:xfrm>
            <a:off x="327150" y="162263"/>
            <a:ext cx="4529700" cy="2011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Font typeface="Arial"/>
              <a:buNone/>
            </a:pPr>
            <a:r>
              <a:rPr lang="en-US" sz="3000">
                <a:solidFill>
                  <a:srgbClr val="000000"/>
                </a:solidFill>
              </a:rPr>
              <a:t>What do you think about requiring gender testing for female athletes in international competition?</a:t>
            </a:r>
            <a:endParaRPr sz="3000">
              <a:solidFill>
                <a:srgbClr val="000000"/>
              </a:solidFill>
            </a:endParaRPr>
          </a:p>
        </p:txBody>
      </p:sp>
      <p:sp>
        <p:nvSpPr>
          <p:cNvPr id="327" name="Google Shape;327;p42"/>
          <p:cNvSpPr txBox="1">
            <a:spLocks noGrp="1"/>
          </p:cNvSpPr>
          <p:nvPr>
            <p:ph type="body" idx="1"/>
          </p:nvPr>
        </p:nvSpPr>
        <p:spPr>
          <a:xfrm>
            <a:off x="271900" y="2374163"/>
            <a:ext cx="8229600" cy="2436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Font typeface="Arial"/>
              <a:buNone/>
            </a:pPr>
            <a:r>
              <a:rPr lang="en-US" sz="2600" b="0" i="0" u="none">
                <a:solidFill>
                  <a:schemeClr val="dk1"/>
                </a:solidFill>
                <a:latin typeface="Arial"/>
                <a:ea typeface="Arial"/>
                <a:cs typeface="Arial"/>
                <a:sym typeface="Arial"/>
              </a:rPr>
              <a:t>A: It should be banned because gender determination is so complex.</a:t>
            </a:r>
            <a:endParaRPr sz="2600"/>
          </a:p>
          <a:p>
            <a:pPr marL="342900" marR="0" lvl="0" indent="-342900" algn="l" rtl="0">
              <a:lnSpc>
                <a:spcPct val="100000"/>
              </a:lnSpc>
              <a:spcBef>
                <a:spcPts val="560"/>
              </a:spcBef>
              <a:spcAft>
                <a:spcPts val="0"/>
              </a:spcAft>
              <a:buClr>
                <a:schemeClr val="dk1"/>
              </a:buClr>
              <a:buFont typeface="Arial"/>
              <a:buNone/>
            </a:pPr>
            <a:r>
              <a:rPr lang="en-US" sz="2600" b="0" i="0" u="none">
                <a:solidFill>
                  <a:schemeClr val="dk1"/>
                </a:solidFill>
                <a:latin typeface="Arial"/>
                <a:ea typeface="Arial"/>
                <a:cs typeface="Arial"/>
                <a:sym typeface="Arial"/>
              </a:rPr>
              <a:t>B: It is necessary to ensure an even playing field.</a:t>
            </a:r>
            <a:endParaRPr sz="2600"/>
          </a:p>
          <a:p>
            <a:pPr marL="342900" marR="0" lvl="0" indent="-342900" algn="l" rtl="0">
              <a:lnSpc>
                <a:spcPct val="100000"/>
              </a:lnSpc>
              <a:spcBef>
                <a:spcPts val="560"/>
              </a:spcBef>
              <a:spcAft>
                <a:spcPts val="0"/>
              </a:spcAft>
              <a:buClr>
                <a:schemeClr val="dk1"/>
              </a:buClr>
              <a:buFont typeface="Arial"/>
              <a:buNone/>
            </a:pPr>
            <a:r>
              <a:rPr lang="en-US" sz="2600" b="0" i="0" u="none">
                <a:solidFill>
                  <a:schemeClr val="dk1"/>
                </a:solidFill>
                <a:latin typeface="Arial"/>
                <a:ea typeface="Arial"/>
                <a:cs typeface="Arial"/>
                <a:sym typeface="Arial"/>
              </a:rPr>
              <a:t>C: It should be required for all athletes, both male and female.</a:t>
            </a:r>
            <a:endParaRPr sz="2600"/>
          </a:p>
        </p:txBody>
      </p:sp>
      <p:pic>
        <p:nvPicPr>
          <p:cNvPr id="328" name="Google Shape;328;p42"/>
          <p:cNvPicPr preferRelativeResize="0"/>
          <p:nvPr/>
        </p:nvPicPr>
        <p:blipFill>
          <a:blip r:embed="rId3">
            <a:alphaModFix/>
          </a:blip>
          <a:stretch>
            <a:fillRect/>
          </a:stretch>
        </p:blipFill>
        <p:spPr>
          <a:xfrm>
            <a:off x="4951500" y="73031"/>
            <a:ext cx="3045939" cy="2436751"/>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p:nvPr/>
        </p:nvSpPr>
        <p:spPr>
          <a:xfrm>
            <a:off x="6553200" y="4683919"/>
            <a:ext cx="2133600" cy="357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Arial"/>
              <a:buNone/>
            </a:pPr>
            <a:fld id="{00000000-1234-1234-1234-123412341234}" type="slidenum">
              <a:rPr lang="en-US" sz="1400" b="0" i="0" u="none" strike="noStrike" cap="none">
                <a:solidFill>
                  <a:schemeClr val="dk1"/>
                </a:solidFill>
                <a:latin typeface="Arial"/>
                <a:ea typeface="Arial"/>
                <a:cs typeface="Arial"/>
                <a:sym typeface="Arial"/>
              </a:rPr>
              <a:t>3</a:t>
            </a:fld>
            <a:endParaRPr/>
          </a:p>
        </p:txBody>
      </p:sp>
      <p:sp>
        <p:nvSpPr>
          <p:cNvPr id="96" name="Google Shape;96;p18"/>
          <p:cNvSpPr txBox="1">
            <a:spLocks noGrp="1"/>
          </p:cNvSpPr>
          <p:nvPr>
            <p:ph type="body" idx="1"/>
          </p:nvPr>
        </p:nvSpPr>
        <p:spPr>
          <a:xfrm>
            <a:off x="214750" y="295200"/>
            <a:ext cx="4746900" cy="4746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2800"/>
              <a:t>In 2006, </a:t>
            </a:r>
            <a:r>
              <a:rPr lang="en-US" sz="2800" b="0" i="0" u="none" strike="noStrike" cap="none">
                <a:solidFill>
                  <a:schemeClr val="dk1"/>
                </a:solidFill>
                <a:latin typeface="Arial"/>
                <a:ea typeface="Arial"/>
                <a:cs typeface="Arial"/>
                <a:sym typeface="Arial"/>
              </a:rPr>
              <a:t>Santhi Soundararajan won the silver medal in the 800-meter race at the</a:t>
            </a:r>
            <a:r>
              <a:rPr lang="en-US" sz="2800"/>
              <a:t> </a:t>
            </a:r>
            <a:r>
              <a:rPr lang="en-US" sz="2800" b="0" i="0" u="none" strike="noStrike" cap="none">
                <a:solidFill>
                  <a:schemeClr val="dk1"/>
                </a:solidFill>
                <a:latin typeface="Arial"/>
                <a:ea typeface="Arial"/>
                <a:cs typeface="Arial"/>
                <a:sym typeface="Arial"/>
              </a:rPr>
              <a:t>Asian Games in Doha, Qatar.</a:t>
            </a:r>
            <a:endParaRPr sz="2800"/>
          </a:p>
          <a:p>
            <a:pPr marL="0" marR="0" lvl="0" indent="0" algn="l" rtl="0">
              <a:lnSpc>
                <a:spcPct val="100000"/>
              </a:lnSpc>
              <a:spcBef>
                <a:spcPts val="1800"/>
              </a:spcBef>
              <a:spcAft>
                <a:spcPts val="0"/>
              </a:spcAft>
              <a:buClr>
                <a:schemeClr val="dk1"/>
              </a:buClr>
              <a:buFont typeface="Arial"/>
              <a:buNone/>
            </a:pPr>
            <a:r>
              <a:rPr lang="en-US" sz="2800" b="0" i="0" u="none" strike="noStrike" cap="none">
                <a:solidFill>
                  <a:schemeClr val="dk1"/>
                </a:solidFill>
                <a:latin typeface="Arial"/>
                <a:ea typeface="Arial"/>
                <a:cs typeface="Arial"/>
                <a:sym typeface="Arial"/>
              </a:rPr>
              <a:t>Following her silver medal performance, her sex was officially questioned.</a:t>
            </a:r>
            <a:endParaRPr sz="2800"/>
          </a:p>
          <a:p>
            <a:pPr marL="0" marR="0" lvl="0" indent="0" algn="l" rtl="0">
              <a:lnSpc>
                <a:spcPct val="100000"/>
              </a:lnSpc>
              <a:spcBef>
                <a:spcPts val="1800"/>
              </a:spcBef>
              <a:spcAft>
                <a:spcPts val="0"/>
              </a:spcAft>
              <a:buClr>
                <a:schemeClr val="dk1"/>
              </a:buClr>
              <a:buFont typeface="Arial"/>
              <a:buNone/>
            </a:pPr>
            <a:r>
              <a:rPr lang="en-US" sz="2800" b="0" i="0" u="none" strike="noStrike" cap="none">
                <a:solidFill>
                  <a:schemeClr val="dk1"/>
                </a:solidFill>
                <a:latin typeface="Arial"/>
                <a:ea typeface="Arial"/>
                <a:cs typeface="Arial"/>
                <a:sym typeface="Arial"/>
              </a:rPr>
              <a:t>“Indian Athlete Fails Gender Test” </a:t>
            </a:r>
            <a:r>
              <a:rPr lang="en-US" sz="1800" b="0" i="0" u="sng" strike="noStrike" cap="none">
                <a:solidFill>
                  <a:schemeClr val="hlink"/>
                </a:solidFill>
                <a:latin typeface="Arial"/>
                <a:ea typeface="Arial"/>
                <a:cs typeface="Arial"/>
                <a:sym typeface="Arial"/>
                <a:hlinkClick r:id="rId3"/>
              </a:rPr>
              <a:t>http://news.bbc.co.uk/2/hi/world/south_asia/6188775.stm</a:t>
            </a:r>
            <a:endParaRPr sz="1800"/>
          </a:p>
        </p:txBody>
      </p:sp>
      <p:pic>
        <p:nvPicPr>
          <p:cNvPr id="97" name="Google Shape;97;p18" descr="Image result for Santhi Soundararajan"/>
          <p:cNvPicPr preferRelativeResize="0"/>
          <p:nvPr/>
        </p:nvPicPr>
        <p:blipFill rotWithShape="1">
          <a:blip r:embed="rId4">
            <a:alphaModFix/>
          </a:blip>
          <a:srcRect l="28567" r="28781"/>
          <a:stretch/>
        </p:blipFill>
        <p:spPr>
          <a:xfrm>
            <a:off x="5047550" y="295200"/>
            <a:ext cx="3900125" cy="434340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p:nvPr/>
        </p:nvSpPr>
        <p:spPr>
          <a:xfrm>
            <a:off x="6553200" y="4683919"/>
            <a:ext cx="2133600" cy="357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Arial"/>
              <a:buNone/>
            </a:pPr>
            <a:fld id="{00000000-1234-1234-1234-123412341234}" type="slidenum">
              <a:rPr lang="en-US" sz="1400" b="0" i="0" u="none" strike="noStrike" cap="none">
                <a:solidFill>
                  <a:schemeClr val="dk1"/>
                </a:solidFill>
                <a:latin typeface="Arial"/>
                <a:ea typeface="Arial"/>
                <a:cs typeface="Arial"/>
                <a:sym typeface="Arial"/>
              </a:rPr>
              <a:t>4</a:t>
            </a:fld>
            <a:endParaRPr/>
          </a:p>
        </p:txBody>
      </p:sp>
      <p:sp>
        <p:nvSpPr>
          <p:cNvPr id="103" name="Google Shape;103;p19"/>
          <p:cNvSpPr txBox="1">
            <a:spLocks noGrp="1"/>
          </p:cNvSpPr>
          <p:nvPr>
            <p:ph type="title"/>
          </p:nvPr>
        </p:nvSpPr>
        <p:spPr>
          <a:xfrm>
            <a:off x="72775" y="72056"/>
            <a:ext cx="9071100" cy="857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Font typeface="Arial"/>
              <a:buNone/>
            </a:pPr>
            <a:r>
              <a:rPr lang="en-US" sz="3000" b="1" i="0" u="none" strike="noStrike" cap="none">
                <a:solidFill>
                  <a:srgbClr val="000000"/>
                </a:solidFill>
                <a:latin typeface="Arial"/>
                <a:ea typeface="Arial"/>
                <a:cs typeface="Arial"/>
                <a:sym typeface="Arial"/>
              </a:rPr>
              <a:t>How do you know if someone is male or female?</a:t>
            </a:r>
            <a:endParaRPr sz="3000">
              <a:solidFill>
                <a:srgbClr val="000000"/>
              </a:solidFill>
            </a:endParaRPr>
          </a:p>
        </p:txBody>
      </p:sp>
      <p:sp>
        <p:nvSpPr>
          <p:cNvPr id="104" name="Google Shape;104;p19"/>
          <p:cNvSpPr txBox="1">
            <a:spLocks noGrp="1"/>
          </p:cNvSpPr>
          <p:nvPr>
            <p:ph type="body" idx="1"/>
          </p:nvPr>
        </p:nvSpPr>
        <p:spPr>
          <a:xfrm>
            <a:off x="428075" y="864872"/>
            <a:ext cx="7772400" cy="11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3200" b="0" i="0" u="none" strike="noStrike" cap="none">
                <a:solidFill>
                  <a:schemeClr val="dk1"/>
                </a:solidFill>
                <a:latin typeface="Arial"/>
                <a:ea typeface="Arial"/>
                <a:cs typeface="Arial"/>
                <a:sym typeface="Arial"/>
              </a:rPr>
              <a:t>Talk to the person next to you and identify characteristics </a:t>
            </a:r>
            <a:r>
              <a:rPr lang="en-US"/>
              <a:t>that </a:t>
            </a:r>
            <a:r>
              <a:rPr lang="en-US" sz="3200" b="0" i="0" u="none" strike="noStrike" cap="none">
                <a:solidFill>
                  <a:schemeClr val="dk1"/>
                </a:solidFill>
                <a:latin typeface="Arial"/>
                <a:ea typeface="Arial"/>
                <a:cs typeface="Arial"/>
                <a:sym typeface="Arial"/>
              </a:rPr>
              <a:t>distinguish males from females.</a:t>
            </a:r>
            <a:endParaRPr/>
          </a:p>
        </p:txBody>
      </p:sp>
      <p:pic>
        <p:nvPicPr>
          <p:cNvPr id="105" name="Google Shape;105;p19" title="Click to enlarge"/>
          <p:cNvPicPr preferRelativeResize="0"/>
          <p:nvPr/>
        </p:nvPicPr>
        <p:blipFill>
          <a:blip r:embed="rId3">
            <a:alphaModFix/>
          </a:blip>
          <a:stretch>
            <a:fillRect/>
          </a:stretch>
        </p:blipFill>
        <p:spPr>
          <a:xfrm>
            <a:off x="2348000" y="2261012"/>
            <a:ext cx="4113288" cy="2734575"/>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p:nvPr/>
        </p:nvSpPr>
        <p:spPr>
          <a:xfrm>
            <a:off x="6553200" y="4683919"/>
            <a:ext cx="2133600" cy="357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Arial"/>
              <a:buNone/>
            </a:pPr>
            <a:fld id="{00000000-1234-1234-1234-123412341234}" type="slidenum">
              <a:rPr lang="en-US" sz="1400" b="0" i="0" u="none" strike="noStrike" cap="none">
                <a:solidFill>
                  <a:schemeClr val="dk1"/>
                </a:solidFill>
                <a:latin typeface="Arial"/>
                <a:ea typeface="Arial"/>
                <a:cs typeface="Arial"/>
                <a:sym typeface="Arial"/>
              </a:rPr>
              <a:t>5</a:t>
            </a:fld>
            <a:endParaRPr/>
          </a:p>
        </p:txBody>
      </p:sp>
      <p:sp>
        <p:nvSpPr>
          <p:cNvPr id="111" name="Google Shape;111;p20"/>
          <p:cNvSpPr txBox="1">
            <a:spLocks noGrp="1"/>
          </p:cNvSpPr>
          <p:nvPr>
            <p:ph type="title"/>
          </p:nvPr>
        </p:nvSpPr>
        <p:spPr>
          <a:xfrm>
            <a:off x="-70225" y="0"/>
            <a:ext cx="8229600" cy="555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Font typeface="Arial"/>
              <a:buNone/>
            </a:pPr>
            <a:r>
              <a:rPr lang="en-US" sz="3000" b="1" i="0" u="none" strike="noStrike" cap="none">
                <a:solidFill>
                  <a:srgbClr val="000000"/>
                </a:solidFill>
                <a:latin typeface="Arial"/>
                <a:ea typeface="Arial"/>
                <a:cs typeface="Arial"/>
                <a:sym typeface="Arial"/>
              </a:rPr>
              <a:t>How is sex determined in humans?</a:t>
            </a:r>
            <a:r>
              <a:rPr lang="en-US" sz="3600" b="1" i="0" u="none" strike="noStrike" cap="none">
                <a:solidFill>
                  <a:schemeClr val="dk2"/>
                </a:solidFill>
                <a:latin typeface="Arial"/>
                <a:ea typeface="Arial"/>
                <a:cs typeface="Arial"/>
                <a:sym typeface="Arial"/>
              </a:rPr>
              <a:t> </a:t>
            </a:r>
            <a:endParaRPr/>
          </a:p>
        </p:txBody>
      </p:sp>
      <p:sp>
        <p:nvSpPr>
          <p:cNvPr id="112" name="Google Shape;112;p20"/>
          <p:cNvSpPr txBox="1">
            <a:spLocks noGrp="1"/>
          </p:cNvSpPr>
          <p:nvPr>
            <p:ph type="body" idx="1"/>
          </p:nvPr>
        </p:nvSpPr>
        <p:spPr>
          <a:xfrm>
            <a:off x="176700" y="661188"/>
            <a:ext cx="8510100" cy="18744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None/>
            </a:pPr>
            <a:r>
              <a:rPr lang="en-US" sz="2600" b="1" i="0" u="none" strike="noStrike" cap="none">
                <a:solidFill>
                  <a:schemeClr val="dk1"/>
                </a:solidFill>
                <a:latin typeface="Arial"/>
                <a:ea typeface="Arial"/>
                <a:cs typeface="Arial"/>
                <a:sym typeface="Arial"/>
              </a:rPr>
              <a:t>Anatomy:</a:t>
            </a:r>
            <a:r>
              <a:rPr lang="en-US" sz="2600" b="0" i="0" u="none" strike="noStrike" cap="none">
                <a:solidFill>
                  <a:schemeClr val="dk1"/>
                </a:solidFill>
                <a:latin typeface="Arial"/>
                <a:ea typeface="Arial"/>
                <a:cs typeface="Arial"/>
                <a:sym typeface="Arial"/>
              </a:rPr>
              <a:t> Primary and secondary sexual characteristics - genitalia, body hair, pelvis, etc.</a:t>
            </a:r>
            <a:endParaRPr sz="2600"/>
          </a:p>
          <a:p>
            <a:pPr marL="342900" marR="0" lvl="0" indent="-342900" algn="l" rtl="0">
              <a:lnSpc>
                <a:spcPct val="80000"/>
              </a:lnSpc>
              <a:spcBef>
                <a:spcPts val="360"/>
              </a:spcBef>
              <a:spcAft>
                <a:spcPts val="0"/>
              </a:spcAft>
              <a:buClr>
                <a:schemeClr val="dk1"/>
              </a:buClr>
              <a:buFont typeface="Arial"/>
              <a:buNone/>
            </a:pPr>
            <a:endParaRPr sz="600" b="0" i="0" u="none" strike="noStrike" cap="none">
              <a:solidFill>
                <a:schemeClr val="dk1"/>
              </a:solidFill>
              <a:latin typeface="Arial"/>
              <a:ea typeface="Arial"/>
              <a:cs typeface="Arial"/>
              <a:sym typeface="Arial"/>
            </a:endParaRPr>
          </a:p>
          <a:p>
            <a:pPr marL="0" marR="0" lvl="0" indent="0" algn="l" rtl="0">
              <a:lnSpc>
                <a:spcPct val="80000"/>
              </a:lnSpc>
              <a:spcBef>
                <a:spcPts val="560"/>
              </a:spcBef>
              <a:spcAft>
                <a:spcPts val="0"/>
              </a:spcAft>
              <a:buNone/>
            </a:pPr>
            <a:r>
              <a:rPr lang="en-US" sz="2600" b="1" i="0" u="none" strike="noStrike" cap="none">
                <a:solidFill>
                  <a:schemeClr val="dk1"/>
                </a:solidFill>
                <a:latin typeface="Arial"/>
                <a:ea typeface="Arial"/>
                <a:cs typeface="Arial"/>
                <a:sym typeface="Arial"/>
              </a:rPr>
              <a:t>Physiology:</a:t>
            </a:r>
            <a:r>
              <a:rPr lang="en-US" sz="2600" b="0" i="0" u="none" strike="noStrike" cap="none">
                <a:solidFill>
                  <a:schemeClr val="dk1"/>
                </a:solidFill>
                <a:latin typeface="Arial"/>
                <a:ea typeface="Arial"/>
                <a:cs typeface="Arial"/>
                <a:sym typeface="Arial"/>
              </a:rPr>
              <a:t> Function and interaction of the sex organs including concentrations of sex hormones such as estrogen, progesterone, and testosterone.</a:t>
            </a:r>
            <a:endParaRPr sz="2600"/>
          </a:p>
        </p:txBody>
      </p:sp>
      <p:pic>
        <p:nvPicPr>
          <p:cNvPr id="113" name="Google Shape;113;p20"/>
          <p:cNvPicPr preferRelativeResize="0"/>
          <p:nvPr/>
        </p:nvPicPr>
        <p:blipFill>
          <a:blip r:embed="rId3">
            <a:alphaModFix/>
          </a:blip>
          <a:stretch>
            <a:fillRect/>
          </a:stretch>
        </p:blipFill>
        <p:spPr>
          <a:xfrm>
            <a:off x="738428" y="2641765"/>
            <a:ext cx="4416297" cy="2249025"/>
          </a:xfrm>
          <a:prstGeom prst="rect">
            <a:avLst/>
          </a:prstGeom>
          <a:noFill/>
          <a:ln>
            <a:noFill/>
          </a:ln>
        </p:spPr>
      </p:pic>
      <p:sp>
        <p:nvSpPr>
          <p:cNvPr id="114" name="Google Shape;114;p20"/>
          <p:cNvSpPr txBox="1"/>
          <p:nvPr/>
        </p:nvSpPr>
        <p:spPr>
          <a:xfrm>
            <a:off x="5570750" y="2705975"/>
            <a:ext cx="3420600" cy="224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t>Contrast also gives us cues when regarding faces.</a:t>
            </a:r>
            <a:endParaRPr sz="2400"/>
          </a:p>
          <a:p>
            <a:pPr marL="0" lvl="0" indent="0" algn="l" rtl="0">
              <a:spcBef>
                <a:spcPts val="0"/>
              </a:spcBef>
              <a:spcAft>
                <a:spcPts val="0"/>
              </a:spcAft>
              <a:buNone/>
            </a:pPr>
            <a:endParaRPr sz="1100"/>
          </a:p>
          <a:p>
            <a:pPr marL="0" lvl="0" indent="0" algn="l" rtl="0">
              <a:spcBef>
                <a:spcPts val="0"/>
              </a:spcBef>
              <a:spcAft>
                <a:spcPts val="0"/>
              </a:spcAft>
              <a:buNone/>
            </a:pPr>
            <a:r>
              <a:rPr lang="en-US" sz="2400"/>
              <a:t>Which one of these faces is female?</a:t>
            </a:r>
            <a:endParaRPr sz="2400"/>
          </a:p>
        </p:txBody>
      </p:sp>
      <p:sp>
        <p:nvSpPr>
          <p:cNvPr id="115" name="Google Shape;115;p20"/>
          <p:cNvSpPr txBox="1"/>
          <p:nvPr/>
        </p:nvSpPr>
        <p:spPr>
          <a:xfrm>
            <a:off x="738425" y="4815913"/>
            <a:ext cx="4982400" cy="22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See Article in </a:t>
            </a:r>
            <a:r>
              <a:rPr lang="en-US" u="sng">
                <a:solidFill>
                  <a:schemeClr val="hlink"/>
                </a:solidFill>
                <a:hlinkClick r:id="rId4"/>
              </a:rPr>
              <a:t>Science Daily</a:t>
            </a:r>
            <a:r>
              <a:rPr lang="en-US"/>
              <a:t> on Gender and Perception</a:t>
            </a: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p:nvPr/>
        </p:nvSpPr>
        <p:spPr>
          <a:xfrm>
            <a:off x="6553200" y="4683919"/>
            <a:ext cx="2133600" cy="357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Arial"/>
              <a:buNone/>
            </a:pPr>
            <a:fld id="{00000000-1234-1234-1234-123412341234}" type="slidenum">
              <a:rPr lang="en-US" sz="1400" b="0" i="0" u="none" strike="noStrike" cap="none">
                <a:solidFill>
                  <a:schemeClr val="dk1"/>
                </a:solidFill>
                <a:latin typeface="Arial"/>
                <a:ea typeface="Arial"/>
                <a:cs typeface="Arial"/>
                <a:sym typeface="Arial"/>
              </a:rPr>
              <a:t>6</a:t>
            </a:fld>
            <a:endParaRPr/>
          </a:p>
        </p:txBody>
      </p:sp>
      <p:sp>
        <p:nvSpPr>
          <p:cNvPr id="121" name="Google Shape;121;p21"/>
          <p:cNvSpPr txBox="1">
            <a:spLocks noGrp="1"/>
          </p:cNvSpPr>
          <p:nvPr>
            <p:ph type="body" idx="1"/>
          </p:nvPr>
        </p:nvSpPr>
        <p:spPr>
          <a:xfrm>
            <a:off x="367775" y="897425"/>
            <a:ext cx="5283300" cy="3116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Font typeface="Arial"/>
              <a:buNone/>
            </a:pPr>
            <a:r>
              <a:rPr lang="en-US" sz="2400" b="0" i="0" u="none" strike="noStrike" cap="none" dirty="0">
                <a:solidFill>
                  <a:schemeClr val="dk1"/>
                </a:solidFill>
                <a:latin typeface="Arial"/>
                <a:ea typeface="Arial"/>
                <a:cs typeface="Arial"/>
                <a:sym typeface="Arial"/>
              </a:rPr>
              <a:t>		Female genitalia:  Yes</a:t>
            </a:r>
            <a:endParaRPr sz="2400" dirty="0"/>
          </a:p>
          <a:p>
            <a:pPr marL="342900" marR="0" lvl="0" indent="-342900" algn="l" rtl="0">
              <a:lnSpc>
                <a:spcPct val="100000"/>
              </a:lnSpc>
              <a:spcBef>
                <a:spcPts val="480"/>
              </a:spcBef>
              <a:spcAft>
                <a:spcPts val="0"/>
              </a:spcAft>
              <a:buClr>
                <a:schemeClr val="dk1"/>
              </a:buClr>
              <a:buFont typeface="Arial"/>
              <a:buNone/>
            </a:pPr>
            <a:r>
              <a:rPr lang="en-US" sz="2400" b="0" i="0" u="none" strike="noStrike" cap="none" dirty="0">
                <a:solidFill>
                  <a:schemeClr val="dk1"/>
                </a:solidFill>
                <a:latin typeface="Arial"/>
                <a:ea typeface="Arial"/>
                <a:cs typeface="Arial"/>
                <a:sym typeface="Arial"/>
              </a:rPr>
              <a:t>		Breasts and pubic hair:  Yes</a:t>
            </a:r>
            <a:endParaRPr sz="2400" dirty="0"/>
          </a:p>
          <a:p>
            <a:pPr marL="342900" marR="0" lvl="0" indent="-342900" algn="l" rtl="0">
              <a:lnSpc>
                <a:spcPct val="100000"/>
              </a:lnSpc>
              <a:spcBef>
                <a:spcPts val="480"/>
              </a:spcBef>
              <a:spcAft>
                <a:spcPts val="0"/>
              </a:spcAft>
              <a:buClr>
                <a:schemeClr val="dk1"/>
              </a:buClr>
              <a:buFont typeface="Arial"/>
              <a:buNone/>
            </a:pPr>
            <a:r>
              <a:rPr lang="en-US" sz="2400" b="0" i="0" u="none" strike="noStrike" cap="none" dirty="0">
                <a:solidFill>
                  <a:schemeClr val="dk1"/>
                </a:solidFill>
                <a:latin typeface="Arial"/>
                <a:ea typeface="Arial"/>
                <a:cs typeface="Arial"/>
                <a:sym typeface="Arial"/>
              </a:rPr>
              <a:t>		Regular menstrual cycle:  </a:t>
            </a:r>
            <a:r>
              <a:rPr lang="en-US" sz="2400" b="0" i="0" u="none" strike="noStrike" cap="none" dirty="0" smtClean="0">
                <a:solidFill>
                  <a:schemeClr val="dk1"/>
                </a:solidFill>
                <a:latin typeface="Arial"/>
                <a:ea typeface="Arial"/>
                <a:cs typeface="Arial"/>
                <a:sym typeface="Arial"/>
              </a:rPr>
              <a:t>  				Never</a:t>
            </a:r>
            <a:endParaRPr sz="24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chemeClr val="dk1"/>
              </a:buClr>
              <a:buFont typeface="Arial"/>
              <a:buNone/>
            </a:pPr>
            <a:endParaRPr sz="1000" dirty="0"/>
          </a:p>
          <a:p>
            <a:pPr marL="342900" marR="0" lvl="0" indent="-342900" algn="l" rtl="0">
              <a:lnSpc>
                <a:spcPct val="100000"/>
              </a:lnSpc>
              <a:spcBef>
                <a:spcPts val="480"/>
              </a:spcBef>
              <a:spcAft>
                <a:spcPts val="0"/>
              </a:spcAft>
              <a:buClr>
                <a:schemeClr val="dk1"/>
              </a:buClr>
              <a:buFont typeface="Arial"/>
              <a:buNone/>
            </a:pPr>
            <a:r>
              <a:rPr lang="en-US" sz="2400" dirty="0"/>
              <a:t>     *Testosterone Levels:  180 ng/dl</a:t>
            </a:r>
            <a:endParaRPr sz="1800" dirty="0"/>
          </a:p>
          <a:p>
            <a:pPr marL="342900" marR="0" lvl="0" indent="-342900" algn="l" rtl="0">
              <a:lnSpc>
                <a:spcPct val="100000"/>
              </a:lnSpc>
              <a:spcBef>
                <a:spcPts val="480"/>
              </a:spcBef>
              <a:spcAft>
                <a:spcPts val="0"/>
              </a:spcAft>
              <a:buClr>
                <a:schemeClr val="dk1"/>
              </a:buClr>
              <a:buFont typeface="Arial"/>
              <a:buNone/>
            </a:pPr>
            <a:r>
              <a:rPr lang="en-US" sz="1800" dirty="0">
                <a:solidFill>
                  <a:srgbClr val="2E2E30"/>
                </a:solidFill>
                <a:highlight>
                  <a:srgbClr val="FFFFFF"/>
                </a:highlight>
              </a:rPr>
              <a:t>      </a:t>
            </a:r>
            <a:r>
              <a:rPr lang="en-US" sz="1400" dirty="0">
                <a:solidFill>
                  <a:srgbClr val="2E2E30"/>
                </a:solidFill>
                <a:highlight>
                  <a:srgbClr val="FFFFFF"/>
                </a:highlight>
              </a:rPr>
              <a:t>*According to the National Institutes of Health, the normal range of testosterone is 30 to 95 </a:t>
            </a:r>
            <a:r>
              <a:rPr lang="en-US" sz="1400" dirty="0" err="1">
                <a:solidFill>
                  <a:srgbClr val="2E2E30"/>
                </a:solidFill>
                <a:highlight>
                  <a:srgbClr val="FFFFFF"/>
                </a:highlight>
              </a:rPr>
              <a:t>nanograms</a:t>
            </a:r>
            <a:r>
              <a:rPr lang="en-US" sz="1400" dirty="0">
                <a:solidFill>
                  <a:srgbClr val="2E2E30"/>
                </a:solidFill>
                <a:highlight>
                  <a:srgbClr val="FFFFFF"/>
                </a:highlight>
              </a:rPr>
              <a:t> per deciliter (ng/</a:t>
            </a:r>
            <a:r>
              <a:rPr lang="en-US" sz="1400" dirty="0" err="1">
                <a:solidFill>
                  <a:srgbClr val="2E2E30"/>
                </a:solidFill>
                <a:highlight>
                  <a:srgbClr val="FFFFFF"/>
                </a:highlight>
              </a:rPr>
              <a:t>dL</a:t>
            </a:r>
            <a:r>
              <a:rPr lang="en-US" sz="1400" dirty="0">
                <a:solidFill>
                  <a:srgbClr val="2E2E30"/>
                </a:solidFill>
                <a:highlight>
                  <a:srgbClr val="FFFFFF"/>
                </a:highlight>
              </a:rPr>
              <a:t>) for women and 300 to 1,200 ng/</a:t>
            </a:r>
            <a:r>
              <a:rPr lang="en-US" sz="1400" dirty="0" err="1">
                <a:solidFill>
                  <a:srgbClr val="2E2E30"/>
                </a:solidFill>
                <a:highlight>
                  <a:srgbClr val="FFFFFF"/>
                </a:highlight>
              </a:rPr>
              <a:t>dL</a:t>
            </a:r>
            <a:r>
              <a:rPr lang="en-US" sz="1400" dirty="0">
                <a:solidFill>
                  <a:srgbClr val="2E2E30"/>
                </a:solidFill>
                <a:highlight>
                  <a:srgbClr val="FFFFFF"/>
                </a:highlight>
              </a:rPr>
              <a:t> for men</a:t>
            </a:r>
            <a:endParaRPr sz="1400" dirty="0"/>
          </a:p>
          <a:p>
            <a:pPr marL="342900" marR="0" lvl="0" indent="-342900" algn="l" rtl="0">
              <a:lnSpc>
                <a:spcPct val="100000"/>
              </a:lnSpc>
              <a:spcBef>
                <a:spcPts val="160"/>
              </a:spcBef>
              <a:spcAft>
                <a:spcPts val="0"/>
              </a:spcAft>
              <a:buClr>
                <a:schemeClr val="dk1"/>
              </a:buClr>
              <a:buFont typeface="Arial"/>
              <a:buNone/>
            </a:pPr>
            <a:endParaRPr sz="8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560"/>
              </a:spcBef>
              <a:spcAft>
                <a:spcPts val="0"/>
              </a:spcAft>
              <a:buClr>
                <a:schemeClr val="dk1"/>
              </a:buClr>
              <a:buFont typeface="Arial"/>
              <a:buNone/>
            </a:pPr>
            <a:r>
              <a:rPr lang="en-US" sz="2400" b="1" i="0" u="none" strike="noStrike" cap="none" dirty="0">
                <a:solidFill>
                  <a:schemeClr val="dk1"/>
                </a:solidFill>
                <a:latin typeface="Arial"/>
                <a:ea typeface="Arial"/>
                <a:cs typeface="Arial"/>
                <a:sym typeface="Arial"/>
              </a:rPr>
              <a:t>	</a:t>
            </a:r>
            <a:br>
              <a:rPr lang="en-US" sz="2400" b="1" i="0" u="none" strike="noStrike" cap="none" dirty="0">
                <a:solidFill>
                  <a:schemeClr val="dk1"/>
                </a:solidFill>
                <a:latin typeface="Arial"/>
                <a:ea typeface="Arial"/>
                <a:cs typeface="Arial"/>
                <a:sym typeface="Arial"/>
              </a:rPr>
            </a:br>
            <a:endParaRPr dirty="0"/>
          </a:p>
        </p:txBody>
      </p:sp>
      <p:pic>
        <p:nvPicPr>
          <p:cNvPr id="122" name="Google Shape;122;p21" descr="Image result for Santhi Soundararajan"/>
          <p:cNvPicPr preferRelativeResize="0"/>
          <p:nvPr/>
        </p:nvPicPr>
        <p:blipFill>
          <a:blip r:embed="rId3">
            <a:alphaModFix/>
          </a:blip>
          <a:stretch>
            <a:fillRect/>
          </a:stretch>
        </p:blipFill>
        <p:spPr>
          <a:xfrm>
            <a:off x="6297538" y="897426"/>
            <a:ext cx="2644925" cy="3173900"/>
          </a:xfrm>
          <a:prstGeom prst="rect">
            <a:avLst/>
          </a:prstGeom>
          <a:noFill/>
          <a:ln>
            <a:noFill/>
          </a:ln>
        </p:spPr>
      </p:pic>
      <p:sp>
        <p:nvSpPr>
          <p:cNvPr id="123" name="Google Shape;123;p21"/>
          <p:cNvSpPr txBox="1"/>
          <p:nvPr/>
        </p:nvSpPr>
        <p:spPr>
          <a:xfrm>
            <a:off x="161550" y="82175"/>
            <a:ext cx="8876400" cy="91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Font typeface="Arial"/>
              <a:buNone/>
            </a:pPr>
            <a:r>
              <a:rPr lang="en-US" sz="2200"/>
              <a:t>Imagine you are a member of the committee assigned to determine whether Santhi is female.  Here are results of the initial tests. </a:t>
            </a:r>
            <a:endParaRPr sz="2200"/>
          </a:p>
        </p:txBody>
      </p:sp>
      <p:sp>
        <p:nvSpPr>
          <p:cNvPr id="124" name="Google Shape;124;p21"/>
          <p:cNvSpPr txBox="1"/>
          <p:nvPr/>
        </p:nvSpPr>
        <p:spPr>
          <a:xfrm>
            <a:off x="408850" y="4137381"/>
            <a:ext cx="7950600" cy="72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t>Based on this information, would you determine that </a:t>
            </a:r>
            <a:r>
              <a:rPr lang="en-US" sz="2400" dirty="0" err="1"/>
              <a:t>Santhi</a:t>
            </a:r>
            <a:r>
              <a:rPr lang="en-US" sz="2400" dirty="0"/>
              <a:t> is male or female? </a:t>
            </a:r>
            <a:endParaRPr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2"/>
          <p:cNvSpPr txBox="1"/>
          <p:nvPr/>
        </p:nvSpPr>
        <p:spPr>
          <a:xfrm>
            <a:off x="6553200" y="4683919"/>
            <a:ext cx="2133600" cy="357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Arial"/>
              <a:buNone/>
            </a:pPr>
            <a:fld id="{00000000-1234-1234-1234-123412341234}" type="slidenum">
              <a:rPr lang="en-US" sz="1400" b="0" i="0" u="none" strike="noStrike" cap="none">
                <a:solidFill>
                  <a:schemeClr val="dk1"/>
                </a:solidFill>
                <a:latin typeface="Arial"/>
                <a:ea typeface="Arial"/>
                <a:cs typeface="Arial"/>
                <a:sym typeface="Arial"/>
              </a:rPr>
              <a:t>7</a:t>
            </a:fld>
            <a:endParaRPr/>
          </a:p>
        </p:txBody>
      </p:sp>
      <p:sp>
        <p:nvSpPr>
          <p:cNvPr id="130" name="Google Shape;130;p22"/>
          <p:cNvSpPr txBox="1">
            <a:spLocks noGrp="1"/>
          </p:cNvSpPr>
          <p:nvPr>
            <p:ph type="title"/>
          </p:nvPr>
        </p:nvSpPr>
        <p:spPr>
          <a:xfrm>
            <a:off x="163675" y="75263"/>
            <a:ext cx="8686800" cy="800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Font typeface="Arial"/>
              <a:buNone/>
            </a:pPr>
            <a:r>
              <a:rPr lang="en-US" sz="3000" b="1" i="0" u="none" strike="noStrike" cap="none">
                <a:solidFill>
                  <a:srgbClr val="000000"/>
                </a:solidFill>
                <a:latin typeface="Arial"/>
                <a:ea typeface="Arial"/>
                <a:cs typeface="Arial"/>
                <a:sym typeface="Arial"/>
              </a:rPr>
              <a:t>Is there another way that sex is </a:t>
            </a:r>
            <a:r>
              <a:rPr lang="en-US" sz="3000" b="1">
                <a:solidFill>
                  <a:srgbClr val="000000"/>
                </a:solidFill>
              </a:rPr>
              <a:t>determined?</a:t>
            </a:r>
            <a:endParaRPr sz="3000">
              <a:solidFill>
                <a:srgbClr val="000000"/>
              </a:solidFill>
            </a:endParaRPr>
          </a:p>
        </p:txBody>
      </p:sp>
      <p:sp>
        <p:nvSpPr>
          <p:cNvPr id="131" name="Google Shape;131;p22"/>
          <p:cNvSpPr txBox="1">
            <a:spLocks noGrp="1"/>
          </p:cNvSpPr>
          <p:nvPr>
            <p:ph type="body" idx="1"/>
          </p:nvPr>
        </p:nvSpPr>
        <p:spPr>
          <a:xfrm>
            <a:off x="554575" y="875363"/>
            <a:ext cx="8229600" cy="15222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None/>
            </a:pPr>
            <a:r>
              <a:rPr lang="en-US" sz="3200" b="1" i="0" u="none" strike="noStrike" cap="none">
                <a:solidFill>
                  <a:schemeClr val="dk1"/>
                </a:solidFill>
                <a:latin typeface="Arial"/>
                <a:ea typeface="Arial"/>
                <a:cs typeface="Arial"/>
                <a:sym typeface="Arial"/>
              </a:rPr>
              <a:t>Chromosomes:</a:t>
            </a:r>
            <a:r>
              <a:rPr lang="en-US" sz="3200" b="0" i="0" u="none" strike="noStrike" cap="none">
                <a:solidFill>
                  <a:schemeClr val="dk1"/>
                </a:solidFill>
                <a:latin typeface="Arial"/>
                <a:ea typeface="Arial"/>
                <a:cs typeface="Arial"/>
                <a:sym typeface="Arial"/>
              </a:rPr>
              <a:t> </a:t>
            </a:r>
            <a:endParaRPr/>
          </a:p>
          <a:p>
            <a:pPr marL="457200" marR="0" lvl="0" indent="0" algn="l" rtl="0">
              <a:lnSpc>
                <a:spcPct val="80000"/>
              </a:lnSpc>
              <a:spcBef>
                <a:spcPts val="560"/>
              </a:spcBef>
              <a:spcAft>
                <a:spcPts val="0"/>
              </a:spcAft>
              <a:buNone/>
            </a:pPr>
            <a:r>
              <a:rPr lang="en-US" sz="2800" b="0" i="0" u="none" strike="noStrike" cap="none">
                <a:solidFill>
                  <a:schemeClr val="dk1"/>
                </a:solidFill>
                <a:latin typeface="Arial"/>
                <a:ea typeface="Arial"/>
                <a:cs typeface="Arial"/>
                <a:sym typeface="Arial"/>
              </a:rPr>
              <a:t>Females possess two X chromosomes in each of their cells, whereas males have one X and one Y chromosome.</a:t>
            </a:r>
            <a:endParaRPr/>
          </a:p>
          <a:p>
            <a:pPr marL="0" marR="0" lvl="0" indent="0" algn="l" rtl="0">
              <a:lnSpc>
                <a:spcPct val="80000"/>
              </a:lnSpc>
              <a:spcBef>
                <a:spcPts val="560"/>
              </a:spcBef>
              <a:spcAft>
                <a:spcPts val="0"/>
              </a:spcAft>
              <a:buNone/>
            </a:pPr>
            <a:endParaRPr/>
          </a:p>
        </p:txBody>
      </p:sp>
      <p:pic>
        <p:nvPicPr>
          <p:cNvPr id="132" name="Google Shape;132;p22"/>
          <p:cNvPicPr preferRelativeResize="0"/>
          <p:nvPr/>
        </p:nvPicPr>
        <p:blipFill rotWithShape="1">
          <a:blip r:embed="rId3">
            <a:alphaModFix/>
          </a:blip>
          <a:srcRect r="61146"/>
          <a:stretch/>
        </p:blipFill>
        <p:spPr>
          <a:xfrm>
            <a:off x="2398550" y="2480200"/>
            <a:ext cx="1952250" cy="2624887"/>
          </a:xfrm>
          <a:prstGeom prst="rect">
            <a:avLst/>
          </a:prstGeom>
          <a:noFill/>
          <a:ln>
            <a:noFill/>
          </a:ln>
        </p:spPr>
      </p:pic>
      <p:pic>
        <p:nvPicPr>
          <p:cNvPr id="133" name="Google Shape;133;p22"/>
          <p:cNvPicPr preferRelativeResize="0"/>
          <p:nvPr/>
        </p:nvPicPr>
        <p:blipFill rotWithShape="1">
          <a:blip r:embed="rId3">
            <a:alphaModFix/>
          </a:blip>
          <a:srcRect l="61597"/>
          <a:stretch/>
        </p:blipFill>
        <p:spPr>
          <a:xfrm>
            <a:off x="5034700" y="2536403"/>
            <a:ext cx="1846950" cy="251248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3"/>
          <p:cNvSpPr txBox="1"/>
          <p:nvPr/>
        </p:nvSpPr>
        <p:spPr>
          <a:xfrm>
            <a:off x="6553200" y="4683919"/>
            <a:ext cx="2133600" cy="357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Arial"/>
              <a:buNone/>
            </a:pPr>
            <a:fld id="{00000000-1234-1234-1234-123412341234}" type="slidenum">
              <a:rPr lang="en-US" sz="1400" b="0" i="0" u="none" strike="noStrike" cap="none">
                <a:solidFill>
                  <a:schemeClr val="dk1"/>
                </a:solidFill>
                <a:latin typeface="Arial"/>
                <a:ea typeface="Arial"/>
                <a:cs typeface="Arial"/>
                <a:sym typeface="Arial"/>
              </a:rPr>
              <a:t>8</a:t>
            </a:fld>
            <a:endParaRPr/>
          </a:p>
        </p:txBody>
      </p:sp>
      <p:sp>
        <p:nvSpPr>
          <p:cNvPr id="139" name="Google Shape;139;p23"/>
          <p:cNvSpPr txBox="1">
            <a:spLocks noGrp="1"/>
          </p:cNvSpPr>
          <p:nvPr>
            <p:ph type="title" idx="4294967295"/>
          </p:nvPr>
        </p:nvSpPr>
        <p:spPr>
          <a:xfrm>
            <a:off x="151700" y="2"/>
            <a:ext cx="8229600" cy="622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Arial"/>
              <a:buNone/>
            </a:pPr>
            <a:r>
              <a:rPr lang="en-US" sz="4000" b="1" i="0" u="none" strike="noStrike" cap="none">
                <a:solidFill>
                  <a:schemeClr val="dk1"/>
                </a:solidFill>
                <a:latin typeface="Arial"/>
                <a:ea typeface="Arial"/>
                <a:cs typeface="Arial"/>
                <a:sym typeface="Arial"/>
              </a:rPr>
              <a:t>Karyotype</a:t>
            </a:r>
            <a:r>
              <a:rPr lang="en-US" sz="4000">
                <a:solidFill>
                  <a:schemeClr val="dk2"/>
                </a:solidFill>
              </a:rPr>
              <a:t>   </a:t>
            </a:r>
            <a:r>
              <a:rPr lang="en-US" sz="2400" b="0" i="0" u="none" strike="noStrike" cap="none">
                <a:solidFill>
                  <a:schemeClr val="dk2"/>
                </a:solidFill>
                <a:latin typeface="Arial"/>
                <a:ea typeface="Arial"/>
                <a:cs typeface="Arial"/>
                <a:sym typeface="Arial"/>
              </a:rPr>
              <a:t>(picture of chromosomes in a cell)</a:t>
            </a:r>
            <a:endParaRPr/>
          </a:p>
        </p:txBody>
      </p:sp>
      <p:pic>
        <p:nvPicPr>
          <p:cNvPr id="140" name="Google Shape;140;p23" descr="karyotype"/>
          <p:cNvPicPr preferRelativeResize="0"/>
          <p:nvPr/>
        </p:nvPicPr>
        <p:blipFill rotWithShape="1">
          <a:blip r:embed="rId3">
            <a:alphaModFix/>
          </a:blip>
          <a:srcRect/>
          <a:stretch/>
        </p:blipFill>
        <p:spPr>
          <a:xfrm>
            <a:off x="271075" y="676650"/>
            <a:ext cx="8834400" cy="1794900"/>
          </a:xfrm>
          <a:prstGeom prst="rect">
            <a:avLst/>
          </a:prstGeom>
          <a:noFill/>
          <a:ln>
            <a:noFill/>
          </a:ln>
        </p:spPr>
      </p:pic>
      <p:pic>
        <p:nvPicPr>
          <p:cNvPr id="141" name="Google Shape;141;p23"/>
          <p:cNvPicPr preferRelativeResize="0"/>
          <p:nvPr/>
        </p:nvPicPr>
        <p:blipFill>
          <a:blip r:embed="rId4">
            <a:alphaModFix/>
          </a:blip>
          <a:stretch>
            <a:fillRect/>
          </a:stretch>
        </p:blipFill>
        <p:spPr>
          <a:xfrm>
            <a:off x="229975" y="2471550"/>
            <a:ext cx="6625800" cy="1820507"/>
          </a:xfrm>
          <a:prstGeom prst="rect">
            <a:avLst/>
          </a:prstGeom>
          <a:noFill/>
          <a:ln>
            <a:noFill/>
          </a:ln>
        </p:spPr>
      </p:pic>
      <p:sp>
        <p:nvSpPr>
          <p:cNvPr id="142" name="Google Shape;142;p23"/>
          <p:cNvSpPr txBox="1"/>
          <p:nvPr/>
        </p:nvSpPr>
        <p:spPr>
          <a:xfrm>
            <a:off x="558650" y="4325975"/>
            <a:ext cx="6967500" cy="62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b="1"/>
              <a:t>AUTOSOMES</a:t>
            </a:r>
            <a:r>
              <a:rPr lang="en-US" sz="2200"/>
              <a:t> = chromosomes that are not the X or Y,  humans have 22 pairs</a:t>
            </a:r>
            <a:endParaRPr sz="2200"/>
          </a:p>
        </p:txBody>
      </p:sp>
    </p:spTree>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4"/>
          <p:cNvSpPr txBox="1"/>
          <p:nvPr/>
        </p:nvSpPr>
        <p:spPr>
          <a:xfrm>
            <a:off x="6553200" y="4683919"/>
            <a:ext cx="2133600" cy="357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Arial"/>
              <a:buNone/>
            </a:pPr>
            <a:fld id="{00000000-1234-1234-1234-123412341234}" type="slidenum">
              <a:rPr lang="en-US" sz="1400" b="0" i="0" u="none" strike="noStrike" cap="none">
                <a:solidFill>
                  <a:schemeClr val="dk1"/>
                </a:solidFill>
                <a:latin typeface="Arial"/>
                <a:ea typeface="Arial"/>
                <a:cs typeface="Arial"/>
                <a:sym typeface="Arial"/>
              </a:rPr>
              <a:t>9</a:t>
            </a:fld>
            <a:endParaRPr/>
          </a:p>
        </p:txBody>
      </p:sp>
      <p:pic>
        <p:nvPicPr>
          <p:cNvPr id="148" name="Google Shape;148;p24" descr="Human_male_karyotpe_high_resolution"/>
          <p:cNvPicPr preferRelativeResize="0"/>
          <p:nvPr/>
        </p:nvPicPr>
        <p:blipFill rotWithShape="1">
          <a:blip r:embed="rId3">
            <a:alphaModFix/>
          </a:blip>
          <a:srcRect/>
          <a:stretch/>
        </p:blipFill>
        <p:spPr>
          <a:xfrm>
            <a:off x="1823950" y="1648317"/>
            <a:ext cx="5676900" cy="3335400"/>
          </a:xfrm>
          <a:prstGeom prst="rect">
            <a:avLst/>
          </a:prstGeom>
          <a:noFill/>
          <a:ln>
            <a:noFill/>
          </a:ln>
        </p:spPr>
      </p:pic>
      <p:sp>
        <p:nvSpPr>
          <p:cNvPr id="149" name="Google Shape;149;p24"/>
          <p:cNvSpPr txBox="1"/>
          <p:nvPr/>
        </p:nvSpPr>
        <p:spPr>
          <a:xfrm>
            <a:off x="483150" y="137925"/>
            <a:ext cx="8177700" cy="110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t>If this were a karyotype from Santhi’s blood cells, would you determine Santhi is male or female?</a:t>
            </a:r>
            <a:endParaRPr sz="3000"/>
          </a:p>
        </p:txBody>
      </p:sp>
    </p:spTree>
  </p:cSld>
  <p:clrMapOvr>
    <a:masterClrMapping/>
  </p:clrMapOvr>
  <p:transition spd="slow">
    <p:fade thruBlk="1"/>
  </p:transition>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1109</Words>
  <Application>Microsoft Office PowerPoint</Application>
  <PresentationFormat>On-screen Show (16:9)</PresentationFormat>
  <Paragraphs>149</Paragraphs>
  <Slides>27</Slides>
  <Notes>27</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27</vt:i4>
      </vt:variant>
    </vt:vector>
  </HeadingPairs>
  <TitlesOfParts>
    <vt:vector size="29" baseType="lpstr">
      <vt:lpstr>Arial</vt:lpstr>
      <vt:lpstr>Simple Light</vt:lpstr>
      <vt:lpstr>PowerPoint Presentation</vt:lpstr>
      <vt:lpstr>PowerPoint Presentation</vt:lpstr>
      <vt:lpstr>PowerPoint Presentation</vt:lpstr>
      <vt:lpstr>How do you know if someone is male or female?</vt:lpstr>
      <vt:lpstr>How is sex determined in humans? </vt:lpstr>
      <vt:lpstr>PowerPoint Presentation</vt:lpstr>
      <vt:lpstr>Is there another way that sex is determined?</vt:lpstr>
      <vt:lpstr>Karyotype   (picture of chromosomes in a cell)</vt:lpstr>
      <vt:lpstr>PowerPoint Presentation</vt:lpstr>
      <vt:lpstr>PowerPoint Presentation</vt:lpstr>
      <vt:lpstr>How Sex Cells are Created: Meiosis</vt:lpstr>
      <vt:lpstr>PowerPoint Presentation</vt:lpstr>
      <vt:lpstr>Crossing-Over (Chiasma) increases variability - also known as recombination</vt:lpstr>
      <vt:lpstr>How is Sex Determined in Humans?</vt:lpstr>
      <vt:lpstr>Nondisjunction</vt:lpstr>
      <vt:lpstr>Klinefelter Syndrome</vt:lpstr>
      <vt:lpstr>PowerPoint Presentation</vt:lpstr>
      <vt:lpstr>SRY = Sex- Determining Region of the Y chromosome  (gene)</vt:lpstr>
      <vt:lpstr>Is it possible that Santhi is female even though she has a Y chromosome?</vt:lpstr>
      <vt:lpstr>Could the SRY gene end up on the X chromosome during crossing over? </vt:lpstr>
      <vt:lpstr>PowerPoint Presentation</vt:lpstr>
      <vt:lpstr>If you were a member of the Asian Games medal committee and Santhi’s karyotype revealed that she is XY and SRY-, what would you do?</vt:lpstr>
      <vt:lpstr>Still confused?  Check out this TED-ED Video</vt:lpstr>
      <vt:lpstr>In 2016, Santhi disclosed she has androgen insensitivity syndrome.</vt:lpstr>
      <vt:lpstr>PowerPoint Presentation</vt:lpstr>
      <vt:lpstr>PowerPoint Presentation</vt:lpstr>
      <vt:lpstr>What do you think about requiring gender testing for female athletes in international competition?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 Stone</dc:creator>
  <cp:lastModifiedBy>Joan Stone</cp:lastModifiedBy>
  <cp:revision>3</cp:revision>
  <dcterms:modified xsi:type="dcterms:W3CDTF">2020-03-10T13:06:48Z</dcterms:modified>
</cp:coreProperties>
</file>