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8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8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9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0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1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2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3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4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4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4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8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935037" y="4416425"/>
            <a:ext cx="5140325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" descr="Rectangle: Click to edit Master text styles&#10;Second level&#10;Third level&#10;Fourth level&#10;Fifth level"/>
          <p:cNvSpPr txBox="1">
            <a:spLocks noGrp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F116A"/>
              </a:buClr>
              <a:buSzPts val="192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140"/>
              <a:buFont typeface="Noto Sans Symbols"/>
              <a:buNone/>
              <a:defRPr sz="1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F116A"/>
              </a:buClr>
              <a:buSzPts val="1920"/>
              <a:buFont typeface="Noto Sans Symbols"/>
              <a:buNone/>
              <a:defRPr sz="1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840"/>
              <a:buFont typeface="Noto Sans Symbols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ts val="1140"/>
              <a:buFont typeface="Noto Sans Symbols"/>
              <a:buNone/>
              <a:defRPr sz="1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600"/>
              <a:buFont typeface="Noto Sans Symbols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381000" y="1524000"/>
            <a:ext cx="6324600" cy="2590800"/>
            <a:chOff x="381000" y="1524000"/>
            <a:chExt cx="6324600" cy="2590800"/>
          </a:xfrm>
        </p:grpSpPr>
        <p:cxnSp>
          <p:nvCxnSpPr>
            <p:cNvPr id="13" name="Google Shape;13;p1"/>
            <p:cNvCxnSpPr/>
            <p:nvPr/>
          </p:nvCxnSpPr>
          <p:spPr>
            <a:xfrm>
              <a:off x="381000" y="1828800"/>
              <a:ext cx="6324600" cy="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" y="1524000"/>
              <a:ext cx="0" cy="259080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5" name="Google Shape;15;p1"/>
            <p:cNvSpPr/>
            <p:nvPr/>
          </p:nvSpPr>
          <p:spPr>
            <a:xfrm>
              <a:off x="533400" y="1752600"/>
              <a:ext cx="152400" cy="152400"/>
            </a:xfrm>
            <a:prstGeom prst="ellipse">
              <a:avLst/>
            </a:prstGeom>
            <a:noFill/>
            <a:ln w="9525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16;p1"/>
          <p:cNvGrpSpPr/>
          <p:nvPr/>
        </p:nvGrpSpPr>
        <p:grpSpPr>
          <a:xfrm rot="10800000">
            <a:off x="2286000" y="2819400"/>
            <a:ext cx="6324600" cy="2590800"/>
            <a:chOff x="381000" y="1524000"/>
            <a:chExt cx="6324600" cy="2590800"/>
          </a:xfrm>
        </p:grpSpPr>
        <p:cxnSp>
          <p:nvCxnSpPr>
            <p:cNvPr id="17" name="Google Shape;17;p1"/>
            <p:cNvCxnSpPr/>
            <p:nvPr/>
          </p:nvCxnSpPr>
          <p:spPr>
            <a:xfrm>
              <a:off x="381000" y="1828800"/>
              <a:ext cx="6324600" cy="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609600" y="1524000"/>
              <a:ext cx="0" cy="2590800"/>
            </a:xfrm>
            <a:prstGeom prst="straightConnector1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19" name="Google Shape;19;p1"/>
            <p:cNvSpPr/>
            <p:nvPr/>
          </p:nvSpPr>
          <p:spPr>
            <a:xfrm>
              <a:off x="533400" y="1752600"/>
              <a:ext cx="152400" cy="152400"/>
            </a:xfrm>
            <a:prstGeom prst="ellipse">
              <a:avLst/>
            </a:prstGeom>
            <a:noFill/>
            <a:ln w="9525" cap="flat" cmpd="sng">
              <a:solidFill>
                <a:schemeClr val="hlink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1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33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cxnSp>
        <p:nvCxnSpPr>
          <p:cNvPr id="34" name="Google Shape;34;p3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" name="Google Shape;35;p3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w="127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6" name="Google Shape;36;p3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dt" idx="10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838200" y="1828800"/>
            <a:ext cx="7239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Chapter  6.</a:t>
            </a:r>
            <a:br>
              <a:rPr lang="en-US" sz="3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Metabolism &amp; Enzymes</a:t>
            </a:r>
            <a:endParaRPr/>
          </a:p>
        </p:txBody>
      </p:sp>
      <p:pic>
        <p:nvPicPr>
          <p:cNvPr id="100" name="Google Shape;100;p14" descr="f8-08b_the_active_site__cb"/>
          <p:cNvPicPr preferRelativeResize="0"/>
          <p:nvPr/>
        </p:nvPicPr>
        <p:blipFill rotWithShape="1">
          <a:blip r:embed="rId3">
            <a:alphaModFix/>
          </a:blip>
          <a:srcRect l="33749" t="11999" r="16873" b="5998"/>
          <a:stretch/>
        </p:blipFill>
        <p:spPr>
          <a:xfrm>
            <a:off x="7010400" y="533400"/>
            <a:ext cx="2001837" cy="2492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4"/>
          <p:cNvGrpSpPr/>
          <p:nvPr/>
        </p:nvGrpSpPr>
        <p:grpSpPr>
          <a:xfrm>
            <a:off x="2057400" y="4343400"/>
            <a:ext cx="5738812" cy="2432050"/>
            <a:chOff x="3405187" y="4425950"/>
            <a:chExt cx="5738812" cy="2432050"/>
          </a:xfrm>
        </p:grpSpPr>
        <p:pic>
          <p:nvPicPr>
            <p:cNvPr id="102" name="Google Shape;102;p14" descr="f8-09_the_catalytic_cyc_cb"/>
            <p:cNvPicPr preferRelativeResize="0"/>
            <p:nvPr/>
          </p:nvPicPr>
          <p:blipFill rotWithShape="1">
            <a:blip r:embed="rId4">
              <a:alphaModFix/>
            </a:blip>
            <a:srcRect t="22500" b="20999"/>
            <a:stretch/>
          </p:blipFill>
          <p:spPr>
            <a:xfrm>
              <a:off x="3405187" y="4425950"/>
              <a:ext cx="5738812" cy="243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4"/>
            <p:cNvSpPr txBox="1"/>
            <p:nvPr/>
          </p:nvSpPr>
          <p:spPr>
            <a:xfrm>
              <a:off x="6781800" y="5943600"/>
              <a:ext cx="2286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7905750" y="5029200"/>
              <a:ext cx="304800" cy="30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6781800" y="5334000"/>
              <a:ext cx="2286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Activation energy</a:t>
            </a:r>
            <a:endParaRPr/>
          </a:p>
        </p:txBody>
      </p:sp>
      <p:sp>
        <p:nvSpPr>
          <p:cNvPr id="235" name="Google Shape;235;p23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4080"/>
              <a:buFont typeface="Noto Sans Symbols"/>
              <a:buChar char="▪"/>
            </a:pPr>
            <a:r>
              <a:rPr lang="en-US" sz="3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Breaking down large molecules requires an initial input of energy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◆"/>
            </a:pPr>
            <a:r>
              <a:rPr lang="en-US" sz="30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activation energy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◆"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biomolecules are stable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◆"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absorb energy to break bonds </a:t>
            </a:r>
            <a:endParaRPr/>
          </a:p>
        </p:txBody>
      </p:sp>
      <p:pic>
        <p:nvPicPr>
          <p:cNvPr id="236" name="Google Shape;236;p23" descr="f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267200"/>
            <a:ext cx="1905000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 descr="lo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4343400"/>
            <a:ext cx="2082800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3"/>
          <p:cNvSpPr/>
          <p:nvPr/>
        </p:nvSpPr>
        <p:spPr>
          <a:xfrm>
            <a:off x="3810000" y="5257800"/>
            <a:ext cx="1295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23"/>
          <p:cNvGrpSpPr/>
          <p:nvPr/>
        </p:nvGrpSpPr>
        <p:grpSpPr>
          <a:xfrm>
            <a:off x="4038600" y="5334000"/>
            <a:ext cx="1219200" cy="1341437"/>
            <a:chOff x="4038600" y="5334000"/>
            <a:chExt cx="1219200" cy="1341437"/>
          </a:xfrm>
        </p:grpSpPr>
        <p:sp>
          <p:nvSpPr>
            <p:cNvPr id="240" name="Google Shape;240;p23"/>
            <p:cNvSpPr txBox="1"/>
            <p:nvPr/>
          </p:nvSpPr>
          <p:spPr>
            <a:xfrm>
              <a:off x="4038600" y="6248400"/>
              <a:ext cx="1100137" cy="427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energy</a:t>
              </a:r>
              <a:endParaRPr/>
            </a:p>
          </p:txBody>
        </p:sp>
        <p:pic>
          <p:nvPicPr>
            <p:cNvPr id="241" name="Google Shape;241;p23" descr="match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38600" y="5334000"/>
              <a:ext cx="1219200" cy="106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23"/>
          <p:cNvSpPr txBox="1"/>
          <p:nvPr/>
        </p:nvSpPr>
        <p:spPr>
          <a:xfrm>
            <a:off x="1785937" y="6096000"/>
            <a:ext cx="1489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cellulose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5486400" y="6172200"/>
            <a:ext cx="2646362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400" b="1" i="0" u="none" baseline="-25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+ H</a:t>
            </a:r>
            <a:r>
              <a:rPr lang="en-US" sz="2400" b="1" i="0" u="none" baseline="-25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O + </a:t>
            </a:r>
            <a:r>
              <a:rPr lang="en-US" sz="24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Activation energy</a:t>
            </a:r>
            <a:endParaRPr/>
          </a:p>
        </p:txBody>
      </p:sp>
      <p:sp>
        <p:nvSpPr>
          <p:cNvPr id="250" name="Google Shape;250;p24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the amount of energy needed to destabilize the bonds of a molecule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moves the reaction over an “energy hill”</a:t>
            </a:r>
            <a:endParaRPr/>
          </a:p>
        </p:txBody>
      </p:sp>
      <p:pic>
        <p:nvPicPr>
          <p:cNvPr id="251" name="Google Shape;251;p24" descr="f8-07_activation_energy_c"/>
          <p:cNvPicPr preferRelativeResize="0"/>
          <p:nvPr/>
        </p:nvPicPr>
        <p:blipFill rotWithShape="1">
          <a:blip r:embed="rId3">
            <a:alphaModFix/>
          </a:blip>
          <a:srcRect t="8999" r="43087" b="7499"/>
          <a:stretch/>
        </p:blipFill>
        <p:spPr>
          <a:xfrm>
            <a:off x="1828800" y="3124200"/>
            <a:ext cx="3263900" cy="359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24"/>
          <p:cNvGrpSpPr/>
          <p:nvPr/>
        </p:nvGrpSpPr>
        <p:grpSpPr>
          <a:xfrm>
            <a:off x="6019800" y="3733800"/>
            <a:ext cx="2646362" cy="2951162"/>
            <a:chOff x="6019800" y="3733800"/>
            <a:chExt cx="2646362" cy="2951162"/>
          </a:xfrm>
        </p:grpSpPr>
        <p:pic>
          <p:nvPicPr>
            <p:cNvPr id="253" name="Google Shape;253;p24" descr="penguin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1400" y="5389562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4"/>
            <p:cNvSpPr/>
            <p:nvPr/>
          </p:nvSpPr>
          <p:spPr>
            <a:xfrm>
              <a:off x="6019800" y="3733800"/>
              <a:ext cx="2590800" cy="1422400"/>
            </a:xfrm>
            <a:prstGeom prst="wedgeEllipseCallout">
              <a:avLst>
                <a:gd name="adj1" fmla="val 14704"/>
                <a:gd name="adj2" fmla="val 26783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Got a match? No, that’s too much energy to get the work of life done!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Reducing Activation energy</a:t>
            </a:r>
            <a:endParaRPr/>
          </a:p>
        </p:txBody>
      </p:sp>
      <p:sp>
        <p:nvSpPr>
          <p:cNvPr id="261" name="Google Shape;261;p25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Catalysts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the amount of energy to </a:t>
            </a:r>
            <a:b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a reaction</a:t>
            </a:r>
            <a:endParaRPr/>
          </a:p>
        </p:txBody>
      </p:sp>
      <p:pic>
        <p:nvPicPr>
          <p:cNvPr id="262" name="Google Shape;262;p25" descr="f8-07_activation_energy_c"/>
          <p:cNvPicPr preferRelativeResize="0"/>
          <p:nvPr/>
        </p:nvPicPr>
        <p:blipFill rotWithShape="1">
          <a:blip r:embed="rId3">
            <a:alphaModFix/>
          </a:blip>
          <a:srcRect l="56923" t="8999" b="7499"/>
          <a:stretch/>
        </p:blipFill>
        <p:spPr>
          <a:xfrm>
            <a:off x="1738312" y="3124200"/>
            <a:ext cx="2470150" cy="359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25"/>
          <p:cNvGrpSpPr/>
          <p:nvPr/>
        </p:nvGrpSpPr>
        <p:grpSpPr>
          <a:xfrm>
            <a:off x="6019800" y="3962400"/>
            <a:ext cx="2646362" cy="2722562"/>
            <a:chOff x="6019800" y="3581400"/>
            <a:chExt cx="2646362" cy="2722562"/>
          </a:xfrm>
        </p:grpSpPr>
        <p:pic>
          <p:nvPicPr>
            <p:cNvPr id="264" name="Google Shape;264;p25" descr="penguin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1400" y="5008562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25"/>
            <p:cNvSpPr/>
            <p:nvPr/>
          </p:nvSpPr>
          <p:spPr>
            <a:xfrm>
              <a:off x="6019800" y="3581400"/>
              <a:ext cx="2590800" cy="1193800"/>
            </a:xfrm>
            <a:prstGeom prst="wedgeEllipseCallout">
              <a:avLst>
                <a:gd name="adj1" fmla="val 14704"/>
                <a:gd name="adj2" fmla="val 27776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Pheew… that takes a lot </a:t>
              </a:r>
              <a:b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600" b="1" i="0" u="sng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less</a:t>
              </a: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energy!</a:t>
              </a:r>
              <a:endParaRPr/>
            </a:p>
          </p:txBody>
        </p:sp>
      </p:grpSp>
      <p:pic>
        <p:nvPicPr>
          <p:cNvPr id="266" name="Google Shape;266;p25" descr="f8-07_activation_energy_c"/>
          <p:cNvPicPr preferRelativeResize="0"/>
          <p:nvPr/>
        </p:nvPicPr>
        <p:blipFill rotWithShape="1">
          <a:blip r:embed="rId3">
            <a:alphaModFix/>
          </a:blip>
          <a:srcRect t="8999" r="92250" b="7499"/>
          <a:stretch/>
        </p:blipFill>
        <p:spPr>
          <a:xfrm>
            <a:off x="1295400" y="3124200"/>
            <a:ext cx="444500" cy="35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272" name="Google Shape;272;p26" descr="f8-07_activation_energy_c"/>
          <p:cNvPicPr preferRelativeResize="0"/>
          <p:nvPr/>
        </p:nvPicPr>
        <p:blipFill rotWithShape="1">
          <a:blip r:embed="rId3">
            <a:alphaModFix/>
          </a:blip>
          <a:srcRect t="5999" b="7499"/>
          <a:stretch/>
        </p:blipFill>
        <p:spPr>
          <a:xfrm>
            <a:off x="228600" y="2971800"/>
            <a:ext cx="5738812" cy="372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Catalysts</a:t>
            </a:r>
            <a:endParaRPr/>
          </a:p>
        </p:txBody>
      </p:sp>
      <p:sp>
        <p:nvSpPr>
          <p:cNvPr id="274" name="Google Shape;274;p26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So what’s a cell to do to reduce activation energy?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get help!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… chemical help…</a:t>
            </a:r>
            <a:endParaRPr/>
          </a:p>
        </p:txBody>
      </p:sp>
      <p:grpSp>
        <p:nvGrpSpPr>
          <p:cNvPr id="275" name="Google Shape;275;p26"/>
          <p:cNvGrpSpPr/>
          <p:nvPr/>
        </p:nvGrpSpPr>
        <p:grpSpPr>
          <a:xfrm>
            <a:off x="6497637" y="4038600"/>
            <a:ext cx="2646362" cy="2722562"/>
            <a:chOff x="6019800" y="3581400"/>
            <a:chExt cx="2646362" cy="2722562"/>
          </a:xfrm>
        </p:grpSpPr>
        <p:pic>
          <p:nvPicPr>
            <p:cNvPr id="276" name="Google Shape;276;p26" descr="penguin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91400" y="5008562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26"/>
            <p:cNvSpPr/>
            <p:nvPr/>
          </p:nvSpPr>
          <p:spPr>
            <a:xfrm>
              <a:off x="6019800" y="3581400"/>
              <a:ext cx="2590800" cy="1193800"/>
            </a:xfrm>
            <a:prstGeom prst="wedgeEllipseCallout">
              <a:avLst>
                <a:gd name="adj1" fmla="val 14704"/>
                <a:gd name="adj2" fmla="val 27776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Call in the...</a:t>
              </a:r>
              <a:b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ENZYMES!</a:t>
              </a:r>
              <a:endParaRPr/>
            </a:p>
          </p:txBody>
        </p:sp>
      </p:grpSp>
      <p:sp>
        <p:nvSpPr>
          <p:cNvPr id="278" name="Google Shape;278;p26"/>
          <p:cNvSpPr txBox="1"/>
          <p:nvPr/>
        </p:nvSpPr>
        <p:spPr>
          <a:xfrm>
            <a:off x="6400800" y="2346325"/>
            <a:ext cx="20256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ENZYMES</a:t>
            </a:r>
            <a:endParaRPr/>
          </a:p>
        </p:txBody>
      </p:sp>
      <p:cxnSp>
        <p:nvCxnSpPr>
          <p:cNvPr id="279" name="Google Shape;279;p26"/>
          <p:cNvCxnSpPr/>
          <p:nvPr/>
        </p:nvCxnSpPr>
        <p:spPr>
          <a:xfrm>
            <a:off x="1966912" y="4908550"/>
            <a:ext cx="20574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0" name="Google Shape;280;p26"/>
          <p:cNvCxnSpPr/>
          <p:nvPr/>
        </p:nvCxnSpPr>
        <p:spPr>
          <a:xfrm>
            <a:off x="1966912" y="5746750"/>
            <a:ext cx="20574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1" name="Google Shape;281;p26"/>
          <p:cNvSpPr txBox="1"/>
          <p:nvPr/>
        </p:nvSpPr>
        <p:spPr>
          <a:xfrm>
            <a:off x="2667000" y="5105400"/>
            <a:ext cx="608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ΔG</a:t>
            </a:r>
            <a:endParaRPr/>
          </a:p>
        </p:txBody>
      </p:sp>
      <p:cxnSp>
        <p:nvCxnSpPr>
          <p:cNvPr id="282" name="Google Shape;282;p26"/>
          <p:cNvCxnSpPr/>
          <p:nvPr/>
        </p:nvCxnSpPr>
        <p:spPr>
          <a:xfrm>
            <a:off x="2667000" y="4953000"/>
            <a:ext cx="0" cy="7620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grpSp>
        <p:nvGrpSpPr>
          <p:cNvPr id="288" name="Google Shape;288;p27"/>
          <p:cNvGrpSpPr/>
          <p:nvPr/>
        </p:nvGrpSpPr>
        <p:grpSpPr>
          <a:xfrm>
            <a:off x="3405187" y="4425950"/>
            <a:ext cx="5738812" cy="2432050"/>
            <a:chOff x="3405187" y="4425950"/>
            <a:chExt cx="5738812" cy="2432050"/>
          </a:xfrm>
        </p:grpSpPr>
        <p:pic>
          <p:nvPicPr>
            <p:cNvPr id="289" name="Google Shape;289;p27" descr="f8-09_the_catalytic_cyc_cb"/>
            <p:cNvPicPr preferRelativeResize="0"/>
            <p:nvPr/>
          </p:nvPicPr>
          <p:blipFill rotWithShape="1">
            <a:blip r:embed="rId3">
              <a:alphaModFix/>
            </a:blip>
            <a:srcRect t="22500" b="20999"/>
            <a:stretch/>
          </p:blipFill>
          <p:spPr>
            <a:xfrm>
              <a:off x="3405187" y="4425950"/>
              <a:ext cx="5738812" cy="243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7"/>
            <p:cNvSpPr txBox="1"/>
            <p:nvPr/>
          </p:nvSpPr>
          <p:spPr>
            <a:xfrm>
              <a:off x="6781800" y="5943600"/>
              <a:ext cx="2286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7905750" y="5029200"/>
              <a:ext cx="304800" cy="30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7"/>
            <p:cNvSpPr txBox="1"/>
            <p:nvPr/>
          </p:nvSpPr>
          <p:spPr>
            <a:xfrm>
              <a:off x="6781800" y="5334000"/>
              <a:ext cx="2286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Enzymes </a:t>
            </a:r>
            <a:endParaRPr/>
          </a:p>
        </p:txBody>
      </p:sp>
      <p:sp>
        <p:nvSpPr>
          <p:cNvPr id="294" name="Google Shape;294;p27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Biological catalysts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 (&amp; RNA)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 chemical reactions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increase rate of reaction without being consumed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reduce activation energy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don’t change free energy (</a:t>
            </a:r>
            <a:r>
              <a:rPr lang="en-US" sz="2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ΔG</a:t>
            </a: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) released or required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required for most biological reactions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specific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thousands of different enzymes in cells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reactions</a:t>
            </a:r>
            <a:endParaRPr/>
          </a:p>
          <a:p>
            <a: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7" descr="f8-07_activation_energy_c"/>
          <p:cNvPicPr preferRelativeResize="0"/>
          <p:nvPr/>
        </p:nvPicPr>
        <p:blipFill rotWithShape="1">
          <a:blip r:embed="rId4">
            <a:alphaModFix/>
          </a:blip>
          <a:srcRect l="56923" t="18750" b="21000"/>
          <a:stretch/>
        </p:blipFill>
        <p:spPr>
          <a:xfrm>
            <a:off x="6923087" y="333375"/>
            <a:ext cx="2144712" cy="22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301" name="Google Shape;301;p28" descr="f8-09_the_catalytic_cyc_c"/>
          <p:cNvPicPr preferRelativeResize="0"/>
          <p:nvPr/>
        </p:nvPicPr>
        <p:blipFill rotWithShape="1">
          <a:blip r:embed="rId3">
            <a:alphaModFix/>
          </a:blip>
          <a:srcRect t="4499" b="10498"/>
          <a:stretch/>
        </p:blipFill>
        <p:spPr>
          <a:xfrm>
            <a:off x="1447800" y="3122612"/>
            <a:ext cx="5738812" cy="365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Enzymes &amp; substrates</a:t>
            </a:r>
            <a:endParaRPr/>
          </a:p>
        </p:txBody>
      </p:sp>
      <p:sp>
        <p:nvSpPr>
          <p:cNvPr id="303" name="Google Shape;303;p28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153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None/>
            </a:pPr>
            <a:r>
              <a:rPr lang="en-US" sz="26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substrate</a:t>
            </a: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reactant which binds to enzyme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enzyme-substrate complex: temporary association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None/>
            </a:pPr>
            <a:r>
              <a:rPr lang="en-US" sz="26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end result of reaction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309" name="Google Shape;309;p29"/>
          <p:cNvPicPr preferRelativeResize="0"/>
          <p:nvPr/>
        </p:nvPicPr>
        <p:blipFill rotWithShape="1">
          <a:blip r:embed="rId3">
            <a:alphaModFix/>
          </a:blip>
          <a:srcRect r="7753" b="3586"/>
          <a:stretch/>
        </p:blipFill>
        <p:spPr>
          <a:xfrm>
            <a:off x="4267200" y="1752600"/>
            <a:ext cx="4876800" cy="47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Enzymes &amp; substrates</a:t>
            </a:r>
            <a:endParaRPr/>
          </a:p>
        </p:txBody>
      </p:sp>
      <p:sp>
        <p:nvSpPr>
          <p:cNvPr id="311" name="Google Shape;311;p29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5867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 + substrates → </a:t>
            </a:r>
            <a:r>
              <a:rPr lang="en-US" sz="26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 sz="26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sucrase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 breaks </a:t>
            </a:r>
            <a:b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down sucrose 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binds to sucrose </a:t>
            </a:r>
            <a:b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&amp; breaks disaccharide </a:t>
            </a:r>
            <a:b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into </a:t>
            </a:r>
            <a:r>
              <a:rPr lang="en-US" sz="2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fructose &amp; glucose</a:t>
            </a:r>
            <a:endParaRPr sz="20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DNA polymerase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 builds DNA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adds nucleotides to </a:t>
            </a:r>
            <a:b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 growing </a:t>
            </a:r>
            <a:r>
              <a:rPr lang="en-US" sz="2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DNA strand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317" name="Google Shape;317;p30"/>
          <p:cNvPicPr preferRelativeResize="0"/>
          <p:nvPr/>
        </p:nvPicPr>
        <p:blipFill rotWithShape="1">
          <a:blip r:embed="rId3">
            <a:alphaModFix/>
          </a:blip>
          <a:srcRect r="7753" b="3586"/>
          <a:stretch/>
        </p:blipFill>
        <p:spPr>
          <a:xfrm>
            <a:off x="5105400" y="2746375"/>
            <a:ext cx="4038600" cy="390683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Lock and Key model</a:t>
            </a:r>
            <a:endParaRPr/>
          </a:p>
        </p:txBody>
      </p:sp>
      <p:sp>
        <p:nvSpPr>
          <p:cNvPr id="319" name="Google Shape;319;p30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762000" y="1371600"/>
            <a:ext cx="6324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Simplistic model of enzyme action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3-D structure of enzyme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fits substrate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Active site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enzyme’s catalytic center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pocket or groove on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of globular protein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 fits into active site</a:t>
            </a:r>
            <a:endParaRPr/>
          </a:p>
        </p:txBody>
      </p:sp>
      <p:pic>
        <p:nvPicPr>
          <p:cNvPr id="320" name="Google Shape;320;p30"/>
          <p:cNvPicPr preferRelativeResize="0"/>
          <p:nvPr/>
        </p:nvPicPr>
        <p:blipFill rotWithShape="1">
          <a:blip r:embed="rId4">
            <a:alphaModFix/>
          </a:blip>
          <a:srcRect l="4304" t="21665" r="9996" b="21666"/>
          <a:stretch/>
        </p:blipFill>
        <p:spPr>
          <a:xfrm>
            <a:off x="304800" y="5006975"/>
            <a:ext cx="4495800" cy="169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30"/>
          <p:cNvGrpSpPr/>
          <p:nvPr/>
        </p:nvGrpSpPr>
        <p:grpSpPr>
          <a:xfrm>
            <a:off x="6705600" y="381000"/>
            <a:ext cx="2438399" cy="1981200"/>
            <a:chOff x="6705600" y="381000"/>
            <a:chExt cx="2438399" cy="1981200"/>
          </a:xfrm>
        </p:grpSpPr>
        <p:pic>
          <p:nvPicPr>
            <p:cNvPr id="322" name="Google Shape;322;p30" descr="penguin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9237" y="3810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30"/>
            <p:cNvSpPr/>
            <p:nvPr/>
          </p:nvSpPr>
          <p:spPr>
            <a:xfrm>
              <a:off x="6705600" y="1447800"/>
              <a:ext cx="1676400" cy="914400"/>
            </a:xfrm>
            <a:prstGeom prst="wedgeEllipseCallout">
              <a:avLst>
                <a:gd name="adj1" fmla="val 19514"/>
                <a:gd name="adj2" fmla="val -16050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It’s shape that matters!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grpSp>
        <p:nvGrpSpPr>
          <p:cNvPr id="329" name="Google Shape;329;p31"/>
          <p:cNvGrpSpPr/>
          <p:nvPr/>
        </p:nvGrpSpPr>
        <p:grpSpPr>
          <a:xfrm>
            <a:off x="3810000" y="4249737"/>
            <a:ext cx="5181600" cy="2608263"/>
            <a:chOff x="2049462" y="4249737"/>
            <a:chExt cx="5181600" cy="2608263"/>
          </a:xfrm>
        </p:grpSpPr>
        <p:pic>
          <p:nvPicPr>
            <p:cNvPr id="330" name="Google Shape;330;p31" descr="f8-08_the_active_site_o_c"/>
            <p:cNvPicPr preferRelativeResize="0"/>
            <p:nvPr/>
          </p:nvPicPr>
          <p:blipFill rotWithShape="1">
            <a:blip r:embed="rId3">
              <a:alphaModFix/>
            </a:blip>
            <a:srcRect t="19500" b="11998"/>
            <a:stretch/>
          </p:blipFill>
          <p:spPr>
            <a:xfrm>
              <a:off x="2151062" y="4249737"/>
              <a:ext cx="5080000" cy="2608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31"/>
            <p:cNvSpPr txBox="1"/>
            <p:nvPr/>
          </p:nvSpPr>
          <p:spPr>
            <a:xfrm>
              <a:off x="2049462" y="6477000"/>
              <a:ext cx="609600" cy="3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1"/>
            <p:cNvSpPr txBox="1"/>
            <p:nvPr/>
          </p:nvSpPr>
          <p:spPr>
            <a:xfrm>
              <a:off x="4564062" y="6477000"/>
              <a:ext cx="609600" cy="381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31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Induced fit model</a:t>
            </a:r>
            <a:endParaRPr/>
          </a:p>
        </p:txBody>
      </p:sp>
      <p:sp>
        <p:nvSpPr>
          <p:cNvPr id="334" name="Google Shape;334;p31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More accurate model of enzyme action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3-D structure of enzyme fits substrate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substrate binds, enzyme changes shape leading to a tighter fit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“conformational change”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bring chemical groups in position to catalyze reaction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340" name="Google Shape;340;p3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it work?</a:t>
            </a:r>
            <a:endParaRPr/>
          </a:p>
        </p:txBody>
      </p:sp>
      <p:sp>
        <p:nvSpPr>
          <p:cNvPr id="341" name="Google Shape;341;p32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Variety of mechanisms to lower activation energy &amp; speed up reaction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site orients substrates in correct position for reaction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 brings substrate closer together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site binds substrate &amp; puts stress on bonds that must be broken, making it easier to separate molecules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Flow of energy through life</a:t>
            </a:r>
            <a:endParaRPr/>
          </a:p>
        </p:txBody>
      </p:sp>
      <p:sp>
        <p:nvSpPr>
          <p:cNvPr id="112" name="Google Shape;112;p15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Life is built on chemical reactions</a:t>
            </a:r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962400"/>
            <a:ext cx="3581400" cy="26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f8-01_lion_at_lunch"/>
          <p:cNvPicPr preferRelativeResize="0"/>
          <p:nvPr/>
        </p:nvPicPr>
        <p:blipFill rotWithShape="1">
          <a:blip r:embed="rId4">
            <a:alphaModFix/>
          </a:blip>
          <a:srcRect l="27000" t="4499" r="25873"/>
          <a:stretch/>
        </p:blipFill>
        <p:spPr>
          <a:xfrm>
            <a:off x="6296025" y="2895600"/>
            <a:ext cx="2543175" cy="38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2400" y="1905000"/>
            <a:ext cx="216852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304800" y="1981200"/>
            <a:ext cx="1676400" cy="16764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127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347" name="Google Shape;347;p33"/>
          <p:cNvSpPr txBox="1">
            <a:spLocks noGrp="1"/>
          </p:cNvSpPr>
          <p:nvPr>
            <p:ph type="ctrTitle"/>
          </p:nvPr>
        </p:nvSpPr>
        <p:spPr>
          <a:xfrm>
            <a:off x="1143000" y="289560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Properties of Enzymes</a:t>
            </a:r>
            <a:endParaRPr/>
          </a:p>
        </p:txBody>
      </p:sp>
      <p:pic>
        <p:nvPicPr>
          <p:cNvPr id="348" name="Google Shape;348;p33" descr="f8-08b_the_active_site__cb"/>
          <p:cNvPicPr preferRelativeResize="0"/>
          <p:nvPr/>
        </p:nvPicPr>
        <p:blipFill rotWithShape="1">
          <a:blip r:embed="rId3">
            <a:alphaModFix/>
          </a:blip>
          <a:srcRect l="33749" t="10498" r="13498" b="7499"/>
          <a:stretch/>
        </p:blipFill>
        <p:spPr>
          <a:xfrm>
            <a:off x="6934200" y="381000"/>
            <a:ext cx="2117725" cy="246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Specificity of enzymes</a:t>
            </a:r>
            <a:endParaRPr/>
          </a:p>
        </p:txBody>
      </p:sp>
      <p:sp>
        <p:nvSpPr>
          <p:cNvPr id="355" name="Google Shape;355;p34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Reaction </a:t>
            </a:r>
            <a:r>
              <a:rPr lang="en-US" sz="30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  <a:endParaRPr sz="30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enzyme is substrate-specific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due to fit between active site &amp; substrate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substrates held in active site by weak interactions</a:t>
            </a:r>
            <a:endParaRPr/>
          </a:p>
          <a:p>
            <a: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bonds</a:t>
            </a:r>
            <a:endParaRPr/>
          </a:p>
          <a:p>
            <a:pPr marL="20574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ionic bonds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named for reaction they catalyze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sucrase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breaks down sucrose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proteases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break down proteins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lipases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break down lipids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DNA polymerase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builds DNA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pepsin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breaks down proteins (poly</a:t>
            </a:r>
            <a:r>
              <a:rPr lang="en-US" sz="24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peptides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361" name="Google Shape;361;p3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Reusable</a:t>
            </a:r>
            <a:endParaRPr/>
          </a:p>
        </p:txBody>
      </p:sp>
      <p:sp>
        <p:nvSpPr>
          <p:cNvPr id="362" name="Google Shape;362;p35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07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Not consumed in reaction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enzyme molecule can catalyze thousands or more reactions per second</a:t>
            </a:r>
            <a:endParaRPr/>
          </a:p>
          <a:p>
            <a:pPr marL="739775" marR="0" lvl="1" indent="-2825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unaffected by the reaction </a:t>
            </a:r>
            <a:endParaRPr/>
          </a:p>
        </p:txBody>
      </p:sp>
      <p:grpSp>
        <p:nvGrpSpPr>
          <p:cNvPr id="363" name="Google Shape;363;p35"/>
          <p:cNvGrpSpPr/>
          <p:nvPr/>
        </p:nvGrpSpPr>
        <p:grpSpPr>
          <a:xfrm>
            <a:off x="2209800" y="4038600"/>
            <a:ext cx="5738812" cy="2432050"/>
            <a:chOff x="3405187" y="4425950"/>
            <a:chExt cx="5738812" cy="2432050"/>
          </a:xfrm>
        </p:grpSpPr>
        <p:pic>
          <p:nvPicPr>
            <p:cNvPr id="364" name="Google Shape;364;p35" descr="f8-09_the_catalytic_cyc_cb"/>
            <p:cNvPicPr preferRelativeResize="0"/>
            <p:nvPr/>
          </p:nvPicPr>
          <p:blipFill rotWithShape="1">
            <a:blip r:embed="rId3">
              <a:alphaModFix/>
            </a:blip>
            <a:srcRect t="22500" b="20999"/>
            <a:stretch/>
          </p:blipFill>
          <p:spPr>
            <a:xfrm>
              <a:off x="3405187" y="4425950"/>
              <a:ext cx="5738812" cy="243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35"/>
            <p:cNvSpPr txBox="1"/>
            <p:nvPr/>
          </p:nvSpPr>
          <p:spPr>
            <a:xfrm>
              <a:off x="6781800" y="5943600"/>
              <a:ext cx="2286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7905750" y="5029200"/>
              <a:ext cx="304800" cy="30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5"/>
            <p:cNvSpPr txBox="1"/>
            <p:nvPr/>
          </p:nvSpPr>
          <p:spPr>
            <a:xfrm>
              <a:off x="6781800" y="5334000"/>
              <a:ext cx="228600" cy="304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373" name="Google Shape;373;p36"/>
          <p:cNvSpPr txBox="1">
            <a:spLocks noGrp="1"/>
          </p:cNvSpPr>
          <p:nvPr>
            <p:ph type="ctrTitle"/>
          </p:nvPr>
        </p:nvSpPr>
        <p:spPr>
          <a:xfrm>
            <a:off x="914400" y="3200400"/>
            <a:ext cx="6934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that Affect Enzymes</a:t>
            </a:r>
            <a:endParaRPr/>
          </a:p>
        </p:txBody>
      </p:sp>
      <p:pic>
        <p:nvPicPr>
          <p:cNvPr id="374" name="Google Shape;374;p36" descr="f8-08b_the_active_site__cb"/>
          <p:cNvPicPr preferRelativeResize="0"/>
          <p:nvPr/>
        </p:nvPicPr>
        <p:blipFill rotWithShape="1">
          <a:blip r:embed="rId3">
            <a:alphaModFix/>
          </a:blip>
          <a:srcRect l="33749" t="10498" r="13498" b="7499"/>
          <a:stretch/>
        </p:blipFill>
        <p:spPr>
          <a:xfrm>
            <a:off x="6934200" y="381000"/>
            <a:ext cx="2117725" cy="246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380" name="Google Shape;380;p37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Factors Affecting Enzymes</a:t>
            </a:r>
            <a:endParaRPr/>
          </a:p>
        </p:txBody>
      </p:sp>
      <p:sp>
        <p:nvSpPr>
          <p:cNvPr id="381" name="Google Shape;381;p37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</a:pPr>
            <a:r>
              <a:rPr lang="en-US"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 concentration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</a:pPr>
            <a:r>
              <a:rPr lang="en-US"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Substrate concentration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</a:pPr>
            <a:r>
              <a:rPr lang="en-US"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Temperature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</a:pPr>
            <a:r>
              <a:rPr lang="en-US"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</a:pPr>
            <a:r>
              <a:rPr lang="en-US"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Salinity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</a:pPr>
            <a:r>
              <a:rPr lang="en-US"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Activators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</a:pPr>
            <a:r>
              <a:rPr lang="en-US" sz="32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Inhibitors</a:t>
            </a:r>
            <a:endParaRPr/>
          </a:p>
        </p:txBody>
      </p:sp>
      <p:pic>
        <p:nvPicPr>
          <p:cNvPr id="382" name="Google Shape;38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4216400"/>
            <a:ext cx="2562225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7"/>
          <p:cNvSpPr txBox="1"/>
          <p:nvPr/>
        </p:nvSpPr>
        <p:spPr>
          <a:xfrm>
            <a:off x="5029200" y="6096000"/>
            <a:ext cx="13874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catalase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389" name="Google Shape;389;p38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Enzyme concentration</a:t>
            </a:r>
            <a:endParaRPr/>
          </a:p>
        </p:txBody>
      </p:sp>
      <p:grpSp>
        <p:nvGrpSpPr>
          <p:cNvPr id="390" name="Google Shape;390;p38"/>
          <p:cNvGrpSpPr/>
          <p:nvPr/>
        </p:nvGrpSpPr>
        <p:grpSpPr>
          <a:xfrm>
            <a:off x="1422400" y="2362200"/>
            <a:ext cx="5945187" cy="3505200"/>
            <a:chOff x="1422400" y="2362200"/>
            <a:chExt cx="5945187" cy="3505200"/>
          </a:xfrm>
        </p:grpSpPr>
        <p:pic>
          <p:nvPicPr>
            <p:cNvPr id="391" name="Google Shape;391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33600" y="2743200"/>
              <a:ext cx="4410075" cy="2441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52600" y="2362200"/>
              <a:ext cx="5614987" cy="3292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38"/>
            <p:cNvSpPr txBox="1"/>
            <p:nvPr/>
          </p:nvSpPr>
          <p:spPr>
            <a:xfrm>
              <a:off x="2797175" y="5410200"/>
              <a:ext cx="3402012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2400"/>
                <a:buFont typeface="Arial"/>
                <a:buNone/>
              </a:pPr>
              <a:r>
                <a:rPr lang="en-US" sz="24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enzyme concentration</a:t>
              </a:r>
              <a:endParaRPr/>
            </a:p>
          </p:txBody>
        </p:sp>
        <p:cxnSp>
          <p:nvCxnSpPr>
            <p:cNvPr id="394" name="Google Shape;394;p38"/>
            <p:cNvCxnSpPr/>
            <p:nvPr/>
          </p:nvCxnSpPr>
          <p:spPr>
            <a:xfrm>
              <a:off x="6324600" y="5638800"/>
              <a:ext cx="990600" cy="0"/>
            </a:xfrm>
            <a:prstGeom prst="straightConnector1">
              <a:avLst/>
            </a:prstGeom>
            <a:noFill/>
            <a:ln w="38100" cap="flat" cmpd="sng">
              <a:solidFill>
                <a:srgbClr val="0F116A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95" name="Google Shape;395;p38"/>
            <p:cNvSpPr txBox="1"/>
            <p:nvPr/>
          </p:nvSpPr>
          <p:spPr>
            <a:xfrm rot="-5400000">
              <a:off x="644525" y="3825875"/>
              <a:ext cx="20129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2400"/>
                <a:buFont typeface="Arial"/>
                <a:buNone/>
              </a:pPr>
              <a:r>
                <a:rPr lang="en-US" sz="24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reaction rate</a:t>
              </a:r>
              <a:endParaRPr/>
            </a:p>
          </p:txBody>
        </p:sp>
        <p:cxnSp>
          <p:nvCxnSpPr>
            <p:cNvPr id="396" name="Google Shape;396;p38"/>
            <p:cNvCxnSpPr/>
            <p:nvPr/>
          </p:nvCxnSpPr>
          <p:spPr>
            <a:xfrm rot="-5400000">
              <a:off x="1447800" y="2743200"/>
              <a:ext cx="609600" cy="0"/>
            </a:xfrm>
            <a:prstGeom prst="straightConnector1">
              <a:avLst/>
            </a:prstGeom>
            <a:noFill/>
            <a:ln w="38100" cap="flat" cmpd="sng">
              <a:solidFill>
                <a:srgbClr val="0F116A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397" name="Google Shape;397;p38"/>
          <p:cNvGrpSpPr/>
          <p:nvPr/>
        </p:nvGrpSpPr>
        <p:grpSpPr>
          <a:xfrm>
            <a:off x="6705600" y="381000"/>
            <a:ext cx="2438399" cy="1981200"/>
            <a:chOff x="6705600" y="381000"/>
            <a:chExt cx="2438399" cy="1981200"/>
          </a:xfrm>
        </p:grpSpPr>
        <p:pic>
          <p:nvPicPr>
            <p:cNvPr id="398" name="Google Shape;398;p38" descr="penguin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9237" y="3810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38"/>
            <p:cNvSpPr/>
            <p:nvPr/>
          </p:nvSpPr>
          <p:spPr>
            <a:xfrm>
              <a:off x="6705600" y="1447800"/>
              <a:ext cx="1676400" cy="914400"/>
            </a:xfrm>
            <a:prstGeom prst="wedgeEllipseCallout">
              <a:avLst>
                <a:gd name="adj1" fmla="val 19514"/>
                <a:gd name="adj2" fmla="val -16050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What’s happening here?!</a:t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Enzyme concentration</a:t>
            </a:r>
            <a:endParaRPr/>
          </a:p>
        </p:txBody>
      </p:sp>
      <p:sp>
        <p:nvSpPr>
          <p:cNvPr id="406" name="Google Shape;406;p39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Effect on rates of enzyme activity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800" b="1" i="0" u="none" strike="noStrike" cap="none">
                <a:solidFill>
                  <a:srgbClr val="006A00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enzyme = </a:t>
            </a:r>
            <a:r>
              <a:rPr lang="en-US" sz="2800" b="1" i="0" u="none" strike="noStrike" cap="none">
                <a:solidFill>
                  <a:srgbClr val="006A00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reaction rate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more enzymes = more frequently </a:t>
            </a:r>
            <a:b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collide with substrate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rate levels off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substrate becomes limiting factor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not all enzyme molecules can find substrate</a:t>
            </a:r>
            <a:endParaRPr/>
          </a:p>
          <a:p>
            <a: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</a:pPr>
            <a:endParaRPr sz="24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9"/>
          <p:cNvSpPr/>
          <p:nvPr/>
        </p:nvSpPr>
        <p:spPr>
          <a:xfrm>
            <a:off x="4648200" y="5486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9"/>
          <p:cNvSpPr/>
          <p:nvPr/>
        </p:nvSpPr>
        <p:spPr>
          <a:xfrm>
            <a:off x="6553200" y="5105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9"/>
          <p:cNvSpPr/>
          <p:nvPr/>
        </p:nvSpPr>
        <p:spPr>
          <a:xfrm>
            <a:off x="7848600" y="59436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9"/>
          <p:cNvSpPr/>
          <p:nvPr/>
        </p:nvSpPr>
        <p:spPr>
          <a:xfrm>
            <a:off x="6096000" y="61722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9"/>
          <p:cNvSpPr/>
          <p:nvPr/>
        </p:nvSpPr>
        <p:spPr>
          <a:xfrm>
            <a:off x="3505200" y="51816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9"/>
          <p:cNvSpPr/>
          <p:nvPr/>
        </p:nvSpPr>
        <p:spPr>
          <a:xfrm>
            <a:off x="1752600" y="52578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9"/>
          <p:cNvSpPr/>
          <p:nvPr/>
        </p:nvSpPr>
        <p:spPr>
          <a:xfrm>
            <a:off x="2667000" y="5867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9"/>
          <p:cNvSpPr/>
          <p:nvPr/>
        </p:nvSpPr>
        <p:spPr>
          <a:xfrm>
            <a:off x="4267200" y="64008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1676400" y="6248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9"/>
          <p:cNvSpPr/>
          <p:nvPr/>
        </p:nvSpPr>
        <p:spPr>
          <a:xfrm>
            <a:off x="533400" y="5334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9"/>
          <p:cNvSpPr/>
          <p:nvPr/>
        </p:nvSpPr>
        <p:spPr>
          <a:xfrm>
            <a:off x="5486400" y="50292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9"/>
          <p:cNvSpPr/>
          <p:nvPr/>
        </p:nvSpPr>
        <p:spPr>
          <a:xfrm>
            <a:off x="8077200" y="4953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9"/>
          <p:cNvSpPr/>
          <p:nvPr/>
        </p:nvSpPr>
        <p:spPr>
          <a:xfrm>
            <a:off x="8382000" y="6096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9"/>
          <p:cNvSpPr/>
          <p:nvPr/>
        </p:nvSpPr>
        <p:spPr>
          <a:xfrm>
            <a:off x="5105400" y="6096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9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2743200" y="5181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1143000" y="58674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5943600" y="56388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9"/>
          <p:cNvSpPr/>
          <p:nvPr/>
        </p:nvSpPr>
        <p:spPr>
          <a:xfrm>
            <a:off x="7620000" y="5181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6934200" y="64770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2895600" y="6477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9"/>
          <p:cNvSpPr/>
          <p:nvPr/>
        </p:nvSpPr>
        <p:spPr>
          <a:xfrm>
            <a:off x="4724400" y="50292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9"/>
          <p:cNvSpPr/>
          <p:nvPr/>
        </p:nvSpPr>
        <p:spPr>
          <a:xfrm>
            <a:off x="6781800" y="5867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435" name="Google Shape;4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743200"/>
            <a:ext cx="4410075" cy="24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362200"/>
            <a:ext cx="5614987" cy="3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Substrate concentration</a:t>
            </a:r>
            <a:endParaRPr/>
          </a:p>
        </p:txBody>
      </p:sp>
      <p:sp>
        <p:nvSpPr>
          <p:cNvPr id="438" name="Google Shape;438;p40"/>
          <p:cNvSpPr txBox="1"/>
          <p:nvPr/>
        </p:nvSpPr>
        <p:spPr>
          <a:xfrm>
            <a:off x="2670175" y="5410200"/>
            <a:ext cx="3656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substrate concentration</a:t>
            </a:r>
            <a:endParaRPr/>
          </a:p>
        </p:txBody>
      </p:sp>
      <p:cxnSp>
        <p:nvCxnSpPr>
          <p:cNvPr id="439" name="Google Shape;439;p40"/>
          <p:cNvCxnSpPr/>
          <p:nvPr/>
        </p:nvCxnSpPr>
        <p:spPr>
          <a:xfrm>
            <a:off x="6324600" y="56388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40" name="Google Shape;440;p40"/>
          <p:cNvSpPr txBox="1"/>
          <p:nvPr/>
        </p:nvSpPr>
        <p:spPr>
          <a:xfrm rot="-5400000">
            <a:off x="655637" y="3825875"/>
            <a:ext cx="2012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reaction rate</a:t>
            </a:r>
            <a:endParaRPr/>
          </a:p>
        </p:txBody>
      </p:sp>
      <p:cxnSp>
        <p:nvCxnSpPr>
          <p:cNvPr id="441" name="Google Shape;441;p40"/>
          <p:cNvCxnSpPr/>
          <p:nvPr/>
        </p:nvCxnSpPr>
        <p:spPr>
          <a:xfrm rot="-5400000">
            <a:off x="1447800" y="2743200"/>
            <a:ext cx="609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442" name="Google Shape;442;p40"/>
          <p:cNvGrpSpPr/>
          <p:nvPr/>
        </p:nvGrpSpPr>
        <p:grpSpPr>
          <a:xfrm>
            <a:off x="6705600" y="381000"/>
            <a:ext cx="2438399" cy="1981200"/>
            <a:chOff x="6705600" y="381000"/>
            <a:chExt cx="2438399" cy="1981200"/>
          </a:xfrm>
        </p:grpSpPr>
        <p:pic>
          <p:nvPicPr>
            <p:cNvPr id="443" name="Google Shape;443;p40" descr="penguin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9237" y="3810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4" name="Google Shape;444;p40"/>
            <p:cNvSpPr/>
            <p:nvPr/>
          </p:nvSpPr>
          <p:spPr>
            <a:xfrm>
              <a:off x="6705600" y="1447800"/>
              <a:ext cx="1676400" cy="914400"/>
            </a:xfrm>
            <a:prstGeom prst="wedgeEllipseCallout">
              <a:avLst>
                <a:gd name="adj1" fmla="val 19514"/>
                <a:gd name="adj2" fmla="val -16050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What’s happening here?!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1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450" name="Google Shape;450;p41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Substrate concentration</a:t>
            </a:r>
            <a:endParaRPr/>
          </a:p>
        </p:txBody>
      </p:sp>
      <p:sp>
        <p:nvSpPr>
          <p:cNvPr id="451" name="Google Shape;451;p41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Effect on rates of enzyme activity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2800" b="1" i="0" u="none" strike="noStrike" cap="none">
                <a:solidFill>
                  <a:srgbClr val="006A00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substrate = </a:t>
            </a:r>
            <a:r>
              <a:rPr lang="en-US" sz="2800" b="1" i="0" u="none" strike="noStrike" cap="none">
                <a:solidFill>
                  <a:srgbClr val="006A00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reaction rate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more substrate = more frequently </a:t>
            </a:r>
            <a:b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collide with enzymes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 rate levels off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all enzymes have active site engaged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 is </a:t>
            </a:r>
            <a:r>
              <a:rPr lang="en-US" sz="24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saturated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maximum rate of reaction </a:t>
            </a:r>
            <a:endParaRPr/>
          </a:p>
          <a:p>
            <a:pPr marL="342900" marR="0" lvl="0" indent="-160020" algn="l" rtl="0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</a:pPr>
            <a:endParaRPr sz="24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4419600" y="5562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1"/>
          <p:cNvSpPr/>
          <p:nvPr/>
        </p:nvSpPr>
        <p:spPr>
          <a:xfrm>
            <a:off x="6553200" y="5105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7848600" y="5943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6096000" y="61722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3505200" y="51816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1752600" y="52578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2667000" y="58674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4267200" y="64008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1676400" y="6248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533400" y="5334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1"/>
          <p:cNvSpPr/>
          <p:nvPr/>
        </p:nvSpPr>
        <p:spPr>
          <a:xfrm>
            <a:off x="5486400" y="50292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1"/>
          <p:cNvSpPr/>
          <p:nvPr/>
        </p:nvSpPr>
        <p:spPr>
          <a:xfrm>
            <a:off x="8077200" y="4953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1"/>
          <p:cNvSpPr/>
          <p:nvPr/>
        </p:nvSpPr>
        <p:spPr>
          <a:xfrm>
            <a:off x="8382000" y="60960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5105400" y="60960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3657600" y="5943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2743200" y="5181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1143000" y="58674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1"/>
          <p:cNvSpPr/>
          <p:nvPr/>
        </p:nvSpPr>
        <p:spPr>
          <a:xfrm>
            <a:off x="5943600" y="56388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1"/>
          <p:cNvSpPr/>
          <p:nvPr/>
        </p:nvSpPr>
        <p:spPr>
          <a:xfrm>
            <a:off x="7620000" y="51816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1"/>
          <p:cNvSpPr/>
          <p:nvPr/>
        </p:nvSpPr>
        <p:spPr>
          <a:xfrm>
            <a:off x="6934200" y="64770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2895600" y="6477000"/>
            <a:ext cx="152400" cy="152400"/>
          </a:xfrm>
          <a:prstGeom prst="ellipse">
            <a:avLst/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4800600" y="5105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6781800" y="5867400"/>
            <a:ext cx="152400" cy="1524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grpSp>
        <p:nvGrpSpPr>
          <p:cNvPr id="480" name="Google Shape;480;p42"/>
          <p:cNvGrpSpPr/>
          <p:nvPr/>
        </p:nvGrpSpPr>
        <p:grpSpPr>
          <a:xfrm>
            <a:off x="4740275" y="2255837"/>
            <a:ext cx="568325" cy="3322638"/>
            <a:chOff x="4740275" y="2255837"/>
            <a:chExt cx="568325" cy="3322638"/>
          </a:xfrm>
        </p:grpSpPr>
        <p:sp>
          <p:nvSpPr>
            <p:cNvPr id="481" name="Google Shape;481;p42"/>
            <p:cNvSpPr txBox="1"/>
            <p:nvPr/>
          </p:nvSpPr>
          <p:spPr>
            <a:xfrm>
              <a:off x="4740275" y="5181600"/>
              <a:ext cx="568325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8721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198721"/>
                  </a:solidFill>
                  <a:latin typeface="Arial"/>
                  <a:ea typeface="Arial"/>
                  <a:cs typeface="Arial"/>
                  <a:sym typeface="Arial"/>
                </a:rPr>
                <a:t>37°</a:t>
              </a:r>
              <a:endParaRPr/>
            </a:p>
          </p:txBody>
        </p:sp>
        <p:cxnSp>
          <p:nvCxnSpPr>
            <p:cNvPr id="482" name="Google Shape;482;p42"/>
            <p:cNvCxnSpPr/>
            <p:nvPr/>
          </p:nvCxnSpPr>
          <p:spPr>
            <a:xfrm>
              <a:off x="5029200" y="2255837"/>
              <a:ext cx="0" cy="2925762"/>
            </a:xfrm>
            <a:prstGeom prst="straightConnector1">
              <a:avLst/>
            </a:prstGeom>
            <a:noFill/>
            <a:ln w="38100" cap="flat" cmpd="sng">
              <a:solidFill>
                <a:srgbClr val="19872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pic>
        <p:nvPicPr>
          <p:cNvPr id="483" name="Google Shape;48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36576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362200"/>
            <a:ext cx="5614987" cy="3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Temperature </a:t>
            </a:r>
            <a:endParaRPr/>
          </a:p>
        </p:txBody>
      </p:sp>
      <p:sp>
        <p:nvSpPr>
          <p:cNvPr id="486" name="Google Shape;486;p42"/>
          <p:cNvSpPr txBox="1"/>
          <p:nvPr/>
        </p:nvSpPr>
        <p:spPr>
          <a:xfrm>
            <a:off x="3532187" y="5410200"/>
            <a:ext cx="19462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/>
          </a:p>
        </p:txBody>
      </p:sp>
      <p:cxnSp>
        <p:nvCxnSpPr>
          <p:cNvPr id="487" name="Google Shape;487;p42"/>
          <p:cNvCxnSpPr/>
          <p:nvPr/>
        </p:nvCxnSpPr>
        <p:spPr>
          <a:xfrm>
            <a:off x="6324600" y="56388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88" name="Google Shape;488;p42"/>
          <p:cNvSpPr txBox="1"/>
          <p:nvPr/>
        </p:nvSpPr>
        <p:spPr>
          <a:xfrm rot="-5400000">
            <a:off x="658812" y="3825875"/>
            <a:ext cx="2012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reaction rate</a:t>
            </a:r>
            <a:endParaRPr/>
          </a:p>
        </p:txBody>
      </p:sp>
      <p:cxnSp>
        <p:nvCxnSpPr>
          <p:cNvPr id="489" name="Google Shape;489;p42"/>
          <p:cNvCxnSpPr/>
          <p:nvPr/>
        </p:nvCxnSpPr>
        <p:spPr>
          <a:xfrm rot="-5400000">
            <a:off x="1447800" y="2743200"/>
            <a:ext cx="609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490" name="Google Shape;490;p42"/>
          <p:cNvGrpSpPr/>
          <p:nvPr/>
        </p:nvGrpSpPr>
        <p:grpSpPr>
          <a:xfrm>
            <a:off x="6705600" y="381000"/>
            <a:ext cx="2438399" cy="1981200"/>
            <a:chOff x="6705600" y="381000"/>
            <a:chExt cx="2438399" cy="1981200"/>
          </a:xfrm>
        </p:grpSpPr>
        <p:pic>
          <p:nvPicPr>
            <p:cNvPr id="491" name="Google Shape;491;p42" descr="penguin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9237" y="3810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42"/>
            <p:cNvSpPr/>
            <p:nvPr/>
          </p:nvSpPr>
          <p:spPr>
            <a:xfrm>
              <a:off x="6705600" y="1447800"/>
              <a:ext cx="1676400" cy="914400"/>
            </a:xfrm>
            <a:prstGeom prst="wedgeEllipseCallout">
              <a:avLst>
                <a:gd name="adj1" fmla="val 19514"/>
                <a:gd name="adj2" fmla="val -16050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What’s happening here?!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Chemical reactions of life</a:t>
            </a:r>
            <a:endParaRPr/>
          </a:p>
        </p:txBody>
      </p:sp>
      <p:sp>
        <p:nvSpPr>
          <p:cNvPr id="123" name="Google Shape;123;p16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Metabolism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forming bonds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molecules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dehydration synthesis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anabolic reactions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breaking bonds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molecules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hydrolysis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catabolic reactions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l="50210" r="4735"/>
          <a:stretch/>
        </p:blipFill>
        <p:spPr>
          <a:xfrm>
            <a:off x="5715000" y="4384675"/>
            <a:ext cx="33528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3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498" name="Google Shape;498;p4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/>
          </a:p>
        </p:txBody>
      </p:sp>
      <p:sp>
        <p:nvSpPr>
          <p:cNvPr id="499" name="Google Shape;499;p43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0772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Effect on rates of enzyme activity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Optimum T°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greatest number of molecular collisions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human enzymes = 35°- 40°C (body temp = 37°C)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beyond optimum T°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increased agitation of molecules disrupts bonds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H, ionic = weak bonds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denaturation</a:t>
            </a: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= lose 3D shape (3° structure)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 T°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molecules move slower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decrease collisions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4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505" name="Google Shape;505;p44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Enzymes and temperature</a:t>
            </a:r>
            <a:endParaRPr/>
          </a:p>
        </p:txBody>
      </p:sp>
      <p:sp>
        <p:nvSpPr>
          <p:cNvPr id="506" name="Google Shape;506;p44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Different enzymes functional in different organisms</a:t>
            </a:r>
            <a:endParaRPr/>
          </a:p>
        </p:txBody>
      </p:sp>
      <p:pic>
        <p:nvPicPr>
          <p:cNvPr id="507" name="Google Shape;507;p44" descr="f8-11a_enzyme_sensitivi_c"/>
          <p:cNvPicPr preferRelativeResize="0"/>
          <p:nvPr/>
        </p:nvPicPr>
        <p:blipFill rotWithShape="1">
          <a:blip r:embed="rId3">
            <a:alphaModFix/>
          </a:blip>
          <a:srcRect l="6750" t="8999" b="14998"/>
          <a:stretch/>
        </p:blipFill>
        <p:spPr>
          <a:xfrm>
            <a:off x="2209800" y="2819400"/>
            <a:ext cx="5349875" cy="327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5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513" name="Google Shape;513;p4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ectotherms do it?</a:t>
            </a:r>
            <a:endParaRPr/>
          </a:p>
        </p:txBody>
      </p:sp>
      <p:pic>
        <p:nvPicPr>
          <p:cNvPr id="514" name="Google Shape;514;p45"/>
          <p:cNvPicPr preferRelativeResize="0"/>
          <p:nvPr/>
        </p:nvPicPr>
        <p:blipFill rotWithShape="1">
          <a:blip r:embed="rId3">
            <a:alphaModFix/>
          </a:blip>
          <a:srcRect b="3598"/>
          <a:stretch/>
        </p:blipFill>
        <p:spPr>
          <a:xfrm>
            <a:off x="1828800" y="1447800"/>
            <a:ext cx="5594350" cy="518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6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520" name="Google Shape;520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900" y="2362200"/>
            <a:ext cx="5614987" cy="3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625" y="2206625"/>
            <a:ext cx="2428875" cy="29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46"/>
          <p:cNvSpPr txBox="1"/>
          <p:nvPr/>
        </p:nvSpPr>
        <p:spPr>
          <a:xfrm>
            <a:off x="4940300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cxnSp>
        <p:nvCxnSpPr>
          <p:cNvPr id="523" name="Google Shape;523;p46"/>
          <p:cNvCxnSpPr/>
          <p:nvPr/>
        </p:nvCxnSpPr>
        <p:spPr>
          <a:xfrm>
            <a:off x="5118100" y="2255837"/>
            <a:ext cx="0" cy="2925762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24" name="Google Shape;524;p4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 </a:t>
            </a:r>
            <a:endParaRPr/>
          </a:p>
        </p:txBody>
      </p:sp>
      <p:sp>
        <p:nvSpPr>
          <p:cNvPr id="525" name="Google Shape;525;p46"/>
          <p:cNvSpPr txBox="1"/>
          <p:nvPr/>
        </p:nvSpPr>
        <p:spPr>
          <a:xfrm>
            <a:off x="3689350" y="5410200"/>
            <a:ext cx="590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endParaRPr/>
          </a:p>
        </p:txBody>
      </p:sp>
      <p:cxnSp>
        <p:nvCxnSpPr>
          <p:cNvPr id="526" name="Google Shape;526;p46"/>
          <p:cNvCxnSpPr/>
          <p:nvPr/>
        </p:nvCxnSpPr>
        <p:spPr>
          <a:xfrm>
            <a:off x="4905375" y="56388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27" name="Google Shape;527;p46"/>
          <p:cNvSpPr txBox="1"/>
          <p:nvPr/>
        </p:nvSpPr>
        <p:spPr>
          <a:xfrm rot="-5400000">
            <a:off x="128587" y="3825875"/>
            <a:ext cx="2012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reaction rate</a:t>
            </a:r>
            <a:endParaRPr/>
          </a:p>
        </p:txBody>
      </p:sp>
      <p:cxnSp>
        <p:nvCxnSpPr>
          <p:cNvPr id="528" name="Google Shape;528;p46"/>
          <p:cNvCxnSpPr/>
          <p:nvPr/>
        </p:nvCxnSpPr>
        <p:spPr>
          <a:xfrm rot="-5400000">
            <a:off x="927100" y="2743200"/>
            <a:ext cx="609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29" name="Google Shape;529;p46"/>
          <p:cNvSpPr txBox="1"/>
          <p:nvPr/>
        </p:nvSpPr>
        <p:spPr>
          <a:xfrm>
            <a:off x="2501900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530" name="Google Shape;530;p46"/>
          <p:cNvCxnSpPr/>
          <p:nvPr/>
        </p:nvCxnSpPr>
        <p:spPr>
          <a:xfrm>
            <a:off x="2908300" y="2255837"/>
            <a:ext cx="0" cy="2925762"/>
          </a:xfrm>
          <a:prstGeom prst="straightConnector1">
            <a:avLst/>
          </a:prstGeom>
          <a:noFill/>
          <a:ln w="38100" cap="flat" cmpd="sng">
            <a:solidFill>
              <a:srgbClr val="19872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1" name="Google Shape;531;p46"/>
          <p:cNvSpPr txBox="1"/>
          <p:nvPr/>
        </p:nvSpPr>
        <p:spPr>
          <a:xfrm>
            <a:off x="1527175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32" name="Google Shape;532;p46"/>
          <p:cNvSpPr txBox="1"/>
          <p:nvPr/>
        </p:nvSpPr>
        <p:spPr>
          <a:xfrm>
            <a:off x="2014537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33" name="Google Shape;533;p46"/>
          <p:cNvSpPr txBox="1"/>
          <p:nvPr/>
        </p:nvSpPr>
        <p:spPr>
          <a:xfrm>
            <a:off x="2989262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34" name="Google Shape;534;p46"/>
          <p:cNvSpPr txBox="1"/>
          <p:nvPr/>
        </p:nvSpPr>
        <p:spPr>
          <a:xfrm>
            <a:off x="3476625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35" name="Google Shape;535;p46"/>
          <p:cNvSpPr txBox="1"/>
          <p:nvPr/>
        </p:nvSpPr>
        <p:spPr>
          <a:xfrm>
            <a:off x="3965575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36" name="Google Shape;536;p46"/>
          <p:cNvSpPr txBox="1"/>
          <p:nvPr/>
        </p:nvSpPr>
        <p:spPr>
          <a:xfrm>
            <a:off x="4452937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537" name="Google Shape;537;p46"/>
          <p:cNvSpPr txBox="1"/>
          <p:nvPr/>
        </p:nvSpPr>
        <p:spPr>
          <a:xfrm>
            <a:off x="5427662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538" name="Google Shape;538;p46"/>
          <p:cNvSpPr txBox="1"/>
          <p:nvPr/>
        </p:nvSpPr>
        <p:spPr>
          <a:xfrm>
            <a:off x="5915025" y="5181600"/>
            <a:ext cx="32543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539" name="Google Shape;539;p46"/>
          <p:cNvSpPr txBox="1"/>
          <p:nvPr/>
        </p:nvSpPr>
        <p:spPr>
          <a:xfrm>
            <a:off x="6403975" y="5181600"/>
            <a:ext cx="4667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cxnSp>
        <p:nvCxnSpPr>
          <p:cNvPr id="540" name="Google Shape;540;p46"/>
          <p:cNvCxnSpPr/>
          <p:nvPr/>
        </p:nvCxnSpPr>
        <p:spPr>
          <a:xfrm>
            <a:off x="5575300" y="2255837"/>
            <a:ext cx="0" cy="2925762"/>
          </a:xfrm>
          <a:prstGeom prst="straightConnector1">
            <a:avLst/>
          </a:prstGeom>
          <a:noFill/>
          <a:ln w="38100" cap="flat" cmpd="sng">
            <a:solidFill>
              <a:srgbClr val="08106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41" name="Google Shape;54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6100" y="2206625"/>
            <a:ext cx="2428875" cy="29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98900" y="2209800"/>
            <a:ext cx="2428875" cy="29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6"/>
          <p:cNvSpPr txBox="1"/>
          <p:nvPr/>
        </p:nvSpPr>
        <p:spPr>
          <a:xfrm>
            <a:off x="2333625" y="1752600"/>
            <a:ext cx="11668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872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pepsin</a:t>
            </a:r>
            <a:endParaRPr/>
          </a:p>
        </p:txBody>
      </p:sp>
      <p:sp>
        <p:nvSpPr>
          <p:cNvPr id="544" name="Google Shape;544;p46"/>
          <p:cNvSpPr txBox="1"/>
          <p:nvPr/>
        </p:nvSpPr>
        <p:spPr>
          <a:xfrm>
            <a:off x="4984750" y="1752600"/>
            <a:ext cx="1200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trypsin</a:t>
            </a:r>
            <a:endParaRPr/>
          </a:p>
        </p:txBody>
      </p:sp>
      <p:grpSp>
        <p:nvGrpSpPr>
          <p:cNvPr id="545" name="Google Shape;545;p46"/>
          <p:cNvGrpSpPr/>
          <p:nvPr/>
        </p:nvGrpSpPr>
        <p:grpSpPr>
          <a:xfrm>
            <a:off x="6705600" y="381000"/>
            <a:ext cx="2438399" cy="1981200"/>
            <a:chOff x="6705600" y="381000"/>
            <a:chExt cx="2438399" cy="1981200"/>
          </a:xfrm>
        </p:grpSpPr>
        <p:pic>
          <p:nvPicPr>
            <p:cNvPr id="546" name="Google Shape;546;p46" descr="penguin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69237" y="3810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7" name="Google Shape;547;p46"/>
            <p:cNvSpPr/>
            <p:nvPr/>
          </p:nvSpPr>
          <p:spPr>
            <a:xfrm>
              <a:off x="6705600" y="1447800"/>
              <a:ext cx="1676400" cy="914400"/>
            </a:xfrm>
            <a:prstGeom prst="wedgeEllipseCallout">
              <a:avLst>
                <a:gd name="adj1" fmla="val 19514"/>
                <a:gd name="adj2" fmla="val -16050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What’s happening here?!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1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553" name="Google Shape;553;p47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 </a:t>
            </a:r>
            <a:endParaRPr/>
          </a:p>
        </p:txBody>
      </p:sp>
      <p:sp>
        <p:nvSpPr>
          <p:cNvPr id="554" name="Google Shape;554;p47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077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Effect on rates of enzyme activity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shape (conformation)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attraction of charged amino acids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changes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changes charges (add or remove H</a:t>
            </a:r>
            <a:r>
              <a:rPr lang="en-US" sz="2400" b="1" i="0" u="none" strike="noStrike" cap="none" baseline="30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disrupt bonds, disrupt 3D shape 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affect 3° structure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human enzymes = pH 6-8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depends on localized conditions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pepsin (stomach) = pH 3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trypsin (small intestines) = pH 8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560" name="Google Shape;56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2209800"/>
            <a:ext cx="3657600" cy="297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1" name="Google Shape;561;p48"/>
          <p:cNvCxnSpPr/>
          <p:nvPr/>
        </p:nvCxnSpPr>
        <p:spPr>
          <a:xfrm>
            <a:off x="5029200" y="2255837"/>
            <a:ext cx="0" cy="2925762"/>
          </a:xfrm>
          <a:prstGeom prst="straightConnector1">
            <a:avLst/>
          </a:prstGeom>
          <a:noFill/>
          <a:ln w="38100" cap="flat" cmpd="sng">
            <a:solidFill>
              <a:srgbClr val="19872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562" name="Google Shape;56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2362200"/>
            <a:ext cx="5614987" cy="3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8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Salinity  </a:t>
            </a:r>
            <a:endParaRPr/>
          </a:p>
        </p:txBody>
      </p:sp>
      <p:sp>
        <p:nvSpPr>
          <p:cNvPr id="564" name="Google Shape;564;p48"/>
          <p:cNvSpPr txBox="1"/>
          <p:nvPr/>
        </p:nvSpPr>
        <p:spPr>
          <a:xfrm>
            <a:off x="3095625" y="5410200"/>
            <a:ext cx="2843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Salt concentration</a:t>
            </a:r>
            <a:endParaRPr/>
          </a:p>
        </p:txBody>
      </p:sp>
      <p:cxnSp>
        <p:nvCxnSpPr>
          <p:cNvPr id="565" name="Google Shape;565;p48"/>
          <p:cNvCxnSpPr/>
          <p:nvPr/>
        </p:nvCxnSpPr>
        <p:spPr>
          <a:xfrm>
            <a:off x="6324600" y="56388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66" name="Google Shape;566;p48"/>
          <p:cNvSpPr txBox="1"/>
          <p:nvPr/>
        </p:nvSpPr>
        <p:spPr>
          <a:xfrm rot="-5400000">
            <a:off x="663575" y="3825875"/>
            <a:ext cx="2012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reaction rate</a:t>
            </a:r>
            <a:endParaRPr/>
          </a:p>
        </p:txBody>
      </p:sp>
      <p:cxnSp>
        <p:nvCxnSpPr>
          <p:cNvPr id="567" name="Google Shape;567;p48"/>
          <p:cNvCxnSpPr/>
          <p:nvPr/>
        </p:nvCxnSpPr>
        <p:spPr>
          <a:xfrm rot="-5400000">
            <a:off x="1447800" y="2743200"/>
            <a:ext cx="609600" cy="0"/>
          </a:xfrm>
          <a:prstGeom prst="straightConnector1">
            <a:avLst/>
          </a:prstGeom>
          <a:noFill/>
          <a:ln w="38100" cap="flat" cmpd="sng">
            <a:solidFill>
              <a:srgbClr val="0F116A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568" name="Google Shape;568;p48"/>
          <p:cNvGrpSpPr/>
          <p:nvPr/>
        </p:nvGrpSpPr>
        <p:grpSpPr>
          <a:xfrm>
            <a:off x="6705600" y="381000"/>
            <a:ext cx="2438399" cy="1981200"/>
            <a:chOff x="6705600" y="381000"/>
            <a:chExt cx="2438399" cy="1981200"/>
          </a:xfrm>
        </p:grpSpPr>
        <p:pic>
          <p:nvPicPr>
            <p:cNvPr id="569" name="Google Shape;569;p48" descr="penguin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9237" y="3810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0" name="Google Shape;570;p48"/>
            <p:cNvSpPr/>
            <p:nvPr/>
          </p:nvSpPr>
          <p:spPr>
            <a:xfrm>
              <a:off x="6705600" y="1447800"/>
              <a:ext cx="1676400" cy="914400"/>
            </a:xfrm>
            <a:prstGeom prst="wedgeEllipseCallout">
              <a:avLst>
                <a:gd name="adj1" fmla="val 19514"/>
                <a:gd name="adj2" fmla="val -16050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What’s happening here?!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9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576" name="Google Shape;576;p49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Salt concentration</a:t>
            </a:r>
            <a:endParaRPr/>
          </a:p>
        </p:txBody>
      </p:sp>
      <p:sp>
        <p:nvSpPr>
          <p:cNvPr id="577" name="Google Shape;577;p49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Effect on rates of enzyme activity 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shape (conformation) </a:t>
            </a:r>
            <a:endParaRPr/>
          </a:p>
          <a:p>
            <a:pPr marL="11938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depends on attraction of charged </a:t>
            </a:r>
            <a:b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amino acids</a:t>
            </a:r>
            <a:endParaRPr/>
          </a:p>
          <a:p>
            <a:pPr marL="739775" marR="0" lvl="1" indent="-2825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salinity changes</a:t>
            </a:r>
            <a:endParaRPr/>
          </a:p>
          <a:p>
            <a:pPr marL="11938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change [inorganic ions]</a:t>
            </a:r>
            <a:endParaRPr/>
          </a:p>
          <a:p>
            <a:pPr marL="11938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changes charges (add + or –)</a:t>
            </a:r>
            <a:endParaRPr/>
          </a:p>
          <a:p>
            <a:pPr marL="11938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disrupt bonds, disrupt 3D shape 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affect 3° structure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39775" marR="0" lvl="1" indent="-282575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enzymes intolerant of extreme salinity</a:t>
            </a:r>
            <a:endParaRPr/>
          </a:p>
          <a:p>
            <a:pPr marL="11938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Dead Sea is called dead for a reason!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0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583" name="Google Shape;583;p5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Activators</a:t>
            </a:r>
            <a:endParaRPr/>
          </a:p>
        </p:txBody>
      </p:sp>
      <p:sp>
        <p:nvSpPr>
          <p:cNvPr id="584" name="Google Shape;584;p50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5791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Compounds which help enzymes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Cofactors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non-protein, small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inorganic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compounds &amp; ions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Mg, K, Ca, Zn, Fe, Cu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bound in enzyme molecule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Coenzymes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non-protein,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bind temporarily or permanently to</a:t>
            </a:r>
            <a:b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 near active site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vitamins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NAD (niacin; B3)</a:t>
            </a:r>
            <a:endParaRPr sz="20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FAD (riboflavin; B2)</a:t>
            </a:r>
            <a:endParaRPr sz="20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585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Coenzyme A</a:t>
            </a:r>
            <a:endParaRPr/>
          </a:p>
        </p:txBody>
      </p:sp>
      <p:grpSp>
        <p:nvGrpSpPr>
          <p:cNvPr id="585" name="Google Shape;585;p50"/>
          <p:cNvGrpSpPr/>
          <p:nvPr/>
        </p:nvGrpSpPr>
        <p:grpSpPr>
          <a:xfrm>
            <a:off x="6248400" y="346075"/>
            <a:ext cx="2819400" cy="2016125"/>
            <a:chOff x="6248400" y="319087"/>
            <a:chExt cx="2819400" cy="2016125"/>
          </a:xfrm>
        </p:grpSpPr>
        <p:pic>
          <p:nvPicPr>
            <p:cNvPr id="586" name="Google Shape;586;p50" descr="05-23-QuaternaryStruct-L"/>
            <p:cNvPicPr preferRelativeResize="0"/>
            <p:nvPr/>
          </p:nvPicPr>
          <p:blipFill rotWithShape="1">
            <a:blip r:embed="rId3">
              <a:alphaModFix/>
            </a:blip>
            <a:srcRect l="28799" t="6729" b="12111"/>
            <a:stretch/>
          </p:blipFill>
          <p:spPr>
            <a:xfrm>
              <a:off x="6480175" y="381000"/>
              <a:ext cx="2587625" cy="1954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50"/>
            <p:cNvSpPr txBox="1"/>
            <p:nvPr/>
          </p:nvSpPr>
          <p:spPr>
            <a:xfrm>
              <a:off x="6248400" y="319087"/>
              <a:ext cx="620712" cy="15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50"/>
          <p:cNvGrpSpPr/>
          <p:nvPr/>
        </p:nvGrpSpPr>
        <p:grpSpPr>
          <a:xfrm>
            <a:off x="6781800" y="2895600"/>
            <a:ext cx="2182812" cy="3930650"/>
            <a:chOff x="6781800" y="2895600"/>
            <a:chExt cx="2182812" cy="3930650"/>
          </a:xfrm>
        </p:grpSpPr>
        <p:pic>
          <p:nvPicPr>
            <p:cNvPr id="589" name="Google Shape;589;p50" descr="10-09-ChlorophyllStruct-NL"/>
            <p:cNvPicPr preferRelativeResize="0"/>
            <p:nvPr/>
          </p:nvPicPr>
          <p:blipFill rotWithShape="1">
            <a:blip r:embed="rId4">
              <a:alphaModFix/>
            </a:blip>
            <a:srcRect l="46742" r="17977" b="2656"/>
            <a:stretch/>
          </p:blipFill>
          <p:spPr>
            <a:xfrm>
              <a:off x="6858000" y="2895600"/>
              <a:ext cx="2106612" cy="3930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50"/>
            <p:cNvSpPr txBox="1"/>
            <p:nvPr/>
          </p:nvSpPr>
          <p:spPr>
            <a:xfrm>
              <a:off x="6781800" y="2971800"/>
              <a:ext cx="228600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50"/>
          <p:cNvSpPr txBox="1"/>
          <p:nvPr/>
        </p:nvSpPr>
        <p:spPr>
          <a:xfrm>
            <a:off x="7454900" y="5135562"/>
            <a:ext cx="16891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A00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006A00"/>
                </a:solidFill>
                <a:latin typeface="Arial"/>
                <a:ea typeface="Arial"/>
                <a:cs typeface="Arial"/>
                <a:sym typeface="Arial"/>
              </a:rPr>
              <a:t>Mg in</a:t>
            </a:r>
            <a:br>
              <a:rPr lang="en-US" sz="2200" b="1" i="0" u="none">
                <a:solidFill>
                  <a:srgbClr val="006A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>
                <a:solidFill>
                  <a:srgbClr val="006A00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  <a:endParaRPr/>
          </a:p>
        </p:txBody>
      </p:sp>
      <p:sp>
        <p:nvSpPr>
          <p:cNvPr id="592" name="Google Shape;592;p50"/>
          <p:cNvSpPr txBox="1"/>
          <p:nvPr/>
        </p:nvSpPr>
        <p:spPr>
          <a:xfrm>
            <a:off x="7126287" y="2266950"/>
            <a:ext cx="1766887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Fe in</a:t>
            </a:r>
            <a:br>
              <a:rPr lang="en-US" sz="22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hemoglobin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1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598" name="Google Shape;598;p51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Inhibitors</a:t>
            </a:r>
            <a:endParaRPr/>
          </a:p>
        </p:txBody>
      </p:sp>
      <p:sp>
        <p:nvSpPr>
          <p:cNvPr id="599" name="Google Shape;599;p51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Regulation of enzyme activity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molecules that affect enzyme activity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Selective inhibition &amp; activation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competitive inhibition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noncompetitive inhibition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irreversible inhibition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feedback inhibition</a:t>
            </a:r>
            <a:endParaRPr/>
          </a:p>
        </p:txBody>
      </p:sp>
      <p:pic>
        <p:nvPicPr>
          <p:cNvPr id="600" name="Google Shape;600;p51" descr="f8-12a_how_enzymes_can__cb"/>
          <p:cNvPicPr preferRelativeResize="0"/>
          <p:nvPr/>
        </p:nvPicPr>
        <p:blipFill rotWithShape="1">
          <a:blip r:embed="rId3">
            <a:alphaModFix/>
          </a:blip>
          <a:srcRect l="33749" t="25500" r="22500" b="14998"/>
          <a:stretch/>
        </p:blipFill>
        <p:spPr>
          <a:xfrm>
            <a:off x="6400800" y="4144962"/>
            <a:ext cx="2511425" cy="256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2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606" name="Google Shape;606;p52" descr="f8-12a_how_enzymes_can__c"/>
          <p:cNvPicPr preferRelativeResize="0"/>
          <p:nvPr/>
        </p:nvPicPr>
        <p:blipFill rotWithShape="1">
          <a:blip r:embed="rId3">
            <a:alphaModFix/>
          </a:blip>
          <a:srcRect t="2999" r="22500"/>
          <a:stretch/>
        </p:blipFill>
        <p:spPr>
          <a:xfrm>
            <a:off x="4697412" y="2608262"/>
            <a:ext cx="4446587" cy="4173537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5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Competitive Inhibitor </a:t>
            </a:r>
            <a:endParaRPr/>
          </a:p>
        </p:txBody>
      </p:sp>
      <p:sp>
        <p:nvSpPr>
          <p:cNvPr id="608" name="Google Shape;608;p52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533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Effect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inhibitor &amp; substrate “compete” for active site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penicillin blocks enzyme that bacteria use to build cell walls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disulfiram (Antabuse) to overcome alcoholism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methanol poisoning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overcome by increasing substrate concentration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saturate solution with substrate so it out-competes inhibitor for active site on enzyme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</a:t>
            </a:r>
            <a:endParaRPr/>
          </a:p>
        </p:txBody>
      </p:sp>
      <p:sp>
        <p:nvSpPr>
          <p:cNvPr id="131" name="Google Shape;131;p17" descr="Rectangle: Click to edit Master text styles &#10;Second level &#10;Third level &#10;Fourth level &#10;Fifth level"/>
          <p:cNvSpPr txBox="1"/>
          <p:nvPr/>
        </p:nvSpPr>
        <p:spPr>
          <a:xfrm>
            <a:off x="914400" y="1371600"/>
            <a:ext cx="731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dehydration synthesis</a:t>
            </a:r>
            <a:endParaRPr/>
          </a:p>
        </p:txBody>
      </p:sp>
      <p:sp>
        <p:nvSpPr>
          <p:cNvPr id="132" name="Google Shape;132;p17" descr="Rectangle: Click to edit Master text styles &#10;Second level &#10;Third level &#10;Fourth level &#10;Fifth level"/>
          <p:cNvSpPr txBox="1"/>
          <p:nvPr/>
        </p:nvSpPr>
        <p:spPr>
          <a:xfrm>
            <a:off x="914400" y="4038600"/>
            <a:ext cx="731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hydrolysis</a:t>
            </a:r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1447800" y="21336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3048000" y="21336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181600" y="21336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6172200" y="21336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1676400" y="48768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2667000" y="48768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562225" y="23336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438400" y="3200400"/>
            <a:ext cx="609600" cy="6096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800" b="1" i="0" u="none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 rot="5400000">
            <a:off x="2552700" y="27813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F116A"/>
          </a:solidFill>
          <a:ln w="9525" cap="flat" cmpd="sng">
            <a:solidFill>
              <a:srgbClr val="0F116A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4953000" y="48768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6553200" y="48768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6067425" y="50768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2362200" y="5943600"/>
            <a:ext cx="609600" cy="6096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800" b="1" i="0" u="none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 rot="5400000" flipH="1">
            <a:off x="2476500" y="55245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F116A"/>
          </a:solidFill>
          <a:ln w="9525" cap="flat" cmpd="sng">
            <a:solidFill>
              <a:srgbClr val="0F116A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4191000" y="2371725"/>
            <a:ext cx="8382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3886200" y="5114925"/>
            <a:ext cx="8382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7"/>
          <p:cNvCxnSpPr/>
          <p:nvPr/>
        </p:nvCxnSpPr>
        <p:spPr>
          <a:xfrm>
            <a:off x="304800" y="4038600"/>
            <a:ext cx="85344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614" name="Google Shape;614;p53" descr="f8-12b_how_enzymes_can__c"/>
          <p:cNvPicPr preferRelativeResize="0"/>
          <p:nvPr/>
        </p:nvPicPr>
        <p:blipFill rotWithShape="1">
          <a:blip r:embed="rId3">
            <a:alphaModFix/>
          </a:blip>
          <a:srcRect t="2999" r="24749"/>
          <a:stretch/>
        </p:blipFill>
        <p:spPr>
          <a:xfrm>
            <a:off x="4748212" y="2514600"/>
            <a:ext cx="4319587" cy="41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5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848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Non-Competitive Inhibitor </a:t>
            </a:r>
            <a:endParaRPr/>
          </a:p>
        </p:txBody>
      </p:sp>
      <p:sp>
        <p:nvSpPr>
          <p:cNvPr id="616" name="Google Shape;616;p53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001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Effect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inhibitor binds to site other than active site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allosteric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site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called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allosteric</a:t>
            </a: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inhibitor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anti-cancer drugs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 enzymes involved 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synthesis of nucleotides 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therefore in building of DNA =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DNA production, </a:t>
            </a:r>
            <a:b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division of more cancer cells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heavy metal poisoning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cyanide poisoning</a:t>
            </a:r>
            <a:endParaRPr sz="18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causes enzyme to change shape</a:t>
            </a:r>
            <a:endParaRPr/>
          </a:p>
          <a:p>
            <a:pPr marL="1600200" marR="0" lvl="3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conformational change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renders active site unreceptive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4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622" name="Google Shape;622;p54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Irreversible inhibition</a:t>
            </a:r>
            <a:endParaRPr/>
          </a:p>
        </p:txBody>
      </p:sp>
      <p:sp>
        <p:nvSpPr>
          <p:cNvPr id="623" name="Google Shape;623;p54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Inhibitor permanently binds to enzyme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competitor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permanently binds to active site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allosteric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permanently changes shape of enzyme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nerve gas, sarin, many insecticides (malathion, parathion…)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cholinesterase inhibitors</a:t>
            </a:r>
            <a:b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doesn’t breakdown the neurotransmitter, acetylcholine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5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629" name="Google Shape;629;p55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 of Allosteric control</a:t>
            </a:r>
            <a:endParaRPr/>
          </a:p>
        </p:txBody>
      </p:sp>
      <p:sp>
        <p:nvSpPr>
          <p:cNvPr id="630" name="Google Shape;630;p55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Inhibitors &amp; activators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regulatory molecules attach to allosteric site causing conformational (shape) change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inhibitor keeps enzyme in inactive form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activator keeps enzyme in active form</a:t>
            </a:r>
            <a:endParaRPr/>
          </a:p>
        </p:txBody>
      </p:sp>
      <p:pic>
        <p:nvPicPr>
          <p:cNvPr id="631" name="Google Shape;631;p55"/>
          <p:cNvPicPr preferRelativeResize="0"/>
          <p:nvPr/>
        </p:nvPicPr>
        <p:blipFill rotWithShape="1">
          <a:blip r:embed="rId3">
            <a:alphaModFix/>
          </a:blip>
          <a:srcRect b="6624"/>
          <a:stretch/>
        </p:blipFill>
        <p:spPr>
          <a:xfrm>
            <a:off x="1295400" y="4052887"/>
            <a:ext cx="7181850" cy="272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6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637" name="Google Shape;637;p56"/>
          <p:cNvPicPr preferRelativeResize="0"/>
          <p:nvPr/>
        </p:nvPicPr>
        <p:blipFill rotWithShape="1">
          <a:blip r:embed="rId3">
            <a:alphaModFix/>
          </a:blip>
          <a:srcRect l="3594" b="6288"/>
          <a:stretch/>
        </p:blipFill>
        <p:spPr>
          <a:xfrm>
            <a:off x="4367212" y="4125912"/>
            <a:ext cx="4700587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56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Cooperativity </a:t>
            </a:r>
            <a:endParaRPr/>
          </a:p>
        </p:txBody>
      </p:sp>
      <p:sp>
        <p:nvSpPr>
          <p:cNvPr id="639" name="Google Shape;639;p56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Substrate acts as an activator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substrate causes conformational </a:t>
            </a:r>
            <a:b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in enzyme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induced fit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favors binding of substrate at 2</a:t>
            </a:r>
            <a:r>
              <a:rPr lang="en-US" sz="24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site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enzyme more active &amp; effective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ex: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hemoglobin</a:t>
            </a:r>
            <a:endParaRPr/>
          </a:p>
        </p:txBody>
      </p:sp>
      <p:sp>
        <p:nvSpPr>
          <p:cNvPr id="640" name="Google Shape;640;p56"/>
          <p:cNvSpPr txBox="1"/>
          <p:nvPr/>
        </p:nvSpPr>
        <p:spPr>
          <a:xfrm>
            <a:off x="838200" y="4953000"/>
            <a:ext cx="3200400" cy="1766887"/>
          </a:xfrm>
          <a:prstGeom prst="rect">
            <a:avLst/>
          </a:prstGeom>
          <a:solidFill>
            <a:srgbClr val="FFEA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22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4 polypeptide chains:</a:t>
            </a:r>
            <a:endParaRPr/>
          </a:p>
          <a:p>
            <a:pPr marL="2222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1870"/>
              <a:buFont typeface="Noto Sans Symbols"/>
              <a:buChar char="▪"/>
            </a:pP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bind 4 O</a:t>
            </a:r>
            <a:r>
              <a:rPr lang="en-US" sz="2200" b="1" i="0" u="none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marL="2222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1870"/>
              <a:buFont typeface="Noto Sans Symbols"/>
              <a:buChar char="▪"/>
            </a:pP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 b="1" i="0" u="none" baseline="30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O</a:t>
            </a:r>
            <a:r>
              <a:rPr lang="en-US" sz="2200" b="1" i="0" u="none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binds </a:t>
            </a:r>
            <a:endParaRPr/>
          </a:p>
          <a:p>
            <a:pPr marL="2222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1870"/>
              <a:buFont typeface="Noto Sans Symbols"/>
              <a:buChar char="▪"/>
            </a:pP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makes it easier for other 3 O</a:t>
            </a:r>
            <a:r>
              <a:rPr lang="en-US" sz="2200" b="1" i="0" u="none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2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to bind</a:t>
            </a:r>
            <a:endParaRPr/>
          </a:p>
        </p:txBody>
      </p:sp>
      <p:grpSp>
        <p:nvGrpSpPr>
          <p:cNvPr id="641" name="Google Shape;641;p56"/>
          <p:cNvGrpSpPr/>
          <p:nvPr/>
        </p:nvGrpSpPr>
        <p:grpSpPr>
          <a:xfrm>
            <a:off x="6248400" y="319087"/>
            <a:ext cx="2819400" cy="2016125"/>
            <a:chOff x="6248400" y="319087"/>
            <a:chExt cx="2819400" cy="2016125"/>
          </a:xfrm>
        </p:grpSpPr>
        <p:pic>
          <p:nvPicPr>
            <p:cNvPr id="642" name="Google Shape;642;p56" descr="05-23-QuaternaryStruct-L"/>
            <p:cNvPicPr preferRelativeResize="0"/>
            <p:nvPr/>
          </p:nvPicPr>
          <p:blipFill rotWithShape="1">
            <a:blip r:embed="rId4">
              <a:alphaModFix/>
            </a:blip>
            <a:srcRect l="28799" t="6729" b="12111"/>
            <a:stretch/>
          </p:blipFill>
          <p:spPr>
            <a:xfrm>
              <a:off x="6480175" y="381000"/>
              <a:ext cx="2587625" cy="1954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3" name="Google Shape;643;p56"/>
            <p:cNvSpPr txBox="1"/>
            <p:nvPr/>
          </p:nvSpPr>
          <p:spPr>
            <a:xfrm>
              <a:off x="6248400" y="319087"/>
              <a:ext cx="620712" cy="15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7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pic>
        <p:nvPicPr>
          <p:cNvPr id="649" name="Google Shape;649;p57" descr="f8-15_a_biochemical_pat_c"/>
          <p:cNvPicPr preferRelativeResize="0"/>
          <p:nvPr/>
        </p:nvPicPr>
        <p:blipFill rotWithShape="1">
          <a:blip r:embed="rId3">
            <a:alphaModFix/>
          </a:blip>
          <a:srcRect l="22500" t="2999" r="16874"/>
          <a:stretch/>
        </p:blipFill>
        <p:spPr>
          <a:xfrm>
            <a:off x="6096000" y="3259137"/>
            <a:ext cx="2998787" cy="3598862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7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Metabolic pathways</a:t>
            </a:r>
            <a:endParaRPr/>
          </a:p>
        </p:txBody>
      </p:sp>
      <p:sp>
        <p:nvSpPr>
          <p:cNvPr id="651" name="Google Shape;651;p57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8001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4080"/>
              <a:buFont typeface="Noto Sans Symbols"/>
              <a:buNone/>
            </a:pPr>
            <a:r>
              <a:rPr lang="en-US" sz="3400" b="1" i="0" u="none" strike="noStrike" cap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 strike="noStrike" cap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 strike="noStrike" cap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 strike="noStrike" cap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 strike="noStrike" cap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 strike="noStrike" cap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8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 strike="noStrike" cap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652" name="Google Shape;652;p57"/>
          <p:cNvGrpSpPr/>
          <p:nvPr/>
        </p:nvGrpSpPr>
        <p:grpSpPr>
          <a:xfrm>
            <a:off x="1447800" y="1947862"/>
            <a:ext cx="1116012" cy="1076325"/>
            <a:chOff x="1454150" y="1947862"/>
            <a:chExt cx="1116012" cy="1076325"/>
          </a:xfrm>
        </p:grpSpPr>
        <p:sp>
          <p:nvSpPr>
            <p:cNvPr id="653" name="Google Shape;653;p57"/>
            <p:cNvSpPr txBox="1"/>
            <p:nvPr/>
          </p:nvSpPr>
          <p:spPr>
            <a:xfrm>
              <a:off x="145415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654" name="Google Shape;654;p57"/>
            <p:cNvSpPr txBox="1"/>
            <p:nvPr/>
          </p:nvSpPr>
          <p:spPr>
            <a:xfrm rot="-5400000">
              <a:off x="1732756" y="1953418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655" name="Google Shape;655;p57"/>
          <p:cNvGrpSpPr/>
          <p:nvPr/>
        </p:nvGrpSpPr>
        <p:grpSpPr>
          <a:xfrm>
            <a:off x="2501900" y="1971675"/>
            <a:ext cx="1116012" cy="1047750"/>
            <a:chOff x="2506662" y="1976437"/>
            <a:chExt cx="1116012" cy="1047750"/>
          </a:xfrm>
        </p:grpSpPr>
        <p:sp>
          <p:nvSpPr>
            <p:cNvPr id="656" name="Google Shape;656;p57"/>
            <p:cNvSpPr txBox="1"/>
            <p:nvPr/>
          </p:nvSpPr>
          <p:spPr>
            <a:xfrm>
              <a:off x="2506662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657" name="Google Shape;657;p57"/>
            <p:cNvSpPr txBox="1"/>
            <p:nvPr/>
          </p:nvSpPr>
          <p:spPr>
            <a:xfrm rot="-5400000">
              <a:off x="2785268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658" name="Google Shape;658;p57"/>
          <p:cNvGrpSpPr/>
          <p:nvPr/>
        </p:nvGrpSpPr>
        <p:grpSpPr>
          <a:xfrm>
            <a:off x="3554412" y="1949450"/>
            <a:ext cx="1116012" cy="1071562"/>
            <a:chOff x="3581400" y="1952625"/>
            <a:chExt cx="1116012" cy="1071562"/>
          </a:xfrm>
        </p:grpSpPr>
        <p:sp>
          <p:nvSpPr>
            <p:cNvPr id="659" name="Google Shape;659;p57"/>
            <p:cNvSpPr txBox="1"/>
            <p:nvPr/>
          </p:nvSpPr>
          <p:spPr>
            <a:xfrm>
              <a:off x="358140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660" name="Google Shape;660;p57"/>
            <p:cNvSpPr txBox="1"/>
            <p:nvPr/>
          </p:nvSpPr>
          <p:spPr>
            <a:xfrm rot="-5400000">
              <a:off x="3860006" y="1958181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661" name="Google Shape;661;p57"/>
          <p:cNvGrpSpPr/>
          <p:nvPr/>
        </p:nvGrpSpPr>
        <p:grpSpPr>
          <a:xfrm>
            <a:off x="4606925" y="1971675"/>
            <a:ext cx="1116012" cy="1047750"/>
            <a:chOff x="4610100" y="1976437"/>
            <a:chExt cx="1116012" cy="1047750"/>
          </a:xfrm>
        </p:grpSpPr>
        <p:sp>
          <p:nvSpPr>
            <p:cNvPr id="662" name="Google Shape;662;p57"/>
            <p:cNvSpPr txBox="1"/>
            <p:nvPr/>
          </p:nvSpPr>
          <p:spPr>
            <a:xfrm>
              <a:off x="461010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663" name="Google Shape;663;p57"/>
            <p:cNvSpPr txBox="1"/>
            <p:nvPr/>
          </p:nvSpPr>
          <p:spPr>
            <a:xfrm rot="-5400000">
              <a:off x="4888706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664" name="Google Shape;664;p57"/>
          <p:cNvGrpSpPr/>
          <p:nvPr/>
        </p:nvGrpSpPr>
        <p:grpSpPr>
          <a:xfrm>
            <a:off x="5659437" y="1971675"/>
            <a:ext cx="1116012" cy="1047750"/>
            <a:chOff x="5661025" y="1976437"/>
            <a:chExt cx="1116012" cy="1047750"/>
          </a:xfrm>
        </p:grpSpPr>
        <p:sp>
          <p:nvSpPr>
            <p:cNvPr id="665" name="Google Shape;665;p57"/>
            <p:cNvSpPr txBox="1"/>
            <p:nvPr/>
          </p:nvSpPr>
          <p:spPr>
            <a:xfrm>
              <a:off x="5661025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666" name="Google Shape;666;p57"/>
            <p:cNvSpPr txBox="1"/>
            <p:nvPr/>
          </p:nvSpPr>
          <p:spPr>
            <a:xfrm rot="-5400000">
              <a:off x="5938043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667" name="Google Shape;667;p57"/>
          <p:cNvGrpSpPr/>
          <p:nvPr/>
        </p:nvGrpSpPr>
        <p:grpSpPr>
          <a:xfrm>
            <a:off x="6711950" y="1971675"/>
            <a:ext cx="1116012" cy="1047750"/>
            <a:chOff x="6711950" y="1976437"/>
            <a:chExt cx="1116012" cy="1047750"/>
          </a:xfrm>
        </p:grpSpPr>
        <p:sp>
          <p:nvSpPr>
            <p:cNvPr id="668" name="Google Shape;668;p57"/>
            <p:cNvSpPr txBox="1"/>
            <p:nvPr/>
          </p:nvSpPr>
          <p:spPr>
            <a:xfrm>
              <a:off x="671195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669" name="Google Shape;669;p57"/>
            <p:cNvSpPr txBox="1"/>
            <p:nvPr/>
          </p:nvSpPr>
          <p:spPr>
            <a:xfrm rot="-5400000">
              <a:off x="6990556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sp>
        <p:nvSpPr>
          <p:cNvPr id="670" name="Google Shape;670;p57" descr="Rectangle: Click to edit Master text styles &#10;Second level &#10;Third level &#10;Fourth level &#10;Fifth level"/>
          <p:cNvSpPr txBox="1"/>
          <p:nvPr/>
        </p:nvSpPr>
        <p:spPr>
          <a:xfrm>
            <a:off x="609600" y="3505200"/>
            <a:ext cx="5715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Chemical reactions of life </a:t>
            </a:r>
            <a:b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are organized in pathways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divide chemical reaction into many small steps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efficiency 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control = regulation</a:t>
            </a:r>
            <a:endParaRPr/>
          </a:p>
        </p:txBody>
      </p:sp>
      <p:grpSp>
        <p:nvGrpSpPr>
          <p:cNvPr id="671" name="Google Shape;671;p57"/>
          <p:cNvGrpSpPr/>
          <p:nvPr/>
        </p:nvGrpSpPr>
        <p:grpSpPr>
          <a:xfrm>
            <a:off x="685800" y="1600200"/>
            <a:ext cx="8001000" cy="838200"/>
            <a:chOff x="685800" y="1600200"/>
            <a:chExt cx="8001000" cy="838200"/>
          </a:xfrm>
        </p:grpSpPr>
        <p:sp>
          <p:nvSpPr>
            <p:cNvPr id="672" name="Google Shape;672;p57" descr="Rectangle: Click to edit Master text styles &#10;Second level &#10;Third level &#10;Fourth level &#10;Fifth level"/>
            <p:cNvSpPr txBox="1"/>
            <p:nvPr/>
          </p:nvSpPr>
          <p:spPr>
            <a:xfrm>
              <a:off x="685800" y="1600200"/>
              <a:ext cx="8001000" cy="8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3429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8721"/>
                </a:buClr>
                <a:buSzPts val="3400"/>
                <a:buFont typeface="Arial"/>
                <a:buNone/>
              </a:pPr>
              <a:r>
                <a:rPr lang="en-US" sz="3400" b="1" i="0" u="none">
                  <a:solidFill>
                    <a:srgbClr val="19872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38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→ </a:t>
              </a:r>
              <a:r>
                <a:rPr lang="en-US" sz="3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r>
                <a:rPr lang="en-US" sz="3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→ </a:t>
              </a:r>
              <a:r>
                <a:rPr lang="en-US" sz="3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3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→ </a:t>
              </a:r>
              <a:r>
                <a:rPr lang="en-US" sz="3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lang="en-US" sz="3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→ </a:t>
              </a:r>
              <a:r>
                <a:rPr lang="en-US" sz="3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r>
                <a:rPr lang="en-US" sz="3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→ </a:t>
              </a:r>
              <a:r>
                <a:rPr lang="en-US" sz="34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en-US" sz="38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→</a:t>
              </a:r>
              <a:r>
                <a:rPr lang="en-US" sz="38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400" b="1" i="0" u="none">
                  <a:solidFill>
                    <a:srgbClr val="19872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3000" b="1" i="0" u="none">
                  <a:solidFill>
                    <a:srgbClr val="0F116A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cxnSp>
          <p:nvCxnSpPr>
            <p:cNvPr id="673" name="Google Shape;673;p57"/>
            <p:cNvCxnSpPr/>
            <p:nvPr/>
          </p:nvCxnSpPr>
          <p:spPr>
            <a:xfrm>
              <a:off x="1828800" y="1905000"/>
              <a:ext cx="5791200" cy="0"/>
            </a:xfrm>
            <a:prstGeom prst="straightConnector1">
              <a:avLst/>
            </a:prstGeom>
            <a:noFill/>
            <a:ln w="57150" cap="flat" cmpd="sng">
              <a:solidFill>
                <a:srgbClr val="0F116A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674" name="Google Shape;674;p57"/>
          <p:cNvGrpSpPr/>
          <p:nvPr/>
        </p:nvGrpSpPr>
        <p:grpSpPr>
          <a:xfrm>
            <a:off x="4038600" y="1981200"/>
            <a:ext cx="1116012" cy="762000"/>
            <a:chOff x="4038600" y="1981200"/>
            <a:chExt cx="1116012" cy="762000"/>
          </a:xfrm>
        </p:grpSpPr>
        <p:sp>
          <p:nvSpPr>
            <p:cNvPr id="675" name="Google Shape;675;p57"/>
            <p:cNvSpPr txBox="1"/>
            <p:nvPr/>
          </p:nvSpPr>
          <p:spPr>
            <a:xfrm>
              <a:off x="4038600" y="2346325"/>
              <a:ext cx="1116012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</p:txBody>
        </p:sp>
        <p:sp>
          <p:nvSpPr>
            <p:cNvPr id="676" name="Google Shape;676;p57"/>
            <p:cNvSpPr txBox="1"/>
            <p:nvPr/>
          </p:nvSpPr>
          <p:spPr>
            <a:xfrm rot="-5400000">
              <a:off x="4317206" y="1986756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8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682" name="Google Shape;682;p58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077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endParaRPr/>
          </a:p>
        </p:txBody>
      </p:sp>
      <p:sp>
        <p:nvSpPr>
          <p:cNvPr id="683" name="Google Shape;683;p58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Groups of enzymes organized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◆"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enzymes are embedded in membrane </a:t>
            </a:r>
            <a:b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arranged sequentially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Link endergonic &amp; exergonic reactions</a:t>
            </a:r>
            <a:endParaRPr/>
          </a:p>
        </p:txBody>
      </p:sp>
      <p:pic>
        <p:nvPicPr>
          <p:cNvPr id="684" name="Google Shape;684;p58"/>
          <p:cNvPicPr preferRelativeResize="0"/>
          <p:nvPr/>
        </p:nvPicPr>
        <p:blipFill rotWithShape="1">
          <a:blip r:embed="rId3">
            <a:alphaModFix/>
          </a:blip>
          <a:srcRect l="14398" t="19624" b="15199"/>
          <a:stretch/>
        </p:blipFill>
        <p:spPr>
          <a:xfrm>
            <a:off x="2667000" y="3579812"/>
            <a:ext cx="6329362" cy="3136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58"/>
          <p:cNvGrpSpPr/>
          <p:nvPr/>
        </p:nvGrpSpPr>
        <p:grpSpPr>
          <a:xfrm>
            <a:off x="0" y="4038600"/>
            <a:ext cx="2590800" cy="2722562"/>
            <a:chOff x="0" y="4038600"/>
            <a:chExt cx="2590800" cy="2722562"/>
          </a:xfrm>
        </p:grpSpPr>
        <p:pic>
          <p:nvPicPr>
            <p:cNvPr id="686" name="Google Shape;686;p58" descr="penguinL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73037" y="5465762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" name="Google Shape;687;p58"/>
            <p:cNvSpPr/>
            <p:nvPr/>
          </p:nvSpPr>
          <p:spPr>
            <a:xfrm flipH="1">
              <a:off x="0" y="4038600"/>
              <a:ext cx="2590800" cy="1193800"/>
            </a:xfrm>
            <a:prstGeom prst="wedgeEllipseCallout">
              <a:avLst>
                <a:gd name="adj1" fmla="val 12388"/>
                <a:gd name="adj2" fmla="val 29010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Whoa!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all that going on in those little mitochodria!</a:t>
              </a: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9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693" name="Google Shape;693;p59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Feedback Inhibition</a:t>
            </a:r>
            <a:endParaRPr/>
          </a:p>
        </p:txBody>
      </p:sp>
      <p:sp>
        <p:nvSpPr>
          <p:cNvPr id="694" name="Google Shape;694;p59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001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Regulation &amp; coordination of production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is used by next step in pathway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product is inhibitor of earlier step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allosteric inhibitor of earlier enzyme</a:t>
            </a:r>
            <a:endParaRPr/>
          </a:p>
          <a:p>
            <a:pPr marL="108585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lang="en-US" sz="20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feedback inhibition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unnecessary accumulation of product</a:t>
            </a:r>
            <a:endParaRPr/>
          </a:p>
        </p:txBody>
      </p:sp>
      <p:pic>
        <p:nvPicPr>
          <p:cNvPr id="695" name="Google Shape;69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4902200"/>
            <a:ext cx="59182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59"/>
          <p:cNvSpPr/>
          <p:nvPr/>
        </p:nvSpPr>
        <p:spPr>
          <a:xfrm>
            <a:off x="7467600" y="4191000"/>
            <a:ext cx="685800" cy="685800"/>
          </a:xfrm>
          <a:prstGeom prst="ellipse">
            <a:avLst/>
          </a:prstGeom>
          <a:solidFill>
            <a:srgbClr val="FFEA1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59" descr="Rectangle: Click to edit Master text styles &#10;Second level &#10;Third level &#10;Fourth level &#10;Fifth level"/>
          <p:cNvSpPr txBox="1"/>
          <p:nvPr/>
        </p:nvSpPr>
        <p:spPr>
          <a:xfrm>
            <a:off x="685800" y="4191000"/>
            <a:ext cx="8001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8721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3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8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3400" b="1" i="0" u="none">
                <a:solidFill>
                  <a:srgbClr val="19872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98" name="Google Shape;698;p59"/>
          <p:cNvSpPr txBox="1"/>
          <p:nvPr/>
        </p:nvSpPr>
        <p:spPr>
          <a:xfrm>
            <a:off x="3392487" y="6354762"/>
            <a:ext cx="4283075" cy="427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-US" sz="2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allosteric inhibitor of </a:t>
            </a:r>
            <a:r>
              <a:rPr lang="en-US" sz="22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enzyme 1</a:t>
            </a:r>
            <a:endParaRPr/>
          </a:p>
        </p:txBody>
      </p:sp>
      <p:grpSp>
        <p:nvGrpSpPr>
          <p:cNvPr id="699" name="Google Shape;699;p59"/>
          <p:cNvGrpSpPr/>
          <p:nvPr/>
        </p:nvGrpSpPr>
        <p:grpSpPr>
          <a:xfrm>
            <a:off x="1544637" y="4497387"/>
            <a:ext cx="1116012" cy="1063625"/>
            <a:chOff x="1454150" y="1960562"/>
            <a:chExt cx="1116012" cy="1063625"/>
          </a:xfrm>
        </p:grpSpPr>
        <p:sp>
          <p:nvSpPr>
            <p:cNvPr id="700" name="Google Shape;700;p59"/>
            <p:cNvSpPr txBox="1"/>
            <p:nvPr/>
          </p:nvSpPr>
          <p:spPr>
            <a:xfrm>
              <a:off x="145415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701" name="Google Shape;701;p59"/>
            <p:cNvSpPr txBox="1"/>
            <p:nvPr/>
          </p:nvSpPr>
          <p:spPr>
            <a:xfrm rot="-5400000">
              <a:off x="1732756" y="1966118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702" name="Google Shape;702;p59"/>
          <p:cNvGrpSpPr/>
          <p:nvPr/>
        </p:nvGrpSpPr>
        <p:grpSpPr>
          <a:xfrm>
            <a:off x="2598737" y="4508500"/>
            <a:ext cx="1116012" cy="1047750"/>
            <a:chOff x="2506662" y="1976437"/>
            <a:chExt cx="1116012" cy="1047750"/>
          </a:xfrm>
        </p:grpSpPr>
        <p:sp>
          <p:nvSpPr>
            <p:cNvPr id="703" name="Google Shape;703;p59"/>
            <p:cNvSpPr txBox="1"/>
            <p:nvPr/>
          </p:nvSpPr>
          <p:spPr>
            <a:xfrm>
              <a:off x="2506662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704" name="Google Shape;704;p59"/>
            <p:cNvSpPr txBox="1"/>
            <p:nvPr/>
          </p:nvSpPr>
          <p:spPr>
            <a:xfrm rot="-5400000">
              <a:off x="2785268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705" name="Google Shape;705;p59"/>
          <p:cNvGrpSpPr/>
          <p:nvPr/>
        </p:nvGrpSpPr>
        <p:grpSpPr>
          <a:xfrm>
            <a:off x="3651250" y="4494212"/>
            <a:ext cx="1116012" cy="1063625"/>
            <a:chOff x="3581400" y="1960562"/>
            <a:chExt cx="1116012" cy="1063625"/>
          </a:xfrm>
        </p:grpSpPr>
        <p:sp>
          <p:nvSpPr>
            <p:cNvPr id="706" name="Google Shape;706;p59"/>
            <p:cNvSpPr txBox="1"/>
            <p:nvPr/>
          </p:nvSpPr>
          <p:spPr>
            <a:xfrm>
              <a:off x="358140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707" name="Google Shape;707;p59"/>
            <p:cNvSpPr txBox="1"/>
            <p:nvPr/>
          </p:nvSpPr>
          <p:spPr>
            <a:xfrm rot="-5400000">
              <a:off x="3860006" y="1966118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708" name="Google Shape;708;p59"/>
          <p:cNvGrpSpPr/>
          <p:nvPr/>
        </p:nvGrpSpPr>
        <p:grpSpPr>
          <a:xfrm>
            <a:off x="4703762" y="4508500"/>
            <a:ext cx="1116012" cy="1047750"/>
            <a:chOff x="4610100" y="1976437"/>
            <a:chExt cx="1116012" cy="1047750"/>
          </a:xfrm>
        </p:grpSpPr>
        <p:sp>
          <p:nvSpPr>
            <p:cNvPr id="709" name="Google Shape;709;p59"/>
            <p:cNvSpPr txBox="1"/>
            <p:nvPr/>
          </p:nvSpPr>
          <p:spPr>
            <a:xfrm>
              <a:off x="461010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710" name="Google Shape;710;p59"/>
            <p:cNvSpPr txBox="1"/>
            <p:nvPr/>
          </p:nvSpPr>
          <p:spPr>
            <a:xfrm rot="-5400000">
              <a:off x="4888706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711" name="Google Shape;711;p59"/>
          <p:cNvGrpSpPr/>
          <p:nvPr/>
        </p:nvGrpSpPr>
        <p:grpSpPr>
          <a:xfrm>
            <a:off x="5756275" y="4508500"/>
            <a:ext cx="1116012" cy="1047750"/>
            <a:chOff x="5661025" y="1976437"/>
            <a:chExt cx="1116012" cy="1047750"/>
          </a:xfrm>
        </p:grpSpPr>
        <p:sp>
          <p:nvSpPr>
            <p:cNvPr id="712" name="Google Shape;712;p59"/>
            <p:cNvSpPr txBox="1"/>
            <p:nvPr/>
          </p:nvSpPr>
          <p:spPr>
            <a:xfrm>
              <a:off x="5661025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713" name="Google Shape;713;p59"/>
            <p:cNvSpPr txBox="1"/>
            <p:nvPr/>
          </p:nvSpPr>
          <p:spPr>
            <a:xfrm rot="-5400000">
              <a:off x="5938043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grpSp>
        <p:nvGrpSpPr>
          <p:cNvPr id="714" name="Google Shape;714;p59"/>
          <p:cNvGrpSpPr/>
          <p:nvPr/>
        </p:nvGrpSpPr>
        <p:grpSpPr>
          <a:xfrm>
            <a:off x="6808787" y="4508500"/>
            <a:ext cx="1116012" cy="1047750"/>
            <a:chOff x="6711950" y="1976437"/>
            <a:chExt cx="1116012" cy="1047750"/>
          </a:xfrm>
        </p:grpSpPr>
        <p:sp>
          <p:nvSpPr>
            <p:cNvPr id="715" name="Google Shape;715;p59"/>
            <p:cNvSpPr txBox="1"/>
            <p:nvPr/>
          </p:nvSpPr>
          <p:spPr>
            <a:xfrm>
              <a:off x="6711950" y="2292350"/>
              <a:ext cx="1116012" cy="731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000"/>
                <a:buFont typeface="Arial"/>
                <a:buNone/>
              </a:pPr>
              <a:r>
                <a:rPr lang="en-US" sz="2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enzyme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200"/>
                <a:buFont typeface="Arial"/>
                <a:buNone/>
              </a:pPr>
              <a:r>
                <a:rPr lang="en-US" sz="22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716" name="Google Shape;716;p59"/>
            <p:cNvSpPr txBox="1"/>
            <p:nvPr/>
          </p:nvSpPr>
          <p:spPr>
            <a:xfrm rot="-5400000">
              <a:off x="6990556" y="1981993"/>
              <a:ext cx="5603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3000"/>
                <a:buFont typeface="Arial"/>
                <a:buNone/>
              </a:pPr>
              <a:r>
                <a:rPr lang="en-US" sz="3000" b="1" i="0" u="non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→</a:t>
              </a:r>
              <a:endParaRPr/>
            </a:p>
          </p:txBody>
        </p:sp>
      </p:grpSp>
      <p:sp>
        <p:nvSpPr>
          <p:cNvPr id="717" name="Google Shape;717;p59"/>
          <p:cNvSpPr txBox="1"/>
          <p:nvPr/>
        </p:nvSpPr>
        <p:spPr>
          <a:xfrm>
            <a:off x="1828800" y="4724400"/>
            <a:ext cx="488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18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CC18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60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723" name="Google Shape;723;p60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4114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of amino acid,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isoleucine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amino acid, </a:t>
            </a:r>
            <a:r>
              <a:rPr lang="en-U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threonine</a:t>
            </a:r>
            <a:endParaRPr/>
          </a:p>
        </p:txBody>
      </p:sp>
      <p:pic>
        <p:nvPicPr>
          <p:cNvPr id="724" name="Google Shape;724;p60"/>
          <p:cNvPicPr preferRelativeResize="0"/>
          <p:nvPr/>
        </p:nvPicPr>
        <p:blipFill rotWithShape="1">
          <a:blip r:embed="rId3">
            <a:alphaModFix/>
          </a:blip>
          <a:srcRect b="3572"/>
          <a:stretch/>
        </p:blipFill>
        <p:spPr>
          <a:xfrm>
            <a:off x="5073650" y="838200"/>
            <a:ext cx="399415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6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Feedback inhibition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1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731" name="Google Shape;731;p61"/>
          <p:cNvSpPr txBox="1">
            <a:spLocks noGrp="1"/>
          </p:cNvSpPr>
          <p:nvPr>
            <p:ph type="ctrTitle"/>
          </p:nvPr>
        </p:nvSpPr>
        <p:spPr>
          <a:xfrm>
            <a:off x="609600" y="2819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Any Questions??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Examples </a:t>
            </a:r>
            <a:endParaRPr/>
          </a:p>
        </p:txBody>
      </p:sp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10093"/>
          <a:stretch/>
        </p:blipFill>
        <p:spPr>
          <a:xfrm>
            <a:off x="838200" y="4535487"/>
            <a:ext cx="7772400" cy="186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t="57012" b="4887"/>
          <a:stretch/>
        </p:blipFill>
        <p:spPr>
          <a:xfrm>
            <a:off x="1143000" y="1993900"/>
            <a:ext cx="6894512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 descr="Rectangle: Click to edit Master text styles &#10;Second level &#10;Third level &#10;Fourth level &#10;Fifth level"/>
          <p:cNvSpPr txBox="1"/>
          <p:nvPr/>
        </p:nvSpPr>
        <p:spPr>
          <a:xfrm>
            <a:off x="914400" y="1371600"/>
            <a:ext cx="731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dehydration synthesis</a:t>
            </a:r>
            <a:endParaRPr/>
          </a:p>
        </p:txBody>
      </p:sp>
      <p:sp>
        <p:nvSpPr>
          <p:cNvPr id="159" name="Google Shape;159;p18" descr="Rectangle: Click to edit Master text styles &#10;Second level &#10;Third level &#10;Fourth level &#10;Fifth level"/>
          <p:cNvSpPr txBox="1"/>
          <p:nvPr/>
        </p:nvSpPr>
        <p:spPr>
          <a:xfrm>
            <a:off x="914400" y="4038600"/>
            <a:ext cx="731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hydrolysis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Chemical reactions &amp; energy</a:t>
            </a:r>
            <a:endParaRPr/>
          </a:p>
        </p:txBody>
      </p:sp>
      <p:sp>
        <p:nvSpPr>
          <p:cNvPr id="166" name="Google Shape;166;p19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8153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Some chemical reactions </a:t>
            </a:r>
            <a:r>
              <a:rPr lang="en-US" sz="30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release energy</a:t>
            </a:r>
            <a:endParaRPr sz="30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exergonic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digesting polymers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hydrolysis = catabolism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Some chemical reactions require </a:t>
            </a:r>
            <a:b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input of energy</a:t>
            </a:r>
            <a:endParaRPr sz="3000" b="1" i="0" u="none" strike="noStrike" cap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endergonic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polymers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dehydration synthesis = anabolism</a:t>
            </a:r>
            <a:endParaRPr/>
          </a:p>
        </p:txBody>
      </p:sp>
      <p:grpSp>
        <p:nvGrpSpPr>
          <p:cNvPr id="167" name="Google Shape;167;p19"/>
          <p:cNvGrpSpPr/>
          <p:nvPr/>
        </p:nvGrpSpPr>
        <p:grpSpPr>
          <a:xfrm>
            <a:off x="5715000" y="2001837"/>
            <a:ext cx="3332162" cy="2493963"/>
            <a:chOff x="5715000" y="2001837"/>
            <a:chExt cx="3332162" cy="2493963"/>
          </a:xfrm>
        </p:grpSpPr>
        <p:pic>
          <p:nvPicPr>
            <p:cNvPr id="168" name="Google Shape;168;p19" descr="penguin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2400" y="32004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9"/>
            <p:cNvSpPr/>
            <p:nvPr/>
          </p:nvSpPr>
          <p:spPr>
            <a:xfrm>
              <a:off x="5715000" y="2001837"/>
              <a:ext cx="3121025" cy="965200"/>
            </a:xfrm>
            <a:prstGeom prst="wedgeEllipseCallout">
              <a:avLst>
                <a:gd name="adj1" fmla="val 16953"/>
                <a:gd name="adj2" fmla="val 29238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digesting molecules= less organization=</a:t>
              </a:r>
              <a:b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lower energy state</a:t>
              </a:r>
              <a:endParaRPr/>
            </a:p>
          </p:txBody>
        </p:sp>
      </p:grpSp>
      <p:grpSp>
        <p:nvGrpSpPr>
          <p:cNvPr id="170" name="Google Shape;170;p19"/>
          <p:cNvGrpSpPr/>
          <p:nvPr/>
        </p:nvGrpSpPr>
        <p:grpSpPr>
          <a:xfrm>
            <a:off x="5981700" y="4287837"/>
            <a:ext cx="3065462" cy="2493963"/>
            <a:chOff x="5981700" y="4287837"/>
            <a:chExt cx="3065462" cy="2493963"/>
          </a:xfrm>
        </p:grpSpPr>
        <p:pic>
          <p:nvPicPr>
            <p:cNvPr id="171" name="Google Shape;171;p19" descr="penguin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2400" y="5486400"/>
              <a:ext cx="1274762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9"/>
            <p:cNvSpPr/>
            <p:nvPr/>
          </p:nvSpPr>
          <p:spPr>
            <a:xfrm>
              <a:off x="5981700" y="4287837"/>
              <a:ext cx="2854325" cy="965200"/>
            </a:xfrm>
            <a:prstGeom prst="wedgeEllipseCallout">
              <a:avLst>
                <a:gd name="adj1" fmla="val 16518"/>
                <a:gd name="adj2" fmla="val 29238"/>
              </a:avLst>
            </a:prstGeom>
            <a:solidFill>
              <a:srgbClr val="FFEA18"/>
            </a:solidFill>
            <a:ln w="38100" cap="flat" cmpd="sng">
              <a:solidFill>
                <a:srgbClr val="CC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75" tIns="182875" rIns="182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F116A"/>
                </a:buClr>
                <a:buSzPts val="1600"/>
                <a:buFont typeface="Comic Sans MS"/>
                <a:buNone/>
              </a:pP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building molecules= more organization=</a:t>
              </a:r>
              <a:b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</a:br>
              <a:r>
                <a:rPr lang="en-US" sz="1600" b="1" i="0" u="none">
                  <a:solidFill>
                    <a:srgbClr val="0F116A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higher energy state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382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Endergonic vs. exergonic reactions</a:t>
            </a:r>
            <a:endParaRPr/>
          </a:p>
        </p:txBody>
      </p:sp>
      <p:pic>
        <p:nvPicPr>
          <p:cNvPr id="179" name="Google Shape;179;p20" descr="f8-06a_energy_in_chemic_c"/>
          <p:cNvPicPr preferRelativeResize="0"/>
          <p:nvPr/>
        </p:nvPicPr>
        <p:blipFill rotWithShape="1">
          <a:blip r:embed="rId3">
            <a:alphaModFix/>
          </a:blip>
          <a:srcRect l="22500" t="2999" r="22500" b="7499"/>
          <a:stretch/>
        </p:blipFill>
        <p:spPr>
          <a:xfrm>
            <a:off x="5638800" y="2466975"/>
            <a:ext cx="3098800" cy="378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1346200" y="1524000"/>
            <a:ext cx="19843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000"/>
              <a:buFont typeface="Arial"/>
              <a:buNone/>
            </a:pPr>
            <a:r>
              <a:rPr lang="en-US" sz="3000" b="1" i="0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exergonic</a:t>
            </a:r>
            <a:endParaRPr/>
          </a:p>
        </p:txBody>
      </p:sp>
      <p:sp>
        <p:nvSpPr>
          <p:cNvPr id="181" name="Google Shape;181;p20"/>
          <p:cNvSpPr txBox="1"/>
          <p:nvPr/>
        </p:nvSpPr>
        <p:spPr>
          <a:xfrm>
            <a:off x="5818187" y="1524000"/>
            <a:ext cx="22383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000"/>
              <a:buFont typeface="Arial"/>
              <a:buNone/>
            </a:pPr>
            <a:r>
              <a:rPr lang="en-US" sz="3000" b="1" i="0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endergonic</a:t>
            </a:r>
            <a:endParaRPr/>
          </a:p>
        </p:txBody>
      </p:sp>
      <p:sp>
        <p:nvSpPr>
          <p:cNvPr id="182" name="Google Shape;182;p20"/>
          <p:cNvSpPr txBox="1"/>
          <p:nvPr/>
        </p:nvSpPr>
        <p:spPr>
          <a:xfrm>
            <a:off x="1346200" y="1989137"/>
            <a:ext cx="269875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released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5818187" y="1989137"/>
            <a:ext cx="2698750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invested</a:t>
            </a:r>
            <a:endParaRPr/>
          </a:p>
        </p:txBody>
      </p:sp>
      <p:grpSp>
        <p:nvGrpSpPr>
          <p:cNvPr id="184" name="Google Shape;184;p20"/>
          <p:cNvGrpSpPr/>
          <p:nvPr/>
        </p:nvGrpSpPr>
        <p:grpSpPr>
          <a:xfrm>
            <a:off x="1066800" y="2543175"/>
            <a:ext cx="3632200" cy="3781425"/>
            <a:chOff x="5359400" y="2543175"/>
            <a:chExt cx="3632200" cy="3781425"/>
          </a:xfrm>
        </p:grpSpPr>
        <p:pic>
          <p:nvPicPr>
            <p:cNvPr id="185" name="Google Shape;185;p20" descr="f8-06b_energy_in_chemic_c"/>
            <p:cNvPicPr preferRelativeResize="0"/>
            <p:nvPr/>
          </p:nvPicPr>
          <p:blipFill rotWithShape="1">
            <a:blip r:embed="rId4">
              <a:alphaModFix/>
            </a:blip>
            <a:srcRect l="22499" t="2250" b="8998"/>
            <a:stretch/>
          </p:blipFill>
          <p:spPr>
            <a:xfrm>
              <a:off x="5654675" y="2925762"/>
              <a:ext cx="3336925" cy="2865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20" descr="f8-06a_energy_in_chemic_c"/>
            <p:cNvPicPr preferRelativeResize="0"/>
            <p:nvPr/>
          </p:nvPicPr>
          <p:blipFill rotWithShape="1">
            <a:blip r:embed="rId3">
              <a:alphaModFix/>
            </a:blip>
            <a:srcRect l="22500" t="2999" r="69749" b="7499"/>
            <a:stretch/>
          </p:blipFill>
          <p:spPr>
            <a:xfrm>
              <a:off x="5359400" y="2543175"/>
              <a:ext cx="436562" cy="3781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7" name="Google Shape;187;p20"/>
          <p:cNvCxnSpPr/>
          <p:nvPr/>
        </p:nvCxnSpPr>
        <p:spPr>
          <a:xfrm>
            <a:off x="3048000" y="4419600"/>
            <a:ext cx="20574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8" name="Google Shape;188;p20"/>
          <p:cNvCxnSpPr/>
          <p:nvPr/>
        </p:nvCxnSpPr>
        <p:spPr>
          <a:xfrm>
            <a:off x="3048000" y="5257800"/>
            <a:ext cx="2057400" cy="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9" name="Google Shape;189;p20"/>
          <p:cNvSpPr txBox="1"/>
          <p:nvPr/>
        </p:nvSpPr>
        <p:spPr>
          <a:xfrm>
            <a:off x="4664075" y="4602162"/>
            <a:ext cx="6080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ΔG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1498600" y="6324600"/>
            <a:ext cx="69596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ΔG = change in free energy = ability to do work</a:t>
            </a:r>
            <a:endParaRPr/>
          </a:p>
        </p:txBody>
      </p:sp>
      <p:cxnSp>
        <p:nvCxnSpPr>
          <p:cNvPr id="191" name="Google Shape;191;p20"/>
          <p:cNvCxnSpPr/>
          <p:nvPr/>
        </p:nvCxnSpPr>
        <p:spPr>
          <a:xfrm>
            <a:off x="4648200" y="4419600"/>
            <a:ext cx="0" cy="7620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 &amp; life</a:t>
            </a:r>
            <a:endParaRPr/>
          </a:p>
        </p:txBody>
      </p:sp>
      <p:sp>
        <p:nvSpPr>
          <p:cNvPr id="198" name="Google Shape;198;p21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8305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Organisms require energy to live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does that energy come from?</a:t>
            </a:r>
            <a:endParaRPr/>
          </a:p>
          <a:p>
            <a:pPr marL="108585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coupling </a:t>
            </a:r>
            <a:r>
              <a:rPr lang="en-US" sz="24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exergonic reactions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(releasing energy) with </a:t>
            </a:r>
            <a:r>
              <a:rPr lang="en-US" sz="2400" b="1" i="0" u="sng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endergonic reactions</a:t>
            </a:r>
            <a:r>
              <a:rPr lang="en-US" sz="24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(needing energy)</a:t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1295400" y="35814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2286000" y="35814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4572000" y="35814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5905500" y="35814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5553075" y="37814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3505200" y="3819525"/>
            <a:ext cx="8382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 txBox="1"/>
          <p:nvPr/>
        </p:nvSpPr>
        <p:spPr>
          <a:xfrm>
            <a:off x="6886575" y="37814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4572000" y="3581400"/>
            <a:ext cx="990600" cy="85725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7239000" y="3505200"/>
            <a:ext cx="1600200" cy="933450"/>
          </a:xfrm>
          <a:prstGeom prst="irregularSeal1">
            <a:avLst/>
          </a:prstGeom>
          <a:solidFill>
            <a:srgbClr val="FFEA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Arial"/>
              <a:buNone/>
            </a:pPr>
            <a:r>
              <a:rPr lang="en-US" sz="26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1143000" y="5524500"/>
            <a:ext cx="990600" cy="85725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2514600" y="5524500"/>
            <a:ext cx="990600" cy="85725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143125" y="57245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5638800" y="5724525"/>
            <a:ext cx="8382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F116A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6629400" y="5486400"/>
            <a:ext cx="990600" cy="85725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7620000" y="5486400"/>
            <a:ext cx="990600" cy="85725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3886200" y="5486400"/>
            <a:ext cx="1600200" cy="933450"/>
          </a:xfrm>
          <a:prstGeom prst="irregularSeal1">
            <a:avLst/>
          </a:prstGeom>
          <a:solidFill>
            <a:srgbClr val="FFEA1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Arial"/>
              <a:buNone/>
            </a:pPr>
            <a:r>
              <a:rPr lang="en-US" sz="2600" b="1" i="0" u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3514725" y="5724525"/>
            <a:ext cx="3619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029200" y="4419600"/>
            <a:ext cx="2933700" cy="1143000"/>
          </a:xfrm>
          <a:custGeom>
            <a:avLst/>
            <a:gdLst/>
            <a:ahLst/>
            <a:cxnLst/>
            <a:rect l="l" t="t" r="r" b="b"/>
            <a:pathLst>
              <a:path w="1848" h="720" extrusionOk="0">
                <a:moveTo>
                  <a:pt x="1728" y="0"/>
                </a:moveTo>
                <a:cubicBezTo>
                  <a:pt x="1788" y="108"/>
                  <a:pt x="1848" y="216"/>
                  <a:pt x="1680" y="288"/>
                </a:cubicBezTo>
                <a:cubicBezTo>
                  <a:pt x="1512" y="360"/>
                  <a:pt x="968" y="400"/>
                  <a:pt x="720" y="432"/>
                </a:cubicBezTo>
                <a:cubicBezTo>
                  <a:pt x="472" y="464"/>
                  <a:pt x="312" y="432"/>
                  <a:pt x="192" y="480"/>
                </a:cubicBezTo>
                <a:cubicBezTo>
                  <a:pt x="72" y="528"/>
                  <a:pt x="32" y="680"/>
                  <a:pt x="0" y="72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/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2005-2006</a:t>
            </a:r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Spontaneous reactions?</a:t>
            </a:r>
            <a:endParaRPr/>
          </a:p>
        </p:txBody>
      </p:sp>
      <p:sp>
        <p:nvSpPr>
          <p:cNvPr id="223" name="Google Shape;223;p22" descr="Rectangle: Click to edit Master text styles &#10;Second level &#10;Third level &#10;Fourth level &#10;Fifth level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77724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lang="en-US" sz="3000" b="1" i="0" u="none" strike="noStrike" cap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If reactions are “downhill”, why don’t they just happen spontaneously?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covalent bonds are stable </a:t>
            </a:r>
            <a:endParaRPr/>
          </a:p>
        </p:txBody>
      </p:sp>
      <p:grpSp>
        <p:nvGrpSpPr>
          <p:cNvPr id="224" name="Google Shape;224;p22"/>
          <p:cNvGrpSpPr/>
          <p:nvPr/>
        </p:nvGrpSpPr>
        <p:grpSpPr>
          <a:xfrm>
            <a:off x="1447800" y="3076575"/>
            <a:ext cx="3632200" cy="3781425"/>
            <a:chOff x="5359400" y="2543175"/>
            <a:chExt cx="3632200" cy="3781425"/>
          </a:xfrm>
        </p:grpSpPr>
        <p:pic>
          <p:nvPicPr>
            <p:cNvPr id="225" name="Google Shape;225;p22" descr="f8-06b_energy_in_chemic_c"/>
            <p:cNvPicPr preferRelativeResize="0"/>
            <p:nvPr/>
          </p:nvPicPr>
          <p:blipFill rotWithShape="1">
            <a:blip r:embed="rId3">
              <a:alphaModFix/>
            </a:blip>
            <a:srcRect l="22499" t="2250" b="8998"/>
            <a:stretch/>
          </p:blipFill>
          <p:spPr>
            <a:xfrm>
              <a:off x="5654675" y="2925762"/>
              <a:ext cx="3336925" cy="2865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2" descr="f8-06a_energy_in_chemic_c"/>
            <p:cNvPicPr preferRelativeResize="0"/>
            <p:nvPr/>
          </p:nvPicPr>
          <p:blipFill rotWithShape="1">
            <a:blip r:embed="rId4">
              <a:alphaModFix/>
            </a:blip>
            <a:srcRect l="22500" t="2999" r="69749" b="7499"/>
            <a:stretch/>
          </p:blipFill>
          <p:spPr>
            <a:xfrm>
              <a:off x="5359400" y="2543175"/>
              <a:ext cx="436562" cy="3781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p22" descr="penguin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400" y="5389562"/>
            <a:ext cx="1274762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/>
          <p:nvPr/>
        </p:nvSpPr>
        <p:spPr>
          <a:xfrm>
            <a:off x="5638800" y="3429000"/>
            <a:ext cx="3276600" cy="1727200"/>
          </a:xfrm>
          <a:prstGeom prst="wedgeEllipseCallout">
            <a:avLst>
              <a:gd name="adj1" fmla="val 14138"/>
              <a:gd name="adj2" fmla="val 25868"/>
            </a:avLst>
          </a:prstGeom>
          <a:solidFill>
            <a:srgbClr val="FFEA18"/>
          </a:solidFill>
          <a:ln w="38100" cap="flat" cmpd="sng">
            <a:solidFill>
              <a:srgbClr val="CC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182875" rIns="0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1600"/>
              <a:buFont typeface="Comic Sans MS"/>
              <a:buNone/>
            </a:pPr>
            <a:r>
              <a:rPr lang="en-US" sz="1600" b="1" i="0" u="none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don’t polymers (carbohydrates, proteins &amp; fats) just spontaneously digest into their monomers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1241</Words>
  <Application>Microsoft Office PowerPoint</Application>
  <PresentationFormat>On-screen Show (4:3)</PresentationFormat>
  <Paragraphs>413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Comic Sans MS</vt:lpstr>
      <vt:lpstr>Noto Sans Symbols</vt:lpstr>
      <vt:lpstr>Times</vt:lpstr>
      <vt:lpstr>1_ template2005</vt:lpstr>
      <vt:lpstr> template2005</vt:lpstr>
      <vt:lpstr>Chapter  6.   Metabolism &amp; Enzymes</vt:lpstr>
      <vt:lpstr>Flow of energy through life</vt:lpstr>
      <vt:lpstr>Chemical reactions of life</vt:lpstr>
      <vt:lpstr>Examples </vt:lpstr>
      <vt:lpstr>Examples </vt:lpstr>
      <vt:lpstr>Chemical reactions &amp; energy</vt:lpstr>
      <vt:lpstr>Endergonic vs. exergonic reactions</vt:lpstr>
      <vt:lpstr>Energy &amp; life</vt:lpstr>
      <vt:lpstr>Spontaneous reactions?</vt:lpstr>
      <vt:lpstr>Activation energy</vt:lpstr>
      <vt:lpstr>Activation energy</vt:lpstr>
      <vt:lpstr>Reducing Activation energy</vt:lpstr>
      <vt:lpstr>Catalysts</vt:lpstr>
      <vt:lpstr>Enzymes </vt:lpstr>
      <vt:lpstr>Enzymes &amp; substrates</vt:lpstr>
      <vt:lpstr>Enzymes &amp; substrates</vt:lpstr>
      <vt:lpstr>Lock and Key model</vt:lpstr>
      <vt:lpstr>Induced fit model</vt:lpstr>
      <vt:lpstr>How does it work?</vt:lpstr>
      <vt:lpstr>Properties of Enzymes</vt:lpstr>
      <vt:lpstr>Specificity of enzymes</vt:lpstr>
      <vt:lpstr>Reusable</vt:lpstr>
      <vt:lpstr>Factors that Affect Enzymes</vt:lpstr>
      <vt:lpstr>Factors Affecting Enzymes</vt:lpstr>
      <vt:lpstr>Enzyme concentration</vt:lpstr>
      <vt:lpstr>Enzyme concentration</vt:lpstr>
      <vt:lpstr>Substrate concentration</vt:lpstr>
      <vt:lpstr>Substrate concentration</vt:lpstr>
      <vt:lpstr>Temperature </vt:lpstr>
      <vt:lpstr>Temperature</vt:lpstr>
      <vt:lpstr>Enzymes and temperature</vt:lpstr>
      <vt:lpstr>How do ectotherms do it?</vt:lpstr>
      <vt:lpstr>pH </vt:lpstr>
      <vt:lpstr>pH </vt:lpstr>
      <vt:lpstr>Salinity  </vt:lpstr>
      <vt:lpstr>Salt concentration</vt:lpstr>
      <vt:lpstr>Activators</vt:lpstr>
      <vt:lpstr>Inhibitors</vt:lpstr>
      <vt:lpstr>Competitive Inhibitor </vt:lpstr>
      <vt:lpstr>Non-Competitive Inhibitor </vt:lpstr>
      <vt:lpstr>Irreversible inhibition</vt:lpstr>
      <vt:lpstr>Action of Allosteric control</vt:lpstr>
      <vt:lpstr>Cooperativity </vt:lpstr>
      <vt:lpstr>Metabolic pathways</vt:lpstr>
      <vt:lpstr>Efficiency</vt:lpstr>
      <vt:lpstr>Feedback Inhibition</vt:lpstr>
      <vt:lpstr>Feedback inhibition</vt:lpstr>
      <vt:lpstr>Any 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 6.   Metabolism &amp; Enzymes</dc:title>
  <dc:creator>Joan Stone</dc:creator>
  <cp:lastModifiedBy>Joan Stone</cp:lastModifiedBy>
  <cp:revision>1</cp:revision>
  <dcterms:modified xsi:type="dcterms:W3CDTF">2018-09-28T19:35:52Z</dcterms:modified>
</cp:coreProperties>
</file>