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67" r:id="rId2"/>
    <p:sldId id="370" r:id="rId3"/>
    <p:sldId id="371" r:id="rId4"/>
    <p:sldId id="372" r:id="rId5"/>
    <p:sldId id="373" r:id="rId6"/>
    <p:sldId id="375" r:id="rId7"/>
    <p:sldId id="376" r:id="rId8"/>
    <p:sldId id="380" r:id="rId9"/>
    <p:sldId id="381" r:id="rId10"/>
    <p:sldId id="382" r:id="rId11"/>
    <p:sldId id="384" r:id="rId12"/>
    <p:sldId id="385" r:id="rId13"/>
    <p:sldId id="387" r:id="rId14"/>
    <p:sldId id="388" r:id="rId15"/>
    <p:sldId id="389" r:id="rId16"/>
    <p:sldId id="390" r:id="rId17"/>
    <p:sldId id="391" r:id="rId18"/>
    <p:sldId id="392" r:id="rId19"/>
    <p:sldId id="397" r:id="rId20"/>
    <p:sldId id="393" r:id="rId21"/>
    <p:sldId id="394" r:id="rId22"/>
    <p:sldId id="395" r:id="rId23"/>
    <p:sldId id="396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4788" autoAdjust="0"/>
    <p:restoredTop sz="96154" autoAdjust="0"/>
  </p:normalViewPr>
  <p:slideViewPr>
    <p:cSldViewPr snapToGrid="0">
      <p:cViewPr varScale="1">
        <p:scale>
          <a:sx n="104" d="100"/>
          <a:sy n="104" d="100"/>
        </p:scale>
        <p:origin x="6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2278A2BB-160E-6240-BBCC-68D494A6CDBC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Ave.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7263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C89A7988-3BFB-6947-BA92-1465D7F63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7013" indent="-112713" algn="l" rtl="0" fontAlgn="base">
      <a:spcBef>
        <a:spcPct val="30000"/>
      </a:spcBef>
      <a:spcAft>
        <a:spcPct val="0"/>
      </a:spcAft>
      <a:buFont typeface="Wingdings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63550" indent="-122238" algn="l" rtl="0" fontAlgn="base">
      <a:spcBef>
        <a:spcPct val="30000"/>
      </a:spcBef>
      <a:spcAft>
        <a:spcPct val="0"/>
      </a:spcAft>
      <a:buFont typeface="Wingdings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577850" algn="l" rtl="0" fontAlgn="base">
      <a:spcBef>
        <a:spcPct val="30000"/>
      </a:spcBef>
      <a:spcAft>
        <a:spcPct val="0"/>
      </a:spcAft>
      <a:buFont typeface="Wingdings" charset="2"/>
      <a:buChar char="§"/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42048-7275-3443-8A0B-8F435E6AA81C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139F-6EE8-B641-890B-649EC1A8F0DF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5A522-DDE2-EE44-A75A-815F2719E4C5}" type="slidenum">
              <a:rPr lang="en-US"/>
              <a:pPr/>
              <a:t>11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9B477-7B31-AD4E-8943-5D6D29A21451}" type="slidenum">
              <a:rPr lang="en-US"/>
              <a:pPr/>
              <a:t>12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000000"/>
                </a:solidFill>
              </a:rPr>
              <a:t>For example the male and female hormones, testosterone and estradiol, differ from each other only by the attachment of different functional groups to an identical carbon skeleton.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1EBEF-3D84-D947-9125-D19A5B6C5069}" type="slidenum">
              <a:rPr lang="en-US"/>
              <a:pPr/>
              <a:t>13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9E49-81D4-6F44-B319-D05499C97B4C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79FB1-44DC-3B4F-A882-90B887781890}" type="slidenum">
              <a:rPr lang="en-US"/>
              <a:pPr/>
              <a:t>15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153DC-70E0-394F-BA87-F3D33E97DFD9}" type="slidenum">
              <a:rPr lang="en-US"/>
              <a:pPr/>
              <a:t>16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4A3D0-0551-9947-B1BC-E3CD695F4B0E}" type="slidenum">
              <a:rPr lang="en-US"/>
              <a:pPr/>
              <a:t>17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634B3-154F-AD4B-BAE2-55FD06CC170B}" type="slidenum">
              <a:rPr lang="en-US"/>
              <a:pPr/>
              <a:t>18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7988-3BFB-6947-BA92-1465D7F637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EF966-794A-A94F-8D89-3CA6DB076498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Why do we study carbon -- is it the most abundant element in living organisms?</a:t>
            </a:r>
          </a:p>
          <a:p>
            <a:pPr lvl="1"/>
            <a:r>
              <a:rPr lang="en-US"/>
              <a:t>H &amp; O most abundant</a:t>
            </a:r>
          </a:p>
          <a:p>
            <a:pPr lvl="1"/>
            <a:r>
              <a:rPr lang="en-US"/>
              <a:t>C is the next most abundant</a:t>
            </a:r>
          </a:p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E2697-5B6B-F34A-81A6-D762D94971FF}" type="slidenum">
              <a:rPr lang="en-US"/>
              <a:pPr/>
              <a:t>20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77445-5504-EB49-A734-620B19CB7EA7}" type="slidenum">
              <a:rPr lang="en-US"/>
              <a:pPr/>
              <a:t>21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• great variety of polymers can be built from a small set of monomers</a:t>
            </a:r>
          </a:p>
          <a:p>
            <a:r>
              <a:rPr lang="en-US" b="1"/>
              <a:t>• monomers can be connected in many combinations like the 26 letters in the alphabet can be used to create a great diversity of words </a:t>
            </a:r>
          </a:p>
          <a:p>
            <a:r>
              <a:rPr lang="en-US" b="1"/>
              <a:t>• each cell has millions of different macromolecules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B3A22-AB99-9C4C-AB3C-E525ADE9AF63}" type="slidenum">
              <a:rPr lang="en-US"/>
              <a:pPr/>
              <a:t>22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AB6A1-E756-B34C-AC2B-6895A5511180}" type="slidenum">
              <a:rPr lang="en-US"/>
              <a:pPr/>
              <a:t>23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5626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/>
              <a:t>Most macromolecules are polymers</a:t>
            </a:r>
          </a:p>
          <a:p>
            <a:pPr lvl="1"/>
            <a:r>
              <a:rPr lang="en-US" b="1"/>
              <a:t>• build:</a:t>
            </a:r>
          </a:p>
          <a:p>
            <a:pPr lvl="2"/>
            <a:r>
              <a:rPr lang="en-US" b="1">
                <a:solidFill>
                  <a:schemeClr val="tx2"/>
                </a:solidFill>
              </a:rPr>
              <a:t>condensation (dehydration) reaction</a:t>
            </a:r>
            <a:endParaRPr lang="en-US" b="1"/>
          </a:p>
          <a:p>
            <a:pPr lvl="1"/>
            <a:r>
              <a:rPr lang="en-US" b="1"/>
              <a:t>• breakdown:	</a:t>
            </a:r>
          </a:p>
          <a:p>
            <a:pPr lvl="1"/>
            <a:r>
              <a:rPr lang="en-US" b="1"/>
              <a:t>	</a:t>
            </a:r>
            <a:r>
              <a:rPr lang="en-US" b="1">
                <a:solidFill>
                  <a:schemeClr val="tx2"/>
                </a:solidFill>
              </a:rPr>
              <a:t>hydrolysis</a:t>
            </a:r>
            <a:endParaRPr lang="en-US" b="1"/>
          </a:p>
          <a:p>
            <a:r>
              <a:rPr lang="en-US" b="1"/>
              <a:t>An immense variety of polymers can be built from a small set of monomers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7C020-1950-E64A-886D-CCA0D8958AF2}" type="slidenum">
              <a:rPr lang="en-US"/>
              <a:pPr/>
              <a:t>3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Carbon chemistry = organic chemistry</a:t>
            </a:r>
          </a:p>
          <a:p>
            <a:endParaRPr lang="en-US"/>
          </a:p>
          <a:p>
            <a:r>
              <a:rPr lang="en-US"/>
              <a:t>Why is it a foundational atom?</a:t>
            </a:r>
          </a:p>
          <a:p>
            <a:r>
              <a:rPr lang="en-US"/>
              <a:t>What makes it so important?</a:t>
            </a:r>
          </a:p>
          <a:p>
            <a:endParaRPr lang="en-US"/>
          </a:p>
          <a:p>
            <a:r>
              <a:rPr lang="en-US"/>
              <a:t>Can’t be a good building block if you only form 1 or 2 bonds.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AA27E-6276-CD44-BAFA-92996732300F}" type="slidenum">
              <a:rPr lang="en-US"/>
              <a:pPr/>
              <a:t>4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Like sugars: 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endParaRPr lang="en-US"/>
          </a:p>
          <a:p>
            <a:r>
              <a:rPr lang="en-US"/>
              <a:t>But can be arranged in different ways</a:t>
            </a:r>
          </a:p>
          <a:p>
            <a:r>
              <a:rPr lang="en-US"/>
              <a:t>	-glucose</a:t>
            </a:r>
          </a:p>
          <a:p>
            <a:r>
              <a:rPr lang="en-US"/>
              <a:t>	-galactose</a:t>
            </a:r>
          </a:p>
          <a:p>
            <a:r>
              <a:rPr lang="en-US"/>
              <a:t>	-dextrose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B3D38-B498-0B4B-B801-8A4812394B38}" type="slidenum">
              <a:rPr lang="en-US"/>
              <a:pPr/>
              <a:t>5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4D28A-64EC-B942-BBEA-95B19B2E4D68}" type="slidenum">
              <a:rPr lang="en-US"/>
              <a:pPr/>
              <a:t>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CF750-BA04-1F4A-ABEB-6CDC46E16335}" type="slidenum">
              <a:rPr lang="en-US"/>
              <a:pPr/>
              <a:t>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Same formula but different structurally &amp; therefore different functionally. Molecular shape determines biological properties. </a:t>
            </a:r>
          </a:p>
          <a:p>
            <a:endParaRPr lang="en-US"/>
          </a:p>
          <a:p>
            <a:r>
              <a:rPr lang="en-US"/>
              <a:t>Ex. Isomers may be ineffective as medicines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C094B-FBA1-7245-8BC3-2ADCD1F1CDDB}" type="slidenum">
              <a:rPr lang="en-US"/>
              <a:pPr/>
              <a:t>8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69110-ED49-8941-B7CC-8E6902C1DB4C}" type="slidenum">
              <a:rPr lang="en-US"/>
              <a:pPr/>
              <a:t>9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2007-2008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2E3ABF-D23A-F342-8B31-7B5535AD173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4DFECD-FEB0-4D4A-9145-3F80739152C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F174C8-15D0-9E42-A51B-6FE0BCCF9B3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14BE2-05E0-A04E-A712-550AFE71CB0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D27BA2-55BF-AD41-97C1-249B52FDFED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B65A0E-7EB2-C743-8FA7-BB27FAEC239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06486C-D879-6F4A-B247-A8A3439AC8A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A2C7C-6405-0F46-9146-84C0D9DE5F2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FD7C81-10E9-3545-961B-CE79E809297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4F82BD-89E8-B348-B5BE-D4F0EA406C5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4FD89EEA-0840-C94B-8296-DC09B31EB701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bin"/><Relationship Id="rId11" Type="http://schemas.openxmlformats.org/officeDocument/2006/relationships/oleObject" Target="../embeddings/oleObject5.bin"/><Relationship Id="rId5" Type="http://schemas.openxmlformats.org/officeDocument/2006/relationships/audio" Target="../media/audio2.bin"/><Relationship Id="rId10" Type="http://schemas.openxmlformats.org/officeDocument/2006/relationships/image" Target="../media/image21.png"/><Relationship Id="rId4" Type="http://schemas.openxmlformats.org/officeDocument/2006/relationships/audio" Target="../media/audio1.bin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audio" Target="../media/audio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audio" Target="../media/audio1.bin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2.bin"/><Relationship Id="rId4" Type="http://schemas.openxmlformats.org/officeDocument/2006/relationships/audio" Target="../media/audio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audio" Target="../media/audio1.bin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2.bin"/><Relationship Id="rId4" Type="http://schemas.openxmlformats.org/officeDocument/2006/relationships/audio" Target="../media/audio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bin"/><Relationship Id="rId11" Type="http://schemas.openxmlformats.org/officeDocument/2006/relationships/oleObject" Target="../embeddings/oleObject3.bin"/><Relationship Id="rId5" Type="http://schemas.openxmlformats.org/officeDocument/2006/relationships/audio" Target="../media/audio2.bin"/><Relationship Id="rId10" Type="http://schemas.openxmlformats.org/officeDocument/2006/relationships/image" Target="../media/image11.png"/><Relationship Id="rId4" Type="http://schemas.openxmlformats.org/officeDocument/2006/relationships/audio" Target="../media/audio1.bin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3"/>
          <a:srcRect l="10188" r="11887"/>
          <a:stretch>
            <a:fillRect/>
          </a:stretch>
        </p:blipFill>
        <p:spPr bwMode="auto">
          <a:xfrm>
            <a:off x="260350" y="3816350"/>
            <a:ext cx="21002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Chemistry of Carbon</a:t>
            </a:r>
          </a:p>
        </p:txBody>
      </p:sp>
      <p:sp>
        <p:nvSpPr>
          <p:cNvPr id="37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652462"/>
          </a:xfrm>
        </p:spPr>
        <p:txBody>
          <a:bodyPr/>
          <a:lstStyle/>
          <a:p>
            <a:pPr algn="ctr"/>
            <a:r>
              <a:rPr lang="en-US" sz="3400"/>
              <a:t>Building Blocks of Life</a:t>
            </a: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4"/>
          <a:srcRect l="27000" t="13585" r="27000" b="13585"/>
          <a:stretch>
            <a:fillRect/>
          </a:stretch>
        </p:blipFill>
        <p:spPr bwMode="auto">
          <a:xfrm>
            <a:off x="6248400" y="533400"/>
            <a:ext cx="26558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of molecules</a:t>
            </a:r>
          </a:p>
        </p:txBody>
      </p:sp>
      <p:sp>
        <p:nvSpPr>
          <p:cNvPr id="399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419600"/>
          </a:xfrm>
        </p:spPr>
        <p:txBody>
          <a:bodyPr/>
          <a:lstStyle/>
          <a:p>
            <a:r>
              <a:rPr lang="en-US"/>
              <a:t>Substitute other atoms or groups around the carbon</a:t>
            </a:r>
          </a:p>
          <a:p>
            <a:pPr lvl="1"/>
            <a:r>
              <a:rPr lang="en-US"/>
              <a:t>ethane vs. ethanol</a:t>
            </a:r>
          </a:p>
          <a:p>
            <a:pPr marL="1085850" lvl="2">
              <a:lnSpc>
                <a:spcPct val="110000"/>
              </a:lnSpc>
            </a:pPr>
            <a:r>
              <a:rPr lang="en-US" sz="2600"/>
              <a:t>H replaced by an </a:t>
            </a:r>
            <a:r>
              <a:rPr lang="en-US" sz="2600" u="sng">
                <a:solidFill>
                  <a:srgbClr val="CC0000"/>
                </a:solidFill>
              </a:rPr>
              <a:t>hydroxyl group</a:t>
            </a:r>
            <a:r>
              <a:rPr lang="en-US" sz="2600"/>
              <a:t> (–OH)</a:t>
            </a:r>
          </a:p>
          <a:p>
            <a:pPr marL="1085850" lvl="2">
              <a:lnSpc>
                <a:spcPct val="110000"/>
              </a:lnSpc>
            </a:pPr>
            <a:r>
              <a:rPr lang="en-US" sz="2600"/>
              <a:t>nonpolar vs. polar</a:t>
            </a:r>
          </a:p>
          <a:p>
            <a:pPr marL="1085850" lvl="2">
              <a:lnSpc>
                <a:spcPct val="110000"/>
              </a:lnSpc>
            </a:pPr>
            <a:r>
              <a:rPr lang="en-US" sz="2600"/>
              <a:t>gas vs. liquid</a:t>
            </a:r>
          </a:p>
          <a:p>
            <a:pPr marL="1085850" lvl="2">
              <a:lnSpc>
                <a:spcPct val="110000"/>
              </a:lnSpc>
            </a:pPr>
            <a:r>
              <a:rPr lang="en-US" sz="2600"/>
              <a:t>biological effects!</a:t>
            </a:r>
            <a:endParaRPr lang="en-US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1522413" y="6342063"/>
            <a:ext cx="1963737" cy="4270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ethane (C</a:t>
            </a:r>
            <a:r>
              <a:rPr lang="en-US" sz="2200" b="1" baseline="-25000">
                <a:solidFill>
                  <a:srgbClr val="CC0000"/>
                </a:solidFill>
              </a:rPr>
              <a:t>2</a:t>
            </a:r>
            <a:r>
              <a:rPr lang="en-US" sz="2200" b="1">
                <a:solidFill>
                  <a:srgbClr val="CC0000"/>
                </a:solidFill>
              </a:rPr>
              <a:t>H</a:t>
            </a:r>
            <a:r>
              <a:rPr lang="en-US" sz="2200" b="1" baseline="-25000">
                <a:solidFill>
                  <a:srgbClr val="CC0000"/>
                </a:solidFill>
              </a:rPr>
              <a:t>6</a:t>
            </a:r>
            <a:r>
              <a:rPr lang="en-US" sz="2200" b="1">
                <a:solidFill>
                  <a:srgbClr val="CC0000"/>
                </a:solidFill>
              </a:rPr>
              <a:t>)</a:t>
            </a:r>
            <a:endParaRPr lang="en-US" sz="3000" b="1">
              <a:solidFill>
                <a:srgbClr val="CC0000"/>
              </a:solidFill>
            </a:endParaRPr>
          </a:p>
        </p:txBody>
      </p:sp>
      <p:grpSp>
        <p:nvGrpSpPr>
          <p:cNvPr id="399372" name="Group 12"/>
          <p:cNvGrpSpPr>
            <a:grpSpLocks/>
          </p:cNvGrpSpPr>
          <p:nvPr/>
        </p:nvGrpSpPr>
        <p:grpSpPr bwMode="auto">
          <a:xfrm>
            <a:off x="152400" y="5127625"/>
            <a:ext cx="4394200" cy="1206500"/>
            <a:chOff x="96" y="3230"/>
            <a:chExt cx="2768" cy="760"/>
          </a:xfrm>
        </p:grpSpPr>
        <p:graphicFrame>
          <p:nvGraphicFramePr>
            <p:cNvPr id="399366" name="Object 6"/>
            <p:cNvGraphicFramePr>
              <a:graphicFrameLocks noChangeAspect="1"/>
            </p:cNvGraphicFramePr>
            <p:nvPr/>
          </p:nvGraphicFramePr>
          <p:xfrm>
            <a:off x="2096" y="3322"/>
            <a:ext cx="7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75" name="Document" r:id="rId7" imgW="1246632" imgH="1097280" progId="Word.Document.8">
                    <p:embed/>
                  </p:oleObj>
                </mc:Choice>
                <mc:Fallback>
                  <p:oleObj name="Document" r:id="rId7" imgW="1246632" imgH="1097280" progId="Word.Document.8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" y="3322"/>
                          <a:ext cx="7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9368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96" y="3234"/>
              <a:ext cx="960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369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6" y="3230"/>
              <a:ext cx="960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9373" name="Group 13"/>
          <p:cNvGrpSpPr>
            <a:grpSpLocks/>
          </p:cNvGrpSpPr>
          <p:nvPr/>
        </p:nvGrpSpPr>
        <p:grpSpPr bwMode="auto">
          <a:xfrm>
            <a:off x="5411788" y="4924425"/>
            <a:ext cx="3390900" cy="1384300"/>
            <a:chOff x="3409" y="3172"/>
            <a:chExt cx="2136" cy="872"/>
          </a:xfrm>
        </p:grpSpPr>
        <p:graphicFrame>
          <p:nvGraphicFramePr>
            <p:cNvPr id="399364" name="Object 4"/>
            <p:cNvGraphicFramePr>
              <a:graphicFrameLocks noChangeAspect="1"/>
            </p:cNvGraphicFramePr>
            <p:nvPr/>
          </p:nvGraphicFramePr>
          <p:xfrm>
            <a:off x="4568" y="3239"/>
            <a:ext cx="977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76" name="Document" r:id="rId11" imgW="1627632" imgH="1054608" progId="Word.Document.8">
                    <p:embed/>
                  </p:oleObj>
                </mc:Choice>
                <mc:Fallback>
                  <p:oleObj name="Document" r:id="rId11" imgW="1627632" imgH="1054608" progId="Word.Document.8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8" y="3239"/>
                          <a:ext cx="977" cy="6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9370" name="Picture 1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09" y="3172"/>
              <a:ext cx="1063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5884863" y="6340475"/>
            <a:ext cx="2476500" cy="4270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ethanol (C</a:t>
            </a:r>
            <a:r>
              <a:rPr lang="en-US" sz="2200" b="1" baseline="-25000">
                <a:solidFill>
                  <a:srgbClr val="CC0000"/>
                </a:solidFill>
              </a:rPr>
              <a:t>2</a:t>
            </a:r>
            <a:r>
              <a:rPr lang="en-US" sz="2200" b="1">
                <a:solidFill>
                  <a:srgbClr val="CC0000"/>
                </a:solidFill>
              </a:rPr>
              <a:t>H</a:t>
            </a:r>
            <a:r>
              <a:rPr lang="en-US" sz="2200" b="1" baseline="-25000">
                <a:solidFill>
                  <a:srgbClr val="CC0000"/>
                </a:solidFill>
              </a:rPr>
              <a:t>5</a:t>
            </a:r>
            <a:r>
              <a:rPr lang="en-US" sz="2200" b="1">
                <a:solidFill>
                  <a:srgbClr val="CC0000"/>
                </a:solidFill>
              </a:rPr>
              <a:t>OH)</a:t>
            </a:r>
          </a:p>
        </p:txBody>
      </p:sp>
      <p:pic>
        <p:nvPicPr>
          <p:cNvPr id="399371" name="Picture 11"/>
          <p:cNvPicPr>
            <a:picLocks noChangeAspect="1" noChangeArrowheads="1"/>
          </p:cNvPicPr>
          <p:nvPr/>
        </p:nvPicPr>
        <p:blipFill>
          <a:blip r:embed="rId14"/>
          <a:srcRect r="68430"/>
          <a:stretch>
            <a:fillRect/>
          </a:stretch>
        </p:blipFill>
        <p:spPr bwMode="auto">
          <a:xfrm>
            <a:off x="8174038" y="2536825"/>
            <a:ext cx="9699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9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  <p:bldP spid="399367" grpId="0" animBg="1" autoUpdateAnimBg="0"/>
      <p:bldP spid="39936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groups</a:t>
            </a:r>
          </a:p>
        </p:txBody>
      </p:sp>
      <p:sp>
        <p:nvSpPr>
          <p:cNvPr id="403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12800" y="1371600"/>
            <a:ext cx="8013700" cy="5245100"/>
          </a:xfrm>
        </p:spPr>
        <p:txBody>
          <a:bodyPr/>
          <a:lstStyle/>
          <a:p>
            <a:r>
              <a:rPr lang="en-US"/>
              <a:t>Parts of organic molecules that are involved in chemical reactions</a:t>
            </a:r>
          </a:p>
          <a:p>
            <a:pPr lvl="1"/>
            <a:r>
              <a:rPr lang="en-US"/>
              <a:t>give organic molecules distinctive properties</a:t>
            </a:r>
          </a:p>
          <a:p>
            <a:pPr lvl="2">
              <a:buFont typeface="Wingdings" charset="2"/>
              <a:buNone/>
            </a:pP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hydroxyl</a:t>
            </a:r>
            <a:r>
              <a:rPr lang="en-US"/>
              <a:t>		</a:t>
            </a: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amino</a:t>
            </a:r>
            <a:endParaRPr lang="en-US"/>
          </a:p>
          <a:p>
            <a:pPr lvl="2">
              <a:buFont typeface="Wingdings" charset="2"/>
              <a:buNone/>
            </a:pP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carbonyl</a:t>
            </a:r>
            <a:r>
              <a:rPr lang="en-US"/>
              <a:t> 		</a:t>
            </a: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sulfhydryl</a:t>
            </a:r>
            <a:endParaRPr lang="en-US"/>
          </a:p>
          <a:p>
            <a:pPr lvl="2">
              <a:buFont typeface="Wingdings" charset="2"/>
              <a:buNone/>
            </a:pP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carboxyl</a:t>
            </a:r>
            <a:r>
              <a:rPr lang="en-US"/>
              <a:t>		</a:t>
            </a:r>
            <a:r>
              <a:rPr lang="en-US" sz="1200">
                <a:solidFill>
                  <a:schemeClr val="hlink"/>
                </a:solidFill>
                <a:latin typeface="Zapf Dingbats" charset="2"/>
              </a:rPr>
              <a:t>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phosphate</a:t>
            </a:r>
            <a:endParaRPr lang="en-US"/>
          </a:p>
          <a:p>
            <a:pPr>
              <a:lnSpc>
                <a:spcPct val="90000"/>
              </a:lnSpc>
              <a:buClrTx/>
            </a:pPr>
            <a:r>
              <a:rPr lang="en-US"/>
              <a:t>Affect reactivity</a:t>
            </a:r>
          </a:p>
          <a:p>
            <a:pPr lvl="1">
              <a:lnSpc>
                <a:spcPct val="90000"/>
              </a:lnSpc>
            </a:pPr>
            <a:r>
              <a:rPr lang="en-US"/>
              <a:t>makes hydrocarbons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hydrophilic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  <a:buClrTx/>
            </a:pPr>
            <a:r>
              <a:rPr lang="en-US"/>
              <a:t>increase solubility in water</a:t>
            </a:r>
          </a:p>
          <a:p>
            <a:pPr lvl="2"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Viva la difference!</a:t>
            </a:r>
          </a:p>
        </p:txBody>
      </p:sp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6"/>
          <a:srcRect b="6487"/>
          <a:stretch>
            <a:fillRect/>
          </a:stretch>
        </p:blipFill>
        <p:spPr bwMode="auto">
          <a:xfrm>
            <a:off x="914400" y="3906838"/>
            <a:ext cx="74676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730500"/>
          </a:xfrm>
        </p:spPr>
        <p:txBody>
          <a:bodyPr/>
          <a:lstStyle/>
          <a:p>
            <a:r>
              <a:rPr lang="en-US" sz="2800"/>
              <a:t>Basic structure of male &amp; female hormones is </a:t>
            </a:r>
            <a:r>
              <a:rPr lang="en-US" sz="2800" u="sng"/>
              <a:t>identical</a:t>
            </a:r>
            <a:endParaRPr lang="en-US" u="sng"/>
          </a:p>
          <a:p>
            <a:pPr lvl="1">
              <a:buClr>
                <a:schemeClr val="hlink"/>
              </a:buClr>
            </a:pPr>
            <a:r>
              <a:rPr lang="en-US" sz="2400"/>
              <a:t>identical </a:t>
            </a:r>
            <a:r>
              <a:rPr lang="en-US" sz="2400" u="sng">
                <a:solidFill>
                  <a:srgbClr val="CC0000"/>
                </a:solidFill>
              </a:rPr>
              <a:t>carbon skeleton</a:t>
            </a:r>
            <a:r>
              <a:rPr lang="en-US" sz="2400"/>
              <a:t> </a:t>
            </a:r>
          </a:p>
          <a:p>
            <a:pPr lvl="1">
              <a:buClr>
                <a:schemeClr val="hlink"/>
              </a:buClr>
            </a:pPr>
            <a:r>
              <a:rPr lang="en-US" sz="2400"/>
              <a:t>attachment of different functional groups</a:t>
            </a:r>
          </a:p>
          <a:p>
            <a:pPr lvl="1">
              <a:buClr>
                <a:schemeClr val="hlink"/>
              </a:buClr>
            </a:pPr>
            <a:r>
              <a:rPr lang="en-US" sz="2400"/>
              <a:t>interact with different targets in the body</a:t>
            </a:r>
          </a:p>
          <a:p>
            <a:pPr lvl="2"/>
            <a:r>
              <a:rPr lang="en-US"/>
              <a:t>different effects</a:t>
            </a:r>
          </a:p>
        </p:txBody>
      </p:sp>
      <p:sp>
        <p:nvSpPr>
          <p:cNvPr id="405509" name="Oval 5"/>
          <p:cNvSpPr>
            <a:spLocks noChangeArrowheads="1"/>
          </p:cNvSpPr>
          <p:nvPr/>
        </p:nvSpPr>
        <p:spPr bwMode="auto">
          <a:xfrm>
            <a:off x="3201988" y="5019675"/>
            <a:ext cx="812800" cy="56197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10" name="Oval 6"/>
          <p:cNvSpPr>
            <a:spLocks noChangeArrowheads="1"/>
          </p:cNvSpPr>
          <p:nvPr/>
        </p:nvSpPr>
        <p:spPr bwMode="auto">
          <a:xfrm>
            <a:off x="3201988" y="5019675"/>
            <a:ext cx="812800" cy="56197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11" name="Oval 7"/>
          <p:cNvSpPr>
            <a:spLocks noChangeArrowheads="1"/>
          </p:cNvSpPr>
          <p:nvPr/>
        </p:nvSpPr>
        <p:spPr bwMode="auto">
          <a:xfrm>
            <a:off x="3468688" y="6264275"/>
            <a:ext cx="812800" cy="561975"/>
          </a:xfrm>
          <a:prstGeom prst="ellipse">
            <a:avLst/>
          </a:prstGeom>
          <a:noFill/>
          <a:ln w="5715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autoUpdateAnimBg="0"/>
      <p:bldP spid="405510" grpId="0" animBg="1"/>
      <p:bldP spid="4055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Hydroxyl</a:t>
            </a:r>
          </a:p>
        </p:txBody>
      </p:sp>
      <p:sp>
        <p:nvSpPr>
          <p:cNvPr id="409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514600"/>
          </a:xfrm>
        </p:spPr>
        <p:txBody>
          <a:bodyPr/>
          <a:lstStyle/>
          <a:p>
            <a:pPr>
              <a:buClrTx/>
            </a:pPr>
            <a:r>
              <a:rPr lang="en-US"/>
              <a:t>–OH</a:t>
            </a:r>
          </a:p>
          <a:p>
            <a:pPr lvl="1">
              <a:buClrTx/>
            </a:pPr>
            <a:r>
              <a:rPr lang="en-US"/>
              <a:t>organic compounds with OH = </a:t>
            </a:r>
            <a:r>
              <a:rPr lang="en-US" u="sng">
                <a:solidFill>
                  <a:srgbClr val="CC0000"/>
                </a:solidFill>
              </a:rPr>
              <a:t>alcohols</a:t>
            </a:r>
            <a:r>
              <a:rPr lang="en-US"/>
              <a:t> </a:t>
            </a:r>
          </a:p>
          <a:p>
            <a:pPr lvl="1">
              <a:buClrTx/>
            </a:pPr>
            <a:r>
              <a:rPr lang="en-US"/>
              <a:t>names typically end in </a:t>
            </a:r>
            <a:r>
              <a:rPr lang="en-US" i="1">
                <a:solidFill>
                  <a:schemeClr val="tx2"/>
                </a:solidFill>
              </a:rPr>
              <a:t>-ol</a:t>
            </a:r>
            <a:endParaRPr lang="en-US"/>
          </a:p>
          <a:p>
            <a:pPr lvl="2"/>
            <a:r>
              <a:rPr lang="en-US"/>
              <a:t>ethanol</a:t>
            </a:r>
          </a:p>
        </p:txBody>
      </p:sp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3"/>
          <a:srcRect l="1666" t="6546" r="1666"/>
          <a:stretch>
            <a:fillRect/>
          </a:stretch>
        </p:blipFill>
        <p:spPr bwMode="auto">
          <a:xfrm>
            <a:off x="669925" y="4022725"/>
            <a:ext cx="7956550" cy="1957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9605" name="Picture 5"/>
          <p:cNvPicPr>
            <a:picLocks noChangeAspect="1" noChangeArrowheads="1"/>
          </p:cNvPicPr>
          <p:nvPr/>
        </p:nvPicPr>
        <p:blipFill>
          <a:blip r:embed="rId4"/>
          <a:srcRect r="65854" b="47368"/>
          <a:stretch>
            <a:fillRect/>
          </a:stretch>
        </p:blipFill>
        <p:spPr bwMode="auto">
          <a:xfrm>
            <a:off x="7162800" y="431800"/>
            <a:ext cx="142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/>
          <a:srcRect r="56572" b="66783"/>
          <a:stretch>
            <a:fillRect/>
          </a:stretch>
        </p:blipFill>
        <p:spPr bwMode="auto">
          <a:xfrm>
            <a:off x="7162800" y="373063"/>
            <a:ext cx="19304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Carbonyl</a:t>
            </a:r>
          </a:p>
        </p:txBody>
      </p:sp>
      <p:sp>
        <p:nvSpPr>
          <p:cNvPr id="411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273300"/>
          </a:xfrm>
          <a:noFill/>
        </p:spPr>
        <p:txBody>
          <a:bodyPr/>
          <a:lstStyle/>
          <a:p>
            <a:r>
              <a:rPr lang="en-US"/>
              <a:t>C=O </a:t>
            </a:r>
          </a:p>
          <a:p>
            <a:pPr lvl="1"/>
            <a:r>
              <a:rPr lang="en-US"/>
              <a:t>O double bonded to C</a:t>
            </a:r>
          </a:p>
          <a:p>
            <a:pPr lvl="2">
              <a:lnSpc>
                <a:spcPct val="110000"/>
              </a:lnSpc>
            </a:pPr>
            <a:r>
              <a:rPr lang="en-US" sz="2600"/>
              <a:t>if C=O at end molecule = </a:t>
            </a:r>
            <a:r>
              <a:rPr lang="en-US" sz="2600" u="sng">
                <a:solidFill>
                  <a:srgbClr val="CC0000"/>
                </a:solidFill>
              </a:rPr>
              <a:t>aldehyde</a:t>
            </a:r>
            <a:endParaRPr lang="en-US" sz="2600"/>
          </a:p>
          <a:p>
            <a:pPr lvl="2">
              <a:lnSpc>
                <a:spcPct val="110000"/>
              </a:lnSpc>
            </a:pPr>
            <a:r>
              <a:rPr lang="en-US" sz="2600"/>
              <a:t>if C=O in middle of molecule = </a:t>
            </a:r>
            <a:r>
              <a:rPr lang="en-US" sz="2600" u="sng">
                <a:solidFill>
                  <a:srgbClr val="CC0000"/>
                </a:solidFill>
              </a:rPr>
              <a:t>ketone</a:t>
            </a:r>
            <a:endParaRPr lang="en-US" sz="2600" u="sng">
              <a:solidFill>
                <a:schemeClr val="tx2"/>
              </a:solidFill>
            </a:endParaRPr>
          </a:p>
        </p:txBody>
      </p:sp>
      <p:pic>
        <p:nvPicPr>
          <p:cNvPr id="411653" name="Picture 5"/>
          <p:cNvPicPr>
            <a:picLocks noChangeAspect="1" noChangeArrowheads="1"/>
          </p:cNvPicPr>
          <p:nvPr/>
        </p:nvPicPr>
        <p:blipFill>
          <a:blip r:embed="rId4"/>
          <a:srcRect l="1666" t="2156" r="1666"/>
          <a:stretch>
            <a:fillRect/>
          </a:stretch>
        </p:blipFill>
        <p:spPr bwMode="auto">
          <a:xfrm>
            <a:off x="1706563" y="4027488"/>
            <a:ext cx="6130925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/>
          <a:srcRect r="53412"/>
          <a:stretch>
            <a:fillRect/>
          </a:stretch>
        </p:blipFill>
        <p:spPr bwMode="auto">
          <a:xfrm>
            <a:off x="6934200" y="381000"/>
            <a:ext cx="1993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Carboxyl </a:t>
            </a:r>
          </a:p>
        </p:txBody>
      </p:sp>
      <p:sp>
        <p:nvSpPr>
          <p:cNvPr id="4137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009900"/>
          </a:xfrm>
          <a:noFill/>
        </p:spPr>
        <p:txBody>
          <a:bodyPr/>
          <a:lstStyle/>
          <a:p>
            <a:r>
              <a:rPr lang="en-US"/>
              <a:t>–COOH </a:t>
            </a:r>
          </a:p>
          <a:p>
            <a:pPr lvl="1"/>
            <a:r>
              <a:rPr lang="en-US"/>
              <a:t>C double bonded to O &amp; single bonded to OH group</a:t>
            </a:r>
          </a:p>
          <a:p>
            <a:pPr lvl="2"/>
            <a:r>
              <a:rPr lang="en-US" sz="2600"/>
              <a:t>compounds with COOH = </a:t>
            </a:r>
            <a:r>
              <a:rPr lang="en-US" sz="2600" u="sng">
                <a:solidFill>
                  <a:srgbClr val="CC0000"/>
                </a:solidFill>
              </a:rPr>
              <a:t>acids</a:t>
            </a:r>
            <a:endParaRPr lang="en-US" sz="2600" u="sng">
              <a:solidFill>
                <a:schemeClr val="tx2"/>
              </a:solidFill>
            </a:endParaRPr>
          </a:p>
          <a:p>
            <a:pPr lvl="3"/>
            <a:r>
              <a:rPr lang="en-US" sz="2400"/>
              <a:t>fatty acids</a:t>
            </a:r>
          </a:p>
          <a:p>
            <a:pPr lvl="3"/>
            <a:r>
              <a:rPr lang="en-US" sz="2400"/>
              <a:t>amino acids</a:t>
            </a:r>
          </a:p>
        </p:txBody>
      </p:sp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4"/>
          <a:srcRect l="1666" t="2687" r="1666" b="20149"/>
          <a:stretch>
            <a:fillRect/>
          </a:stretch>
        </p:blipFill>
        <p:spPr bwMode="auto">
          <a:xfrm>
            <a:off x="695325" y="4691063"/>
            <a:ext cx="7956550" cy="1970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/>
          <a:srcRect r="64095"/>
          <a:stretch>
            <a:fillRect/>
          </a:stretch>
        </p:blipFill>
        <p:spPr bwMode="auto">
          <a:xfrm>
            <a:off x="7391400" y="419100"/>
            <a:ext cx="1536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</a:t>
            </a:r>
          </a:p>
        </p:txBody>
      </p:sp>
      <p:sp>
        <p:nvSpPr>
          <p:cNvPr id="4157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187700"/>
          </a:xfrm>
        </p:spPr>
        <p:txBody>
          <a:bodyPr/>
          <a:lstStyle/>
          <a:p>
            <a:r>
              <a:rPr lang="en-US"/>
              <a:t>-NH</a:t>
            </a:r>
            <a:r>
              <a:rPr lang="en-US" baseline="-25000"/>
              <a:t>2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>
              <a:buClrTx/>
            </a:pPr>
            <a:r>
              <a:rPr lang="en-US"/>
              <a:t>N attached to 2 H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600"/>
              <a:t>compounds with NH</a:t>
            </a:r>
            <a:r>
              <a:rPr lang="en-US" sz="2600" baseline="-25000"/>
              <a:t>2</a:t>
            </a:r>
            <a:r>
              <a:rPr lang="en-US" sz="2600"/>
              <a:t> = </a:t>
            </a:r>
            <a:r>
              <a:rPr lang="en-US" sz="2600" u="sng">
                <a:solidFill>
                  <a:srgbClr val="CC0000"/>
                </a:solidFill>
              </a:rPr>
              <a:t>amines</a:t>
            </a:r>
            <a:endParaRPr lang="en-US" u="sng">
              <a:solidFill>
                <a:schemeClr val="tx2"/>
              </a:solidFill>
            </a:endParaRPr>
          </a:p>
          <a:p>
            <a:pPr lvl="3">
              <a:lnSpc>
                <a:spcPct val="80000"/>
              </a:lnSpc>
            </a:pPr>
            <a:r>
              <a:rPr lang="en-US" sz="2400"/>
              <a:t>amino acids</a:t>
            </a:r>
            <a:endParaRPr lang="en-US"/>
          </a:p>
          <a:p>
            <a:pPr lvl="2">
              <a:lnSpc>
                <a:spcPct val="110000"/>
              </a:lnSpc>
            </a:pPr>
            <a:r>
              <a:rPr lang="en-US" sz="2600"/>
              <a:t>NH</a:t>
            </a:r>
            <a:r>
              <a:rPr lang="en-US" sz="2600" baseline="-25000"/>
              <a:t>2</a:t>
            </a:r>
            <a:r>
              <a:rPr lang="en-US" sz="2600"/>
              <a:t> acts as base</a:t>
            </a:r>
            <a:r>
              <a:rPr lang="en-US"/>
              <a:t> </a:t>
            </a:r>
          </a:p>
          <a:p>
            <a:pPr lvl="3">
              <a:lnSpc>
                <a:spcPct val="110000"/>
              </a:lnSpc>
            </a:pPr>
            <a:r>
              <a:rPr lang="en-US" sz="2400"/>
              <a:t>ammonia picks up H</a:t>
            </a:r>
            <a:r>
              <a:rPr lang="en-US" sz="2400" baseline="30000"/>
              <a:t>+</a:t>
            </a:r>
            <a:r>
              <a:rPr lang="en-US" sz="2400"/>
              <a:t> from solution</a:t>
            </a:r>
          </a:p>
        </p:txBody>
      </p:sp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4"/>
          <a:srcRect l="1666" t="2618" r="2499" b="26183"/>
          <a:stretch>
            <a:fillRect/>
          </a:stretch>
        </p:blipFill>
        <p:spPr bwMode="auto">
          <a:xfrm>
            <a:off x="981075" y="4700588"/>
            <a:ext cx="7523163" cy="177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Sulfhydryl </a:t>
            </a:r>
          </a:p>
        </p:txBody>
      </p:sp>
      <p:sp>
        <p:nvSpPr>
          <p:cNvPr id="417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7400" y="1371600"/>
            <a:ext cx="8356600" cy="2413000"/>
          </a:xfrm>
        </p:spPr>
        <p:txBody>
          <a:bodyPr/>
          <a:lstStyle/>
          <a:p>
            <a:r>
              <a:rPr lang="en-US"/>
              <a:t>–SH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buClrTx/>
            </a:pPr>
            <a:r>
              <a:rPr lang="en-US"/>
              <a:t>S bonded to H</a:t>
            </a:r>
          </a:p>
          <a:p>
            <a:pPr lvl="2"/>
            <a:r>
              <a:rPr lang="en-US" sz="2600"/>
              <a:t>compounds with SH = </a:t>
            </a:r>
            <a:r>
              <a:rPr lang="en-US" sz="2600" u="sng">
                <a:solidFill>
                  <a:srgbClr val="CC0000"/>
                </a:solidFill>
              </a:rPr>
              <a:t>thiols</a:t>
            </a:r>
            <a:endParaRPr lang="en-US" sz="2600"/>
          </a:p>
          <a:p>
            <a:pPr lvl="2"/>
            <a:r>
              <a:rPr lang="en-US" sz="2600"/>
              <a:t>SH groups stabilize the structure of proteins</a:t>
            </a:r>
            <a:endParaRPr lang="en-US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3"/>
          <a:srcRect l="1666" t="3654" r="2499"/>
          <a:stretch>
            <a:fillRect/>
          </a:stretch>
        </p:blipFill>
        <p:spPr bwMode="auto">
          <a:xfrm>
            <a:off x="1058863" y="4256088"/>
            <a:ext cx="7594600" cy="173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17797" name="Picture 5"/>
          <p:cNvPicPr>
            <a:picLocks noChangeAspect="1" noChangeArrowheads="1"/>
          </p:cNvPicPr>
          <p:nvPr/>
        </p:nvPicPr>
        <p:blipFill>
          <a:blip r:embed="rId4"/>
          <a:srcRect r="68512"/>
          <a:stretch>
            <a:fillRect/>
          </a:stretch>
        </p:blipFill>
        <p:spPr bwMode="auto">
          <a:xfrm>
            <a:off x="7543800" y="457200"/>
            <a:ext cx="1155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/>
          <a:srcRect t="3751" r="65897"/>
          <a:stretch>
            <a:fillRect/>
          </a:stretch>
        </p:blipFill>
        <p:spPr bwMode="auto">
          <a:xfrm>
            <a:off x="6819900" y="395288"/>
            <a:ext cx="22479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Phosphate </a:t>
            </a:r>
          </a:p>
        </p:txBody>
      </p:sp>
      <p:sp>
        <p:nvSpPr>
          <p:cNvPr id="4198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9300" y="1371600"/>
            <a:ext cx="8394700" cy="3543300"/>
          </a:xfrm>
          <a:noFill/>
        </p:spPr>
        <p:txBody>
          <a:bodyPr/>
          <a:lstStyle/>
          <a:p>
            <a:r>
              <a:rPr lang="en-US"/>
              <a:t>–PO</a:t>
            </a:r>
            <a:r>
              <a:rPr lang="en-US" baseline="-25000"/>
              <a:t>4</a:t>
            </a:r>
            <a:endParaRPr lang="en-US" sz="2600"/>
          </a:p>
          <a:p>
            <a:pPr lvl="1">
              <a:lnSpc>
                <a:spcPct val="110000"/>
              </a:lnSpc>
            </a:pPr>
            <a:r>
              <a:rPr lang="en-US"/>
              <a:t>P bound to 4 O</a:t>
            </a:r>
            <a:r>
              <a:rPr lang="en-US" sz="2400"/>
              <a:t> </a:t>
            </a:r>
          </a:p>
          <a:p>
            <a:pPr lvl="2">
              <a:lnSpc>
                <a:spcPct val="110000"/>
              </a:lnSpc>
            </a:pPr>
            <a:r>
              <a:rPr lang="en-US" sz="2600"/>
              <a:t>connects to C through an O</a:t>
            </a:r>
          </a:p>
          <a:p>
            <a:pPr lvl="2">
              <a:lnSpc>
                <a:spcPct val="110000"/>
              </a:lnSpc>
            </a:pPr>
            <a:r>
              <a:rPr lang="en-US" sz="2600"/>
              <a:t>lots of O = lots of negative charge</a:t>
            </a:r>
          </a:p>
          <a:p>
            <a:pPr lvl="3">
              <a:lnSpc>
                <a:spcPct val="110000"/>
              </a:lnSpc>
            </a:pPr>
            <a:r>
              <a:rPr lang="en-US" sz="2200"/>
              <a:t>highly reactive</a:t>
            </a:r>
          </a:p>
          <a:p>
            <a:pPr lvl="2">
              <a:lnSpc>
                <a:spcPct val="110000"/>
              </a:lnSpc>
            </a:pPr>
            <a:r>
              <a:rPr lang="en-US" sz="2600"/>
              <a:t>transfers energy between organic molecules </a:t>
            </a:r>
          </a:p>
          <a:p>
            <a:pPr lvl="3">
              <a:lnSpc>
                <a:spcPct val="110000"/>
              </a:lnSpc>
            </a:pPr>
            <a:r>
              <a:rPr lang="en-US" sz="2200"/>
              <a:t>ATP, GTP, etc.</a:t>
            </a:r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4"/>
          <a:srcRect l="1666" t="3618" r="1666"/>
          <a:stretch>
            <a:fillRect/>
          </a:stretch>
        </p:blipFill>
        <p:spPr bwMode="auto">
          <a:xfrm>
            <a:off x="1139825" y="5014913"/>
            <a:ext cx="7143750" cy="163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612900"/>
            <a:ext cx="7239000" cy="914400"/>
          </a:xfrm>
        </p:spPr>
        <p:txBody>
          <a:bodyPr/>
          <a:lstStyle/>
          <a:p>
            <a:r>
              <a:rPr lang="en-US"/>
              <a:t>Macromolecules</a:t>
            </a:r>
          </a:p>
        </p:txBody>
      </p:sp>
      <p:pic>
        <p:nvPicPr>
          <p:cNvPr id="456710" name="Picture 6"/>
          <p:cNvPicPr>
            <a:picLocks noChangeAspect="1" noChangeArrowheads="1"/>
          </p:cNvPicPr>
          <p:nvPr/>
        </p:nvPicPr>
        <p:blipFill>
          <a:blip r:embed="rId3"/>
          <a:srcRect l="1390" t="2028" r="30579" b="2028"/>
          <a:stretch>
            <a:fillRect/>
          </a:stretch>
        </p:blipFill>
        <p:spPr bwMode="auto">
          <a:xfrm>
            <a:off x="4684713" y="2481263"/>
            <a:ext cx="4302125" cy="4159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sp>
        <p:nvSpPr>
          <p:cNvPr id="456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95638"/>
            <a:ext cx="4038600" cy="1262062"/>
          </a:xfrm>
        </p:spPr>
        <p:txBody>
          <a:bodyPr/>
          <a:lstStyle/>
          <a:p>
            <a:pPr algn="ctr"/>
            <a:r>
              <a:rPr lang="en-US" sz="3400"/>
              <a:t>Building Blocks</a:t>
            </a:r>
            <a:br>
              <a:rPr lang="en-US" sz="3400"/>
            </a:br>
            <a:r>
              <a:rPr lang="en-US" sz="3400"/>
              <a:t>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99" r="31500" b="13187"/>
          <a:stretch>
            <a:fillRect/>
          </a:stretch>
        </p:blipFill>
        <p:spPr bwMode="auto">
          <a:xfrm>
            <a:off x="7473950" y="249238"/>
            <a:ext cx="162401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Carbon?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06450" y="1371600"/>
            <a:ext cx="7924800" cy="5346700"/>
          </a:xfrm>
        </p:spPr>
        <p:txBody>
          <a:bodyPr/>
          <a:lstStyle/>
          <a:p>
            <a:r>
              <a:rPr lang="en-US" sz="3200" dirty="0"/>
              <a:t>All of life is built on carbon </a:t>
            </a:r>
          </a:p>
          <a:p>
            <a:r>
              <a:rPr lang="en-US" sz="3200" dirty="0"/>
              <a:t>Cells</a:t>
            </a:r>
            <a:r>
              <a:rPr lang="en-US" sz="3400" dirty="0"/>
              <a:t> </a:t>
            </a:r>
          </a:p>
          <a:p>
            <a:pPr lvl="1"/>
            <a:r>
              <a:rPr lang="en-US" sz="3000" dirty="0"/>
              <a:t>~72% H</a:t>
            </a:r>
            <a:r>
              <a:rPr lang="en-US" sz="3000" baseline="-25000" dirty="0"/>
              <a:t>2</a:t>
            </a:r>
            <a:r>
              <a:rPr lang="en-US" sz="3000" dirty="0"/>
              <a:t>O </a:t>
            </a:r>
          </a:p>
          <a:p>
            <a:pPr lvl="1"/>
            <a:r>
              <a:rPr lang="en-US" sz="3000" dirty="0"/>
              <a:t>~25% carbon compounds</a:t>
            </a:r>
            <a:endParaRPr lang="en-US" sz="3200" dirty="0"/>
          </a:p>
          <a:p>
            <a:pPr marL="1203325" lvl="2" indent="-288925"/>
            <a:r>
              <a:rPr lang="en-US" sz="2800" u="sng" dirty="0">
                <a:solidFill>
                  <a:srgbClr val="CC0000"/>
                </a:solidFill>
              </a:rPr>
              <a:t>carbohydrates</a:t>
            </a:r>
          </a:p>
          <a:p>
            <a:pPr marL="1203325" lvl="2" indent="-288925"/>
            <a:r>
              <a:rPr lang="en-US" sz="2800" u="sng" dirty="0">
                <a:solidFill>
                  <a:srgbClr val="CC0000"/>
                </a:solidFill>
              </a:rPr>
              <a:t>lipids</a:t>
            </a:r>
          </a:p>
          <a:p>
            <a:pPr marL="1203325" lvl="2" indent="-288925"/>
            <a:r>
              <a:rPr lang="en-US" sz="2800" u="sng" dirty="0">
                <a:solidFill>
                  <a:srgbClr val="CC0000"/>
                </a:solidFill>
              </a:rPr>
              <a:t>proteins </a:t>
            </a:r>
          </a:p>
          <a:p>
            <a:pPr marL="1203325" lvl="2" indent="-288925"/>
            <a:r>
              <a:rPr lang="en-US" sz="2800" u="sng" dirty="0">
                <a:solidFill>
                  <a:srgbClr val="CC0000"/>
                </a:solidFill>
              </a:rPr>
              <a:t>nucleic acids</a:t>
            </a:r>
          </a:p>
          <a:p>
            <a:pPr lvl="1"/>
            <a:r>
              <a:rPr lang="en-US" sz="3000" dirty="0"/>
              <a:t>~3% salts </a:t>
            </a:r>
          </a:p>
          <a:p>
            <a:pPr marL="1203325" lvl="2" indent="-288925"/>
            <a:r>
              <a:rPr lang="en-US" sz="2600" dirty="0"/>
              <a:t>Na, </a:t>
            </a:r>
            <a:r>
              <a:rPr lang="en-US" sz="2600" dirty="0" err="1"/>
              <a:t>Cl</a:t>
            </a:r>
            <a:r>
              <a:rPr lang="en-US" sz="2600" dirty="0"/>
              <a:t>, K…</a:t>
            </a:r>
          </a:p>
        </p:txBody>
      </p:sp>
      <p:pic>
        <p:nvPicPr>
          <p:cNvPr id="3747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1725" y="3656013"/>
            <a:ext cx="4092575" cy="304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9" r="27000" b="3796"/>
          <a:stretch>
            <a:fillRect/>
          </a:stretch>
        </p:blipFill>
        <p:spPr bwMode="auto">
          <a:xfrm>
            <a:off x="6656388" y="1574800"/>
            <a:ext cx="18637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5943600" y="2844800"/>
            <a:ext cx="2451100" cy="3670300"/>
          </a:xfrm>
          <a:prstGeom prst="rect">
            <a:avLst/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Macromolecules</a:t>
            </a:r>
          </a:p>
        </p:txBody>
      </p:sp>
      <p:sp>
        <p:nvSpPr>
          <p:cNvPr id="448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4953000"/>
          </a:xfrm>
        </p:spPr>
        <p:txBody>
          <a:bodyPr/>
          <a:lstStyle/>
          <a:p>
            <a:r>
              <a:rPr lang="en-US"/>
              <a:t>Smaller organic molecules join together to form larger molecules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macromolecules</a:t>
            </a:r>
            <a:endParaRPr lang="en-US"/>
          </a:p>
          <a:p>
            <a:r>
              <a:rPr lang="en-US"/>
              <a:t>4 major classes of </a:t>
            </a:r>
            <a:br>
              <a:rPr lang="en-US"/>
            </a:br>
            <a:r>
              <a:rPr lang="en-US"/>
              <a:t>macromolecules: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carbohydrates</a:t>
            </a:r>
            <a:endParaRPr lang="en-US"/>
          </a:p>
          <a:p>
            <a:pPr lvl="1"/>
            <a:r>
              <a:rPr lang="en-US" u="sng">
                <a:solidFill>
                  <a:srgbClr val="CC0000"/>
                </a:solidFill>
              </a:rPr>
              <a:t>lipids</a:t>
            </a:r>
            <a:endParaRPr lang="en-US"/>
          </a:p>
          <a:p>
            <a:pPr lvl="1"/>
            <a:r>
              <a:rPr lang="en-US" u="sng">
                <a:solidFill>
                  <a:srgbClr val="CC0000"/>
                </a:solidFill>
              </a:rPr>
              <a:t>proteins</a:t>
            </a:r>
            <a:endParaRPr lang="en-US"/>
          </a:p>
          <a:p>
            <a:pPr lvl="1"/>
            <a:r>
              <a:rPr lang="en-US" u="sng">
                <a:solidFill>
                  <a:srgbClr val="CC0000"/>
                </a:solidFill>
              </a:rPr>
              <a:t>nucleic acids</a:t>
            </a:r>
            <a:endParaRPr lang="en-US"/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2646363"/>
            <a:ext cx="2413000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6" name="Group 16"/>
          <p:cNvGrpSpPr>
            <a:grpSpLocks/>
          </p:cNvGrpSpPr>
          <p:nvPr/>
        </p:nvGrpSpPr>
        <p:grpSpPr bwMode="auto">
          <a:xfrm>
            <a:off x="3451225" y="3113088"/>
            <a:ext cx="5654675" cy="3605212"/>
            <a:chOff x="2198" y="1945"/>
            <a:chExt cx="3562" cy="2271"/>
          </a:xfrm>
        </p:grpSpPr>
        <p:pic>
          <p:nvPicPr>
            <p:cNvPr id="450566" name="Picture 6" descr="03_03a"/>
            <p:cNvPicPr>
              <a:picLocks noChangeAspect="1" noChangeArrowheads="1"/>
            </p:cNvPicPr>
            <p:nvPr/>
          </p:nvPicPr>
          <p:blipFill>
            <a:blip r:embed="rId5"/>
            <a:srcRect b="14999"/>
            <a:stretch>
              <a:fillRect/>
            </a:stretch>
          </p:blipFill>
          <p:spPr bwMode="auto">
            <a:xfrm>
              <a:off x="2198" y="1945"/>
              <a:ext cx="3562" cy="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0568" name="Rectangle 8"/>
            <p:cNvSpPr>
              <a:spLocks noChangeArrowheads="1"/>
            </p:cNvSpPr>
            <p:nvPr/>
          </p:nvSpPr>
          <p:spPr bwMode="auto">
            <a:xfrm>
              <a:off x="5249" y="2215"/>
              <a:ext cx="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r>
                <a:rPr 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sz="2000" b="1">
                  <a:solidFill>
                    <a:srgbClr val="000000"/>
                  </a:solidFill>
                </a:rPr>
                <a:t>O</a:t>
              </a:r>
              <a:endParaRPr lang="en-US" sz="1600" b="1" baseline="-25000"/>
            </a:p>
          </p:txBody>
        </p:sp>
        <p:sp>
          <p:nvSpPr>
            <p:cNvPr id="450569" name="Rectangle 9"/>
            <p:cNvSpPr>
              <a:spLocks noChangeArrowheads="1"/>
            </p:cNvSpPr>
            <p:nvPr/>
          </p:nvSpPr>
          <p:spPr bwMode="auto">
            <a:xfrm>
              <a:off x="2274" y="2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  <p:sp>
          <p:nvSpPr>
            <p:cNvPr id="450570" name="Rectangle 10"/>
            <p:cNvSpPr>
              <a:spLocks noChangeArrowheads="1"/>
            </p:cNvSpPr>
            <p:nvPr/>
          </p:nvSpPr>
          <p:spPr bwMode="auto">
            <a:xfrm>
              <a:off x="2556" y="385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  <p:sp>
          <p:nvSpPr>
            <p:cNvPr id="450571" name="Rectangle 11"/>
            <p:cNvSpPr>
              <a:spLocks noChangeArrowheads="1"/>
            </p:cNvSpPr>
            <p:nvPr/>
          </p:nvSpPr>
          <p:spPr bwMode="auto">
            <a:xfrm>
              <a:off x="4961" y="3858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 </a:t>
              </a:r>
              <a:endParaRPr lang="en-US" sz="1600" b="1" baseline="-25000"/>
            </a:p>
          </p:txBody>
        </p:sp>
        <p:sp>
          <p:nvSpPr>
            <p:cNvPr id="450572" name="Rectangle 12"/>
            <p:cNvSpPr>
              <a:spLocks noChangeArrowheads="1"/>
            </p:cNvSpPr>
            <p:nvPr/>
          </p:nvSpPr>
          <p:spPr bwMode="auto">
            <a:xfrm>
              <a:off x="3981" y="28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endParaRPr lang="en-US" sz="1600" b="1" baseline="-25000"/>
            </a:p>
          </p:txBody>
        </p:sp>
        <p:sp>
          <p:nvSpPr>
            <p:cNvPr id="450573" name="Rectangle 13"/>
            <p:cNvSpPr>
              <a:spLocks noChangeArrowheads="1"/>
            </p:cNvSpPr>
            <p:nvPr/>
          </p:nvSpPr>
          <p:spPr bwMode="auto">
            <a:xfrm>
              <a:off x="5302" y="28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endParaRPr lang="en-US" sz="1600" b="1" baseline="-25000"/>
            </a:p>
          </p:txBody>
        </p:sp>
        <p:sp>
          <p:nvSpPr>
            <p:cNvPr id="450574" name="Rectangle 14"/>
            <p:cNvSpPr>
              <a:spLocks noChangeArrowheads="1"/>
            </p:cNvSpPr>
            <p:nvPr/>
          </p:nvSpPr>
          <p:spPr bwMode="auto">
            <a:xfrm>
              <a:off x="4283" y="2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</p:grp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Polymers</a:t>
            </a:r>
          </a:p>
        </p:txBody>
      </p:sp>
      <p:sp>
        <p:nvSpPr>
          <p:cNvPr id="450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0400" y="1358900"/>
            <a:ext cx="8166100" cy="3149600"/>
          </a:xfrm>
        </p:spPr>
        <p:txBody>
          <a:bodyPr/>
          <a:lstStyle/>
          <a:p>
            <a:r>
              <a:rPr lang="en-US"/>
              <a:t>Long molecules built by linking repeating building blocks in a chain 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monomers</a:t>
            </a:r>
            <a:r>
              <a:rPr lang="en-US"/>
              <a:t> </a:t>
            </a:r>
          </a:p>
          <a:p>
            <a:pPr lvl="2"/>
            <a:r>
              <a:rPr lang="en-US"/>
              <a:t>building blocks</a:t>
            </a:r>
          </a:p>
          <a:p>
            <a:pPr lvl="2"/>
            <a:r>
              <a:rPr lang="en-US"/>
              <a:t>repeated small units </a:t>
            </a:r>
          </a:p>
          <a:p>
            <a:pPr lvl="1"/>
            <a:r>
              <a:rPr lang="en-US"/>
              <a:t>covalent bonds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334963" y="5343525"/>
            <a:ext cx="3452812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tIns="91440" bIns="9144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ea typeface="Geneva" charset="0"/>
                <a:cs typeface="Geneva" charset="0"/>
              </a:rPr>
              <a:t>Dehydration synthesis</a:t>
            </a:r>
            <a:endParaRPr lang="en-US" sz="1800" b="1" baseline="-25000"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autoUpdateAnimBg="0"/>
      <p:bldP spid="45057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613" name="Group 5"/>
          <p:cNvGrpSpPr>
            <a:grpSpLocks/>
          </p:cNvGrpSpPr>
          <p:nvPr/>
        </p:nvGrpSpPr>
        <p:grpSpPr bwMode="auto">
          <a:xfrm>
            <a:off x="3438525" y="3189288"/>
            <a:ext cx="5654675" cy="3605212"/>
            <a:chOff x="2198" y="1945"/>
            <a:chExt cx="3562" cy="2271"/>
          </a:xfrm>
        </p:grpSpPr>
        <p:pic>
          <p:nvPicPr>
            <p:cNvPr id="452614" name="Picture 6" descr="03_03a"/>
            <p:cNvPicPr>
              <a:picLocks noChangeAspect="1" noChangeArrowheads="1"/>
            </p:cNvPicPr>
            <p:nvPr/>
          </p:nvPicPr>
          <p:blipFill>
            <a:blip r:embed="rId7"/>
            <a:srcRect b="14999"/>
            <a:stretch>
              <a:fillRect/>
            </a:stretch>
          </p:blipFill>
          <p:spPr bwMode="auto">
            <a:xfrm>
              <a:off x="2198" y="1945"/>
              <a:ext cx="3562" cy="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2615" name="Rectangle 7"/>
            <p:cNvSpPr>
              <a:spLocks noChangeArrowheads="1"/>
            </p:cNvSpPr>
            <p:nvPr/>
          </p:nvSpPr>
          <p:spPr bwMode="auto">
            <a:xfrm>
              <a:off x="5249" y="2215"/>
              <a:ext cx="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r>
                <a:rPr 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sz="2000" b="1">
                  <a:solidFill>
                    <a:srgbClr val="000000"/>
                  </a:solidFill>
                </a:rPr>
                <a:t>O</a:t>
              </a:r>
              <a:endParaRPr lang="en-US" sz="1600" b="1" baseline="-25000"/>
            </a:p>
          </p:txBody>
        </p:sp>
        <p:sp>
          <p:nvSpPr>
            <p:cNvPr id="452616" name="Rectangle 8"/>
            <p:cNvSpPr>
              <a:spLocks noChangeArrowheads="1"/>
            </p:cNvSpPr>
            <p:nvPr/>
          </p:nvSpPr>
          <p:spPr bwMode="auto">
            <a:xfrm>
              <a:off x="2274" y="2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  <p:sp>
          <p:nvSpPr>
            <p:cNvPr id="452617" name="Rectangle 9"/>
            <p:cNvSpPr>
              <a:spLocks noChangeArrowheads="1"/>
            </p:cNvSpPr>
            <p:nvPr/>
          </p:nvSpPr>
          <p:spPr bwMode="auto">
            <a:xfrm>
              <a:off x="2556" y="385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  <p:sp>
          <p:nvSpPr>
            <p:cNvPr id="452618" name="Rectangle 10"/>
            <p:cNvSpPr>
              <a:spLocks noChangeArrowheads="1"/>
            </p:cNvSpPr>
            <p:nvPr/>
          </p:nvSpPr>
          <p:spPr bwMode="auto">
            <a:xfrm>
              <a:off x="4961" y="3858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 </a:t>
              </a:r>
              <a:endParaRPr lang="en-US" sz="1600" b="1" baseline="-25000"/>
            </a:p>
          </p:txBody>
        </p:sp>
        <p:sp>
          <p:nvSpPr>
            <p:cNvPr id="452619" name="Rectangle 11"/>
            <p:cNvSpPr>
              <a:spLocks noChangeArrowheads="1"/>
            </p:cNvSpPr>
            <p:nvPr/>
          </p:nvSpPr>
          <p:spPr bwMode="auto">
            <a:xfrm>
              <a:off x="3981" y="28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endParaRPr lang="en-US" sz="1600" b="1" baseline="-25000"/>
            </a:p>
          </p:txBody>
        </p:sp>
        <p:sp>
          <p:nvSpPr>
            <p:cNvPr id="452620" name="Rectangle 12"/>
            <p:cNvSpPr>
              <a:spLocks noChangeArrowheads="1"/>
            </p:cNvSpPr>
            <p:nvPr/>
          </p:nvSpPr>
          <p:spPr bwMode="auto">
            <a:xfrm>
              <a:off x="5302" y="282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</a:t>
              </a:r>
              <a:endParaRPr lang="en-US" sz="1600" b="1" baseline="-25000"/>
            </a:p>
          </p:txBody>
        </p:sp>
        <p:sp>
          <p:nvSpPr>
            <p:cNvPr id="452621" name="Rectangle 13"/>
            <p:cNvSpPr>
              <a:spLocks noChangeArrowheads="1"/>
            </p:cNvSpPr>
            <p:nvPr/>
          </p:nvSpPr>
          <p:spPr bwMode="auto">
            <a:xfrm>
              <a:off x="4283" y="2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</a:rPr>
                <a:t>HO</a:t>
              </a:r>
              <a:endParaRPr lang="en-US" sz="1600" b="1" baseline="-25000"/>
            </a:p>
          </p:txBody>
        </p:sp>
      </p:grp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a polymer</a:t>
            </a:r>
          </a:p>
        </p:txBody>
      </p:sp>
      <p:sp>
        <p:nvSpPr>
          <p:cNvPr id="452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3289300"/>
          </a:xfrm>
        </p:spPr>
        <p:txBody>
          <a:bodyPr/>
          <a:lstStyle/>
          <a:p>
            <a:pPr>
              <a:buClr>
                <a:srgbClr val="000056"/>
              </a:buClr>
            </a:pPr>
            <a:r>
              <a:rPr lang="en-US" u="sng">
                <a:solidFill>
                  <a:srgbClr val="CC0000"/>
                </a:solidFill>
              </a:rPr>
              <a:t>Synthesis</a:t>
            </a:r>
            <a:r>
              <a:rPr lang="en-US"/>
              <a:t> </a:t>
            </a:r>
          </a:p>
          <a:p>
            <a:pPr lvl="1">
              <a:buClrTx/>
            </a:pPr>
            <a:r>
              <a:rPr lang="en-US"/>
              <a:t>joins monomers by “taking” H</a:t>
            </a:r>
            <a:r>
              <a:rPr lang="en-US" baseline="-25000"/>
              <a:t>2</a:t>
            </a:r>
            <a:r>
              <a:rPr lang="en-US"/>
              <a:t>O out</a:t>
            </a:r>
          </a:p>
          <a:p>
            <a:pPr lvl="2">
              <a:buClrTx/>
            </a:pPr>
            <a:r>
              <a:rPr lang="en-US"/>
              <a:t>one monomer donates OH</a:t>
            </a:r>
            <a:r>
              <a:rPr lang="en-US" baseline="30000"/>
              <a:t>–</a:t>
            </a:r>
            <a:endParaRPr lang="en-US"/>
          </a:p>
          <a:p>
            <a:pPr lvl="2">
              <a:buClrTx/>
            </a:pPr>
            <a:r>
              <a:rPr lang="en-US"/>
              <a:t>other monomer donates H</a:t>
            </a:r>
            <a:r>
              <a:rPr lang="en-US" baseline="30000"/>
              <a:t>+</a:t>
            </a:r>
            <a:r>
              <a:rPr lang="en-US"/>
              <a:t> </a:t>
            </a:r>
          </a:p>
          <a:p>
            <a:pPr lvl="2">
              <a:buClrTx/>
            </a:pPr>
            <a:r>
              <a:rPr lang="en-US"/>
              <a:t>together these form H</a:t>
            </a:r>
            <a:r>
              <a:rPr lang="en-US" baseline="-25000"/>
              <a:t>2</a:t>
            </a:r>
            <a:r>
              <a:rPr lang="en-US"/>
              <a:t>O</a:t>
            </a:r>
            <a:endParaRPr lang="en-US" b="0"/>
          </a:p>
          <a:p>
            <a:pPr lvl="1">
              <a:buClrTx/>
            </a:pPr>
            <a:r>
              <a:rPr lang="en-US"/>
              <a:t>requires </a:t>
            </a:r>
            <a:r>
              <a:rPr lang="en-US" u="sng">
                <a:solidFill>
                  <a:srgbClr val="CC0000"/>
                </a:solidFill>
              </a:rPr>
              <a:t>energy</a:t>
            </a:r>
            <a:r>
              <a:rPr lang="en-US"/>
              <a:t> &amp; </a:t>
            </a:r>
            <a:r>
              <a:rPr lang="en-US" u="sng">
                <a:solidFill>
                  <a:srgbClr val="CC0000"/>
                </a:solidFill>
              </a:rPr>
              <a:t>enzymes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452637" name="Group 29"/>
          <p:cNvGrpSpPr>
            <a:grpSpLocks/>
          </p:cNvGrpSpPr>
          <p:nvPr/>
        </p:nvGrpSpPr>
        <p:grpSpPr bwMode="auto">
          <a:xfrm>
            <a:off x="5592763" y="4221163"/>
            <a:ext cx="2165350" cy="1651000"/>
            <a:chOff x="507" y="2731"/>
            <a:chExt cx="1364" cy="1040"/>
          </a:xfrm>
        </p:grpSpPr>
        <p:sp>
          <p:nvSpPr>
            <p:cNvPr id="452635" name="Freeform 27"/>
            <p:cNvSpPr>
              <a:spLocks/>
            </p:cNvSpPr>
            <p:nvPr/>
          </p:nvSpPr>
          <p:spPr bwMode="auto">
            <a:xfrm>
              <a:off x="507" y="2731"/>
              <a:ext cx="1364" cy="1040"/>
            </a:xfrm>
            <a:custGeom>
              <a:avLst/>
              <a:gdLst/>
              <a:ahLst/>
              <a:cxnLst>
                <a:cxn ang="0">
                  <a:pos x="117" y="333"/>
                </a:cxn>
                <a:cxn ang="0">
                  <a:pos x="237" y="53"/>
                </a:cxn>
                <a:cxn ang="0">
                  <a:pos x="581" y="13"/>
                </a:cxn>
                <a:cxn ang="0">
                  <a:pos x="773" y="109"/>
                </a:cxn>
                <a:cxn ang="0">
                  <a:pos x="957" y="93"/>
                </a:cxn>
                <a:cxn ang="0">
                  <a:pos x="1133" y="77"/>
                </a:cxn>
                <a:cxn ang="0">
                  <a:pos x="1253" y="325"/>
                </a:cxn>
                <a:cxn ang="0">
                  <a:pos x="1237" y="477"/>
                </a:cxn>
                <a:cxn ang="0">
                  <a:pos x="1077" y="669"/>
                </a:cxn>
                <a:cxn ang="0">
                  <a:pos x="805" y="925"/>
                </a:cxn>
                <a:cxn ang="0">
                  <a:pos x="525" y="925"/>
                </a:cxn>
                <a:cxn ang="0">
                  <a:pos x="221" y="789"/>
                </a:cxn>
                <a:cxn ang="0">
                  <a:pos x="29" y="597"/>
                </a:cxn>
                <a:cxn ang="0">
                  <a:pos x="45" y="405"/>
                </a:cxn>
                <a:cxn ang="0">
                  <a:pos x="125" y="285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FFEA18">
                <a:alpha val="50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636" name="Rectangle 28"/>
            <p:cNvSpPr>
              <a:spLocks noChangeArrowheads="1"/>
            </p:cNvSpPr>
            <p:nvPr/>
          </p:nvSpPr>
          <p:spPr bwMode="auto">
            <a:xfrm>
              <a:off x="737" y="3086"/>
              <a:ext cx="87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600" b="1">
                  <a:solidFill>
                    <a:srgbClr val="CC0000"/>
                  </a:solidFill>
                </a:rPr>
                <a:t>enzyme</a:t>
              </a:r>
              <a:endParaRPr lang="en-US" sz="3000" b="1" u="sng">
                <a:solidFill>
                  <a:srgbClr val="CC0000"/>
                </a:solidFill>
              </a:endParaRPr>
            </a:p>
          </p:txBody>
        </p:sp>
      </p:grpSp>
      <p:sp>
        <p:nvSpPr>
          <p:cNvPr id="452638" name="Rectangle 30"/>
          <p:cNvSpPr>
            <a:spLocks noChangeArrowheads="1"/>
          </p:cNvSpPr>
          <p:nvPr/>
        </p:nvSpPr>
        <p:spPr bwMode="auto">
          <a:xfrm>
            <a:off x="130175" y="4991100"/>
            <a:ext cx="3997325" cy="51911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  <a:ea typeface="Geneva" charset="0"/>
                <a:cs typeface="Geneva" charset="0"/>
              </a:rPr>
              <a:t>Dehydration synthesis</a:t>
            </a:r>
            <a:endParaRPr lang="en-US" sz="2000" b="1" baseline="-25000">
              <a:ea typeface="Geneva" charset="0"/>
              <a:cs typeface="Geneva" charset="0"/>
            </a:endParaRPr>
          </a:p>
        </p:txBody>
      </p:sp>
      <p:sp>
        <p:nvSpPr>
          <p:cNvPr id="452639" name="Rectangle 31"/>
          <p:cNvSpPr>
            <a:spLocks noChangeArrowheads="1"/>
          </p:cNvSpPr>
          <p:nvPr/>
        </p:nvSpPr>
        <p:spPr bwMode="auto">
          <a:xfrm>
            <a:off x="130175" y="5600700"/>
            <a:ext cx="4037013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ea typeface="Geneva" charset="0"/>
                <a:cs typeface="Geneva" charset="0"/>
              </a:rPr>
              <a:t>Condensation</a:t>
            </a:r>
            <a:r>
              <a:rPr lang="en-US" sz="2800" b="1">
                <a:solidFill>
                  <a:srgbClr val="CC0000"/>
                </a:solidFill>
                <a:ea typeface="Geneva" charset="0"/>
                <a:cs typeface="Geneva" charset="0"/>
              </a:rPr>
              <a:t> </a:t>
            </a:r>
            <a:r>
              <a:rPr lang="en-US" sz="2800" b="1">
                <a:solidFill>
                  <a:srgbClr val="000000"/>
                </a:solidFill>
                <a:ea typeface="Geneva" charset="0"/>
                <a:cs typeface="Geneva" charset="0"/>
              </a:rPr>
              <a:t>reaction</a:t>
            </a:r>
            <a:endParaRPr lang="en-US" sz="2000" b="1" baseline="-25000">
              <a:ea typeface="Geneva" charset="0"/>
              <a:cs typeface="Geneva" charset="0"/>
            </a:endParaRPr>
          </a:p>
        </p:txBody>
      </p:sp>
      <p:pic>
        <p:nvPicPr>
          <p:cNvPr id="452640" name="Picture 32" descr="penguin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8750" y="333375"/>
            <a:ext cx="1274763" cy="1295400"/>
          </a:xfrm>
          <a:prstGeom prst="rect">
            <a:avLst/>
          </a:prstGeom>
          <a:noFill/>
        </p:spPr>
      </p:pic>
      <p:sp>
        <p:nvSpPr>
          <p:cNvPr id="452641" name="AutoShape 33"/>
          <p:cNvSpPr>
            <a:spLocks noChangeArrowheads="1"/>
          </p:cNvSpPr>
          <p:nvPr/>
        </p:nvSpPr>
        <p:spPr bwMode="auto">
          <a:xfrm>
            <a:off x="5807075" y="688975"/>
            <a:ext cx="2030413" cy="1106488"/>
          </a:xfrm>
          <a:prstGeom prst="wedgeEllipseCallout">
            <a:avLst>
              <a:gd name="adj1" fmla="val 62352"/>
              <a:gd name="adj2" fmla="val -504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You gotta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be open to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“bonding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2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2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2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autoUpdateAnimBg="0"/>
      <p:bldP spid="452638" grpId="0" animBg="1" autoUpdateAnimBg="0"/>
      <p:bldP spid="452639" grpId="0" animBg="1" autoUpdateAnimBg="0"/>
      <p:bldP spid="45264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76" name="Group 20"/>
          <p:cNvGrpSpPr>
            <a:grpSpLocks/>
          </p:cNvGrpSpPr>
          <p:nvPr/>
        </p:nvGrpSpPr>
        <p:grpSpPr bwMode="auto">
          <a:xfrm>
            <a:off x="4164013" y="3654425"/>
            <a:ext cx="4905375" cy="3181350"/>
            <a:chOff x="2519" y="2278"/>
            <a:chExt cx="3090" cy="2004"/>
          </a:xfrm>
        </p:grpSpPr>
        <p:pic>
          <p:nvPicPr>
            <p:cNvPr id="454665" name="Picture 9" descr="03_03b"/>
            <p:cNvPicPr>
              <a:picLocks noChangeAspect="1" noChangeArrowheads="1"/>
            </p:cNvPicPr>
            <p:nvPr/>
          </p:nvPicPr>
          <p:blipFill>
            <a:blip r:embed="rId7"/>
            <a:srcRect b="13499"/>
            <a:stretch>
              <a:fillRect/>
            </a:stretch>
          </p:blipFill>
          <p:spPr bwMode="auto">
            <a:xfrm>
              <a:off x="2519" y="2278"/>
              <a:ext cx="3090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4667" name="Rectangle 11"/>
            <p:cNvSpPr>
              <a:spLocks noChangeArrowheads="1"/>
            </p:cNvSpPr>
            <p:nvPr/>
          </p:nvSpPr>
          <p:spPr bwMode="auto">
            <a:xfrm>
              <a:off x="5163" y="2540"/>
              <a:ext cx="2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</a:t>
              </a:r>
              <a:r>
                <a:rPr lang="en-US" sz="1800" b="1" baseline="-25000">
                  <a:solidFill>
                    <a:srgbClr val="000000"/>
                  </a:solidFill>
                  <a:ea typeface="Geneva" charset="0"/>
                  <a:cs typeface="Geneva" charset="0"/>
                </a:rPr>
                <a:t>2</a:t>
              </a:r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O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68" name="Rectangle 12"/>
            <p:cNvSpPr>
              <a:spLocks noChangeArrowheads="1"/>
            </p:cNvSpPr>
            <p:nvPr/>
          </p:nvSpPr>
          <p:spPr bwMode="auto">
            <a:xfrm>
              <a:off x="2807" y="3044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HO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69" name="Rectangle 13"/>
            <p:cNvSpPr>
              <a:spLocks noChangeArrowheads="1"/>
            </p:cNvSpPr>
            <p:nvPr/>
          </p:nvSpPr>
          <p:spPr bwMode="auto">
            <a:xfrm>
              <a:off x="4911" y="3044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70" name="Rectangle 14"/>
            <p:cNvSpPr>
              <a:spLocks noChangeArrowheads="1"/>
            </p:cNvSpPr>
            <p:nvPr/>
          </p:nvSpPr>
          <p:spPr bwMode="auto">
            <a:xfrm>
              <a:off x="2555" y="3961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HO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71" name="Rectangle 15"/>
            <p:cNvSpPr>
              <a:spLocks noChangeArrowheads="1"/>
            </p:cNvSpPr>
            <p:nvPr/>
          </p:nvSpPr>
          <p:spPr bwMode="auto">
            <a:xfrm>
              <a:off x="4044" y="3961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72" name="Rectangle 16"/>
            <p:cNvSpPr>
              <a:spLocks noChangeArrowheads="1"/>
            </p:cNvSpPr>
            <p:nvPr/>
          </p:nvSpPr>
          <p:spPr bwMode="auto">
            <a:xfrm>
              <a:off x="4321" y="3961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HO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  <p:sp>
          <p:nvSpPr>
            <p:cNvPr id="454673" name="Rectangle 17"/>
            <p:cNvSpPr>
              <a:spLocks noChangeArrowheads="1"/>
            </p:cNvSpPr>
            <p:nvPr/>
          </p:nvSpPr>
          <p:spPr bwMode="auto">
            <a:xfrm>
              <a:off x="5192" y="3957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H</a:t>
              </a:r>
              <a:endParaRPr lang="en-US" sz="1400" b="1" baseline="-25000">
                <a:ea typeface="Geneva" charset="0"/>
                <a:cs typeface="Geneva" charset="0"/>
              </a:endParaRPr>
            </a:p>
          </p:txBody>
        </p:sp>
      </p:grpSp>
      <p:sp>
        <p:nvSpPr>
          <p:cNvPr id="454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break down a polymer</a:t>
            </a:r>
          </a:p>
        </p:txBody>
      </p:sp>
      <p:sp>
        <p:nvSpPr>
          <p:cNvPr id="4546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300538"/>
          </a:xfrm>
        </p:spPr>
        <p:txBody>
          <a:bodyPr/>
          <a:lstStyle/>
          <a:p>
            <a:r>
              <a:rPr lang="en-US" sz="3200" u="sng">
                <a:solidFill>
                  <a:srgbClr val="CC0000"/>
                </a:solidFill>
              </a:rPr>
              <a:t>Digestion</a:t>
            </a:r>
            <a:endParaRPr lang="en-US" sz="3200"/>
          </a:p>
          <a:p>
            <a:pPr lvl="1"/>
            <a:r>
              <a:rPr lang="en-US" sz="3000"/>
              <a:t>use 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sz="3000"/>
              <a:t> to breakdown polymers </a:t>
            </a:r>
          </a:p>
          <a:p>
            <a:pPr lvl="2">
              <a:lnSpc>
                <a:spcPct val="110000"/>
              </a:lnSpc>
            </a:pPr>
            <a:r>
              <a:rPr lang="en-US"/>
              <a:t>reverse of dehydration synthesis</a:t>
            </a:r>
          </a:p>
          <a:p>
            <a:pPr lvl="2">
              <a:lnSpc>
                <a:spcPct val="110000"/>
              </a:lnSpc>
            </a:pPr>
            <a:r>
              <a:rPr lang="en-US"/>
              <a:t>cleave off one monomer at a time</a:t>
            </a:r>
          </a:p>
          <a:p>
            <a:pPr lvl="2">
              <a:lnSpc>
                <a:spcPct val="110000"/>
              </a:lnSpc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is split into H</a:t>
            </a:r>
            <a:r>
              <a:rPr lang="en-US" baseline="30000"/>
              <a:t>+</a:t>
            </a:r>
            <a:r>
              <a:rPr lang="en-US"/>
              <a:t> and OH</a:t>
            </a:r>
            <a:r>
              <a:rPr lang="en-US" baseline="30000"/>
              <a:t>–</a:t>
            </a:r>
            <a:endParaRPr lang="en-US"/>
          </a:p>
          <a:p>
            <a:pPr lvl="3">
              <a:lnSpc>
                <a:spcPct val="120000"/>
              </a:lnSpc>
            </a:pPr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 &amp; OH</a:t>
            </a:r>
            <a:r>
              <a:rPr lang="en-US" baseline="30000"/>
              <a:t>–</a:t>
            </a:r>
            <a:r>
              <a:rPr lang="en-US"/>
              <a:t> attach to ends</a:t>
            </a:r>
          </a:p>
          <a:p>
            <a:pPr lvl="1">
              <a:lnSpc>
                <a:spcPct val="90000"/>
              </a:lnSpc>
            </a:pPr>
            <a:r>
              <a:rPr lang="en-US"/>
              <a:t>requires </a:t>
            </a:r>
            <a:r>
              <a:rPr lang="en-US" u="sng">
                <a:solidFill>
                  <a:srgbClr val="CC0000"/>
                </a:solidFill>
              </a:rPr>
              <a:t>enzymes</a:t>
            </a:r>
          </a:p>
          <a:p>
            <a:pPr lvl="1">
              <a:lnSpc>
                <a:spcPct val="90000"/>
              </a:lnSpc>
            </a:pPr>
            <a:r>
              <a:rPr lang="en-US"/>
              <a:t>releases energy</a:t>
            </a:r>
            <a:endParaRPr lang="en-US" u="sng">
              <a:solidFill>
                <a:srgbClr val="CC0000"/>
              </a:solidFill>
            </a:endParaRPr>
          </a:p>
        </p:txBody>
      </p:sp>
      <p:pic>
        <p:nvPicPr>
          <p:cNvPr id="454679" name="Picture 23" descr="penguin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9238" y="336550"/>
            <a:ext cx="1274762" cy="1295400"/>
          </a:xfrm>
          <a:prstGeom prst="rect">
            <a:avLst/>
          </a:prstGeom>
          <a:noFill/>
        </p:spPr>
      </p:pic>
      <p:sp>
        <p:nvSpPr>
          <p:cNvPr id="454680" name="AutoShape 24"/>
          <p:cNvSpPr>
            <a:spLocks noChangeArrowheads="1"/>
          </p:cNvSpPr>
          <p:nvPr/>
        </p:nvSpPr>
        <p:spPr bwMode="auto">
          <a:xfrm>
            <a:off x="6578600" y="1220788"/>
            <a:ext cx="2030413" cy="871537"/>
          </a:xfrm>
          <a:prstGeom prst="wedgeEllipseCallout">
            <a:avLst>
              <a:gd name="adj1" fmla="val 29282"/>
              <a:gd name="adj2" fmla="val -11156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Breaking up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is hard to do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454684" name="Rectangle 28"/>
          <p:cNvSpPr>
            <a:spLocks noChangeArrowheads="1"/>
          </p:cNvSpPr>
          <p:nvPr/>
        </p:nvSpPr>
        <p:spPr bwMode="auto">
          <a:xfrm>
            <a:off x="1766888" y="5500688"/>
            <a:ext cx="2001837" cy="519112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  <a:ea typeface="Geneva" charset="0"/>
                <a:cs typeface="Geneva" charset="0"/>
              </a:rPr>
              <a:t>Hydrolysis</a:t>
            </a:r>
            <a:endParaRPr lang="en-US" sz="2000" b="1" baseline="-25000">
              <a:ea typeface="Geneva" charset="0"/>
              <a:cs typeface="Geneva" charset="0"/>
            </a:endParaRPr>
          </a:p>
        </p:txBody>
      </p:sp>
      <p:sp>
        <p:nvSpPr>
          <p:cNvPr id="454685" name="Rectangle 29"/>
          <p:cNvSpPr>
            <a:spLocks noChangeArrowheads="1"/>
          </p:cNvSpPr>
          <p:nvPr/>
        </p:nvSpPr>
        <p:spPr bwMode="auto">
          <a:xfrm>
            <a:off x="1766888" y="6110288"/>
            <a:ext cx="1803400" cy="519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  <a:ea typeface="Geneva" charset="0"/>
                <a:cs typeface="Geneva" charset="0"/>
              </a:rPr>
              <a:t>Digestion</a:t>
            </a:r>
            <a:endParaRPr lang="en-US" sz="2000" b="1" baseline="-25000">
              <a:ea typeface="Geneva" charset="0"/>
              <a:cs typeface="Geneva" charset="0"/>
            </a:endParaRPr>
          </a:p>
        </p:txBody>
      </p:sp>
      <p:grpSp>
        <p:nvGrpSpPr>
          <p:cNvPr id="454691" name="Group 35"/>
          <p:cNvGrpSpPr>
            <a:grpSpLocks/>
          </p:cNvGrpSpPr>
          <p:nvPr/>
        </p:nvGrpSpPr>
        <p:grpSpPr bwMode="auto">
          <a:xfrm>
            <a:off x="5911850" y="4198938"/>
            <a:ext cx="2165350" cy="1651000"/>
            <a:chOff x="3724" y="2645"/>
            <a:chExt cx="1364" cy="1040"/>
          </a:xfrm>
        </p:grpSpPr>
        <p:sp>
          <p:nvSpPr>
            <p:cNvPr id="454687" name="Freeform 31"/>
            <p:cNvSpPr>
              <a:spLocks/>
            </p:cNvSpPr>
            <p:nvPr/>
          </p:nvSpPr>
          <p:spPr bwMode="auto">
            <a:xfrm>
              <a:off x="3724" y="2645"/>
              <a:ext cx="1364" cy="1040"/>
            </a:xfrm>
            <a:custGeom>
              <a:avLst/>
              <a:gdLst/>
              <a:ahLst/>
              <a:cxnLst>
                <a:cxn ang="0">
                  <a:pos x="117" y="333"/>
                </a:cxn>
                <a:cxn ang="0">
                  <a:pos x="237" y="53"/>
                </a:cxn>
                <a:cxn ang="0">
                  <a:pos x="581" y="13"/>
                </a:cxn>
                <a:cxn ang="0">
                  <a:pos x="773" y="109"/>
                </a:cxn>
                <a:cxn ang="0">
                  <a:pos x="957" y="93"/>
                </a:cxn>
                <a:cxn ang="0">
                  <a:pos x="1133" y="77"/>
                </a:cxn>
                <a:cxn ang="0">
                  <a:pos x="1253" y="325"/>
                </a:cxn>
                <a:cxn ang="0">
                  <a:pos x="1237" y="477"/>
                </a:cxn>
                <a:cxn ang="0">
                  <a:pos x="1077" y="669"/>
                </a:cxn>
                <a:cxn ang="0">
                  <a:pos x="805" y="925"/>
                </a:cxn>
                <a:cxn ang="0">
                  <a:pos x="525" y="925"/>
                </a:cxn>
                <a:cxn ang="0">
                  <a:pos x="221" y="789"/>
                </a:cxn>
                <a:cxn ang="0">
                  <a:pos x="29" y="597"/>
                </a:cxn>
                <a:cxn ang="0">
                  <a:pos x="45" y="405"/>
                </a:cxn>
                <a:cxn ang="0">
                  <a:pos x="125" y="285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chemeClr val="tx2">
                <a:alpha val="39999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88" name="Rectangle 32"/>
            <p:cNvSpPr>
              <a:spLocks noChangeArrowheads="1"/>
            </p:cNvSpPr>
            <p:nvPr/>
          </p:nvSpPr>
          <p:spPr bwMode="auto">
            <a:xfrm>
              <a:off x="3954" y="3078"/>
              <a:ext cx="87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enzyme</a:t>
              </a:r>
              <a:endParaRPr lang="en-US" sz="3000" b="1" u="sng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4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4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4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4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4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4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4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4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4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4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4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build="p" autoUpdateAnimBg="0"/>
      <p:bldP spid="454680" grpId="0" animBg="1" autoUpdateAnimBg="0"/>
      <p:bldP spid="454684" grpId="0" animBg="1" autoUpdateAnimBg="0"/>
      <p:bldP spid="4546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Chemistry of Life</a:t>
            </a:r>
          </a:p>
        </p:txBody>
      </p:sp>
      <p:sp>
        <p:nvSpPr>
          <p:cNvPr id="3768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3048000"/>
          </a:xfrm>
        </p:spPr>
        <p:txBody>
          <a:bodyPr/>
          <a:lstStyle/>
          <a:p>
            <a:r>
              <a:rPr lang="en-US" u="sng">
                <a:solidFill>
                  <a:srgbClr val="CC0000"/>
                </a:solidFill>
              </a:rPr>
              <a:t>Organic chemistry</a:t>
            </a:r>
            <a:r>
              <a:rPr lang="en-US"/>
              <a:t> is the study of  </a:t>
            </a:r>
            <a:r>
              <a:rPr lang="en-US" u="sng">
                <a:solidFill>
                  <a:srgbClr val="CC0000"/>
                </a:solidFill>
              </a:rPr>
              <a:t>carbon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compounds</a:t>
            </a:r>
          </a:p>
          <a:p>
            <a:r>
              <a:rPr lang="en-US"/>
              <a:t>C atoms are versatile building blocks</a:t>
            </a:r>
          </a:p>
          <a:p>
            <a:pPr lvl="1"/>
            <a:r>
              <a:rPr lang="en-US"/>
              <a:t>bonding properties</a:t>
            </a:r>
          </a:p>
          <a:p>
            <a:pPr lvl="1"/>
            <a:r>
              <a:rPr lang="en-US"/>
              <a:t>4 stable covalent bonds</a:t>
            </a:r>
          </a:p>
        </p:txBody>
      </p:sp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4"/>
          <a:srcRect r="52145" b="19293"/>
          <a:stretch>
            <a:fillRect/>
          </a:stretch>
        </p:blipFill>
        <p:spPr bwMode="auto">
          <a:xfrm>
            <a:off x="609600" y="4267200"/>
            <a:ext cx="24923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267200"/>
            <a:ext cx="1905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6841" name="Oval 9"/>
          <p:cNvSpPr>
            <a:spLocks noChangeArrowheads="1"/>
          </p:cNvSpPr>
          <p:nvPr/>
        </p:nvSpPr>
        <p:spPr bwMode="auto">
          <a:xfrm>
            <a:off x="5207000" y="5340350"/>
            <a:ext cx="593725" cy="593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6842" name="Oval 10"/>
          <p:cNvSpPr>
            <a:spLocks noChangeArrowheads="1"/>
          </p:cNvSpPr>
          <p:nvPr/>
        </p:nvSpPr>
        <p:spPr bwMode="auto">
          <a:xfrm>
            <a:off x="3678238" y="5340350"/>
            <a:ext cx="593725" cy="593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6844" name="Line 12"/>
          <p:cNvSpPr>
            <a:spLocks noChangeShapeType="1"/>
          </p:cNvSpPr>
          <p:nvPr/>
        </p:nvSpPr>
        <p:spPr bwMode="auto">
          <a:xfrm flipV="1">
            <a:off x="4152900" y="5475288"/>
            <a:ext cx="349250" cy="1222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5" name="Line 13"/>
          <p:cNvSpPr>
            <a:spLocks noChangeShapeType="1"/>
          </p:cNvSpPr>
          <p:nvPr/>
        </p:nvSpPr>
        <p:spPr bwMode="auto">
          <a:xfrm flipH="1" flipV="1">
            <a:off x="4959350" y="5475288"/>
            <a:ext cx="349250" cy="1222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39" name="Oval 7"/>
          <p:cNvSpPr>
            <a:spLocks noChangeArrowheads="1"/>
          </p:cNvSpPr>
          <p:nvPr/>
        </p:nvSpPr>
        <p:spPr bwMode="auto">
          <a:xfrm>
            <a:off x="4384675" y="5102225"/>
            <a:ext cx="708025" cy="708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 rot="4255388" flipH="1" flipV="1">
            <a:off x="4569619" y="4944269"/>
            <a:ext cx="349250" cy="1222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0" name="Oval 8"/>
          <p:cNvSpPr>
            <a:spLocks noChangeArrowheads="1"/>
          </p:cNvSpPr>
          <p:nvPr/>
        </p:nvSpPr>
        <p:spPr bwMode="auto">
          <a:xfrm>
            <a:off x="4441825" y="4394200"/>
            <a:ext cx="593725" cy="593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6847" name="Line 15"/>
          <p:cNvSpPr>
            <a:spLocks noChangeShapeType="1"/>
          </p:cNvSpPr>
          <p:nvPr/>
        </p:nvSpPr>
        <p:spPr bwMode="auto">
          <a:xfrm rot="4255388" flipH="1" flipV="1">
            <a:off x="4561682" y="5780881"/>
            <a:ext cx="349250" cy="1222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3" name="Oval 11"/>
          <p:cNvSpPr>
            <a:spLocks noChangeArrowheads="1"/>
          </p:cNvSpPr>
          <p:nvPr/>
        </p:nvSpPr>
        <p:spPr bwMode="auto">
          <a:xfrm>
            <a:off x="4441825" y="5886450"/>
            <a:ext cx="593725" cy="593725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3"/>
          <a:srcRect b="4466"/>
          <a:stretch>
            <a:fillRect/>
          </a:stretch>
        </p:blipFill>
        <p:spPr bwMode="auto">
          <a:xfrm>
            <a:off x="1447800" y="1371600"/>
            <a:ext cx="6019800" cy="52927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85800" y="7762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</a:rPr>
              <a:t>Complex molecules assembled like TinkerToys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3" name="Picture 5"/>
          <p:cNvPicPr>
            <a:picLocks noChangeAspect="1" noChangeArrowheads="1"/>
          </p:cNvPicPr>
          <p:nvPr/>
        </p:nvPicPr>
        <p:blipFill>
          <a:blip r:embed="rId4"/>
          <a:srcRect l="27000" t="13585" r="27000" b="13585"/>
          <a:stretch>
            <a:fillRect/>
          </a:stretch>
        </p:blipFill>
        <p:spPr bwMode="auto">
          <a:xfrm>
            <a:off x="6172200" y="685800"/>
            <a:ext cx="26558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Hydrocarbons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6200" cy="5334000"/>
          </a:xfrm>
        </p:spPr>
        <p:txBody>
          <a:bodyPr/>
          <a:lstStyle/>
          <a:p>
            <a:r>
              <a:rPr lang="en-US" sz="3400"/>
              <a:t>Combinations of C &amp; H</a:t>
            </a:r>
          </a:p>
          <a:p>
            <a:pPr lvl="1"/>
            <a:r>
              <a:rPr lang="en-US" sz="3200" u="sng">
                <a:solidFill>
                  <a:srgbClr val="CC0000"/>
                </a:solidFill>
              </a:rPr>
              <a:t>non-polar</a:t>
            </a:r>
            <a:r>
              <a:rPr lang="en-US" sz="3200"/>
              <a:t> </a:t>
            </a:r>
          </a:p>
          <a:p>
            <a:pPr lvl="2"/>
            <a:r>
              <a:rPr lang="en-US" sz="2800"/>
              <a:t>not soluble in 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pPr lvl="2"/>
            <a:r>
              <a:rPr lang="en-US" sz="2800" u="sng">
                <a:solidFill>
                  <a:srgbClr val="CC0000"/>
                </a:solidFill>
              </a:rPr>
              <a:t>hydrophobic</a:t>
            </a:r>
            <a:endParaRPr lang="en-US" sz="2800"/>
          </a:p>
          <a:p>
            <a:pPr lvl="1"/>
            <a:r>
              <a:rPr lang="en-US" sz="3200"/>
              <a:t>stable</a:t>
            </a:r>
          </a:p>
          <a:p>
            <a:pPr lvl="1"/>
            <a:r>
              <a:rPr lang="en-US" sz="3200"/>
              <a:t>very little attraction </a:t>
            </a:r>
            <a:br>
              <a:rPr lang="en-US" sz="3200"/>
            </a:br>
            <a:r>
              <a:rPr lang="en-US" sz="3200"/>
              <a:t>between molecules</a:t>
            </a:r>
          </a:p>
          <a:p>
            <a:pPr lvl="2"/>
            <a:r>
              <a:rPr lang="en-US" sz="2800"/>
              <a:t>a gas at room temperature</a:t>
            </a:r>
          </a:p>
        </p:txBody>
      </p:sp>
      <p:sp>
        <p:nvSpPr>
          <p:cNvPr id="380934" name="Rectangle 6"/>
          <p:cNvSpPr>
            <a:spLocks noChangeArrowheads="1"/>
          </p:cNvSpPr>
          <p:nvPr/>
        </p:nvSpPr>
        <p:spPr bwMode="auto">
          <a:xfrm>
            <a:off x="6748463" y="3244850"/>
            <a:ext cx="1984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methane</a:t>
            </a:r>
            <a:br>
              <a:rPr lang="en-US" sz="2600" b="1">
                <a:solidFill>
                  <a:srgbClr val="CC0000"/>
                </a:solidFill>
              </a:rPr>
            </a:br>
            <a:r>
              <a:rPr lang="en-US" sz="2200" b="1">
                <a:solidFill>
                  <a:schemeClr val="tx2"/>
                </a:solidFill>
              </a:rPr>
              <a:t>(simplest HC)</a:t>
            </a:r>
            <a:endParaRPr lang="en-US" sz="26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Hydrocarbons can grow</a:t>
            </a:r>
          </a:p>
        </p:txBody>
      </p:sp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/>
          <a:srcRect b="4150"/>
          <a:stretch>
            <a:fillRect/>
          </a:stretch>
        </p:blipFill>
        <p:spPr bwMode="auto">
          <a:xfrm>
            <a:off x="304800" y="1371600"/>
            <a:ext cx="86169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Isomers</a:t>
            </a:r>
          </a:p>
        </p:txBody>
      </p:sp>
      <p:sp>
        <p:nvSpPr>
          <p:cNvPr id="387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743200"/>
          </a:xfrm>
        </p:spPr>
        <p:txBody>
          <a:bodyPr/>
          <a:lstStyle/>
          <a:p>
            <a:r>
              <a:rPr lang="en-US"/>
              <a:t>Molecules with same molecular formula but different structures (shapes) </a:t>
            </a:r>
          </a:p>
          <a:p>
            <a:pPr lvl="1"/>
            <a:r>
              <a:rPr lang="en-US"/>
              <a:t>different chemical properties</a:t>
            </a:r>
          </a:p>
          <a:p>
            <a:pPr lvl="1"/>
            <a:r>
              <a:rPr lang="en-US"/>
              <a:t>different biological functions</a:t>
            </a:r>
          </a:p>
        </p:txBody>
      </p:sp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1066800" y="365760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0" name="Document" r:id="rId7" imgW="2779776" imgH="1106424" progId="Word.Document.8">
                  <p:embed/>
                </p:oleObj>
              </mc:Choice>
              <mc:Fallback>
                <p:oleObj name="Document" r:id="rId7" imgW="2779776" imgH="1106424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3657600" y="4953000"/>
          <a:ext cx="22860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1" name="Document" r:id="rId9" imgW="2319528" imgH="1374648" progId="Word.Document.8">
                  <p:embed/>
                </p:oleObj>
              </mc:Choice>
              <mc:Fallback>
                <p:oleObj name="Document" r:id="rId9" imgW="2319528" imgH="1374648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22860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8" name="Object 6"/>
          <p:cNvGraphicFramePr>
            <a:graphicFrameLocks noChangeAspect="1"/>
          </p:cNvGraphicFramePr>
          <p:nvPr/>
        </p:nvGraphicFramePr>
        <p:xfrm>
          <a:off x="6400800" y="3429000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2" name="Document" r:id="rId11" imgW="1624584" imgH="1652016" progId="Word.Document.8">
                  <p:embed/>
                </p:oleObj>
              </mc:Choice>
              <mc:Fallback>
                <p:oleObj name="Document" r:id="rId11" imgW="1624584" imgH="1652016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29000"/>
                        <a:ext cx="1600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1524000" y="4572000"/>
            <a:ext cx="1744663" cy="48895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6 carbons</a:t>
            </a: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3962400" y="6172200"/>
            <a:ext cx="1744663" cy="48895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6 carbons</a:t>
            </a:r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6400800" y="5029200"/>
            <a:ext cx="1744663" cy="48895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6 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  <p:bldP spid="387079" grpId="0" animBg="1"/>
      <p:bldP spid="387080" grpId="0" animBg="1"/>
      <p:bldP spid="3870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908175"/>
            <a:ext cx="281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affects function</a:t>
            </a:r>
          </a:p>
        </p:txBody>
      </p:sp>
      <p:sp>
        <p:nvSpPr>
          <p:cNvPr id="3952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r>
              <a:rPr lang="en-US"/>
              <a:t>Structural differences create important functional significance</a:t>
            </a:r>
          </a:p>
          <a:p>
            <a:pPr lvl="1"/>
            <a:r>
              <a:rPr lang="en-US"/>
              <a:t>amino acid </a:t>
            </a:r>
            <a:r>
              <a:rPr lang="en-US" u="sng"/>
              <a:t>alanine</a:t>
            </a:r>
            <a:endParaRPr lang="en-US"/>
          </a:p>
          <a:p>
            <a:pPr lvl="2"/>
            <a:r>
              <a:rPr lang="en-US"/>
              <a:t>L-alanine used in proteins</a:t>
            </a:r>
          </a:p>
          <a:p>
            <a:pPr lvl="2"/>
            <a:r>
              <a:rPr lang="en-US"/>
              <a:t>but not D-alanine</a:t>
            </a:r>
          </a:p>
          <a:p>
            <a:pPr lvl="1"/>
            <a:r>
              <a:rPr lang="en-US"/>
              <a:t>medicines</a:t>
            </a:r>
          </a:p>
          <a:p>
            <a:pPr lvl="2"/>
            <a:r>
              <a:rPr lang="en-US"/>
              <a:t>L-version active</a:t>
            </a:r>
          </a:p>
          <a:p>
            <a:pPr lvl="2"/>
            <a:r>
              <a:rPr lang="en-US"/>
              <a:t>but not D-version</a:t>
            </a:r>
          </a:p>
          <a:p>
            <a:pPr lvl="1"/>
            <a:r>
              <a:rPr lang="en-US"/>
              <a:t>sometimes with</a:t>
            </a:r>
            <a:br>
              <a:rPr lang="en-US"/>
            </a:br>
            <a:r>
              <a:rPr lang="en-US"/>
              <a:t>tragic results…</a:t>
            </a:r>
          </a:p>
        </p:txBody>
      </p:sp>
      <p:pic>
        <p:nvPicPr>
          <p:cNvPr id="395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418013"/>
            <a:ext cx="32004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3413125" y="6096000"/>
            <a:ext cx="2441575" cy="48895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stereoisomers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build="p" autoUpdateAnimBg="0"/>
      <p:bldP spid="3952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affects function</a:t>
            </a:r>
          </a:p>
        </p:txBody>
      </p:sp>
      <p:sp>
        <p:nvSpPr>
          <p:cNvPr id="397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2438400"/>
          </a:xfrm>
        </p:spPr>
        <p:txBody>
          <a:bodyPr/>
          <a:lstStyle/>
          <a:p>
            <a:pPr>
              <a:buClrTx/>
            </a:pPr>
            <a:r>
              <a:rPr lang="en-US"/>
              <a:t>Thalidomide </a:t>
            </a:r>
          </a:p>
          <a:p>
            <a:pPr lvl="1">
              <a:buClrTx/>
            </a:pPr>
            <a:r>
              <a:rPr lang="en-US"/>
              <a:t>prescribed to pregnant women in 50s &amp; 60s </a:t>
            </a:r>
          </a:p>
          <a:p>
            <a:pPr lvl="1">
              <a:buClrTx/>
            </a:pPr>
            <a:r>
              <a:rPr lang="en-US"/>
              <a:t>reduced morning sickness, but…</a:t>
            </a:r>
          </a:p>
          <a:p>
            <a:pPr lvl="1">
              <a:buClrTx/>
            </a:pPr>
            <a:r>
              <a:rPr lang="en-US"/>
              <a:t>stereoisomer caused severe birth defects</a:t>
            </a:r>
          </a:p>
        </p:txBody>
      </p:sp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5"/>
          <a:srcRect l="4932" r="4932"/>
          <a:stretch>
            <a:fillRect/>
          </a:stretch>
        </p:blipFill>
        <p:spPr bwMode="auto">
          <a:xfrm>
            <a:off x="6530975" y="3941763"/>
            <a:ext cx="2460625" cy="271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24300"/>
            <a:ext cx="3962400" cy="272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97318" name="Picture 6"/>
          <p:cNvPicPr>
            <a:picLocks noChangeAspect="1" noChangeArrowheads="1"/>
          </p:cNvPicPr>
          <p:nvPr/>
        </p:nvPicPr>
        <p:blipFill>
          <a:blip r:embed="rId7"/>
          <a:srcRect l="7579" t="3000" r="7579" b="3000"/>
          <a:stretch>
            <a:fillRect/>
          </a:stretch>
        </p:blipFill>
        <p:spPr bwMode="auto">
          <a:xfrm>
            <a:off x="4298950" y="3789363"/>
            <a:ext cx="2047875" cy="286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theme/theme1.xml><?xml version="1.0" encoding="utf-8"?>
<a:theme xmlns:a="http://schemas.openxmlformats.org/drawingml/2006/main" name="AP PPT template.dot">
  <a:themeElements>
    <a:clrScheme name="AP PPT template.do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AP PPT template.d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 PPT template.do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765</Words>
  <Application>Microsoft Office PowerPoint</Application>
  <PresentationFormat>On-screen Show (4:3)</PresentationFormat>
  <Paragraphs>230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Comic Sans MS</vt:lpstr>
      <vt:lpstr>Geneva</vt:lpstr>
      <vt:lpstr>Times</vt:lpstr>
      <vt:lpstr>Wingdings</vt:lpstr>
      <vt:lpstr>Zapf Dingbats</vt:lpstr>
      <vt:lpstr>AP PPT template.dot</vt:lpstr>
      <vt:lpstr>Document</vt:lpstr>
      <vt:lpstr>Chemistry of Carbon</vt:lpstr>
      <vt:lpstr>Why study Carbon?</vt:lpstr>
      <vt:lpstr>Chemistry of Life</vt:lpstr>
      <vt:lpstr>PowerPoint Presentation</vt:lpstr>
      <vt:lpstr>Hydrocarbons</vt:lpstr>
      <vt:lpstr>Hydrocarbons can grow</vt:lpstr>
      <vt:lpstr>Isomers</vt:lpstr>
      <vt:lpstr>Form affects function</vt:lpstr>
      <vt:lpstr>Form affects function</vt:lpstr>
      <vt:lpstr>Diversity of molecules</vt:lpstr>
      <vt:lpstr>Functional groups</vt:lpstr>
      <vt:lpstr>Viva la difference!</vt:lpstr>
      <vt:lpstr>Hydroxyl</vt:lpstr>
      <vt:lpstr>Carbonyl</vt:lpstr>
      <vt:lpstr>Carboxyl </vt:lpstr>
      <vt:lpstr>Amino</vt:lpstr>
      <vt:lpstr>Sulfhydryl </vt:lpstr>
      <vt:lpstr>Phosphate </vt:lpstr>
      <vt:lpstr>Macromolecules</vt:lpstr>
      <vt:lpstr>Macromolecules</vt:lpstr>
      <vt:lpstr>Polymers</vt:lpstr>
      <vt:lpstr>How to build a polymer</vt:lpstr>
      <vt:lpstr>How to break down a polymer</vt:lpstr>
    </vt:vector>
  </TitlesOfParts>
  <Company>Kim Foglia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Carbon</dc:title>
  <dc:creator>Joan Stone</dc:creator>
  <cp:lastModifiedBy>Joan Stone</cp:lastModifiedBy>
  <cp:revision>23</cp:revision>
  <cp:lastPrinted>2007-11-07T04:05:45Z</cp:lastPrinted>
  <dcterms:created xsi:type="dcterms:W3CDTF">2010-11-15T16:44:15Z</dcterms:created>
  <dcterms:modified xsi:type="dcterms:W3CDTF">2020-01-31T21:31:04Z</dcterms:modified>
</cp:coreProperties>
</file>