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3929" r:id="rId2"/>
    <p:sldMasterId id="2147483931" r:id="rId3"/>
    <p:sldMasterId id="2147483933" r:id="rId4"/>
    <p:sldMasterId id="2147483935" r:id="rId5"/>
    <p:sldMasterId id="2147483937" r:id="rId6"/>
    <p:sldMasterId id="2147483939" r:id="rId7"/>
    <p:sldMasterId id="2147483941" r:id="rId8"/>
    <p:sldMasterId id="2147484010" r:id="rId9"/>
  </p:sldMasterIdLst>
  <p:notesMasterIdLst>
    <p:notesMasterId r:id="rId39"/>
  </p:notesMasterIdLst>
  <p:handoutMasterIdLst>
    <p:handoutMasterId r:id="rId40"/>
  </p:handoutMasterIdLst>
  <p:sldIdLst>
    <p:sldId id="733" r:id="rId10"/>
    <p:sldId id="652" r:id="rId11"/>
    <p:sldId id="735" r:id="rId12"/>
    <p:sldId id="736" r:id="rId13"/>
    <p:sldId id="737" r:id="rId14"/>
    <p:sldId id="783" r:id="rId15"/>
    <p:sldId id="653" r:id="rId16"/>
    <p:sldId id="784" r:id="rId17"/>
    <p:sldId id="739" r:id="rId18"/>
    <p:sldId id="786" r:id="rId19"/>
    <p:sldId id="785" r:id="rId20"/>
    <p:sldId id="654" r:id="rId21"/>
    <p:sldId id="740" r:id="rId22"/>
    <p:sldId id="741" r:id="rId23"/>
    <p:sldId id="742" r:id="rId24"/>
    <p:sldId id="743" r:id="rId25"/>
    <p:sldId id="744" r:id="rId26"/>
    <p:sldId id="655" r:id="rId27"/>
    <p:sldId id="746" r:id="rId28"/>
    <p:sldId id="747" r:id="rId29"/>
    <p:sldId id="656" r:id="rId30"/>
    <p:sldId id="749" r:id="rId31"/>
    <p:sldId id="750" r:id="rId32"/>
    <p:sldId id="657" r:id="rId33"/>
    <p:sldId id="752" r:id="rId34"/>
    <p:sldId id="658" r:id="rId35"/>
    <p:sldId id="754" r:id="rId36"/>
    <p:sldId id="755" r:id="rId37"/>
    <p:sldId id="756" r:id="rId38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5" clrIdx="0"/>
  <p:cmAuthor id="2" name="Kathleen Fitzpatrick" initials="" lastIdx="1" clrIdx="1"/>
  <p:cmAuthor id="3" name="Sylvia Rebert" initials="SR" lastIdx="1" clrIdx="2"/>
  <p:cmAuthor id="4" name="manjubharkavi" initials="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2" autoAdjust="0"/>
    <p:restoredTop sz="92205" autoAdjust="0"/>
  </p:normalViewPr>
  <p:slideViewPr>
    <p:cSldViewPr snapToGrid="0" showGuides="1">
      <p:cViewPr varScale="1">
        <p:scale>
          <a:sx n="67" d="100"/>
          <a:sy n="67" d="100"/>
        </p:scale>
        <p:origin x="1104" y="66"/>
      </p:cViewPr>
      <p:guideLst>
        <p:guide orient="horz" pos="2158"/>
        <p:guide pos="2880"/>
      </p:guideLst>
    </p:cSldViewPr>
  </p:slideViewPr>
  <p:outlineViewPr>
    <p:cViewPr>
      <p:scale>
        <a:sx n="33" d="100"/>
        <a:sy n="33" d="100"/>
      </p:scale>
      <p:origin x="0" y="616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-324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6.xml"/><Relationship Id="rId3" Type="http://schemas.openxmlformats.org/officeDocument/2006/relationships/slide" Target="slides/slide8.xml"/><Relationship Id="rId7" Type="http://schemas.openxmlformats.org/officeDocument/2006/relationships/slide" Target="slides/slide24.xml"/><Relationship Id="rId2" Type="http://schemas.openxmlformats.org/officeDocument/2006/relationships/slide" Target="slides/slide7.xml"/><Relationship Id="rId1" Type="http://schemas.openxmlformats.org/officeDocument/2006/relationships/slide" Target="slides/slide2.xml"/><Relationship Id="rId6" Type="http://schemas.openxmlformats.org/officeDocument/2006/relationships/slide" Target="slides/slide21.xml"/><Relationship Id="rId5" Type="http://schemas.openxmlformats.org/officeDocument/2006/relationships/slide" Target="slides/slide18.xml"/><Relationship Id="rId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/>
              <a:t>Click to edit Master text styles</a:t>
            </a:r>
          </a:p>
          <a:p>
            <a:pPr lvl="1"/>
            <a:r>
              <a:rPr lang="en-US" altLang="en-US" noProof="0" dirty="0"/>
              <a:t>Second level</a:t>
            </a:r>
          </a:p>
          <a:p>
            <a:pPr lvl="2"/>
            <a:r>
              <a:rPr lang="en-US" altLang="en-US" noProof="0" dirty="0"/>
              <a:t>Third level</a:t>
            </a:r>
          </a:p>
          <a:p>
            <a:pPr lvl="3"/>
            <a:r>
              <a:rPr lang="en-US" altLang="en-US" noProof="0" dirty="0"/>
              <a:t>Fourth level</a:t>
            </a:r>
          </a:p>
          <a:p>
            <a:pPr lvl="4"/>
            <a:r>
              <a:rPr lang="en-US" altLang="en-US" noProof="0" dirty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26-01-2020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2.16 Hydrogen bonds between water molecules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2.17 Water transport in plants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2.17-1 Water transport in plants (micrograph)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2.18 Walking on water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pitchFamily="84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2.19 Temperatures for the Pacific Ocean and Southern California on an August day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2.20 Ice: crystalline structure and floating barrier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2.21 Table salt dissolving in water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26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2.22 A water-soluble protein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>
                <a:solidFill>
                  <a:schemeClr val="bg1"/>
                </a:solidFill>
              </a:rPr>
              <a:t>     © 2016 Pearson Education, Inc.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87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>
                <a:solidFill>
                  <a:srgbClr val="000000"/>
                </a:solidFill>
              </a:rPr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dirty="0"/>
              <a:t>Concept 2.5: Hydrogen bonding gives water properties that help make life possible on Earth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All organisms are made mostly of water and live in an environment dominated by water</a:t>
            </a:r>
          </a:p>
          <a:p>
            <a:r>
              <a:rPr lang="en-US" dirty="0"/>
              <a:t>Water molecules are </a:t>
            </a:r>
            <a:r>
              <a:rPr lang="en-US" b="1" dirty="0"/>
              <a:t>polar molecules</a:t>
            </a:r>
            <a:r>
              <a:rPr lang="en-US" dirty="0"/>
              <a:t>, with the oxygen region having a partial negative charge (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>
                <a:sym typeface="Symbol" pitchFamily="18" charset="2"/>
              </a:rPr>
              <a:t>−</a:t>
            </a:r>
            <a:r>
              <a:rPr lang="en-US" dirty="0"/>
              <a:t>) and the hydrogen region a slight positive charge (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>
                <a:sym typeface="Symbol" pitchFamily="18" charset="2"/>
              </a:rPr>
              <a:t></a:t>
            </a:r>
            <a:r>
              <a:rPr lang="en-US" dirty="0"/>
              <a:t>)</a:t>
            </a:r>
          </a:p>
          <a:p>
            <a:r>
              <a:rPr lang="en-US" dirty="0"/>
              <a:t>Two water molecules are held together by a hydrogen bond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Water Transport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2_10WaterTransport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BioFlix</a:t>
            </a:r>
            <a:r>
              <a:rPr lang="en-US" dirty="0"/>
              <a:t>: Water Transport In Plants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2" name="WaterTransportinPla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2.18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783336"/>
            <a:ext cx="8546592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dirty="0"/>
              <a:t>Moderation of Temperature by Water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Water absorbs heat from warmer air and releases stored heat to cooler air</a:t>
            </a:r>
          </a:p>
          <a:p>
            <a:r>
              <a:rPr lang="en-US" dirty="0"/>
              <a:t>Water can absorb or release a large amount of heat with only a slight change in its own temperature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i="1" dirty="0"/>
              <a:t>Temperature and Heat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b="1" dirty="0"/>
              <a:t>Kinetic energy </a:t>
            </a:r>
            <a:r>
              <a:rPr lang="en-US" dirty="0"/>
              <a:t>is the energy of motion</a:t>
            </a:r>
          </a:p>
          <a:p>
            <a:r>
              <a:rPr lang="en-US" b="1" dirty="0"/>
              <a:t>Thermal energy </a:t>
            </a:r>
            <a:r>
              <a:rPr lang="en-US" dirty="0"/>
              <a:t>is a measure of the total amount of kinetic energy due to molecular motion</a:t>
            </a:r>
          </a:p>
          <a:p>
            <a:r>
              <a:rPr lang="en-US" b="1" dirty="0"/>
              <a:t>Temperature</a:t>
            </a:r>
            <a:r>
              <a:rPr lang="en-US" dirty="0"/>
              <a:t> represents the average kinetic energy of molecules</a:t>
            </a:r>
          </a:p>
          <a:p>
            <a:r>
              <a:rPr lang="en-US" dirty="0"/>
              <a:t>Thermal energy in transfer from one body of matter to another is defined as </a:t>
            </a:r>
            <a:r>
              <a:rPr lang="en-US" b="1" dirty="0"/>
              <a:t>heat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calorie (</a:t>
            </a:r>
            <a:r>
              <a:rPr lang="en-US" b="1" dirty="0" err="1"/>
              <a:t>cal</a:t>
            </a:r>
            <a:r>
              <a:rPr lang="en-US" b="1" dirty="0"/>
              <a:t>) </a:t>
            </a:r>
            <a:r>
              <a:rPr lang="en-US" dirty="0"/>
              <a:t>is the amount of heat required to raise the temperature of 1 g of water by 1</a:t>
            </a:r>
            <a:r>
              <a:rPr lang="en-US" dirty="0">
                <a:sym typeface="Symbol" pitchFamily="18" charset="2"/>
              </a:rPr>
              <a:t></a:t>
            </a:r>
            <a:r>
              <a:rPr lang="en-US" dirty="0"/>
              <a:t>C</a:t>
            </a:r>
          </a:p>
          <a:p>
            <a:r>
              <a:rPr lang="en-US" dirty="0"/>
              <a:t>The </a:t>
            </a:r>
            <a:r>
              <a:rPr lang="ja-JP" altLang="en-US" dirty="0"/>
              <a:t>“</a:t>
            </a:r>
            <a:r>
              <a:rPr lang="en-US" altLang="ja-JP" dirty="0"/>
              <a:t>calories</a:t>
            </a:r>
            <a:r>
              <a:rPr lang="ja-JP" altLang="en-US" dirty="0"/>
              <a:t>”</a:t>
            </a:r>
            <a:r>
              <a:rPr lang="en-US" altLang="ja-JP" dirty="0"/>
              <a:t> on food packages are actually </a:t>
            </a:r>
            <a:r>
              <a:rPr lang="en-US" altLang="ja-JP" b="1" dirty="0"/>
              <a:t>kilocalories (kcal), </a:t>
            </a:r>
            <a:r>
              <a:rPr lang="en-US" altLang="ja-JP" dirty="0"/>
              <a:t>where 1 kcal </a:t>
            </a:r>
            <a:r>
              <a:rPr lang="en-US" altLang="ja-JP" dirty="0">
                <a:sym typeface="Symbol" pitchFamily="18" charset="2"/>
              </a:rPr>
              <a:t></a:t>
            </a:r>
            <a:r>
              <a:rPr lang="en-US" altLang="ja-JP" dirty="0"/>
              <a:t> 1,000 </a:t>
            </a:r>
            <a:r>
              <a:rPr lang="en-US" altLang="ja-JP" dirty="0" err="1"/>
              <a:t>cal</a:t>
            </a:r>
            <a:endParaRPr lang="en-US" altLang="ja-JP" dirty="0"/>
          </a:p>
          <a:p>
            <a:r>
              <a:rPr lang="en-US" dirty="0"/>
              <a:t>The </a:t>
            </a:r>
            <a:r>
              <a:rPr lang="en-US" b="1" dirty="0"/>
              <a:t>joule (J) </a:t>
            </a:r>
            <a:r>
              <a:rPr lang="en-US" dirty="0"/>
              <a:t>is another unit of energy, where </a:t>
            </a:r>
            <a:br>
              <a:rPr lang="en-US" dirty="0"/>
            </a:br>
            <a:r>
              <a:rPr lang="en-US" dirty="0"/>
              <a:t>1 J </a:t>
            </a:r>
            <a:r>
              <a:rPr lang="en-US" altLang="ja-JP" dirty="0">
                <a:sym typeface="Symbol" pitchFamily="18" charset="2"/>
              </a:rPr>
              <a:t></a:t>
            </a:r>
            <a:r>
              <a:rPr lang="en-US" dirty="0"/>
              <a:t> 0.239 </a:t>
            </a:r>
            <a:r>
              <a:rPr lang="en-US" dirty="0" err="1"/>
              <a:t>cal</a:t>
            </a:r>
            <a:r>
              <a:rPr lang="en-US" dirty="0"/>
              <a:t>, or 1 </a:t>
            </a:r>
            <a:r>
              <a:rPr lang="en-US" dirty="0" err="1"/>
              <a:t>cal</a:t>
            </a:r>
            <a:r>
              <a:rPr lang="en-US" dirty="0"/>
              <a:t> </a:t>
            </a:r>
            <a:r>
              <a:rPr lang="en-US" altLang="ja-JP" dirty="0">
                <a:sym typeface="Symbol" pitchFamily="18" charset="2"/>
              </a:rPr>
              <a:t></a:t>
            </a:r>
            <a:r>
              <a:rPr lang="en-US" dirty="0"/>
              <a:t> 4.184 J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i="1" dirty="0"/>
              <a:t>Water</a:t>
            </a:r>
            <a:r>
              <a:rPr lang="ja-JP" altLang="en-US" i="1" dirty="0"/>
              <a:t>’</a:t>
            </a:r>
            <a:r>
              <a:rPr lang="en-US" altLang="ja-JP" i="1" dirty="0"/>
              <a:t>s High Specific Heat</a:t>
            </a:r>
            <a:endParaRPr lang="en-US" i="1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specific heat </a:t>
            </a:r>
            <a:r>
              <a:rPr lang="en-US" dirty="0"/>
              <a:t>of a substance is the amount of heat that must be absorbed or lost for 1 g of that substance to change its temperature by 1</a:t>
            </a:r>
            <a:r>
              <a:rPr lang="en-US" dirty="0">
                <a:sym typeface="Symbol" pitchFamily="18" charset="2"/>
              </a:rPr>
              <a:t></a:t>
            </a:r>
            <a:r>
              <a:rPr lang="en-US" dirty="0"/>
              <a:t>C</a:t>
            </a:r>
          </a:p>
          <a:p>
            <a:r>
              <a:rPr lang="en-US" dirty="0"/>
              <a:t>The specific heat of water is 1 </a:t>
            </a:r>
            <a:r>
              <a:rPr lang="en-US" dirty="0" err="1"/>
              <a:t>cal</a:t>
            </a:r>
            <a:r>
              <a:rPr lang="en-US" dirty="0"/>
              <a:t>/(g </a:t>
            </a:r>
            <a:r>
              <a:rPr lang="en-US" dirty="0">
                <a:latin typeface="Symbol" pitchFamily="18" charset="2"/>
                <a:sym typeface="Symbol" panose="05050102010706020507" pitchFamily="18" charset="2"/>
              </a:rPr>
              <a:t></a:t>
            </a:r>
            <a:r>
              <a:rPr lang="en-US" dirty="0">
                <a:latin typeface="Symbol" pitchFamily="18" charset="2"/>
                <a:sym typeface="Symbol"/>
              </a:rPr>
              <a:t> </a:t>
            </a:r>
            <a:r>
              <a:rPr lang="en-US" dirty="0">
                <a:sym typeface="Symbol" pitchFamily="18" charset="2"/>
              </a:rPr>
              <a:t></a:t>
            </a:r>
            <a:r>
              <a:rPr lang="en-US" dirty="0"/>
              <a:t>C)</a:t>
            </a:r>
          </a:p>
          <a:p>
            <a:r>
              <a:rPr lang="en-US" dirty="0"/>
              <a:t>Water resists changing its temperature because of its high specific heat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Water</a:t>
            </a:r>
            <a:r>
              <a:rPr lang="ja-JP" altLang="en-US" dirty="0"/>
              <a:t>’</a:t>
            </a:r>
            <a:r>
              <a:rPr lang="en-US" altLang="ja-JP" dirty="0"/>
              <a:t>s high specific heat can be traced to hydrogen bonding</a:t>
            </a:r>
          </a:p>
          <a:p>
            <a:pPr lvl="1"/>
            <a:r>
              <a:rPr lang="en-US" dirty="0"/>
              <a:t>Heat is absorbed when hydrogen bonds break</a:t>
            </a:r>
          </a:p>
          <a:p>
            <a:pPr lvl="1"/>
            <a:r>
              <a:rPr lang="en-US" dirty="0"/>
              <a:t>Heat is released when hydrogen bonds form</a:t>
            </a:r>
          </a:p>
          <a:p>
            <a:r>
              <a:rPr lang="en-US" dirty="0"/>
              <a:t>The high specific heat of water keeps temperature fluctuations within limits that permit life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06880"/>
            <a:ext cx="8546592" cy="344424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2.19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30968" y="2021086"/>
            <a:ext cx="21977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Santa Barbara 73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647093" y="2617986"/>
            <a:ext cx="151656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Los Angeles</a:t>
            </a:r>
          </a:p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(Airport) 75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235806" y="3333949"/>
            <a:ext cx="9281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70s (</a:t>
            </a: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F)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235806" y="3767336"/>
            <a:ext cx="4280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80s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235806" y="4194374"/>
            <a:ext cx="4280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Arial" pitchFamily="34" charset="0"/>
              </a:rPr>
              <a:t>90s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235806" y="4632524"/>
            <a:ext cx="5706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Arial" pitchFamily="34" charset="0"/>
              </a:rPr>
              <a:t>100s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488593" y="1929011"/>
            <a:ext cx="104195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Burbank</a:t>
            </a:r>
          </a:p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90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009418" y="1843286"/>
            <a:ext cx="191077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San Bernardino</a:t>
            </a:r>
          </a:p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100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5812568" y="2540199"/>
            <a:ext cx="1676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Riverside 96</a:t>
            </a:r>
            <a:r>
              <a:rPr lang="en-US" sz="200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2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172806" y="2903736"/>
            <a:ext cx="12456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Santa Ana</a:t>
            </a:r>
          </a:p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  84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6723793" y="3091061"/>
            <a:ext cx="163826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Palm Springs</a:t>
            </a:r>
          </a:p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106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2912206" y="3902274"/>
            <a:ext cx="2138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Pacific Ocean 68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4083781" y="4727774"/>
            <a:ext cx="1777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San Diego 72</a:t>
            </a:r>
            <a:r>
              <a:rPr lang="en-US" sz="3000" b="1" baseline="5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</a:t>
            </a:r>
            <a:endParaRPr lang="en-US" sz="3000" b="1" baseline="5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7501668" y="4699199"/>
            <a:ext cx="10098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Arial" pitchFamily="34" charset="0"/>
              </a:rPr>
              <a:t>40 miles</a:t>
            </a:r>
          </a:p>
        </p:txBody>
      </p:sp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i="1" dirty="0"/>
              <a:t>Evaporative Cooling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Evaporation (vaporization) is transformation of a substance from liquid to gas</a:t>
            </a:r>
          </a:p>
          <a:p>
            <a:r>
              <a:rPr lang="en-US" b="1" dirty="0"/>
              <a:t>Heat of vaporization </a:t>
            </a:r>
            <a:r>
              <a:rPr lang="en-US" dirty="0"/>
              <a:t>is the heat a liquid must absorb for 1 g to be converted to gas</a:t>
            </a:r>
          </a:p>
          <a:p>
            <a:r>
              <a:rPr lang="en-US" dirty="0"/>
              <a:t>As a liquid evaporates, its remaining surface cools, a process called </a:t>
            </a:r>
            <a:r>
              <a:rPr lang="en-US" b="1" dirty="0"/>
              <a:t>evaporative cooling </a:t>
            </a:r>
          </a:p>
          <a:p>
            <a:r>
              <a:rPr lang="en-US" dirty="0"/>
              <a:t>Evaporative cooling of water helps stabilize temperatures in bodies or water and organisms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268224"/>
            <a:ext cx="6656832" cy="63215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2.16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0661" y="1595850"/>
            <a:ext cx="240450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</a:t>
            </a:r>
            <a:r>
              <a:rPr lang="en-US" sz="2180" b="1" baseline="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</a:t>
            </a:r>
            <a:endParaRPr lang="en-US" sz="2180" b="1" baseline="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4559" y="2802497"/>
            <a:ext cx="201978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83329" y="3448924"/>
            <a:ext cx="218008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3448" y="3804921"/>
            <a:ext cx="201978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20753" y="3153213"/>
            <a:ext cx="1910779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</a:rPr>
              <a:t>Polar covalent</a:t>
            </a:r>
          </a:p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</a:rPr>
              <a:t>bonds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0753" y="2037005"/>
            <a:ext cx="1308050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</a:rPr>
              <a:t>Hydrogen</a:t>
            </a:r>
          </a:p>
          <a:p>
            <a:pPr eaLnBrk="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</a:rPr>
              <a:t>bond</a:t>
            </a:r>
          </a:p>
        </p:txBody>
      </p:sp>
      <p:sp>
        <p:nvSpPr>
          <p:cNvPr id="2" name="Freeform 1"/>
          <p:cNvSpPr/>
          <p:nvPr/>
        </p:nvSpPr>
        <p:spPr>
          <a:xfrm>
            <a:off x="4622800" y="2152650"/>
            <a:ext cx="1333500" cy="0"/>
          </a:xfrm>
          <a:custGeom>
            <a:avLst/>
            <a:gdLst>
              <a:gd name="connsiteX0" fmla="*/ 0 w 1333500"/>
              <a:gd name="connsiteY0" fmla="*/ 0 h 0"/>
              <a:gd name="connsiteX1" fmla="*/ 1333500 w 1333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0">
                <a:moveTo>
                  <a:pt x="0" y="0"/>
                </a:moveTo>
                <a:lnTo>
                  <a:pt x="1333500" y="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351020" y="3276600"/>
            <a:ext cx="1600200" cy="510540"/>
          </a:xfrm>
          <a:custGeom>
            <a:avLst/>
            <a:gdLst>
              <a:gd name="connsiteX0" fmla="*/ 0 w 1600200"/>
              <a:gd name="connsiteY0" fmla="*/ 7620 h 510540"/>
              <a:gd name="connsiteX1" fmla="*/ 1600200 w 1600200"/>
              <a:gd name="connsiteY1" fmla="*/ 0 h 510540"/>
              <a:gd name="connsiteX2" fmla="*/ 228600 w 1600200"/>
              <a:gd name="connsiteY2" fmla="*/ 51054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10540">
                <a:moveTo>
                  <a:pt x="0" y="7620"/>
                </a:moveTo>
                <a:lnTo>
                  <a:pt x="1600200" y="0"/>
                </a:lnTo>
                <a:lnTo>
                  <a:pt x="228600" y="51054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2561" y="2374746"/>
            <a:ext cx="301365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</a:t>
            </a:r>
            <a:endParaRPr lang="en-US" sz="2180" b="1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5880" y="4076841"/>
            <a:ext cx="240450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</a:t>
            </a:r>
            <a:r>
              <a:rPr lang="en-US" sz="2180" b="1" baseline="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</a:t>
            </a:r>
            <a:endParaRPr lang="en-US" sz="2180" b="1" baseline="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8206" y="4490183"/>
            <a:ext cx="240450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</a:t>
            </a:r>
            <a:r>
              <a:rPr lang="en-US" sz="2180" b="1" baseline="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</a:t>
            </a:r>
            <a:endParaRPr lang="en-US" sz="2180" b="1" baseline="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5680" y="4657921"/>
            <a:ext cx="240450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</a:t>
            </a:r>
            <a:r>
              <a:rPr lang="en-US" sz="2180" b="1" baseline="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</a:t>
            </a:r>
            <a:endParaRPr lang="en-US" sz="2180" b="1" baseline="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24162" y="3635373"/>
            <a:ext cx="240450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</a:t>
            </a:r>
            <a:r>
              <a:rPr lang="en-US" sz="2180" b="1" baseline="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</a:t>
            </a:r>
            <a:endParaRPr lang="en-US" sz="2180" b="1" baseline="8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2341" y="3738671"/>
            <a:ext cx="240450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</a:t>
            </a:r>
            <a:r>
              <a:rPr lang="en-US" sz="2180" b="1" baseline="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</a:t>
            </a:r>
            <a:endParaRPr lang="en-US" sz="2180" b="1" baseline="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9" name="Left Brace 18"/>
          <p:cNvSpPr/>
          <p:nvPr/>
        </p:nvSpPr>
        <p:spPr>
          <a:xfrm rot="10800000">
            <a:off x="4418520" y="1959903"/>
            <a:ext cx="212383" cy="384877"/>
          </a:xfrm>
          <a:prstGeom prst="leftBrace">
            <a:avLst>
              <a:gd name="adj1" fmla="val 23536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05209" y="4073553"/>
            <a:ext cx="240450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</a:t>
            </a:r>
            <a:r>
              <a:rPr lang="en-US" sz="2180" b="1" baseline="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</a:t>
            </a:r>
            <a:endParaRPr lang="en-US" sz="2180" b="1" baseline="8000" dirty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dirty="0"/>
              <a:t>Floating of Ice on Liquid Water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Ice floats in liquid water because hydrogen bonds in ice are more </a:t>
            </a:r>
            <a:r>
              <a:rPr lang="ja-JP" altLang="en-US" dirty="0"/>
              <a:t>“</a:t>
            </a:r>
            <a:r>
              <a:rPr lang="en-US" altLang="ja-JP" dirty="0"/>
              <a:t>ordered,</a:t>
            </a:r>
            <a:r>
              <a:rPr lang="ja-JP" altLang="en-US" dirty="0"/>
              <a:t>”</a:t>
            </a:r>
            <a:r>
              <a:rPr lang="en-US" altLang="ja-JP" dirty="0"/>
              <a:t> making ice less dense</a:t>
            </a:r>
          </a:p>
          <a:p>
            <a:r>
              <a:rPr lang="en-US" dirty="0"/>
              <a:t>Water reaches its greatest density at 4</a:t>
            </a:r>
            <a:r>
              <a:rPr lang="en-US" dirty="0">
                <a:sym typeface="Symbol" pitchFamily="18" charset="2"/>
              </a:rPr>
              <a:t></a:t>
            </a:r>
            <a:r>
              <a:rPr lang="en-US" dirty="0"/>
              <a:t>C</a:t>
            </a:r>
          </a:p>
          <a:p>
            <a:r>
              <a:rPr lang="en-US" dirty="0"/>
              <a:t>If ice sank, all bodies of water would eventually freeze solid, making life impossible on Earth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33984"/>
            <a:ext cx="8546592" cy="559003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2.20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sp>
        <p:nvSpPr>
          <p:cNvPr id="3" name="Freeform 2"/>
          <p:cNvSpPr/>
          <p:nvPr/>
        </p:nvSpPr>
        <p:spPr>
          <a:xfrm>
            <a:off x="3190875" y="1876425"/>
            <a:ext cx="352425" cy="85725"/>
          </a:xfrm>
          <a:custGeom>
            <a:avLst/>
            <a:gdLst>
              <a:gd name="connsiteX0" fmla="*/ 0 w 352425"/>
              <a:gd name="connsiteY0" fmla="*/ 85725 h 85725"/>
              <a:gd name="connsiteX1" fmla="*/ 352425 w 352425"/>
              <a:gd name="connsiteY1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425" h="85725">
                <a:moveTo>
                  <a:pt x="0" y="85725"/>
                </a:moveTo>
                <a:lnTo>
                  <a:pt x="352425" y="0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603972" y="1693961"/>
            <a:ext cx="1897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Hydrogen bond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97947" y="2214661"/>
            <a:ext cx="2178481" cy="8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Liquid water:</a:t>
            </a:r>
          </a:p>
          <a:p>
            <a:pPr algn="ctr" eaLnBrk="0" hangingPunct="0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Hydrogen bonds</a:t>
            </a:r>
          </a:p>
          <a:p>
            <a:pPr algn="ctr" eaLnBrk="0" hangingPunct="0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break and re-form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98860" y="3733996"/>
            <a:ext cx="204062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Ice:</a:t>
            </a:r>
          </a:p>
          <a:p>
            <a:pPr algn="ctr" eaLnBrk="0" hangingPunct="0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Hydrogen bonds</a:t>
            </a:r>
          </a:p>
          <a:p>
            <a:pPr algn="ctr" eaLnBrk="0" hangingPunct="0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</a:rPr>
              <a:t>are stable</a:t>
            </a:r>
          </a:p>
        </p:txBody>
      </p:sp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dirty="0"/>
              <a:t>Water: The Solvent of Life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solution</a:t>
            </a:r>
            <a:r>
              <a:rPr lang="en-US" dirty="0"/>
              <a:t> is a liquid that is a homogeneous mixture of substances</a:t>
            </a:r>
          </a:p>
          <a:p>
            <a:r>
              <a:rPr lang="en-US" dirty="0"/>
              <a:t>A </a:t>
            </a:r>
            <a:r>
              <a:rPr lang="en-US" b="1" dirty="0"/>
              <a:t>solvent</a:t>
            </a:r>
            <a:r>
              <a:rPr lang="en-US" dirty="0"/>
              <a:t> is the dissolving agent of a solution</a:t>
            </a:r>
          </a:p>
          <a:p>
            <a:r>
              <a:rPr lang="en-US" dirty="0"/>
              <a:t>The </a:t>
            </a:r>
            <a:r>
              <a:rPr lang="en-US" b="1" dirty="0"/>
              <a:t>solute</a:t>
            </a:r>
            <a:r>
              <a:rPr lang="en-US" dirty="0"/>
              <a:t> is the substance that is dissolved</a:t>
            </a:r>
          </a:p>
          <a:p>
            <a:r>
              <a:rPr lang="en-US" dirty="0"/>
              <a:t>An </a:t>
            </a:r>
            <a:r>
              <a:rPr lang="en-US" b="1" dirty="0"/>
              <a:t>aqueous solution </a:t>
            </a:r>
            <a:r>
              <a:rPr lang="en-US" dirty="0"/>
              <a:t>is one in which water is the solvent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Water is a versatile solvent due to its polarity, which allows it to form hydrogen bonds easily</a:t>
            </a:r>
          </a:p>
          <a:p>
            <a:r>
              <a:rPr lang="en-US" dirty="0"/>
              <a:t>When an ionic compound is dissolved in water, each ion is surrounded by a sphere of water molecules called a </a:t>
            </a:r>
            <a:r>
              <a:rPr lang="en-US" b="1" dirty="0"/>
              <a:t>hydration shell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268224"/>
            <a:ext cx="6614160" cy="63215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2.21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14761" y="2966811"/>
            <a:ext cx="31579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b="1" dirty="0" err="1">
                <a:solidFill>
                  <a:srgbClr val="000000"/>
                </a:solidFill>
              </a:rPr>
              <a:t>Cl</a:t>
            </a:r>
            <a:r>
              <a:rPr lang="en-US" sz="1800" b="1" baseline="3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</a:t>
            </a:r>
            <a:endParaRPr lang="en-US" sz="1800" b="1" baseline="3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7498" y="1123581"/>
            <a:ext cx="38472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</a:rPr>
              <a:t>Na</a:t>
            </a:r>
            <a:r>
              <a:rPr lang="en-US" sz="1800" b="1" baseline="3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</a:t>
            </a:r>
            <a:endParaRPr lang="en-US" sz="1800" b="1" baseline="3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0701" y="2267499"/>
            <a:ext cx="359073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700" b="1" dirty="0">
                <a:solidFill>
                  <a:srgbClr val="000000"/>
                </a:solidFill>
              </a:rPr>
              <a:t>Na</a:t>
            </a:r>
            <a:r>
              <a:rPr lang="en-US" sz="1700" b="1" baseline="3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</a:t>
            </a:r>
            <a:endParaRPr lang="en-US" sz="1700" b="1" baseline="36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7589" y="2910279"/>
            <a:ext cx="31579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b="1" dirty="0" err="1">
                <a:solidFill>
                  <a:srgbClr val="000000"/>
                </a:solidFill>
              </a:rPr>
              <a:t>Cl</a:t>
            </a:r>
            <a:r>
              <a:rPr lang="en-US" sz="1800" b="1" baseline="36000" dirty="0">
                <a:solidFill>
                  <a:srgbClr val="000000"/>
                </a:solidFill>
                <a:latin typeface="Symbol" pitchFamily="18" charset="2"/>
                <a:sym typeface="Symbol"/>
              </a:rPr>
              <a:t></a:t>
            </a:r>
            <a:endParaRPr lang="en-US" sz="1800" b="1" baseline="36000" dirty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Water can also dissolve compounds made of nonionic polar molecules</a:t>
            </a:r>
          </a:p>
          <a:p>
            <a:r>
              <a:rPr lang="en-US" dirty="0"/>
              <a:t>Even large polar molecules such as proteins can dissolve in water if they have ionic and polar regions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87680"/>
            <a:ext cx="8546592" cy="5882640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2.22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8061" y="2493765"/>
            <a:ext cx="301365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</a:t>
            </a:r>
            <a:endParaRPr lang="en-US" sz="2180" b="1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6398" y="3725818"/>
            <a:ext cx="301365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</a:t>
            </a:r>
            <a:endParaRPr lang="en-US" sz="2180" b="1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6761" y="3071490"/>
            <a:ext cx="301365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-</a:t>
            </a:r>
            <a:endParaRPr lang="en-US" sz="2180" b="1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6050" y="3153077"/>
            <a:ext cx="301365" cy="33547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-</a:t>
            </a:r>
            <a:endParaRPr lang="en-US" sz="2180" b="1" dirty="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i="1" dirty="0"/>
              <a:t>Hydrophilic and Hydrophobic Substances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="1" dirty="0"/>
              <a:t> hydrophilic </a:t>
            </a:r>
            <a:r>
              <a:rPr lang="en-US" dirty="0"/>
              <a:t>substance is one that has an affinity for water</a:t>
            </a:r>
          </a:p>
          <a:p>
            <a:r>
              <a:rPr lang="en-US" dirty="0"/>
              <a:t>A </a:t>
            </a:r>
            <a:r>
              <a:rPr lang="en-US" b="1" dirty="0"/>
              <a:t>hydrophobic</a:t>
            </a:r>
            <a:r>
              <a:rPr lang="en-US" dirty="0"/>
              <a:t> substance is one that does not have an affinity for water</a:t>
            </a:r>
          </a:p>
          <a:p>
            <a:r>
              <a:rPr lang="en-US" dirty="0"/>
              <a:t>Oil molecules are hydrophobic because they have relatively nonpolar covalent bonds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i="1" dirty="0"/>
              <a:t>Solute Concentration in Aqueous Solutions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Most chemical reactions in organisms involve solutes dissolved in water</a:t>
            </a:r>
          </a:p>
          <a:p>
            <a:r>
              <a:rPr lang="en-US" dirty="0"/>
              <a:t>Chemical reactions depend on the concentration of solutes, or the number of molecules in a volume of an aqueous solution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b="1" dirty="0"/>
              <a:t>Molecular mass </a:t>
            </a:r>
            <a:r>
              <a:rPr lang="en-US" dirty="0"/>
              <a:t>is the sum of all masses of all atoms in a molecule</a:t>
            </a:r>
          </a:p>
          <a:p>
            <a:r>
              <a:rPr lang="en-US" dirty="0"/>
              <a:t>Numbers of molecules are usually measured in moles, where 1 </a:t>
            </a:r>
            <a:r>
              <a:rPr lang="en-US" b="1" dirty="0"/>
              <a:t>mole </a:t>
            </a:r>
            <a:r>
              <a:rPr lang="en-US" dirty="0"/>
              <a:t>(</a:t>
            </a:r>
            <a:r>
              <a:rPr lang="en-US" b="1" dirty="0" err="1"/>
              <a:t>mol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>
                <a:sym typeface="Symbol" pitchFamily="18" charset="2"/>
              </a:rPr>
              <a:t></a:t>
            </a:r>
            <a:r>
              <a:rPr lang="en-US" dirty="0"/>
              <a:t> 6.02 </a:t>
            </a:r>
            <a:r>
              <a:rPr lang="en-US" dirty="0">
                <a:sym typeface="Symbol" pitchFamily="18" charset="2"/>
              </a:rPr>
              <a:t></a:t>
            </a:r>
            <a:r>
              <a:rPr lang="en-US" dirty="0"/>
              <a:t> 10</a:t>
            </a:r>
            <a:r>
              <a:rPr lang="en-US" baseline="30000" dirty="0"/>
              <a:t>23 </a:t>
            </a:r>
            <a:r>
              <a:rPr lang="en-US" dirty="0"/>
              <a:t>molecules </a:t>
            </a:r>
          </a:p>
          <a:p>
            <a:r>
              <a:rPr lang="en-US" dirty="0"/>
              <a:t>Avogadro</a:t>
            </a:r>
            <a:r>
              <a:rPr lang="ja-JP" altLang="en-US" dirty="0"/>
              <a:t>’</a:t>
            </a:r>
            <a:r>
              <a:rPr lang="en-US" altLang="ja-JP" dirty="0"/>
              <a:t>s number and the unit </a:t>
            </a:r>
            <a:r>
              <a:rPr lang="en-US" altLang="ja-JP" i="1" dirty="0" err="1"/>
              <a:t>dalton</a:t>
            </a:r>
            <a:r>
              <a:rPr lang="en-US" altLang="ja-JP" dirty="0"/>
              <a:t> were defined such that 6.02 </a:t>
            </a:r>
            <a:r>
              <a:rPr lang="en-US" altLang="ja-JP" dirty="0">
                <a:sym typeface="Symbol" pitchFamily="18" charset="2"/>
              </a:rPr>
              <a:t></a:t>
            </a:r>
            <a:r>
              <a:rPr lang="en-US" altLang="ja-JP" dirty="0"/>
              <a:t> 10</a:t>
            </a:r>
            <a:r>
              <a:rPr lang="en-US" altLang="ja-JP" baseline="30000" dirty="0"/>
              <a:t>23</a:t>
            </a:r>
            <a:r>
              <a:rPr lang="en-US" altLang="ja-JP" dirty="0"/>
              <a:t> </a:t>
            </a:r>
            <a:r>
              <a:rPr lang="en-US" altLang="ja-JP" dirty="0" err="1"/>
              <a:t>daltons</a:t>
            </a:r>
            <a:r>
              <a:rPr lang="en-US" altLang="ja-JP" dirty="0"/>
              <a:t> </a:t>
            </a:r>
            <a:r>
              <a:rPr lang="en-US" altLang="ja-JP" dirty="0">
                <a:sym typeface="Symbol" pitchFamily="18" charset="2"/>
              </a:rPr>
              <a:t></a:t>
            </a:r>
            <a:r>
              <a:rPr lang="en-US" altLang="ja-JP" dirty="0"/>
              <a:t> 1 g</a:t>
            </a:r>
          </a:p>
          <a:p>
            <a:r>
              <a:rPr lang="en-US" b="1" dirty="0"/>
              <a:t>Molarity </a:t>
            </a:r>
            <a:r>
              <a:rPr lang="en-US" dirty="0"/>
              <a:t>(</a:t>
            </a:r>
            <a:r>
              <a:rPr lang="en-US" b="1" i="1" dirty="0"/>
              <a:t>M</a:t>
            </a:r>
            <a:r>
              <a:rPr lang="en-US" dirty="0"/>
              <a:t>) is the number of moles of solute per liter of solution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Four emergent properties of water contribute to Earth</a:t>
            </a:r>
            <a:r>
              <a:rPr lang="ja-JP" altLang="en-US" dirty="0"/>
              <a:t>’</a:t>
            </a:r>
            <a:r>
              <a:rPr lang="en-US" altLang="ja-JP" dirty="0"/>
              <a:t>s suitability for life:</a:t>
            </a:r>
          </a:p>
          <a:p>
            <a:pPr lvl="1"/>
            <a:r>
              <a:rPr lang="en-US" dirty="0"/>
              <a:t>Cohesive behavior</a:t>
            </a:r>
          </a:p>
          <a:p>
            <a:pPr lvl="1"/>
            <a:r>
              <a:rPr lang="en-US" dirty="0"/>
              <a:t>Ability to moderate temperature</a:t>
            </a:r>
          </a:p>
          <a:p>
            <a:pPr lvl="1"/>
            <a:r>
              <a:rPr lang="en-US" dirty="0"/>
              <a:t>Expansion upon freezing</a:t>
            </a:r>
          </a:p>
          <a:p>
            <a:pPr lvl="1"/>
            <a:r>
              <a:rPr lang="en-US" dirty="0"/>
              <a:t>Versatility as a solvent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182563"/>
            <a:ext cx="8775700" cy="822325"/>
          </a:xfrm>
        </p:spPr>
        <p:txBody>
          <a:bodyPr/>
          <a:lstStyle/>
          <a:p>
            <a:r>
              <a:rPr lang="en-US" dirty="0"/>
              <a:t>Cohesion of Water Molecules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123950"/>
            <a:ext cx="8775700" cy="5229225"/>
          </a:xfrm>
        </p:spPr>
        <p:txBody>
          <a:bodyPr/>
          <a:lstStyle/>
          <a:p>
            <a:r>
              <a:rPr lang="en-US" dirty="0"/>
              <a:t>Water molecules are linked by multiple hydrogen bonds</a:t>
            </a:r>
          </a:p>
          <a:p>
            <a:r>
              <a:rPr lang="en-US" dirty="0"/>
              <a:t>The molecules stay close together because of this; it is called </a:t>
            </a:r>
            <a:r>
              <a:rPr lang="en-US" b="1" dirty="0"/>
              <a:t>cohesion</a:t>
            </a:r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Cohesion due to hydrogen bonding contributes to the transport of water and nutrients against gravity in plants</a:t>
            </a:r>
          </a:p>
          <a:p>
            <a:r>
              <a:rPr lang="en-US" b="1" dirty="0"/>
              <a:t>Adhesion</a:t>
            </a:r>
            <a:r>
              <a:rPr lang="en-US" dirty="0"/>
              <a:t>, the clinging of one substance to another, also plays a role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Water Structure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  <p:pic>
        <p:nvPicPr>
          <p:cNvPr id="4" name="02_08WaterStructu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905000"/>
            <a:ext cx="4114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48" y="268224"/>
            <a:ext cx="5937504" cy="6321552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2.17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6920" y="914951"/>
            <a:ext cx="428002" cy="27360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78" b="1" dirty="0">
                <a:solidFill>
                  <a:srgbClr val="000000"/>
                </a:solidFill>
              </a:rPr>
              <a:t>H</a:t>
            </a:r>
            <a:r>
              <a:rPr lang="en-US" sz="1780" b="1" baseline="-25000" dirty="0">
                <a:solidFill>
                  <a:srgbClr val="000000"/>
                </a:solidFill>
              </a:rPr>
              <a:t>2</a:t>
            </a:r>
            <a:r>
              <a:rPr lang="en-US" sz="1778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36134" y="1483276"/>
            <a:ext cx="1040349" cy="2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Adhesion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698735" y="1740451"/>
            <a:ext cx="1229503" cy="97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900"/>
              </a:lnSpc>
            </a:pP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Two types</a:t>
            </a:r>
          </a:p>
          <a:p>
            <a:pPr algn="ctr" eaLnBrk="0" hangingPunct="0">
              <a:lnSpc>
                <a:spcPts val="1900"/>
              </a:lnSpc>
            </a:pP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of water-</a:t>
            </a:r>
          </a:p>
          <a:p>
            <a:pPr algn="ctr" eaLnBrk="0" hangingPunct="0">
              <a:lnSpc>
                <a:spcPts val="1900"/>
              </a:lnSpc>
            </a:pP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conducting</a:t>
            </a:r>
          </a:p>
          <a:p>
            <a:pPr algn="ctr" eaLnBrk="0" hangingPunct="0">
              <a:lnSpc>
                <a:spcPts val="1900"/>
              </a:lnSpc>
            </a:pP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cells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61572" y="4110589"/>
            <a:ext cx="1051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Cohesion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14984" y="4639226"/>
            <a:ext cx="1141338" cy="6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700"/>
              </a:lnSpc>
            </a:pP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Direction</a:t>
            </a:r>
          </a:p>
          <a:p>
            <a:pPr eaLnBrk="0" hangingPunct="0">
              <a:lnSpc>
                <a:spcPts val="1700"/>
              </a:lnSpc>
            </a:pP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of water</a:t>
            </a:r>
          </a:p>
          <a:p>
            <a:pPr eaLnBrk="0" hangingPunct="0">
              <a:lnSpc>
                <a:spcPts val="1700"/>
              </a:lnSpc>
            </a:pP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movement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202697" y="4861476"/>
            <a:ext cx="779059" cy="2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300 </a:t>
            </a:r>
            <a:r>
              <a:rPr lang="en-US" sz="1780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</a:t>
            </a:r>
            <a:r>
              <a:rPr lang="en-US" sz="1780" b="1" dirty="0">
                <a:solidFill>
                  <a:srgbClr val="000000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6972" y="5796514"/>
            <a:ext cx="428002" cy="2739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0" b="1" dirty="0">
                <a:solidFill>
                  <a:srgbClr val="000000"/>
                </a:solidFill>
              </a:rPr>
              <a:t>H</a:t>
            </a:r>
            <a:r>
              <a:rPr lang="en-US" sz="1780" b="1" baseline="-25000" dirty="0">
                <a:solidFill>
                  <a:srgbClr val="000000"/>
                </a:solidFill>
              </a:rPr>
              <a:t>2</a:t>
            </a:r>
            <a:r>
              <a:rPr lang="en-US" sz="1780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5647" y="6074326"/>
            <a:ext cx="428002" cy="2739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0" b="1" dirty="0">
                <a:solidFill>
                  <a:srgbClr val="000000"/>
                </a:solidFill>
              </a:rPr>
              <a:t>H</a:t>
            </a:r>
            <a:r>
              <a:rPr lang="en-US" sz="1780" b="1" baseline="-25000" dirty="0">
                <a:solidFill>
                  <a:srgbClr val="000000"/>
                </a:solidFill>
              </a:rPr>
              <a:t>2</a:t>
            </a:r>
            <a:r>
              <a:rPr lang="en-US" sz="1780" b="1" dirty="0">
                <a:solidFill>
                  <a:srgbClr val="000000"/>
                </a:solidFill>
              </a:rPr>
              <a:t>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52999" y="2714624"/>
            <a:ext cx="483395" cy="592931"/>
            <a:chOff x="4932997" y="2714624"/>
            <a:chExt cx="518160" cy="606745"/>
          </a:xfrm>
        </p:grpSpPr>
        <p:sp>
          <p:nvSpPr>
            <p:cNvPr id="15" name="Freeform 14"/>
            <p:cNvSpPr/>
            <p:nvPr/>
          </p:nvSpPr>
          <p:spPr>
            <a:xfrm>
              <a:off x="4932997" y="2719389"/>
              <a:ext cx="518160" cy="601980"/>
            </a:xfrm>
            <a:custGeom>
              <a:avLst/>
              <a:gdLst>
                <a:gd name="connsiteX0" fmla="*/ 0 w 518160"/>
                <a:gd name="connsiteY0" fmla="*/ 601980 h 601980"/>
                <a:gd name="connsiteX1" fmla="*/ 381000 w 518160"/>
                <a:gd name="connsiteY1" fmla="*/ 0 h 601980"/>
                <a:gd name="connsiteX2" fmla="*/ 518160 w 518160"/>
                <a:gd name="connsiteY2" fmla="*/ 51816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160" h="601980">
                  <a:moveTo>
                    <a:pt x="0" y="601980"/>
                  </a:moveTo>
                  <a:lnTo>
                    <a:pt x="381000" y="0"/>
                  </a:lnTo>
                  <a:lnTo>
                    <a:pt x="518160" y="51816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932997" y="2714624"/>
              <a:ext cx="518160" cy="601980"/>
            </a:xfrm>
            <a:custGeom>
              <a:avLst/>
              <a:gdLst>
                <a:gd name="connsiteX0" fmla="*/ 0 w 518160"/>
                <a:gd name="connsiteY0" fmla="*/ 601980 h 601980"/>
                <a:gd name="connsiteX1" fmla="*/ 381000 w 518160"/>
                <a:gd name="connsiteY1" fmla="*/ 0 h 601980"/>
                <a:gd name="connsiteX2" fmla="*/ 518160 w 518160"/>
                <a:gd name="connsiteY2" fmla="*/ 51816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160" h="601980">
                  <a:moveTo>
                    <a:pt x="0" y="601980"/>
                  </a:moveTo>
                  <a:lnTo>
                    <a:pt x="381000" y="0"/>
                  </a:lnTo>
                  <a:lnTo>
                    <a:pt x="518160" y="518160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6586538" y="1762125"/>
            <a:ext cx="623887" cy="828675"/>
          </a:xfrm>
          <a:custGeom>
            <a:avLst/>
            <a:gdLst>
              <a:gd name="connsiteX0" fmla="*/ 0 w 623887"/>
              <a:gd name="connsiteY0" fmla="*/ 0 h 828675"/>
              <a:gd name="connsiteX1" fmla="*/ 623887 w 623887"/>
              <a:gd name="connsiteY1" fmla="*/ 82867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3887" h="828675">
                <a:moveTo>
                  <a:pt x="0" y="0"/>
                </a:moveTo>
                <a:lnTo>
                  <a:pt x="623887" y="828675"/>
                </a:lnTo>
              </a:path>
            </a:pathLst>
          </a:custGeom>
          <a:ln w="127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867524" y="2962275"/>
            <a:ext cx="0" cy="1138238"/>
          </a:xfrm>
          <a:custGeom>
            <a:avLst/>
            <a:gdLst>
              <a:gd name="connsiteX0" fmla="*/ 0 w 0"/>
              <a:gd name="connsiteY0" fmla="*/ 0 h 1138238"/>
              <a:gd name="connsiteX1" fmla="*/ 0 w 0"/>
              <a:gd name="connsiteY1" fmla="*/ 1138238 h 113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38238">
                <a:moveTo>
                  <a:pt x="0" y="0"/>
                </a:moveTo>
                <a:lnTo>
                  <a:pt x="0" y="1138238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919413" y="4943475"/>
            <a:ext cx="419100" cy="0"/>
          </a:xfrm>
          <a:custGeom>
            <a:avLst/>
            <a:gdLst>
              <a:gd name="connsiteX0" fmla="*/ 0 w 419100"/>
              <a:gd name="connsiteY0" fmla="*/ 0 h 0"/>
              <a:gd name="connsiteX1" fmla="*/ 419100 w 41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919413" y="4943475"/>
            <a:ext cx="419100" cy="0"/>
          </a:xfrm>
          <a:custGeom>
            <a:avLst/>
            <a:gdLst>
              <a:gd name="connsiteX0" fmla="*/ 0 w 419100"/>
              <a:gd name="connsiteY0" fmla="*/ 0 h 0"/>
              <a:gd name="connsiteX1" fmla="*/ 419100 w 419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204216"/>
            <a:ext cx="3340608" cy="6449568"/>
          </a:xfrm>
          <a:prstGeom prst="rect">
            <a:avLst/>
          </a:prstGeom>
        </p:spPr>
      </p:pic>
      <p:sp>
        <p:nvSpPr>
          <p:cNvPr id="921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20638" y="0"/>
            <a:ext cx="56483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 2.17-1</a:t>
            </a:r>
            <a:endParaRPr lang="en-US" sz="1200" dirty="0">
              <a:latin typeface="Arial" charset="0"/>
            </a:endParaRP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Pearson Education, Inc.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930650" y="185166"/>
            <a:ext cx="16559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700"/>
              </a:lnSpc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Two types</a:t>
            </a:r>
          </a:p>
          <a:p>
            <a:pPr algn="ctr" eaLnBrk="0" hangingPunct="0">
              <a:lnSpc>
                <a:spcPts val="2700"/>
              </a:lnSpc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of water-</a:t>
            </a:r>
          </a:p>
          <a:p>
            <a:pPr algn="ctr" eaLnBrk="0" hangingPunct="0">
              <a:lnSpc>
                <a:spcPts val="2700"/>
              </a:lnSpc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conducting</a:t>
            </a:r>
          </a:p>
          <a:p>
            <a:pPr algn="ctr" eaLnBrk="0" hangingPunct="0">
              <a:lnSpc>
                <a:spcPts val="2700"/>
              </a:lnSpc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cells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38700" y="6231954"/>
            <a:ext cx="1051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300 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sym typeface="Symbol"/>
              </a:rPr>
              <a:t>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3" name="Freeform 2"/>
          <p:cNvSpPr/>
          <p:nvPr/>
        </p:nvSpPr>
        <p:spPr>
          <a:xfrm>
            <a:off x="3971925" y="1647825"/>
            <a:ext cx="1066800" cy="1257300"/>
          </a:xfrm>
          <a:custGeom>
            <a:avLst/>
            <a:gdLst>
              <a:gd name="connsiteX0" fmla="*/ 0 w 1066800"/>
              <a:gd name="connsiteY0" fmla="*/ 1257300 h 1257300"/>
              <a:gd name="connsiteX1" fmla="*/ 790575 w 1066800"/>
              <a:gd name="connsiteY1" fmla="*/ 0 h 1257300"/>
              <a:gd name="connsiteX2" fmla="*/ 1066800 w 1066800"/>
              <a:gd name="connsiteY2" fmla="*/ 101917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1257300">
                <a:moveTo>
                  <a:pt x="0" y="1257300"/>
                </a:moveTo>
                <a:lnTo>
                  <a:pt x="790575" y="0"/>
                </a:lnTo>
                <a:lnTo>
                  <a:pt x="1066800" y="1019175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971925" y="1647825"/>
            <a:ext cx="1066800" cy="1257300"/>
          </a:xfrm>
          <a:custGeom>
            <a:avLst/>
            <a:gdLst>
              <a:gd name="connsiteX0" fmla="*/ 0 w 1066800"/>
              <a:gd name="connsiteY0" fmla="*/ 1257300 h 1257300"/>
              <a:gd name="connsiteX1" fmla="*/ 790575 w 1066800"/>
              <a:gd name="connsiteY1" fmla="*/ 0 h 1257300"/>
              <a:gd name="connsiteX2" fmla="*/ 1066800 w 1066800"/>
              <a:gd name="connsiteY2" fmla="*/ 101917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1257300">
                <a:moveTo>
                  <a:pt x="0" y="1257300"/>
                </a:moveTo>
                <a:lnTo>
                  <a:pt x="790575" y="0"/>
                </a:lnTo>
                <a:lnTo>
                  <a:pt x="1066800" y="1019175"/>
                </a:ln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89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Surface tension </a:t>
            </a:r>
            <a:r>
              <a:rPr lang="en-US" dirty="0"/>
              <a:t>is a measure of how hard it is to break the surface of a liquid</a:t>
            </a:r>
          </a:p>
          <a:p>
            <a:r>
              <a:rPr lang="en-US" dirty="0"/>
              <a:t>Surface tension is related to cohesion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401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0</TotalTime>
  <Words>1231</Words>
  <Application>Microsoft Office PowerPoint</Application>
  <PresentationFormat>On-screen Show (4:3)</PresentationFormat>
  <Paragraphs>187</Paragraphs>
  <Slides>29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Symbol</vt:lpstr>
      <vt:lpstr>Times</vt:lpstr>
      <vt:lpstr>Times New Roman</vt:lpstr>
      <vt:lpstr>Wingdings</vt:lpstr>
      <vt:lpstr>BIF2e_Lecture_Design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114_Blank</vt:lpstr>
      <vt:lpstr>Concept 2.5: Hydrogen bonding gives water properties that help make life possible on Earth</vt:lpstr>
      <vt:lpstr>Figure 2.16</vt:lpstr>
      <vt:lpstr>PowerPoint Presentation</vt:lpstr>
      <vt:lpstr>Cohesion of Water Molecules</vt:lpstr>
      <vt:lpstr>PowerPoint Presentation</vt:lpstr>
      <vt:lpstr>Animation: Water Structure </vt:lpstr>
      <vt:lpstr>Figure 2.17</vt:lpstr>
      <vt:lpstr>Figure 2.17-1</vt:lpstr>
      <vt:lpstr>PowerPoint Presentation</vt:lpstr>
      <vt:lpstr>Animation: Water Transport</vt:lpstr>
      <vt:lpstr>BioFlix: Water Transport In Plants </vt:lpstr>
      <vt:lpstr>Figure 2.18</vt:lpstr>
      <vt:lpstr>Moderation of Temperature by Water</vt:lpstr>
      <vt:lpstr>Temperature and Heat</vt:lpstr>
      <vt:lpstr>PowerPoint Presentation</vt:lpstr>
      <vt:lpstr>Water’s High Specific Heat</vt:lpstr>
      <vt:lpstr>PowerPoint Presentation</vt:lpstr>
      <vt:lpstr>Figure 2.19</vt:lpstr>
      <vt:lpstr>Evaporative Cooling</vt:lpstr>
      <vt:lpstr>Floating of Ice on Liquid Water</vt:lpstr>
      <vt:lpstr>Figure 2.20</vt:lpstr>
      <vt:lpstr>Water: The Solvent of Life</vt:lpstr>
      <vt:lpstr>PowerPoint Presentation</vt:lpstr>
      <vt:lpstr>Figure 2.21</vt:lpstr>
      <vt:lpstr>PowerPoint Presentation</vt:lpstr>
      <vt:lpstr>Figure 2.22</vt:lpstr>
      <vt:lpstr>Hydrophilic and Hydrophobic Substances</vt:lpstr>
      <vt:lpstr>Solute Concentration in Aqueous Solutions</vt:lpstr>
      <vt:lpstr>PowerPoint Presentation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Joan Laptop</cp:lastModifiedBy>
  <cp:revision>598</cp:revision>
  <cp:lastPrinted>2005-03-24T12:52:04Z</cp:lastPrinted>
  <dcterms:created xsi:type="dcterms:W3CDTF">2010-10-31T21:38:30Z</dcterms:created>
  <dcterms:modified xsi:type="dcterms:W3CDTF">2020-01-26T17:34:22Z</dcterms:modified>
</cp:coreProperties>
</file>