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D7C6-4005-45C1-B28B-3EFC573086A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31C-D472-4D46-85FF-38D3AB36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64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D7C6-4005-45C1-B28B-3EFC573086A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31C-D472-4D46-85FF-38D3AB36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D7C6-4005-45C1-B28B-3EFC573086A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31C-D472-4D46-85FF-38D3AB36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D7C6-4005-45C1-B28B-3EFC573086A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31C-D472-4D46-85FF-38D3AB36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2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D7C6-4005-45C1-B28B-3EFC573086A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31C-D472-4D46-85FF-38D3AB36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46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D7C6-4005-45C1-B28B-3EFC573086A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31C-D472-4D46-85FF-38D3AB36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D7C6-4005-45C1-B28B-3EFC573086A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31C-D472-4D46-85FF-38D3AB3653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8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D7C6-4005-45C1-B28B-3EFC573086A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31C-D472-4D46-85FF-38D3AB36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3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D7C6-4005-45C1-B28B-3EFC573086A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31C-D472-4D46-85FF-38D3AB36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0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D7C6-4005-45C1-B28B-3EFC573086A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31C-D472-4D46-85FF-38D3AB36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4F8D7C6-4005-45C1-B28B-3EFC573086A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31C-D472-4D46-85FF-38D3AB36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7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4F8D7C6-4005-45C1-B28B-3EFC573086A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40C831C-D472-4D46-85FF-38D3AB36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I-83_serie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5BEE-71AA-49E9-B255-3698EFA82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9529" y="420754"/>
            <a:ext cx="6293653" cy="3978968"/>
          </a:xfrm>
        </p:spPr>
        <p:txBody>
          <a:bodyPr>
            <a:normAutofit/>
          </a:bodyPr>
          <a:lstStyle/>
          <a:p>
            <a:r>
              <a:rPr lang="en-US" sz="7200" dirty="0"/>
              <a:t>Standard Deviation </a:t>
            </a:r>
          </a:p>
        </p:txBody>
      </p:sp>
    </p:spTree>
    <p:extLst>
      <p:ext uri="{BB962C8B-B14F-4D97-AF65-F5344CB8AC3E}">
        <p14:creationId xmlns:p14="http://schemas.microsoft.com/office/powerpoint/2010/main" val="277454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71E95-10A8-496F-A3A4-9D5349063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14" y="328588"/>
            <a:ext cx="7729728" cy="1188720"/>
          </a:xfrm>
        </p:spPr>
        <p:txBody>
          <a:bodyPr/>
          <a:lstStyle/>
          <a:p>
            <a:r>
              <a:rPr lang="en-US" dirty="0"/>
              <a:t>Introduction to Statistics: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A7A47-9FC1-4E4D-86EC-F26DACF31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40358"/>
          </a:xfrm>
        </p:spPr>
        <p:txBody>
          <a:bodyPr>
            <a:normAutofit/>
          </a:bodyPr>
          <a:lstStyle/>
          <a:p>
            <a:r>
              <a:rPr lang="en-US" sz="3200" dirty="0"/>
              <a:t>Statistical analysis is used to collect a sample size of data which can infer what is occurring in the general population</a:t>
            </a:r>
            <a:r>
              <a:rPr lang="en-US" sz="3200" b="1" dirty="0"/>
              <a:t>. </a:t>
            </a:r>
            <a:r>
              <a:rPr lang="en-US" sz="3200" b="1" i="1" dirty="0"/>
              <a:t>Standard deviation</a:t>
            </a:r>
            <a:r>
              <a:rPr lang="en-US" sz="3200" dirty="0"/>
              <a:t> (often reported as +/-) shows how much variation there is from the average (mean). </a:t>
            </a:r>
            <a:br>
              <a:rPr lang="en-US" dirty="0"/>
            </a:br>
            <a:endParaRPr lang="en-US" dirty="0"/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05D173C9-A4BD-4DCA-A490-B829F6455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291" y="4589558"/>
            <a:ext cx="385762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89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34CAE-FD1C-47CC-8D6F-14792EA52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7" y="225287"/>
            <a:ext cx="11304105" cy="3896139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If data points are </a:t>
            </a:r>
            <a:r>
              <a:rPr lang="en-US" sz="2800" b="1" i="1" dirty="0"/>
              <a:t>close</a:t>
            </a:r>
            <a:r>
              <a:rPr lang="en-US" sz="2800" b="1" dirty="0"/>
              <a:t> together, the standard deviation with be </a:t>
            </a:r>
            <a:r>
              <a:rPr lang="en-US" sz="2800" b="1" i="1" dirty="0"/>
              <a:t>small</a:t>
            </a:r>
            <a:r>
              <a:rPr lang="en-US" sz="2800" b="1" dirty="0"/>
              <a:t>. If data points are </a:t>
            </a:r>
            <a:r>
              <a:rPr lang="en-US" sz="2800" b="1" i="1" dirty="0"/>
              <a:t>spread out</a:t>
            </a:r>
            <a:r>
              <a:rPr lang="en-US" sz="2800" b="1" dirty="0"/>
              <a:t>, the standard deviation will be </a:t>
            </a:r>
            <a:r>
              <a:rPr lang="en-US" sz="2800" b="1" i="1" dirty="0"/>
              <a:t>larger.</a:t>
            </a:r>
            <a:r>
              <a:rPr lang="en-US" sz="2800" dirty="0"/>
              <a:t> </a:t>
            </a:r>
          </a:p>
          <a:p>
            <a:r>
              <a:rPr lang="en-US" sz="2800" dirty="0"/>
              <a:t>Typical data will show a </a:t>
            </a:r>
            <a:r>
              <a:rPr lang="en-US" sz="2800" b="1" i="1" dirty="0"/>
              <a:t>normal distribution</a:t>
            </a:r>
            <a:r>
              <a:rPr lang="en-US" sz="2800" dirty="0"/>
              <a:t> (bell-shaped curve). In normal distribution, about 68% of values are within one standard deviation of the mean, 95% of values are within two standard deviations of  the mean, and 99% of the values are within three standard deviations of the mean </a:t>
            </a:r>
            <a:r>
              <a:rPr lang="en-US" sz="2800" b="1" dirty="0"/>
              <a:t>x̄</a:t>
            </a:r>
            <a:r>
              <a:rPr lang="en-US" sz="2800" dirty="0"/>
              <a:t>.       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8567140-90C1-418B-B7E3-F9442384F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817" y="3618728"/>
            <a:ext cx="5944015" cy="298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96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A2A14-C504-4AA6-BAC6-2C914E47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057" y="156309"/>
            <a:ext cx="7729728" cy="961664"/>
          </a:xfrm>
        </p:spPr>
        <p:txBody>
          <a:bodyPr/>
          <a:lstStyle/>
          <a:p>
            <a:r>
              <a:rPr lang="en-US" dirty="0"/>
              <a:t>Practice problem: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876C5-8216-4C38-8D2B-2127F3B31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5" y="1391478"/>
            <a:ext cx="10283687" cy="4348549"/>
          </a:xfrm>
        </p:spPr>
        <p:txBody>
          <a:bodyPr/>
          <a:lstStyle/>
          <a:p>
            <a:r>
              <a:rPr lang="en-US" sz="3200" dirty="0"/>
              <a:t>The length in millimeters of 6 worms were:   </a:t>
            </a:r>
          </a:p>
          <a:p>
            <a:pPr marL="228600" lvl="1" indent="0">
              <a:buNone/>
            </a:pPr>
            <a:r>
              <a:rPr lang="en-US" sz="3000" dirty="0"/>
              <a:t>		96, 88, 86, 84, 80, 70</a:t>
            </a:r>
          </a:p>
          <a:p>
            <a:pPr marL="228600" lvl="1" indent="0">
              <a:buNone/>
            </a:pPr>
            <a:endParaRPr lang="en-US" sz="3000" dirty="0"/>
          </a:p>
          <a:p>
            <a:pPr marL="742950" lvl="1" indent="-514350">
              <a:buAutoNum type="arabicParenR"/>
            </a:pPr>
            <a:r>
              <a:rPr lang="en-US" sz="2400" dirty="0"/>
              <a:t>Using a graphing calculator: click on “STAT” button, hit enter</a:t>
            </a:r>
          </a:p>
          <a:p>
            <a:pPr marL="742950" lvl="1" indent="-514350">
              <a:buAutoNum type="arabicParenR"/>
            </a:pPr>
            <a:r>
              <a:rPr lang="en-US" sz="2400" dirty="0"/>
              <a:t>Enter into L1 the data points (in this case = worm data = 6)</a:t>
            </a:r>
          </a:p>
          <a:p>
            <a:pPr marL="742950" lvl="1" indent="-514350">
              <a:buAutoNum type="arabicParenR"/>
            </a:pPr>
            <a:r>
              <a:rPr lang="en-US" sz="2400" dirty="0"/>
              <a:t>Click on “STAT” button, hit enter – arrow to right to “CALC”, hit enter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6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2C4D9-6059-4040-BB84-1667D9BB5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597" y="196066"/>
            <a:ext cx="7729728" cy="1188720"/>
          </a:xfrm>
        </p:spPr>
        <p:txBody>
          <a:bodyPr/>
          <a:lstStyle/>
          <a:p>
            <a:r>
              <a:rPr lang="en-US" dirty="0"/>
              <a:t>Calculator time….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DDBDE-D032-4C78-80A4-2AC2F6FEF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762539"/>
            <a:ext cx="9740348" cy="3988903"/>
          </a:xfrm>
        </p:spPr>
        <p:txBody>
          <a:bodyPr>
            <a:normAutofit/>
          </a:bodyPr>
          <a:lstStyle/>
          <a:p>
            <a:r>
              <a:rPr lang="en-US" sz="4000" dirty="0"/>
              <a:t>Mean = 84</a:t>
            </a:r>
          </a:p>
          <a:p>
            <a:r>
              <a:rPr lang="en-US" sz="4000" dirty="0"/>
              <a:t>Standard Deviation = 8.7 </a:t>
            </a:r>
          </a:p>
          <a:p>
            <a:pPr lvl="1"/>
            <a:r>
              <a:rPr lang="en-US" sz="3800" dirty="0"/>
              <a:t>(or 9 if asking for whole #)</a:t>
            </a:r>
          </a:p>
          <a:p>
            <a:r>
              <a:rPr lang="en-US" sz="4000" dirty="0"/>
              <a:t>Range = 26 (largest # - smallest number)</a:t>
            </a:r>
          </a:p>
          <a:p>
            <a:r>
              <a:rPr lang="en-US" sz="4000" dirty="0"/>
              <a:t>n = 6			n-1 = 5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203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D38E3-7935-4998-9FF0-B9F31D47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40" y="176256"/>
            <a:ext cx="7729728" cy="1188720"/>
          </a:xfrm>
        </p:spPr>
        <p:txBody>
          <a:bodyPr/>
          <a:lstStyle/>
          <a:p>
            <a:r>
              <a:rPr lang="en-US" dirty="0"/>
              <a:t>Standard error of the mean: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09C80-63CE-4E96-9418-C1EE5F33A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780" y="1590262"/>
            <a:ext cx="7729728" cy="2532514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/>
              <a:t>Standard error of the mean</a:t>
            </a:r>
            <a:r>
              <a:rPr lang="en-US" sz="3200" dirty="0"/>
              <a:t> is used to represent uncertainty in an estimation of mean and accounts for both sample size and variability.</a:t>
            </a:r>
            <a:br>
              <a:rPr lang="en-US" dirty="0"/>
            </a:br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13DD526-0711-4A7E-85AB-67B629CAB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628" y="3428999"/>
            <a:ext cx="4003408" cy="196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57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BD8F5-3464-425E-962A-29C0DF3EA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238540"/>
            <a:ext cx="11410122" cy="3326295"/>
          </a:xfrm>
        </p:spPr>
        <p:txBody>
          <a:bodyPr/>
          <a:lstStyle/>
          <a:p>
            <a:r>
              <a:rPr lang="en-US" sz="3600" dirty="0"/>
              <a:t>When the </a:t>
            </a:r>
            <a:r>
              <a:rPr lang="en-US" sz="3600" b="1" i="1" dirty="0"/>
              <a:t>range</a:t>
            </a:r>
            <a:r>
              <a:rPr lang="en-US" sz="3600" dirty="0"/>
              <a:t> of bars </a:t>
            </a:r>
            <a:r>
              <a:rPr lang="en-US" sz="3600" b="1" i="1" dirty="0"/>
              <a:t>overlaps</a:t>
            </a:r>
            <a:r>
              <a:rPr lang="en-US" sz="3600" dirty="0"/>
              <a:t>, this indicates that there is </a:t>
            </a:r>
            <a:r>
              <a:rPr lang="en-US" sz="3600" b="1" i="1" dirty="0"/>
              <a:t>NOT</a:t>
            </a:r>
            <a:r>
              <a:rPr lang="en-US" sz="3600" dirty="0"/>
              <a:t> a significant difference in averages and data sets. If the range of bars does not overlap, there </a:t>
            </a:r>
            <a:r>
              <a:rPr lang="en-US" sz="3600" i="1" dirty="0"/>
              <a:t>may</a:t>
            </a:r>
            <a:r>
              <a:rPr lang="en-US" sz="3600" dirty="0"/>
              <a:t> be a significant difference in averages and data sets. </a:t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A4388845-CB3C-4AEA-B7B5-EB188882E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35" y="3017569"/>
            <a:ext cx="4850295" cy="338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E926F6-F1AD-4556-9888-6B7B63467C13}"/>
              </a:ext>
            </a:extLst>
          </p:cNvPr>
          <p:cNvSpPr txBox="1"/>
          <p:nvPr/>
        </p:nvSpPr>
        <p:spPr>
          <a:xfrm>
            <a:off x="7103165" y="3260035"/>
            <a:ext cx="457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</a:t>
            </a:r>
            <a:r>
              <a:rPr lang="en-US" sz="2800" b="1" i="1" dirty="0"/>
              <a:t>length</a:t>
            </a:r>
            <a:r>
              <a:rPr lang="en-US" sz="2800" i="1" dirty="0"/>
              <a:t> </a:t>
            </a:r>
            <a:r>
              <a:rPr lang="en-US" sz="2800" dirty="0"/>
              <a:t>of the bars shows the spread around the mean. </a:t>
            </a:r>
            <a:r>
              <a:rPr lang="en-US" sz="2800" b="1" dirty="0"/>
              <a:t>Shorter bars indicate less variability from the mean</a:t>
            </a:r>
            <a:r>
              <a:rPr lang="en-US" sz="2800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61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DB04E-EED3-4B47-9BD5-F456F988C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159026"/>
            <a:ext cx="10495722" cy="531595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the error bars tell us that we can be 95% confident (2 SEM) that the number of acorns collected at Worthen School is significantly different from the Wilson Park and Horseshoe Lake sites.  Things are not as clear-cut between Wilson Park and Horseshoe Lake because the error bars overlap.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925A968-A4CB-40F2-BDEF-4637A40F0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462" y="2835044"/>
            <a:ext cx="5079075" cy="353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611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EBE3F-26F6-4558-8D06-955788C96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let’s practice!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9F11A9-26D3-41EE-B6F6-D0ECC0908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63547" y="2167005"/>
            <a:ext cx="2199862" cy="440741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8D5550-8998-4890-AA90-5AC928D98F09}"/>
              </a:ext>
            </a:extLst>
          </p:cNvPr>
          <p:cNvSpPr txBox="1"/>
          <p:nvPr/>
        </p:nvSpPr>
        <p:spPr>
          <a:xfrm>
            <a:off x="10278173" y="6389757"/>
            <a:ext cx="1821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en.wikipedia.org/wiki/TI-83_series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sa/3.0/"/>
              </a:rPr>
              <a:t>CC BY-SA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1935154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0</TotalTime>
  <Words>416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Standard Deviation </vt:lpstr>
      <vt:lpstr>Introduction to Statistics:</vt:lpstr>
      <vt:lpstr>PowerPoint Presentation</vt:lpstr>
      <vt:lpstr>Practice problem:</vt:lpstr>
      <vt:lpstr>Calculator time….</vt:lpstr>
      <vt:lpstr>Standard error of the mean: </vt:lpstr>
      <vt:lpstr>PowerPoint Presentation</vt:lpstr>
      <vt:lpstr>PowerPoint Presentation</vt:lpstr>
      <vt:lpstr>Now let’s practice!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Laptop</dc:creator>
  <cp:lastModifiedBy>Joan Laptop</cp:lastModifiedBy>
  <cp:revision>16</cp:revision>
  <dcterms:created xsi:type="dcterms:W3CDTF">2020-01-26T15:44:11Z</dcterms:created>
  <dcterms:modified xsi:type="dcterms:W3CDTF">2020-01-26T16:46:51Z</dcterms:modified>
</cp:coreProperties>
</file>