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/>
              <a:t>Skeleton Notes available:   https://docs.google.com/document/d/1EYwOZl-hEfauIM761bqkuCPRKba9t5bsOtXrGBCv2oM/edit?usp=sharing</a:t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9191095_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9191095_02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352da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352daca6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eda4470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eda4470d_0_2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i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i8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022b1a7a8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022b1a7a8_8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source: http://pediatrics.aappublications.org/content/early/2017/07/14/peds.2017-0085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9191095_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9191095_04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eda4470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eda4470d_2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Statistics Assignment (HHMI):  https://docs.google.com/document/d/1Y_gqifJcLQT7p0ggb5utJ9sb0ibWtqD35mU-1pXLbZ4/edit?usp=sharing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79aa5e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c79aa5e94_2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Handout has graph and a CER, CER is discussed in the next slide.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c7de13b3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c7de13b38_0_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4a35deeb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4a35deeb_16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98142e26_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398142e26_0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https://www.npr.org/2014/08/28/343681708/an-icy-solution-to-the-mystery-of-the-slithering-stones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i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i4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bec335d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bec335d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9191095_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9191095_08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8ddb2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8ddb292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79aa5e9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79aa5e94_0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2854c74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2854c745_0_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9191095_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9191095_06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CER with article from scientific American:  https://drive.google.com/drive/u/0/folders/0Bx72aSXCBO09dmpBc0c0NlZINkU   or do this activity on reading scientific journals: https://www.biologycorner.com/worksheets/reading-scientific-journals.html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eda4470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eda4470d_0_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i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i7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9191095_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9191095_04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i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i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2854c74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52854c745_0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84a901e4_5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84a901e4_53_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i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i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9191095_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9191095_01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9191095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9191095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i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i1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i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i3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822960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645920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274320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U4SEFW6-oAk6mmNrNViXEHk_wv31fbPG23qg09tfBf4/edit?usp=sha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4/08/28/343681708/an-icy-solution-to-the-mystery-of-the-slithering-ston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ND8_ettZB3Qwor3SN65toLYMuFYoxVFyzkuVxT8I7eY/ed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osone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ontchangethislink.peardeckmagic.zone?eyJ0eXBlIjoiZ29vZ2xlLXNsaWRlcy1hZGRvbi1yZXNwb25zZS1mb290ZXIiLCJsYXN0RWRpdGVkQnkiOiIxMTUyODAxNjI5MTUzMzgwMzczODQiLCJwcmVzZW50YXRpb25JZCI6IjFQclpubUFkSHF1eWZoWG1WQ1NqYWJNcGl2eGpYbUtjQW4tdzRYak4xVW9zIiwiY29udGVudElkIjoiY3VzdG9tLXJlc3BvbnNlLW11bHRpcGxlQ2hvaWNlIiwic2xpZGVJZCI6Imk2IiwiY29udGVudEluc3RhbmNlSWQiOiIxUHJabm1BZEhxdXlmaFhtVkNTamFiTXBpdnhqWG1LY0FuLXc0WGpOMVVvcy9iMDI0ZTRiZS1lYTA4LTQ4NmYtYmI1OS03NGQ0YTY4Yjc4NjcifQ==pearId=magic-pear-metadata-identifie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10/09/100901-science-animals-evolution-australia-lizard-skink-live-birth-egg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4515575" y="170697"/>
            <a:ext cx="4224900" cy="6426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1.1  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4792773" y="919441"/>
            <a:ext cx="3947700" cy="5451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Process of Science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24" y="101088"/>
            <a:ext cx="3297275" cy="49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4132625" y="1733575"/>
            <a:ext cx="4777200" cy="31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Essential Questions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1. How does scientific </a:t>
            </a:r>
            <a:r>
              <a:rPr lang="en-US" sz="1500" b="1">
                <a:solidFill>
                  <a:schemeClr val="dk1"/>
                </a:solidFill>
                <a:highlight>
                  <a:srgbClr val="FFFFFF"/>
                </a:highlight>
              </a:rPr>
              <a:t>inquiry</a:t>
            </a: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 answer questions about the living world?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2.  How do scientific processes lead to a greater understanding of the natural world?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3. How can data be analyzed to determine the outcome of an experiment or set of observations?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4. How do scientists share information and build upon the work of others?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5379143" y="120521"/>
            <a:ext cx="3541200" cy="6762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graphics shows what kind of reasoning?</a:t>
            </a:r>
            <a:endParaRPr/>
          </a:p>
        </p:txBody>
      </p:sp>
      <p:pic>
        <p:nvPicPr>
          <p:cNvPr id="88" name="Google Shape;88;p16" descr="deduct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77" y="272423"/>
            <a:ext cx="5124460" cy="2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descr="induct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826" y="2993226"/>
            <a:ext cx="4293075" cy="20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83195" y="94140"/>
            <a:ext cx="85953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Practice:  Indicate Inductive or Deductive Reasoning</a:t>
            </a:r>
            <a:endParaRPr sz="250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274320" y="711248"/>
            <a:ext cx="8595300" cy="1614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381000" lvl="0" indent="-330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 A detective gathers clues from a crime scene and writes a report on how the victim died based on those clues.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381000" lvl="0" indent="-330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A fossil is discovered that has a bone that is only found in birds, the paleontologist classifies the specimen as a bird.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7" descr="Caracal (Caracal Caracal)" title="Caracal (Caracal Caracal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725" y="2376426"/>
            <a:ext cx="3835537" cy="25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07558" y="2466788"/>
            <a:ext cx="3692100" cy="2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3. A new type of animal is discovered and is classified as a cat based on its DNA sequence.  Based on this classification, a biologist makes a prediction about how the animal will groom itself. </a:t>
            </a:r>
            <a:endParaRPr sz="2000"/>
          </a:p>
        </p:txBody>
      </p:sp>
      <p:sp>
        <p:nvSpPr>
          <p:cNvPr id="98" name="Google Shape;98;p17"/>
          <p:cNvSpPr txBox="1"/>
          <p:nvPr/>
        </p:nvSpPr>
        <p:spPr>
          <a:xfrm>
            <a:off x="6793605" y="2535536"/>
            <a:ext cx="10302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</a:rPr>
              <a:t>Caracal</a:t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65150" y="131304"/>
            <a:ext cx="4862700" cy="10002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Scientific Method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839" y="6429"/>
            <a:ext cx="3015377" cy="51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13" y="820648"/>
            <a:ext cx="2476086" cy="4126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232350" y="137825"/>
            <a:ext cx="8766600" cy="35778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Controlled Study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Independent Variable  (What you did)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---- Manipulated Variable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---- Graph on X Axis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  (this is </a:t>
            </a:r>
            <a:r>
              <a:rPr lang="en-US" sz="2400" b="1"/>
              <a:t>time</a:t>
            </a:r>
            <a:r>
              <a:rPr lang="en-US" sz="2400"/>
              <a:t> on many graphs)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Dependent Variable  (What you measure)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----- Responding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----- Graph on Y axis</a:t>
            </a:r>
            <a:endParaRPr sz="2400"/>
          </a:p>
        </p:txBody>
      </p:sp>
      <p:sp>
        <p:nvSpPr>
          <p:cNvPr id="111" name="Google Shape;111;p19"/>
          <p:cNvSpPr/>
          <p:nvPr/>
        </p:nvSpPr>
        <p:spPr>
          <a:xfrm>
            <a:off x="1303344" y="4050737"/>
            <a:ext cx="6258820" cy="8231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DRY MIX</a:t>
            </a:r>
          </a:p>
        </p:txBody>
      </p:sp>
      <p:sp>
        <p:nvSpPr>
          <p:cNvPr id="112" name="Google Shape;112;p19"/>
          <p:cNvSpPr txBox="1"/>
          <p:nvPr/>
        </p:nvSpPr>
        <p:spPr>
          <a:xfrm>
            <a:off x="6757020" y="137818"/>
            <a:ext cx="2192700" cy="1550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/>
              <a:t>The </a:t>
            </a:r>
            <a:r>
              <a:rPr lang="en-US" sz="1900" i="1" u="sng"/>
              <a:t>control group</a:t>
            </a:r>
            <a:r>
              <a:rPr lang="en-US" sz="1900" i="1"/>
              <a:t> is the group that is not changed and is used as a comparison.</a:t>
            </a:r>
            <a:endParaRPr sz="19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133050" y="94825"/>
            <a:ext cx="8877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You don’t always need to perform an experiment to analyze trends and data…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75" y="640227"/>
            <a:ext cx="5656581" cy="433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310350" y="996250"/>
            <a:ext cx="25755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1.  Identify the independent and dependent variables.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2.  What is the (likely) experimental question being answered by this data set?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3.  What new questions can be developed from this information?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51025" y="82947"/>
            <a:ext cx="8595600" cy="24558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300"/>
              <a:t>Examples of independent and dependent variables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20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/>
              <a:t>Question: Does colored light affect plant growth?</a:t>
            </a:r>
            <a:endParaRPr sz="20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7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/>
              <a:t>What is the experimental variable?</a:t>
            </a:r>
            <a:endParaRPr sz="20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7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/>
              <a:t>What is the dependent variable?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25" name="Google Shape;125;p21" descr="science-final-setup-jpg.jpg"/>
          <p:cNvPicPr preferRelativeResize="0"/>
          <p:nvPr/>
        </p:nvPicPr>
        <p:blipFill rotWithShape="1">
          <a:blip r:embed="rId3">
            <a:alphaModFix/>
          </a:blip>
          <a:srcRect t="9692" b="8581"/>
          <a:stretch/>
        </p:blipFill>
        <p:spPr>
          <a:xfrm>
            <a:off x="307467" y="2455789"/>
            <a:ext cx="6000750" cy="251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6447925" y="2646075"/>
            <a:ext cx="25512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What variables must be kept constant - or controlled?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How would you graph this?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55228" y="146188"/>
            <a:ext cx="85953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Gathering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229163" y="993439"/>
            <a:ext cx="3596400" cy="37032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Organizing Data:  Charts, Tables, Graphs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Size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Mean  versus  Median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Deviation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Error / Error Bars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17634"/>
          <a:stretch/>
        </p:blipFill>
        <p:spPr>
          <a:xfrm>
            <a:off x="4194600" y="55401"/>
            <a:ext cx="4826150" cy="21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11276"/>
          <a:stretch/>
        </p:blipFill>
        <p:spPr>
          <a:xfrm>
            <a:off x="4194600" y="2407425"/>
            <a:ext cx="4452500" cy="23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 descr="C:\Users\Shan\Desktop\control-vs-experimental.png"/>
          <p:cNvPicPr preferRelativeResize="0"/>
          <p:nvPr/>
        </p:nvPicPr>
        <p:blipFill rotWithShape="1">
          <a:blip r:embed="rId3">
            <a:alphaModFix/>
          </a:blip>
          <a:srcRect t="18199" b="8796"/>
          <a:stretch/>
        </p:blipFill>
        <p:spPr>
          <a:xfrm>
            <a:off x="226375" y="279175"/>
            <a:ext cx="7189949" cy="37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6809925" y="2136925"/>
            <a:ext cx="20295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baseline="30000">
                <a:latin typeface="Consolas"/>
                <a:ea typeface="Consolas"/>
                <a:cs typeface="Consolas"/>
                <a:sym typeface="Consolas"/>
              </a:rPr>
              <a:t>2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Strategy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What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 SEE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What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t MEANS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657325" y="4157525"/>
            <a:ext cx="5505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 baseline="30000"/>
              <a:t>2</a:t>
            </a:r>
            <a:r>
              <a:rPr lang="en-US"/>
              <a:t> strategy Practice: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Wolbachia and Mosquitoes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 descr="Pi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175" y="354075"/>
            <a:ext cx="2956900" cy="443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231925" y="149075"/>
            <a:ext cx="44808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CER Charts </a:t>
            </a:r>
            <a:endParaRPr sz="2400"/>
          </a:p>
        </p:txBody>
      </p:sp>
      <p:sp>
        <p:nvSpPr>
          <p:cNvPr id="148" name="Google Shape;148;p24"/>
          <p:cNvSpPr txBox="1"/>
          <p:nvPr/>
        </p:nvSpPr>
        <p:spPr>
          <a:xfrm>
            <a:off x="231925" y="803425"/>
            <a:ext cx="5168400" cy="3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Claim </a:t>
            </a:r>
            <a:r>
              <a:rPr lang="en-US" sz="1800"/>
              <a:t> - a sentence that answers a question or draws a conclusion from a data set.  It may also describe the relationship between independent and dependent variable.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Evidence </a:t>
            </a:r>
            <a:r>
              <a:rPr lang="en-US" sz="1800"/>
              <a:t> -  sufficient and appropriate details that support the claim  (qualitative or quantitative)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Reasoning</a:t>
            </a:r>
            <a:r>
              <a:rPr lang="en-US" sz="1800"/>
              <a:t> -  shows how or why the data count as evidence and may include scientific principles linked to the phenomenon.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953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Hypothesis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195975" y="1036275"/>
            <a:ext cx="3516000" cy="31482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 hypothesis that there is no significant difference between specified populations, or there is NO relationship between two measured variables.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155" name="Google Shape;155;p25" descr="I-am-the-null-hypothesi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900" y="878350"/>
            <a:ext cx="4783076" cy="35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99800" y="59624"/>
            <a:ext cx="8595600" cy="4440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Case of the Slithering Rocks</a:t>
            </a:r>
            <a:endParaRPr/>
          </a:p>
        </p:txBody>
      </p:sp>
      <p:pic>
        <p:nvPicPr>
          <p:cNvPr id="32" name="Google Shape;32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4815" r="7126"/>
          <a:stretch/>
        </p:blipFill>
        <p:spPr>
          <a:xfrm>
            <a:off x="99800" y="632825"/>
            <a:ext cx="4542499" cy="32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/>
          <p:nvPr/>
        </p:nvSpPr>
        <p:spPr>
          <a:xfrm>
            <a:off x="223025" y="4035475"/>
            <a:ext cx="82443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These rocks appear to move on their own, leaving “rock trails” behind them.   What do you think causes the rocks to move?</a:t>
            </a:r>
            <a:endParaRPr sz="1700"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5">
            <a:alphaModFix/>
          </a:blip>
          <a:srcRect l="11723"/>
          <a:stretch/>
        </p:blipFill>
        <p:spPr>
          <a:xfrm>
            <a:off x="4740900" y="632825"/>
            <a:ext cx="4337376" cy="32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/>
        </p:nvSpPr>
        <p:spPr>
          <a:xfrm>
            <a:off x="182877" y="93206"/>
            <a:ext cx="4582200" cy="4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FALSIFIABILITY</a:t>
            </a: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important than any statement or hypothesis is falsifiable - if there is no evidence out there that would prove the statement wrong, then there is no point in running any tests.</a:t>
            </a:r>
            <a:endParaRPr sz="2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6" descr="2008_03_10_null_hypothesi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527" y="261198"/>
            <a:ext cx="3998700" cy="39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051" y="272606"/>
            <a:ext cx="2974675" cy="45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123750" y="106050"/>
            <a:ext cx="7213500" cy="3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It is bad science to ask someone to </a:t>
            </a:r>
            <a:br>
              <a:rPr lang="en-US" sz="2500"/>
            </a:br>
            <a:r>
              <a:rPr lang="en-US" sz="2500"/>
              <a:t>            </a:t>
            </a:r>
            <a:r>
              <a:rPr lang="en-US" sz="2500" b="1"/>
              <a:t>PROVE A NEGATIVE</a:t>
            </a:r>
            <a:r>
              <a:rPr lang="en-US" sz="2500"/>
              <a:t>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For example: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Prove that ghosts don’t exist.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Prove that cell phones don’t cause cancer.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Prove that there are no aliens.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Prove that telepathy doesn’t exist.</a:t>
            </a:r>
            <a:endParaRPr sz="2500"/>
          </a:p>
        </p:txBody>
      </p:sp>
      <p:sp>
        <p:nvSpPr>
          <p:cNvPr id="168" name="Google Shape;168;p27"/>
          <p:cNvSpPr txBox="1"/>
          <p:nvPr/>
        </p:nvSpPr>
        <p:spPr>
          <a:xfrm>
            <a:off x="123752" y="3802200"/>
            <a:ext cx="60660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The burden of proof lies on the claimant.  If you make a claim, then you must be the one to provide evidence for that claim. (It is not on other people to show it to be false.)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215888" y="58118"/>
            <a:ext cx="85956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anecdote?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64975" y="1015500"/>
            <a:ext cx="3783000" cy="31125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Anecdotes are singular observations, stories people tell, or things someone might have heard.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It is NOT data.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8" descr="imag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710" y="1144528"/>
            <a:ext cx="4084273" cy="285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118220" y="98915"/>
            <a:ext cx="85956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</a:t>
            </a:r>
            <a:r>
              <a:rPr lang="en-US" b="1"/>
              <a:t>confirmation bias</a:t>
            </a:r>
            <a:r>
              <a:rPr lang="en-US"/>
              <a:t>?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412425" y="1148475"/>
            <a:ext cx="3362400" cy="27078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What are ways scientists can reduce bias?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What is a double blind experiment?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l="27357" t="22367" r="26367" b="18366"/>
          <a:stretch/>
        </p:blipFill>
        <p:spPr>
          <a:xfrm>
            <a:off x="4177025" y="1006050"/>
            <a:ext cx="4807526" cy="346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350" y="367250"/>
            <a:ext cx="4278250" cy="38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188175" y="106850"/>
            <a:ext cx="4453200" cy="21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Cognitive dissonance</a:t>
            </a:r>
            <a:r>
              <a:rPr lang="en-US" sz="2200"/>
              <a:t> = </a:t>
            </a:r>
            <a:r>
              <a:rPr lang="en-US" sz="2200">
                <a:solidFill>
                  <a:srgbClr val="222222"/>
                </a:solidFill>
                <a:highlight>
                  <a:srgbClr val="FFFFFF"/>
                </a:highlight>
              </a:rPr>
              <a:t>the state of having inconsistent thoughts, beliefs, or attitudes, especially as relating to behavioral decisions and attitude change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1800"/>
          </a:p>
        </p:txBody>
      </p:sp>
      <p:sp>
        <p:nvSpPr>
          <p:cNvPr id="189" name="Google Shape;189;p30"/>
          <p:cNvSpPr txBox="1"/>
          <p:nvPr/>
        </p:nvSpPr>
        <p:spPr>
          <a:xfrm>
            <a:off x="250275" y="2481463"/>
            <a:ext cx="37638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How might cognitive dissonance make it difficult for scientists to change people’s opinions and behaviors?</a:t>
            </a:r>
            <a:endParaRPr sz="2000"/>
          </a:p>
        </p:txBody>
      </p:sp>
      <p:sp>
        <p:nvSpPr>
          <p:cNvPr id="190" name="Google Shape;190;p30"/>
          <p:cNvSpPr txBox="1"/>
          <p:nvPr/>
        </p:nvSpPr>
        <p:spPr>
          <a:xfrm>
            <a:off x="295800" y="4157525"/>
            <a:ext cx="38535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also: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Logical Fallacies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118195" y="74265"/>
            <a:ext cx="85953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Correlation vs. Causation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825" y="822851"/>
            <a:ext cx="5873774" cy="41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40265" y="89724"/>
            <a:ext cx="8595600" cy="4596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The Importance of Publication</a:t>
            </a:r>
            <a:endParaRPr sz="2900"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348225" y="861640"/>
            <a:ext cx="8595600" cy="1155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/>
              <a:t>After scientists have conducted research, in order for the conclusions to be considered valid, they must publish their findings in a PEER-REVIEWED journal.</a:t>
            </a:r>
            <a:endParaRPr/>
          </a:p>
        </p:txBody>
      </p:sp>
      <p:pic>
        <p:nvPicPr>
          <p:cNvPr id="203" name="Google Shape;203;p32" descr="JAMA_Karger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547" y="2086577"/>
            <a:ext cx="5074250" cy="247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393201" y="2288513"/>
            <a:ext cx="29790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Check out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PLOS</a:t>
            </a:r>
            <a:r>
              <a:rPr lang="en-US" sz="1700">
                <a:solidFill>
                  <a:schemeClr val="dk1"/>
                </a:solidFill>
              </a:rPr>
              <a:t> for a source of open-source, peer reviewed science articles.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JAMA  - Journal of the American Medical Association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321250" y="96749"/>
            <a:ext cx="85014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 University of California, Berkeley defines a </a:t>
            </a:r>
            <a:r>
              <a:rPr lang="en-US" sz="2500" u="sng"/>
              <a:t>theory </a:t>
            </a:r>
            <a:r>
              <a:rPr lang="en-US" sz="2500"/>
              <a:t>as "a broad, natural explanation for a wide range of phenomena.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Theories are concise, coherent, systematic, predictive, and broadly applicable, often integrating and generalizing many hypotheses." 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   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191" y="2572055"/>
            <a:ext cx="4031218" cy="24753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241853" y="2672241"/>
            <a:ext cx="31923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*A theory </a:t>
            </a:r>
            <a:r>
              <a:rPr lang="en-US" sz="2500" u="sng">
                <a:solidFill>
                  <a:schemeClr val="dk1"/>
                </a:solidFill>
              </a:rPr>
              <a:t>explains</a:t>
            </a:r>
            <a:r>
              <a:rPr lang="en-US" sz="2500">
                <a:solidFill>
                  <a:schemeClr val="dk1"/>
                </a:solidFill>
              </a:rPr>
              <a:t> </a:t>
            </a:r>
            <a:r>
              <a:rPr lang="en-US" sz="2500" i="1">
                <a:solidFill>
                  <a:schemeClr val="dk1"/>
                </a:solidFill>
              </a:rPr>
              <a:t>why</a:t>
            </a:r>
            <a:r>
              <a:rPr lang="en-US" sz="2500">
                <a:solidFill>
                  <a:schemeClr val="dk1"/>
                </a:solidFill>
              </a:rPr>
              <a:t> something happens*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249175" y="712950"/>
            <a:ext cx="6110400" cy="43008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terms “principle” and “law” and </a:t>
            </a:r>
            <a:r>
              <a:rPr lang="en-US" sz="2100"/>
              <a:t>“model”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also used for generally accepted theories.</a:t>
            </a:r>
            <a:b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theories of biology are: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Cell theory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Biogenesis theory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Evolution theory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Gene theory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e. Germ Theory </a:t>
            </a:r>
            <a:r>
              <a:rPr lang="en-US">
                <a:solidFill>
                  <a:schemeClr val="dk1"/>
                </a:solidFill>
              </a:rPr>
              <a:t/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Other Theories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f.  Heliocentric Theory </a:t>
            </a:r>
            <a:br>
              <a:rPr lang="en-US" sz="2100">
                <a:solidFill>
                  <a:schemeClr val="dk1"/>
                </a:solidFill>
              </a:rPr>
            </a:br>
            <a:r>
              <a:rPr lang="en-US" sz="2100">
                <a:solidFill>
                  <a:schemeClr val="dk1"/>
                </a:solidFill>
              </a:rPr>
              <a:t>g. Theory of Gravity </a:t>
            </a:r>
            <a:endParaRPr sz="2100"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977" y="587150"/>
            <a:ext cx="2454348" cy="44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76630" y="51054"/>
            <a:ext cx="51015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Principles, Laws, Models</a:t>
            </a:r>
            <a:endParaRPr sz="25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161644" y="90450"/>
            <a:ext cx="3691800" cy="4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What is the difference between a theory and a law?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Theories do not become LAWS.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Theories </a:t>
            </a:r>
            <a:r>
              <a:rPr lang="en-US" sz="2100" i="1">
                <a:highlight>
                  <a:srgbClr val="FFFF00"/>
                </a:highlight>
              </a:rPr>
              <a:t>explain</a:t>
            </a:r>
            <a:r>
              <a:rPr lang="en-US" sz="2100" i="1"/>
              <a:t> sets of data. </a:t>
            </a:r>
            <a:r>
              <a:rPr lang="en-US" sz="2100" b="1" i="1"/>
              <a:t> (WHY)</a:t>
            </a:r>
            <a:endParaRPr sz="21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Laws provide general </a:t>
            </a:r>
            <a:r>
              <a:rPr lang="en-US" sz="2100" i="1">
                <a:highlight>
                  <a:srgbClr val="FFFF00"/>
                </a:highlight>
              </a:rPr>
              <a:t>rules</a:t>
            </a:r>
            <a:r>
              <a:rPr lang="en-US" sz="2100" i="1"/>
              <a:t> for what we expect to happen. </a:t>
            </a:r>
            <a:r>
              <a:rPr lang="en-US" sz="2100" b="1" i="1"/>
              <a:t>(WHAT)</a:t>
            </a:r>
            <a:endParaRPr sz="21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224" name="Google Shape;224;p35" descr="image0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074" y="223299"/>
            <a:ext cx="4793775" cy="29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82975" y="136550"/>
            <a:ext cx="8779200" cy="27291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1.</a:t>
            </a:r>
            <a:r>
              <a:rPr lang="en-US" sz="2300"/>
              <a:t>1 The Science of Biology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/>
              <a:t>Biology</a:t>
            </a:r>
            <a:r>
              <a:rPr lang="en-US" sz="2300"/>
              <a:t> is the study of living organisms</a:t>
            </a: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What is </a:t>
            </a:r>
            <a:r>
              <a:rPr lang="en-US" sz="2600" u="sng"/>
              <a:t>Science</a:t>
            </a:r>
            <a:r>
              <a:rPr lang="en-US" sz="2600"/>
              <a:t>?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749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Knowledge that covers general truths or the operation of general laws, acquired and tested by scientific method</a:t>
            </a:r>
            <a:endParaRPr sz="2300"/>
          </a:p>
        </p:txBody>
      </p:sp>
      <p:pic>
        <p:nvPicPr>
          <p:cNvPr id="40" name="Google Shape;4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175" y="2865654"/>
            <a:ext cx="3536156" cy="212169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221805" y="77439"/>
            <a:ext cx="8595300" cy="5370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All Scientific Knowledge is Tentative!</a:t>
            </a:r>
            <a:endParaRPr sz="3000"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185800" y="801450"/>
            <a:ext cx="5494200" cy="3992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a law, theory, or hypothesis is shown to be wrong, it is modified or removed.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worry about “PROOF” in science, we look at EVIDENCE and whether the evidence supports or refutes a particular claim.  We look at whether our laws and theories are valuable for making predictions.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Theories and Laws are never technically “proven.”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424" y="614449"/>
            <a:ext cx="2811409" cy="44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/>
        </p:nvSpPr>
        <p:spPr>
          <a:xfrm>
            <a:off x="274320" y="169653"/>
            <a:ext cx="8420400" cy="4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friend at lunch says “I have a theory about why we have so much more cancer now than we ever did in the past.  There’s a lot more pollution now making people sick.”   Then she pulls out her phone to show how Doctor Oz was selling a skin lotion that would filter out all the toxic pollution and prevent cancer.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While you attempted to not choke on your chicken nugget, formulate a response to your friend that addresses each of the following. </a:t>
            </a:r>
            <a:endParaRPr sz="18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1.  Why is she wrong to use the word “theory?”</a:t>
            </a:r>
            <a:endParaRPr sz="18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2.  Which error in reasoning or logical fallacy has she committed?  (There may be more than one.) Defend your choice (tell me why). </a:t>
            </a:r>
            <a:endParaRPr sz="18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3.  What is the </a:t>
            </a:r>
            <a:r>
              <a:rPr lang="en-US" sz="1800" u="sng"/>
              <a:t>null hypothesis</a:t>
            </a:r>
            <a:r>
              <a:rPr lang="en-US" sz="1800"/>
              <a:t>?  </a:t>
            </a:r>
            <a:r>
              <a:rPr lang="en-US" sz="1800">
                <a:solidFill>
                  <a:schemeClr val="dk1"/>
                </a:solidFill>
              </a:rPr>
              <a:t>What data would you need to collect to reject (or support) the claim being made by Dr. Oz?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/>
        </p:nvSpPr>
        <p:spPr>
          <a:xfrm>
            <a:off x="167197" y="40844"/>
            <a:ext cx="4630500" cy="26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All science assumes that observations have a natural cause, a principle known as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CAUSALITY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its nature it excludes supernatural phenomenon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597" y="147428"/>
            <a:ext cx="3787109" cy="26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085" y="2930833"/>
            <a:ext cx="3782881" cy="216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/>
        </p:nvSpPr>
        <p:spPr>
          <a:xfrm>
            <a:off x="280575" y="3088247"/>
            <a:ext cx="4550700" cy="17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What are some things that are considered "supernatural" and therefore cannot be studied scientifically?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272150" y="155425"/>
            <a:ext cx="8757600" cy="2362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 </a:t>
            </a:r>
            <a:r>
              <a:rPr lang="en-US" sz="2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 possible explanation for a natural event </a:t>
            </a:r>
            <a:r>
              <a:rPr lang="en-US" sz="2500"/>
              <a:t>or a series of </a:t>
            </a:r>
            <a:r>
              <a:rPr lang="en-US" sz="2500" u="sng"/>
              <a:t>observations</a:t>
            </a:r>
            <a:r>
              <a:rPr lang="en-US" sz="2500"/>
              <a:t>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 to be valid, a hypothesis must be testable.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 observations can either confirm or refute hypothesis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                                       *avoid saying you’ve “proved” it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/>
          <p:nvPr/>
        </p:nvSpPr>
        <p:spPr>
          <a:xfrm>
            <a:off x="320500" y="2792925"/>
            <a:ext cx="86412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Observations are the main elements of scientific knowledge gathering.   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Avoid using the word “fact.”  Instead, use the word “observation”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“Facts” depend on the perception of the observer.   Is the sky really blue?</a:t>
            </a:r>
            <a:endParaRPr sz="20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57545" y="73980"/>
            <a:ext cx="5956200" cy="4935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1"/>
              <a:t>Observations → Hypothesis</a:t>
            </a:r>
            <a:endParaRPr sz="3100" i="1"/>
          </a:p>
        </p:txBody>
      </p:sp>
      <p:sp>
        <p:nvSpPr>
          <p:cNvPr id="61" name="Google Shape;61;p12"/>
          <p:cNvSpPr txBox="1"/>
          <p:nvPr/>
        </p:nvSpPr>
        <p:spPr>
          <a:xfrm>
            <a:off x="307675" y="781550"/>
            <a:ext cx="82872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Observe an object given to you by the teacher for a few minutes and practice writing down specific observations of what you see.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Quantitative - Quantity (numbers)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Qualitative - Quality (words) </a:t>
            </a:r>
            <a:endParaRPr sz="2500"/>
          </a:p>
        </p:txBody>
      </p:sp>
      <p:sp>
        <p:nvSpPr>
          <p:cNvPr id="62" name="Google Shape;62;p12"/>
          <p:cNvSpPr txBox="1"/>
          <p:nvPr/>
        </p:nvSpPr>
        <p:spPr>
          <a:xfrm>
            <a:off x="4667075" y="3134751"/>
            <a:ext cx="4021800" cy="15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FF"/>
                </a:solidFill>
              </a:rPr>
              <a:t>Discuss with your lab partner a hypothesis that can be tested with your specimen.</a:t>
            </a:r>
            <a:endParaRPr sz="25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250920" y="722098"/>
            <a:ext cx="8642100" cy="9102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Inductive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allows a person to combine isolated facts into a cohesive whole</a:t>
            </a:r>
            <a:r>
              <a:rPr lang="en-US" sz="2100"/>
              <a:t>,  reasoning makes broad generalizations from specific observations.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108838" y="1847644"/>
            <a:ext cx="4892700" cy="22023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Observation 1:  Snakes have tiny pelvic bones</a:t>
            </a:r>
            <a:br>
              <a:rPr lang="en-US" sz="1700"/>
            </a:br>
            <a:r>
              <a:rPr lang="en-US" sz="1700"/>
              <a:t>Observation 2:  Snakes and lizards have similar DNA sequences</a:t>
            </a:r>
            <a:br>
              <a:rPr lang="en-US" sz="1700"/>
            </a:br>
            <a:r>
              <a:rPr lang="en-US" sz="1700"/>
              <a:t>Observation 3:  Snakes appear after lizards in the fossil record.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Generalization:  Snakes are related to lizards /  Snakes evolved from lizards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45238" y="41968"/>
            <a:ext cx="8595300" cy="5460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Scientific Reasoning</a:t>
            </a:r>
            <a:endParaRPr/>
          </a:p>
        </p:txBody>
      </p:sp>
      <p:pic>
        <p:nvPicPr>
          <p:cNvPr id="70" name="Google Shape;70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9331" t="19523" r="11785"/>
          <a:stretch/>
        </p:blipFill>
        <p:spPr>
          <a:xfrm>
            <a:off x="250920" y="1847644"/>
            <a:ext cx="3804705" cy="22023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357300" y="4086518"/>
            <a:ext cx="36984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highlight>
                  <a:srgbClr val="FFFFFF"/>
                </a:highlight>
              </a:rPr>
              <a:t>A yellow-bellied three-toed skink carrying embryos, visible as light orbs inside its body.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16765" y="134443"/>
            <a:ext cx="8776500" cy="40341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Deductive reasoning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involves “if, then” logic that predicts what will happen based on the hypothesis or theory.</a:t>
            </a:r>
            <a:endParaRPr/>
          </a:p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Involves general </a:t>
            </a:r>
            <a:r>
              <a:rPr lang="en-US" u="sng"/>
              <a:t>RULES</a:t>
            </a:r>
            <a:r>
              <a:rPr lang="en-US"/>
              <a:t> to make predictions.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Start with a general idea or principle →  use that to make predictions.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81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All living things require energy</a:t>
            </a:r>
            <a:endParaRPr/>
          </a:p>
          <a:p>
            <a:pPr marL="381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Bacteria are living things</a:t>
            </a:r>
            <a:endParaRPr/>
          </a:p>
          <a:p>
            <a:pPr marL="381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Bacteria require energy</a:t>
            </a:r>
            <a:endParaRPr/>
          </a:p>
          <a:p>
            <a:pPr marL="381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81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Prediction:  Bacteria deprived of an energy source will die.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466335" y="280193"/>
            <a:ext cx="83328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Comparing Inductive and Deductive Reasoning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913" y="786679"/>
            <a:ext cx="7502175" cy="402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On-screen Show (16:9)</PresentationFormat>
  <Paragraphs>207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Consolas</vt:lpstr>
      <vt:lpstr>Custom</vt:lpstr>
      <vt:lpstr>Chapter 1.1  </vt:lpstr>
      <vt:lpstr>PowerPoint Presentation</vt:lpstr>
      <vt:lpstr>PowerPoint Presentation</vt:lpstr>
      <vt:lpstr>PowerPoint Presentation</vt:lpstr>
      <vt:lpstr>PowerPoint Presentation</vt:lpstr>
      <vt:lpstr>Observations → Hypothesis</vt:lpstr>
      <vt:lpstr>Scientific Reasoning</vt:lpstr>
      <vt:lpstr>PowerPoint Presentation</vt:lpstr>
      <vt:lpstr>PowerPoint Presentation</vt:lpstr>
      <vt:lpstr>PowerPoint Presentation</vt:lpstr>
      <vt:lpstr>Practice:  Indicate Inductive or Deductive Reasoning</vt:lpstr>
      <vt:lpstr>The Scientific Method</vt:lpstr>
      <vt:lpstr>PowerPoint Presentation</vt:lpstr>
      <vt:lpstr>PowerPoint Presentation</vt:lpstr>
      <vt:lpstr>PowerPoint Presentation</vt:lpstr>
      <vt:lpstr>Data Gathering</vt:lpstr>
      <vt:lpstr>PowerPoint Presentation</vt:lpstr>
      <vt:lpstr>PowerPoint Presentation</vt:lpstr>
      <vt:lpstr>Null Hypothesis</vt:lpstr>
      <vt:lpstr>PowerPoint Presentation</vt:lpstr>
      <vt:lpstr>PowerPoint Presentation</vt:lpstr>
      <vt:lpstr>What is an anecdote?</vt:lpstr>
      <vt:lpstr>What is confirmation bias?</vt:lpstr>
      <vt:lpstr>PowerPoint Presentation</vt:lpstr>
      <vt:lpstr>Correlation vs. Causation</vt:lpstr>
      <vt:lpstr>The Importance of Publication</vt:lpstr>
      <vt:lpstr>PowerPoint Presentation</vt:lpstr>
      <vt:lpstr>PowerPoint Presentation</vt:lpstr>
      <vt:lpstr>PowerPoint Presentation</vt:lpstr>
      <vt:lpstr>All Scientific Knowledge is Tentative!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1.1  </dc:title>
  <dc:creator>Joan Stone</dc:creator>
  <cp:lastModifiedBy>Joan Stone</cp:lastModifiedBy>
  <cp:revision>1</cp:revision>
  <dcterms:modified xsi:type="dcterms:W3CDTF">2020-01-21T18:45:48Z</dcterms:modified>
</cp:coreProperties>
</file>