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slideLayouts/slideLayout7.xml" ContentType="application/vnd.openxmlformats-officedocument.presentationml.slideLayout+xml"/>
  <Override PartName="/ppt/theme/theme157.xml" ContentType="application/vnd.openxmlformats-officedocument.theme+xml"/>
  <Override PartName="/ppt/slideLayouts/slideLayout8.xml" ContentType="application/vnd.openxmlformats-officedocument.presentationml.slideLayout+xml"/>
  <Override PartName="/ppt/theme/theme158.xml" ContentType="application/vnd.openxmlformats-officedocument.theme+xml"/>
  <Override PartName="/ppt/slideLayouts/slideLayout9.xml" ContentType="application/vnd.openxmlformats-officedocument.presentationml.slideLayout+xml"/>
  <Override PartName="/ppt/theme/theme159.xml" ContentType="application/vnd.openxmlformats-officedocument.theme+xml"/>
  <Override PartName="/ppt/slideLayouts/slideLayout10.xml" ContentType="application/vnd.openxmlformats-officedocument.presentationml.slideLayout+xml"/>
  <Override PartName="/ppt/theme/theme160.xml" ContentType="application/vnd.openxmlformats-officedocument.theme+xml"/>
  <Override PartName="/ppt/slideLayouts/slideLayout11.xml" ContentType="application/vnd.openxmlformats-officedocument.presentationml.slideLayout+xml"/>
  <Override PartName="/ppt/theme/theme161.xml" ContentType="application/vnd.openxmlformats-officedocument.theme+xml"/>
  <Override PartName="/ppt/slideLayouts/slideLayout12.xml" ContentType="application/vnd.openxmlformats-officedocument.presentationml.slideLayout+xml"/>
  <Override PartName="/ppt/theme/theme162.xml" ContentType="application/vnd.openxmlformats-officedocument.theme+xml"/>
  <Override PartName="/ppt/slideLayouts/slideLayout13.xml" ContentType="application/vnd.openxmlformats-officedocument.presentationml.slideLayout+xml"/>
  <Override PartName="/ppt/theme/theme163.xml" ContentType="application/vnd.openxmlformats-officedocument.theme+xml"/>
  <Override PartName="/ppt/slideLayouts/slideLayout14.xml" ContentType="application/vnd.openxmlformats-officedocument.presentationml.slideLayout+xml"/>
  <Override PartName="/ppt/theme/theme164.xml" ContentType="application/vnd.openxmlformats-officedocument.theme+xml"/>
  <Override PartName="/ppt/slideLayouts/slideLayout15.xml" ContentType="application/vnd.openxmlformats-officedocument.presentationml.slideLayout+xml"/>
  <Override PartName="/ppt/theme/theme165.xml" ContentType="application/vnd.openxmlformats-officedocument.theme+xml"/>
  <Override PartName="/ppt/slideLayouts/slideLayout16.xml" ContentType="application/vnd.openxmlformats-officedocument.presentationml.slideLayout+xml"/>
  <Override PartName="/ppt/theme/theme166.xml" ContentType="application/vnd.openxmlformats-officedocument.theme+xml"/>
  <Override PartName="/ppt/slideLayouts/slideLayout17.xml" ContentType="application/vnd.openxmlformats-officedocument.presentationml.slideLayout+xml"/>
  <Override PartName="/ppt/theme/theme167.xml" ContentType="application/vnd.openxmlformats-officedocument.theme+xml"/>
  <Override PartName="/ppt/slideLayouts/slideLayout18.xml" ContentType="application/vnd.openxmlformats-officedocument.presentationml.slideLayout+xml"/>
  <Override PartName="/ppt/theme/theme168.xml" ContentType="application/vnd.openxmlformats-officedocument.theme+xml"/>
  <Override PartName="/ppt/slideLayouts/slideLayout19.xml" ContentType="application/vnd.openxmlformats-officedocument.presentationml.slideLayout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slideLayouts/slideLayout20.xml" ContentType="application/vnd.openxmlformats-officedocument.presentationml.slideLayout+xml"/>
  <Override PartName="/ppt/theme/theme173.xml" ContentType="application/vnd.openxmlformats-officedocument.theme+xml"/>
  <Override PartName="/ppt/slideLayouts/slideLayout21.xml" ContentType="application/vnd.openxmlformats-officedocument.presentationml.slideLayout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</p:sldMasterIdLst>
  <p:notesMasterIdLst>
    <p:notesMasterId r:id="rId221"/>
  </p:notesMasterIdLst>
  <p:handoutMasterIdLst>
    <p:handoutMasterId r:id="rId222"/>
  </p:handoutMasterIdLst>
  <p:sldIdLst>
    <p:sldId id="311" r:id="rId185"/>
    <p:sldId id="312" r:id="rId186"/>
    <p:sldId id="313" r:id="rId187"/>
    <p:sldId id="424" r:id="rId188"/>
    <p:sldId id="315" r:id="rId189"/>
    <p:sldId id="425" r:id="rId190"/>
    <p:sldId id="317" r:id="rId191"/>
    <p:sldId id="426" r:id="rId192"/>
    <p:sldId id="319" r:id="rId193"/>
    <p:sldId id="359" r:id="rId194"/>
    <p:sldId id="427" r:id="rId195"/>
    <p:sldId id="428" r:id="rId196"/>
    <p:sldId id="429" r:id="rId197"/>
    <p:sldId id="321" r:id="rId198"/>
    <p:sldId id="322" r:id="rId199"/>
    <p:sldId id="323" r:id="rId200"/>
    <p:sldId id="430" r:id="rId201"/>
    <p:sldId id="431" r:id="rId202"/>
    <p:sldId id="325" r:id="rId203"/>
    <p:sldId id="432" r:id="rId204"/>
    <p:sldId id="433" r:id="rId205"/>
    <p:sldId id="434" r:id="rId206"/>
    <p:sldId id="327" r:id="rId207"/>
    <p:sldId id="328" r:id="rId208"/>
    <p:sldId id="435" r:id="rId209"/>
    <p:sldId id="330" r:id="rId210"/>
    <p:sldId id="331" r:id="rId211"/>
    <p:sldId id="332" r:id="rId212"/>
    <p:sldId id="436" r:id="rId213"/>
    <p:sldId id="334" r:id="rId214"/>
    <p:sldId id="335" r:id="rId215"/>
    <p:sldId id="336" r:id="rId216"/>
    <p:sldId id="440" r:id="rId217"/>
    <p:sldId id="338" r:id="rId218"/>
    <p:sldId id="441" r:id="rId219"/>
    <p:sldId id="340" r:id="rId220"/>
  </p:sldIdLst>
  <p:sldSz cx="9144000" cy="6858000" type="screen4x3"/>
  <p:notesSz cx="6858000" cy="9144000"/>
  <p:custDataLst>
    <p:tags r:id="rId2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  <p:cmAuthor id="2" name="Kathleen Fitzpatrick" initials="" lastIdx="1" clrIdx="1"/>
  <p:cmAuthor id="3" name="Sylvia Rebert" initials="SR" lastIdx="1" clrIdx="2"/>
  <p:cmAuthor id="4" name="manjubharkavi" initials="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2205" autoAdjust="0"/>
  </p:normalViewPr>
  <p:slideViewPr>
    <p:cSldViewPr snapToGrid="0" showGuides="1">
      <p:cViewPr varScale="1">
        <p:scale>
          <a:sx n="82" d="100"/>
          <a:sy n="82" d="100"/>
        </p:scale>
        <p:origin x="1136" y="168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-32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Master" Target="slideMasters/slideMaster142.xml"/><Relationship Id="rId143" Type="http://schemas.openxmlformats.org/officeDocument/2006/relationships/slideMaster" Target="slideMasters/slideMaster143.xml"/><Relationship Id="rId144" Type="http://schemas.openxmlformats.org/officeDocument/2006/relationships/slideMaster" Target="slideMasters/slideMaster144.xml"/><Relationship Id="rId145" Type="http://schemas.openxmlformats.org/officeDocument/2006/relationships/slideMaster" Target="slideMasters/slideMaster145.xml"/><Relationship Id="rId146" Type="http://schemas.openxmlformats.org/officeDocument/2006/relationships/slideMaster" Target="slideMasters/slideMaster146.xml"/><Relationship Id="rId147" Type="http://schemas.openxmlformats.org/officeDocument/2006/relationships/slideMaster" Target="slideMasters/slideMaster147.xml"/><Relationship Id="rId148" Type="http://schemas.openxmlformats.org/officeDocument/2006/relationships/slideMaster" Target="slideMasters/slideMaster148.xml"/><Relationship Id="rId149" Type="http://schemas.openxmlformats.org/officeDocument/2006/relationships/slideMaster" Target="slideMasters/slideMaster149.xml"/><Relationship Id="rId180" Type="http://schemas.openxmlformats.org/officeDocument/2006/relationships/slideMaster" Target="slideMasters/slideMaster180.xml"/><Relationship Id="rId181" Type="http://schemas.openxmlformats.org/officeDocument/2006/relationships/slideMaster" Target="slideMasters/slideMaster181.xml"/><Relationship Id="rId182" Type="http://schemas.openxmlformats.org/officeDocument/2006/relationships/slideMaster" Target="slideMasters/slideMaster182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83" Type="http://schemas.openxmlformats.org/officeDocument/2006/relationships/slideMaster" Target="slideMasters/slideMaster183.xml"/><Relationship Id="rId184" Type="http://schemas.openxmlformats.org/officeDocument/2006/relationships/slideMaster" Target="slideMasters/slideMaster184.xml"/><Relationship Id="rId185" Type="http://schemas.openxmlformats.org/officeDocument/2006/relationships/slide" Target="slides/slide1.xml"/><Relationship Id="rId186" Type="http://schemas.openxmlformats.org/officeDocument/2006/relationships/slide" Target="slides/slide2.xml"/><Relationship Id="rId187" Type="http://schemas.openxmlformats.org/officeDocument/2006/relationships/slide" Target="slides/slide3.xml"/><Relationship Id="rId188" Type="http://schemas.openxmlformats.org/officeDocument/2006/relationships/slide" Target="slides/slide4.xml"/><Relationship Id="rId189" Type="http://schemas.openxmlformats.org/officeDocument/2006/relationships/slide" Target="slides/slide5.xml"/><Relationship Id="rId220" Type="http://schemas.openxmlformats.org/officeDocument/2006/relationships/slide" Target="slides/slide36.xml"/><Relationship Id="rId221" Type="http://schemas.openxmlformats.org/officeDocument/2006/relationships/notesMaster" Target="notesMasters/notesMaster1.xml"/><Relationship Id="rId222" Type="http://schemas.openxmlformats.org/officeDocument/2006/relationships/handoutMaster" Target="handoutMasters/handoutMaster1.xml"/><Relationship Id="rId223" Type="http://schemas.openxmlformats.org/officeDocument/2006/relationships/tags" Target="tags/tag1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slideMaster" Target="slideMasters/slideMaster88.xml"/><Relationship Id="rId89" Type="http://schemas.openxmlformats.org/officeDocument/2006/relationships/slideMaster" Target="slideMasters/slideMaster89.xml"/><Relationship Id="rId224" Type="http://schemas.openxmlformats.org/officeDocument/2006/relationships/commentAuthors" Target="commentAuthors.xml"/><Relationship Id="rId225" Type="http://schemas.openxmlformats.org/officeDocument/2006/relationships/presProps" Target="presProps.xml"/><Relationship Id="rId226" Type="http://schemas.openxmlformats.org/officeDocument/2006/relationships/viewProps" Target="viewProps.xml"/><Relationship Id="rId227" Type="http://schemas.openxmlformats.org/officeDocument/2006/relationships/theme" Target="theme/theme1.xml"/><Relationship Id="rId228" Type="http://schemas.openxmlformats.org/officeDocument/2006/relationships/tableStyles" Target="tableStyles.xml"/><Relationship Id="rId110" Type="http://schemas.openxmlformats.org/officeDocument/2006/relationships/slideMaster" Target="slideMasters/slideMaster110.xml"/><Relationship Id="rId111" Type="http://schemas.openxmlformats.org/officeDocument/2006/relationships/slideMaster" Target="slideMasters/slideMaster111.xml"/><Relationship Id="rId112" Type="http://schemas.openxmlformats.org/officeDocument/2006/relationships/slideMaster" Target="slideMasters/slideMaster112.xml"/><Relationship Id="rId113" Type="http://schemas.openxmlformats.org/officeDocument/2006/relationships/slideMaster" Target="slideMasters/slideMaster113.xml"/><Relationship Id="rId114" Type="http://schemas.openxmlformats.org/officeDocument/2006/relationships/slideMaster" Target="slideMasters/slideMaster114.xml"/><Relationship Id="rId115" Type="http://schemas.openxmlformats.org/officeDocument/2006/relationships/slideMaster" Target="slideMasters/slideMaster115.xml"/><Relationship Id="rId116" Type="http://schemas.openxmlformats.org/officeDocument/2006/relationships/slideMaster" Target="slideMasters/slideMaster116.xml"/><Relationship Id="rId117" Type="http://schemas.openxmlformats.org/officeDocument/2006/relationships/slideMaster" Target="slideMasters/slideMaster117.xml"/><Relationship Id="rId118" Type="http://schemas.openxmlformats.org/officeDocument/2006/relationships/slideMaster" Target="slideMasters/slideMaster118.xml"/><Relationship Id="rId119" Type="http://schemas.openxmlformats.org/officeDocument/2006/relationships/slideMaster" Target="slideMasters/slideMaster119.xml"/><Relationship Id="rId150" Type="http://schemas.openxmlformats.org/officeDocument/2006/relationships/slideMaster" Target="slideMasters/slideMaster150.xml"/><Relationship Id="rId151" Type="http://schemas.openxmlformats.org/officeDocument/2006/relationships/slideMaster" Target="slideMasters/slideMaster151.xml"/><Relationship Id="rId152" Type="http://schemas.openxmlformats.org/officeDocument/2006/relationships/slideMaster" Target="slideMasters/slideMaster15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Master" Target="slideMasters/slideMaster153.xml"/><Relationship Id="rId154" Type="http://schemas.openxmlformats.org/officeDocument/2006/relationships/slideMaster" Target="slideMasters/slideMaster154.xml"/><Relationship Id="rId155" Type="http://schemas.openxmlformats.org/officeDocument/2006/relationships/slideMaster" Target="slideMasters/slideMaster155.xml"/><Relationship Id="rId156" Type="http://schemas.openxmlformats.org/officeDocument/2006/relationships/slideMaster" Target="slideMasters/slideMaster156.xml"/><Relationship Id="rId157" Type="http://schemas.openxmlformats.org/officeDocument/2006/relationships/slideMaster" Target="slideMasters/slideMaster157.xml"/><Relationship Id="rId158" Type="http://schemas.openxmlformats.org/officeDocument/2006/relationships/slideMaster" Target="slideMasters/slideMaster158.xml"/><Relationship Id="rId159" Type="http://schemas.openxmlformats.org/officeDocument/2006/relationships/slideMaster" Target="slideMasters/slideMaster159.xml"/><Relationship Id="rId190" Type="http://schemas.openxmlformats.org/officeDocument/2006/relationships/slide" Target="slides/slide6.xml"/><Relationship Id="rId191" Type="http://schemas.openxmlformats.org/officeDocument/2006/relationships/slide" Target="slides/slide7.xml"/><Relationship Id="rId192" Type="http://schemas.openxmlformats.org/officeDocument/2006/relationships/slide" Target="slides/slide8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93" Type="http://schemas.openxmlformats.org/officeDocument/2006/relationships/slide" Target="slides/slide9.xml"/><Relationship Id="rId194" Type="http://schemas.openxmlformats.org/officeDocument/2006/relationships/slide" Target="slides/slide10.xml"/><Relationship Id="rId195" Type="http://schemas.openxmlformats.org/officeDocument/2006/relationships/slide" Target="slides/slide11.xml"/><Relationship Id="rId196" Type="http://schemas.openxmlformats.org/officeDocument/2006/relationships/slide" Target="slides/slide12.xml"/><Relationship Id="rId197" Type="http://schemas.openxmlformats.org/officeDocument/2006/relationships/slide" Target="slides/slide13.xml"/><Relationship Id="rId198" Type="http://schemas.openxmlformats.org/officeDocument/2006/relationships/slide" Target="slides/slide14.xml"/><Relationship Id="rId199" Type="http://schemas.openxmlformats.org/officeDocument/2006/relationships/slide" Target="slides/slide15.xml"/><Relationship Id="rId90" Type="http://schemas.openxmlformats.org/officeDocument/2006/relationships/slideMaster" Target="slideMasters/slideMaster90.xml"/><Relationship Id="rId91" Type="http://schemas.openxmlformats.org/officeDocument/2006/relationships/slideMaster" Target="slideMasters/slideMaster91.xml"/><Relationship Id="rId92" Type="http://schemas.openxmlformats.org/officeDocument/2006/relationships/slideMaster" Target="slideMasters/slideMaster92.xml"/><Relationship Id="rId93" Type="http://schemas.openxmlformats.org/officeDocument/2006/relationships/slideMaster" Target="slideMasters/slideMaster93.xml"/><Relationship Id="rId94" Type="http://schemas.openxmlformats.org/officeDocument/2006/relationships/slideMaster" Target="slideMasters/slideMaster94.xml"/><Relationship Id="rId95" Type="http://schemas.openxmlformats.org/officeDocument/2006/relationships/slideMaster" Target="slideMasters/slideMaster95.xml"/><Relationship Id="rId96" Type="http://schemas.openxmlformats.org/officeDocument/2006/relationships/slideMaster" Target="slideMasters/slideMaster96.xml"/><Relationship Id="rId97" Type="http://schemas.openxmlformats.org/officeDocument/2006/relationships/slideMaster" Target="slideMasters/slideMaster97.xml"/><Relationship Id="rId98" Type="http://schemas.openxmlformats.org/officeDocument/2006/relationships/slideMaster" Target="slideMasters/slideMaster98.xml"/><Relationship Id="rId99" Type="http://schemas.openxmlformats.org/officeDocument/2006/relationships/slideMaster" Target="slideMasters/slideMaster99.xml"/><Relationship Id="rId120" Type="http://schemas.openxmlformats.org/officeDocument/2006/relationships/slideMaster" Target="slideMasters/slideMaster120.xml"/><Relationship Id="rId121" Type="http://schemas.openxmlformats.org/officeDocument/2006/relationships/slideMaster" Target="slideMasters/slideMaster121.xml"/><Relationship Id="rId122" Type="http://schemas.openxmlformats.org/officeDocument/2006/relationships/slideMaster" Target="slideMasters/slideMaster122.xml"/><Relationship Id="rId123" Type="http://schemas.openxmlformats.org/officeDocument/2006/relationships/slideMaster" Target="slideMasters/slideMaster123.xml"/><Relationship Id="rId124" Type="http://schemas.openxmlformats.org/officeDocument/2006/relationships/slideMaster" Target="slideMasters/slideMaster124.xml"/><Relationship Id="rId125" Type="http://schemas.openxmlformats.org/officeDocument/2006/relationships/slideMaster" Target="slideMasters/slideMaster125.xml"/><Relationship Id="rId126" Type="http://schemas.openxmlformats.org/officeDocument/2006/relationships/slideMaster" Target="slideMasters/slideMaster126.xml"/><Relationship Id="rId127" Type="http://schemas.openxmlformats.org/officeDocument/2006/relationships/slideMaster" Target="slideMasters/slideMaster127.xml"/><Relationship Id="rId128" Type="http://schemas.openxmlformats.org/officeDocument/2006/relationships/slideMaster" Target="slideMasters/slideMaster128.xml"/><Relationship Id="rId129" Type="http://schemas.openxmlformats.org/officeDocument/2006/relationships/slideMaster" Target="slideMasters/slideMaster129.xml"/><Relationship Id="rId160" Type="http://schemas.openxmlformats.org/officeDocument/2006/relationships/slideMaster" Target="slideMasters/slideMaster160.xml"/><Relationship Id="rId161" Type="http://schemas.openxmlformats.org/officeDocument/2006/relationships/slideMaster" Target="slideMasters/slideMaster161.xml"/><Relationship Id="rId162" Type="http://schemas.openxmlformats.org/officeDocument/2006/relationships/slideMaster" Target="slideMasters/slideMaster16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63" Type="http://schemas.openxmlformats.org/officeDocument/2006/relationships/slideMaster" Target="slideMasters/slideMaster163.xml"/><Relationship Id="rId164" Type="http://schemas.openxmlformats.org/officeDocument/2006/relationships/slideMaster" Target="slideMasters/slideMaster164.xml"/><Relationship Id="rId165" Type="http://schemas.openxmlformats.org/officeDocument/2006/relationships/slideMaster" Target="slideMasters/slideMaster165.xml"/><Relationship Id="rId166" Type="http://schemas.openxmlformats.org/officeDocument/2006/relationships/slideMaster" Target="slideMasters/slideMaster166.xml"/><Relationship Id="rId167" Type="http://schemas.openxmlformats.org/officeDocument/2006/relationships/slideMaster" Target="slideMasters/slideMaster167.xml"/><Relationship Id="rId168" Type="http://schemas.openxmlformats.org/officeDocument/2006/relationships/slideMaster" Target="slideMasters/slideMaster168.xml"/><Relationship Id="rId169" Type="http://schemas.openxmlformats.org/officeDocument/2006/relationships/slideMaster" Target="slideMasters/slideMaster169.xml"/><Relationship Id="rId200" Type="http://schemas.openxmlformats.org/officeDocument/2006/relationships/slide" Target="slides/slide16.xml"/><Relationship Id="rId201" Type="http://schemas.openxmlformats.org/officeDocument/2006/relationships/slide" Target="slides/slide17.xml"/><Relationship Id="rId202" Type="http://schemas.openxmlformats.org/officeDocument/2006/relationships/slide" Target="slides/slide18.xml"/><Relationship Id="rId203" Type="http://schemas.openxmlformats.org/officeDocument/2006/relationships/slide" Target="slides/slide1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204" Type="http://schemas.openxmlformats.org/officeDocument/2006/relationships/slide" Target="slides/slide20.xml"/><Relationship Id="rId205" Type="http://schemas.openxmlformats.org/officeDocument/2006/relationships/slide" Target="slides/slide21.xml"/><Relationship Id="rId206" Type="http://schemas.openxmlformats.org/officeDocument/2006/relationships/slide" Target="slides/slide22.xml"/><Relationship Id="rId207" Type="http://schemas.openxmlformats.org/officeDocument/2006/relationships/slide" Target="slides/slide23.xml"/><Relationship Id="rId208" Type="http://schemas.openxmlformats.org/officeDocument/2006/relationships/slide" Target="slides/slide24.xml"/><Relationship Id="rId209" Type="http://schemas.openxmlformats.org/officeDocument/2006/relationships/slide" Target="slides/slide25.xml"/><Relationship Id="rId130" Type="http://schemas.openxmlformats.org/officeDocument/2006/relationships/slideMaster" Target="slideMasters/slideMaster130.xml"/><Relationship Id="rId131" Type="http://schemas.openxmlformats.org/officeDocument/2006/relationships/slideMaster" Target="slideMasters/slideMaster131.xml"/><Relationship Id="rId132" Type="http://schemas.openxmlformats.org/officeDocument/2006/relationships/slideMaster" Target="slideMasters/slideMaster132.xml"/><Relationship Id="rId133" Type="http://schemas.openxmlformats.org/officeDocument/2006/relationships/slideMaster" Target="slideMasters/slideMaster133.xml"/><Relationship Id="rId134" Type="http://schemas.openxmlformats.org/officeDocument/2006/relationships/slideMaster" Target="slideMasters/slideMaster134.xml"/><Relationship Id="rId135" Type="http://schemas.openxmlformats.org/officeDocument/2006/relationships/slideMaster" Target="slideMasters/slideMaster135.xml"/><Relationship Id="rId136" Type="http://schemas.openxmlformats.org/officeDocument/2006/relationships/slideMaster" Target="slideMasters/slideMaster136.xml"/><Relationship Id="rId137" Type="http://schemas.openxmlformats.org/officeDocument/2006/relationships/slideMaster" Target="slideMasters/slideMaster137.xml"/><Relationship Id="rId138" Type="http://schemas.openxmlformats.org/officeDocument/2006/relationships/slideMaster" Target="slideMasters/slideMaster138.xml"/><Relationship Id="rId139" Type="http://schemas.openxmlformats.org/officeDocument/2006/relationships/slideMaster" Target="slideMasters/slideMaster139.xml"/><Relationship Id="rId170" Type="http://schemas.openxmlformats.org/officeDocument/2006/relationships/slideMaster" Target="slideMasters/slideMaster170.xml"/><Relationship Id="rId171" Type="http://schemas.openxmlformats.org/officeDocument/2006/relationships/slideMaster" Target="slideMasters/slideMaster171.xml"/><Relationship Id="rId172" Type="http://schemas.openxmlformats.org/officeDocument/2006/relationships/slideMaster" Target="slideMasters/slideMaster172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73" Type="http://schemas.openxmlformats.org/officeDocument/2006/relationships/slideMaster" Target="slideMasters/slideMaster173.xml"/><Relationship Id="rId174" Type="http://schemas.openxmlformats.org/officeDocument/2006/relationships/slideMaster" Target="slideMasters/slideMaster174.xml"/><Relationship Id="rId175" Type="http://schemas.openxmlformats.org/officeDocument/2006/relationships/slideMaster" Target="slideMasters/slideMaster175.xml"/><Relationship Id="rId176" Type="http://schemas.openxmlformats.org/officeDocument/2006/relationships/slideMaster" Target="slideMasters/slideMaster176.xml"/><Relationship Id="rId177" Type="http://schemas.openxmlformats.org/officeDocument/2006/relationships/slideMaster" Target="slideMasters/slideMaster177.xml"/><Relationship Id="rId178" Type="http://schemas.openxmlformats.org/officeDocument/2006/relationships/slideMaster" Target="slideMasters/slideMaster178.xml"/><Relationship Id="rId179" Type="http://schemas.openxmlformats.org/officeDocument/2006/relationships/slideMaster" Target="slideMasters/slideMaster179.xml"/><Relationship Id="rId210" Type="http://schemas.openxmlformats.org/officeDocument/2006/relationships/slide" Target="slides/slide26.xml"/><Relationship Id="rId211" Type="http://schemas.openxmlformats.org/officeDocument/2006/relationships/slide" Target="slides/slide27.xml"/><Relationship Id="rId212" Type="http://schemas.openxmlformats.org/officeDocument/2006/relationships/slide" Target="slides/slide28.xml"/><Relationship Id="rId213" Type="http://schemas.openxmlformats.org/officeDocument/2006/relationships/slide" Target="slides/slide2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214" Type="http://schemas.openxmlformats.org/officeDocument/2006/relationships/slide" Target="slides/slide30.xml"/><Relationship Id="rId215" Type="http://schemas.openxmlformats.org/officeDocument/2006/relationships/slide" Target="slides/slide31.xml"/><Relationship Id="rId216" Type="http://schemas.openxmlformats.org/officeDocument/2006/relationships/slide" Target="slides/slide32.xml"/><Relationship Id="rId217" Type="http://schemas.openxmlformats.org/officeDocument/2006/relationships/slide" Target="slides/slide33.xml"/><Relationship Id="rId218" Type="http://schemas.openxmlformats.org/officeDocument/2006/relationships/slide" Target="slides/slide34.xml"/><Relationship Id="rId21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Master" Target="slideMasters/slideMaster100.xml"/><Relationship Id="rId101" Type="http://schemas.openxmlformats.org/officeDocument/2006/relationships/slideMaster" Target="slideMasters/slideMaster101.xml"/><Relationship Id="rId102" Type="http://schemas.openxmlformats.org/officeDocument/2006/relationships/slideMaster" Target="slideMasters/slideMaster102.xml"/><Relationship Id="rId103" Type="http://schemas.openxmlformats.org/officeDocument/2006/relationships/slideMaster" Target="slideMasters/slideMaster103.xml"/><Relationship Id="rId104" Type="http://schemas.openxmlformats.org/officeDocument/2006/relationships/slideMaster" Target="slideMasters/slideMaster104.xml"/><Relationship Id="rId105" Type="http://schemas.openxmlformats.org/officeDocument/2006/relationships/slideMaster" Target="slideMasters/slideMaster105.xml"/><Relationship Id="rId106" Type="http://schemas.openxmlformats.org/officeDocument/2006/relationships/slideMaster" Target="slideMasters/slideMaster106.xml"/><Relationship Id="rId107" Type="http://schemas.openxmlformats.org/officeDocument/2006/relationships/slideMaster" Target="slideMasters/slideMaster107.xml"/><Relationship Id="rId108" Type="http://schemas.openxmlformats.org/officeDocument/2006/relationships/slideMaster" Target="slideMasters/slideMaster108.xml"/><Relationship Id="rId109" Type="http://schemas.openxmlformats.org/officeDocument/2006/relationships/slideMaster" Target="slideMasters/slideMaster109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Master" Target="slideMasters/slideMaster140.xml"/><Relationship Id="rId141" Type="http://schemas.openxmlformats.org/officeDocument/2006/relationships/slideMaster" Target="slideMasters/slideMaster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04/10/16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CABD4CA-09DD-41A5-922C-87DFBBF5BE56}" type="slidenum">
              <a:rPr lang="en-US" sz="1200">
                <a:ea typeface="ヒラギノ角ゴ Pro W3" charset="-128"/>
              </a:rPr>
              <a:pPr algn="r"/>
              <a:t>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5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5.20-s1 Overview of cell signaling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12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5.20-s2 Overview of cell signaling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2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5.20-s3 Overview of cell signaling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7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04843FA-AAE3-4B3D-96CD-ECC486A1B71A}" type="slidenum">
              <a:rPr lang="en-US" sz="1200">
                <a:ea typeface="ヒラギノ角ゴ Pro W3" charset="-128"/>
              </a:rPr>
              <a:pPr algn="r"/>
              <a:t>14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09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FF4CBF6-B933-4049-A31A-9E0980B72682}" type="slidenum">
              <a:rPr lang="en-US" sz="1200">
                <a:ea typeface="ヒラギノ角ゴ Pro W3" charset="-128"/>
              </a:rPr>
              <a:pPr algn="r"/>
              <a:t>15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29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7BB1896-97A9-4261-8A51-58E8E8D06A13}" type="slidenum">
              <a:rPr lang="en-US" sz="1200">
                <a:ea typeface="ヒラギノ角ゴ Pro W3" charset="-128"/>
              </a:rPr>
              <a:pPr algn="r"/>
              <a:t>16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01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5.21-s1 A G protein-coupled receptor (GPCR) in action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6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5.21-s2 A G protein-coupled receptor (GPCR) in action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05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1F01002-8934-4901-82E6-C89266A1D06A}" type="slidenum">
              <a:rPr lang="en-US" sz="1200">
                <a:ea typeface="ヒラギノ角ゴ Pro W3" charset="-128"/>
              </a:rPr>
              <a:pPr algn="r"/>
              <a:t>19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61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5.22-s1 Ion channel receptor (step 1)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3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1E64E66-D89A-43DE-B932-2FFD9A588236}" type="slidenum">
              <a:rPr lang="en-US" sz="1200">
                <a:ea typeface="ヒラギノ角ゴ Pro W3" charset="-128"/>
              </a:rPr>
              <a:pPr algn="r"/>
              <a:t>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97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5.22-s2 Ion channel receptor (step 2)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5.22-s3 Ion channel receptor (step 3)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85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603B3C5-0A5A-460F-B1C1-4DA8F6EFBEF6}" type="slidenum">
              <a:rPr lang="en-US" sz="1200">
                <a:ea typeface="ヒラギノ角ゴ Pro W3" charset="-128"/>
              </a:rPr>
              <a:pPr algn="r"/>
              <a:t>23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387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EE2D867-4F34-4383-B2AA-C616228291A5}" type="slidenum">
              <a:rPr lang="en-US" sz="1200">
                <a:ea typeface="ヒラギノ角ゴ Pro W3" charset="-128"/>
              </a:rPr>
              <a:pPr algn="r"/>
              <a:t>24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26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5.23 Steroid hormone interacting with an intracellular receptor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6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BB0BC8B-700E-42BD-92F1-81B7AD671761}" type="slidenum">
              <a:rPr lang="en-US" sz="1200">
                <a:ea typeface="ヒラギノ角ゴ Pro W3" charset="-128"/>
              </a:rPr>
              <a:pPr algn="r"/>
              <a:t>26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1289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CCFE3E3C-655E-45F4-89BB-0580F4F5A6CB}" type="slidenum">
              <a:rPr lang="en-US" sz="1200">
                <a:ea typeface="ヒラギノ角ゴ Pro W3" charset="-128"/>
              </a:rPr>
              <a:pPr algn="r"/>
              <a:t>27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428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6CB4E28-36FA-4A1E-99E4-616589E879FB}" type="slidenum">
              <a:rPr lang="en-US" sz="1200">
                <a:ea typeface="ヒラギノ角ゴ Pro W3" charset="-128"/>
              </a:rPr>
              <a:pPr algn="r"/>
              <a:t>28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312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5.24 A phosphorylation cascade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4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B041923-13B8-4AAB-AB42-9FD47D57BBF5}" type="slidenum">
              <a:rPr lang="en-US" sz="1200">
                <a:ea typeface="ヒラギノ角ゴ Pro W3" charset="-128"/>
              </a:rPr>
              <a:pPr algn="r"/>
              <a:t>30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46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DD86B29-D3C9-4A55-9A2C-5940FC3D9F14}" type="slidenum">
              <a:rPr lang="en-US" sz="1200">
                <a:ea typeface="ヒラギノ角ゴ Pro W3" charset="-128"/>
              </a:rPr>
              <a:pPr algn="r"/>
              <a:t>3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293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0F84236-DF49-4625-93D7-812D8AC05AC3}" type="slidenum">
              <a:rPr lang="en-US" sz="1200">
                <a:ea typeface="ヒラギノ角ゴ Pro W3" charset="-128"/>
              </a:rPr>
              <a:pPr algn="r"/>
              <a:t>31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523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14D15AF0-639C-4A94-8AE6-0F5D48E89C78}" type="slidenum">
              <a:rPr lang="en-US" sz="1200">
                <a:ea typeface="ヒラギノ角ゴ Pro W3" charset="-128"/>
              </a:rPr>
              <a:pPr algn="r"/>
              <a:t>32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23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cAMP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 as a second messenger in a G protein signaling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3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7E97973-76BF-451F-BE48-228C6E014EF4}" type="slidenum">
              <a:rPr lang="en-US" sz="1200">
                <a:ea typeface="ヒラギノ角ゴ Pro W3" charset="-128"/>
              </a:rPr>
              <a:pPr algn="r"/>
              <a:t>34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944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5.26 Nuclear response to a signal: the activation of a specific gene by a growth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74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CA6E177-EED5-4218-8A83-13254192D42C}" type="slidenum">
              <a:rPr lang="en-US" sz="1200">
                <a:ea typeface="ヒラギノ角ゴ Pro W3" charset="-128"/>
              </a:rPr>
              <a:pPr algn="r"/>
              <a:t>36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69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5.19-1 Local and long-distance cell signaling by secreted molecules in animals (part 1: local signaling, paracrine)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7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B9259BB-1949-463C-86D2-CF6584F36422}" type="slidenum">
              <a:rPr lang="en-US" sz="1200">
                <a:ea typeface="ヒラギノ角ゴ Pro W3" charset="-128"/>
              </a:rPr>
              <a:pPr algn="r"/>
              <a:t>5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46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5.19-2 Local and long-distance cell signaling by secreted molecules in animals (part 2: local signaling, synaptic)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2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EBA0624-4A66-4691-8434-655B0D3E3762}" type="slidenum">
              <a:rPr lang="en-US" sz="1200">
                <a:ea typeface="ヒラギノ角ゴ Pro W3" charset="-128"/>
              </a:rPr>
              <a:pPr algn="r"/>
              <a:t>7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78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5.19-3 Local and long-distance cell signaling by secreted molecules in animals (part 3: long distance signaling, endocrine)</a:t>
            </a:r>
            <a:endParaRPr lang="en-US" sz="12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1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EA12306-956A-4AF2-A881-EC4A9F51628E}" type="slidenum">
              <a:rPr lang="en-US" sz="1200">
                <a:ea typeface="ヒラギノ角ゴ Pro W3" charset="-128"/>
              </a:rPr>
              <a:pPr algn="r"/>
              <a:t>9</a:t>
            </a:fld>
            <a:endParaRPr lang="en-US" sz="1200">
              <a:ea typeface="ヒラギノ角ゴ Pro W3" charset="-128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CA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75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9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69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0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73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6.xml"/></Relationships>
</file>

<file path=ppt/slideMasters/_rels/slideMaster1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7.xml"/></Relationships>
</file>

<file path=ppt/slideMasters/_rels/slideMaster1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8.xml"/></Relationships>
</file>

<file path=ppt/slideMasters/_rels/slideMaster1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9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0.xml"/></Relationships>
</file>

<file path=ppt/slideMasters/_rels/slideMaster1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1.xml"/></Relationships>
</file>

<file path=ppt/slideMasters/_rels/slideMaster1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2.xml"/></Relationships>
</file>

<file path=ppt/slideMasters/_rels/slideMaster1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3.xml"/></Relationships>
</file>

<file path=ppt/slideMasters/_rels/slideMaster1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4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5.6: The plasma membrane plays a key role in most cell signaling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>
          <a:xfrm>
            <a:off x="144462" y="1123950"/>
            <a:ext cx="8888025" cy="5229225"/>
          </a:xfrm>
        </p:spPr>
        <p:txBody>
          <a:bodyPr/>
          <a:lstStyle/>
          <a:p>
            <a:r>
              <a:rPr lang="en-US" dirty="0" smtClean="0"/>
              <a:t>In multicellular organisms, cell-to-cell communication allows the cells of the body to coordinate their activities</a:t>
            </a:r>
          </a:p>
          <a:p>
            <a:r>
              <a:rPr lang="en-US" dirty="0" smtClean="0"/>
              <a:t>Communication between cells is also essential for many unicellular organisms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Animation: Signaling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4" name="11_06SignalingOverview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24" y="1566298"/>
            <a:ext cx="1243930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1715" y="1893298"/>
            <a:ext cx="2039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751" y="1610790"/>
            <a:ext cx="144494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1250" y="2369080"/>
            <a:ext cx="11156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113" y="2760658"/>
            <a:ext cx="100027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Receptor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645" y="4629625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molecule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588419" y="2028825"/>
            <a:ext cx="216694" cy="0"/>
          </a:xfrm>
          <a:custGeom>
            <a:avLst/>
            <a:gdLst>
              <a:gd name="connsiteX0" fmla="*/ 0 w 216694"/>
              <a:gd name="connsiteY0" fmla="*/ 0 h 0"/>
              <a:gd name="connsiteX1" fmla="*/ 216694 w 2166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>
                <a:moveTo>
                  <a:pt x="0" y="0"/>
                </a:moveTo>
                <a:lnTo>
                  <a:pt x="2166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38275" y="2962275"/>
            <a:ext cx="226219" cy="195263"/>
          </a:xfrm>
          <a:custGeom>
            <a:avLst/>
            <a:gdLst>
              <a:gd name="connsiteX0" fmla="*/ 0 w 226219"/>
              <a:gd name="connsiteY0" fmla="*/ 0 h 195263"/>
              <a:gd name="connsiteX1" fmla="*/ 226219 w 226219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219" h="195263">
                <a:moveTo>
                  <a:pt x="0" y="0"/>
                </a:moveTo>
                <a:lnTo>
                  <a:pt x="226219" y="1952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24" y="1566298"/>
            <a:ext cx="1243930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1715" y="1893298"/>
            <a:ext cx="2039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751" y="1610790"/>
            <a:ext cx="144494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1250" y="2369080"/>
            <a:ext cx="11156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113" y="2760658"/>
            <a:ext cx="100027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Receptor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645" y="4629625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molecule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3130" y="3804975"/>
            <a:ext cx="180818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Relay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5691" y="2367690"/>
            <a:ext cx="1449179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Transduction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0693" y="3322061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0556" y="3322061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3277" y="3324442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3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590800" y="2028825"/>
            <a:ext cx="211931" cy="0"/>
          </a:xfrm>
          <a:custGeom>
            <a:avLst/>
            <a:gdLst>
              <a:gd name="connsiteX0" fmla="*/ 0 w 211931"/>
              <a:gd name="connsiteY0" fmla="*/ 0 h 0"/>
              <a:gd name="connsiteX1" fmla="*/ 211931 w 21193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931">
                <a:moveTo>
                  <a:pt x="0" y="0"/>
                </a:moveTo>
                <a:lnTo>
                  <a:pt x="21193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40656" y="2959894"/>
            <a:ext cx="228600" cy="202406"/>
          </a:xfrm>
          <a:custGeom>
            <a:avLst/>
            <a:gdLst>
              <a:gd name="connsiteX0" fmla="*/ 0 w 228600"/>
              <a:gd name="connsiteY0" fmla="*/ 0 h 202406"/>
              <a:gd name="connsiteX1" fmla="*/ 228600 w 228600"/>
              <a:gd name="connsiteY1" fmla="*/ 202406 h 20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202406">
                <a:moveTo>
                  <a:pt x="0" y="0"/>
                </a:moveTo>
                <a:lnTo>
                  <a:pt x="228600" y="2024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99616"/>
            <a:ext cx="8546592" cy="38587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5.20-s3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24" y="1566298"/>
            <a:ext cx="1243930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8" name="Rectangle 7"/>
          <p:cNvSpPr/>
          <p:nvPr/>
        </p:nvSpPr>
        <p:spPr>
          <a:xfrm>
            <a:off x="2851715" y="1893298"/>
            <a:ext cx="203902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 membrane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5751" y="1610790"/>
            <a:ext cx="144494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91250" y="2369080"/>
            <a:ext cx="11156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113" y="2760658"/>
            <a:ext cx="100027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Receptor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5645" y="4629625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molecule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3130" y="3804975"/>
            <a:ext cx="1808187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Relay molecules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45691" y="2367690"/>
            <a:ext cx="1449179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Transduction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0098" y="2369935"/>
            <a:ext cx="1102866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79293" y="3369681"/>
            <a:ext cx="11156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Activation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40693" y="3322061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0556" y="3322061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3277" y="3324442"/>
            <a:ext cx="12824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3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38275" y="2962275"/>
            <a:ext cx="233363" cy="195263"/>
          </a:xfrm>
          <a:custGeom>
            <a:avLst/>
            <a:gdLst>
              <a:gd name="connsiteX0" fmla="*/ 0 w 233363"/>
              <a:gd name="connsiteY0" fmla="*/ 0 h 195263"/>
              <a:gd name="connsiteX1" fmla="*/ 233363 w 233363"/>
              <a:gd name="connsiteY1" fmla="*/ 195263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63" h="195263">
                <a:moveTo>
                  <a:pt x="0" y="0"/>
                </a:moveTo>
                <a:lnTo>
                  <a:pt x="233363" y="19526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88419" y="2028825"/>
            <a:ext cx="216694" cy="0"/>
          </a:xfrm>
          <a:custGeom>
            <a:avLst/>
            <a:gdLst>
              <a:gd name="connsiteX0" fmla="*/ 0 w 216694"/>
              <a:gd name="connsiteY0" fmla="*/ 0 h 0"/>
              <a:gd name="connsiteX1" fmla="*/ 216694 w 2166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>
                <a:moveTo>
                  <a:pt x="0" y="0"/>
                </a:moveTo>
                <a:lnTo>
                  <a:pt x="216694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9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Reception, the Binding of a Signaling Molecule to a Receptor Protein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binding between a signal molecule (</a:t>
            </a:r>
            <a:r>
              <a:rPr lang="en-US" b="1" dirty="0" smtClean="0"/>
              <a:t>ligand</a:t>
            </a:r>
            <a:r>
              <a:rPr lang="en-US" dirty="0" smtClean="0"/>
              <a:t>) and receptor is highly specific</a:t>
            </a:r>
          </a:p>
          <a:p>
            <a:r>
              <a:rPr lang="en-US" dirty="0" smtClean="0"/>
              <a:t>Ligand binding generally causes a shape change in the receptor</a:t>
            </a:r>
          </a:p>
          <a:p>
            <a:r>
              <a:rPr lang="en-US" dirty="0" smtClean="0"/>
              <a:t>Many receptors are directly activated by this shape change</a:t>
            </a:r>
          </a:p>
          <a:p>
            <a:r>
              <a:rPr lang="en-US" dirty="0" smtClean="0"/>
              <a:t>Most signal receptors are plasma membrane proteins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Receptors in the Plasma Membrane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water-soluble signal molecules bind to specific sites on receptor proteins that span the plasma membrane</a:t>
            </a:r>
          </a:p>
          <a:p>
            <a:r>
              <a:rPr lang="en-US" dirty="0" smtClean="0"/>
              <a:t>There are two main types of membrane receptors</a:t>
            </a:r>
          </a:p>
          <a:p>
            <a:pPr lvl="1"/>
            <a:r>
              <a:rPr lang="en-US" dirty="0" smtClean="0"/>
              <a:t>G protein-coupled receptors</a:t>
            </a:r>
          </a:p>
          <a:p>
            <a:pPr lvl="1"/>
            <a:r>
              <a:rPr lang="en-US" dirty="0" smtClean="0"/>
              <a:t>Ligand-gated ion channels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 protein-coupled receptors </a:t>
            </a:r>
            <a:r>
              <a:rPr lang="en-US" dirty="0" smtClean="0"/>
              <a:t>(</a:t>
            </a:r>
            <a:r>
              <a:rPr lang="en-US" b="1" dirty="0" smtClean="0"/>
              <a:t>GPCRs</a:t>
            </a:r>
            <a:r>
              <a:rPr lang="en-US" dirty="0" smtClean="0"/>
              <a:t>) are plasma membrane receptors that work with the help of a </a:t>
            </a:r>
            <a:r>
              <a:rPr lang="en-US" b="1" dirty="0" smtClean="0"/>
              <a:t>G protein</a:t>
            </a:r>
          </a:p>
          <a:p>
            <a:r>
              <a:rPr lang="en-US" dirty="0" smtClean="0"/>
              <a:t>G proteins bind to the energy-rich molecule GTP</a:t>
            </a:r>
          </a:p>
          <a:p>
            <a:r>
              <a:rPr lang="en-US" dirty="0" smtClean="0"/>
              <a:t>Many G proteins are very similar in structure</a:t>
            </a:r>
          </a:p>
          <a:p>
            <a:r>
              <a:rPr lang="en-US" dirty="0" smtClean="0"/>
              <a:t>GPCR pathways are extremely diverse in function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" y="268224"/>
            <a:ext cx="672388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5.21-s1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534" y="483409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Activated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GPCR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693" y="412662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6785" y="287147"/>
            <a:ext cx="838371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enzyme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4424" y="1978367"/>
            <a:ext cx="113492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3309" y="2493791"/>
            <a:ext cx="1013098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Activated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 protein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8201" y="2681543"/>
            <a:ext cx="140500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1404" y="1888572"/>
            <a:ext cx="421590" cy="239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GTP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362200" y="904875"/>
            <a:ext cx="223838" cy="428625"/>
          </a:xfrm>
          <a:custGeom>
            <a:avLst/>
            <a:gdLst>
              <a:gd name="connsiteX0" fmla="*/ 0 w 223838"/>
              <a:gd name="connsiteY0" fmla="*/ 0 h 428625"/>
              <a:gd name="connsiteX1" fmla="*/ 223838 w 223838"/>
              <a:gd name="connsiteY1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838" h="428625">
                <a:moveTo>
                  <a:pt x="0" y="0"/>
                </a:moveTo>
                <a:lnTo>
                  <a:pt x="223838" y="4286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86138" y="666750"/>
            <a:ext cx="314325" cy="161925"/>
          </a:xfrm>
          <a:custGeom>
            <a:avLst/>
            <a:gdLst>
              <a:gd name="connsiteX0" fmla="*/ 0 w 314325"/>
              <a:gd name="connsiteY0" fmla="*/ 161925 h 161925"/>
              <a:gd name="connsiteX1" fmla="*/ 314325 w 31432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325" h="161925">
                <a:moveTo>
                  <a:pt x="0" y="161925"/>
                </a:moveTo>
                <a:lnTo>
                  <a:pt x="3143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81438" y="2262188"/>
            <a:ext cx="0" cy="204787"/>
          </a:xfrm>
          <a:custGeom>
            <a:avLst/>
            <a:gdLst>
              <a:gd name="connsiteX0" fmla="*/ 0 w 0"/>
              <a:gd name="connsiteY0" fmla="*/ 0 h 204787"/>
              <a:gd name="connsiteX1" fmla="*/ 0 w 0"/>
              <a:gd name="connsiteY1" fmla="*/ 204787 h 20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4787">
                <a:moveTo>
                  <a:pt x="0" y="0"/>
                </a:moveTo>
                <a:lnTo>
                  <a:pt x="0" y="204787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89575" y="1774825"/>
            <a:ext cx="0" cy="193675"/>
          </a:xfrm>
          <a:custGeom>
            <a:avLst/>
            <a:gdLst>
              <a:gd name="connsiteX0" fmla="*/ 0 w 0"/>
              <a:gd name="connsiteY0" fmla="*/ 0 h 193675"/>
              <a:gd name="connsiteX1" fmla="*/ 0 w 0"/>
              <a:gd name="connsiteY1" fmla="*/ 1936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3675">
                <a:moveTo>
                  <a:pt x="0" y="0"/>
                </a:moveTo>
                <a:lnTo>
                  <a:pt x="0" y="1936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81763" y="561975"/>
            <a:ext cx="233362" cy="452438"/>
          </a:xfrm>
          <a:custGeom>
            <a:avLst/>
            <a:gdLst>
              <a:gd name="connsiteX0" fmla="*/ 0 w 233362"/>
              <a:gd name="connsiteY0" fmla="*/ 0 h 452438"/>
              <a:gd name="connsiteX1" fmla="*/ 233362 w 233362"/>
              <a:gd name="connsiteY1" fmla="*/ 452438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362" h="452438">
                <a:moveTo>
                  <a:pt x="0" y="0"/>
                </a:moveTo>
                <a:lnTo>
                  <a:pt x="233362" y="4524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56" y="268224"/>
            <a:ext cx="672388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5.21-s2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1534" y="483409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Activated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GPCR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693" y="412662"/>
            <a:ext cx="103874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6785" y="287147"/>
            <a:ext cx="838371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enzyme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4424" y="1978367"/>
            <a:ext cx="113492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3309" y="2493791"/>
            <a:ext cx="1013098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Activated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 protein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8201" y="2681543"/>
            <a:ext cx="140500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1404" y="1888572"/>
            <a:ext cx="421590" cy="239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GTP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8448" y="3332847"/>
            <a:ext cx="1013098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Activated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enzyme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24715" y="4884176"/>
            <a:ext cx="421590" cy="2390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GTP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7000" y="6072288"/>
            <a:ext cx="1936428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770" b="1" dirty="0">
                <a:solidFill>
                  <a:srgbClr val="000000"/>
                </a:solidFill>
                <a:ea typeface="ＭＳ Ｐゴシック" charset="0"/>
              </a:rPr>
              <a:t>Cellular response</a:t>
            </a:r>
          </a:p>
        </p:txBody>
      </p:sp>
      <p:sp>
        <p:nvSpPr>
          <p:cNvPr id="2" name="Freeform 1"/>
          <p:cNvSpPr/>
          <p:nvPr/>
        </p:nvSpPr>
        <p:spPr>
          <a:xfrm>
            <a:off x="2362200" y="911225"/>
            <a:ext cx="225425" cy="412750"/>
          </a:xfrm>
          <a:custGeom>
            <a:avLst/>
            <a:gdLst>
              <a:gd name="connsiteX0" fmla="*/ 0 w 225425"/>
              <a:gd name="connsiteY0" fmla="*/ 0 h 412750"/>
              <a:gd name="connsiteX1" fmla="*/ 225425 w 225425"/>
              <a:gd name="connsiteY1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425" h="412750">
                <a:moveTo>
                  <a:pt x="0" y="0"/>
                </a:moveTo>
                <a:lnTo>
                  <a:pt x="225425" y="4127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81375" y="666750"/>
            <a:ext cx="317500" cy="174625"/>
          </a:xfrm>
          <a:custGeom>
            <a:avLst/>
            <a:gdLst>
              <a:gd name="connsiteX0" fmla="*/ 0 w 317500"/>
              <a:gd name="connsiteY0" fmla="*/ 174625 h 174625"/>
              <a:gd name="connsiteX1" fmla="*/ 317500 w 317500"/>
              <a:gd name="connsiteY1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0" h="174625">
                <a:moveTo>
                  <a:pt x="0" y="174625"/>
                </a:moveTo>
                <a:lnTo>
                  <a:pt x="3175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83350" y="558800"/>
            <a:ext cx="231775" cy="447675"/>
          </a:xfrm>
          <a:custGeom>
            <a:avLst/>
            <a:gdLst>
              <a:gd name="connsiteX0" fmla="*/ 0 w 231775"/>
              <a:gd name="connsiteY0" fmla="*/ 0 h 447675"/>
              <a:gd name="connsiteX1" fmla="*/ 231775 w 231775"/>
              <a:gd name="connsiteY1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1775" h="447675">
                <a:moveTo>
                  <a:pt x="0" y="0"/>
                </a:moveTo>
                <a:lnTo>
                  <a:pt x="231775" y="4476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489575" y="1762125"/>
            <a:ext cx="0" cy="215900"/>
          </a:xfrm>
          <a:custGeom>
            <a:avLst/>
            <a:gdLst>
              <a:gd name="connsiteX0" fmla="*/ 0 w 0"/>
              <a:gd name="connsiteY0" fmla="*/ 0 h 215900"/>
              <a:gd name="connsiteX1" fmla="*/ 0 w 0"/>
              <a:gd name="connsiteY1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876675" y="2254250"/>
            <a:ext cx="0" cy="212725"/>
          </a:xfrm>
          <a:custGeom>
            <a:avLst/>
            <a:gdLst>
              <a:gd name="connsiteX0" fmla="*/ 0 w 0"/>
              <a:gd name="connsiteY0" fmla="*/ 0 h 212725"/>
              <a:gd name="connsiteX1" fmla="*/ 0 w 0"/>
              <a:gd name="connsiteY1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2725">
                <a:moveTo>
                  <a:pt x="0" y="0"/>
                </a:moveTo>
                <a:lnTo>
                  <a:pt x="0" y="2127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096125" y="3845719"/>
            <a:ext cx="0" cy="316706"/>
          </a:xfrm>
          <a:custGeom>
            <a:avLst/>
            <a:gdLst>
              <a:gd name="connsiteX0" fmla="*/ 0 w 0"/>
              <a:gd name="connsiteY0" fmla="*/ 0 h 316706"/>
              <a:gd name="connsiteX1" fmla="*/ 0 w 0"/>
              <a:gd name="connsiteY1" fmla="*/ 316706 h 31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6706">
                <a:moveTo>
                  <a:pt x="0" y="0"/>
                </a:moveTo>
                <a:lnTo>
                  <a:pt x="0" y="316706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/>
              <a:t> ligand-gated ion channel</a:t>
            </a:r>
            <a:r>
              <a:rPr lang="en-US" dirty="0" smtClean="0"/>
              <a:t> receptor acts as a “</a:t>
            </a:r>
            <a:r>
              <a:rPr lang="en-US" altLang="ja-JP" dirty="0" smtClean="0"/>
              <a:t>gate” for ions when the receptor changes shape</a:t>
            </a:r>
          </a:p>
          <a:p>
            <a:r>
              <a:rPr lang="en-US" dirty="0" smtClean="0"/>
              <a:t>When a signal molecule binds as a ligand to the receptor, the gate allows specific ions, such as Na</a:t>
            </a:r>
            <a:r>
              <a:rPr lang="en-US" baseline="30000" dirty="0" smtClean="0"/>
              <a:t>+</a:t>
            </a:r>
            <a:r>
              <a:rPr lang="en-US" dirty="0" smtClean="0"/>
              <a:t> or Ca</a:t>
            </a:r>
            <a:r>
              <a:rPr lang="en-US" baseline="30000" dirty="0" smtClean="0"/>
              <a:t>2+</a:t>
            </a:r>
            <a:r>
              <a:rPr lang="en-US" dirty="0" smtClean="0"/>
              <a:t>, through a channel in the receptor</a:t>
            </a:r>
          </a:p>
          <a:p>
            <a:r>
              <a:rPr lang="en-US" dirty="0" smtClean="0"/>
              <a:t>Ligand-gated ion channels are very important in the nervous system</a:t>
            </a:r>
          </a:p>
          <a:p>
            <a:r>
              <a:rPr lang="en-US" dirty="0" smtClean="0"/>
              <a:t>The diffusion of ions through open channels may trigger an electric signal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and Long-Distance Signaling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Eukaryotic cells may communicate by direct contact</a:t>
            </a:r>
          </a:p>
          <a:p>
            <a:r>
              <a:rPr lang="en-US" dirty="0" smtClean="0"/>
              <a:t>Animal and plant cells have junctions that directly connect the cytoplasm of adjacent cells</a:t>
            </a:r>
          </a:p>
          <a:p>
            <a:r>
              <a:rPr lang="en-US" dirty="0" smtClean="0"/>
              <a:t>These are called gap junctions (animal cells) and </a:t>
            </a:r>
            <a:r>
              <a:rPr lang="en-US" dirty="0" err="1" smtClean="0"/>
              <a:t>plasmodesmata</a:t>
            </a:r>
            <a:r>
              <a:rPr lang="en-US" dirty="0" smtClean="0"/>
              <a:t> (plant cells)</a:t>
            </a:r>
          </a:p>
          <a:p>
            <a:r>
              <a:rPr lang="en-US" dirty="0" smtClean="0"/>
              <a:t>The free passage of substances in the cytosol from one cell to another is a type of local signaling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7720"/>
            <a:ext cx="8546592" cy="5242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5.22-s1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938" y="1350179"/>
            <a:ext cx="1038746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(ligand)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7525" y="997753"/>
            <a:ext cx="730970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Gate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closed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8601" y="1161708"/>
            <a:ext cx="4744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Ions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753" y="3210623"/>
            <a:ext cx="226985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Ligand-gated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ion channel receptor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744" y="3152007"/>
            <a:ext cx="116698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2" name="Freeform 1"/>
          <p:cNvSpPr/>
          <p:nvPr/>
        </p:nvSpPr>
        <p:spPr>
          <a:xfrm>
            <a:off x="1557338" y="1200150"/>
            <a:ext cx="228600" cy="190500"/>
          </a:xfrm>
          <a:custGeom>
            <a:avLst/>
            <a:gdLst>
              <a:gd name="connsiteX0" fmla="*/ 228600 w 228600"/>
              <a:gd name="connsiteY0" fmla="*/ 0 h 190500"/>
              <a:gd name="connsiteX1" fmla="*/ 0 w 22860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90500">
                <a:moveTo>
                  <a:pt x="228600" y="0"/>
                </a:moveTo>
                <a:lnTo>
                  <a:pt x="0" y="190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433638" y="1514475"/>
            <a:ext cx="0" cy="400050"/>
          </a:xfrm>
          <a:custGeom>
            <a:avLst/>
            <a:gdLst>
              <a:gd name="connsiteX0" fmla="*/ 0 w 0"/>
              <a:gd name="connsiteY0" fmla="*/ 0 h 400050"/>
              <a:gd name="connsiteX1" fmla="*/ 0 w 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032000" y="2644775"/>
            <a:ext cx="139700" cy="546100"/>
          </a:xfrm>
          <a:custGeom>
            <a:avLst/>
            <a:gdLst>
              <a:gd name="connsiteX0" fmla="*/ 139700 w 139700"/>
              <a:gd name="connsiteY0" fmla="*/ 0 h 546100"/>
              <a:gd name="connsiteX1" fmla="*/ 0 w 139700"/>
              <a:gd name="connsiteY1" fmla="*/ 54610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700" h="546100">
                <a:moveTo>
                  <a:pt x="139700" y="0"/>
                </a:moveTo>
                <a:lnTo>
                  <a:pt x="0" y="5461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17950" y="2746375"/>
            <a:ext cx="165100" cy="422275"/>
          </a:xfrm>
          <a:custGeom>
            <a:avLst/>
            <a:gdLst>
              <a:gd name="connsiteX0" fmla="*/ 165100 w 165100"/>
              <a:gd name="connsiteY0" fmla="*/ 0 h 422275"/>
              <a:gd name="connsiteX1" fmla="*/ 0 w 165100"/>
              <a:gd name="connsiteY1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100" h="422275">
                <a:moveTo>
                  <a:pt x="165100" y="0"/>
                </a:moveTo>
                <a:lnTo>
                  <a:pt x="0" y="4222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7720"/>
            <a:ext cx="8546592" cy="5242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5.22-s2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938" y="1350179"/>
            <a:ext cx="1038746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(ligand)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7525" y="997753"/>
            <a:ext cx="730970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Gate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closed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8601" y="1161708"/>
            <a:ext cx="4744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Ions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753" y="3210623"/>
            <a:ext cx="226985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Ligand-gated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ion channel receptor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744" y="3152007"/>
            <a:ext cx="116698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5080" y="894913"/>
            <a:ext cx="112851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Gate open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538" y="2988036"/>
            <a:ext cx="102592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2" name="Freeform 1"/>
          <p:cNvSpPr/>
          <p:nvPr/>
        </p:nvSpPr>
        <p:spPr>
          <a:xfrm>
            <a:off x="1555750" y="1203325"/>
            <a:ext cx="228600" cy="187325"/>
          </a:xfrm>
          <a:custGeom>
            <a:avLst/>
            <a:gdLst>
              <a:gd name="connsiteX0" fmla="*/ 228600 w 228600"/>
              <a:gd name="connsiteY0" fmla="*/ 0 h 187325"/>
              <a:gd name="connsiteX1" fmla="*/ 0 w 228600"/>
              <a:gd name="connsiteY1" fmla="*/ 18732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8600" h="187325">
                <a:moveTo>
                  <a:pt x="228600" y="0"/>
                </a:moveTo>
                <a:lnTo>
                  <a:pt x="0" y="1873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435225" y="1501775"/>
            <a:ext cx="0" cy="409575"/>
          </a:xfrm>
          <a:custGeom>
            <a:avLst/>
            <a:gdLst>
              <a:gd name="connsiteX0" fmla="*/ 0 w 0"/>
              <a:gd name="connsiteY0" fmla="*/ 0 h 409575"/>
              <a:gd name="connsiteX1" fmla="*/ 0 w 0"/>
              <a:gd name="connsiteY1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9575">
                <a:moveTo>
                  <a:pt x="0" y="0"/>
                </a:moveTo>
                <a:lnTo>
                  <a:pt x="0" y="4095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030413" y="2647950"/>
            <a:ext cx="138112" cy="542925"/>
          </a:xfrm>
          <a:custGeom>
            <a:avLst/>
            <a:gdLst>
              <a:gd name="connsiteX0" fmla="*/ 138112 w 138112"/>
              <a:gd name="connsiteY0" fmla="*/ 0 h 542925"/>
              <a:gd name="connsiteX1" fmla="*/ 0 w 138112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" h="542925">
                <a:moveTo>
                  <a:pt x="138112" y="0"/>
                </a:moveTo>
                <a:lnTo>
                  <a:pt x="0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10013" y="2743200"/>
            <a:ext cx="176212" cy="433388"/>
          </a:xfrm>
          <a:custGeom>
            <a:avLst/>
            <a:gdLst>
              <a:gd name="connsiteX0" fmla="*/ 176212 w 176212"/>
              <a:gd name="connsiteY0" fmla="*/ 0 h 433388"/>
              <a:gd name="connsiteX1" fmla="*/ 0 w 176212"/>
              <a:gd name="connsiteY1" fmla="*/ 433388 h 43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212" h="433388">
                <a:moveTo>
                  <a:pt x="176212" y="0"/>
                </a:moveTo>
                <a:lnTo>
                  <a:pt x="0" y="43338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064250" y="1155700"/>
            <a:ext cx="260350" cy="282575"/>
          </a:xfrm>
          <a:custGeom>
            <a:avLst/>
            <a:gdLst>
              <a:gd name="connsiteX0" fmla="*/ 0 w 260350"/>
              <a:gd name="connsiteY0" fmla="*/ 0 h 282575"/>
              <a:gd name="connsiteX1" fmla="*/ 260350 w 260350"/>
              <a:gd name="connsiteY1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 h="282575">
                <a:moveTo>
                  <a:pt x="0" y="0"/>
                </a:moveTo>
                <a:lnTo>
                  <a:pt x="260350" y="2825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7720"/>
            <a:ext cx="8546592" cy="524256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5.22-s3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938" y="1350179"/>
            <a:ext cx="1038746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Signaling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(ligand)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7525" y="997753"/>
            <a:ext cx="730970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Gate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closed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8601" y="1161708"/>
            <a:ext cx="47449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Ions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753" y="3210623"/>
            <a:ext cx="226985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Ligand-gated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ion channel receptor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5744" y="3152007"/>
            <a:ext cx="116698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5080" y="894913"/>
            <a:ext cx="1128514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Gate open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538" y="2988036"/>
            <a:ext cx="102592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7699" y="4199399"/>
            <a:ext cx="1308050" cy="256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Gate closed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64856" y="4445794"/>
            <a:ext cx="376238" cy="500062"/>
          </a:xfrm>
          <a:custGeom>
            <a:avLst/>
            <a:gdLst>
              <a:gd name="connsiteX0" fmla="*/ 0 w 376238"/>
              <a:gd name="connsiteY0" fmla="*/ 500062 h 500062"/>
              <a:gd name="connsiteX1" fmla="*/ 376238 w 376238"/>
              <a:gd name="connsiteY1" fmla="*/ 0 h 50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38" h="500062">
                <a:moveTo>
                  <a:pt x="0" y="500062"/>
                </a:moveTo>
                <a:lnTo>
                  <a:pt x="3762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064250" y="1155700"/>
            <a:ext cx="257175" cy="279400"/>
          </a:xfrm>
          <a:custGeom>
            <a:avLst/>
            <a:gdLst>
              <a:gd name="connsiteX0" fmla="*/ 0 w 257175"/>
              <a:gd name="connsiteY0" fmla="*/ 0 h 279400"/>
              <a:gd name="connsiteX1" fmla="*/ 257175 w 257175"/>
              <a:gd name="connsiteY1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" h="279400">
                <a:moveTo>
                  <a:pt x="0" y="0"/>
                </a:moveTo>
                <a:lnTo>
                  <a:pt x="257175" y="2794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19538" y="2745581"/>
            <a:ext cx="164306" cy="426244"/>
          </a:xfrm>
          <a:custGeom>
            <a:avLst/>
            <a:gdLst>
              <a:gd name="connsiteX0" fmla="*/ 164306 w 164306"/>
              <a:gd name="connsiteY0" fmla="*/ 0 h 426244"/>
              <a:gd name="connsiteX1" fmla="*/ 0 w 164306"/>
              <a:gd name="connsiteY1" fmla="*/ 426244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306" h="426244">
                <a:moveTo>
                  <a:pt x="164306" y="0"/>
                </a:moveTo>
                <a:lnTo>
                  <a:pt x="0" y="42624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028825" y="2645569"/>
            <a:ext cx="135731" cy="542925"/>
          </a:xfrm>
          <a:custGeom>
            <a:avLst/>
            <a:gdLst>
              <a:gd name="connsiteX0" fmla="*/ 135731 w 135731"/>
              <a:gd name="connsiteY0" fmla="*/ 0 h 542925"/>
              <a:gd name="connsiteX1" fmla="*/ 0 w 135731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731" h="542925">
                <a:moveTo>
                  <a:pt x="135731" y="0"/>
                </a:moveTo>
                <a:lnTo>
                  <a:pt x="0" y="5429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436019" y="1507331"/>
            <a:ext cx="0" cy="404813"/>
          </a:xfrm>
          <a:custGeom>
            <a:avLst/>
            <a:gdLst>
              <a:gd name="connsiteX0" fmla="*/ 0 w 0"/>
              <a:gd name="connsiteY0" fmla="*/ 0 h 404813"/>
              <a:gd name="connsiteX1" fmla="*/ 0 w 0"/>
              <a:gd name="connsiteY1" fmla="*/ 404813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04813">
                <a:moveTo>
                  <a:pt x="0" y="0"/>
                </a:moveTo>
                <a:lnTo>
                  <a:pt x="0" y="404813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62100" y="1204913"/>
            <a:ext cx="230981" cy="180975"/>
          </a:xfrm>
          <a:custGeom>
            <a:avLst/>
            <a:gdLst>
              <a:gd name="connsiteX0" fmla="*/ 0 w 230981"/>
              <a:gd name="connsiteY0" fmla="*/ 180975 h 180975"/>
              <a:gd name="connsiteX1" fmla="*/ 230981 w 230981"/>
              <a:gd name="connsiteY1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0981" h="180975">
                <a:moveTo>
                  <a:pt x="0" y="180975"/>
                </a:moveTo>
                <a:lnTo>
                  <a:pt x="230981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Intracellular Receptors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Intracellular receptor proteins are found in the cytosol or nucleus of target cells</a:t>
            </a:r>
          </a:p>
          <a:p>
            <a:r>
              <a:rPr lang="en-US" dirty="0" smtClean="0"/>
              <a:t>Small or hydrophobic chemical messengers can readily cross the membrane and activate receptors</a:t>
            </a:r>
          </a:p>
          <a:p>
            <a:r>
              <a:rPr lang="en-US" dirty="0" smtClean="0"/>
              <a:t>Examples of hydrophobic messengers are the steroid and thyroid hormones of animals and nitric oxide (NO) in both plants and animals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Aldosterone behaves similarly to other steroid hormones</a:t>
            </a:r>
          </a:p>
          <a:p>
            <a:r>
              <a:rPr lang="en-US" dirty="0" smtClean="0"/>
              <a:t>It is secreted by cells of the adrenal gland and enters cells all over the body, but only kidney cells contain receptor cells for aldosterone</a:t>
            </a:r>
          </a:p>
          <a:p>
            <a:r>
              <a:rPr lang="en-US" dirty="0" smtClean="0"/>
              <a:t>The hormone binds the receptor protein and activates it</a:t>
            </a:r>
          </a:p>
          <a:p>
            <a:r>
              <a:rPr lang="en-US" dirty="0" smtClean="0"/>
              <a:t>The active form of the receptor enters the nucleus, acts as a transcription factor, and activates genes that control water and sodium flow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88" y="204216"/>
            <a:ext cx="346862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1440" y="248666"/>
            <a:ext cx="1300036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Hormone</a:t>
            </a:r>
          </a:p>
          <a:p>
            <a:pPr eaLnBrk="0" hangingPunct="0">
              <a:lnSpc>
                <a:spcPts val="18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(aldosterone)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1732" y="299466"/>
            <a:ext cx="1243930" cy="730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EXTRA-</a:t>
            </a:r>
          </a:p>
          <a:p>
            <a:pPr algn="r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algn="r"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FLUID</a:t>
            </a:r>
          </a:p>
        </p:txBody>
      </p:sp>
      <p:sp>
        <p:nvSpPr>
          <p:cNvPr id="9" name="Rectangle 8"/>
          <p:cNvSpPr/>
          <p:nvPr/>
        </p:nvSpPr>
        <p:spPr>
          <a:xfrm>
            <a:off x="2987804" y="1838547"/>
            <a:ext cx="1000274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  <a:p>
            <a:pPr eaLnBrk="0" hangingPunct="0">
              <a:lnSpc>
                <a:spcPts val="19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7898" y="1595297"/>
            <a:ext cx="1166986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Plasma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membrane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7231" y="2398460"/>
            <a:ext cx="1090042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Hormone-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2890" y="4385691"/>
            <a:ext cx="500137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DNA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205" y="4803075"/>
            <a:ext cx="705321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mRNA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3512" y="5553167"/>
            <a:ext cx="1115690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NUCLEUS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4858" y="6364691"/>
            <a:ext cx="1470595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7052" y="5079839"/>
            <a:ext cx="782265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New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</p:txBody>
      </p:sp>
      <p:sp>
        <p:nvSpPr>
          <p:cNvPr id="2" name="Freeform 1"/>
          <p:cNvSpPr/>
          <p:nvPr/>
        </p:nvSpPr>
        <p:spPr>
          <a:xfrm>
            <a:off x="3840956" y="369094"/>
            <a:ext cx="216694" cy="47625"/>
          </a:xfrm>
          <a:custGeom>
            <a:avLst/>
            <a:gdLst>
              <a:gd name="connsiteX0" fmla="*/ 216694 w 216694"/>
              <a:gd name="connsiteY0" fmla="*/ 47625 h 47625"/>
              <a:gd name="connsiteX1" fmla="*/ 0 w 216694"/>
              <a:gd name="connsiteY1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694" h="47625">
                <a:moveTo>
                  <a:pt x="216694" y="4762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03119" y="1588294"/>
            <a:ext cx="130969" cy="123825"/>
          </a:xfrm>
          <a:custGeom>
            <a:avLst/>
            <a:gdLst>
              <a:gd name="connsiteX0" fmla="*/ 0 w 130969"/>
              <a:gd name="connsiteY0" fmla="*/ 123825 h 123825"/>
              <a:gd name="connsiteX1" fmla="*/ 130969 w 130969"/>
              <a:gd name="connsiteY1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969" h="123825">
                <a:moveTo>
                  <a:pt x="0" y="123825"/>
                </a:moveTo>
                <a:lnTo>
                  <a:pt x="130969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922044" y="2112169"/>
            <a:ext cx="152400" cy="238125"/>
          </a:xfrm>
          <a:custGeom>
            <a:avLst/>
            <a:gdLst>
              <a:gd name="connsiteX0" fmla="*/ 0 w 152400"/>
              <a:gd name="connsiteY0" fmla="*/ 0 h 238125"/>
              <a:gd name="connsiteX1" fmla="*/ 152400 w 15240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38125">
                <a:moveTo>
                  <a:pt x="0" y="0"/>
                </a:moveTo>
                <a:lnTo>
                  <a:pt x="152400" y="2381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95913" y="5572125"/>
            <a:ext cx="66675" cy="242888"/>
          </a:xfrm>
          <a:custGeom>
            <a:avLst/>
            <a:gdLst>
              <a:gd name="connsiteX0" fmla="*/ 66675 w 66675"/>
              <a:gd name="connsiteY0" fmla="*/ 0 h 242888"/>
              <a:gd name="connsiteX1" fmla="*/ 0 w 66675"/>
              <a:gd name="connsiteY1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" h="242888">
                <a:moveTo>
                  <a:pt x="66675" y="0"/>
                </a:moveTo>
                <a:lnTo>
                  <a:pt x="0" y="24288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Transduction by Cascades of Molecular Interactions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Signal transduction usually involves multiple steps</a:t>
            </a:r>
          </a:p>
          <a:p>
            <a:r>
              <a:rPr lang="en-US" dirty="0" smtClean="0"/>
              <a:t>Multistep pathways can amplify a signal: A few molecules can produce a large cellular response</a:t>
            </a:r>
          </a:p>
          <a:p>
            <a:r>
              <a:rPr lang="en-US" dirty="0" smtClean="0"/>
              <a:t>Multistep pathways provide more opportunities for coordination and regulation of the cellular response than simpler systems do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molecules that relay a signal from receptor to response are often proteins</a:t>
            </a:r>
          </a:p>
          <a:p>
            <a:r>
              <a:rPr lang="en-US" dirty="0" smtClean="0"/>
              <a:t>Like falling dominoes, the activated receptor activates another protein, which activates another, and so on, until the protein producing the response is activated</a:t>
            </a:r>
          </a:p>
          <a:p>
            <a:r>
              <a:rPr lang="en-US" dirty="0" smtClean="0"/>
              <a:t>At each step, the signal is transduced into a different form, commonly a shape change in a protein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Protein Phosphorylation and </a:t>
            </a:r>
            <a:r>
              <a:rPr lang="en-US" i="1" dirty="0" err="1" smtClean="0"/>
              <a:t>Dephosphorylation</a:t>
            </a:r>
            <a:endParaRPr lang="en-US" i="1" dirty="0" smtClean="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Phosphorylation and </a:t>
            </a:r>
            <a:r>
              <a:rPr lang="en-US" dirty="0" err="1" smtClean="0"/>
              <a:t>dephosphorylation</a:t>
            </a:r>
            <a:r>
              <a:rPr lang="en-US" dirty="0" smtClean="0"/>
              <a:t> are a widespread cellular mechanism for regulating protein activity</a:t>
            </a:r>
          </a:p>
          <a:p>
            <a:r>
              <a:rPr lang="en-US" b="1" dirty="0" smtClean="0"/>
              <a:t>Protein kinases</a:t>
            </a:r>
            <a:r>
              <a:rPr lang="en-US" dirty="0" smtClean="0"/>
              <a:t> transfer phosphates from ATP to protein, a process called phosphorylation</a:t>
            </a:r>
          </a:p>
          <a:p>
            <a:r>
              <a:rPr lang="en-US" dirty="0" smtClean="0"/>
              <a:t>A signaling pathway involving phosphorylation and </a:t>
            </a:r>
            <a:r>
              <a:rPr lang="en-US" dirty="0" err="1" smtClean="0"/>
              <a:t>dephosphorylation</a:t>
            </a:r>
            <a:r>
              <a:rPr lang="en-US" dirty="0" smtClean="0"/>
              <a:t> can be referred to as a </a:t>
            </a:r>
            <a:r>
              <a:rPr lang="en-US" b="1" dirty="0" smtClean="0"/>
              <a:t>phosphorylation cascade</a:t>
            </a:r>
          </a:p>
          <a:p>
            <a:r>
              <a:rPr lang="en-US" dirty="0" smtClean="0"/>
              <a:t>The addition of phosphate groups often changes the form of a protein from inactive to active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268224"/>
            <a:ext cx="7022592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2639" y="493784"/>
            <a:ext cx="2103140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Signaling molecule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889" y="1328809"/>
            <a:ext cx="2665794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Activated relay molecule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4185" y="1623141"/>
            <a:ext cx="977832" cy="230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1014" y="2100991"/>
            <a:ext cx="6908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2385" y="3395666"/>
            <a:ext cx="6908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</a:t>
            </a:r>
            <a:r>
              <a:rPr lang="en-US" sz="1360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136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9201" y="2775155"/>
            <a:ext cx="6908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 smtClean="0">
                <a:solidFill>
                  <a:srgbClr val="000000"/>
                </a:solidFill>
                <a:ea typeface="ＭＳ Ｐゴシック" charset="0"/>
              </a:rPr>
              <a:t>Active</a:t>
            </a:r>
            <a:endParaRPr lang="en-US" sz="1360" b="1" dirty="0">
              <a:solidFill>
                <a:srgbClr val="000000"/>
              </a:solidFill>
              <a:ea typeface="ＭＳ Ｐゴシック" charset="0"/>
            </a:endParaRP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</a:t>
            </a:r>
            <a:r>
              <a:rPr lang="en-US" sz="1360" b="1" dirty="0" smtClean="0">
                <a:solidFill>
                  <a:srgbClr val="000000"/>
                </a:solidFill>
                <a:ea typeface="ＭＳ Ｐゴシック" charset="0"/>
              </a:rPr>
              <a:t>1</a:t>
            </a:r>
            <a:endParaRPr lang="en-US" sz="136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0115" y="4234864"/>
            <a:ext cx="690895" cy="6027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 smtClean="0">
                <a:solidFill>
                  <a:srgbClr val="000000"/>
                </a:solidFill>
                <a:ea typeface="ＭＳ Ｐゴシック" charset="0"/>
              </a:rPr>
              <a:t>Active</a:t>
            </a:r>
            <a:endParaRPr lang="en-US" sz="1360" b="1" dirty="0">
              <a:solidFill>
                <a:srgbClr val="000000"/>
              </a:solidFill>
              <a:ea typeface="ＭＳ Ｐゴシック" charset="0"/>
            </a:endParaRPr>
          </a:p>
          <a:p>
            <a:pPr algn="ctr" eaLnBrk="0" hangingPunct="0">
              <a:lnSpc>
                <a:spcPts val="15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kinase </a:t>
            </a:r>
            <a:r>
              <a:rPr lang="en-US" sz="1360" b="1" dirty="0" smtClean="0">
                <a:solidFill>
                  <a:srgbClr val="000000"/>
                </a:solidFill>
                <a:ea typeface="ＭＳ Ｐゴシック" charset="0"/>
              </a:rPr>
              <a:t>2</a:t>
            </a:r>
            <a:endParaRPr lang="en-US" sz="136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88819" y="5036558"/>
            <a:ext cx="650819" cy="410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>
                <a:solidFill>
                  <a:srgbClr val="FFFFFF"/>
                </a:solidFill>
                <a:ea typeface="ＭＳ Ｐゴシック" charset="0"/>
              </a:rPr>
              <a:t>Inactive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 smtClean="0">
                <a:solidFill>
                  <a:srgbClr val="FFFFFF"/>
                </a:solidFill>
                <a:ea typeface="ＭＳ Ｐゴシック" charset="0"/>
              </a:rPr>
              <a:t>protein</a:t>
            </a:r>
            <a:endParaRPr lang="en-US" sz="136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1963" y="5700345"/>
            <a:ext cx="588302" cy="410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60" b="1" dirty="0" smtClean="0">
                <a:solidFill>
                  <a:srgbClr val="FFFFFF"/>
                </a:solidFill>
                <a:ea typeface="ＭＳ Ｐゴシック" charset="0"/>
              </a:rPr>
              <a:t>Active</a:t>
            </a:r>
            <a:endParaRPr lang="en-US" sz="1360" b="1" dirty="0">
              <a:solidFill>
                <a:srgbClr val="FFFFFF"/>
              </a:solidFill>
              <a:ea typeface="ＭＳ Ｐゴシック" charset="0"/>
            </a:endParaRP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 smtClean="0">
                <a:solidFill>
                  <a:srgbClr val="FFFFFF"/>
                </a:solidFill>
                <a:ea typeface="ＭＳ Ｐゴシック" charset="0"/>
              </a:rPr>
              <a:t>protein</a:t>
            </a:r>
            <a:endParaRPr lang="en-US" sz="136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4124" y="5755141"/>
            <a:ext cx="775853" cy="4185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</a:p>
          <a:p>
            <a:pPr algn="ctr" eaLnBrk="0" hangingPunct="0">
              <a:lnSpc>
                <a:spcPts val="1600"/>
              </a:lnSpc>
            </a:pPr>
            <a:r>
              <a:rPr lang="en-US" sz="136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2292" y="3801473"/>
            <a:ext cx="354969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440" b="1" dirty="0" smtClean="0">
                <a:solidFill>
                  <a:srgbClr val="000000"/>
                </a:solidFill>
                <a:ea typeface="ＭＳ Ｐゴシック" charset="0"/>
              </a:rPr>
              <a:t>ATP</a:t>
            </a:r>
            <a:endParaRPr lang="en-US" sz="144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3820" y="4039991"/>
            <a:ext cx="487313" cy="206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ADP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52486" y="4499568"/>
            <a:ext cx="23083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350" b="1" dirty="0" smtClean="0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35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9856" y="4693637"/>
            <a:ext cx="10259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0816" y="4760311"/>
            <a:ext cx="38473" cy="1860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100" b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11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17302" y="5198675"/>
            <a:ext cx="354969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440" b="1" dirty="0" smtClean="0">
                <a:solidFill>
                  <a:srgbClr val="000000"/>
                </a:solidFill>
                <a:ea typeface="ＭＳ Ｐゴシック" charset="0"/>
              </a:rPr>
              <a:t>ATP</a:t>
            </a:r>
            <a:endParaRPr lang="en-US" sz="144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3809" y="5463594"/>
            <a:ext cx="487313" cy="2064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ADP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32990" y="6018534"/>
            <a:ext cx="307777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PP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25049" y="6147691"/>
            <a:ext cx="10259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53460" y="6210928"/>
            <a:ext cx="38473" cy="1860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100" b="1" dirty="0" err="1" smtClean="0">
                <a:solidFill>
                  <a:srgbClr val="000000"/>
                </a:solidFill>
                <a:ea typeface="ＭＳ Ｐゴシック" charset="0"/>
              </a:rPr>
              <a:t>i</a:t>
            </a:r>
            <a:endParaRPr lang="en-US" sz="11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4942" y="4153217"/>
            <a:ext cx="10259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55995" y="5477599"/>
            <a:ext cx="102592" cy="2051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50"/>
              </a:lnSpc>
            </a:pPr>
            <a:r>
              <a:rPr lang="en-US" sz="1200" b="1" dirty="0" smtClean="0">
                <a:solidFill>
                  <a:srgbClr val="000000"/>
                </a:solidFill>
                <a:ea typeface="ＭＳ Ｐゴシック" charset="0"/>
              </a:rPr>
              <a:t>P</a:t>
            </a:r>
            <a:endParaRPr lang="en-US" sz="1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Rectangle 36"/>
          <p:cNvSpPr/>
          <p:nvPr/>
        </p:nvSpPr>
        <p:spPr>
          <a:xfrm rot="3208079">
            <a:off x="5754539" y="3440509"/>
            <a:ext cx="279563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770" b="1" dirty="0">
                <a:solidFill>
                  <a:srgbClr val="000000"/>
                </a:solidFill>
                <a:ea typeface="ＭＳ Ｐゴシック" charset="0"/>
              </a:rPr>
              <a:t>Phosphorylation cascade</a:t>
            </a:r>
          </a:p>
        </p:txBody>
      </p:sp>
      <p:sp>
        <p:nvSpPr>
          <p:cNvPr id="2" name="Freeform 1"/>
          <p:cNvSpPr/>
          <p:nvPr/>
        </p:nvSpPr>
        <p:spPr>
          <a:xfrm>
            <a:off x="3324225" y="585788"/>
            <a:ext cx="280988" cy="0"/>
          </a:xfrm>
          <a:custGeom>
            <a:avLst/>
            <a:gdLst>
              <a:gd name="connsiteX0" fmla="*/ 0 w 280988"/>
              <a:gd name="connsiteY0" fmla="*/ 0 h 0"/>
              <a:gd name="connsiteX1" fmla="*/ 280988 w 2809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88">
                <a:moveTo>
                  <a:pt x="0" y="0"/>
                </a:moveTo>
                <a:lnTo>
                  <a:pt x="28098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24238" y="1476375"/>
            <a:ext cx="371475" cy="419100"/>
          </a:xfrm>
          <a:custGeom>
            <a:avLst/>
            <a:gdLst>
              <a:gd name="connsiteX0" fmla="*/ 0 w 371475"/>
              <a:gd name="connsiteY0" fmla="*/ 419100 h 419100"/>
              <a:gd name="connsiteX1" fmla="*/ 371475 w 371475"/>
              <a:gd name="connsiteY1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419100">
                <a:moveTo>
                  <a:pt x="0" y="419100"/>
                </a:moveTo>
                <a:lnTo>
                  <a:pt x="3714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76538" y="1409700"/>
            <a:ext cx="238125" cy="214313"/>
          </a:xfrm>
          <a:custGeom>
            <a:avLst/>
            <a:gdLst>
              <a:gd name="connsiteX0" fmla="*/ 0 w 238125"/>
              <a:gd name="connsiteY0" fmla="*/ 214313 h 214313"/>
              <a:gd name="connsiteX1" fmla="*/ 238125 w 238125"/>
              <a:gd name="connsiteY1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8125" h="214313">
                <a:moveTo>
                  <a:pt x="0" y="214313"/>
                </a:moveTo>
                <a:lnTo>
                  <a:pt x="2381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19403030">
            <a:off x="6925541" y="2204630"/>
            <a:ext cx="188537" cy="3054196"/>
          </a:xfrm>
          <a:prstGeom prst="rightBrace">
            <a:avLst>
              <a:gd name="adj1" fmla="val 27573"/>
              <a:gd name="adj2" fmla="val 487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ln>
                <a:solidFill>
                  <a:srgbClr val="FFFFFF"/>
                </a:solidFill>
              </a:ln>
              <a:noFill/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other cases of local signaling, messenger molecules are secreted by a signaling cell</a:t>
            </a:r>
          </a:p>
          <a:p>
            <a:r>
              <a:rPr lang="en-US" dirty="0" smtClean="0"/>
              <a:t>These messenger molecules, called local regulators, travel only short distances</a:t>
            </a:r>
          </a:p>
          <a:p>
            <a:r>
              <a:rPr lang="en-US" dirty="0" smtClean="0"/>
              <a:t>One class of these, growth factors, stimulates nearby cells to grow and divide</a:t>
            </a:r>
          </a:p>
          <a:p>
            <a:r>
              <a:rPr lang="en-US" dirty="0" smtClean="0"/>
              <a:t>This type of local signaling in animal cells is called paracrine signaling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Protein phosphatases</a:t>
            </a:r>
            <a:r>
              <a:rPr lang="en-US" dirty="0" smtClean="0"/>
              <a:t> remove the phosphates from proteins, a process called </a:t>
            </a:r>
            <a:r>
              <a:rPr lang="en-US" dirty="0" err="1" smtClean="0"/>
              <a:t>dephosphorylation</a:t>
            </a:r>
            <a:endParaRPr lang="en-US" dirty="0" smtClean="0"/>
          </a:p>
          <a:p>
            <a:r>
              <a:rPr lang="en-US" dirty="0" smtClean="0"/>
              <a:t>Phosphatases provide a mechanism for turning off the signal transduction pathway</a:t>
            </a:r>
          </a:p>
          <a:p>
            <a:r>
              <a:rPr lang="en-US" dirty="0" smtClean="0"/>
              <a:t>They also make protein kinases available for reuse, enabling the cell to respond to the signal again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6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Small Molecules and Ions as Second Messengers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extracellular signal molecule (ligand) that binds to the receptor is a pathway</a:t>
            </a:r>
            <a:r>
              <a:rPr lang="en-CA" altLang="en-CA" dirty="0" smtClean="0"/>
              <a:t>’</a:t>
            </a:r>
            <a:r>
              <a:rPr lang="en-US" altLang="ja-JP" dirty="0" smtClean="0"/>
              <a:t>s “first messenger”</a:t>
            </a:r>
          </a:p>
          <a:p>
            <a:r>
              <a:rPr lang="en-US" b="1" dirty="0" smtClean="0"/>
              <a:t>Second messengers</a:t>
            </a:r>
            <a:r>
              <a:rPr lang="en-US" dirty="0" smtClean="0"/>
              <a:t> are small, </a:t>
            </a:r>
            <a:r>
              <a:rPr lang="en-US" dirty="0" err="1" smtClean="0"/>
              <a:t>nonprotein</a:t>
            </a:r>
            <a:r>
              <a:rPr lang="en-US" dirty="0" smtClean="0"/>
              <a:t>, water-soluble molecules or ions that spread throughout a cell by diffusion</a:t>
            </a:r>
          </a:p>
          <a:p>
            <a:r>
              <a:rPr lang="en-US" dirty="0" smtClean="0"/>
              <a:t>Cyclic AMP and calcium ions are common second messengers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5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Cyclic AMP </a:t>
            </a:r>
            <a:r>
              <a:rPr lang="en-US" dirty="0" smtClean="0"/>
              <a:t>(</a:t>
            </a:r>
            <a:r>
              <a:rPr lang="en-US" b="1" dirty="0" err="1" smtClean="0"/>
              <a:t>cAMP</a:t>
            </a:r>
            <a:r>
              <a:rPr lang="en-US" dirty="0" smtClean="0"/>
              <a:t>) is one of the most widely used second messengers</a:t>
            </a:r>
          </a:p>
          <a:p>
            <a:r>
              <a:rPr lang="en-US" dirty="0" smtClean="0"/>
              <a:t>Adenylyl </a:t>
            </a:r>
            <a:r>
              <a:rPr lang="en-US" dirty="0" err="1" smtClean="0"/>
              <a:t>cyclase</a:t>
            </a:r>
            <a:r>
              <a:rPr lang="en-US" dirty="0" smtClean="0"/>
              <a:t>, an enzyme in the plasma membrane, rapidly converts ATP to </a:t>
            </a:r>
            <a:r>
              <a:rPr lang="en-US" dirty="0" err="1" smtClean="0"/>
              <a:t>cAMP</a:t>
            </a:r>
            <a:r>
              <a:rPr lang="en-US" dirty="0" smtClean="0"/>
              <a:t> in response to a number of extracellular signals</a:t>
            </a:r>
          </a:p>
          <a:p>
            <a:r>
              <a:rPr lang="en-US" dirty="0" smtClean="0"/>
              <a:t>The immediate effect of </a:t>
            </a:r>
            <a:r>
              <a:rPr lang="en-US" dirty="0" err="1" smtClean="0"/>
              <a:t>cAMP</a:t>
            </a:r>
            <a:r>
              <a:rPr lang="en-US" dirty="0" smtClean="0"/>
              <a:t> is usually the activation of protein kinase A, which then phosphorylates a variety of other proteins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6" y="268224"/>
            <a:ext cx="6601968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9161" y="354325"/>
            <a:ext cx="2308324" cy="769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5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First messenger</a:t>
            </a:r>
          </a:p>
          <a:p>
            <a:pPr eaLnBrk="0" hangingPunct="0">
              <a:lnSpc>
                <a:spcPts val="193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(signaling molecule</a:t>
            </a:r>
          </a:p>
          <a:p>
            <a:pPr eaLnBrk="0" hangingPunct="0">
              <a:lnSpc>
                <a:spcPts val="2000"/>
              </a:lnSpc>
            </a:pPr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such as epinephrine)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4943" y="1349508"/>
            <a:ext cx="1000274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>
                <a:solidFill>
                  <a:srgbClr val="000000"/>
                </a:solidFill>
                <a:ea typeface="ＭＳ Ｐゴシック" charset="0"/>
              </a:rPr>
              <a:t>G protein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26626" y="2560607"/>
            <a:ext cx="461665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 smtClean="0">
                <a:solidFill>
                  <a:srgbClr val="000000"/>
                </a:solidFill>
                <a:ea typeface="ＭＳ Ｐゴシック" charset="0"/>
              </a:rPr>
              <a:t>GTP</a:t>
            </a:r>
            <a:endParaRPr lang="en-US" sz="175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1525" y="3274978"/>
            <a:ext cx="444545" cy="294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300"/>
              </a:lnSpc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ATP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1790" y="3682182"/>
            <a:ext cx="623569" cy="2693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50" b="1" dirty="0" err="1" smtClean="0">
                <a:solidFill>
                  <a:srgbClr val="000000"/>
                </a:solidFill>
                <a:ea typeface="ＭＳ Ｐゴシック" charset="0"/>
              </a:rPr>
              <a:t>cAMP</a:t>
            </a:r>
            <a:endParaRPr lang="en-US" sz="175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735" y="3123659"/>
            <a:ext cx="1942840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G protein-coupled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receptor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7269" y="3557857"/>
            <a:ext cx="1189428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Second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messenger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1558" y="4465106"/>
            <a:ext cx="918136" cy="4873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Protein</a:t>
            </a:r>
          </a:p>
          <a:p>
            <a:pPr eaLnBrk="0" hangingPunct="0">
              <a:lnSpc>
                <a:spcPts val="1900"/>
              </a:lnSpc>
            </a:pPr>
            <a:r>
              <a:rPr lang="en-US" sz="1760" b="1" dirty="0">
                <a:solidFill>
                  <a:srgbClr val="000000"/>
                </a:solidFill>
                <a:ea typeface="ＭＳ Ｐゴシック" charset="0"/>
              </a:rPr>
              <a:t>kinase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064" y="5856571"/>
            <a:ext cx="1835439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900"/>
              </a:lnSpc>
            </a:pPr>
            <a:r>
              <a:rPr lang="en-US" sz="1500" b="1" dirty="0">
                <a:solidFill>
                  <a:srgbClr val="000000"/>
                </a:solidFill>
                <a:ea typeface="ＭＳ Ｐゴシック" charset="0"/>
              </a:rPr>
              <a:t>Cellular</a:t>
            </a: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 responses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2115" y="908404"/>
            <a:ext cx="961802" cy="512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Adenylyl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err="1">
                <a:solidFill>
                  <a:srgbClr val="000000"/>
                </a:solidFill>
                <a:ea typeface="ＭＳ Ｐゴシック" charset="0"/>
              </a:rPr>
              <a:t>cyclase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3126581" y="550069"/>
            <a:ext cx="300038" cy="242887"/>
          </a:xfrm>
          <a:custGeom>
            <a:avLst/>
            <a:gdLst>
              <a:gd name="connsiteX0" fmla="*/ 0 w 300038"/>
              <a:gd name="connsiteY0" fmla="*/ 242887 h 242887"/>
              <a:gd name="connsiteX1" fmla="*/ 300038 w 300038"/>
              <a:gd name="connsiteY1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038" h="242887">
                <a:moveTo>
                  <a:pt x="0" y="242887"/>
                </a:moveTo>
                <a:lnTo>
                  <a:pt x="300038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07719" y="1650206"/>
            <a:ext cx="0" cy="438150"/>
          </a:xfrm>
          <a:custGeom>
            <a:avLst/>
            <a:gdLst>
              <a:gd name="connsiteX0" fmla="*/ 0 w 0"/>
              <a:gd name="connsiteY0" fmla="*/ 438150 h 438150"/>
              <a:gd name="connsiteX1" fmla="*/ 0 w 0"/>
              <a:gd name="connsiteY1" fmla="*/ 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38150">
                <a:moveTo>
                  <a:pt x="0" y="43815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96038" y="1178719"/>
            <a:ext cx="273843" cy="388144"/>
          </a:xfrm>
          <a:custGeom>
            <a:avLst/>
            <a:gdLst>
              <a:gd name="connsiteX0" fmla="*/ 0 w 273843"/>
              <a:gd name="connsiteY0" fmla="*/ 388144 h 388144"/>
              <a:gd name="connsiteX1" fmla="*/ 273843 w 273843"/>
              <a:gd name="connsiteY1" fmla="*/ 0 h 3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3843" h="388144">
                <a:moveTo>
                  <a:pt x="0" y="388144"/>
                </a:moveTo>
                <a:lnTo>
                  <a:pt x="273843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143625" y="3654425"/>
            <a:ext cx="320675" cy="0"/>
          </a:xfrm>
          <a:custGeom>
            <a:avLst/>
            <a:gdLst>
              <a:gd name="connsiteX0" fmla="*/ 0 w 320675"/>
              <a:gd name="connsiteY0" fmla="*/ 0 h 0"/>
              <a:gd name="connsiteX1" fmla="*/ 320675 w 3206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0675">
                <a:moveTo>
                  <a:pt x="0" y="0"/>
                </a:moveTo>
                <a:lnTo>
                  <a:pt x="32067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Regulation of Transcription or Cytoplasmic Activities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Ultimately, a signal transduction pathway leads to regulation of one or more cellular activities</a:t>
            </a:r>
            <a:endParaRPr lang="en-US" altLang="ja-JP" dirty="0" smtClean="0"/>
          </a:p>
          <a:p>
            <a:r>
              <a:rPr lang="en-US" dirty="0" smtClean="0"/>
              <a:t>The response may occur in the cytoplasm or in the nucleus</a:t>
            </a:r>
          </a:p>
          <a:p>
            <a:r>
              <a:rPr lang="en-US" dirty="0" smtClean="0"/>
              <a:t>Many signaling pathways regulate the synthesis of enzymes or other proteins, usually by turning genes on or off in the nucleus</a:t>
            </a:r>
          </a:p>
          <a:p>
            <a:r>
              <a:rPr lang="en-US" dirty="0" smtClean="0"/>
              <a:t>The final activated molecule in the signaling pathway may function as a transcription factor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6" y="204216"/>
            <a:ext cx="50779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987" y="276053"/>
            <a:ext cx="1348126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Growth factor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6365" y="569329"/>
            <a:ext cx="888064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Receptor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0867" y="355612"/>
            <a:ext cx="809517" cy="220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300" b="1" dirty="0" smtClean="0">
                <a:solidFill>
                  <a:srgbClr val="000000"/>
                </a:solidFill>
                <a:ea typeface="ＭＳ Ｐゴシック" charset="0"/>
              </a:rPr>
              <a:t>Reception</a:t>
            </a:r>
            <a:endParaRPr lang="en-US" sz="13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1320" y="2201079"/>
            <a:ext cx="1052019" cy="220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Transduction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19123" y="1907385"/>
            <a:ext cx="1320874" cy="3847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Phosphorylation</a:t>
            </a:r>
          </a:p>
          <a:p>
            <a:pPr algn="r"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cascade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59356" y="3000368"/>
            <a:ext cx="1281889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>
                <a:solidFill>
                  <a:srgbClr val="000000"/>
                </a:solidFill>
                <a:ea typeface="ＭＳ Ｐゴシック" charset="0"/>
              </a:rPr>
              <a:t>CYTOPLASM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5727" y="4647413"/>
            <a:ext cx="799899" cy="220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Response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310" y="5130807"/>
            <a:ext cx="442429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DNA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6392" y="4764906"/>
            <a:ext cx="110608" cy="2207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00046" y="6159505"/>
            <a:ext cx="987450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NUCLEUS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4772" y="6163887"/>
            <a:ext cx="625171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mRNA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8781" y="5617632"/>
            <a:ext cx="512961" cy="2436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900"/>
              </a:lnSpc>
            </a:pPr>
            <a:r>
              <a:rPr lang="en-US" sz="1600" b="1" dirty="0" smtClean="0">
                <a:solidFill>
                  <a:srgbClr val="000000"/>
                </a:solidFill>
                <a:ea typeface="ＭＳ Ｐゴシック" charset="0"/>
              </a:rPr>
              <a:t>Gene</a:t>
            </a:r>
            <a:endParaRPr lang="en-US" sz="16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9792" y="4251705"/>
            <a:ext cx="1022716" cy="577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Active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transcription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factor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06204" y="4145704"/>
            <a:ext cx="1022716" cy="577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Inactive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transcription</a:t>
            </a:r>
          </a:p>
          <a:p>
            <a:pPr eaLnBrk="0" hangingPunct="0">
              <a:lnSpc>
                <a:spcPts val="1500"/>
              </a:lnSpc>
            </a:pPr>
            <a:r>
              <a:rPr lang="en-US" sz="1300" b="1" dirty="0">
                <a:solidFill>
                  <a:srgbClr val="000000"/>
                </a:solidFill>
                <a:ea typeface="ＭＳ Ｐゴシック" charset="0"/>
              </a:rPr>
              <a:t>factor</a:t>
            </a:r>
          </a:p>
        </p:txBody>
      </p:sp>
      <p:sp>
        <p:nvSpPr>
          <p:cNvPr id="2" name="Freeform 1"/>
          <p:cNvSpPr/>
          <p:nvPr/>
        </p:nvSpPr>
        <p:spPr>
          <a:xfrm>
            <a:off x="3768725" y="412750"/>
            <a:ext cx="495300" cy="73025"/>
          </a:xfrm>
          <a:custGeom>
            <a:avLst/>
            <a:gdLst>
              <a:gd name="connsiteX0" fmla="*/ 0 w 495300"/>
              <a:gd name="connsiteY0" fmla="*/ 73025 h 73025"/>
              <a:gd name="connsiteX1" fmla="*/ 495300 w 495300"/>
              <a:gd name="connsiteY1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73025">
                <a:moveTo>
                  <a:pt x="0" y="73025"/>
                </a:moveTo>
                <a:lnTo>
                  <a:pt x="4953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98900" y="727075"/>
            <a:ext cx="365125" cy="184150"/>
          </a:xfrm>
          <a:custGeom>
            <a:avLst/>
            <a:gdLst>
              <a:gd name="connsiteX0" fmla="*/ 0 w 365125"/>
              <a:gd name="connsiteY0" fmla="*/ 184150 h 184150"/>
              <a:gd name="connsiteX1" fmla="*/ 365125 w 365125"/>
              <a:gd name="connsiteY1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125" h="184150">
                <a:moveTo>
                  <a:pt x="0" y="184150"/>
                </a:moveTo>
                <a:lnTo>
                  <a:pt x="3651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52825" y="4079875"/>
            <a:ext cx="260350" cy="158750"/>
          </a:xfrm>
          <a:custGeom>
            <a:avLst/>
            <a:gdLst>
              <a:gd name="connsiteX0" fmla="*/ 260350 w 260350"/>
              <a:gd name="connsiteY0" fmla="*/ 0 h 158750"/>
              <a:gd name="connsiteX1" fmla="*/ 0 w 260350"/>
              <a:gd name="connsiteY1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350" h="158750">
                <a:moveTo>
                  <a:pt x="260350" y="0"/>
                </a:moveTo>
                <a:lnTo>
                  <a:pt x="0" y="1587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133975" y="4643438"/>
            <a:ext cx="280988" cy="178593"/>
          </a:xfrm>
          <a:custGeom>
            <a:avLst/>
            <a:gdLst>
              <a:gd name="connsiteX0" fmla="*/ 280988 w 280988"/>
              <a:gd name="connsiteY0" fmla="*/ 178593 h 178593"/>
              <a:gd name="connsiteX1" fmla="*/ 0 w 280988"/>
              <a:gd name="connsiteY1" fmla="*/ 0 h 17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988" h="178593">
                <a:moveTo>
                  <a:pt x="280988" y="17859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5862146" y="4850112"/>
            <a:ext cx="166690" cy="1482121"/>
          </a:xfrm>
          <a:prstGeom prst="leftBrace">
            <a:avLst>
              <a:gd name="adj1" fmla="val 41450"/>
              <a:gd name="adj2" fmla="val 5192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pathways regulate the activity of enzymes rather than their synthesis, such as the opening of an ion channel or a change in cell metabolism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204216"/>
            <a:ext cx="5059680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408" y="213169"/>
            <a:ext cx="2140009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signaling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5887" y="726566"/>
            <a:ext cx="1613199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15" b="1" dirty="0">
                <a:solidFill>
                  <a:srgbClr val="000000"/>
                </a:solidFill>
                <a:ea typeface="ＭＳ Ｐゴシック" charset="0"/>
              </a:rPr>
              <a:t>Target cells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0769" y="2915408"/>
            <a:ext cx="1341714" cy="6412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Secreting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5276" y="4786947"/>
            <a:ext cx="1359346" cy="6412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Secretory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vesicles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3602" y="5777559"/>
            <a:ext cx="2125582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regulator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8164" y="6288111"/>
            <a:ext cx="3156313" cy="32060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(a) Paracrine signaling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4816475" y="4387850"/>
            <a:ext cx="765175" cy="552450"/>
          </a:xfrm>
          <a:custGeom>
            <a:avLst/>
            <a:gdLst>
              <a:gd name="connsiteX0" fmla="*/ 0 w 765175"/>
              <a:gd name="connsiteY0" fmla="*/ 552450 h 552450"/>
              <a:gd name="connsiteX1" fmla="*/ 765175 w 765175"/>
              <a:gd name="connsiteY1" fmla="*/ 552450 h 552450"/>
              <a:gd name="connsiteX2" fmla="*/ 234950 w 765175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175" h="552450">
                <a:moveTo>
                  <a:pt x="0" y="552450"/>
                </a:moveTo>
                <a:lnTo>
                  <a:pt x="765175" y="552450"/>
                </a:lnTo>
                <a:lnTo>
                  <a:pt x="23495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40819" y="3343275"/>
            <a:ext cx="409575" cy="371475"/>
          </a:xfrm>
          <a:custGeom>
            <a:avLst/>
            <a:gdLst>
              <a:gd name="connsiteX0" fmla="*/ 0 w 409575"/>
              <a:gd name="connsiteY0" fmla="*/ 0 h 371475"/>
              <a:gd name="connsiteX1" fmla="*/ 409575 w 409575"/>
              <a:gd name="connsiteY1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" h="371475">
                <a:moveTo>
                  <a:pt x="0" y="0"/>
                </a:moveTo>
                <a:lnTo>
                  <a:pt x="409575" y="3714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279900" y="1155700"/>
            <a:ext cx="1435100" cy="1022350"/>
          </a:xfrm>
          <a:custGeom>
            <a:avLst/>
            <a:gdLst>
              <a:gd name="connsiteX0" fmla="*/ 0 w 1435100"/>
              <a:gd name="connsiteY0" fmla="*/ 336550 h 1022350"/>
              <a:gd name="connsiteX1" fmla="*/ 1435100 w 1435100"/>
              <a:gd name="connsiteY1" fmla="*/ 0 h 1022350"/>
              <a:gd name="connsiteX2" fmla="*/ 984250 w 1435100"/>
              <a:gd name="connsiteY2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1022350">
                <a:moveTo>
                  <a:pt x="0" y="336550"/>
                </a:moveTo>
                <a:lnTo>
                  <a:pt x="1435100" y="0"/>
                </a:lnTo>
                <a:lnTo>
                  <a:pt x="984250" y="1022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31344" y="5912643"/>
            <a:ext cx="457200" cy="0"/>
          </a:xfrm>
          <a:custGeom>
            <a:avLst/>
            <a:gdLst>
              <a:gd name="connsiteX0" fmla="*/ 0 w 457200"/>
              <a:gd name="connsiteY0" fmla="*/ 0 h 0"/>
              <a:gd name="connsiteX1" fmla="*/ 457200 w 45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more specialized type of local signaling occurs in the animal nervous system</a:t>
            </a:r>
          </a:p>
          <a:p>
            <a:r>
              <a:rPr lang="en-US" dirty="0" smtClean="0"/>
              <a:t>This synaptic signaling consists of an electrical signal moving along a nerve cell that triggers secretion of neurotransmitter molecules</a:t>
            </a:r>
          </a:p>
          <a:p>
            <a:r>
              <a:rPr lang="en-US" dirty="0" smtClean="0"/>
              <a:t>These diffuse across the space between the nerve cell and its target, triggering a response in the target cell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48" y="204216"/>
            <a:ext cx="502310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142" y="198880"/>
            <a:ext cx="2140009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Local signaling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3872" y="675353"/>
            <a:ext cx="3877408" cy="6412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Electrical signal triggers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release of neurotransmitter.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8653" y="1719929"/>
            <a:ext cx="2390078" cy="9618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Neurotransmitter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diffuses across</a:t>
            </a:r>
          </a:p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synapse.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425" y="5663087"/>
            <a:ext cx="1449692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Target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114" y="6285637"/>
            <a:ext cx="3055324" cy="3206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300" b="1" dirty="0">
                <a:solidFill>
                  <a:srgbClr val="000000"/>
                </a:solidFill>
                <a:ea typeface="ＭＳ Ｐゴシック" charset="0"/>
              </a:rPr>
              <a:t>(b) Synaptic signaling</a:t>
            </a:r>
          </a:p>
        </p:txBody>
      </p:sp>
      <p:sp>
        <p:nvSpPr>
          <p:cNvPr id="2" name="Freeform 1"/>
          <p:cNvSpPr/>
          <p:nvPr/>
        </p:nvSpPr>
        <p:spPr>
          <a:xfrm>
            <a:off x="2705100" y="1005840"/>
            <a:ext cx="297180" cy="1516380"/>
          </a:xfrm>
          <a:custGeom>
            <a:avLst/>
            <a:gdLst>
              <a:gd name="connsiteX0" fmla="*/ 297180 w 297180"/>
              <a:gd name="connsiteY0" fmla="*/ 0 h 1516380"/>
              <a:gd name="connsiteX1" fmla="*/ 0 w 297180"/>
              <a:gd name="connsiteY1" fmla="*/ 1516380 h 151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180" h="1516380">
                <a:moveTo>
                  <a:pt x="297180" y="0"/>
                </a:moveTo>
                <a:lnTo>
                  <a:pt x="0" y="151638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06850" y="1917700"/>
            <a:ext cx="508000" cy="2800350"/>
          </a:xfrm>
          <a:custGeom>
            <a:avLst/>
            <a:gdLst>
              <a:gd name="connsiteX0" fmla="*/ 508000 w 508000"/>
              <a:gd name="connsiteY0" fmla="*/ 0 h 2800350"/>
              <a:gd name="connsiteX1" fmla="*/ 0 w 508000"/>
              <a:gd name="connsiteY1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8000" h="2800350">
                <a:moveTo>
                  <a:pt x="508000" y="0"/>
                </a:moveTo>
                <a:lnTo>
                  <a:pt x="0" y="28003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long-distance signaling, plants and animals use chemicals called</a:t>
            </a:r>
            <a:r>
              <a:rPr lang="en-US" b="1" dirty="0" smtClean="0"/>
              <a:t> hormones</a:t>
            </a:r>
          </a:p>
          <a:p>
            <a:r>
              <a:rPr lang="en-US" dirty="0" smtClean="0"/>
              <a:t>In hormonal signaling in animals (called endocrine signaling), specialized cells release hormone molecules that travel via the circulatory system</a:t>
            </a:r>
          </a:p>
          <a:p>
            <a:r>
              <a:rPr lang="en-US" dirty="0" smtClean="0"/>
              <a:t>Hormones vary widely in size and shape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268224"/>
            <a:ext cx="8375904" cy="6321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Figure 5.19-3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959" y="351928"/>
            <a:ext cx="3173946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Long-distance signaling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536801" y="869790"/>
            <a:ext cx="1886735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Endocrine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4042" y="982514"/>
            <a:ext cx="1490793" cy="1231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Target cell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specifically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binds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hormone.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9847" y="3633951"/>
            <a:ext cx="1732847" cy="923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Hormone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travels in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bloodstream.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6576" y="5187946"/>
            <a:ext cx="84638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Blood</a:t>
            </a:r>
          </a:p>
          <a:p>
            <a:pPr eaLnBrk="0" hangingPunct="0">
              <a:lnSpc>
                <a:spcPts val="24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vessel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0239" y="6220444"/>
            <a:ext cx="4607030" cy="3206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150" b="1" dirty="0">
                <a:solidFill>
                  <a:srgbClr val="000000"/>
                </a:solidFill>
                <a:ea typeface="ＭＳ Ｐゴシック" charset="0"/>
              </a:rPr>
              <a:t>(c) Endocrine (hormonal) signaling</a:t>
            </a:r>
          </a:p>
        </p:txBody>
      </p:sp>
      <p:sp>
        <p:nvSpPr>
          <p:cNvPr id="3" name="Freeform 2"/>
          <p:cNvSpPr/>
          <p:nvPr/>
        </p:nvSpPr>
        <p:spPr>
          <a:xfrm>
            <a:off x="2338388" y="1185863"/>
            <a:ext cx="633412" cy="509587"/>
          </a:xfrm>
          <a:custGeom>
            <a:avLst/>
            <a:gdLst>
              <a:gd name="connsiteX0" fmla="*/ 0 w 633412"/>
              <a:gd name="connsiteY0" fmla="*/ 509587 h 509587"/>
              <a:gd name="connsiteX1" fmla="*/ 633412 w 633412"/>
              <a:gd name="connsiteY1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3412" h="509587">
                <a:moveTo>
                  <a:pt x="0" y="509587"/>
                </a:moveTo>
                <a:lnTo>
                  <a:pt x="633412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251450" y="5105400"/>
            <a:ext cx="292100" cy="196850"/>
          </a:xfrm>
          <a:custGeom>
            <a:avLst/>
            <a:gdLst>
              <a:gd name="connsiteX0" fmla="*/ 0 w 292100"/>
              <a:gd name="connsiteY0" fmla="*/ 0 h 196850"/>
              <a:gd name="connsiteX1" fmla="*/ 292100 w 292100"/>
              <a:gd name="connsiteY1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96850">
                <a:moveTo>
                  <a:pt x="0" y="0"/>
                </a:moveTo>
                <a:lnTo>
                  <a:pt x="292100" y="1968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93831" y="2259806"/>
            <a:ext cx="481013" cy="807244"/>
          </a:xfrm>
          <a:custGeom>
            <a:avLst/>
            <a:gdLst>
              <a:gd name="connsiteX0" fmla="*/ 0 w 481013"/>
              <a:gd name="connsiteY0" fmla="*/ 0 h 807244"/>
              <a:gd name="connsiteX1" fmla="*/ 481013 w 481013"/>
              <a:gd name="connsiteY1" fmla="*/ 807244 h 80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013" h="807244">
                <a:moveTo>
                  <a:pt x="0" y="0"/>
                </a:moveTo>
                <a:lnTo>
                  <a:pt x="481013" y="807244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Stages of Cell Signaling: </a:t>
            </a:r>
            <a:r>
              <a:rPr lang="en-US" i="1" dirty="0" smtClean="0"/>
              <a:t>A Preview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 W. Sutherland discovered how the hormone epinephrine acts on cells</a:t>
            </a:r>
          </a:p>
          <a:p>
            <a:r>
              <a:rPr lang="en-US" dirty="0" smtClean="0"/>
              <a:t>Sutherland suggested that cells receiving signals undergo three processes</a:t>
            </a:r>
          </a:p>
          <a:p>
            <a:pPr lvl="1"/>
            <a:r>
              <a:rPr lang="en-US" b="1" dirty="0" smtClean="0"/>
              <a:t>Reception</a:t>
            </a:r>
          </a:p>
          <a:p>
            <a:pPr lvl="1"/>
            <a:r>
              <a:rPr lang="en-US" b="1" dirty="0" smtClean="0"/>
              <a:t>Transduction</a:t>
            </a:r>
          </a:p>
          <a:p>
            <a:pPr lvl="1"/>
            <a:r>
              <a:rPr lang="en-US" b="1" dirty="0" smtClean="0"/>
              <a:t>Response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</p:spPr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3867</TotalTime>
  <Words>1825</Words>
  <Application>Microsoft Macintosh PowerPoint</Application>
  <PresentationFormat>On-screen Show (4:3)</PresentationFormat>
  <Paragraphs>399</Paragraphs>
  <Slides>36</Slides>
  <Notes>35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184</vt:i4>
      </vt:variant>
      <vt:variant>
        <vt:lpstr>Slide Titles</vt:lpstr>
      </vt:variant>
      <vt:variant>
        <vt:i4>36</vt:i4>
      </vt:variant>
    </vt:vector>
  </HeadingPairs>
  <TitlesOfParts>
    <vt:vector size="226" baseType="lpstr">
      <vt:lpstr>Arial</vt:lpstr>
      <vt:lpstr>ＭＳ Ｐゴシック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Concept 5.6: The plasma membrane plays a key role in most cell signaling</vt:lpstr>
      <vt:lpstr>Local and Long-Distance Signaling</vt:lpstr>
      <vt:lpstr>PowerPoint Presentation</vt:lpstr>
      <vt:lpstr>Figure 5.19-1</vt:lpstr>
      <vt:lpstr>PowerPoint Presentation</vt:lpstr>
      <vt:lpstr>Figure 5.19-2</vt:lpstr>
      <vt:lpstr>PowerPoint Presentation</vt:lpstr>
      <vt:lpstr>Figure 5.19-3</vt:lpstr>
      <vt:lpstr>The Three Stages of Cell Signaling: A Preview</vt:lpstr>
      <vt:lpstr>Animation: Signaling Overview</vt:lpstr>
      <vt:lpstr>Figure 5.20-s1</vt:lpstr>
      <vt:lpstr>Figure 5.20-s2</vt:lpstr>
      <vt:lpstr>Figure 5.20-s3</vt:lpstr>
      <vt:lpstr>Reception, the Binding of a Signaling Molecule to a Receptor Protein</vt:lpstr>
      <vt:lpstr>Receptors in the Plasma Membrane</vt:lpstr>
      <vt:lpstr>PowerPoint Presentation</vt:lpstr>
      <vt:lpstr>Figure 5.21-s1</vt:lpstr>
      <vt:lpstr>Figure 5.21-s2</vt:lpstr>
      <vt:lpstr>PowerPoint Presentation</vt:lpstr>
      <vt:lpstr>Figure 5.22-s1</vt:lpstr>
      <vt:lpstr>Figure 5.22-s2</vt:lpstr>
      <vt:lpstr>Figure 5.22-s3</vt:lpstr>
      <vt:lpstr>Intracellular Receptors</vt:lpstr>
      <vt:lpstr>PowerPoint Presentation</vt:lpstr>
      <vt:lpstr>Figure 5.23</vt:lpstr>
      <vt:lpstr>Transduction by Cascades of Molecular Interactions</vt:lpstr>
      <vt:lpstr>PowerPoint Presentation</vt:lpstr>
      <vt:lpstr>Protein Phosphorylation and Dephosphorylation</vt:lpstr>
      <vt:lpstr>Figure 5.24</vt:lpstr>
      <vt:lpstr>PowerPoint Presentation</vt:lpstr>
      <vt:lpstr>Small Molecules and Ions as Second Messengers</vt:lpstr>
      <vt:lpstr>PowerPoint Presentation</vt:lpstr>
      <vt:lpstr>Figure 5.25</vt:lpstr>
      <vt:lpstr>Response: Regulation of Transcription or Cytoplasmic Activities</vt:lpstr>
      <vt:lpstr>Figure 5.26</vt:lpstr>
      <vt:lpstr>PowerPoint Presentation</vt:lpstr>
    </vt:vector>
  </TitlesOfParts>
  <Company>Pearson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Delana W Perry</cp:lastModifiedBy>
  <cp:revision>613</cp:revision>
  <cp:lastPrinted>2005-03-24T12:52:04Z</cp:lastPrinted>
  <dcterms:created xsi:type="dcterms:W3CDTF">2010-10-31T21:38:30Z</dcterms:created>
  <dcterms:modified xsi:type="dcterms:W3CDTF">2016-10-05T01:03:03Z</dcterms:modified>
</cp:coreProperties>
</file>