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theme/theme16.xml" ContentType="application/vnd.openxmlformats-officedocument.theme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theme/theme19.xml" ContentType="application/vnd.openxmlformats-officedocument.them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4141" r:id="rId2"/>
    <p:sldMasterId id="2147484153" r:id="rId3"/>
    <p:sldMasterId id="2147484169" r:id="rId4"/>
    <p:sldMasterId id="2147484171" r:id="rId5"/>
    <p:sldMasterId id="2147484173" r:id="rId6"/>
    <p:sldMasterId id="2147484175" r:id="rId7"/>
    <p:sldMasterId id="2147484181" r:id="rId8"/>
    <p:sldMasterId id="2147484189" r:id="rId9"/>
    <p:sldMasterId id="2147484191" r:id="rId10"/>
    <p:sldMasterId id="2147484195" r:id="rId11"/>
    <p:sldMasterId id="2147484199" r:id="rId12"/>
    <p:sldMasterId id="2147484201" r:id="rId13"/>
    <p:sldMasterId id="2147484203" r:id="rId14"/>
    <p:sldMasterId id="2147484207" r:id="rId15"/>
    <p:sldMasterId id="2147484209" r:id="rId16"/>
    <p:sldMasterId id="2147484219" r:id="rId17"/>
    <p:sldMasterId id="2147484221" r:id="rId18"/>
    <p:sldMasterId id="2147484223" r:id="rId19"/>
    <p:sldMasterId id="2147484225" r:id="rId20"/>
  </p:sldMasterIdLst>
  <p:notesMasterIdLst>
    <p:notesMasterId r:id="rId71"/>
  </p:notesMasterIdLst>
  <p:handoutMasterIdLst>
    <p:handoutMasterId r:id="rId72"/>
  </p:handoutMasterIdLst>
  <p:sldIdLst>
    <p:sldId id="315" r:id="rId21"/>
    <p:sldId id="365" r:id="rId22"/>
    <p:sldId id="477" r:id="rId23"/>
    <p:sldId id="364" r:id="rId24"/>
    <p:sldId id="363" r:id="rId25"/>
    <p:sldId id="369" r:id="rId26"/>
    <p:sldId id="371" r:id="rId27"/>
    <p:sldId id="483" r:id="rId28"/>
    <p:sldId id="366" r:id="rId29"/>
    <p:sldId id="367" r:id="rId30"/>
    <p:sldId id="368" r:id="rId31"/>
    <p:sldId id="362" r:id="rId32"/>
    <p:sldId id="370" r:id="rId33"/>
    <p:sldId id="318" r:id="rId34"/>
    <p:sldId id="319" r:id="rId35"/>
    <p:sldId id="376" r:id="rId36"/>
    <p:sldId id="320" r:id="rId37"/>
    <p:sldId id="491" r:id="rId38"/>
    <p:sldId id="492" r:id="rId39"/>
    <p:sldId id="493" r:id="rId40"/>
    <p:sldId id="322" r:id="rId41"/>
    <p:sldId id="494" r:id="rId42"/>
    <p:sldId id="324" r:id="rId43"/>
    <p:sldId id="497" r:id="rId44"/>
    <p:sldId id="326" r:id="rId45"/>
    <p:sldId id="501" r:id="rId46"/>
    <p:sldId id="328" r:id="rId47"/>
    <p:sldId id="329" r:id="rId48"/>
    <p:sldId id="377" r:id="rId49"/>
    <p:sldId id="502" r:id="rId50"/>
    <p:sldId id="378" r:id="rId51"/>
    <p:sldId id="504" r:id="rId52"/>
    <p:sldId id="379" r:id="rId53"/>
    <p:sldId id="506" r:id="rId54"/>
    <p:sldId id="507" r:id="rId55"/>
    <p:sldId id="380" r:id="rId56"/>
    <p:sldId id="508" r:id="rId57"/>
    <p:sldId id="510" r:id="rId58"/>
    <p:sldId id="372" r:id="rId59"/>
    <p:sldId id="373" r:id="rId60"/>
    <p:sldId id="374" r:id="rId61"/>
    <p:sldId id="375" r:id="rId62"/>
    <p:sldId id="332" r:id="rId63"/>
    <p:sldId id="511" r:id="rId64"/>
    <p:sldId id="334" r:id="rId65"/>
    <p:sldId id="516" r:id="rId66"/>
    <p:sldId id="517" r:id="rId67"/>
    <p:sldId id="518" r:id="rId68"/>
    <p:sldId id="336" r:id="rId69"/>
    <p:sldId id="519" r:id="rId70"/>
  </p:sldIdLst>
  <p:sldSz cx="9144000" cy="6858000" type="screen4x3"/>
  <p:notesSz cx="6858000" cy="9144000"/>
  <p:custDataLst>
    <p:tags r:id="rId7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2204">
          <p15:clr>
            <a:srgbClr val="A4A3A4"/>
          </p15:clr>
        </p15:guide>
        <p15:guide id="10" pos="20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3" autoAdjust="0"/>
    <p:restoredTop sz="92141" autoAdjust="0"/>
  </p:normalViewPr>
  <p:slideViewPr>
    <p:cSldViewPr snapToGrid="0" showGuides="1">
      <p:cViewPr varScale="1">
        <p:scale>
          <a:sx n="67" d="100"/>
          <a:sy n="67" d="100"/>
        </p:scale>
        <p:origin x="1686" y="60"/>
      </p:cViewPr>
      <p:guideLst>
        <p:guide orient="horz" pos="2158"/>
        <p:guide pos="2880"/>
        <p:guide orient="horz" pos="2204"/>
        <p:guide pos="2092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32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14-09-2018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2595E8A-2C29-47FA-823D-0A607FCA8806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1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539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50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675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11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37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D233B67-5153-4270-8EFC-F86BBFD64405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14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426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A69533C9-99C5-4F42-B9BE-811748D423D4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15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972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177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3CA2EEA-CFD0-42F2-9FCD-E451D30425F1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17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407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3.18-1 The 20 amino acids of proteins (part 1: nonpolar)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03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3.18-2 The 20 amino acids of proteins (part 2: polar)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7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79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3.18-3 The 20 amino acids of proteins (part 3: charged)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11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647D4C9-1F77-4072-AB78-3CDDB5C87F47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21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2000" cy="3429000"/>
          </a:xfrm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9492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3.19 Making a polypeptide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3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00B466B-A300-48A2-B1F2-F46A36E2D65F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23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165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3.20 Structure of a protein, the enzyme lysozyme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BA505F5F-3850-4453-8AE2-C6546A45C5C8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25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649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3.21 An antibody binding to a protein from a flu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50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CC843B4-598D-4C05-853D-A4F9F36D9E55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27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498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5DFAE82-CE17-4BD1-BF29-67D79268D937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28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9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0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3.17-1 An overview of protein functions (part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11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3.22-1 Exploring levels of protein structure (part 1: primary)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2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66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3.22-2 Exploring levels of protein structure (part 2: secondary)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15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58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3.22-3 Exploring levels of protein structure (part 3: tertiary)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03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3.22-3a Exploring levels of protein structure (part 3a: side groups)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3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345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3.22-4 Exploring levels of protein structure (part 4: quaternary)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521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3.22-4b Exploring levels of protein structure (part 4b: hemoglobin)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52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59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086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90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30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163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1BDE7089-105B-49FE-928B-9C6181C61A22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43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532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3.23 A single amino acid substitution in a protein causes sickle-cell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30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9A50375-E971-4E3C-9B2A-53BD843D3647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45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1441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3.24-s1 Denaturation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renaturation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of a protein (step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0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3.24-s2 Denaturation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renaturation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of a protein (step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08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3.24-s3 Denaturation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renaturation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of a protein (step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188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BAF1ECD-80AE-4E90-875B-6EB1D1020EF9}" type="slidenum">
              <a:rPr lang="en-US" sz="1200" b="0">
                <a:solidFill>
                  <a:srgbClr val="000000"/>
                </a:solidFill>
                <a:ea typeface="ヒラギノ角ゴ Pro W3" charset="-128"/>
              </a:rPr>
              <a:pPr algn="r" eaLnBrk="1" hangingPunct="1"/>
              <a:t>49</a:t>
            </a:fld>
            <a:endParaRPr lang="en-US" sz="1200" b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CA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321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5828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3.25 Research method: X-ray crystallography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1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02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3.17-2 An overview of protein functions (part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5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0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>
                <a:solidFill>
                  <a:schemeClr val="bg1"/>
                </a:solidFill>
              </a:rPr>
              <a:t>     © 2016 Pearson Education, Inc.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66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9322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9384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6896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7074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108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7559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0296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9482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248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92281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66140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8169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9304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101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8355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738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4989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3080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3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62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0429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5096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4064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555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1482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6167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2920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27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240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449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733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821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895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2186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64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7271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677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4919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3.5: Proteins include a diversity of structures, resulting in a wide range of functions</a:t>
            </a:r>
          </a:p>
        </p:txBody>
      </p:sp>
      <p:sp>
        <p:nvSpPr>
          <p:cNvPr id="1259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Proteins account for more than 50% of the dry mass of most cells</a:t>
            </a:r>
          </a:p>
          <a:p>
            <a:r>
              <a:rPr lang="en-US" dirty="0"/>
              <a:t>Protein functions include defense, storage, transport, cellular communication, movement, and structural support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253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Receptor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Receptor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9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Sensory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Sensory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Contractile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ContractileProtei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Structural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Structural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 would not be possible without enzymes</a:t>
            </a:r>
          </a:p>
          <a:p>
            <a:r>
              <a:rPr lang="en-US" dirty="0"/>
              <a:t>Enzymatic proteins act as </a:t>
            </a:r>
            <a:r>
              <a:rPr lang="en-US" b="1" dirty="0"/>
              <a:t>catalysts</a:t>
            </a:r>
            <a:r>
              <a:rPr lang="en-US" dirty="0"/>
              <a:t>, to speed up chemical reactions without being consumed in the reaction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8781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Polypeptides</a:t>
            </a:r>
            <a:r>
              <a:rPr lang="en-US" dirty="0"/>
              <a:t> are </a:t>
            </a:r>
            <a:r>
              <a:rPr lang="en-US" dirty="0" err="1"/>
              <a:t>unbranched</a:t>
            </a:r>
            <a:r>
              <a:rPr lang="en-US" dirty="0"/>
              <a:t> polymers built from the same set of 20 amino acids</a:t>
            </a:r>
          </a:p>
          <a:p>
            <a:r>
              <a:rPr lang="en-US" dirty="0"/>
              <a:t>A </a:t>
            </a:r>
            <a:r>
              <a:rPr lang="en-US" b="1" dirty="0"/>
              <a:t>protein</a:t>
            </a:r>
            <a:r>
              <a:rPr lang="en-US" dirty="0"/>
              <a:t> is a biologically functional molecule that consists of one or more polypeptides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8600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Introduction to Protein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IntroProteinStruct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Monomers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Amino acids</a:t>
            </a:r>
            <a:r>
              <a:rPr lang="en-US" dirty="0"/>
              <a:t> are organic molecules with carboxyl and amino groups</a:t>
            </a:r>
          </a:p>
          <a:p>
            <a:r>
              <a:rPr lang="en-US" dirty="0"/>
              <a:t>Amino acids differ in their properties due to differing side chains, called R groups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47046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76656"/>
            <a:ext cx="8546592" cy="55046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3.18-1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1180" y="676076"/>
            <a:ext cx="38728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Nonpolar side chains; hydrophobic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21022" y="1074539"/>
            <a:ext cx="11541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Side chain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(R group)</a:t>
            </a:r>
          </a:p>
        </p:txBody>
      </p:sp>
      <p:sp>
        <p:nvSpPr>
          <p:cNvPr id="9" name="TextBox 87"/>
          <p:cNvSpPr txBox="1">
            <a:spLocks noChangeArrowheads="1"/>
          </p:cNvSpPr>
          <p:nvPr/>
        </p:nvSpPr>
        <p:spPr bwMode="auto">
          <a:xfrm>
            <a:off x="482315" y="2868414"/>
            <a:ext cx="11285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Glycine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Gly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G)</a:t>
            </a:r>
          </a:p>
        </p:txBody>
      </p:sp>
      <p:sp>
        <p:nvSpPr>
          <p:cNvPr id="10" name="TextBox 99"/>
          <p:cNvSpPr txBox="1">
            <a:spLocks noChangeArrowheads="1"/>
          </p:cNvSpPr>
          <p:nvPr/>
        </p:nvSpPr>
        <p:spPr bwMode="auto">
          <a:xfrm>
            <a:off x="2286166" y="2868414"/>
            <a:ext cx="109427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Alanine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Ala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A)</a:t>
            </a:r>
          </a:p>
        </p:txBody>
      </p:sp>
      <p:sp>
        <p:nvSpPr>
          <p:cNvPr id="11" name="TextBox 101"/>
          <p:cNvSpPr txBox="1">
            <a:spLocks noChangeArrowheads="1"/>
          </p:cNvSpPr>
          <p:nvPr/>
        </p:nvSpPr>
        <p:spPr bwMode="auto">
          <a:xfrm>
            <a:off x="3998925" y="2868414"/>
            <a:ext cx="106445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Valine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(Val or V)</a:t>
            </a:r>
          </a:p>
        </p:txBody>
      </p:sp>
      <p:sp>
        <p:nvSpPr>
          <p:cNvPr id="12" name="TextBox 103"/>
          <p:cNvSpPr txBox="1">
            <a:spLocks noChangeArrowheads="1"/>
          </p:cNvSpPr>
          <p:nvPr/>
        </p:nvSpPr>
        <p:spPr bwMode="auto">
          <a:xfrm>
            <a:off x="5723632" y="2868414"/>
            <a:ext cx="11285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Leucine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Leu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L)</a:t>
            </a:r>
          </a:p>
        </p:txBody>
      </p:sp>
      <p:sp>
        <p:nvSpPr>
          <p:cNvPr id="13" name="TextBox 105"/>
          <p:cNvSpPr txBox="1">
            <a:spLocks noChangeArrowheads="1"/>
          </p:cNvSpPr>
          <p:nvPr/>
        </p:nvSpPr>
        <p:spPr bwMode="auto">
          <a:xfrm>
            <a:off x="7491760" y="2868414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Isoleucine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 or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4" name="TextBox 165"/>
          <p:cNvSpPr txBox="1">
            <a:spLocks noChangeArrowheads="1"/>
          </p:cNvSpPr>
          <p:nvPr/>
        </p:nvSpPr>
        <p:spPr bwMode="auto">
          <a:xfrm>
            <a:off x="579785" y="5621139"/>
            <a:ext cx="121828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Methionine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(Met or M)</a:t>
            </a:r>
          </a:p>
        </p:txBody>
      </p:sp>
      <p:sp>
        <p:nvSpPr>
          <p:cNvPr id="15" name="TextBox 168"/>
          <p:cNvSpPr txBox="1">
            <a:spLocks noChangeArrowheads="1"/>
          </p:cNvSpPr>
          <p:nvPr/>
        </p:nvSpPr>
        <p:spPr bwMode="auto">
          <a:xfrm>
            <a:off x="2586385" y="5621139"/>
            <a:ext cx="155170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Phenylalanine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Phe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F)</a:t>
            </a:r>
          </a:p>
        </p:txBody>
      </p:sp>
      <p:sp>
        <p:nvSpPr>
          <p:cNvPr id="16" name="TextBox 170"/>
          <p:cNvSpPr txBox="1">
            <a:spLocks noChangeArrowheads="1"/>
          </p:cNvSpPr>
          <p:nvPr/>
        </p:nvSpPr>
        <p:spPr bwMode="auto">
          <a:xfrm>
            <a:off x="4937472" y="5621139"/>
            <a:ext cx="12568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Tryptophan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W)</a:t>
            </a:r>
          </a:p>
        </p:txBody>
      </p:sp>
      <p:sp>
        <p:nvSpPr>
          <p:cNvPr id="17" name="TextBox 172"/>
          <p:cNvSpPr txBox="1">
            <a:spLocks noChangeArrowheads="1"/>
          </p:cNvSpPr>
          <p:nvPr/>
        </p:nvSpPr>
        <p:spPr bwMode="auto">
          <a:xfrm>
            <a:off x="7191698" y="5621139"/>
            <a:ext cx="111569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Proline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(Pro or P)</a:t>
            </a:r>
          </a:p>
        </p:txBody>
      </p:sp>
      <p:sp>
        <p:nvSpPr>
          <p:cNvPr id="2" name="Freeform 1"/>
          <p:cNvSpPr/>
          <p:nvPr/>
        </p:nvSpPr>
        <p:spPr>
          <a:xfrm>
            <a:off x="771525" y="1633538"/>
            <a:ext cx="161925" cy="228600"/>
          </a:xfrm>
          <a:custGeom>
            <a:avLst/>
            <a:gdLst>
              <a:gd name="connsiteX0" fmla="*/ 0 w 161925"/>
              <a:gd name="connsiteY0" fmla="*/ 0 h 228600"/>
              <a:gd name="connsiteX1" fmla="*/ 161925 w 161925"/>
              <a:gd name="connsiteY1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925" h="228600">
                <a:moveTo>
                  <a:pt x="0" y="0"/>
                </a:moveTo>
                <a:lnTo>
                  <a:pt x="161925" y="2286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5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585216"/>
            <a:ext cx="4632960" cy="5687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3.18-2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296508" y="585213"/>
            <a:ext cx="32829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Polar side chains; hydrophilic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437736" y="913826"/>
            <a:ext cx="13721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(sometimes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classified as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nonpolar)</a:t>
            </a:r>
          </a:p>
        </p:txBody>
      </p:sp>
      <p:sp>
        <p:nvSpPr>
          <p:cNvPr id="9" name="TextBox 54"/>
          <p:cNvSpPr txBox="1">
            <a:spLocks noChangeArrowheads="1"/>
          </p:cNvSpPr>
          <p:nvPr/>
        </p:nvSpPr>
        <p:spPr bwMode="auto">
          <a:xfrm>
            <a:off x="2423173" y="3037901"/>
            <a:ext cx="11028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Serine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Ser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S)</a:t>
            </a:r>
          </a:p>
        </p:txBody>
      </p:sp>
      <p:sp>
        <p:nvSpPr>
          <p:cNvPr id="10" name="TextBox 57"/>
          <p:cNvSpPr txBox="1">
            <a:spLocks noChangeArrowheads="1"/>
          </p:cNvSpPr>
          <p:nvPr/>
        </p:nvSpPr>
        <p:spPr bwMode="auto">
          <a:xfrm>
            <a:off x="3976083" y="3037901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Threonine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Thr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T)</a:t>
            </a:r>
          </a:p>
        </p:txBody>
      </p:sp>
      <p:sp>
        <p:nvSpPr>
          <p:cNvPr id="11" name="TextBox 59"/>
          <p:cNvSpPr txBox="1">
            <a:spLocks noChangeArrowheads="1"/>
          </p:cNvSpPr>
          <p:nvPr/>
        </p:nvSpPr>
        <p:spPr bwMode="auto">
          <a:xfrm>
            <a:off x="5507028" y="3037901"/>
            <a:ext cx="11669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Cysteine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Cys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C)</a:t>
            </a:r>
          </a:p>
        </p:txBody>
      </p:sp>
      <p:sp>
        <p:nvSpPr>
          <p:cNvPr id="12" name="TextBox 114"/>
          <p:cNvSpPr txBox="1">
            <a:spLocks noChangeArrowheads="1"/>
          </p:cNvSpPr>
          <p:nvPr/>
        </p:nvSpPr>
        <p:spPr bwMode="auto">
          <a:xfrm>
            <a:off x="2435291" y="5708076"/>
            <a:ext cx="106875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Tyrosine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(Tyr or Y)</a:t>
            </a:r>
          </a:p>
        </p:txBody>
      </p:sp>
      <p:sp>
        <p:nvSpPr>
          <p:cNvPr id="13" name="TextBox 117"/>
          <p:cNvSpPr txBox="1">
            <a:spLocks noChangeArrowheads="1"/>
          </p:cNvSpPr>
          <p:nvPr/>
        </p:nvSpPr>
        <p:spPr bwMode="auto">
          <a:xfrm>
            <a:off x="3931633" y="5708076"/>
            <a:ext cx="125675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Asparagine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Asn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N)</a:t>
            </a:r>
          </a:p>
        </p:txBody>
      </p:sp>
      <p:sp>
        <p:nvSpPr>
          <p:cNvPr id="14" name="TextBox 119"/>
          <p:cNvSpPr txBox="1">
            <a:spLocks noChangeArrowheads="1"/>
          </p:cNvSpPr>
          <p:nvPr/>
        </p:nvSpPr>
        <p:spPr bwMode="auto">
          <a:xfrm>
            <a:off x="5514308" y="5708076"/>
            <a:ext cx="11413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Glutamine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Gln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Q)</a:t>
            </a:r>
          </a:p>
        </p:txBody>
      </p:sp>
    </p:spTree>
    <p:extLst>
      <p:ext uri="{BB962C8B-B14F-4D97-AF65-F5344CB8AC3E}">
        <p14:creationId xmlns:p14="http://schemas.microsoft.com/office/powerpoint/2010/main" val="317367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Gene Regulatory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GeneRegulatoryProt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1539240"/>
            <a:ext cx="8016240" cy="37795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3.18-3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4360" y="1530668"/>
            <a:ext cx="48859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Electrically charged side chains; hydrophilic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879816" y="1879124"/>
            <a:ext cx="28597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Basic (positively charged)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34059" y="2501424"/>
            <a:ext cx="30008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Acidic (negatively charged)</a:t>
            </a:r>
          </a:p>
        </p:txBody>
      </p:sp>
      <p:sp>
        <p:nvSpPr>
          <p:cNvPr id="10" name="TextBox 113"/>
          <p:cNvSpPr txBox="1">
            <a:spLocks noChangeArrowheads="1"/>
          </p:cNvSpPr>
          <p:nvPr/>
        </p:nvSpPr>
        <p:spPr bwMode="auto">
          <a:xfrm>
            <a:off x="592913" y="4763611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Aspartic acid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(Asp or D)</a:t>
            </a:r>
          </a:p>
        </p:txBody>
      </p:sp>
      <p:sp>
        <p:nvSpPr>
          <p:cNvPr id="11" name="TextBox 117"/>
          <p:cNvSpPr txBox="1">
            <a:spLocks noChangeArrowheads="1"/>
          </p:cNvSpPr>
          <p:nvPr/>
        </p:nvSpPr>
        <p:spPr bwMode="auto">
          <a:xfrm>
            <a:off x="4118182" y="4761230"/>
            <a:ext cx="11327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Lysine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(Lys or K)</a:t>
            </a:r>
          </a:p>
        </p:txBody>
      </p:sp>
      <p:sp>
        <p:nvSpPr>
          <p:cNvPr id="12" name="TextBox 119"/>
          <p:cNvSpPr txBox="1">
            <a:spLocks noChangeArrowheads="1"/>
          </p:cNvSpPr>
          <p:nvPr/>
        </p:nvSpPr>
        <p:spPr bwMode="auto">
          <a:xfrm>
            <a:off x="5659316" y="4761230"/>
            <a:ext cx="11413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Arginine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Arg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or R)</a:t>
            </a:r>
          </a:p>
        </p:txBody>
      </p:sp>
      <p:sp>
        <p:nvSpPr>
          <p:cNvPr id="13" name="TextBox 121"/>
          <p:cNvSpPr txBox="1">
            <a:spLocks noChangeArrowheads="1"/>
          </p:cNvSpPr>
          <p:nvPr/>
        </p:nvSpPr>
        <p:spPr bwMode="auto">
          <a:xfrm>
            <a:off x="7218427" y="4758849"/>
            <a:ext cx="11028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Histidine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(His or H)</a:t>
            </a:r>
          </a:p>
        </p:txBody>
      </p:sp>
      <p:sp>
        <p:nvSpPr>
          <p:cNvPr id="14" name="TextBox 113"/>
          <p:cNvSpPr txBox="1">
            <a:spLocks noChangeArrowheads="1"/>
          </p:cNvSpPr>
          <p:nvPr/>
        </p:nvSpPr>
        <p:spPr bwMode="auto">
          <a:xfrm>
            <a:off x="2073430" y="4761228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Glutamic acid</a:t>
            </a:r>
            <a:b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(Glu or E)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 rot="5400000">
            <a:off x="6243400" y="-29288"/>
            <a:ext cx="67156" cy="4514854"/>
          </a:xfrm>
          <a:prstGeom prst="leftBrace">
            <a:avLst>
              <a:gd name="adj1" fmla="val 4733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>
            <a:off x="2155319" y="1387399"/>
            <a:ext cx="67160" cy="2848501"/>
          </a:xfrm>
          <a:prstGeom prst="leftBrace">
            <a:avLst>
              <a:gd name="adj1" fmla="val 47338"/>
              <a:gd name="adj2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52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Polypeptides (Amino Acid Polymers)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Amino acids are linked by </a:t>
            </a:r>
            <a:r>
              <a:rPr lang="en-US" b="1" dirty="0"/>
              <a:t>peptide bonds</a:t>
            </a:r>
          </a:p>
          <a:p>
            <a:r>
              <a:rPr lang="en-US" dirty="0"/>
              <a:t>A polypeptide is a polymer of amino acids</a:t>
            </a:r>
          </a:p>
          <a:p>
            <a:r>
              <a:rPr lang="en-US" dirty="0"/>
              <a:t>Polypeptides range in length from a few to more than a thousand monomers </a:t>
            </a:r>
          </a:p>
          <a:p>
            <a:r>
              <a:rPr lang="en-US" dirty="0"/>
              <a:t>Each polypeptide has a unique linear sequence of amino acids, with a carboxyl end (C-terminus) and an amino end (N-terminus)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649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268224"/>
            <a:ext cx="4925568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4"/>
          <p:cNvSpPr txBox="1">
            <a:spLocks noChangeArrowheads="1"/>
          </p:cNvSpPr>
          <p:nvPr/>
        </p:nvSpPr>
        <p:spPr bwMode="auto">
          <a:xfrm>
            <a:off x="3072697" y="2774354"/>
            <a:ext cx="113172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Peptide bond</a:t>
            </a:r>
          </a:p>
        </p:txBody>
      </p:sp>
      <p:sp>
        <p:nvSpPr>
          <p:cNvPr id="8" name="TextBox 67"/>
          <p:cNvSpPr txBox="1">
            <a:spLocks noChangeArrowheads="1"/>
          </p:cNvSpPr>
          <p:nvPr/>
        </p:nvSpPr>
        <p:spPr bwMode="auto">
          <a:xfrm>
            <a:off x="5271389" y="3423643"/>
            <a:ext cx="115256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New peptide</a:t>
            </a:r>
          </a:p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 forming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4007" y="3969744"/>
            <a:ext cx="56586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Side</a:t>
            </a:r>
          </a:p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chains</a:t>
            </a:r>
          </a:p>
        </p:txBody>
      </p:sp>
      <p:sp>
        <p:nvSpPr>
          <p:cNvPr id="10" name="TextBox 117"/>
          <p:cNvSpPr txBox="1">
            <a:spLocks noChangeArrowheads="1"/>
          </p:cNvSpPr>
          <p:nvPr/>
        </p:nvSpPr>
        <p:spPr bwMode="auto">
          <a:xfrm>
            <a:off x="2144007" y="5190534"/>
            <a:ext cx="48731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Back-</a:t>
            </a:r>
          </a:p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bone</a:t>
            </a:r>
          </a:p>
        </p:txBody>
      </p:sp>
      <p:sp>
        <p:nvSpPr>
          <p:cNvPr id="11" name="TextBox 127"/>
          <p:cNvSpPr txBox="1">
            <a:spLocks noChangeArrowheads="1"/>
          </p:cNvSpPr>
          <p:nvPr/>
        </p:nvSpPr>
        <p:spPr bwMode="auto">
          <a:xfrm>
            <a:off x="3180836" y="6144624"/>
            <a:ext cx="104996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  <a:b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(N-terminus)</a:t>
            </a:r>
          </a:p>
        </p:txBody>
      </p:sp>
      <p:sp>
        <p:nvSpPr>
          <p:cNvPr id="12" name="TextBox 130"/>
          <p:cNvSpPr txBox="1">
            <a:spLocks noChangeArrowheads="1"/>
          </p:cNvSpPr>
          <p:nvPr/>
        </p:nvSpPr>
        <p:spPr bwMode="auto">
          <a:xfrm>
            <a:off x="4815776" y="6058899"/>
            <a:ext cx="64601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Peptide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bond</a:t>
            </a:r>
          </a:p>
        </p:txBody>
      </p:sp>
      <p:sp>
        <p:nvSpPr>
          <p:cNvPr id="13" name="TextBox 132"/>
          <p:cNvSpPr txBox="1">
            <a:spLocks noChangeArrowheads="1"/>
          </p:cNvSpPr>
          <p:nvPr/>
        </p:nvSpPr>
        <p:spPr bwMode="auto">
          <a:xfrm>
            <a:off x="5903134" y="6143242"/>
            <a:ext cx="111569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  <a:p>
            <a:pPr eaLnBrk="0" hangingPunct="0">
              <a:lnSpc>
                <a:spcPts val="1550"/>
              </a:lnSpc>
            </a:pPr>
            <a:r>
              <a:rPr lang="en-US" sz="13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(C-terminus)</a:t>
            </a:r>
          </a:p>
        </p:txBody>
      </p:sp>
      <p:sp>
        <p:nvSpPr>
          <p:cNvPr id="2" name="Left Brace 1"/>
          <p:cNvSpPr/>
          <p:nvPr/>
        </p:nvSpPr>
        <p:spPr bwMode="auto">
          <a:xfrm>
            <a:off x="2711450" y="5019675"/>
            <a:ext cx="158750" cy="898525"/>
          </a:xfrm>
          <a:prstGeom prst="leftBrace">
            <a:avLst>
              <a:gd name="adj1" fmla="val 3736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>
            <a:off x="2711450" y="3597276"/>
            <a:ext cx="158750" cy="1320800"/>
          </a:xfrm>
          <a:prstGeom prst="leftBrace">
            <a:avLst>
              <a:gd name="adj1" fmla="val 3736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624268" y="2247900"/>
            <a:ext cx="0" cy="5264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157833" y="5468937"/>
            <a:ext cx="0" cy="5651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5953125" y="5953125"/>
            <a:ext cx="4763" cy="1901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3305175" y="5963840"/>
            <a:ext cx="4763" cy="1901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610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Structure and Function</a:t>
            </a:r>
          </a:p>
        </p:txBody>
      </p:sp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functional protein consists of one or more polypeptides precisely twisted, folded, and coiled into a unique shape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9404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40536"/>
            <a:ext cx="8546592" cy="43769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309422" y="1511614"/>
            <a:ext cx="100027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Target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565847" y="2252977"/>
            <a:ext cx="8079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Groove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667822" y="2205352"/>
            <a:ext cx="8079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Groove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29184" y="5315264"/>
            <a:ext cx="20218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A ribbon model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151759" y="5315264"/>
            <a:ext cx="26630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(b) A space-filling model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67997" y="5315264"/>
            <a:ext cx="239373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(c) A wireframe model</a:t>
            </a:r>
          </a:p>
        </p:txBody>
      </p:sp>
      <p:sp>
        <p:nvSpPr>
          <p:cNvPr id="2" name="Freeform 1"/>
          <p:cNvSpPr/>
          <p:nvPr/>
        </p:nvSpPr>
        <p:spPr>
          <a:xfrm>
            <a:off x="7620000" y="2024063"/>
            <a:ext cx="0" cy="142875"/>
          </a:xfrm>
          <a:custGeom>
            <a:avLst/>
            <a:gdLst>
              <a:gd name="connsiteX0" fmla="*/ 0 w 0"/>
              <a:gd name="connsiteY0" fmla="*/ 0 h 142875"/>
              <a:gd name="connsiteX1" fmla="*/ 0 w 0"/>
              <a:gd name="connsiteY1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14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amino acid sequence of each polypeptide leads to a protein’</a:t>
            </a:r>
            <a:r>
              <a:rPr lang="en-US" altLang="ja-JP" dirty="0"/>
              <a:t>s three-dimensional structure</a:t>
            </a:r>
          </a:p>
          <a:p>
            <a:r>
              <a:rPr lang="en-US" dirty="0"/>
              <a:t>A protein’</a:t>
            </a:r>
            <a:r>
              <a:rPr lang="en-US" altLang="ja-JP" dirty="0"/>
              <a:t>s structure determines its function</a:t>
            </a:r>
          </a:p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45266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057656"/>
            <a:ext cx="6626352" cy="47426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809354" y="1014114"/>
            <a:ext cx="18466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Antibody protein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860529" y="1014114"/>
            <a:ext cx="233397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 from flu virus</a:t>
            </a:r>
          </a:p>
        </p:txBody>
      </p:sp>
      <p:sp>
        <p:nvSpPr>
          <p:cNvPr id="2" name="Left Brace 1"/>
          <p:cNvSpPr/>
          <p:nvPr/>
        </p:nvSpPr>
        <p:spPr bwMode="auto">
          <a:xfrm rot="5400000">
            <a:off x="2597719" y="45020"/>
            <a:ext cx="252857" cy="2806703"/>
          </a:xfrm>
          <a:prstGeom prst="leftBrace">
            <a:avLst>
              <a:gd name="adj1" fmla="val 26701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5400000">
            <a:off x="5886735" y="-374364"/>
            <a:ext cx="247367" cy="3625567"/>
          </a:xfrm>
          <a:prstGeom prst="leftBrace">
            <a:avLst>
              <a:gd name="adj1" fmla="val 36621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0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Four Levels of Protein Structure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Proteins are very diverse, but share three superimposed levels of structure called primary, secondary, and tertiary structure</a:t>
            </a:r>
          </a:p>
          <a:p>
            <a:r>
              <a:rPr lang="en-US" dirty="0"/>
              <a:t>A fourth level, quaternary structure, arises when a protein consists of two or more polypeptide chains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6042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primary structure of a protein is its unique sequence of amino acids</a:t>
            </a:r>
          </a:p>
          <a:p>
            <a:r>
              <a:rPr lang="en-US" dirty="0"/>
              <a:t>Secondary structure, found in most proteins, consists of coils and folds in the polypeptide chain</a:t>
            </a:r>
          </a:p>
          <a:p>
            <a:r>
              <a:rPr lang="en-US" dirty="0"/>
              <a:t>Tertiary structure is determined by interactions among various side chains (R groups)</a:t>
            </a:r>
          </a:p>
          <a:p>
            <a:r>
              <a:rPr lang="en-US" dirty="0"/>
              <a:t>Quaternary structure results from interactions between multiple polypeptide chains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01822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Primary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Primary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27304"/>
            <a:ext cx="8546592" cy="58033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3.17-1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483747" y="710311"/>
            <a:ext cx="211596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Enzymatic proteins</a:t>
            </a: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4685860" y="710311"/>
            <a:ext cx="206466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Defensive proteins</a:t>
            </a:r>
          </a:p>
        </p:txBody>
      </p:sp>
      <p:sp>
        <p:nvSpPr>
          <p:cNvPr id="49" name="TextBox 16"/>
          <p:cNvSpPr txBox="1">
            <a:spLocks noChangeArrowheads="1"/>
          </p:cNvSpPr>
          <p:nvPr/>
        </p:nvSpPr>
        <p:spPr bwMode="auto">
          <a:xfrm>
            <a:off x="483747" y="3209036"/>
            <a:ext cx="183383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Storage proteins</a:t>
            </a:r>
          </a:p>
        </p:txBody>
      </p:sp>
      <p:sp>
        <p:nvSpPr>
          <p:cNvPr id="50" name="TextBox 24"/>
          <p:cNvSpPr txBox="1">
            <a:spLocks noChangeArrowheads="1"/>
          </p:cNvSpPr>
          <p:nvPr/>
        </p:nvSpPr>
        <p:spPr bwMode="auto">
          <a:xfrm>
            <a:off x="4685860" y="3209036"/>
            <a:ext cx="203908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Transport proteins</a:t>
            </a:r>
          </a:p>
        </p:txBody>
      </p: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483747" y="1094842"/>
            <a:ext cx="3172343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Function: Selective acceleration of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chemical reactions</a:t>
            </a:r>
          </a:p>
        </p:txBody>
      </p:sp>
      <p:sp>
        <p:nvSpPr>
          <p:cNvPr id="52" name="TextBox 5"/>
          <p:cNvSpPr txBox="1">
            <a:spLocks noChangeArrowheads="1"/>
          </p:cNvSpPr>
          <p:nvPr/>
        </p:nvSpPr>
        <p:spPr bwMode="auto">
          <a:xfrm>
            <a:off x="483747" y="1558392"/>
            <a:ext cx="3191579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Example: Digestive enzymes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catalyze the hydrolysis of bonds in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food molecules.</a:t>
            </a:r>
          </a:p>
        </p:txBody>
      </p:sp>
      <p:sp>
        <p:nvSpPr>
          <p:cNvPr id="53" name="TextBox 9"/>
          <p:cNvSpPr txBox="1">
            <a:spLocks noChangeArrowheads="1"/>
          </p:cNvSpPr>
          <p:nvPr/>
        </p:nvSpPr>
        <p:spPr bwMode="auto">
          <a:xfrm>
            <a:off x="4685860" y="1090080"/>
            <a:ext cx="3363100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Function: Protection against disease</a:t>
            </a:r>
          </a:p>
        </p:txBody>
      </p:sp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4685860" y="1337730"/>
            <a:ext cx="3229346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Example: Antibodies inactivate and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help destroy viruses and bacteria.</a:t>
            </a:r>
          </a:p>
        </p:txBody>
      </p:sp>
      <p:sp>
        <p:nvSpPr>
          <p:cNvPr id="55" name="TextBox 12"/>
          <p:cNvSpPr txBox="1">
            <a:spLocks noChangeArrowheads="1"/>
          </p:cNvSpPr>
          <p:nvPr/>
        </p:nvSpPr>
        <p:spPr bwMode="auto">
          <a:xfrm>
            <a:off x="6366300" y="2248293"/>
            <a:ext cx="79669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Antibodies</a:t>
            </a:r>
          </a:p>
        </p:txBody>
      </p: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1008601" y="2708065"/>
            <a:ext cx="58028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</a:t>
            </a:r>
          </a:p>
        </p:txBody>
      </p:sp>
      <p:sp>
        <p:nvSpPr>
          <p:cNvPr id="57" name="TextBox 14"/>
          <p:cNvSpPr txBox="1">
            <a:spLocks noChangeArrowheads="1"/>
          </p:cNvSpPr>
          <p:nvPr/>
        </p:nvSpPr>
        <p:spPr bwMode="auto">
          <a:xfrm>
            <a:off x="4766893" y="2725337"/>
            <a:ext cx="38196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Virus</a:t>
            </a:r>
          </a:p>
        </p:txBody>
      </p:sp>
      <p:sp>
        <p:nvSpPr>
          <p:cNvPr id="58" name="TextBox 15"/>
          <p:cNvSpPr txBox="1">
            <a:spLocks noChangeArrowheads="1"/>
          </p:cNvSpPr>
          <p:nvPr/>
        </p:nvSpPr>
        <p:spPr bwMode="auto">
          <a:xfrm>
            <a:off x="6450437" y="2692793"/>
            <a:ext cx="75020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Bacterium</a:t>
            </a:r>
          </a:p>
        </p:txBody>
      </p:sp>
      <p:sp>
        <p:nvSpPr>
          <p:cNvPr id="59" name="TextBox 17"/>
          <p:cNvSpPr txBox="1">
            <a:spLocks noChangeArrowheads="1"/>
          </p:cNvSpPr>
          <p:nvPr/>
        </p:nvSpPr>
        <p:spPr bwMode="auto">
          <a:xfrm>
            <a:off x="485742" y="3579456"/>
            <a:ext cx="3040897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Storage of amino acids</a:t>
            </a:r>
          </a:p>
        </p:txBody>
      </p:sp>
      <p:sp>
        <p:nvSpPr>
          <p:cNvPr id="60" name="TextBox 18"/>
          <p:cNvSpPr txBox="1">
            <a:spLocks noChangeArrowheads="1"/>
          </p:cNvSpPr>
          <p:nvPr/>
        </p:nvSpPr>
        <p:spPr bwMode="auto">
          <a:xfrm>
            <a:off x="485742" y="3827106"/>
            <a:ext cx="3759042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Examples: Casein, the protein of milk, is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the major source of amino acids for baby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mammals. Plants have storage proteins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in their seeds. Ovalbumin is the protein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of egg white, used as an amino acid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source for the developing embryo.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1" name="TextBox 25"/>
          <p:cNvSpPr txBox="1">
            <a:spLocks noChangeArrowheads="1"/>
          </p:cNvSpPr>
          <p:nvPr/>
        </p:nvSpPr>
        <p:spPr bwMode="auto">
          <a:xfrm>
            <a:off x="4687855" y="3579456"/>
            <a:ext cx="3160096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Transport of substances</a:t>
            </a:r>
          </a:p>
        </p:txBody>
      </p:sp>
      <p:sp>
        <p:nvSpPr>
          <p:cNvPr id="62" name="TextBox 26"/>
          <p:cNvSpPr txBox="1">
            <a:spLocks noChangeArrowheads="1"/>
          </p:cNvSpPr>
          <p:nvPr/>
        </p:nvSpPr>
        <p:spPr bwMode="auto">
          <a:xfrm>
            <a:off x="4687855" y="3827106"/>
            <a:ext cx="3969035" cy="10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Examples: Hemoglobin, the iron-containing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protein of vertebrate blood, transports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oxygen from the lungs to other parts of the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body. Other proteins transport molecules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across membranes, as shown here.</a:t>
            </a: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5005929" y="5175251"/>
            <a:ext cx="709681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64" name="TextBox 33"/>
          <p:cNvSpPr txBox="1">
            <a:spLocks noChangeArrowheads="1"/>
          </p:cNvSpPr>
          <p:nvPr/>
        </p:nvSpPr>
        <p:spPr bwMode="auto">
          <a:xfrm>
            <a:off x="2196054" y="5748339"/>
            <a:ext cx="79669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Ovalbumin</a:t>
            </a:r>
          </a:p>
        </p:txBody>
      </p:sp>
      <p:sp>
        <p:nvSpPr>
          <p:cNvPr id="65" name="TextBox 34"/>
          <p:cNvSpPr txBox="1">
            <a:spLocks noChangeArrowheads="1"/>
          </p:cNvSpPr>
          <p:nvPr/>
        </p:nvSpPr>
        <p:spPr bwMode="auto">
          <a:xfrm>
            <a:off x="3269204" y="5748339"/>
            <a:ext cx="91531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acids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 embryo</a:t>
            </a:r>
          </a:p>
        </p:txBody>
      </p:sp>
      <p:sp>
        <p:nvSpPr>
          <p:cNvPr id="66" name="TextBox 36"/>
          <p:cNvSpPr txBox="1">
            <a:spLocks noChangeArrowheads="1"/>
          </p:cNvSpPr>
          <p:nvPr/>
        </p:nvSpPr>
        <p:spPr bwMode="auto">
          <a:xfrm>
            <a:off x="6023517" y="5975351"/>
            <a:ext cx="110126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 membrane</a:t>
            </a:r>
          </a:p>
        </p:txBody>
      </p:sp>
      <p:sp>
        <p:nvSpPr>
          <p:cNvPr id="2" name="Freeform 1"/>
          <p:cNvSpPr/>
          <p:nvPr/>
        </p:nvSpPr>
        <p:spPr>
          <a:xfrm>
            <a:off x="5181600" y="2569369"/>
            <a:ext cx="447675" cy="252412"/>
          </a:xfrm>
          <a:custGeom>
            <a:avLst/>
            <a:gdLst>
              <a:gd name="connsiteX0" fmla="*/ 0 w 447675"/>
              <a:gd name="connsiteY0" fmla="*/ 252412 h 252412"/>
              <a:gd name="connsiteX1" fmla="*/ 447675 w 447675"/>
              <a:gd name="connsiteY1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675" h="252412">
                <a:moveTo>
                  <a:pt x="0" y="252412"/>
                </a:moveTo>
                <a:lnTo>
                  <a:pt x="4476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005513" y="2405063"/>
            <a:ext cx="321468" cy="145256"/>
          </a:xfrm>
          <a:custGeom>
            <a:avLst/>
            <a:gdLst>
              <a:gd name="connsiteX0" fmla="*/ 0 w 321468"/>
              <a:gd name="connsiteY0" fmla="*/ 145256 h 145256"/>
              <a:gd name="connsiteX1" fmla="*/ 321468 w 321468"/>
              <a:gd name="connsiteY1" fmla="*/ 0 h 14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1468" h="145256">
                <a:moveTo>
                  <a:pt x="0" y="145256"/>
                </a:moveTo>
                <a:lnTo>
                  <a:pt x="321468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196138" y="2371725"/>
            <a:ext cx="595312" cy="102394"/>
          </a:xfrm>
          <a:custGeom>
            <a:avLst/>
            <a:gdLst>
              <a:gd name="connsiteX0" fmla="*/ 0 w 595312"/>
              <a:gd name="connsiteY0" fmla="*/ 0 h 102394"/>
              <a:gd name="connsiteX1" fmla="*/ 595312 w 595312"/>
              <a:gd name="connsiteY1" fmla="*/ 102394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5312" h="102394">
                <a:moveTo>
                  <a:pt x="0" y="0"/>
                </a:moveTo>
                <a:lnTo>
                  <a:pt x="595312" y="1023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12806" y="2805113"/>
            <a:ext cx="962025" cy="0"/>
          </a:xfrm>
          <a:custGeom>
            <a:avLst/>
            <a:gdLst>
              <a:gd name="connsiteX0" fmla="*/ 0 w 962025"/>
              <a:gd name="connsiteY0" fmla="*/ 0 h 0"/>
              <a:gd name="connsiteX1" fmla="*/ 962025 w 9620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025">
                <a:moveTo>
                  <a:pt x="0" y="0"/>
                </a:moveTo>
                <a:lnTo>
                  <a:pt x="9620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757863" y="5303044"/>
            <a:ext cx="631031" cy="126206"/>
          </a:xfrm>
          <a:custGeom>
            <a:avLst/>
            <a:gdLst>
              <a:gd name="connsiteX0" fmla="*/ 0 w 631031"/>
              <a:gd name="connsiteY0" fmla="*/ 0 h 126206"/>
              <a:gd name="connsiteX1" fmla="*/ 631031 w 631031"/>
              <a:gd name="connsiteY1" fmla="*/ 126206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126206">
                <a:moveTo>
                  <a:pt x="0" y="0"/>
                </a:moveTo>
                <a:lnTo>
                  <a:pt x="631031" y="12620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6498985" y="5697781"/>
            <a:ext cx="130745" cy="498559"/>
          </a:xfrm>
          <a:prstGeom prst="leftBrace">
            <a:avLst>
              <a:gd name="adj1" fmla="val 3487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51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260289"/>
            <a:ext cx="4358640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3.22-1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645834" y="260289"/>
            <a:ext cx="18947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Primary Structure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529941" y="557932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118111" y="555551"/>
            <a:ext cx="89768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831019" y="714234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531529" y="842889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240223" y="1023071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26804" y="1031008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833948" y="1310409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115730" y="846064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413387" y="1008784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705488" y="1133402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4415768" y="1310409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4451488" y="1546947"/>
            <a:ext cx="6412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4703900" y="550789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</a:t>
            </a:r>
          </a:p>
        </p:txBody>
      </p:sp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4700725" y="841302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4999970" y="1026246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4999970" y="1315171"/>
            <a:ext cx="89768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5301595" y="560313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5600046" y="730177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5303182" y="840508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5598458" y="1027833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609570" y="1315171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R</a:t>
            </a:r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280164" y="1567585"/>
            <a:ext cx="6412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5879446" y="557932"/>
            <a:ext cx="89768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7" name="TextBox 27"/>
          <p:cNvSpPr txBox="1">
            <a:spLocks noChangeArrowheads="1"/>
          </p:cNvSpPr>
          <p:nvPr/>
        </p:nvSpPr>
        <p:spPr bwMode="auto">
          <a:xfrm>
            <a:off x="5883415" y="842096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8" name="TextBox 28"/>
          <p:cNvSpPr txBox="1">
            <a:spLocks noChangeArrowheads="1"/>
          </p:cNvSpPr>
          <p:nvPr/>
        </p:nvSpPr>
        <p:spPr bwMode="auto">
          <a:xfrm>
            <a:off x="2429013" y="660333"/>
            <a:ext cx="69890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acids</a:t>
            </a:r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3253716" y="671439"/>
            <a:ext cx="8335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</a:p>
        </p:txBody>
      </p: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3451360" y="710333"/>
            <a:ext cx="49694" cy="1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7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42" name="TextBox 32"/>
          <p:cNvSpPr txBox="1">
            <a:spLocks noChangeArrowheads="1"/>
          </p:cNvSpPr>
          <p:nvPr/>
        </p:nvSpPr>
        <p:spPr bwMode="auto">
          <a:xfrm>
            <a:off x="6258860" y="1542185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10</a:t>
            </a:r>
          </a:p>
        </p:txBody>
      </p:sp>
      <p:sp>
        <p:nvSpPr>
          <p:cNvPr id="44" name="TextBox 35"/>
          <p:cNvSpPr txBox="1">
            <a:spLocks noChangeArrowheads="1"/>
          </p:cNvSpPr>
          <p:nvPr/>
        </p:nvSpPr>
        <p:spPr bwMode="auto">
          <a:xfrm>
            <a:off x="4403068" y="1723954"/>
            <a:ext cx="2053447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Pro </a:t>
            </a:r>
            <a:r>
              <a:rPr lang="en-US" sz="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Lys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Cys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TextBox 36"/>
          <p:cNvSpPr txBox="1">
            <a:spLocks noChangeArrowheads="1"/>
          </p:cNvSpPr>
          <p:nvPr/>
        </p:nvSpPr>
        <p:spPr bwMode="auto">
          <a:xfrm>
            <a:off x="6432691" y="1823967"/>
            <a:ext cx="17152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</a:t>
            </a:r>
          </a:p>
        </p:txBody>
      </p:sp>
      <p:sp>
        <p:nvSpPr>
          <p:cNvPr id="46" name="TextBox 37"/>
          <p:cNvSpPr txBox="1">
            <a:spLocks noChangeArrowheads="1"/>
          </p:cNvSpPr>
          <p:nvPr/>
        </p:nvSpPr>
        <p:spPr bwMode="auto">
          <a:xfrm>
            <a:off x="6528735" y="1991448"/>
            <a:ext cx="18274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38"/>
          <p:cNvSpPr txBox="1">
            <a:spLocks noChangeArrowheads="1"/>
          </p:cNvSpPr>
          <p:nvPr/>
        </p:nvSpPr>
        <p:spPr bwMode="auto">
          <a:xfrm>
            <a:off x="6531910" y="2200998"/>
            <a:ext cx="17633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48" name="TextBox 40"/>
          <p:cNvSpPr txBox="1">
            <a:spLocks noChangeArrowheads="1"/>
          </p:cNvSpPr>
          <p:nvPr/>
        </p:nvSpPr>
        <p:spPr bwMode="auto">
          <a:xfrm>
            <a:off x="3497401" y="1916045"/>
            <a:ext cx="11621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49" name="TextBox 41"/>
          <p:cNvSpPr txBox="1">
            <a:spLocks noChangeArrowheads="1"/>
          </p:cNvSpPr>
          <p:nvPr/>
        </p:nvSpPr>
        <p:spPr bwMode="auto">
          <a:xfrm>
            <a:off x="3299753" y="2332761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30</a:t>
            </a:r>
          </a:p>
        </p:txBody>
      </p:sp>
      <p:sp>
        <p:nvSpPr>
          <p:cNvPr id="50" name="TextBox 42"/>
          <p:cNvSpPr txBox="1">
            <a:spLocks noChangeArrowheads="1"/>
          </p:cNvSpPr>
          <p:nvPr/>
        </p:nvSpPr>
        <p:spPr bwMode="auto">
          <a:xfrm>
            <a:off x="2884630" y="2598671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51" name="TextBox 43"/>
          <p:cNvSpPr txBox="1">
            <a:spLocks noChangeArrowheads="1"/>
          </p:cNvSpPr>
          <p:nvPr/>
        </p:nvSpPr>
        <p:spPr bwMode="auto">
          <a:xfrm>
            <a:off x="2803667" y="2798696"/>
            <a:ext cx="18915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52" name="TextBox 44"/>
          <p:cNvSpPr txBox="1">
            <a:spLocks noChangeArrowheads="1"/>
          </p:cNvSpPr>
          <p:nvPr/>
        </p:nvSpPr>
        <p:spPr bwMode="auto">
          <a:xfrm>
            <a:off x="2811605" y="3005071"/>
            <a:ext cx="17633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Arg</a:t>
            </a:r>
          </a:p>
        </p:txBody>
      </p:sp>
      <p:sp>
        <p:nvSpPr>
          <p:cNvPr id="53" name="TextBox 45"/>
          <p:cNvSpPr txBox="1">
            <a:spLocks noChangeArrowheads="1"/>
          </p:cNvSpPr>
          <p:nvPr/>
        </p:nvSpPr>
        <p:spPr bwMode="auto">
          <a:xfrm>
            <a:off x="2916380" y="3167631"/>
            <a:ext cx="17793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54" name="TextBox 46"/>
          <p:cNvSpPr txBox="1">
            <a:spLocks noChangeArrowheads="1"/>
          </p:cNvSpPr>
          <p:nvPr/>
        </p:nvSpPr>
        <p:spPr bwMode="auto">
          <a:xfrm>
            <a:off x="3111324" y="3249703"/>
            <a:ext cx="346088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Asp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AspThr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Pro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Lys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55" name="TextBox 47"/>
          <p:cNvSpPr txBox="1">
            <a:spLocks noChangeArrowheads="1"/>
          </p:cNvSpPr>
          <p:nvPr/>
        </p:nvSpPr>
        <p:spPr bwMode="auto">
          <a:xfrm>
            <a:off x="4311786" y="2325618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25</a:t>
            </a:r>
          </a:p>
        </p:txBody>
      </p:sp>
      <p:sp>
        <p:nvSpPr>
          <p:cNvPr id="56" name="TextBox 48"/>
          <p:cNvSpPr txBox="1">
            <a:spLocks noChangeArrowheads="1"/>
          </p:cNvSpPr>
          <p:nvPr/>
        </p:nvSpPr>
        <p:spPr bwMode="auto">
          <a:xfrm>
            <a:off x="5317470" y="2325618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20</a:t>
            </a:r>
          </a:p>
        </p:txBody>
      </p:sp>
      <p:sp>
        <p:nvSpPr>
          <p:cNvPr id="57" name="TextBox 49"/>
          <p:cNvSpPr txBox="1">
            <a:spLocks noChangeArrowheads="1"/>
          </p:cNvSpPr>
          <p:nvPr/>
        </p:nvSpPr>
        <p:spPr bwMode="auto">
          <a:xfrm>
            <a:off x="6235047" y="2308949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15</a:t>
            </a:r>
          </a:p>
        </p:txBody>
      </p:sp>
      <p:sp>
        <p:nvSpPr>
          <p:cNvPr id="58" name="TextBox 50"/>
          <p:cNvSpPr txBox="1">
            <a:spLocks noChangeArrowheads="1"/>
          </p:cNvSpPr>
          <p:nvPr/>
        </p:nvSpPr>
        <p:spPr bwMode="auto">
          <a:xfrm>
            <a:off x="6473173" y="2389911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59" name="TextBox 51"/>
          <p:cNvSpPr txBox="1">
            <a:spLocks noChangeArrowheads="1"/>
          </p:cNvSpPr>
          <p:nvPr/>
        </p:nvSpPr>
        <p:spPr bwMode="auto">
          <a:xfrm>
            <a:off x="3076717" y="2525647"/>
            <a:ext cx="302326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His  Val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Val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Asn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Ile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Pro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Arg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Val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AspLeu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60" name="TextBox 52"/>
          <p:cNvSpPr txBox="1">
            <a:spLocks noChangeArrowheads="1"/>
          </p:cNvSpPr>
          <p:nvPr/>
        </p:nvSpPr>
        <p:spPr bwMode="auto">
          <a:xfrm>
            <a:off x="3096561" y="3045551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35</a:t>
            </a:r>
          </a:p>
        </p:txBody>
      </p:sp>
      <p:sp>
        <p:nvSpPr>
          <p:cNvPr id="61" name="TextBox 53"/>
          <p:cNvSpPr txBox="1">
            <a:spLocks noChangeArrowheads="1"/>
          </p:cNvSpPr>
          <p:nvPr/>
        </p:nvSpPr>
        <p:spPr bwMode="auto">
          <a:xfrm>
            <a:off x="3912532" y="3064601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40</a:t>
            </a:r>
          </a:p>
        </p:txBody>
      </p:sp>
      <p:sp>
        <p:nvSpPr>
          <p:cNvPr id="62" name="TextBox 54"/>
          <p:cNvSpPr txBox="1">
            <a:spLocks noChangeArrowheads="1"/>
          </p:cNvSpPr>
          <p:nvPr/>
        </p:nvSpPr>
        <p:spPr bwMode="auto">
          <a:xfrm>
            <a:off x="4938057" y="3064601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45</a:t>
            </a:r>
          </a:p>
        </p:txBody>
      </p:sp>
      <p:sp>
        <p:nvSpPr>
          <p:cNvPr id="63" name="TextBox 55"/>
          <p:cNvSpPr txBox="1">
            <a:spLocks noChangeArrowheads="1"/>
          </p:cNvSpPr>
          <p:nvPr/>
        </p:nvSpPr>
        <p:spPr bwMode="auto">
          <a:xfrm>
            <a:off x="5947709" y="3069363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50</a:t>
            </a:r>
          </a:p>
        </p:txBody>
      </p:sp>
      <p:sp>
        <p:nvSpPr>
          <p:cNvPr id="64" name="TextBox 56"/>
          <p:cNvSpPr txBox="1">
            <a:spLocks noChangeArrowheads="1"/>
          </p:cNvSpPr>
          <p:nvPr/>
        </p:nvSpPr>
        <p:spPr bwMode="auto">
          <a:xfrm>
            <a:off x="6502542" y="3351145"/>
            <a:ext cx="16671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65" name="TextBox 57"/>
          <p:cNvSpPr txBox="1">
            <a:spLocks noChangeArrowheads="1"/>
          </p:cNvSpPr>
          <p:nvPr/>
        </p:nvSpPr>
        <p:spPr bwMode="auto">
          <a:xfrm>
            <a:off x="6526354" y="3557520"/>
            <a:ext cx="17152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66" name="TextBox 58"/>
          <p:cNvSpPr txBox="1">
            <a:spLocks noChangeArrowheads="1"/>
          </p:cNvSpPr>
          <p:nvPr/>
        </p:nvSpPr>
        <p:spPr bwMode="auto">
          <a:xfrm>
            <a:off x="2840962" y="3506720"/>
            <a:ext cx="35843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Primary structure of 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transthyretin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3680755" y="3872639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70</a:t>
            </a:r>
          </a:p>
        </p:txBody>
      </p:sp>
      <p:sp>
        <p:nvSpPr>
          <p:cNvPr id="68" name="TextBox 60"/>
          <p:cNvSpPr txBox="1">
            <a:spLocks noChangeArrowheads="1"/>
          </p:cNvSpPr>
          <p:nvPr/>
        </p:nvSpPr>
        <p:spPr bwMode="auto">
          <a:xfrm>
            <a:off x="2854459" y="4129023"/>
            <a:ext cx="19396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Asp</a:t>
            </a:r>
          </a:p>
        </p:txBody>
      </p:sp>
      <p:sp>
        <p:nvSpPr>
          <p:cNvPr id="69" name="TextBox 61"/>
          <p:cNvSpPr txBox="1">
            <a:spLocks noChangeArrowheads="1"/>
          </p:cNvSpPr>
          <p:nvPr/>
        </p:nvSpPr>
        <p:spPr bwMode="auto">
          <a:xfrm>
            <a:off x="6525540" y="3759133"/>
            <a:ext cx="182742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70" name="TextBox 62"/>
          <p:cNvSpPr txBox="1">
            <a:spLocks noChangeArrowheads="1"/>
          </p:cNvSpPr>
          <p:nvPr/>
        </p:nvSpPr>
        <p:spPr bwMode="auto">
          <a:xfrm>
            <a:off x="4691201" y="3875020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65</a:t>
            </a:r>
          </a:p>
        </p:txBody>
      </p:sp>
      <p:sp>
        <p:nvSpPr>
          <p:cNvPr id="71" name="TextBox 63"/>
          <p:cNvSpPr txBox="1">
            <a:spLocks noChangeArrowheads="1"/>
          </p:cNvSpPr>
          <p:nvPr/>
        </p:nvSpPr>
        <p:spPr bwMode="auto">
          <a:xfrm>
            <a:off x="5703233" y="3870258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60</a:t>
            </a:r>
          </a:p>
        </p:txBody>
      </p:sp>
      <p:sp>
        <p:nvSpPr>
          <p:cNvPr id="72" name="TextBox 64"/>
          <p:cNvSpPr txBox="1">
            <a:spLocks noChangeArrowheads="1"/>
          </p:cNvSpPr>
          <p:nvPr/>
        </p:nvSpPr>
        <p:spPr bwMode="auto">
          <a:xfrm>
            <a:off x="6462854" y="3948840"/>
            <a:ext cx="16030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His</a:t>
            </a:r>
          </a:p>
        </p:txBody>
      </p:sp>
      <p:sp>
        <p:nvSpPr>
          <p:cNvPr id="73" name="TextBox 65"/>
          <p:cNvSpPr txBox="1">
            <a:spLocks noChangeArrowheads="1"/>
          </p:cNvSpPr>
          <p:nvPr/>
        </p:nvSpPr>
        <p:spPr bwMode="auto">
          <a:xfrm>
            <a:off x="3091790" y="4067903"/>
            <a:ext cx="3436838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Ile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 Lys Tyr 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Ile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74" name="TextBox 66"/>
          <p:cNvSpPr txBox="1">
            <a:spLocks noChangeArrowheads="1"/>
          </p:cNvSpPr>
          <p:nvPr/>
        </p:nvSpPr>
        <p:spPr bwMode="auto">
          <a:xfrm>
            <a:off x="2819534" y="4314761"/>
            <a:ext cx="165110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75" name="TextBox 67"/>
          <p:cNvSpPr txBox="1">
            <a:spLocks noChangeArrowheads="1"/>
          </p:cNvSpPr>
          <p:nvPr/>
        </p:nvSpPr>
        <p:spPr bwMode="auto">
          <a:xfrm>
            <a:off x="2805247" y="4533836"/>
            <a:ext cx="17793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76" name="TextBox 68"/>
          <p:cNvSpPr txBox="1">
            <a:spLocks noChangeArrowheads="1"/>
          </p:cNvSpPr>
          <p:nvPr/>
        </p:nvSpPr>
        <p:spPr bwMode="auto">
          <a:xfrm>
            <a:off x="2911609" y="4711636"/>
            <a:ext cx="16671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77" name="TextBox 69"/>
          <p:cNvSpPr txBox="1">
            <a:spLocks noChangeArrowheads="1"/>
          </p:cNvSpPr>
          <p:nvPr/>
        </p:nvSpPr>
        <p:spPr bwMode="auto">
          <a:xfrm>
            <a:off x="3541054" y="4574315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80</a:t>
            </a:r>
          </a:p>
        </p:txBody>
      </p:sp>
      <p:sp>
        <p:nvSpPr>
          <p:cNvPr id="78" name="TextBox 70"/>
          <p:cNvSpPr txBox="1">
            <a:spLocks noChangeArrowheads="1"/>
          </p:cNvSpPr>
          <p:nvPr/>
        </p:nvSpPr>
        <p:spPr bwMode="auto">
          <a:xfrm>
            <a:off x="4537213" y="4574315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85</a:t>
            </a:r>
          </a:p>
        </p:txBody>
      </p:sp>
      <p:sp>
        <p:nvSpPr>
          <p:cNvPr id="79" name="TextBox 71"/>
          <p:cNvSpPr txBox="1">
            <a:spLocks noChangeArrowheads="1"/>
          </p:cNvSpPr>
          <p:nvPr/>
        </p:nvSpPr>
        <p:spPr bwMode="auto">
          <a:xfrm>
            <a:off x="5543689" y="4576696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90</a:t>
            </a:r>
          </a:p>
        </p:txBody>
      </p:sp>
      <p:sp>
        <p:nvSpPr>
          <p:cNvPr id="80" name="TextBox 72"/>
          <p:cNvSpPr txBox="1">
            <a:spLocks noChangeArrowheads="1"/>
          </p:cNvSpPr>
          <p:nvPr/>
        </p:nvSpPr>
        <p:spPr bwMode="auto">
          <a:xfrm>
            <a:off x="3106873" y="4773548"/>
            <a:ext cx="345447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Tyr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Lys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Ile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His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His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1" name="TextBox 73"/>
          <p:cNvSpPr txBox="1">
            <a:spLocks noChangeArrowheads="1"/>
          </p:cNvSpPr>
          <p:nvPr/>
        </p:nvSpPr>
        <p:spPr bwMode="auto">
          <a:xfrm>
            <a:off x="6462854" y="4901342"/>
            <a:ext cx="18915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2" name="TextBox 74"/>
          <p:cNvSpPr txBox="1">
            <a:spLocks noChangeArrowheads="1"/>
          </p:cNvSpPr>
          <p:nvPr/>
        </p:nvSpPr>
        <p:spPr bwMode="auto">
          <a:xfrm>
            <a:off x="6294579" y="4993416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95</a:t>
            </a:r>
          </a:p>
        </p:txBody>
      </p:sp>
      <p:sp>
        <p:nvSpPr>
          <p:cNvPr id="83" name="TextBox 75"/>
          <p:cNvSpPr txBox="1">
            <a:spLocks noChangeArrowheads="1"/>
          </p:cNvSpPr>
          <p:nvPr/>
        </p:nvSpPr>
        <p:spPr bwMode="auto">
          <a:xfrm>
            <a:off x="6535085" y="5094224"/>
            <a:ext cx="16511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</a:p>
        </p:txBody>
      </p:sp>
      <p:sp>
        <p:nvSpPr>
          <p:cNvPr id="84" name="TextBox 76"/>
          <p:cNvSpPr txBox="1">
            <a:spLocks noChangeArrowheads="1"/>
          </p:cNvSpPr>
          <p:nvPr/>
        </p:nvSpPr>
        <p:spPr bwMode="auto">
          <a:xfrm>
            <a:off x="3030673" y="5378386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115</a:t>
            </a:r>
          </a:p>
        </p:txBody>
      </p:sp>
      <p:sp>
        <p:nvSpPr>
          <p:cNvPr id="85" name="TextBox 77"/>
          <p:cNvSpPr txBox="1">
            <a:spLocks noChangeArrowheads="1"/>
          </p:cNvSpPr>
          <p:nvPr/>
        </p:nvSpPr>
        <p:spPr bwMode="auto">
          <a:xfrm>
            <a:off x="2863191" y="5653819"/>
            <a:ext cx="16030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Tyr</a:t>
            </a:r>
          </a:p>
        </p:txBody>
      </p:sp>
      <p:sp>
        <p:nvSpPr>
          <p:cNvPr id="86" name="TextBox 78"/>
          <p:cNvSpPr txBox="1">
            <a:spLocks noChangeArrowheads="1"/>
          </p:cNvSpPr>
          <p:nvPr/>
        </p:nvSpPr>
        <p:spPr bwMode="auto">
          <a:xfrm>
            <a:off x="2818740" y="5847494"/>
            <a:ext cx="16671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7" name="TextBox 79"/>
          <p:cNvSpPr txBox="1">
            <a:spLocks noChangeArrowheads="1"/>
          </p:cNvSpPr>
          <p:nvPr/>
        </p:nvSpPr>
        <p:spPr bwMode="auto">
          <a:xfrm>
            <a:off x="2826020" y="6046832"/>
            <a:ext cx="16511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8" name="TextBox 80"/>
          <p:cNvSpPr txBox="1">
            <a:spLocks noChangeArrowheads="1"/>
          </p:cNvSpPr>
          <p:nvPr/>
        </p:nvSpPr>
        <p:spPr bwMode="auto">
          <a:xfrm>
            <a:off x="2927772" y="6232110"/>
            <a:ext cx="16511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9" name="TextBox 81"/>
          <p:cNvSpPr txBox="1">
            <a:spLocks noChangeArrowheads="1"/>
          </p:cNvSpPr>
          <p:nvPr/>
        </p:nvSpPr>
        <p:spPr bwMode="auto">
          <a:xfrm>
            <a:off x="4056198" y="5378386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>
                <a:solidFill>
                  <a:srgbClr val="0092D2"/>
                </a:solidFill>
                <a:latin typeface="Arial"/>
                <a:ea typeface="ＭＳ Ｐゴシック" charset="0"/>
              </a:rPr>
              <a:t>110</a:t>
            </a:r>
          </a:p>
        </p:txBody>
      </p:sp>
      <p:sp>
        <p:nvSpPr>
          <p:cNvPr id="90" name="TextBox 82"/>
          <p:cNvSpPr txBox="1">
            <a:spLocks noChangeArrowheads="1"/>
          </p:cNvSpPr>
          <p:nvPr/>
        </p:nvSpPr>
        <p:spPr bwMode="auto">
          <a:xfrm>
            <a:off x="5046802" y="5376005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105</a:t>
            </a:r>
          </a:p>
        </p:txBody>
      </p:sp>
      <p:sp>
        <p:nvSpPr>
          <p:cNvPr id="91" name="TextBox 83"/>
          <p:cNvSpPr txBox="1">
            <a:spLocks noChangeArrowheads="1"/>
          </p:cNvSpPr>
          <p:nvPr/>
        </p:nvSpPr>
        <p:spPr bwMode="auto">
          <a:xfrm>
            <a:off x="6055660" y="5378386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92" name="TextBox 84"/>
          <p:cNvSpPr txBox="1">
            <a:spLocks noChangeArrowheads="1"/>
          </p:cNvSpPr>
          <p:nvPr/>
        </p:nvSpPr>
        <p:spPr bwMode="auto">
          <a:xfrm>
            <a:off x="6538260" y="5303774"/>
            <a:ext cx="16030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</a:p>
        </p:txBody>
      </p:sp>
      <p:sp>
        <p:nvSpPr>
          <p:cNvPr id="93" name="TextBox 85"/>
          <p:cNvSpPr txBox="1">
            <a:spLocks noChangeArrowheads="1"/>
          </p:cNvSpPr>
          <p:nvPr/>
        </p:nvSpPr>
        <p:spPr bwMode="auto">
          <a:xfrm>
            <a:off x="6447773" y="5492687"/>
            <a:ext cx="193964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Asn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4" name="TextBox 86"/>
          <p:cNvSpPr txBox="1">
            <a:spLocks noChangeArrowheads="1"/>
          </p:cNvSpPr>
          <p:nvPr/>
        </p:nvSpPr>
        <p:spPr bwMode="auto">
          <a:xfrm>
            <a:off x="3058453" y="5571269"/>
            <a:ext cx="3210815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Tyr Pro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r>
              <a:rPr lang="en-US" sz="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Ile 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Tyr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Arg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Arg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Pro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5" name="TextBox 87"/>
          <p:cNvSpPr txBox="1">
            <a:spLocks noChangeArrowheads="1"/>
          </p:cNvSpPr>
          <p:nvPr/>
        </p:nvSpPr>
        <p:spPr bwMode="auto">
          <a:xfrm>
            <a:off x="3087029" y="6117369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120</a:t>
            </a:r>
          </a:p>
        </p:txBody>
      </p:sp>
      <p:sp>
        <p:nvSpPr>
          <p:cNvPr id="96" name="TextBox 88"/>
          <p:cNvSpPr txBox="1">
            <a:spLocks noChangeArrowheads="1"/>
          </p:cNvSpPr>
          <p:nvPr/>
        </p:nvSpPr>
        <p:spPr bwMode="auto">
          <a:xfrm>
            <a:off x="4087156" y="6122131"/>
            <a:ext cx="19236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125</a:t>
            </a:r>
          </a:p>
        </p:txBody>
      </p:sp>
      <p:sp>
        <p:nvSpPr>
          <p:cNvPr id="100" name="TextBox 93"/>
          <p:cNvSpPr txBox="1">
            <a:spLocks noChangeArrowheads="1"/>
          </p:cNvSpPr>
          <p:nvPr/>
        </p:nvSpPr>
        <p:spPr bwMode="auto">
          <a:xfrm>
            <a:off x="3098141" y="6322951"/>
            <a:ext cx="1639873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Ala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Asn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Pro Lys</a:t>
            </a:r>
            <a:r>
              <a:rPr lang="en-US" sz="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1" name="TextBox 95"/>
          <p:cNvSpPr txBox="1">
            <a:spLocks noChangeArrowheads="1"/>
          </p:cNvSpPr>
          <p:nvPr/>
        </p:nvSpPr>
        <p:spPr bwMode="auto">
          <a:xfrm>
            <a:off x="5208726" y="6216583"/>
            <a:ext cx="14250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102" name="TextBox 55"/>
          <p:cNvSpPr txBox="1">
            <a:spLocks noChangeArrowheads="1"/>
          </p:cNvSpPr>
          <p:nvPr/>
        </p:nvSpPr>
        <p:spPr bwMode="auto">
          <a:xfrm>
            <a:off x="6334885" y="3762412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55</a:t>
            </a:r>
          </a:p>
        </p:txBody>
      </p:sp>
      <p:sp>
        <p:nvSpPr>
          <p:cNvPr id="103" name="TextBox 59"/>
          <p:cNvSpPr txBox="1">
            <a:spLocks noChangeArrowheads="1"/>
          </p:cNvSpPr>
          <p:nvPr/>
        </p:nvSpPr>
        <p:spPr bwMode="auto">
          <a:xfrm>
            <a:off x="3050526" y="4348658"/>
            <a:ext cx="12824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900" b="1" dirty="0">
                <a:solidFill>
                  <a:srgbClr val="0092D2"/>
                </a:solidFill>
                <a:latin typeface="Arial"/>
                <a:ea typeface="ＭＳ Ｐゴシック" charset="0"/>
              </a:rPr>
              <a:t>75</a:t>
            </a:r>
          </a:p>
        </p:txBody>
      </p:sp>
      <p:sp>
        <p:nvSpPr>
          <p:cNvPr id="104" name="TextBox 85"/>
          <p:cNvSpPr txBox="1">
            <a:spLocks noChangeArrowheads="1"/>
          </p:cNvSpPr>
          <p:nvPr/>
        </p:nvSpPr>
        <p:spPr bwMode="auto">
          <a:xfrm>
            <a:off x="6259944" y="5556807"/>
            <a:ext cx="193964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Asp</a:t>
            </a:r>
          </a:p>
        </p:txBody>
      </p:sp>
      <p:sp>
        <p:nvSpPr>
          <p:cNvPr id="98" name="TextBox 50"/>
          <p:cNvSpPr txBox="1">
            <a:spLocks noChangeArrowheads="1"/>
          </p:cNvSpPr>
          <p:nvPr/>
        </p:nvSpPr>
        <p:spPr bwMode="auto">
          <a:xfrm>
            <a:off x="6099671" y="2525294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99" name="TextBox 50"/>
          <p:cNvSpPr txBox="1">
            <a:spLocks noChangeArrowheads="1"/>
          </p:cNvSpPr>
          <p:nvPr/>
        </p:nvSpPr>
        <p:spPr bwMode="auto">
          <a:xfrm>
            <a:off x="6308961" y="2501479"/>
            <a:ext cx="177934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</p:spTree>
    <p:extLst>
      <p:ext uri="{BB962C8B-B14F-4D97-AF65-F5344CB8AC3E}">
        <p14:creationId xmlns:p14="http://schemas.microsoft.com/office/powerpoint/2010/main" val="156607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Secondary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Secondary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04800"/>
            <a:ext cx="8546592" cy="6248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effectLst/>
              </a:rPr>
              <a:t>Figure 3.22-2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70251" y="304800"/>
            <a:ext cx="302807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Secondary Structure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546226" y="1639888"/>
            <a:ext cx="101630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helix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631948" y="3051170"/>
            <a:ext cx="22393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pleated sheet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729163" y="2741613"/>
            <a:ext cx="227145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 bond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640385" y="3632195"/>
            <a:ext cx="12134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strand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668963" y="5368925"/>
            <a:ext cx="227145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 bond</a:t>
            </a:r>
          </a:p>
        </p:txBody>
      </p:sp>
      <p:sp>
        <p:nvSpPr>
          <p:cNvPr id="2" name="Freeform 1"/>
          <p:cNvSpPr/>
          <p:nvPr/>
        </p:nvSpPr>
        <p:spPr>
          <a:xfrm>
            <a:off x="5853113" y="2190750"/>
            <a:ext cx="0" cy="552450"/>
          </a:xfrm>
          <a:custGeom>
            <a:avLst/>
            <a:gdLst>
              <a:gd name="connsiteX0" fmla="*/ 0 w 0"/>
              <a:gd name="connsiteY0" fmla="*/ 0 h 552450"/>
              <a:gd name="connsiteX1" fmla="*/ 0 w 0"/>
              <a:gd name="connsiteY1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">
                <a:moveTo>
                  <a:pt x="0" y="0"/>
                </a:moveTo>
                <a:lnTo>
                  <a:pt x="0" y="5524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29200" y="3805237"/>
            <a:ext cx="590550" cy="0"/>
          </a:xfrm>
          <a:custGeom>
            <a:avLst/>
            <a:gdLst>
              <a:gd name="connsiteX0" fmla="*/ 0 w 590550"/>
              <a:gd name="connsiteY0" fmla="*/ 0 h 0"/>
              <a:gd name="connsiteX1" fmla="*/ 590550 w 5905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692650" y="5543550"/>
            <a:ext cx="920750" cy="0"/>
          </a:xfrm>
          <a:custGeom>
            <a:avLst/>
            <a:gdLst>
              <a:gd name="connsiteX0" fmla="*/ 0 w 920750"/>
              <a:gd name="connsiteY0" fmla="*/ 0 h 0"/>
              <a:gd name="connsiteX1" fmla="*/ 920750 w 920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750">
                <a:moveTo>
                  <a:pt x="0" y="0"/>
                </a:moveTo>
                <a:lnTo>
                  <a:pt x="92075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Tertiary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Tertiary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036320"/>
            <a:ext cx="5303520" cy="47853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3.22-3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69392" y="1027519"/>
            <a:ext cx="256121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Tertiary Structure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41461" y="3273042"/>
            <a:ext cx="84798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helix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440389" y="4614480"/>
            <a:ext cx="191398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pleated sheet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835349" y="5212967"/>
            <a:ext cx="162409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Transthyretin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2" name="Freeform 1"/>
          <p:cNvSpPr/>
          <p:nvPr/>
        </p:nvSpPr>
        <p:spPr>
          <a:xfrm>
            <a:off x="2826544" y="3050381"/>
            <a:ext cx="557212" cy="378619"/>
          </a:xfrm>
          <a:custGeom>
            <a:avLst/>
            <a:gdLst>
              <a:gd name="connsiteX0" fmla="*/ 0 w 557212"/>
              <a:gd name="connsiteY0" fmla="*/ 378619 h 378619"/>
              <a:gd name="connsiteX1" fmla="*/ 557212 w 557212"/>
              <a:gd name="connsiteY1" fmla="*/ 0 h 3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7212" h="378619">
                <a:moveTo>
                  <a:pt x="0" y="378619"/>
                </a:moveTo>
                <a:lnTo>
                  <a:pt x="557212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181475" y="3095625"/>
            <a:ext cx="2581275" cy="2014538"/>
          </a:xfrm>
          <a:custGeom>
            <a:avLst/>
            <a:gdLst>
              <a:gd name="connsiteX0" fmla="*/ 161925 w 2581275"/>
              <a:gd name="connsiteY0" fmla="*/ 1628775 h 2014538"/>
              <a:gd name="connsiteX1" fmla="*/ 695325 w 2581275"/>
              <a:gd name="connsiteY1" fmla="*/ 1295400 h 2014538"/>
              <a:gd name="connsiteX2" fmla="*/ 1409700 w 2581275"/>
              <a:gd name="connsiteY2" fmla="*/ 2014538 h 2014538"/>
              <a:gd name="connsiteX3" fmla="*/ 2581275 w 2581275"/>
              <a:gd name="connsiteY3" fmla="*/ 328613 h 2014538"/>
              <a:gd name="connsiteX4" fmla="*/ 461963 w 2581275"/>
              <a:gd name="connsiteY4" fmla="*/ 0 h 2014538"/>
              <a:gd name="connsiteX5" fmla="*/ 0 w 2581275"/>
              <a:gd name="connsiteY5" fmla="*/ 600075 h 2014538"/>
              <a:gd name="connsiteX6" fmla="*/ 704850 w 2581275"/>
              <a:gd name="connsiteY6" fmla="*/ 1300163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1275" h="2014538">
                <a:moveTo>
                  <a:pt x="161925" y="1628775"/>
                </a:moveTo>
                <a:lnTo>
                  <a:pt x="695325" y="1295400"/>
                </a:lnTo>
                <a:lnTo>
                  <a:pt x="1409700" y="2014538"/>
                </a:lnTo>
                <a:lnTo>
                  <a:pt x="2581275" y="328613"/>
                </a:lnTo>
                <a:lnTo>
                  <a:pt x="461963" y="0"/>
                </a:lnTo>
                <a:lnTo>
                  <a:pt x="0" y="600075"/>
                </a:lnTo>
                <a:lnTo>
                  <a:pt x="704850" y="13001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1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880872"/>
            <a:ext cx="8546592" cy="50962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3.22-3a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410666" y="1585913"/>
            <a:ext cx="131927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6666753" y="2149475"/>
            <a:ext cx="218489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Hydrophobic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interactions and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van der Waals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interactions</a:t>
            </a:r>
          </a:p>
        </p:txBody>
      </p:sp>
      <p:sp>
        <p:nvSpPr>
          <p:cNvPr id="9" name="TextBox 45"/>
          <p:cNvSpPr txBox="1">
            <a:spLocks noChangeArrowheads="1"/>
          </p:cNvSpPr>
          <p:nvPr/>
        </p:nvSpPr>
        <p:spPr bwMode="auto">
          <a:xfrm>
            <a:off x="1408953" y="3467100"/>
            <a:ext cx="11942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Disulfide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bridge</a:t>
            </a:r>
          </a:p>
        </p:txBody>
      </p:sp>
      <p:sp>
        <p:nvSpPr>
          <p:cNvPr id="10" name="TextBox 51"/>
          <p:cNvSpPr txBox="1">
            <a:spLocks noChangeArrowheads="1"/>
          </p:cNvSpPr>
          <p:nvPr/>
        </p:nvSpPr>
        <p:spPr bwMode="auto">
          <a:xfrm>
            <a:off x="6627066" y="4170363"/>
            <a:ext cx="14314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Ionic bond</a:t>
            </a:r>
          </a:p>
        </p:txBody>
      </p:sp>
      <p:sp>
        <p:nvSpPr>
          <p:cNvPr id="11" name="TextBox 54"/>
          <p:cNvSpPr txBox="1">
            <a:spLocks noChangeArrowheads="1"/>
          </p:cNvSpPr>
          <p:nvPr/>
        </p:nvSpPr>
        <p:spPr bwMode="auto">
          <a:xfrm>
            <a:off x="1958228" y="5367338"/>
            <a:ext cx="16030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backbone</a:t>
            </a:r>
          </a:p>
        </p:txBody>
      </p:sp>
      <p:sp>
        <p:nvSpPr>
          <p:cNvPr id="2" name="Freeform 1"/>
          <p:cNvSpPr/>
          <p:nvPr/>
        </p:nvSpPr>
        <p:spPr>
          <a:xfrm>
            <a:off x="3621881" y="5236369"/>
            <a:ext cx="314325" cy="321469"/>
          </a:xfrm>
          <a:custGeom>
            <a:avLst/>
            <a:gdLst>
              <a:gd name="connsiteX0" fmla="*/ 314325 w 314325"/>
              <a:gd name="connsiteY0" fmla="*/ 0 h 321469"/>
              <a:gd name="connsiteX1" fmla="*/ 0 w 314325"/>
              <a:gd name="connsiteY1" fmla="*/ 321469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325" h="321469">
                <a:moveTo>
                  <a:pt x="314325" y="0"/>
                </a:moveTo>
                <a:lnTo>
                  <a:pt x="0" y="32146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112669" y="4002881"/>
            <a:ext cx="457200" cy="307182"/>
          </a:xfrm>
          <a:custGeom>
            <a:avLst/>
            <a:gdLst>
              <a:gd name="connsiteX0" fmla="*/ 0 w 457200"/>
              <a:gd name="connsiteY0" fmla="*/ 0 h 307182"/>
              <a:gd name="connsiteX1" fmla="*/ 457200 w 457200"/>
              <a:gd name="connsiteY1" fmla="*/ 307182 h 30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07182">
                <a:moveTo>
                  <a:pt x="0" y="0"/>
                </a:moveTo>
                <a:lnTo>
                  <a:pt x="457200" y="30718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24100" y="3971925"/>
            <a:ext cx="731044" cy="0"/>
          </a:xfrm>
          <a:custGeom>
            <a:avLst/>
            <a:gdLst>
              <a:gd name="connsiteX0" fmla="*/ 0 w 731044"/>
              <a:gd name="connsiteY0" fmla="*/ 0 h 0"/>
              <a:gd name="connsiteX1" fmla="*/ 731044 w 7310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1044">
                <a:moveTo>
                  <a:pt x="0" y="0"/>
                </a:moveTo>
                <a:lnTo>
                  <a:pt x="731044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121275" y="2317750"/>
            <a:ext cx="1485900" cy="0"/>
          </a:xfrm>
          <a:custGeom>
            <a:avLst/>
            <a:gdLst>
              <a:gd name="connsiteX0" fmla="*/ 0 w 1485900"/>
              <a:gd name="connsiteY0" fmla="*/ 0 h 0"/>
              <a:gd name="connsiteX1" fmla="*/ 1485900 w 1485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>
                <a:moveTo>
                  <a:pt x="0" y="0"/>
                </a:moveTo>
                <a:lnTo>
                  <a:pt x="14859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09750" y="1758950"/>
            <a:ext cx="546100" cy="152400"/>
          </a:xfrm>
          <a:custGeom>
            <a:avLst/>
            <a:gdLst>
              <a:gd name="connsiteX0" fmla="*/ 0 w 546100"/>
              <a:gd name="connsiteY0" fmla="*/ 152400 h 152400"/>
              <a:gd name="connsiteX1" fmla="*/ 546100 w 54610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100" h="152400">
                <a:moveTo>
                  <a:pt x="0" y="152400"/>
                </a:moveTo>
                <a:lnTo>
                  <a:pt x="5461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90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Quaternary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Quaternary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04" y="1234440"/>
            <a:ext cx="6260592" cy="43891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3.22-4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936155" y="1237615"/>
            <a:ext cx="306333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Quaternary structure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68512" y="4168934"/>
            <a:ext cx="15885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Single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821275" y="3329941"/>
            <a:ext cx="187070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Transthyretin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(four identical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polypeptides)</a:t>
            </a:r>
          </a:p>
        </p:txBody>
      </p:sp>
      <p:sp>
        <p:nvSpPr>
          <p:cNvPr id="2" name="Freeform 1"/>
          <p:cNvSpPr/>
          <p:nvPr/>
        </p:nvSpPr>
        <p:spPr>
          <a:xfrm>
            <a:off x="2381250" y="4267200"/>
            <a:ext cx="881063" cy="76200"/>
          </a:xfrm>
          <a:custGeom>
            <a:avLst/>
            <a:gdLst>
              <a:gd name="connsiteX0" fmla="*/ 0 w 881063"/>
              <a:gd name="connsiteY0" fmla="*/ 76200 h 76200"/>
              <a:gd name="connsiteX1" fmla="*/ 881063 w 881063"/>
              <a:gd name="connsiteY1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1063" h="76200">
                <a:moveTo>
                  <a:pt x="0" y="76200"/>
                </a:moveTo>
                <a:lnTo>
                  <a:pt x="88106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49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" y="262128"/>
            <a:ext cx="7053072" cy="63337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3.22-4b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604025" y="2420243"/>
            <a:ext cx="6283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Heme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604025" y="2732980"/>
            <a:ext cx="4360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Iron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70233" y="3082230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subunit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070501" y="3963292"/>
            <a:ext cx="10435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subunit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340082" y="4938811"/>
            <a:ext cx="10435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subunit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345140" y="5856386"/>
            <a:ext cx="10435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subunit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300270" y="6156420"/>
            <a:ext cx="13336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Hemoglobin</a:t>
            </a:r>
          </a:p>
        </p:txBody>
      </p:sp>
      <p:sp>
        <p:nvSpPr>
          <p:cNvPr id="2" name="Freeform 1"/>
          <p:cNvSpPr/>
          <p:nvPr/>
        </p:nvSpPr>
        <p:spPr>
          <a:xfrm>
            <a:off x="3248025" y="2587625"/>
            <a:ext cx="447675" cy="393700"/>
          </a:xfrm>
          <a:custGeom>
            <a:avLst/>
            <a:gdLst>
              <a:gd name="connsiteX0" fmla="*/ 0 w 447675"/>
              <a:gd name="connsiteY0" fmla="*/ 0 h 393700"/>
              <a:gd name="connsiteX1" fmla="*/ 447675 w 447675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675" h="393700">
                <a:moveTo>
                  <a:pt x="0" y="0"/>
                </a:moveTo>
                <a:lnTo>
                  <a:pt x="447675" y="3937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073400" y="2889250"/>
            <a:ext cx="819150" cy="444500"/>
          </a:xfrm>
          <a:custGeom>
            <a:avLst/>
            <a:gdLst>
              <a:gd name="connsiteX0" fmla="*/ 0 w 819150"/>
              <a:gd name="connsiteY0" fmla="*/ 0 h 444500"/>
              <a:gd name="connsiteX1" fmla="*/ 819150 w 819150"/>
              <a:gd name="connsiteY1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 h="444500">
                <a:moveTo>
                  <a:pt x="0" y="0"/>
                </a:moveTo>
                <a:lnTo>
                  <a:pt x="819150" y="444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08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Alpha Helix with No Side Chain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AlphaHelixNoSid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Enzymes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Enzyme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Alpha Helix with Side Chain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AlphaHelixWithSid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Beta Pleated Sheet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BetaPleatedShe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Beta Pleated Stick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22BetaPleatedSti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Sickle-Cell Disease: A Change in Primary Structure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slight change in primary structure can affect a protein’</a:t>
            </a:r>
            <a:r>
              <a:rPr lang="en-US" altLang="ja-JP" dirty="0"/>
              <a:t>s structure and ability to function </a:t>
            </a:r>
          </a:p>
          <a:p>
            <a:r>
              <a:rPr lang="en-US" b="1" dirty="0"/>
              <a:t>Sickle-cell disease</a:t>
            </a:r>
            <a:r>
              <a:rPr lang="en-US" dirty="0"/>
              <a:t>, an inherited blood disorder, results from a single amino acid substitution in the protein hemoglobin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4707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66800"/>
            <a:ext cx="8546592" cy="4724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785928" y="1244316"/>
            <a:ext cx="79669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993090" y="1947579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993090" y="215871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993090" y="236826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993090" y="257781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993090" y="278736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39" name="TextBox 9"/>
          <p:cNvSpPr txBox="1">
            <a:spLocks noChangeArrowheads="1"/>
          </p:cNvSpPr>
          <p:nvPr/>
        </p:nvSpPr>
        <p:spPr bwMode="auto">
          <a:xfrm>
            <a:off x="993090" y="299691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993090" y="3206466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1145490" y="1965041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1140727" y="2174591"/>
            <a:ext cx="16030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His</a:t>
            </a: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1129615" y="2384141"/>
            <a:ext cx="18274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</a:p>
        </p:txBody>
      </p: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1137552" y="2593691"/>
            <a:ext cx="165110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</a:p>
        </p:txBody>
      </p:sp>
      <p:sp>
        <p:nvSpPr>
          <p:cNvPr id="45" name="TextBox 15"/>
          <p:cNvSpPr txBox="1">
            <a:spLocks noChangeArrowheads="1"/>
          </p:cNvSpPr>
          <p:nvPr/>
        </p:nvSpPr>
        <p:spPr bwMode="auto">
          <a:xfrm>
            <a:off x="1134377" y="2803241"/>
            <a:ext cx="17152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Pro</a:t>
            </a:r>
          </a:p>
        </p:txBody>
      </p:sp>
      <p:sp>
        <p:nvSpPr>
          <p:cNvPr id="46" name="TextBox 16"/>
          <p:cNvSpPr txBox="1">
            <a:spLocks noChangeArrowheads="1"/>
          </p:cNvSpPr>
          <p:nvPr/>
        </p:nvSpPr>
        <p:spPr bwMode="auto">
          <a:xfrm>
            <a:off x="1134377" y="3012791"/>
            <a:ext cx="171522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1134377" y="3222341"/>
            <a:ext cx="171522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  <a:endParaRPr lang="en-US" sz="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1754302" y="1176053"/>
            <a:ext cx="10109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Secondary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and Tertiary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Structures</a:t>
            </a:r>
          </a:p>
        </p:txBody>
      </p:sp>
      <p:sp>
        <p:nvSpPr>
          <p:cNvPr id="49" name="TextBox 21"/>
          <p:cNvSpPr txBox="1">
            <a:spLocks noChangeArrowheads="1"/>
          </p:cNvSpPr>
          <p:nvPr/>
        </p:nvSpPr>
        <p:spPr bwMode="auto">
          <a:xfrm>
            <a:off x="1937699" y="1872966"/>
            <a:ext cx="68608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50" name="TextBox 23"/>
          <p:cNvSpPr txBox="1">
            <a:spLocks noChangeArrowheads="1"/>
          </p:cNvSpPr>
          <p:nvPr/>
        </p:nvSpPr>
        <p:spPr bwMode="auto">
          <a:xfrm>
            <a:off x="3099702" y="1244316"/>
            <a:ext cx="95539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Quaternary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51" name="TextBox 25"/>
          <p:cNvSpPr txBox="1">
            <a:spLocks noChangeArrowheads="1"/>
          </p:cNvSpPr>
          <p:nvPr/>
        </p:nvSpPr>
        <p:spPr bwMode="auto">
          <a:xfrm>
            <a:off x="3112402" y="1874554"/>
            <a:ext cx="87524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hemoglobin</a:t>
            </a:r>
          </a:p>
        </p:txBody>
      </p:sp>
      <p:sp>
        <p:nvSpPr>
          <p:cNvPr id="52" name="TextBox 27"/>
          <p:cNvSpPr txBox="1">
            <a:spLocks noChangeArrowheads="1"/>
          </p:cNvSpPr>
          <p:nvPr/>
        </p:nvSpPr>
        <p:spPr bwMode="auto">
          <a:xfrm>
            <a:off x="3176697" y="2447643"/>
            <a:ext cx="8496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3" name="TextBox 28"/>
          <p:cNvSpPr txBox="1">
            <a:spLocks noChangeArrowheads="1"/>
          </p:cNvSpPr>
          <p:nvPr/>
        </p:nvSpPr>
        <p:spPr bwMode="auto">
          <a:xfrm>
            <a:off x="4083159" y="2717518"/>
            <a:ext cx="97784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4" name="TextBox 29"/>
          <p:cNvSpPr txBox="1">
            <a:spLocks noChangeArrowheads="1"/>
          </p:cNvSpPr>
          <p:nvPr/>
        </p:nvSpPr>
        <p:spPr bwMode="auto">
          <a:xfrm>
            <a:off x="4889608" y="1323691"/>
            <a:ext cx="75341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</a:t>
            </a:r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4320490" y="1873760"/>
            <a:ext cx="192520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Proteins do not associate;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each carries oxygen.</a:t>
            </a:r>
          </a:p>
        </p:txBody>
      </p:sp>
      <p:sp>
        <p:nvSpPr>
          <p:cNvPr id="56" name="TextBox 32"/>
          <p:cNvSpPr txBox="1">
            <a:spLocks noChangeArrowheads="1"/>
          </p:cNvSpPr>
          <p:nvPr/>
        </p:nvSpPr>
        <p:spPr bwMode="auto">
          <a:xfrm>
            <a:off x="6914464" y="1249079"/>
            <a:ext cx="127278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Red Blood Cell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Shape</a:t>
            </a:r>
          </a:p>
        </p:txBody>
      </p:sp>
      <p:sp>
        <p:nvSpPr>
          <p:cNvPr id="57" name="TextBox 34"/>
          <p:cNvSpPr txBox="1">
            <a:spLocks noChangeArrowheads="1"/>
          </p:cNvSpPr>
          <p:nvPr/>
        </p:nvSpPr>
        <p:spPr bwMode="auto">
          <a:xfrm>
            <a:off x="6393765" y="1879316"/>
            <a:ext cx="8752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red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blood cells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are full of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individual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hemoglobin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proteins.</a:t>
            </a:r>
          </a:p>
        </p:txBody>
      </p:sp>
      <p:sp>
        <p:nvSpPr>
          <p:cNvPr id="58" name="TextBox 40"/>
          <p:cNvSpPr txBox="1">
            <a:spLocks noChangeArrowheads="1"/>
          </p:cNvSpPr>
          <p:nvPr/>
        </p:nvSpPr>
        <p:spPr bwMode="auto">
          <a:xfrm>
            <a:off x="8162240" y="3244566"/>
            <a:ext cx="35266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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4450" y="2441494"/>
            <a:ext cx="192360" cy="61875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</p:txBody>
      </p:sp>
      <p:sp>
        <p:nvSpPr>
          <p:cNvPr id="60" name="TextBox 42"/>
          <p:cNvSpPr txBox="1">
            <a:spLocks noChangeArrowheads="1"/>
          </p:cNvSpPr>
          <p:nvPr/>
        </p:nvSpPr>
        <p:spPr bwMode="auto">
          <a:xfrm>
            <a:off x="3063984" y="3450943"/>
            <a:ext cx="8496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1" name="TextBox 43"/>
          <p:cNvSpPr txBox="1">
            <a:spLocks noChangeArrowheads="1"/>
          </p:cNvSpPr>
          <p:nvPr/>
        </p:nvSpPr>
        <p:spPr bwMode="auto">
          <a:xfrm>
            <a:off x="995471" y="3899409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62" name="TextBox 44"/>
          <p:cNvSpPr txBox="1">
            <a:spLocks noChangeArrowheads="1"/>
          </p:cNvSpPr>
          <p:nvPr/>
        </p:nvSpPr>
        <p:spPr bwMode="auto">
          <a:xfrm>
            <a:off x="995471" y="4108959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63" name="TextBox 45"/>
          <p:cNvSpPr txBox="1">
            <a:spLocks noChangeArrowheads="1"/>
          </p:cNvSpPr>
          <p:nvPr/>
        </p:nvSpPr>
        <p:spPr bwMode="auto">
          <a:xfrm>
            <a:off x="1145490" y="3910521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64" name="TextBox 46"/>
          <p:cNvSpPr txBox="1">
            <a:spLocks noChangeArrowheads="1"/>
          </p:cNvSpPr>
          <p:nvPr/>
        </p:nvSpPr>
        <p:spPr bwMode="auto">
          <a:xfrm>
            <a:off x="1140727" y="4121659"/>
            <a:ext cx="16030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His</a:t>
            </a:r>
          </a:p>
        </p:txBody>
      </p:sp>
      <p:sp>
        <p:nvSpPr>
          <p:cNvPr id="65" name="TextBox 47"/>
          <p:cNvSpPr txBox="1">
            <a:spLocks noChangeArrowheads="1"/>
          </p:cNvSpPr>
          <p:nvPr/>
        </p:nvSpPr>
        <p:spPr bwMode="auto">
          <a:xfrm>
            <a:off x="1129615" y="4331209"/>
            <a:ext cx="18274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Leu</a:t>
            </a:r>
          </a:p>
        </p:txBody>
      </p:sp>
      <p:sp>
        <p:nvSpPr>
          <p:cNvPr id="66" name="TextBox 48"/>
          <p:cNvSpPr txBox="1">
            <a:spLocks noChangeArrowheads="1"/>
          </p:cNvSpPr>
          <p:nvPr/>
        </p:nvSpPr>
        <p:spPr bwMode="auto">
          <a:xfrm>
            <a:off x="1137552" y="4540759"/>
            <a:ext cx="165110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Thr</a:t>
            </a:r>
          </a:p>
        </p:txBody>
      </p:sp>
      <p:sp>
        <p:nvSpPr>
          <p:cNvPr id="67" name="TextBox 49"/>
          <p:cNvSpPr txBox="1">
            <a:spLocks noChangeArrowheads="1"/>
          </p:cNvSpPr>
          <p:nvPr/>
        </p:nvSpPr>
        <p:spPr bwMode="auto">
          <a:xfrm>
            <a:off x="1134377" y="4750309"/>
            <a:ext cx="17152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Pro</a:t>
            </a:r>
          </a:p>
        </p:txBody>
      </p:sp>
      <p:sp>
        <p:nvSpPr>
          <p:cNvPr id="68" name="TextBox 50"/>
          <p:cNvSpPr txBox="1">
            <a:spLocks noChangeArrowheads="1"/>
          </p:cNvSpPr>
          <p:nvPr/>
        </p:nvSpPr>
        <p:spPr bwMode="auto">
          <a:xfrm>
            <a:off x="1145490" y="4959859"/>
            <a:ext cx="15549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69" name="TextBox 51"/>
          <p:cNvSpPr txBox="1">
            <a:spLocks noChangeArrowheads="1"/>
          </p:cNvSpPr>
          <p:nvPr/>
        </p:nvSpPr>
        <p:spPr bwMode="auto">
          <a:xfrm>
            <a:off x="1134377" y="5169409"/>
            <a:ext cx="171522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</a:p>
        </p:txBody>
      </p:sp>
      <p:sp>
        <p:nvSpPr>
          <p:cNvPr id="70" name="TextBox 52"/>
          <p:cNvSpPr txBox="1">
            <a:spLocks noChangeArrowheads="1"/>
          </p:cNvSpPr>
          <p:nvPr/>
        </p:nvSpPr>
        <p:spPr bwMode="auto">
          <a:xfrm>
            <a:off x="3768834" y="3454118"/>
            <a:ext cx="97784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1" name="TextBox 53"/>
          <p:cNvSpPr txBox="1">
            <a:spLocks noChangeArrowheads="1"/>
          </p:cNvSpPr>
          <p:nvPr/>
        </p:nvSpPr>
        <p:spPr bwMode="auto">
          <a:xfrm>
            <a:off x="4320490" y="3803366"/>
            <a:ext cx="1865895" cy="12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Hydrophobic interactions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between proteins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 to aggregation;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oxygen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carrying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capacity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reduced.</a:t>
            </a:r>
          </a:p>
        </p:txBody>
      </p:sp>
      <p:sp>
        <p:nvSpPr>
          <p:cNvPr id="72" name="TextBox 59"/>
          <p:cNvSpPr txBox="1">
            <a:spLocks noChangeArrowheads="1"/>
          </p:cNvSpPr>
          <p:nvPr/>
        </p:nvSpPr>
        <p:spPr bwMode="auto">
          <a:xfrm>
            <a:off x="4083159" y="4733643"/>
            <a:ext cx="97784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3" name="TextBox 61"/>
          <p:cNvSpPr txBox="1">
            <a:spLocks noChangeArrowheads="1"/>
          </p:cNvSpPr>
          <p:nvPr/>
        </p:nvSpPr>
        <p:spPr bwMode="auto">
          <a:xfrm>
            <a:off x="6389002" y="3803366"/>
            <a:ext cx="875240" cy="12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Fibers of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abnormal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hemoglobin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deform red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blood cell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into sickle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shape.</a:t>
            </a:r>
          </a:p>
        </p:txBody>
      </p:sp>
      <p:sp>
        <p:nvSpPr>
          <p:cNvPr id="74" name="TextBox 68"/>
          <p:cNvSpPr txBox="1">
            <a:spLocks noChangeArrowheads="1"/>
          </p:cNvSpPr>
          <p:nvPr/>
        </p:nvSpPr>
        <p:spPr bwMode="auto">
          <a:xfrm>
            <a:off x="8160652" y="5201954"/>
            <a:ext cx="35266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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75" name="TextBox 69"/>
          <p:cNvSpPr txBox="1">
            <a:spLocks noChangeArrowheads="1"/>
          </p:cNvSpPr>
          <p:nvPr/>
        </p:nvSpPr>
        <p:spPr bwMode="auto">
          <a:xfrm>
            <a:off x="1850340" y="3793841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Sickle-cell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l-GR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76" name="TextBox 71"/>
          <p:cNvSpPr txBox="1">
            <a:spLocks noChangeArrowheads="1"/>
          </p:cNvSpPr>
          <p:nvPr/>
        </p:nvSpPr>
        <p:spPr bwMode="auto">
          <a:xfrm>
            <a:off x="3142559" y="3795429"/>
            <a:ext cx="87524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Sickle-cell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hemoglobin</a:t>
            </a:r>
          </a:p>
        </p:txBody>
      </p:sp>
      <p:sp>
        <p:nvSpPr>
          <p:cNvPr id="77" name="TextBox 73"/>
          <p:cNvSpPr txBox="1">
            <a:spLocks noChangeArrowheads="1"/>
          </p:cNvSpPr>
          <p:nvPr/>
        </p:nvSpPr>
        <p:spPr bwMode="auto">
          <a:xfrm>
            <a:off x="3186222" y="4392331"/>
            <a:ext cx="8496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2071" y="4260629"/>
            <a:ext cx="192360" cy="87524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Sickle-cell</a:t>
            </a:r>
          </a:p>
        </p:txBody>
      </p:sp>
      <p:sp>
        <p:nvSpPr>
          <p:cNvPr id="79" name="TextBox 75"/>
          <p:cNvSpPr txBox="1">
            <a:spLocks noChangeArrowheads="1"/>
          </p:cNvSpPr>
          <p:nvPr/>
        </p:nvSpPr>
        <p:spPr bwMode="auto">
          <a:xfrm>
            <a:off x="995471" y="4318509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80" name="TextBox 76"/>
          <p:cNvSpPr txBox="1">
            <a:spLocks noChangeArrowheads="1"/>
          </p:cNvSpPr>
          <p:nvPr/>
        </p:nvSpPr>
        <p:spPr bwMode="auto">
          <a:xfrm>
            <a:off x="995471" y="4529647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81" name="TextBox 77"/>
          <p:cNvSpPr txBox="1">
            <a:spLocks noChangeArrowheads="1"/>
          </p:cNvSpPr>
          <p:nvPr/>
        </p:nvSpPr>
        <p:spPr bwMode="auto">
          <a:xfrm>
            <a:off x="995471" y="4739197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82" name="TextBox 78"/>
          <p:cNvSpPr txBox="1">
            <a:spLocks noChangeArrowheads="1"/>
          </p:cNvSpPr>
          <p:nvPr/>
        </p:nvSpPr>
        <p:spPr bwMode="auto">
          <a:xfrm>
            <a:off x="995471" y="4948747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83" name="TextBox 79"/>
          <p:cNvSpPr txBox="1">
            <a:spLocks noChangeArrowheads="1"/>
          </p:cNvSpPr>
          <p:nvPr/>
        </p:nvSpPr>
        <p:spPr bwMode="auto">
          <a:xfrm>
            <a:off x="995471" y="5158297"/>
            <a:ext cx="70532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84" name="TextBox 80"/>
          <p:cNvSpPr txBox="1">
            <a:spLocks noChangeArrowheads="1"/>
          </p:cNvSpPr>
          <p:nvPr/>
        </p:nvSpPr>
        <p:spPr bwMode="auto">
          <a:xfrm>
            <a:off x="3065572" y="5427381"/>
            <a:ext cx="8496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5" name="TextBox 82"/>
          <p:cNvSpPr txBox="1">
            <a:spLocks noChangeArrowheads="1"/>
          </p:cNvSpPr>
          <p:nvPr/>
        </p:nvSpPr>
        <p:spPr bwMode="auto">
          <a:xfrm>
            <a:off x="3814872" y="5363881"/>
            <a:ext cx="97784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00"/>
              </a:lnSpc>
            </a:pP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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37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What Determines Protein Structure?</a:t>
            </a:r>
          </a:p>
        </p:txBody>
      </p:sp>
      <p:sp>
        <p:nvSpPr>
          <p:cNvPr id="164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amino acid sequence, physical and chemical conditions can affect protein structure</a:t>
            </a:r>
          </a:p>
          <a:p>
            <a:r>
              <a:rPr lang="en-US" dirty="0"/>
              <a:t>Alterations in pH, salt concentration, temperature, or other environmental factors can cause a protein to unravel</a:t>
            </a:r>
          </a:p>
          <a:p>
            <a:r>
              <a:rPr lang="en-US" dirty="0"/>
              <a:t>This loss of a protein’</a:t>
            </a:r>
            <a:r>
              <a:rPr lang="en-US" altLang="ja-JP" dirty="0"/>
              <a:t>s native structure is called </a:t>
            </a:r>
            <a:r>
              <a:rPr lang="en-US" altLang="ja-JP" b="1" dirty="0"/>
              <a:t>denaturation</a:t>
            </a:r>
          </a:p>
          <a:p>
            <a:r>
              <a:rPr lang="en-US" dirty="0"/>
              <a:t>A denatured protein is biologically inactive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47404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1328"/>
            <a:ext cx="8546592" cy="38953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3.24-s1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2308" y="4694930"/>
            <a:ext cx="2008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protein</a:t>
            </a:r>
          </a:p>
        </p:txBody>
      </p:sp>
    </p:spTree>
    <p:extLst>
      <p:ext uri="{BB962C8B-B14F-4D97-AF65-F5344CB8AC3E}">
        <p14:creationId xmlns:p14="http://schemas.microsoft.com/office/powerpoint/2010/main" val="1445380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1328"/>
            <a:ext cx="8546592" cy="38953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3.24-s2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2308" y="4694930"/>
            <a:ext cx="2008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protein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966633" y="4694930"/>
            <a:ext cx="2434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Denatured protein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24398" y="1662259"/>
            <a:ext cx="1748126" cy="530362"/>
            <a:chOff x="3224398" y="1662259"/>
            <a:chExt cx="1748126" cy="530362"/>
          </a:xfrm>
        </p:grpSpPr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 rot="19848778">
              <a:off x="3224398" y="1843487"/>
              <a:ext cx="2035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D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 rot="20465092">
              <a:off x="3427449" y="1760828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e</a:t>
              </a: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 rot="20786190">
              <a:off x="3582107" y="1712516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 rot="20885160">
              <a:off x="3757406" y="1678927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 rot="21412318">
              <a:off x="3915692" y="1669022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 rot="827201">
              <a:off x="4312642" y="1695726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 rot="1223576">
              <a:off x="4472007" y="1722622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4019439" y="1662259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u</a:t>
              </a:r>
            </a:p>
          </p:txBody>
        </p:sp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 rot="254465">
              <a:off x="4198492" y="1669021"/>
              <a:ext cx="1090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</a:t>
              </a:r>
            </a:p>
          </p:txBody>
        </p:sp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 rot="1223576">
              <a:off x="4563315" y="1754859"/>
              <a:ext cx="785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i</a:t>
              </a: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 rot="1223576">
              <a:off x="4641501" y="1806624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o</a:t>
              </a:r>
            </a:p>
          </p:txBody>
        </p:sp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 rot="1847447">
              <a:off x="4799400" y="1884844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221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1328"/>
            <a:ext cx="8546592" cy="38953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3.24-s3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2308" y="4694930"/>
            <a:ext cx="2008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protein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966633" y="4694930"/>
            <a:ext cx="2434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Denatured protein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97223" y="4672413"/>
            <a:ext cx="1592024" cy="505965"/>
            <a:chOff x="3297223" y="4672413"/>
            <a:chExt cx="1592024" cy="505965"/>
          </a:xfrm>
        </p:grpSpPr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 rot="1939207">
              <a:off x="3297223" y="4672413"/>
              <a:ext cx="2035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</a:t>
              </a:r>
            </a:p>
          </p:txBody>
        </p: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 rot="1939207">
              <a:off x="3476265" y="4748126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e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 rot="1299589">
              <a:off x="3607380" y="4797648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</a:t>
              </a: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 rot="860617">
              <a:off x="3766625" y="4844049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 rot="438529">
              <a:off x="3912105" y="4863101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3994503" y="4870601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u</a:t>
              </a: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4155722" y="4870601"/>
              <a:ext cx="1090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</a:t>
              </a: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 rot="21148998">
              <a:off x="4257583" y="4856315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 rot="20772599">
              <a:off x="4404991" y="4833644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 rot="20772599">
              <a:off x="4491111" y="4816237"/>
              <a:ext cx="785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i</a:t>
              </a:r>
            </a:p>
          </p:txBody>
        </p:sp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 rot="20106841">
              <a:off x="4542998" y="4738602"/>
              <a:ext cx="3462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24398" y="1662259"/>
            <a:ext cx="1748126" cy="530362"/>
            <a:chOff x="3224398" y="1662259"/>
            <a:chExt cx="1748126" cy="530362"/>
          </a:xfrm>
        </p:grpSpPr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 rot="19848778">
              <a:off x="3224398" y="1843487"/>
              <a:ext cx="2035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D</a:t>
              </a:r>
            </a:p>
          </p:txBody>
        </p:sp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 rot="20465092">
              <a:off x="3427449" y="1760828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e</a:t>
              </a:r>
            </a:p>
          </p:txBody>
        </p:sp>
        <p:sp>
          <p:nvSpPr>
            <p:cNvPr id="22" name="TextBox 4"/>
            <p:cNvSpPr txBox="1">
              <a:spLocks noChangeArrowheads="1"/>
            </p:cNvSpPr>
            <p:nvPr/>
          </p:nvSpPr>
          <p:spPr bwMode="auto">
            <a:xfrm rot="20786190">
              <a:off x="3582107" y="1712516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</a:t>
              </a:r>
            </a:p>
          </p:txBody>
        </p:sp>
        <p:sp>
          <p:nvSpPr>
            <p:cNvPr id="23" name="TextBox 4"/>
            <p:cNvSpPr txBox="1">
              <a:spLocks noChangeArrowheads="1"/>
            </p:cNvSpPr>
            <p:nvPr/>
          </p:nvSpPr>
          <p:spPr bwMode="auto">
            <a:xfrm rot="20885160">
              <a:off x="3757406" y="1678927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24" name="TextBox 4"/>
            <p:cNvSpPr txBox="1">
              <a:spLocks noChangeArrowheads="1"/>
            </p:cNvSpPr>
            <p:nvPr/>
          </p:nvSpPr>
          <p:spPr bwMode="auto">
            <a:xfrm rot="21412318">
              <a:off x="3915692" y="1669022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25" name="TextBox 4"/>
            <p:cNvSpPr txBox="1">
              <a:spLocks noChangeArrowheads="1"/>
            </p:cNvSpPr>
            <p:nvPr/>
          </p:nvSpPr>
          <p:spPr bwMode="auto">
            <a:xfrm rot="827201">
              <a:off x="4312642" y="1695726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26" name="TextBox 4"/>
            <p:cNvSpPr txBox="1">
              <a:spLocks noChangeArrowheads="1"/>
            </p:cNvSpPr>
            <p:nvPr/>
          </p:nvSpPr>
          <p:spPr bwMode="auto">
            <a:xfrm rot="1223576">
              <a:off x="4472007" y="1722622"/>
              <a:ext cx="9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t</a:t>
              </a:r>
            </a:p>
          </p:txBody>
        </p:sp>
        <p:sp>
          <p:nvSpPr>
            <p:cNvPr id="27" name="TextBox 4"/>
            <p:cNvSpPr txBox="1">
              <a:spLocks noChangeArrowheads="1"/>
            </p:cNvSpPr>
            <p:nvPr/>
          </p:nvSpPr>
          <p:spPr bwMode="auto">
            <a:xfrm>
              <a:off x="4019439" y="1662259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u</a:t>
              </a:r>
            </a:p>
          </p:txBody>
        </p:sp>
        <p:sp>
          <p:nvSpPr>
            <p:cNvPr id="28" name="TextBox 4"/>
            <p:cNvSpPr txBox="1">
              <a:spLocks noChangeArrowheads="1"/>
            </p:cNvSpPr>
            <p:nvPr/>
          </p:nvSpPr>
          <p:spPr bwMode="auto">
            <a:xfrm rot="254465">
              <a:off x="4198492" y="1669021"/>
              <a:ext cx="1090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</a:t>
              </a:r>
            </a:p>
          </p:txBody>
        </p:sp>
        <p:sp>
          <p:nvSpPr>
            <p:cNvPr id="29" name="TextBox 4"/>
            <p:cNvSpPr txBox="1">
              <a:spLocks noChangeArrowheads="1"/>
            </p:cNvSpPr>
            <p:nvPr/>
          </p:nvSpPr>
          <p:spPr bwMode="auto">
            <a:xfrm rot="1223576">
              <a:off x="4563315" y="1754859"/>
              <a:ext cx="785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i</a:t>
              </a:r>
            </a:p>
          </p:txBody>
        </p:sp>
        <p:sp>
          <p:nvSpPr>
            <p:cNvPr id="30" name="TextBox 4"/>
            <p:cNvSpPr txBox="1">
              <a:spLocks noChangeArrowheads="1"/>
            </p:cNvSpPr>
            <p:nvPr/>
          </p:nvSpPr>
          <p:spPr bwMode="auto">
            <a:xfrm rot="1223576">
              <a:off x="4641501" y="1806624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o</a:t>
              </a:r>
            </a:p>
          </p:txBody>
        </p:sp>
        <p:sp>
          <p:nvSpPr>
            <p:cNvPr id="31" name="TextBox 4"/>
            <p:cNvSpPr txBox="1">
              <a:spLocks noChangeArrowheads="1"/>
            </p:cNvSpPr>
            <p:nvPr/>
          </p:nvSpPr>
          <p:spPr bwMode="auto">
            <a:xfrm rot="1847447">
              <a:off x="4799400" y="1884844"/>
              <a:ext cx="1731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24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734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Protein Folding in the Cell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difficult to predict a protein’</a:t>
            </a:r>
            <a:r>
              <a:rPr lang="en-US" altLang="ja-JP" dirty="0"/>
              <a:t>s structure from its primary structure</a:t>
            </a:r>
          </a:p>
          <a:p>
            <a:r>
              <a:rPr lang="en-US" dirty="0"/>
              <a:t>Most proteins probably go through several intermediate structures on their way to their final, stable shape</a:t>
            </a:r>
          </a:p>
          <a:p>
            <a:r>
              <a:rPr lang="en-CA" dirty="0"/>
              <a:t>Scientists use </a:t>
            </a:r>
            <a:r>
              <a:rPr lang="en-CA" b="1" dirty="0"/>
              <a:t>X-ray crystallography</a:t>
            </a:r>
            <a:r>
              <a:rPr lang="en-CA" dirty="0"/>
              <a:t> to determine </a:t>
            </a:r>
            <a:br>
              <a:rPr lang="en-CA" dirty="0"/>
            </a:br>
            <a:r>
              <a:rPr lang="en-CA" dirty="0"/>
              <a:t>3-D protein structure based on diffractions of an </a:t>
            </a:r>
            <a:br>
              <a:rPr lang="en-CA" dirty="0"/>
            </a:br>
            <a:r>
              <a:rPr lang="en-CA" dirty="0"/>
              <a:t>X-ray beam by atoms of the crystalized molecule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4818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Defensive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Defensive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76" y="268224"/>
            <a:ext cx="5260848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2657" y="261874"/>
            <a:ext cx="1198661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3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2657" y="2490920"/>
            <a:ext cx="852798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73453" y="702760"/>
            <a:ext cx="7566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X-ray</a:t>
            </a:r>
          </a:p>
          <a:p>
            <a:pPr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source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597341" y="1209172"/>
            <a:ext cx="60272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X-ray</a:t>
            </a:r>
          </a:p>
          <a:p>
            <a:pPr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beam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78391" y="428122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75" b="1">
                <a:solidFill>
                  <a:srgbClr val="000000"/>
                </a:solidFill>
                <a:latin typeface="Arial"/>
                <a:ea typeface="ＭＳ Ｐゴシック" charset="0"/>
              </a:rPr>
              <a:t>Diffracted</a:t>
            </a:r>
          </a:p>
          <a:p>
            <a:pPr eaLnBrk="0" hangingPunct="0">
              <a:lnSpc>
                <a:spcPts val="2000"/>
              </a:lnSpc>
            </a:pPr>
            <a:r>
              <a:rPr lang="en-US" sz="1775" b="1">
                <a:solidFill>
                  <a:srgbClr val="000000"/>
                </a:solidFill>
                <a:latin typeface="Arial"/>
                <a:ea typeface="ＭＳ Ｐゴシック" charset="0"/>
              </a:rPr>
              <a:t>X-rays</a:t>
            </a:r>
            <a:endParaRPr lang="en-US" sz="1775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135503" y="1941010"/>
            <a:ext cx="7822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Crystal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177499" y="1941010"/>
            <a:ext cx="9105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Digital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detector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457186" y="1949038"/>
            <a:ext cx="174246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X-ray diffraction</a:t>
            </a:r>
          </a:p>
          <a:p>
            <a:pPr eaLnBrk="0" hangingPunct="0">
              <a:lnSpc>
                <a:spcPts val="1900"/>
              </a:lnSpc>
            </a:pPr>
            <a:r>
              <a:rPr lang="en-US" sz="17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pattern</a:t>
            </a:r>
          </a:p>
        </p:txBody>
      </p:sp>
      <p:sp>
        <p:nvSpPr>
          <p:cNvPr id="2" name="Freeform 1"/>
          <p:cNvSpPr/>
          <p:nvPr/>
        </p:nvSpPr>
        <p:spPr>
          <a:xfrm>
            <a:off x="4626769" y="1628775"/>
            <a:ext cx="0" cy="321469"/>
          </a:xfrm>
          <a:custGeom>
            <a:avLst/>
            <a:gdLst>
              <a:gd name="connsiteX0" fmla="*/ 0 w 0"/>
              <a:gd name="connsiteY0" fmla="*/ 0 h 321469"/>
              <a:gd name="connsiteX1" fmla="*/ 0 w 0"/>
              <a:gd name="connsiteY1" fmla="*/ 321469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21469">
                <a:moveTo>
                  <a:pt x="0" y="0"/>
                </a:moveTo>
                <a:lnTo>
                  <a:pt x="0" y="32146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79031" y="952500"/>
            <a:ext cx="0" cy="514350"/>
          </a:xfrm>
          <a:custGeom>
            <a:avLst/>
            <a:gdLst>
              <a:gd name="connsiteX0" fmla="*/ 0 w 0"/>
              <a:gd name="connsiteY0" fmla="*/ 0 h 514350"/>
              <a:gd name="connsiteX1" fmla="*/ 0 w 0"/>
              <a:gd name="connsiteY1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526631" y="1712119"/>
            <a:ext cx="0" cy="242887"/>
          </a:xfrm>
          <a:custGeom>
            <a:avLst/>
            <a:gdLst>
              <a:gd name="connsiteX0" fmla="*/ 0 w 0"/>
              <a:gd name="connsiteY0" fmla="*/ 0 h 242887"/>
              <a:gd name="connsiteX1" fmla="*/ 0 w 0"/>
              <a:gd name="connsiteY1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42887">
                <a:moveTo>
                  <a:pt x="0" y="0"/>
                </a:moveTo>
                <a:lnTo>
                  <a:pt x="0" y="2428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355056" y="1197769"/>
            <a:ext cx="0" cy="559594"/>
          </a:xfrm>
          <a:custGeom>
            <a:avLst/>
            <a:gdLst>
              <a:gd name="connsiteX0" fmla="*/ 0 w 0"/>
              <a:gd name="connsiteY0" fmla="*/ 0 h 559594"/>
              <a:gd name="connsiteX1" fmla="*/ 0 w 0"/>
              <a:gd name="connsiteY1" fmla="*/ 559594 h 55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9594">
                <a:moveTo>
                  <a:pt x="0" y="0"/>
                </a:moveTo>
                <a:lnTo>
                  <a:pt x="0" y="5595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5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Storage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Storage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Transport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Transport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268224"/>
            <a:ext cx="8375904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3.17-2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566737" y="496082"/>
            <a:ext cx="199894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Hormonal proteins</a:t>
            </a: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564356" y="830257"/>
            <a:ext cx="370383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Coordination of an organism’s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activities</a:t>
            </a: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566738" y="1265241"/>
            <a:ext cx="3688510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Example: Insulin, a hormone secreted by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 pancreas, causes other tissues to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take up glucose, thus regulating blood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sugar concentration.</a:t>
            </a: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4685515" y="488939"/>
            <a:ext cx="192520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Receptor proteins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4694238" y="811213"/>
            <a:ext cx="3565079" cy="4360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Response of cell to chemical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stimuli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4684713" y="1271588"/>
            <a:ext cx="3824765" cy="654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Example: Receptors built into the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membrane of a nerve cell detect signaling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molecules released by other nerve cells.</a:t>
            </a: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7593821" y="2290762"/>
            <a:ext cx="66524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38" name="TextBox 17"/>
          <p:cNvSpPr txBox="1">
            <a:spLocks noChangeArrowheads="1"/>
          </p:cNvSpPr>
          <p:nvPr/>
        </p:nvSpPr>
        <p:spPr bwMode="auto">
          <a:xfrm>
            <a:off x="939036" y="2723357"/>
            <a:ext cx="88325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High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blood sugar</a:t>
            </a: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2058999" y="2655095"/>
            <a:ext cx="62998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Insulin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secreted</a:t>
            </a: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3174232" y="2720976"/>
            <a:ext cx="88325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blood sugar</a:t>
            </a:r>
          </a:p>
        </p:txBody>
      </p:sp>
      <p:sp>
        <p:nvSpPr>
          <p:cNvPr id="41" name="TextBox 23"/>
          <p:cNvSpPr txBox="1">
            <a:spLocks noChangeArrowheads="1"/>
          </p:cNvSpPr>
          <p:nvPr/>
        </p:nvSpPr>
        <p:spPr bwMode="auto">
          <a:xfrm>
            <a:off x="5123666" y="2683670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Signaling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  <p:sp>
        <p:nvSpPr>
          <p:cNvPr id="42" name="TextBox 25"/>
          <p:cNvSpPr txBox="1">
            <a:spLocks noChangeArrowheads="1"/>
          </p:cNvSpPr>
          <p:nvPr/>
        </p:nvSpPr>
        <p:spPr bwMode="auto">
          <a:xfrm>
            <a:off x="576264" y="3302006"/>
            <a:ext cx="328776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Contractile and motor proteins</a:t>
            </a:r>
          </a:p>
        </p:txBody>
      </p:sp>
      <p:sp>
        <p:nvSpPr>
          <p:cNvPr id="43" name="TextBox 26"/>
          <p:cNvSpPr txBox="1">
            <a:spLocks noChangeArrowheads="1"/>
          </p:cNvSpPr>
          <p:nvPr/>
        </p:nvSpPr>
        <p:spPr bwMode="auto">
          <a:xfrm>
            <a:off x="566737" y="3583783"/>
            <a:ext cx="1878719" cy="218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Movement</a:t>
            </a: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559594" y="3821909"/>
            <a:ext cx="3835987" cy="10900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Examples: Motor proteins are responsible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 the undulations of cilia and flagella.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Actin and myosin proteins are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responsible for the contraction of</a:t>
            </a:r>
          </a:p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muscles.</a:t>
            </a:r>
          </a:p>
        </p:txBody>
      </p:sp>
      <p:sp>
        <p:nvSpPr>
          <p:cNvPr id="45" name="TextBox 32"/>
          <p:cNvSpPr txBox="1">
            <a:spLocks noChangeArrowheads="1"/>
          </p:cNvSpPr>
          <p:nvPr/>
        </p:nvSpPr>
        <p:spPr bwMode="auto">
          <a:xfrm>
            <a:off x="4685515" y="3297233"/>
            <a:ext cx="201176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Structural proteins</a:t>
            </a:r>
          </a:p>
        </p:txBody>
      </p:sp>
      <p:sp>
        <p:nvSpPr>
          <p:cNvPr id="46" name="TextBox 33"/>
          <p:cNvSpPr txBox="1">
            <a:spLocks noChangeArrowheads="1"/>
          </p:cNvSpPr>
          <p:nvPr/>
        </p:nvSpPr>
        <p:spPr bwMode="auto">
          <a:xfrm>
            <a:off x="4683117" y="3581399"/>
            <a:ext cx="1662315" cy="218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Function: Support</a:t>
            </a:r>
          </a:p>
        </p:txBody>
      </p:sp>
      <p:sp>
        <p:nvSpPr>
          <p:cNvPr id="47" name="TextBox 34"/>
          <p:cNvSpPr txBox="1">
            <a:spLocks noChangeArrowheads="1"/>
          </p:cNvSpPr>
          <p:nvPr/>
        </p:nvSpPr>
        <p:spPr bwMode="auto">
          <a:xfrm>
            <a:off x="4687880" y="3829049"/>
            <a:ext cx="3981859" cy="14362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Examples: Keratin is the protein of hair,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horns, feathers, and other skin appendages.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Insects and spiders use silk fibers to make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their cocoons and webs, respectively.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Collagen and elastin proteins provide a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fibrous framework in animal connective</a:t>
            </a:r>
          </a:p>
          <a:p>
            <a:pPr eaLnBrk="0" hangingPunct="0">
              <a:lnSpc>
                <a:spcPts val="1600"/>
              </a:lnSpc>
            </a:pPr>
            <a:r>
              <a:rPr lang="en-US" sz="14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tissues.</a:t>
            </a:r>
          </a:p>
        </p:txBody>
      </p:sp>
      <p:sp>
        <p:nvSpPr>
          <p:cNvPr id="48" name="TextBox 41"/>
          <p:cNvSpPr txBox="1">
            <a:spLocks noChangeArrowheads="1"/>
          </p:cNvSpPr>
          <p:nvPr/>
        </p:nvSpPr>
        <p:spPr bwMode="auto">
          <a:xfrm>
            <a:off x="7349346" y="5569752"/>
            <a:ext cx="65081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Collagen</a:t>
            </a:r>
          </a:p>
        </p:txBody>
      </p:sp>
      <p:sp>
        <p:nvSpPr>
          <p:cNvPr id="49" name="TextBox 42"/>
          <p:cNvSpPr txBox="1">
            <a:spLocks noChangeArrowheads="1"/>
          </p:cNvSpPr>
          <p:nvPr/>
        </p:nvSpPr>
        <p:spPr bwMode="auto">
          <a:xfrm>
            <a:off x="2373313" y="5332413"/>
            <a:ext cx="38472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Actin</a:t>
            </a:r>
          </a:p>
        </p:txBody>
      </p:sp>
      <p:sp>
        <p:nvSpPr>
          <p:cNvPr id="50" name="TextBox 43"/>
          <p:cNvSpPr txBox="1">
            <a:spLocks noChangeArrowheads="1"/>
          </p:cNvSpPr>
          <p:nvPr/>
        </p:nvSpPr>
        <p:spPr bwMode="auto">
          <a:xfrm>
            <a:off x="3141668" y="5334007"/>
            <a:ext cx="53059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Myosin</a:t>
            </a:r>
          </a:p>
        </p:txBody>
      </p:sp>
      <p:sp>
        <p:nvSpPr>
          <p:cNvPr id="51" name="TextBox 44"/>
          <p:cNvSpPr txBox="1">
            <a:spLocks noChangeArrowheads="1"/>
          </p:cNvSpPr>
          <p:nvPr/>
        </p:nvSpPr>
        <p:spPr bwMode="auto">
          <a:xfrm>
            <a:off x="561975" y="6184900"/>
            <a:ext cx="100828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Muscle tissue</a:t>
            </a:r>
          </a:p>
        </p:txBody>
      </p:sp>
      <p:sp>
        <p:nvSpPr>
          <p:cNvPr id="52" name="TextBox 46"/>
          <p:cNvSpPr txBox="1">
            <a:spLocks noChangeArrowheads="1"/>
          </p:cNvSpPr>
          <p:nvPr/>
        </p:nvSpPr>
        <p:spPr bwMode="auto">
          <a:xfrm>
            <a:off x="1744663" y="6267450"/>
            <a:ext cx="43762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 </a:t>
            </a: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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53" name="TextBox 47"/>
          <p:cNvSpPr txBox="1">
            <a:spLocks noChangeArrowheads="1"/>
          </p:cNvSpPr>
          <p:nvPr/>
        </p:nvSpPr>
        <p:spPr bwMode="auto">
          <a:xfrm>
            <a:off x="4679949" y="6183375"/>
            <a:ext cx="8287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3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Connective</a:t>
            </a:r>
          </a:p>
          <a:p>
            <a:pPr eaLnBrk="0" hangingPunct="0">
              <a:lnSpc>
                <a:spcPts val="13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tissue</a:t>
            </a:r>
          </a:p>
        </p:txBody>
      </p:sp>
      <p:sp>
        <p:nvSpPr>
          <p:cNvPr id="54" name="TextBox 49"/>
          <p:cNvSpPr txBox="1">
            <a:spLocks noChangeArrowheads="1"/>
          </p:cNvSpPr>
          <p:nvPr/>
        </p:nvSpPr>
        <p:spPr bwMode="auto">
          <a:xfrm>
            <a:off x="5885668" y="6263490"/>
            <a:ext cx="437620" cy="1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60 </a:t>
            </a: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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2" name="Freeform 1"/>
          <p:cNvSpPr/>
          <p:nvPr/>
        </p:nvSpPr>
        <p:spPr>
          <a:xfrm>
            <a:off x="3394075" y="5511800"/>
            <a:ext cx="0" cy="333375"/>
          </a:xfrm>
          <a:custGeom>
            <a:avLst/>
            <a:gdLst>
              <a:gd name="connsiteX0" fmla="*/ 0 w 0"/>
              <a:gd name="connsiteY0" fmla="*/ 0 h 333375"/>
              <a:gd name="connsiteX1" fmla="*/ 0 w 0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3375">
                <a:moveTo>
                  <a:pt x="0" y="0"/>
                </a:moveTo>
                <a:lnTo>
                  <a:pt x="0" y="3333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555875" y="5505450"/>
            <a:ext cx="0" cy="180975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7377113" y="2507456"/>
            <a:ext cx="173831" cy="192882"/>
          </a:xfrm>
          <a:custGeom>
            <a:avLst/>
            <a:gdLst>
              <a:gd name="connsiteX0" fmla="*/ 0 w 173831"/>
              <a:gd name="connsiteY0" fmla="*/ 192882 h 192882"/>
              <a:gd name="connsiteX1" fmla="*/ 173831 w 173831"/>
              <a:gd name="connsiteY1" fmla="*/ 0 h 19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831" h="192882">
                <a:moveTo>
                  <a:pt x="0" y="192882"/>
                </a:moveTo>
                <a:lnTo>
                  <a:pt x="173831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884069" y="2743200"/>
            <a:ext cx="711994" cy="133350"/>
          </a:xfrm>
          <a:custGeom>
            <a:avLst/>
            <a:gdLst>
              <a:gd name="connsiteX0" fmla="*/ 459581 w 711994"/>
              <a:gd name="connsiteY0" fmla="*/ 0 h 133350"/>
              <a:gd name="connsiteX1" fmla="*/ 0 w 711994"/>
              <a:gd name="connsiteY1" fmla="*/ 133350 h 133350"/>
              <a:gd name="connsiteX2" fmla="*/ 711994 w 711994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4" h="133350">
                <a:moveTo>
                  <a:pt x="459581" y="0"/>
                </a:moveTo>
                <a:lnTo>
                  <a:pt x="0" y="133350"/>
                </a:lnTo>
                <a:lnTo>
                  <a:pt x="711994" y="133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12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Hormonal Proteins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3_17HormonalProtein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7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2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0</TotalTime>
  <Words>2177</Words>
  <Application>Microsoft Office PowerPoint</Application>
  <PresentationFormat>On-screen Show (4:3)</PresentationFormat>
  <Paragraphs>607</Paragraphs>
  <Slides>50</Slides>
  <Notes>50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50</vt:i4>
      </vt:variant>
    </vt:vector>
  </HeadingPairs>
  <TitlesOfParts>
    <vt:vector size="77" baseType="lpstr">
      <vt:lpstr>ＭＳ Ｐゴシック</vt:lpstr>
      <vt:lpstr>Arial</vt:lpstr>
      <vt:lpstr>Symbol</vt:lpstr>
      <vt:lpstr>Times</vt:lpstr>
      <vt:lpstr>Times New Roman</vt:lpstr>
      <vt:lpstr>Wingdings</vt:lpstr>
      <vt:lpstr>ヒラギノ角ゴ Pro W3</vt:lpstr>
      <vt:lpstr>BIF2e_Lecture_Design</vt:lpstr>
      <vt:lpstr>180_Blank</vt:lpstr>
      <vt:lpstr>186_Blank</vt:lpstr>
      <vt:lpstr>194_Blank</vt:lpstr>
      <vt:lpstr>195_Blank</vt:lpstr>
      <vt:lpstr>196_Blank</vt:lpstr>
      <vt:lpstr>197_Blank</vt:lpstr>
      <vt:lpstr>200_Blank</vt:lpstr>
      <vt:lpstr>204_Blank</vt:lpstr>
      <vt:lpstr>205_Blank</vt:lpstr>
      <vt:lpstr>207_Blank</vt:lpstr>
      <vt:lpstr>209_Blank</vt:lpstr>
      <vt:lpstr>210_Blank</vt:lpstr>
      <vt:lpstr>211_Blank</vt:lpstr>
      <vt:lpstr>213_Blank</vt:lpstr>
      <vt:lpstr>214_Blank</vt:lpstr>
      <vt:lpstr>219_Blank</vt:lpstr>
      <vt:lpstr>220_Blank</vt:lpstr>
      <vt:lpstr>221_Blank</vt:lpstr>
      <vt:lpstr>222_Blank</vt:lpstr>
      <vt:lpstr>Concept 3.5: Proteins include a diversity of structures, resulting in a wide range of functions</vt:lpstr>
      <vt:lpstr>Animation: Gene Regulatory Proteins</vt:lpstr>
      <vt:lpstr>Figure 3.17-1</vt:lpstr>
      <vt:lpstr>Animation: Enzymes</vt:lpstr>
      <vt:lpstr>Animation: Defensive Proteins</vt:lpstr>
      <vt:lpstr>Animation: Storage Proteins</vt:lpstr>
      <vt:lpstr>Animation: Transport Proteins</vt:lpstr>
      <vt:lpstr>Figure 3.17-2</vt:lpstr>
      <vt:lpstr>Animation: Hormonal Proteins</vt:lpstr>
      <vt:lpstr>Animation: Receptor Proteins</vt:lpstr>
      <vt:lpstr>Animation: Sensory Proteins</vt:lpstr>
      <vt:lpstr>Animation: Contractile Proteins</vt:lpstr>
      <vt:lpstr>Animation: Structural Proteins</vt:lpstr>
      <vt:lpstr>PowerPoint Presentation</vt:lpstr>
      <vt:lpstr>PowerPoint Presentation</vt:lpstr>
      <vt:lpstr>Animation: Introduction to Protein Structure</vt:lpstr>
      <vt:lpstr>Amino Acid Monomers</vt:lpstr>
      <vt:lpstr>Figure 3.18-1</vt:lpstr>
      <vt:lpstr>Figure 3.18-2</vt:lpstr>
      <vt:lpstr>Figure 3.18-3</vt:lpstr>
      <vt:lpstr>Polypeptides (Amino Acid Polymers)</vt:lpstr>
      <vt:lpstr>Figure 3.19</vt:lpstr>
      <vt:lpstr>Protein Structure and Function</vt:lpstr>
      <vt:lpstr>Figure 3.20</vt:lpstr>
      <vt:lpstr>PowerPoint Presentation</vt:lpstr>
      <vt:lpstr>Figure 3.21</vt:lpstr>
      <vt:lpstr>Four Levels of Protein Structure</vt:lpstr>
      <vt:lpstr>PowerPoint Presentation</vt:lpstr>
      <vt:lpstr>Animation: Primary Structure</vt:lpstr>
      <vt:lpstr>Figure 3.22-1</vt:lpstr>
      <vt:lpstr>Animation: Secondary Structure</vt:lpstr>
      <vt:lpstr>Figure 3.22-2</vt:lpstr>
      <vt:lpstr>Animation: Tertiary Structure</vt:lpstr>
      <vt:lpstr>Figure 3.22-3 </vt:lpstr>
      <vt:lpstr>Figure 3.22-3a</vt:lpstr>
      <vt:lpstr>Animation: Quaternary Structure</vt:lpstr>
      <vt:lpstr>Figure 3.22-4</vt:lpstr>
      <vt:lpstr>Figure 3.22-4b</vt:lpstr>
      <vt:lpstr>Video: Alpha Helix with No Side Chain</vt:lpstr>
      <vt:lpstr>Video: Alpha Helix with Side Chain</vt:lpstr>
      <vt:lpstr>Video: Beta Pleated Sheet</vt:lpstr>
      <vt:lpstr>Video: Beta Pleated Stick</vt:lpstr>
      <vt:lpstr>Sickle-Cell Disease: A Change in Primary Structure</vt:lpstr>
      <vt:lpstr>Figure 3.23</vt:lpstr>
      <vt:lpstr>What Determines Protein Structure?</vt:lpstr>
      <vt:lpstr>Figure 3.24-s1</vt:lpstr>
      <vt:lpstr>Figure 3.24-s2</vt:lpstr>
      <vt:lpstr>Figure 3.24-s3</vt:lpstr>
      <vt:lpstr>Protein Folding in the Cell</vt:lpstr>
      <vt:lpstr>Figure 3.25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Laptop</cp:lastModifiedBy>
  <cp:revision>621</cp:revision>
  <cp:lastPrinted>2005-03-24T12:52:04Z</cp:lastPrinted>
  <dcterms:created xsi:type="dcterms:W3CDTF">2010-10-31T21:38:30Z</dcterms:created>
  <dcterms:modified xsi:type="dcterms:W3CDTF">2018-09-14T15:03:49Z</dcterms:modified>
</cp:coreProperties>
</file>