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slideMasters/slideMaster183.xml" ContentType="application/vnd.openxmlformats-officedocument.presentationml.slideMaster+xml"/>
  <Override PartName="/ppt/slideMasters/slideMaster184.xml" ContentType="application/vnd.openxmlformats-officedocument.presentationml.slideMaster+xml"/>
  <Override PartName="/ppt/slideMasters/slideMaster185.xml" ContentType="application/vnd.openxmlformats-officedocument.presentationml.slideMaster+xml"/>
  <Override PartName="/ppt/slideMasters/slideMaster186.xml" ContentType="application/vnd.openxmlformats-officedocument.presentationml.slideMaster+xml"/>
  <Override PartName="/ppt/slideMasters/slideMaster187.xml" ContentType="application/vnd.openxmlformats-officedocument.presentationml.slideMaster+xml"/>
  <Override PartName="/ppt/slideMasters/slideMaster188.xml" ContentType="application/vnd.openxmlformats-officedocument.presentationml.slideMaster+xml"/>
  <Override PartName="/ppt/slideMasters/slideMaster189.xml" ContentType="application/vnd.openxmlformats-officedocument.presentationml.slideMaster+xml"/>
  <Override PartName="/ppt/slideMasters/slideMaster190.xml" ContentType="application/vnd.openxmlformats-officedocument.presentationml.slideMaster+xml"/>
  <Override PartName="/ppt/slideMasters/slideMaster191.xml" ContentType="application/vnd.openxmlformats-officedocument.presentationml.slideMaster+xml"/>
  <Override PartName="/ppt/slideMasters/slideMaster192.xml" ContentType="application/vnd.openxmlformats-officedocument.presentationml.slideMaster+xml"/>
  <Override PartName="/ppt/slideMasters/slideMaster193.xml" ContentType="application/vnd.openxmlformats-officedocument.presentationml.slideMaster+xml"/>
  <Override PartName="/ppt/slideMasters/slideMaster194.xml" ContentType="application/vnd.openxmlformats-officedocument.presentationml.slideMaster+xml"/>
  <Override PartName="/ppt/slideMasters/slideMaster195.xml" ContentType="application/vnd.openxmlformats-officedocument.presentationml.slideMaster+xml"/>
  <Override PartName="/ppt/slideMasters/slideMaster196.xml" ContentType="application/vnd.openxmlformats-officedocument.presentationml.slideMaster+xml"/>
  <Override PartName="/ppt/slideMasters/slideMaster197.xml" ContentType="application/vnd.openxmlformats-officedocument.presentationml.slideMaster+xml"/>
  <Override PartName="/ppt/slideMasters/slideMaster198.xml" ContentType="application/vnd.openxmlformats-officedocument.presentationml.slideMaster+xml"/>
  <Override PartName="/ppt/slideMasters/slideMaster199.xml" ContentType="application/vnd.openxmlformats-officedocument.presentationml.slideMaster+xml"/>
  <Override PartName="/ppt/slideMasters/slideMaster200.xml" ContentType="application/vnd.openxmlformats-officedocument.presentationml.slideMaster+xml"/>
  <Override PartName="/ppt/slideMasters/slideMaster201.xml" ContentType="application/vnd.openxmlformats-officedocument.presentationml.slideMaster+xml"/>
  <Override PartName="/ppt/slideMasters/slideMaster20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slideLayouts/slideLayout7.xml" ContentType="application/vnd.openxmlformats-officedocument.presentationml.slideLayout+xml"/>
  <Override PartName="/ppt/theme/theme169.xml" ContentType="application/vnd.openxmlformats-officedocument.theme+xml"/>
  <Override PartName="/ppt/slideLayouts/slideLayout8.xml" ContentType="application/vnd.openxmlformats-officedocument.presentationml.slideLayout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slideLayouts/slideLayout9.xml" ContentType="application/vnd.openxmlformats-officedocument.presentationml.slideLayout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slideLayouts/slideLayout10.xml" ContentType="application/vnd.openxmlformats-officedocument.presentationml.slideLayout+xml"/>
  <Override PartName="/ppt/theme/theme176.xml" ContentType="application/vnd.openxmlformats-officedocument.theme+xml"/>
  <Override PartName="/ppt/slideLayouts/slideLayout11.xml" ContentType="application/vnd.openxmlformats-officedocument.presentationml.slideLayout+xml"/>
  <Override PartName="/ppt/theme/theme177.xml" ContentType="application/vnd.openxmlformats-officedocument.theme+xml"/>
  <Override PartName="/ppt/slideLayouts/slideLayout12.xml" ContentType="application/vnd.openxmlformats-officedocument.presentationml.slideLayout+xml"/>
  <Override PartName="/ppt/theme/theme178.xml" ContentType="application/vnd.openxmlformats-officedocument.theme+xml"/>
  <Override PartName="/ppt/slideLayouts/slideLayout13.xml" ContentType="application/vnd.openxmlformats-officedocument.presentationml.slideLayout+xml"/>
  <Override PartName="/ppt/theme/theme179.xml" ContentType="application/vnd.openxmlformats-officedocument.theme+xml"/>
  <Override PartName="/ppt/slideLayouts/slideLayout14.xml" ContentType="application/vnd.openxmlformats-officedocument.presentationml.slideLayout+xml"/>
  <Override PartName="/ppt/theme/theme180.xml" ContentType="application/vnd.openxmlformats-officedocument.theme+xml"/>
  <Override PartName="/ppt/slideLayouts/slideLayout15.xml" ContentType="application/vnd.openxmlformats-officedocument.presentationml.slideLayout+xml"/>
  <Override PartName="/ppt/theme/theme181.xml" ContentType="application/vnd.openxmlformats-officedocument.theme+xml"/>
  <Override PartName="/ppt/slideLayouts/slideLayout16.xml" ContentType="application/vnd.openxmlformats-officedocument.presentationml.slideLayout+xml"/>
  <Override PartName="/ppt/theme/theme182.xml" ContentType="application/vnd.openxmlformats-officedocument.theme+xml"/>
  <Override PartName="/ppt/slideLayouts/slideLayout17.xml" ContentType="application/vnd.openxmlformats-officedocument.presentationml.slideLayout+xml"/>
  <Override PartName="/ppt/theme/theme183.xml" ContentType="application/vnd.openxmlformats-officedocument.theme+xml"/>
  <Override PartName="/ppt/slideLayouts/slideLayout18.xml" ContentType="application/vnd.openxmlformats-officedocument.presentationml.slideLayout+xml"/>
  <Override PartName="/ppt/theme/theme184.xml" ContentType="application/vnd.openxmlformats-officedocument.theme+xml"/>
  <Override PartName="/ppt/theme/theme185.xml" ContentType="application/vnd.openxmlformats-officedocument.theme+xml"/>
  <Override PartName="/ppt/theme/theme186.xml" ContentType="application/vnd.openxmlformats-officedocument.theme+xml"/>
  <Override PartName="/ppt/theme/theme187.xml" ContentType="application/vnd.openxmlformats-officedocument.theme+xml"/>
  <Override PartName="/ppt/theme/theme188.xml" ContentType="application/vnd.openxmlformats-officedocument.theme+xml"/>
  <Override PartName="/ppt/theme/theme189.xml" ContentType="application/vnd.openxmlformats-officedocument.theme+xml"/>
  <Override PartName="/ppt/theme/theme190.xml" ContentType="application/vnd.openxmlformats-officedocument.theme+xml"/>
  <Override PartName="/ppt/theme/theme191.xml" ContentType="application/vnd.openxmlformats-officedocument.theme+xml"/>
  <Override PartName="/ppt/theme/theme192.xml" ContentType="application/vnd.openxmlformats-officedocument.theme+xml"/>
  <Override PartName="/ppt/theme/theme193.xml" ContentType="application/vnd.openxmlformats-officedocument.theme+xml"/>
  <Override PartName="/ppt/theme/theme194.xml" ContentType="application/vnd.openxmlformats-officedocument.theme+xml"/>
  <Override PartName="/ppt/theme/theme195.xml" ContentType="application/vnd.openxmlformats-officedocument.theme+xml"/>
  <Override PartName="/ppt/theme/theme196.xml" ContentType="application/vnd.openxmlformats-officedocument.theme+xml"/>
  <Override PartName="/ppt/theme/theme197.xml" ContentType="application/vnd.openxmlformats-officedocument.theme+xml"/>
  <Override PartName="/ppt/theme/theme198.xml" ContentType="application/vnd.openxmlformats-officedocument.theme+xml"/>
  <Override PartName="/ppt/theme/theme199.xml" ContentType="application/vnd.openxmlformats-officedocument.theme+xml"/>
  <Override PartName="/ppt/theme/theme200.xml" ContentType="application/vnd.openxmlformats-officedocument.theme+xml"/>
  <Override PartName="/ppt/theme/theme201.xml" ContentType="application/vnd.openxmlformats-officedocument.theme+xml"/>
  <Override PartName="/ppt/theme/theme202.xml" ContentType="application/vnd.openxmlformats-officedocument.theme+xml"/>
  <Override PartName="/ppt/theme/theme203.xml" ContentType="application/vnd.openxmlformats-officedocument.theme+xml"/>
  <Override PartName="/ppt/theme/theme20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0" r:id="rId1"/>
    <p:sldMasterId id="2147483787" r:id="rId2"/>
    <p:sldMasterId id="2147483789" r:id="rId3"/>
    <p:sldMasterId id="2147483791" r:id="rId4"/>
    <p:sldMasterId id="2147483793" r:id="rId5"/>
    <p:sldMasterId id="2147483795" r:id="rId6"/>
    <p:sldMasterId id="2147483797" r:id="rId7"/>
    <p:sldMasterId id="2147483799" r:id="rId8"/>
    <p:sldMasterId id="2147483801" r:id="rId9"/>
    <p:sldMasterId id="2147483803" r:id="rId10"/>
    <p:sldMasterId id="2147483805" r:id="rId11"/>
    <p:sldMasterId id="2147483807" r:id="rId12"/>
    <p:sldMasterId id="2147483809" r:id="rId13"/>
    <p:sldMasterId id="2147483811" r:id="rId14"/>
    <p:sldMasterId id="2147483813" r:id="rId15"/>
    <p:sldMasterId id="2147483815" r:id="rId16"/>
    <p:sldMasterId id="2147483817" r:id="rId17"/>
    <p:sldMasterId id="2147483819" r:id="rId18"/>
    <p:sldMasterId id="2147483821" r:id="rId19"/>
    <p:sldMasterId id="2147483823" r:id="rId20"/>
    <p:sldMasterId id="2147483825" r:id="rId21"/>
    <p:sldMasterId id="2147483827" r:id="rId22"/>
    <p:sldMasterId id="2147483829" r:id="rId23"/>
    <p:sldMasterId id="2147483831" r:id="rId24"/>
    <p:sldMasterId id="2147483833" r:id="rId25"/>
    <p:sldMasterId id="2147483835" r:id="rId26"/>
    <p:sldMasterId id="2147483837" r:id="rId27"/>
    <p:sldMasterId id="2147483839" r:id="rId28"/>
    <p:sldMasterId id="2147483841" r:id="rId29"/>
    <p:sldMasterId id="2147483843" r:id="rId30"/>
    <p:sldMasterId id="2147483845" r:id="rId31"/>
    <p:sldMasterId id="2147483847" r:id="rId32"/>
    <p:sldMasterId id="2147483849" r:id="rId33"/>
    <p:sldMasterId id="2147483851" r:id="rId34"/>
    <p:sldMasterId id="2147483853" r:id="rId35"/>
    <p:sldMasterId id="2147483855" r:id="rId36"/>
    <p:sldMasterId id="2147483857" r:id="rId37"/>
    <p:sldMasterId id="2147483859" r:id="rId38"/>
    <p:sldMasterId id="2147483861" r:id="rId39"/>
    <p:sldMasterId id="2147483863" r:id="rId40"/>
    <p:sldMasterId id="2147483865" r:id="rId41"/>
    <p:sldMasterId id="2147483867" r:id="rId42"/>
    <p:sldMasterId id="2147483869" r:id="rId43"/>
    <p:sldMasterId id="2147483871" r:id="rId44"/>
    <p:sldMasterId id="2147483873" r:id="rId45"/>
    <p:sldMasterId id="2147483875" r:id="rId46"/>
    <p:sldMasterId id="2147483877" r:id="rId47"/>
    <p:sldMasterId id="2147483879" r:id="rId48"/>
    <p:sldMasterId id="2147483881" r:id="rId49"/>
    <p:sldMasterId id="2147483883" r:id="rId50"/>
    <p:sldMasterId id="2147483885" r:id="rId51"/>
    <p:sldMasterId id="2147483887" r:id="rId52"/>
    <p:sldMasterId id="2147483889" r:id="rId53"/>
    <p:sldMasterId id="2147483891" r:id="rId54"/>
    <p:sldMasterId id="2147483893" r:id="rId55"/>
    <p:sldMasterId id="2147483895" r:id="rId56"/>
    <p:sldMasterId id="2147483897" r:id="rId57"/>
    <p:sldMasterId id="2147483899" r:id="rId58"/>
    <p:sldMasterId id="2147483901" r:id="rId59"/>
    <p:sldMasterId id="2147483903" r:id="rId60"/>
    <p:sldMasterId id="2147483905" r:id="rId61"/>
    <p:sldMasterId id="2147483907" r:id="rId62"/>
    <p:sldMasterId id="2147483909" r:id="rId63"/>
    <p:sldMasterId id="2147483911" r:id="rId64"/>
    <p:sldMasterId id="2147483913" r:id="rId65"/>
    <p:sldMasterId id="2147483915" r:id="rId66"/>
    <p:sldMasterId id="2147483917" r:id="rId67"/>
    <p:sldMasterId id="2147483919" r:id="rId68"/>
    <p:sldMasterId id="2147483921" r:id="rId69"/>
    <p:sldMasterId id="2147483923" r:id="rId70"/>
    <p:sldMasterId id="2147483925" r:id="rId71"/>
    <p:sldMasterId id="2147483927" r:id="rId72"/>
    <p:sldMasterId id="2147483929" r:id="rId73"/>
    <p:sldMasterId id="2147483931" r:id="rId74"/>
    <p:sldMasterId id="2147483933" r:id="rId75"/>
    <p:sldMasterId id="2147483935" r:id="rId76"/>
    <p:sldMasterId id="2147483937" r:id="rId77"/>
    <p:sldMasterId id="2147483939" r:id="rId78"/>
    <p:sldMasterId id="2147483941" r:id="rId79"/>
    <p:sldMasterId id="2147483943" r:id="rId80"/>
    <p:sldMasterId id="2147483945" r:id="rId81"/>
    <p:sldMasterId id="2147483947" r:id="rId82"/>
    <p:sldMasterId id="2147483949" r:id="rId83"/>
    <p:sldMasterId id="2147483951" r:id="rId84"/>
    <p:sldMasterId id="2147483953" r:id="rId85"/>
    <p:sldMasterId id="2147483955" r:id="rId86"/>
    <p:sldMasterId id="2147483957" r:id="rId87"/>
    <p:sldMasterId id="2147483959" r:id="rId88"/>
    <p:sldMasterId id="2147483961" r:id="rId89"/>
    <p:sldMasterId id="2147483963" r:id="rId90"/>
    <p:sldMasterId id="2147483964" r:id="rId91"/>
    <p:sldMasterId id="2147483966" r:id="rId92"/>
    <p:sldMasterId id="2147483968" r:id="rId93"/>
    <p:sldMasterId id="2147483970" r:id="rId94"/>
    <p:sldMasterId id="2147483972" r:id="rId95"/>
    <p:sldMasterId id="2147483974" r:id="rId96"/>
    <p:sldMasterId id="2147483976" r:id="rId97"/>
    <p:sldMasterId id="2147483978" r:id="rId98"/>
    <p:sldMasterId id="2147483980" r:id="rId99"/>
    <p:sldMasterId id="2147483982" r:id="rId100"/>
    <p:sldMasterId id="2147483984" r:id="rId101"/>
    <p:sldMasterId id="2147483986" r:id="rId102"/>
    <p:sldMasterId id="2147483988" r:id="rId103"/>
    <p:sldMasterId id="2147483990" r:id="rId104"/>
    <p:sldMasterId id="2147483992" r:id="rId105"/>
    <p:sldMasterId id="2147483994" r:id="rId106"/>
    <p:sldMasterId id="2147483996" r:id="rId107"/>
    <p:sldMasterId id="2147483998" r:id="rId108"/>
    <p:sldMasterId id="2147484000" r:id="rId109"/>
    <p:sldMasterId id="2147484001" r:id="rId110"/>
    <p:sldMasterId id="2147484003" r:id="rId111"/>
    <p:sldMasterId id="2147484005" r:id="rId112"/>
    <p:sldMasterId id="2147484007" r:id="rId113"/>
    <p:sldMasterId id="2147484008" r:id="rId114"/>
    <p:sldMasterId id="2147484010" r:id="rId115"/>
    <p:sldMasterId id="2147484012" r:id="rId116"/>
    <p:sldMasterId id="2147484014" r:id="rId117"/>
    <p:sldMasterId id="2147484016" r:id="rId118"/>
    <p:sldMasterId id="2147484018" r:id="rId119"/>
    <p:sldMasterId id="2147484020" r:id="rId120"/>
    <p:sldMasterId id="2147484022" r:id="rId121"/>
    <p:sldMasterId id="2147484023" r:id="rId122"/>
    <p:sldMasterId id="2147484025" r:id="rId123"/>
    <p:sldMasterId id="2147484027" r:id="rId124"/>
    <p:sldMasterId id="2147484029" r:id="rId125"/>
    <p:sldMasterId id="2147484031" r:id="rId126"/>
    <p:sldMasterId id="2147484033" r:id="rId127"/>
    <p:sldMasterId id="2147484035" r:id="rId128"/>
    <p:sldMasterId id="2147484037" r:id="rId129"/>
    <p:sldMasterId id="2147484039" r:id="rId130"/>
    <p:sldMasterId id="2147484041" r:id="rId131"/>
    <p:sldMasterId id="2147484043" r:id="rId132"/>
    <p:sldMasterId id="2147484045" r:id="rId133"/>
    <p:sldMasterId id="2147484047" r:id="rId134"/>
    <p:sldMasterId id="2147484049" r:id="rId135"/>
    <p:sldMasterId id="2147484051" r:id="rId136"/>
    <p:sldMasterId id="2147484053" r:id="rId137"/>
    <p:sldMasterId id="2147484055" r:id="rId138"/>
    <p:sldMasterId id="2147484057" r:id="rId139"/>
    <p:sldMasterId id="2147484059" r:id="rId140"/>
    <p:sldMasterId id="2147484061" r:id="rId141"/>
    <p:sldMasterId id="2147484063" r:id="rId142"/>
    <p:sldMasterId id="2147484065" r:id="rId143"/>
    <p:sldMasterId id="2147484067" r:id="rId144"/>
    <p:sldMasterId id="2147484069" r:id="rId145"/>
    <p:sldMasterId id="2147484071" r:id="rId146"/>
    <p:sldMasterId id="2147484073" r:id="rId147"/>
    <p:sldMasterId id="2147484075" r:id="rId148"/>
    <p:sldMasterId id="2147484077" r:id="rId149"/>
    <p:sldMasterId id="2147484079" r:id="rId150"/>
    <p:sldMasterId id="2147484081" r:id="rId151"/>
    <p:sldMasterId id="2147484083" r:id="rId152"/>
    <p:sldMasterId id="2147484085" r:id="rId153"/>
    <p:sldMasterId id="2147484087" r:id="rId154"/>
    <p:sldMasterId id="2147484089" r:id="rId155"/>
    <p:sldMasterId id="2147484091" r:id="rId156"/>
    <p:sldMasterId id="2147484093" r:id="rId157"/>
    <p:sldMasterId id="2147484095" r:id="rId158"/>
    <p:sldMasterId id="2147484097" r:id="rId159"/>
    <p:sldMasterId id="2147484099" r:id="rId160"/>
    <p:sldMasterId id="2147484101" r:id="rId161"/>
    <p:sldMasterId id="2147484103" r:id="rId162"/>
    <p:sldMasterId id="2147484105" r:id="rId163"/>
    <p:sldMasterId id="2147484107" r:id="rId164"/>
    <p:sldMasterId id="2147484109" r:id="rId165"/>
    <p:sldMasterId id="2147484111" r:id="rId166"/>
    <p:sldMasterId id="2147484113" r:id="rId167"/>
    <p:sldMasterId id="2147484115" r:id="rId168"/>
    <p:sldMasterId id="2147484117" r:id="rId169"/>
    <p:sldMasterId id="2147484119" r:id="rId170"/>
    <p:sldMasterId id="2147484121" r:id="rId171"/>
    <p:sldMasterId id="2147484123" r:id="rId172"/>
    <p:sldMasterId id="2147484125" r:id="rId173"/>
    <p:sldMasterId id="2147484127" r:id="rId174"/>
    <p:sldMasterId id="2147484129" r:id="rId175"/>
    <p:sldMasterId id="2147484131" r:id="rId176"/>
    <p:sldMasterId id="2147484133" r:id="rId177"/>
    <p:sldMasterId id="2147484135" r:id="rId178"/>
    <p:sldMasterId id="2147484137" r:id="rId179"/>
    <p:sldMasterId id="2147484139" r:id="rId180"/>
    <p:sldMasterId id="2147484141" r:id="rId181"/>
    <p:sldMasterId id="2147484143" r:id="rId182"/>
    <p:sldMasterId id="2147484145" r:id="rId183"/>
    <p:sldMasterId id="2147484147" r:id="rId184"/>
    <p:sldMasterId id="2147484149" r:id="rId185"/>
    <p:sldMasterId id="2147484151" r:id="rId186"/>
    <p:sldMasterId id="2147484153" r:id="rId187"/>
    <p:sldMasterId id="2147484155" r:id="rId188"/>
    <p:sldMasterId id="2147484157" r:id="rId189"/>
    <p:sldMasterId id="2147484159" r:id="rId190"/>
    <p:sldMasterId id="2147484161" r:id="rId191"/>
    <p:sldMasterId id="2147484163" r:id="rId192"/>
    <p:sldMasterId id="2147484165" r:id="rId193"/>
    <p:sldMasterId id="2147484167" r:id="rId194"/>
    <p:sldMasterId id="2147484169" r:id="rId195"/>
    <p:sldMasterId id="2147484171" r:id="rId196"/>
    <p:sldMasterId id="2147484173" r:id="rId197"/>
    <p:sldMasterId id="2147484175" r:id="rId198"/>
    <p:sldMasterId id="2147484177" r:id="rId199"/>
    <p:sldMasterId id="2147484179" r:id="rId200"/>
    <p:sldMasterId id="2147484181" r:id="rId201"/>
    <p:sldMasterId id="2147484183" r:id="rId202"/>
  </p:sldMasterIdLst>
  <p:notesMasterIdLst>
    <p:notesMasterId r:id="rId221"/>
  </p:notesMasterIdLst>
  <p:handoutMasterIdLst>
    <p:handoutMasterId r:id="rId222"/>
  </p:handoutMasterIdLst>
  <p:sldIdLst>
    <p:sldId id="298" r:id="rId203"/>
    <p:sldId id="299" r:id="rId204"/>
    <p:sldId id="300" r:id="rId205"/>
    <p:sldId id="389" r:id="rId206"/>
    <p:sldId id="390" r:id="rId207"/>
    <p:sldId id="303" r:id="rId208"/>
    <p:sldId id="393" r:id="rId209"/>
    <p:sldId id="306" r:id="rId210"/>
    <p:sldId id="396" r:id="rId211"/>
    <p:sldId id="397" r:id="rId212"/>
    <p:sldId id="398" r:id="rId213"/>
    <p:sldId id="399" r:id="rId214"/>
    <p:sldId id="309" r:id="rId215"/>
    <p:sldId id="400" r:id="rId216"/>
    <p:sldId id="401" r:id="rId217"/>
    <p:sldId id="402" r:id="rId218"/>
    <p:sldId id="403" r:id="rId219"/>
    <p:sldId id="404" r:id="rId220"/>
  </p:sldIdLst>
  <p:sldSz cx="9144000" cy="6858000" type="screen4x3"/>
  <p:notesSz cx="6858000" cy="9144000"/>
  <p:custDataLst>
    <p:tags r:id="rId2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/>
  <p:cmAuthor id="2" name="Kathleen Fitzpatrick" initials="" lastIdx="1" clrIdx="1"/>
  <p:cmAuthor id="3" name="Sylvia Rebert" initials="SR" lastIdx="1" clrIdx="2"/>
  <p:cmAuthor id="4" name="manjubharkavi" initials="m" lastIdx="1" clrIdx="3"/>
  <p:cmAuthor id="5" name="Nicole Tunbridge" initials="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209"/>
    <a:srgbClr val="990066"/>
    <a:srgbClr val="0051A2"/>
    <a:srgbClr val="9D0016"/>
    <a:srgbClr val="F9E33B"/>
    <a:srgbClr val="ABA49A"/>
    <a:srgbClr val="F6C932"/>
    <a:srgbClr val="474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92205" autoAdjust="0"/>
  </p:normalViewPr>
  <p:slideViewPr>
    <p:cSldViewPr snapToGrid="0" showGuides="1">
      <p:cViewPr varScale="1">
        <p:scale>
          <a:sx n="68" d="100"/>
          <a:sy n="68" d="100"/>
        </p:scale>
        <p:origin x="588" y="6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6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253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59" Type="http://schemas.openxmlformats.org/officeDocument/2006/relationships/slideMaster" Target="slideMasters/slideMaster159.xml"/><Relationship Id="rId170" Type="http://schemas.openxmlformats.org/officeDocument/2006/relationships/slideMaster" Target="slideMasters/slideMaster170.xml"/><Relationship Id="rId191" Type="http://schemas.openxmlformats.org/officeDocument/2006/relationships/slideMaster" Target="slideMasters/slideMaster191.xml"/><Relationship Id="rId205" Type="http://schemas.openxmlformats.org/officeDocument/2006/relationships/slide" Target="slides/slide3.xml"/><Relationship Id="rId226" Type="http://schemas.openxmlformats.org/officeDocument/2006/relationships/viewProps" Target="viewProps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slideMaster" Target="slideMasters/slideMaster149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160" Type="http://schemas.openxmlformats.org/officeDocument/2006/relationships/slideMaster" Target="slideMasters/slideMaster160.xml"/><Relationship Id="rId181" Type="http://schemas.openxmlformats.org/officeDocument/2006/relationships/slideMaster" Target="slideMasters/slideMaster181.xml"/><Relationship Id="rId216" Type="http://schemas.openxmlformats.org/officeDocument/2006/relationships/slide" Target="slides/slide14.xml"/><Relationship Id="rId211" Type="http://schemas.openxmlformats.org/officeDocument/2006/relationships/slide" Target="slides/slide9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slideMaster" Target="slideMasters/slideMaster150.xml"/><Relationship Id="rId155" Type="http://schemas.openxmlformats.org/officeDocument/2006/relationships/slideMaster" Target="slideMasters/slideMaster155.xml"/><Relationship Id="rId171" Type="http://schemas.openxmlformats.org/officeDocument/2006/relationships/slideMaster" Target="slideMasters/slideMaster171.xml"/><Relationship Id="rId176" Type="http://schemas.openxmlformats.org/officeDocument/2006/relationships/slideMaster" Target="slideMasters/slideMaster176.xml"/><Relationship Id="rId192" Type="http://schemas.openxmlformats.org/officeDocument/2006/relationships/slideMaster" Target="slideMasters/slideMaster192.xml"/><Relationship Id="rId197" Type="http://schemas.openxmlformats.org/officeDocument/2006/relationships/slideMaster" Target="slideMasters/slideMaster197.xml"/><Relationship Id="rId206" Type="http://schemas.openxmlformats.org/officeDocument/2006/relationships/slide" Target="slides/slide4.xml"/><Relationship Id="rId227" Type="http://schemas.openxmlformats.org/officeDocument/2006/relationships/theme" Target="theme/theme1.xml"/><Relationship Id="rId201" Type="http://schemas.openxmlformats.org/officeDocument/2006/relationships/slideMaster" Target="slideMasters/slideMaster201.xml"/><Relationship Id="rId222" Type="http://schemas.openxmlformats.org/officeDocument/2006/relationships/handoutMaster" Target="handoutMasters/handoutMaster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61" Type="http://schemas.openxmlformats.org/officeDocument/2006/relationships/slideMaster" Target="slideMasters/slideMaster161.xml"/><Relationship Id="rId166" Type="http://schemas.openxmlformats.org/officeDocument/2006/relationships/slideMaster" Target="slideMasters/slideMaster166.xml"/><Relationship Id="rId182" Type="http://schemas.openxmlformats.org/officeDocument/2006/relationships/slideMaster" Target="slideMasters/slideMaster182.xml"/><Relationship Id="rId187" Type="http://schemas.openxmlformats.org/officeDocument/2006/relationships/slideMaster" Target="slideMasters/slideMaster187.xml"/><Relationship Id="rId217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10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slideMaster" Target="slideMasters/slideMaster151.xml"/><Relationship Id="rId156" Type="http://schemas.openxmlformats.org/officeDocument/2006/relationships/slideMaster" Target="slideMasters/slideMaster156.xml"/><Relationship Id="rId177" Type="http://schemas.openxmlformats.org/officeDocument/2006/relationships/slideMaster" Target="slideMasters/slideMaster177.xml"/><Relationship Id="rId198" Type="http://schemas.openxmlformats.org/officeDocument/2006/relationships/slideMaster" Target="slideMasters/slideMaster198.xml"/><Relationship Id="rId172" Type="http://schemas.openxmlformats.org/officeDocument/2006/relationships/slideMaster" Target="slideMasters/slideMaster172.xml"/><Relationship Id="rId193" Type="http://schemas.openxmlformats.org/officeDocument/2006/relationships/slideMaster" Target="slideMasters/slideMaster193.xml"/><Relationship Id="rId202" Type="http://schemas.openxmlformats.org/officeDocument/2006/relationships/slideMaster" Target="slideMasters/slideMaster202.xml"/><Relationship Id="rId207" Type="http://schemas.openxmlformats.org/officeDocument/2006/relationships/slide" Target="slides/slide5.xml"/><Relationship Id="rId223" Type="http://schemas.openxmlformats.org/officeDocument/2006/relationships/tags" Target="tags/tag1.xml"/><Relationship Id="rId228" Type="http://schemas.openxmlformats.org/officeDocument/2006/relationships/tableStyles" Target="tableStyle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167" Type="http://schemas.openxmlformats.org/officeDocument/2006/relationships/slideMaster" Target="slideMasters/slideMaster167.xml"/><Relationship Id="rId188" Type="http://schemas.openxmlformats.org/officeDocument/2006/relationships/slideMaster" Target="slideMasters/slideMaster188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162" Type="http://schemas.openxmlformats.org/officeDocument/2006/relationships/slideMaster" Target="slideMasters/slideMaster162.xml"/><Relationship Id="rId183" Type="http://schemas.openxmlformats.org/officeDocument/2006/relationships/slideMaster" Target="slideMasters/slideMaster183.xml"/><Relationship Id="rId213" Type="http://schemas.openxmlformats.org/officeDocument/2006/relationships/slide" Target="slides/slide11.xml"/><Relationship Id="rId218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157" Type="http://schemas.openxmlformats.org/officeDocument/2006/relationships/slideMaster" Target="slideMasters/slideMaster157.xml"/><Relationship Id="rId178" Type="http://schemas.openxmlformats.org/officeDocument/2006/relationships/slideMaster" Target="slideMasters/slideMaster178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slideMaster" Target="slideMasters/slideMaster152.xml"/><Relationship Id="rId173" Type="http://schemas.openxmlformats.org/officeDocument/2006/relationships/slideMaster" Target="slideMasters/slideMaster173.xml"/><Relationship Id="rId194" Type="http://schemas.openxmlformats.org/officeDocument/2006/relationships/slideMaster" Target="slideMasters/slideMaster194.xml"/><Relationship Id="rId199" Type="http://schemas.openxmlformats.org/officeDocument/2006/relationships/slideMaster" Target="slideMasters/slideMaster199.xml"/><Relationship Id="rId203" Type="http://schemas.openxmlformats.org/officeDocument/2006/relationships/slide" Target="slides/slide1.xml"/><Relationship Id="rId208" Type="http://schemas.openxmlformats.org/officeDocument/2006/relationships/slide" Target="slides/slide6.xml"/><Relationship Id="rId19" Type="http://schemas.openxmlformats.org/officeDocument/2006/relationships/slideMaster" Target="slideMasters/slideMaster19.xml"/><Relationship Id="rId224" Type="http://schemas.openxmlformats.org/officeDocument/2006/relationships/commentAuthors" Target="commentAuthors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168" Type="http://schemas.openxmlformats.org/officeDocument/2006/relationships/slideMaster" Target="slideMasters/slideMaster168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163" Type="http://schemas.openxmlformats.org/officeDocument/2006/relationships/slideMaster" Target="slideMasters/slideMaster163.xml"/><Relationship Id="rId184" Type="http://schemas.openxmlformats.org/officeDocument/2006/relationships/slideMaster" Target="slideMasters/slideMaster184.xml"/><Relationship Id="rId189" Type="http://schemas.openxmlformats.org/officeDocument/2006/relationships/slideMaster" Target="slideMasters/slideMaster189.xml"/><Relationship Id="rId21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12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158" Type="http://schemas.openxmlformats.org/officeDocument/2006/relationships/slideMaster" Target="slideMasters/slideMaster1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slideMaster" Target="slideMasters/slideMaster153.xml"/><Relationship Id="rId174" Type="http://schemas.openxmlformats.org/officeDocument/2006/relationships/slideMaster" Target="slideMasters/slideMaster174.xml"/><Relationship Id="rId179" Type="http://schemas.openxmlformats.org/officeDocument/2006/relationships/slideMaster" Target="slideMasters/slideMaster179.xml"/><Relationship Id="rId195" Type="http://schemas.openxmlformats.org/officeDocument/2006/relationships/slideMaster" Target="slideMasters/slideMaster195.xml"/><Relationship Id="rId209" Type="http://schemas.openxmlformats.org/officeDocument/2006/relationships/slide" Target="slides/slide7.xml"/><Relationship Id="rId190" Type="http://schemas.openxmlformats.org/officeDocument/2006/relationships/slideMaster" Target="slideMasters/slideMaster190.xml"/><Relationship Id="rId204" Type="http://schemas.openxmlformats.org/officeDocument/2006/relationships/slide" Target="slides/slide2.xml"/><Relationship Id="rId220" Type="http://schemas.openxmlformats.org/officeDocument/2006/relationships/slide" Target="slides/slide18.xml"/><Relationship Id="rId225" Type="http://schemas.openxmlformats.org/officeDocument/2006/relationships/presProps" Target="presProp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Master" Target="slideMasters/slideMaster148.xml"/><Relationship Id="rId164" Type="http://schemas.openxmlformats.org/officeDocument/2006/relationships/slideMaster" Target="slideMasters/slideMaster164.xml"/><Relationship Id="rId169" Type="http://schemas.openxmlformats.org/officeDocument/2006/relationships/slideMaster" Target="slideMasters/slideMaster169.xml"/><Relationship Id="rId185" Type="http://schemas.openxmlformats.org/officeDocument/2006/relationships/slideMaster" Target="slideMasters/slideMaster18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80" Type="http://schemas.openxmlformats.org/officeDocument/2006/relationships/slideMaster" Target="slideMasters/slideMaster180.xml"/><Relationship Id="rId210" Type="http://schemas.openxmlformats.org/officeDocument/2006/relationships/slide" Target="slides/slide8.xml"/><Relationship Id="rId215" Type="http://schemas.openxmlformats.org/officeDocument/2006/relationships/slide" Target="slides/slide13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54" Type="http://schemas.openxmlformats.org/officeDocument/2006/relationships/slideMaster" Target="slideMasters/slideMaster154.xml"/><Relationship Id="rId175" Type="http://schemas.openxmlformats.org/officeDocument/2006/relationships/slideMaster" Target="slideMasters/slideMaster175.xml"/><Relationship Id="rId196" Type="http://schemas.openxmlformats.org/officeDocument/2006/relationships/slideMaster" Target="slideMasters/slideMaster196.xml"/><Relationship Id="rId200" Type="http://schemas.openxmlformats.org/officeDocument/2006/relationships/slideMaster" Target="slideMasters/slideMaster200.xml"/><Relationship Id="rId16" Type="http://schemas.openxmlformats.org/officeDocument/2006/relationships/slideMaster" Target="slideMasters/slideMaster16.xml"/><Relationship Id="rId221" Type="http://schemas.openxmlformats.org/officeDocument/2006/relationships/notesMaster" Target="notesMasters/notesMaster1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Relationship Id="rId165" Type="http://schemas.openxmlformats.org/officeDocument/2006/relationships/slideMaster" Target="slideMasters/slideMaster165.xml"/><Relationship Id="rId186" Type="http://schemas.openxmlformats.org/officeDocument/2006/relationships/slideMaster" Target="slideMasters/slideMaster1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B27680A-1385-42FB-B94C-D6E1298EF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94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smtClean="0"/>
              <a:t>Click to edit Master text styles</a:t>
            </a:r>
          </a:p>
          <a:p>
            <a:pPr lvl="1"/>
            <a:r>
              <a:rPr lang="en-US" altLang="en-US" noProof="0" dirty="0" smtClean="0"/>
              <a:t>Second level</a:t>
            </a:r>
          </a:p>
          <a:p>
            <a:pPr lvl="2"/>
            <a:r>
              <a:rPr lang="en-US" altLang="en-US" noProof="0" dirty="0" smtClean="0"/>
              <a:t>Third level</a:t>
            </a:r>
          </a:p>
          <a:p>
            <a:pPr lvl="3"/>
            <a:r>
              <a:rPr lang="en-US" altLang="en-US" noProof="0" dirty="0" smtClean="0"/>
              <a:t>Fourth level</a:t>
            </a:r>
          </a:p>
          <a:p>
            <a:pPr lvl="4"/>
            <a:r>
              <a:rPr lang="en-US" altLang="en-US" noProof="0" dirty="0" smtClean="0"/>
              <a:t>Fifth level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3910639B-1C0C-4ED5-866F-6F6178310B3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FC291-21D2-4848-A8DA-D9C70FDA709D}" type="datetimeFigureOut">
              <a:rPr lang="en-IN" smtClean="0"/>
              <a:t>20-11-2018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047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2B59F3E5-4DD3-405E-9BEC-1C67AB202959}" type="slidenum">
              <a:rPr lang="en-US" altLang="en-US" sz="1200">
                <a:ea typeface="ヒラギノ角ゴ Pro W3" charset="-128"/>
              </a:rPr>
              <a:pPr algn="r"/>
              <a:t>1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716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7.14 Chemiosmosis couples the electron transport chain to ATP synthesis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06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7.14-1 Chemiosmosis couples the electron transport chain to ATP synthesis (part 1: electron transport chain)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0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7.14-2 Chemiosmosis couples the electron transport chain to ATP synthesis (part 2: chemiosmosis)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36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4F74745-42F7-497D-B8AD-038569FF0FBE}" type="slidenum">
              <a:rPr lang="en-US" altLang="en-US" sz="1200">
                <a:ea typeface="ヒラギノ角ゴ Pro W3" charset="-128"/>
              </a:rPr>
              <a:pPr algn="r"/>
              <a:t>13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85800"/>
            <a:ext cx="4267200" cy="3200400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225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7.15 ATP yield per molecule of glucose at each stage of cellular respiration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29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7.15-1 ATP yield per molecule of glucose at each stage of cellular respiration (part 1: glycolysis)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0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7.15-2 ATP yield per molecule of glucose at each stage of cellular respiration (part 2: citric acid cycle)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77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7.15-3 ATP yield per molecule of glucose at each stage of cellular respiration (part 3: oxidative phosphorylation)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70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7.15-4 ATP yield per molecule of glucose at each stage of cellular respiration (part 4: maximum ATP yield per glucose)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3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065356D6-EC5C-46EC-BD4A-F519558E5D6A}" type="slidenum">
              <a:rPr lang="en-US" altLang="en-US" sz="1200">
                <a:ea typeface="ヒラギノ角ゴ Pro W3" charset="-128"/>
              </a:rPr>
              <a:pPr algn="r"/>
              <a:t>2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15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5BC42DDF-4E6F-4A42-BE29-4F49E797BB4E}" type="slidenum">
              <a:rPr lang="en-US" altLang="en-US" sz="1200">
                <a:ea typeface="ヒラギノ角ゴ Pro W3" charset="-128"/>
              </a:rPr>
              <a:pPr algn="r"/>
              <a:t>3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056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7.UN09 In-text figure, mini-map, oxidative phosphorylation, p. 150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7.12 Free-energy change during electron transport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8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B0E5BC8D-4768-4A11-9BD2-6F07243BBA25}" type="slidenum">
              <a:rPr lang="en-US" altLang="en-US" sz="1200">
                <a:ea typeface="ヒラギノ角ゴ Pro W3" charset="-128"/>
              </a:rPr>
              <a:pPr algn="r"/>
              <a:t>6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4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7.13 ATP synthase, a molecular mill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7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E3B7A41C-721F-4CF5-8E5F-DEBCFCF96B4B}" type="slidenum">
              <a:rPr lang="en-US" altLang="en-US" sz="1200">
                <a:ea typeface="ヒラギノ角ゴ Pro W3" charset="-128"/>
              </a:rPr>
              <a:pPr algn="r"/>
              <a:t>8</a:t>
            </a:fld>
            <a:endParaRPr lang="en-US" altLang="en-US" sz="1200">
              <a:ea typeface="ヒラギノ角ゴ Pro W3" charset="-128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1288" y="685800"/>
            <a:ext cx="4572000" cy="3200400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53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0"/>
                <a:cs typeface="Arial" pitchFamily="34" charset="0"/>
              </a:rPr>
              <a:t>Figure 7.UN09 In-text figure, mini-map, oxidative phosphorylation, p. 150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966"/>
          <a:stretch/>
        </p:blipFill>
        <p:spPr>
          <a:xfrm>
            <a:off x="0" y="1006891"/>
            <a:ext cx="9144000" cy="5308183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3000" b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CAMPBELL</a:t>
            </a:r>
            <a:r>
              <a:rPr lang="en-US" sz="32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2800" b="1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</a:t>
            </a:r>
            <a:r>
              <a:rPr lang="en-US" sz="3400" b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84" charset="0"/>
                <a:cs typeface="Times New Roman" pitchFamily="84" charset="0"/>
              </a:rPr>
              <a:t>BIOLOGY IN FOCUS</a:t>
            </a:r>
            <a:endParaRPr lang="en-US" sz="1200" b="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84" charset="0"/>
              <a:cs typeface="Times New Roman" pitchFamily="8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315075"/>
            <a:ext cx="9144000" cy="539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     © 2016 Pearson Education, Inc.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0" y="614363"/>
            <a:ext cx="91440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Urry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•  Cain  •  Wasserman  •  </a:t>
            </a:r>
            <a:r>
              <a:rPr lang="en-US" sz="1600" cap="all" baseline="0" dirty="0" err="1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Minorsky</a:t>
            </a:r>
            <a:r>
              <a:rPr lang="en-US" sz="1600" cap="all" baseline="0" dirty="0" smtClean="0">
                <a:solidFill>
                  <a:srgbClr val="ABA49A"/>
                </a:solidFill>
                <a:latin typeface="Times New Roman" pitchFamily="84" charset="0"/>
                <a:cs typeface="Times New Roman" pitchFamily="84" charset="0"/>
              </a:rPr>
              <a:t>   •  Reece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9047" y="5370991"/>
            <a:ext cx="5381625" cy="86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Presentations by </a:t>
            </a:r>
            <a:b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Kathleen Fitzpatrick and 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Nicole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Tunbridge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l"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Fraser University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3250" y="640028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SECOND EDITION</a:t>
            </a:r>
            <a:endParaRPr lang="en-US" sz="180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323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4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1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17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35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65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219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1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9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2563"/>
            <a:ext cx="8775700" cy="13160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1600200"/>
            <a:ext cx="8775700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740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288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901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64897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086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0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5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2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slideMasters/_rels/slideMaster1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1.xml"/></Relationships>
</file>

<file path=ppt/slideMasters/_rels/slideMaster1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2.xml"/></Relationships>
</file>

<file path=ppt/slideMasters/_rels/slideMaster10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3.xml"/></Relationships>
</file>

<file path=ppt/slideMasters/_rels/slideMaster10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4.xml"/></Relationships>
</file>

<file path=ppt/slideMasters/_rels/slideMaster10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5.xml"/></Relationships>
</file>

<file path=ppt/slideMasters/_rels/slideMaster10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6.xml"/></Relationships>
</file>

<file path=ppt/slideMasters/_rels/slideMaster10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7.xml"/></Relationships>
</file>

<file path=ppt/slideMasters/_rels/slideMaster10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8.xml"/></Relationships>
</file>

<file path=ppt/slideMasters/_rels/slideMaster10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9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0.xml"/></Relationships>
</file>

<file path=ppt/slideMasters/_rels/slideMaster1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1.xml"/></Relationships>
</file>

<file path=ppt/slideMasters/_rels/slideMaster1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2.xml"/></Relationships>
</file>

<file path=ppt/slideMasters/_rels/slideMaster1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3.xml"/></Relationships>
</file>

<file path=ppt/slideMasters/_rels/slideMaster1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4.xml"/></Relationships>
</file>

<file path=ppt/slideMasters/_rels/slideMaster1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5.xml"/></Relationships>
</file>

<file path=ppt/slideMasters/_rels/slideMaster1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6.xml"/></Relationships>
</file>

<file path=ppt/slideMasters/_rels/slideMaster1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7.xml"/></Relationships>
</file>

<file path=ppt/slideMasters/_rels/slideMaster1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8.xml"/></Relationships>
</file>

<file path=ppt/slideMasters/_rels/slideMaster1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9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0.xml"/></Relationships>
</file>

<file path=ppt/slideMasters/_rels/slideMaster1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1.xml"/></Relationships>
</file>

<file path=ppt/slideMasters/_rels/slideMaster1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2.xml"/></Relationships>
</file>

<file path=ppt/slideMasters/_rels/slideMaster1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3.xml"/></Relationships>
</file>

<file path=ppt/slideMasters/_rels/slideMaster1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4.xml"/></Relationships>
</file>

<file path=ppt/slideMasters/_rels/slideMaster1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5.xml"/></Relationships>
</file>

<file path=ppt/slideMasters/_rels/slideMaster1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6.xml"/></Relationships>
</file>

<file path=ppt/slideMasters/_rels/slideMaster1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7.xml"/></Relationships>
</file>

<file path=ppt/slideMasters/_rels/slideMaster1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8.xml"/></Relationships>
</file>

<file path=ppt/slideMasters/_rels/slideMaster1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9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0.xml"/></Relationships>
</file>

<file path=ppt/slideMasters/_rels/slideMaster1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1.xml"/></Relationships>
</file>

<file path=ppt/slideMasters/_rels/slideMaster1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2.xml"/></Relationships>
</file>

<file path=ppt/slideMasters/_rels/slideMaster1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3.xml"/></Relationships>
</file>

<file path=ppt/slideMasters/_rels/slideMaster1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4.xml"/></Relationships>
</file>

<file path=ppt/slideMasters/_rels/slideMaster1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5.xml"/></Relationships>
</file>

<file path=ppt/slideMasters/_rels/slideMaster1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6.xml"/></Relationships>
</file>

<file path=ppt/slideMasters/_rels/slideMaster1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7.xml"/></Relationships>
</file>

<file path=ppt/slideMasters/_rels/slideMaster1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8.xml"/></Relationships>
</file>

<file path=ppt/slideMasters/_rels/slideMaster1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9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0.xml"/></Relationships>
</file>

<file path=ppt/slideMasters/_rels/slideMaster1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1.xml"/></Relationships>
</file>

<file path=ppt/slideMasters/_rels/slideMaster1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2.xml"/></Relationships>
</file>

<file path=ppt/slideMasters/_rels/slideMaster1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3.xml"/></Relationships>
</file>

<file path=ppt/slideMasters/_rels/slideMaster1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4.xml"/></Relationships>
</file>

<file path=ppt/slideMasters/_rels/slideMaster1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5.xml"/></Relationships>
</file>

<file path=ppt/slideMasters/_rels/slideMaster1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6.xml"/></Relationships>
</file>

<file path=ppt/slideMasters/_rels/slideMaster1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7.xml"/></Relationships>
</file>

<file path=ppt/slideMasters/_rels/slideMaster1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slideMasters/_rels/slideMaster1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9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0.xml"/></Relationships>
</file>

<file path=ppt/slideMasters/_rels/slideMaster1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1.xml"/></Relationships>
</file>

<file path=ppt/slideMasters/_rels/slideMaster1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2.xml"/></Relationships>
</file>

<file path=ppt/slideMasters/_rels/slideMaster1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3.xml"/></Relationships>
</file>

<file path=ppt/slideMasters/_rels/slideMaster1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4.xml"/></Relationships>
</file>

<file path=ppt/slideMasters/_rels/slideMaster1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5.xml"/></Relationships>
</file>

<file path=ppt/slideMasters/_rels/slideMaster1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6.xml"/></Relationships>
</file>

<file path=ppt/slideMasters/_rels/slideMaster1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7.xml"/></Relationships>
</file>

<file path=ppt/slideMasters/_rels/slideMaster1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8.xml"/></Relationships>
</file>

<file path=ppt/slideMasters/_rels/slideMaster1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9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0.xml"/></Relationships>
</file>

<file path=ppt/slideMasters/_rels/slideMaster1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1.xml"/></Relationships>
</file>

<file path=ppt/slideMasters/_rels/slideMaster1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2.xml"/></Relationships>
</file>

<file path=ppt/slideMasters/_rels/slideMaster1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3.xml"/></Relationships>
</file>

<file path=ppt/slideMasters/_rels/slideMaster1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4.xml"/></Relationships>
</file>

<file path=ppt/slideMasters/_rels/slideMaster1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5.xml"/></Relationships>
</file>

<file path=ppt/slideMasters/_rels/slideMaster1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6.xml"/></Relationships>
</file>

<file path=ppt/slideMasters/_rels/slideMaster1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7.xml"/></Relationships>
</file>

<file path=ppt/slideMasters/_rels/slideMaster1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8.xml"/></Relationships>
</file>

<file path=ppt/slideMasters/_rels/slideMaster16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9.xml"/><Relationship Id="rId1" Type="http://schemas.openxmlformats.org/officeDocument/2006/relationships/slideLayout" Target="../slideLayouts/slideLayout7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7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0.xml"/><Relationship Id="rId1" Type="http://schemas.openxmlformats.org/officeDocument/2006/relationships/slideLayout" Target="../slideLayouts/slideLayout8.xml"/></Relationships>
</file>

<file path=ppt/slideMasters/_rels/slideMaster1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1.xml"/></Relationships>
</file>

<file path=ppt/slideMasters/_rels/slideMaster1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2.xml"/></Relationships>
</file>

<file path=ppt/slideMasters/_rels/slideMaster17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3.xml"/><Relationship Id="rId1" Type="http://schemas.openxmlformats.org/officeDocument/2006/relationships/slideLayout" Target="../slideLayouts/slideLayout9.xml"/></Relationships>
</file>

<file path=ppt/slideMasters/_rels/slideMaster1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4.xml"/></Relationships>
</file>

<file path=ppt/slideMasters/_rels/slideMaster1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5.xml"/></Relationships>
</file>

<file path=ppt/slideMasters/_rels/slideMaster17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6.xml"/><Relationship Id="rId1" Type="http://schemas.openxmlformats.org/officeDocument/2006/relationships/slideLayout" Target="../slideLayouts/slideLayout10.xml"/></Relationships>
</file>

<file path=ppt/slideMasters/_rels/slideMaster17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7.xml"/><Relationship Id="rId1" Type="http://schemas.openxmlformats.org/officeDocument/2006/relationships/slideLayout" Target="../slideLayouts/slideLayout11.xml"/></Relationships>
</file>

<file path=ppt/slideMasters/_rels/slideMaster17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8.xml"/><Relationship Id="rId1" Type="http://schemas.openxmlformats.org/officeDocument/2006/relationships/slideLayout" Target="../slideLayouts/slideLayout12.xml"/></Relationships>
</file>

<file path=ppt/slideMasters/_rels/slideMaster17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9.xml"/><Relationship Id="rId1" Type="http://schemas.openxmlformats.org/officeDocument/2006/relationships/slideLayout" Target="../slideLayouts/slideLayout13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1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0.xml"/><Relationship Id="rId1" Type="http://schemas.openxmlformats.org/officeDocument/2006/relationships/slideLayout" Target="../slideLayouts/slideLayout14.xml"/></Relationships>
</file>

<file path=ppt/slideMasters/_rels/slideMaster18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1.xml"/><Relationship Id="rId1" Type="http://schemas.openxmlformats.org/officeDocument/2006/relationships/slideLayout" Target="../slideLayouts/slideLayout15.xml"/></Relationships>
</file>

<file path=ppt/slideMasters/_rels/slideMaster18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2.xml"/><Relationship Id="rId1" Type="http://schemas.openxmlformats.org/officeDocument/2006/relationships/slideLayout" Target="../slideLayouts/slideLayout16.xml"/></Relationships>
</file>

<file path=ppt/slideMasters/_rels/slideMaster18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3.xml"/><Relationship Id="rId1" Type="http://schemas.openxmlformats.org/officeDocument/2006/relationships/slideLayout" Target="../slideLayouts/slideLayout17.xml"/></Relationships>
</file>

<file path=ppt/slideMasters/_rels/slideMaster18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4.xml"/><Relationship Id="rId1" Type="http://schemas.openxmlformats.org/officeDocument/2006/relationships/slideLayout" Target="../slideLayouts/slideLayout18.xml"/></Relationships>
</file>

<file path=ppt/slideMasters/_rels/slideMaster1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5.xml"/></Relationships>
</file>

<file path=ppt/slideMasters/_rels/slideMaster1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6.xml"/></Relationships>
</file>

<file path=ppt/slideMasters/_rels/slideMaster1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7.xml"/></Relationships>
</file>

<file path=ppt/slideMasters/_rels/slideMaster1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8.xml"/></Relationships>
</file>

<file path=ppt/slideMasters/_rels/slideMaster1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9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slideMasters/_rels/slideMaster1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0.xml"/></Relationships>
</file>

<file path=ppt/slideMasters/_rels/slideMaster1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1.xml"/></Relationships>
</file>

<file path=ppt/slideMasters/_rels/slideMaster1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2.xml"/></Relationships>
</file>

<file path=ppt/slideMasters/_rels/slideMaster1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3.xml"/></Relationships>
</file>

<file path=ppt/slideMasters/_rels/slideMaster1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4.xml"/></Relationships>
</file>

<file path=ppt/slideMasters/_rels/slideMaster1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5.xml"/></Relationships>
</file>

<file path=ppt/slideMasters/_rels/slideMaster1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6.xml"/></Relationships>
</file>

<file path=ppt/slideMasters/_rels/slideMaster1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7.xml"/></Relationships>
</file>

<file path=ppt/slideMasters/_rels/slideMaster1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8.xml"/></Relationships>
</file>

<file path=ppt/slideMasters/_rels/slideMaster1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0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0.xml"/></Relationships>
</file>

<file path=ppt/slideMasters/_rels/slideMaster20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1.xml"/></Relationships>
</file>

<file path=ppt/slideMasters/_rels/slideMaster20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2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1" Type="http://schemas.openxmlformats.org/officeDocument/2006/relationships/theme" Target="../theme/theme80.xml"/></Relationships>
</file>

<file path=ppt/slideMasters/_rels/slideMaster8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slideMasters/_rels/slideMaster82.xml.rels><?xml version="1.0" encoding="UTF-8" standalone="yes"?>
<Relationships xmlns="http://schemas.openxmlformats.org/package/2006/relationships"><Relationship Id="rId1" Type="http://schemas.openxmlformats.org/officeDocument/2006/relationships/theme" Target="../theme/theme82.xml"/></Relationships>
</file>

<file path=ppt/slideMasters/_rels/slideMaster83.xml.rels><?xml version="1.0" encoding="UTF-8" standalone="yes"?>
<Relationships xmlns="http://schemas.openxmlformats.org/package/2006/relationships"><Relationship Id="rId1" Type="http://schemas.openxmlformats.org/officeDocument/2006/relationships/theme" Target="../theme/theme83.xml"/></Relationships>
</file>

<file path=ppt/slideMasters/_rels/slideMaster84.xml.rels><?xml version="1.0" encoding="UTF-8" standalone="yes"?>
<Relationships xmlns="http://schemas.openxmlformats.org/package/2006/relationships"><Relationship Id="rId1" Type="http://schemas.openxmlformats.org/officeDocument/2006/relationships/theme" Target="../theme/theme84.xml"/></Relationships>
</file>

<file path=ppt/slideMasters/_rels/slideMaster85.xml.rels><?xml version="1.0" encoding="UTF-8" standalone="yes"?>
<Relationships xmlns="http://schemas.openxmlformats.org/package/2006/relationships"><Relationship Id="rId1" Type="http://schemas.openxmlformats.org/officeDocument/2006/relationships/theme" Target="../theme/theme85.xml"/></Relationships>
</file>

<file path=ppt/slideMasters/_rels/slideMaster86.xml.rels><?xml version="1.0" encoding="UTF-8" standalone="yes"?>
<Relationships xmlns="http://schemas.openxmlformats.org/package/2006/relationships"><Relationship Id="rId1" Type="http://schemas.openxmlformats.org/officeDocument/2006/relationships/theme" Target="../theme/theme86.xml"/></Relationships>
</file>

<file path=ppt/slideMasters/_rels/slideMaster87.xml.rels><?xml version="1.0" encoding="UTF-8" standalone="yes"?>
<Relationships xmlns="http://schemas.openxmlformats.org/package/2006/relationships"><Relationship Id="rId1" Type="http://schemas.openxmlformats.org/officeDocument/2006/relationships/theme" Target="../theme/theme87.xml"/></Relationships>
</file>

<file path=ppt/slideMasters/_rels/slideMaster8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slideMasters/_rels/slideMaster89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_rels/slideMaster90.xml.rels><?xml version="1.0" encoding="UTF-8" standalone="yes"?>
<Relationships xmlns="http://schemas.openxmlformats.org/package/2006/relationships"><Relationship Id="rId1" Type="http://schemas.openxmlformats.org/officeDocument/2006/relationships/theme" Target="../theme/theme90.xml"/></Relationships>
</file>

<file path=ppt/slideMasters/_rels/slideMaster9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1.xml"/></Relationships>
</file>

<file path=ppt/slideMasters/_rels/slideMaster92.xml.rels><?xml version="1.0" encoding="UTF-8" standalone="yes"?>
<Relationships xmlns="http://schemas.openxmlformats.org/package/2006/relationships"><Relationship Id="rId1" Type="http://schemas.openxmlformats.org/officeDocument/2006/relationships/theme" Target="../theme/theme92.xml"/></Relationships>
</file>

<file path=ppt/slideMasters/_rels/slideMaster93.xml.rels><?xml version="1.0" encoding="UTF-8" standalone="yes"?>
<Relationships xmlns="http://schemas.openxmlformats.org/package/2006/relationships"><Relationship Id="rId1" Type="http://schemas.openxmlformats.org/officeDocument/2006/relationships/theme" Target="../theme/theme93.xml"/></Relationships>
</file>

<file path=ppt/slideMasters/_rels/slideMaster94.xml.rels><?xml version="1.0" encoding="UTF-8" standalone="yes"?>
<Relationships xmlns="http://schemas.openxmlformats.org/package/2006/relationships"><Relationship Id="rId1" Type="http://schemas.openxmlformats.org/officeDocument/2006/relationships/theme" Target="../theme/theme94.xml"/></Relationships>
</file>

<file path=ppt/slideMasters/_rels/slideMaster95.xml.rels><?xml version="1.0" encoding="UTF-8" standalone="yes"?>
<Relationships xmlns="http://schemas.openxmlformats.org/package/2006/relationships"><Relationship Id="rId1" Type="http://schemas.openxmlformats.org/officeDocument/2006/relationships/theme" Target="../theme/theme95.xml"/></Relationships>
</file>

<file path=ppt/slideMasters/_rels/slideMaster96.xml.rels><?xml version="1.0" encoding="UTF-8" standalone="yes"?>
<Relationships xmlns="http://schemas.openxmlformats.org/package/2006/relationships"><Relationship Id="rId1" Type="http://schemas.openxmlformats.org/officeDocument/2006/relationships/theme" Target="../theme/theme96.xml"/></Relationships>
</file>

<file path=ppt/slideMasters/_rels/slideMaster97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slideMasters/_rels/slideMaster98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slideMasters/_rels/slideMaster9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182563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123950"/>
            <a:ext cx="87757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97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5" r:id="rId4"/>
    <p:sldLayoutId id="2147483783" r:id="rId5"/>
    <p:sldLayoutId id="2147483784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charset="0"/>
          <a:ea typeface="Arial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400050" indent="-342900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800100" indent="-34131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257300" indent="-339725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7145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tabLst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171700" indent="-347663" algn="l" rtl="0" eaLnBrk="1" fontAlgn="base" hangingPunct="1">
        <a:spcBef>
          <a:spcPts val="0"/>
        </a:spcBef>
        <a:spcAft>
          <a:spcPct val="20000"/>
        </a:spcAft>
        <a:buClr>
          <a:schemeClr val="tx2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7422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0842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2517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829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944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228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3995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336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052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987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3069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880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085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860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458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14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67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8459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984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48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1977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677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2822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24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988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702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202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303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97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213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10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98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465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629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44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161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117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5982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499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899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740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352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346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137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71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327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8554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027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74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56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497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8676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036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217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87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1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731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995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7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3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90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3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6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573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34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5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572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4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96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9935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687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608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693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653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8205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206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3877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763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549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50030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095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9402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99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056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1763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2566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7051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01521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47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1288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263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949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1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919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0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42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3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773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199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921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0898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8212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5323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422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167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8129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996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261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028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693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551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5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907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275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28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0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25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698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7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73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34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533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217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199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908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48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ＭＳ Ｐゴシック" charset="0"/>
              </a:rPr>
              <a:t>© 2016 Pearson Education, Inc.</a:t>
            </a:r>
            <a:endParaRPr lang="en-US" dirty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970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2005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7.4: During oxidative phosphorylation, chemiosmosis couples electron transport to ATP synthesis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Following glycolysis and the citric acid cycle, NADH and FADH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account for most of the energy extracted from food</a:t>
            </a:r>
          </a:p>
          <a:p>
            <a:r>
              <a:rPr lang="en-US" altLang="en-US" dirty="0" smtClean="0"/>
              <a:t>These two electron carriers donate electrons to the electron transport chain, which powers ATP synthesis via oxidative phosphorylation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83336"/>
            <a:ext cx="8546592" cy="529132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3101975" y="5167313"/>
            <a:ext cx="20678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Electron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transport chain</a:t>
            </a:r>
          </a:p>
        </p:txBody>
      </p:sp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7003254" y="5166520"/>
            <a:ext cx="13737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Chemiosmosis</a:t>
            </a: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3962718" y="5698173"/>
            <a:ext cx="22538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Oxidative phosphorylation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851" y="1749766"/>
            <a:ext cx="174728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227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227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8544" y="1582284"/>
            <a:ext cx="174728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227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227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4025" y="1422741"/>
            <a:ext cx="174728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227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227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7961313" y="1483859"/>
            <a:ext cx="7742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  <a:p>
            <a:pPr eaLnBrk="0" hangingPunct="0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synthase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66713" y="2102984"/>
            <a:ext cx="1393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Protein complex</a:t>
            </a:r>
          </a:p>
          <a:p>
            <a:pPr eaLnBrk="0" hangingPunct="0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electron</a:t>
            </a:r>
          </a:p>
          <a:p>
            <a:pPr eaLnBrk="0" hangingPunct="0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carriers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6313" y="4270716"/>
            <a:ext cx="455253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7407" y="4230234"/>
            <a:ext cx="402354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</a:t>
            </a:r>
            <a:r>
              <a:rPr lang="en-US" sz="1227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227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698501" y="4511221"/>
            <a:ext cx="16110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(carrying electrons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from food)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71569" y="4768397"/>
            <a:ext cx="174728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227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227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8228013" y="4352471"/>
            <a:ext cx="3457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82035" y="1927190"/>
            <a:ext cx="174728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227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227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8881" y="3242313"/>
            <a:ext cx="60914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93" y="3169288"/>
            <a:ext cx="182742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4068" y="3634426"/>
            <a:ext cx="121828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81693" y="2813688"/>
            <a:ext cx="174728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7425" y="2098310"/>
            <a:ext cx="386324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err="1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Cyt</a:t>
            </a:r>
            <a:r>
              <a:rPr lang="en-US" sz="1227" b="1" dirty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27" b="1" i="1" dirty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38825" y="2949210"/>
            <a:ext cx="121828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61013" y="3875514"/>
            <a:ext cx="486672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FADH</a:t>
            </a:r>
            <a:r>
              <a:rPr lang="en-US" sz="1227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122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5538" y="3757248"/>
            <a:ext cx="615553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</a:t>
            </a: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227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227" b="1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½</a:t>
            </a:r>
            <a:endParaRPr lang="en-US" sz="1227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2250" y="3757248"/>
            <a:ext cx="293350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sz="1227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sz="1227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58706" y="3846903"/>
            <a:ext cx="315151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FAD</a:t>
            </a:r>
            <a:endParaRPr lang="en-US" sz="1227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11333" y="3759632"/>
            <a:ext cx="179536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  <a:r>
              <a:rPr lang="en-US" sz="1227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endParaRPr lang="en-US" sz="1227" b="1" baseline="-25000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2870" y="4346911"/>
            <a:ext cx="463653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ADP </a:t>
            </a:r>
            <a:r>
              <a:rPr lang="en-US" sz="1227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938" b="1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1031" y="4353601"/>
            <a:ext cx="104196" cy="18883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7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P</a:t>
            </a:r>
            <a:endParaRPr lang="en-US" sz="938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13423" y="4440875"/>
            <a:ext cx="33664" cy="1446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4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i</a:t>
            </a:r>
            <a:endParaRPr lang="en-US" sz="94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076325" y="2584450"/>
            <a:ext cx="606425" cy="381000"/>
          </a:xfrm>
          <a:custGeom>
            <a:avLst/>
            <a:gdLst>
              <a:gd name="connsiteX0" fmla="*/ 0 w 606425"/>
              <a:gd name="connsiteY0" fmla="*/ 0 h 381000"/>
              <a:gd name="connsiteX1" fmla="*/ 606425 w 606425"/>
              <a:gd name="connsiteY1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425" h="381000">
                <a:moveTo>
                  <a:pt x="0" y="0"/>
                </a:moveTo>
                <a:lnTo>
                  <a:pt x="606425" y="3810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8015288" y="1907381"/>
            <a:ext cx="226218" cy="347663"/>
          </a:xfrm>
          <a:custGeom>
            <a:avLst/>
            <a:gdLst>
              <a:gd name="connsiteX0" fmla="*/ 0 w 226218"/>
              <a:gd name="connsiteY0" fmla="*/ 347663 h 347663"/>
              <a:gd name="connsiteX1" fmla="*/ 226218 w 226218"/>
              <a:gd name="connsiteY1" fmla="*/ 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218" h="347663">
                <a:moveTo>
                  <a:pt x="0" y="347663"/>
                </a:moveTo>
                <a:lnTo>
                  <a:pt x="22621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535230" y="5010930"/>
            <a:ext cx="4787442" cy="150215"/>
          </a:xfrm>
          <a:custGeom>
            <a:avLst/>
            <a:gdLst>
              <a:gd name="connsiteX0" fmla="*/ 6350 w 4787442"/>
              <a:gd name="connsiteY0" fmla="*/ 6350 h 150215"/>
              <a:gd name="connsiteX1" fmla="*/ 65532 w 4787442"/>
              <a:gd name="connsiteY1" fmla="*/ 88861 h 150215"/>
              <a:gd name="connsiteX2" fmla="*/ 2323426 w 4787442"/>
              <a:gd name="connsiteY2" fmla="*/ 88861 h 150215"/>
              <a:gd name="connsiteX3" fmla="*/ 2393696 w 4787442"/>
              <a:gd name="connsiteY3" fmla="*/ 143865 h 150215"/>
              <a:gd name="connsiteX4" fmla="*/ 2463977 w 4787442"/>
              <a:gd name="connsiteY4" fmla="*/ 88861 h 150215"/>
              <a:gd name="connsiteX5" fmla="*/ 4721910 w 4787442"/>
              <a:gd name="connsiteY5" fmla="*/ 88861 h 150215"/>
              <a:gd name="connsiteX6" fmla="*/ 4781092 w 4787442"/>
              <a:gd name="connsiteY6" fmla="*/ 6350 h 150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787442" h="150215">
                <a:moveTo>
                  <a:pt x="6350" y="6350"/>
                </a:moveTo>
                <a:cubicBezTo>
                  <a:pt x="6350" y="6350"/>
                  <a:pt x="13500" y="88861"/>
                  <a:pt x="65532" y="88861"/>
                </a:cubicBezTo>
                <a:cubicBezTo>
                  <a:pt x="117297" y="88861"/>
                  <a:pt x="2282748" y="88861"/>
                  <a:pt x="2323426" y="88861"/>
                </a:cubicBezTo>
                <a:cubicBezTo>
                  <a:pt x="2364104" y="88861"/>
                  <a:pt x="2393696" y="143865"/>
                  <a:pt x="2393696" y="143865"/>
                </a:cubicBezTo>
                <a:cubicBezTo>
                  <a:pt x="2393696" y="143865"/>
                  <a:pt x="2423286" y="88861"/>
                  <a:pt x="2463977" y="88861"/>
                </a:cubicBezTo>
                <a:cubicBezTo>
                  <a:pt x="2504681" y="88861"/>
                  <a:pt x="4670120" y="88861"/>
                  <a:pt x="4721910" y="88861"/>
                </a:cubicBezTo>
                <a:cubicBezTo>
                  <a:pt x="4773701" y="88861"/>
                  <a:pt x="4781092" y="6350"/>
                  <a:pt x="4781092" y="635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1535230" y="5525280"/>
            <a:ext cx="7173303" cy="150215"/>
          </a:xfrm>
          <a:custGeom>
            <a:avLst/>
            <a:gdLst>
              <a:gd name="connsiteX0" fmla="*/ 6350 w 7173303"/>
              <a:gd name="connsiteY0" fmla="*/ 6350 h 150215"/>
              <a:gd name="connsiteX1" fmla="*/ 65532 w 7173303"/>
              <a:gd name="connsiteY1" fmla="*/ 88861 h 150215"/>
              <a:gd name="connsiteX2" fmla="*/ 3479698 w 7173303"/>
              <a:gd name="connsiteY2" fmla="*/ 88861 h 150215"/>
              <a:gd name="connsiteX3" fmla="*/ 3549967 w 7173303"/>
              <a:gd name="connsiteY3" fmla="*/ 143865 h 150215"/>
              <a:gd name="connsiteX4" fmla="*/ 3620236 w 7173303"/>
              <a:gd name="connsiteY4" fmla="*/ 88861 h 150215"/>
              <a:gd name="connsiteX5" fmla="*/ 7107771 w 7173303"/>
              <a:gd name="connsiteY5" fmla="*/ 88861 h 150215"/>
              <a:gd name="connsiteX6" fmla="*/ 7166952 w 7173303"/>
              <a:gd name="connsiteY6" fmla="*/ 6350 h 150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7173303" h="150215">
                <a:moveTo>
                  <a:pt x="6350" y="6350"/>
                </a:moveTo>
                <a:cubicBezTo>
                  <a:pt x="6350" y="6350"/>
                  <a:pt x="13500" y="88861"/>
                  <a:pt x="65532" y="88861"/>
                </a:cubicBezTo>
                <a:cubicBezTo>
                  <a:pt x="117297" y="88861"/>
                  <a:pt x="3438982" y="88861"/>
                  <a:pt x="3479698" y="88861"/>
                </a:cubicBezTo>
                <a:cubicBezTo>
                  <a:pt x="3520376" y="88861"/>
                  <a:pt x="3549967" y="143865"/>
                  <a:pt x="3549967" y="143865"/>
                </a:cubicBezTo>
                <a:cubicBezTo>
                  <a:pt x="3549967" y="143865"/>
                  <a:pt x="3579558" y="88861"/>
                  <a:pt x="3620236" y="88861"/>
                </a:cubicBezTo>
                <a:cubicBezTo>
                  <a:pt x="3660940" y="88861"/>
                  <a:pt x="7055980" y="88861"/>
                  <a:pt x="7107771" y="88861"/>
                </a:cubicBezTo>
                <a:cubicBezTo>
                  <a:pt x="7159561" y="88861"/>
                  <a:pt x="7166952" y="6350"/>
                  <a:pt x="7166952" y="635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6419980" y="5010930"/>
            <a:ext cx="2243581" cy="150215"/>
          </a:xfrm>
          <a:custGeom>
            <a:avLst/>
            <a:gdLst>
              <a:gd name="connsiteX0" fmla="*/ 6350 w 2243581"/>
              <a:gd name="connsiteY0" fmla="*/ 6350 h 150215"/>
              <a:gd name="connsiteX1" fmla="*/ 61366 w 2243581"/>
              <a:gd name="connsiteY1" fmla="*/ 88861 h 150215"/>
              <a:gd name="connsiteX2" fmla="*/ 1057033 w 2243581"/>
              <a:gd name="connsiteY2" fmla="*/ 88861 h 150215"/>
              <a:gd name="connsiteX3" fmla="*/ 1122362 w 2243581"/>
              <a:gd name="connsiteY3" fmla="*/ 143865 h 150215"/>
              <a:gd name="connsiteX4" fmla="*/ 1187678 w 2243581"/>
              <a:gd name="connsiteY4" fmla="*/ 88861 h 150215"/>
              <a:gd name="connsiteX5" fmla="*/ 2182215 w 2243581"/>
              <a:gd name="connsiteY5" fmla="*/ 88861 h 150215"/>
              <a:gd name="connsiteX6" fmla="*/ 2237231 w 2243581"/>
              <a:gd name="connsiteY6" fmla="*/ 6350 h 150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43581" h="150215">
                <a:moveTo>
                  <a:pt x="6350" y="6350"/>
                </a:moveTo>
                <a:cubicBezTo>
                  <a:pt x="6350" y="6350"/>
                  <a:pt x="13030" y="88861"/>
                  <a:pt x="61366" y="88861"/>
                </a:cubicBezTo>
                <a:cubicBezTo>
                  <a:pt x="109486" y="88861"/>
                  <a:pt x="1019226" y="88861"/>
                  <a:pt x="1057033" y="88861"/>
                </a:cubicBezTo>
                <a:cubicBezTo>
                  <a:pt x="1094854" y="88861"/>
                  <a:pt x="1122362" y="143865"/>
                  <a:pt x="1122362" y="143865"/>
                </a:cubicBezTo>
                <a:cubicBezTo>
                  <a:pt x="1122362" y="143865"/>
                  <a:pt x="1149870" y="88861"/>
                  <a:pt x="1187678" y="88861"/>
                </a:cubicBezTo>
                <a:cubicBezTo>
                  <a:pt x="1225498" y="88861"/>
                  <a:pt x="2134069" y="88861"/>
                  <a:pt x="2182215" y="88861"/>
                </a:cubicBezTo>
                <a:cubicBezTo>
                  <a:pt x="2230348" y="88861"/>
                  <a:pt x="2237231" y="6350"/>
                  <a:pt x="2237231" y="635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17576"/>
            <a:ext cx="8546592" cy="60228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7.14-1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12870" y="1721086"/>
            <a:ext cx="17953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Protein complex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of electron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carriers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8346" y="4707970"/>
            <a:ext cx="666849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NADH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662901" y="5065949"/>
            <a:ext cx="207749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(carrying electrons</a:t>
            </a:r>
          </a:p>
          <a:p>
            <a:pPr eaLnBrk="0" hangingPunct="0">
              <a:lnSpc>
                <a:spcPts val="2000"/>
              </a:lnSpc>
            </a:pPr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from food)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3990302" y="6005752"/>
            <a:ext cx="27315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Electron 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transport chain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1069" y="2848275"/>
            <a:ext cx="173124" cy="2660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29" b="1" dirty="0">
                <a:solidFill>
                  <a:srgbClr val="FFFFFF"/>
                </a:solidFill>
                <a:ea typeface="ＭＳ Ｐゴシック" charset="0"/>
              </a:rPr>
              <a:t>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7382" y="3267373"/>
            <a:ext cx="86562" cy="2660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29" b="1" dirty="0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02920" y="3164185"/>
            <a:ext cx="259686" cy="2660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29" b="1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6582" y="3819823"/>
            <a:ext cx="173124" cy="2660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29" b="1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3070" y="2664123"/>
            <a:ext cx="246862" cy="2660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29" b="1">
                <a:solidFill>
                  <a:srgbClr val="FFFFFF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2059" y="1159672"/>
            <a:ext cx="246862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730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73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9984" y="921547"/>
            <a:ext cx="246862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730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73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0115" y="1655765"/>
            <a:ext cx="541815" cy="2660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29" b="1" dirty="0" err="1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Cyt</a:t>
            </a:r>
            <a:r>
              <a:rPr lang="en-US" sz="1729" b="1" dirty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729" b="1" i="1" dirty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70802" y="699297"/>
            <a:ext cx="246862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730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73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9009" y="4153693"/>
            <a:ext cx="686663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FADH</a:t>
            </a:r>
            <a:r>
              <a:rPr lang="en-US" sz="173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73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3215" y="4657727"/>
            <a:ext cx="567463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</a:t>
            </a:r>
            <a:r>
              <a:rPr lang="en-US" sz="1730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73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73790" y="3994152"/>
            <a:ext cx="867225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730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730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½</a:t>
            </a:r>
            <a:endParaRPr lang="en-US" sz="173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80428" y="3994152"/>
            <a:ext cx="415178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73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r>
              <a:rPr lang="en-US" sz="173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25010" y="4115602"/>
            <a:ext cx="444609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FAD</a:t>
            </a:r>
            <a:endParaRPr lang="en-US" sz="1730" b="1" dirty="0">
              <a:solidFill>
                <a:srgbClr val="FFFFFF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71522" y="3992009"/>
            <a:ext cx="254878" cy="26622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3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O</a:t>
            </a:r>
            <a:r>
              <a:rPr lang="en-US" sz="173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730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1333500" y="2330450"/>
            <a:ext cx="711200" cy="527050"/>
          </a:xfrm>
          <a:custGeom>
            <a:avLst/>
            <a:gdLst>
              <a:gd name="connsiteX0" fmla="*/ 0 w 711200"/>
              <a:gd name="connsiteY0" fmla="*/ 0 h 527050"/>
              <a:gd name="connsiteX1" fmla="*/ 711200 w 711200"/>
              <a:gd name="connsiteY1" fmla="*/ 527050 h 527050"/>
              <a:gd name="connsiteX2" fmla="*/ 711200 w 711200"/>
              <a:gd name="connsiteY2" fmla="*/ 527050 h 527050"/>
              <a:gd name="connsiteX3" fmla="*/ 711200 w 711200"/>
              <a:gd name="connsiteY3" fmla="*/ 52705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527050">
                <a:moveTo>
                  <a:pt x="0" y="0"/>
                </a:moveTo>
                <a:lnTo>
                  <a:pt x="711200" y="527050"/>
                </a:lnTo>
                <a:lnTo>
                  <a:pt x="711200" y="527050"/>
                </a:lnTo>
                <a:lnTo>
                  <a:pt x="711200" y="5270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1847850" y="5791200"/>
            <a:ext cx="6724649" cy="208981"/>
          </a:xfrm>
          <a:custGeom>
            <a:avLst/>
            <a:gdLst>
              <a:gd name="connsiteX0" fmla="*/ 6350 w 4787442"/>
              <a:gd name="connsiteY0" fmla="*/ 6350 h 150215"/>
              <a:gd name="connsiteX1" fmla="*/ 65532 w 4787442"/>
              <a:gd name="connsiteY1" fmla="*/ 88861 h 150215"/>
              <a:gd name="connsiteX2" fmla="*/ 2323426 w 4787442"/>
              <a:gd name="connsiteY2" fmla="*/ 88861 h 150215"/>
              <a:gd name="connsiteX3" fmla="*/ 2393696 w 4787442"/>
              <a:gd name="connsiteY3" fmla="*/ 143865 h 150215"/>
              <a:gd name="connsiteX4" fmla="*/ 2463977 w 4787442"/>
              <a:gd name="connsiteY4" fmla="*/ 88861 h 150215"/>
              <a:gd name="connsiteX5" fmla="*/ 4721910 w 4787442"/>
              <a:gd name="connsiteY5" fmla="*/ 88861 h 150215"/>
              <a:gd name="connsiteX6" fmla="*/ 4781092 w 4787442"/>
              <a:gd name="connsiteY6" fmla="*/ 6350 h 150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787442" h="150215">
                <a:moveTo>
                  <a:pt x="6350" y="6350"/>
                </a:moveTo>
                <a:cubicBezTo>
                  <a:pt x="6350" y="6350"/>
                  <a:pt x="13500" y="88861"/>
                  <a:pt x="65532" y="88861"/>
                </a:cubicBezTo>
                <a:cubicBezTo>
                  <a:pt x="117297" y="88861"/>
                  <a:pt x="2282748" y="88861"/>
                  <a:pt x="2323426" y="88861"/>
                </a:cubicBezTo>
                <a:cubicBezTo>
                  <a:pt x="2364104" y="88861"/>
                  <a:pt x="2393696" y="143865"/>
                  <a:pt x="2393696" y="143865"/>
                </a:cubicBezTo>
                <a:cubicBezTo>
                  <a:pt x="2393696" y="143865"/>
                  <a:pt x="2423286" y="88861"/>
                  <a:pt x="2463977" y="88861"/>
                </a:cubicBezTo>
                <a:cubicBezTo>
                  <a:pt x="2504681" y="88861"/>
                  <a:pt x="4670120" y="88861"/>
                  <a:pt x="4721910" y="88861"/>
                </a:cubicBezTo>
                <a:cubicBezTo>
                  <a:pt x="4773701" y="88861"/>
                  <a:pt x="4781092" y="6350"/>
                  <a:pt x="4781092" y="635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84" y="204216"/>
            <a:ext cx="4066032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7.14-2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276285" y="326653"/>
            <a:ext cx="1112484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  <a:p>
            <a:pPr eaLnBrk="0" hangingPunct="0">
              <a:lnSpc>
                <a:spcPts val="220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synthase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0467" y="942603"/>
            <a:ext cx="280526" cy="3031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970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97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560" y="4829596"/>
            <a:ext cx="747256" cy="3028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68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ADP </a:t>
            </a:r>
            <a:r>
              <a:rPr lang="en-US" sz="1968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505" b="1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4116" y="5501903"/>
            <a:ext cx="280526" cy="3031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7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970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1970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5684272" y="4859759"/>
            <a:ext cx="495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726884" y="6148015"/>
            <a:ext cx="18242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Chemiosmosis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7964" y="4834358"/>
            <a:ext cx="168316" cy="30284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6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P</a:t>
            </a:r>
            <a:endParaRPr lang="en-US" sz="1505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3524" y="4978635"/>
            <a:ext cx="52900" cy="2308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i</a:t>
            </a:r>
            <a:endParaRPr lang="en-US" sz="150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291138" y="916781"/>
            <a:ext cx="369093" cy="547688"/>
          </a:xfrm>
          <a:custGeom>
            <a:avLst/>
            <a:gdLst>
              <a:gd name="connsiteX0" fmla="*/ 0 w 369093"/>
              <a:gd name="connsiteY0" fmla="*/ 547688 h 547688"/>
              <a:gd name="connsiteX1" fmla="*/ 369093 w 369093"/>
              <a:gd name="connsiteY1" fmla="*/ 0 h 5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093" h="547688">
                <a:moveTo>
                  <a:pt x="0" y="547688"/>
                </a:moveTo>
                <a:lnTo>
                  <a:pt x="36909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40239" y="5926836"/>
            <a:ext cx="3602494" cy="245910"/>
          </a:xfrm>
          <a:custGeom>
            <a:avLst/>
            <a:gdLst>
              <a:gd name="connsiteX0" fmla="*/ 12700 w 3602494"/>
              <a:gd name="connsiteY0" fmla="*/ 12700 h 245910"/>
              <a:gd name="connsiteX1" fmla="*/ 100876 w 3602494"/>
              <a:gd name="connsiteY1" fmla="*/ 145008 h 245910"/>
              <a:gd name="connsiteX2" fmla="*/ 1697405 w 3602494"/>
              <a:gd name="connsiteY2" fmla="*/ 145008 h 245910"/>
              <a:gd name="connsiteX3" fmla="*/ 1802142 w 3602494"/>
              <a:gd name="connsiteY3" fmla="*/ 233209 h 245910"/>
              <a:gd name="connsiteX4" fmla="*/ 1906892 w 3602494"/>
              <a:gd name="connsiteY4" fmla="*/ 145008 h 245910"/>
              <a:gd name="connsiteX5" fmla="*/ 3501580 w 3602494"/>
              <a:gd name="connsiteY5" fmla="*/ 145008 h 245910"/>
              <a:gd name="connsiteX6" fmla="*/ 3589794 w 3602494"/>
              <a:gd name="connsiteY6" fmla="*/ 12700 h 2459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602494" h="245910">
                <a:moveTo>
                  <a:pt x="12700" y="12700"/>
                </a:moveTo>
                <a:cubicBezTo>
                  <a:pt x="12700" y="12700"/>
                  <a:pt x="23368" y="145008"/>
                  <a:pt x="100876" y="145008"/>
                </a:cubicBezTo>
                <a:cubicBezTo>
                  <a:pt x="178066" y="145008"/>
                  <a:pt x="1636763" y="145008"/>
                  <a:pt x="1697405" y="145008"/>
                </a:cubicBezTo>
                <a:cubicBezTo>
                  <a:pt x="1758060" y="145008"/>
                  <a:pt x="1802142" y="233209"/>
                  <a:pt x="1802142" y="233209"/>
                </a:cubicBezTo>
                <a:cubicBezTo>
                  <a:pt x="1802142" y="233209"/>
                  <a:pt x="1846249" y="145008"/>
                  <a:pt x="1906892" y="145008"/>
                </a:cubicBezTo>
                <a:cubicBezTo>
                  <a:pt x="1967509" y="145008"/>
                  <a:pt x="3424389" y="145008"/>
                  <a:pt x="3501580" y="145008"/>
                </a:cubicBezTo>
                <a:cubicBezTo>
                  <a:pt x="3578758" y="145008"/>
                  <a:pt x="3589794" y="12700"/>
                  <a:pt x="3589794" y="12700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 Accounting of ATP Production by Cellular Respiration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During cellular respiration, most energy flows in the following sequence: </a:t>
            </a:r>
          </a:p>
          <a:p>
            <a:pPr marL="457200" lvl="1" indent="0">
              <a:buNone/>
            </a:pPr>
            <a:r>
              <a:rPr lang="en-US" altLang="en-US" dirty="0" smtClean="0"/>
              <a:t>glucose </a:t>
            </a:r>
            <a:r>
              <a:rPr lang="en-US" altLang="en-US" dirty="0" smtClean="0">
                <a:sym typeface="Symbol" pitchFamily="18" charset="2"/>
              </a:rPr>
              <a:t> </a:t>
            </a:r>
            <a:r>
              <a:rPr lang="en-US" altLang="en-US" dirty="0" smtClean="0"/>
              <a:t>NADH </a:t>
            </a:r>
            <a:r>
              <a:rPr lang="en-US" altLang="en-US" dirty="0" smtClean="0">
                <a:sym typeface="Symbol" pitchFamily="18" charset="2"/>
              </a:rPr>
              <a:t> </a:t>
            </a:r>
            <a:r>
              <a:rPr lang="en-US" altLang="en-US" dirty="0" smtClean="0"/>
              <a:t>electron transport chain </a:t>
            </a:r>
            <a:r>
              <a:rPr lang="en-US" altLang="en-US" dirty="0" smtClean="0">
                <a:sym typeface="Symbol" pitchFamily="18" charset="2"/>
              </a:rPr>
              <a:t> </a:t>
            </a:r>
            <a:r>
              <a:rPr lang="en-US" altLang="en-US" dirty="0" smtClean="0"/>
              <a:t>proton-motive force </a:t>
            </a:r>
            <a:r>
              <a:rPr lang="en-US" altLang="en-US" dirty="0" smtClean="0">
                <a:sym typeface="Symbol" pitchFamily="18" charset="2"/>
              </a:rPr>
              <a:t> </a:t>
            </a:r>
            <a:r>
              <a:rPr lang="en-US" altLang="en-US" dirty="0" smtClean="0"/>
              <a:t>ATP</a:t>
            </a:r>
          </a:p>
          <a:p>
            <a:r>
              <a:rPr lang="en-US" altLang="en-US" dirty="0" smtClean="0"/>
              <a:t>About 34% of the energy in a glucose molecule is transferred to ATP during cellular respiration, making about 32 ATP</a:t>
            </a:r>
          </a:p>
          <a:p>
            <a:r>
              <a:rPr lang="en-US" altLang="en-US" dirty="0" smtClean="0"/>
              <a:t>There are several reasons why the number of ATP molecules is not known exactly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30808"/>
            <a:ext cx="8546592" cy="45963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91" y="1148784"/>
            <a:ext cx="747384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CYTOSOL</a:t>
            </a:r>
            <a:endParaRPr lang="en-US" sz="121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9779" y="1155134"/>
            <a:ext cx="1259960" cy="3724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Electron shuttles</a:t>
            </a:r>
          </a:p>
          <a:p>
            <a:pPr eaLnBrk="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span membrane</a:t>
            </a:r>
            <a:endParaRPr lang="en-US" sz="121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6472" y="1148784"/>
            <a:ext cx="1342099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MITOCHONDRION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734047" y="1343285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NADH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942010" y="1540135"/>
            <a:ext cx="15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0235" y="1751272"/>
            <a:ext cx="603883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FADH</a:t>
            </a:r>
            <a:r>
              <a:rPr lang="en-US" sz="12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83285" y="2165610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2 NADH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812085" y="2165610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6 NADH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622" y="2165610"/>
            <a:ext cx="603883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FADH</a:t>
            </a:r>
            <a:r>
              <a:rPr lang="en-US" sz="12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078160" y="2151322"/>
            <a:ext cx="5706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2 NADH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210" y="2829185"/>
            <a:ext cx="973408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GLYCOLYSIS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060" y="3254635"/>
            <a:ext cx="612347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Glucose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51222" y="3254635"/>
            <a:ext cx="787075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Pyruvate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0922" y="2829185"/>
            <a:ext cx="1719060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PYRUVATE OXIDATION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46685" y="3254635"/>
            <a:ext cx="952825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Acetyl CoA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8421" y="2829185"/>
            <a:ext cx="1553631" cy="3724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OXIDATIVE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PHOSPHORYLATION</a:t>
            </a:r>
            <a:endParaRPr lang="en-US" sz="1210" b="1" dirty="0">
              <a:solidFill>
                <a:srgbClr val="FFFFFF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7022" y="3289560"/>
            <a:ext cx="1449115" cy="37241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(Electron transport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and chemiosmosis)</a:t>
            </a:r>
            <a:endParaRPr lang="en-US" sz="1210" b="1" dirty="0">
              <a:solidFill>
                <a:srgbClr val="FFFFFF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1098797" y="4419860"/>
            <a:ext cx="5519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ATP</a:t>
            </a: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5131047" y="4419860"/>
            <a:ext cx="5519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ATP</a:t>
            </a: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7158285" y="4419860"/>
            <a:ext cx="15105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about 26 or 28 ATP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08497" y="5062797"/>
            <a:ext cx="1683153" cy="186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Maximum per glucose:</a:t>
            </a: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4770685" y="4989772"/>
            <a:ext cx="4456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About</a:t>
            </a:r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4554785" y="5165985"/>
            <a:ext cx="9142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30 or 32 ATP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17237" y="2972707"/>
            <a:ext cx="570669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CITRIC</a:t>
            </a:r>
          </a:p>
          <a:p>
            <a:pPr algn="ctr" eaLnBrk="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 ACID</a:t>
            </a:r>
          </a:p>
          <a:p>
            <a:pPr algn="ctr" eaLnBrk="0" fontAlgn="auto" hangingPunc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10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 CYCLE</a:t>
            </a:r>
            <a:endParaRPr lang="en-US" sz="1210" b="1" dirty="0">
              <a:solidFill>
                <a:srgbClr val="FFFFFF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22550" y="1260475"/>
            <a:ext cx="641350" cy="555625"/>
          </a:xfrm>
          <a:custGeom>
            <a:avLst/>
            <a:gdLst>
              <a:gd name="connsiteX0" fmla="*/ 434975 w 641350"/>
              <a:gd name="connsiteY0" fmla="*/ 555625 h 555625"/>
              <a:gd name="connsiteX1" fmla="*/ 0 w 641350"/>
              <a:gd name="connsiteY1" fmla="*/ 0 h 555625"/>
              <a:gd name="connsiteX2" fmla="*/ 641350 w 641350"/>
              <a:gd name="connsiteY2" fmla="*/ 146050 h 5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350" h="555625">
                <a:moveTo>
                  <a:pt x="434975" y="555625"/>
                </a:moveTo>
                <a:lnTo>
                  <a:pt x="0" y="0"/>
                </a:lnTo>
                <a:lnTo>
                  <a:pt x="641350" y="14605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655320"/>
            <a:ext cx="6851904" cy="55473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7.15-1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896091" y="629386"/>
            <a:ext cx="20790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Electron shuttles</a:t>
            </a:r>
          </a:p>
          <a:p>
            <a:pPr eaLnBrk="0" hangingPunct="0"/>
            <a:r>
              <a:rPr lang="en-US" sz="20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span membrane</a:t>
            </a:r>
            <a:endParaRPr 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3253" y="1045312"/>
            <a:ext cx="9489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NADH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06153" y="1370749"/>
            <a:ext cx="2548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3566" y="1729524"/>
            <a:ext cx="995914" cy="3046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FADH</a:t>
            </a:r>
            <a:r>
              <a:rPr lang="en-US" sz="198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21428" y="2397862"/>
            <a:ext cx="9489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NADH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2035666" y="3529749"/>
            <a:ext cx="1607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GLYCOLYSIS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1299066" y="4240949"/>
            <a:ext cx="10114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Glucose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3048491" y="4240949"/>
            <a:ext cx="12968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2 Pyruvate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57941" y="5802255"/>
            <a:ext cx="939744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98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983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5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98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ATP</a:t>
            </a:r>
            <a:endParaRPr lang="en-US" sz="1983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991100" y="901700"/>
            <a:ext cx="1082675" cy="930275"/>
          </a:xfrm>
          <a:custGeom>
            <a:avLst/>
            <a:gdLst>
              <a:gd name="connsiteX0" fmla="*/ 739775 w 1082675"/>
              <a:gd name="connsiteY0" fmla="*/ 930275 h 930275"/>
              <a:gd name="connsiteX1" fmla="*/ 0 w 1082675"/>
              <a:gd name="connsiteY1" fmla="*/ 0 h 930275"/>
              <a:gd name="connsiteX2" fmla="*/ 1082675 w 1082675"/>
              <a:gd name="connsiteY2" fmla="*/ 273050 h 93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675" h="930275">
                <a:moveTo>
                  <a:pt x="739775" y="930275"/>
                </a:moveTo>
                <a:lnTo>
                  <a:pt x="0" y="0"/>
                </a:lnTo>
                <a:lnTo>
                  <a:pt x="1082675" y="27305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" y="1481328"/>
            <a:ext cx="7796784" cy="38953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7.15-2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3838" y="1592674"/>
            <a:ext cx="9489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NADH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21363" y="1592674"/>
            <a:ext cx="9489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6 NADH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78688" y="1592674"/>
            <a:ext cx="1000659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198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FADH</a:t>
            </a:r>
            <a:r>
              <a:rPr lang="en-US" sz="1983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516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04081" y="2709479"/>
            <a:ext cx="28394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PYRUVATE OXIDATION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539081" y="3420679"/>
            <a:ext cx="1572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2 Acetyl CoA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4654925" y="2936492"/>
            <a:ext cx="9425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CITRIC</a:t>
            </a:r>
          </a:p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ACID</a:t>
            </a:r>
          </a:p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CYCLE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0431" y="4986748"/>
            <a:ext cx="912686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98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2 ATP</a:t>
            </a:r>
            <a:endParaRPr lang="en-US" sz="1983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1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92480"/>
            <a:ext cx="8546592" cy="52730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7.15-3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790" y="909290"/>
            <a:ext cx="9489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NADH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690" y="1258540"/>
            <a:ext cx="2548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103" y="1591915"/>
            <a:ext cx="1000659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198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FADH</a:t>
            </a:r>
            <a:r>
              <a:rPr lang="en-US" sz="1983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516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003" y="2284065"/>
            <a:ext cx="9489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NADH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1528" y="2284065"/>
            <a:ext cx="948978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6 NADH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8853" y="2284065"/>
            <a:ext cx="1000659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</a:t>
            </a:r>
            <a:r>
              <a:rPr lang="en-US" sz="198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FADH</a:t>
            </a:r>
            <a:r>
              <a:rPr lang="en-US" sz="1983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516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079086" y="3393728"/>
            <a:ext cx="25683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OXIDATIVE</a:t>
            </a:r>
          </a:p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PHOSPHORYLATION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6179428" y="4163665"/>
            <a:ext cx="23932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20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(Electron transport</a:t>
            </a:r>
          </a:p>
          <a:p>
            <a:pPr eaLnBrk="0" hangingPunct="0"/>
            <a:r>
              <a:rPr lang="en-US" sz="2000" b="1" smtClean="0">
                <a:solidFill>
                  <a:srgbClr val="FFFFFF"/>
                </a:solidFill>
                <a:latin typeface="Arial"/>
                <a:ea typeface="ＭＳ Ｐゴシック" charset="0"/>
              </a:rPr>
              <a:t>and chemiosmosis)</a:t>
            </a:r>
            <a:endParaRPr lang="en-US" sz="200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2903" y="5668616"/>
            <a:ext cx="2494850" cy="30514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83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98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983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about 26 </a:t>
            </a:r>
            <a:r>
              <a:rPr lang="en-US" sz="198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or 28 ATP</a:t>
            </a:r>
            <a:endParaRPr lang="en-US" sz="1983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0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2551176"/>
            <a:ext cx="5419344" cy="17556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7.15-4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1380" y="3184828"/>
            <a:ext cx="2813271" cy="3108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2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Maximum per glucose: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0260" y="3062591"/>
            <a:ext cx="1527918" cy="59035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About</a:t>
            </a:r>
          </a:p>
          <a:p>
            <a:pPr algn="ctr" eaLnBrk="0" fontAlgn="auto" hangingPunc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30 or</a:t>
            </a:r>
            <a:r>
              <a:rPr lang="en-US" sz="10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2003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32 ATP</a:t>
            </a:r>
            <a:endParaRPr lang="en-US" sz="2003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6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Pathway of Electron Transport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electron transport chain is located in the inner membrane (cristae) of the mitochondrion</a:t>
            </a:r>
          </a:p>
          <a:p>
            <a:r>
              <a:rPr lang="en-US" altLang="en-US" dirty="0" smtClean="0"/>
              <a:t>Most of the chain</a:t>
            </a:r>
            <a:r>
              <a:rPr lang="en-US" altLang="ja-JP" dirty="0" smtClean="0"/>
              <a:t>’s components are proteins, which exist in </a:t>
            </a:r>
            <a:r>
              <a:rPr lang="en-US" altLang="ja-JP" dirty="0" err="1" smtClean="0"/>
              <a:t>multiprotein</a:t>
            </a:r>
            <a:r>
              <a:rPr lang="en-US" altLang="ja-JP" dirty="0" smtClean="0"/>
              <a:t> complexes</a:t>
            </a:r>
          </a:p>
          <a:p>
            <a:r>
              <a:rPr lang="en-US" altLang="en-US" dirty="0" smtClean="0"/>
              <a:t>The carriers alternate reduced and oxidized states as they accept and donate electrons</a:t>
            </a:r>
          </a:p>
          <a:p>
            <a:r>
              <a:rPr lang="en-US" altLang="en-US" dirty="0" smtClean="0"/>
              <a:t>Electrons drop in free energy as they go down the chain and are finally passed to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forming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Electrons are transferred from NADH or FADH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to the electron transport chain</a:t>
            </a:r>
          </a:p>
          <a:p>
            <a:r>
              <a:rPr lang="en-US" altLang="en-US" dirty="0" smtClean="0"/>
              <a:t>Electrons are passed through a number of proteins including </a:t>
            </a:r>
            <a:r>
              <a:rPr lang="en-US" altLang="en-US" b="1" dirty="0" smtClean="0"/>
              <a:t>cytochromes </a:t>
            </a:r>
            <a:r>
              <a:rPr lang="en-US" altLang="en-US" dirty="0" smtClean="0"/>
              <a:t>(each with an iron atom) </a:t>
            </a:r>
            <a:br>
              <a:rPr lang="en-US" altLang="en-US" dirty="0" smtClean="0"/>
            </a:br>
            <a:r>
              <a:rPr lang="en-US" altLang="en-US" dirty="0" smtClean="0"/>
              <a:t>to O</a:t>
            </a:r>
            <a:r>
              <a:rPr lang="en-US" altLang="en-US" baseline="-25000" dirty="0" smtClean="0"/>
              <a:t>2</a:t>
            </a:r>
          </a:p>
          <a:p>
            <a:r>
              <a:rPr lang="en-US" altLang="en-US" dirty="0" smtClean="0"/>
              <a:t>The electron transport chain generates no ATP directly</a:t>
            </a:r>
          </a:p>
          <a:p>
            <a:r>
              <a:rPr lang="en-US" altLang="en-US" dirty="0" smtClean="0"/>
              <a:t>It breaks the large free-energy drop from food to 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into smaller steps that release energy in manageable amounts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7.UN09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53455" y="3036808"/>
            <a:ext cx="148566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GLYCOLYSIS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51101" y="2902664"/>
            <a:ext cx="136575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PYRUVATE</a:t>
            </a:r>
          </a:p>
          <a:p>
            <a:pPr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OXIDATION</a:t>
            </a:r>
            <a:endParaRPr lang="en-US" sz="18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695065" y="2783948"/>
            <a:ext cx="8047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CITRIC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ACID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CYCLE</a:t>
            </a:r>
            <a:endParaRPr lang="en-US" sz="18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82981" y="2784322"/>
            <a:ext cx="179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OXIDATIVE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PHOSPHORYL-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ATION</a:t>
            </a:r>
            <a:endParaRPr lang="en-US" sz="185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850450" y="5038713"/>
            <a:ext cx="45685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22391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56" y="204216"/>
            <a:ext cx="4742688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625" y="590660"/>
            <a:ext cx="230832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7625" y="1609835"/>
            <a:ext cx="230832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7625" y="2629010"/>
            <a:ext cx="230832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7625" y="3648185"/>
            <a:ext cx="230832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20</a:t>
            </a:r>
            <a:endParaRPr lang="en-US" sz="161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7625" y="4668948"/>
            <a:ext cx="230832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4463" y="5688123"/>
            <a:ext cx="115416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9541" y="298335"/>
            <a:ext cx="2189702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(least electronegative)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0116" y="1419904"/>
            <a:ext cx="310470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4803" y="1246073"/>
            <a:ext cx="1542089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Complexes </a:t>
            </a:r>
            <a:r>
              <a:rPr lang="en-US" sz="161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I-IV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03891" y="1650092"/>
            <a:ext cx="336631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FMN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6110" y="3430473"/>
            <a:ext cx="1795363" cy="4955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Electron </a:t>
            </a:r>
            <a:r>
              <a:rPr lang="en-US" sz="16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transport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chain</a:t>
            </a:r>
            <a:endParaRPr lang="en-US" sz="161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4848" y="5837123"/>
            <a:ext cx="2212144" cy="2477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(most electronegative)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31967" y="344307"/>
            <a:ext cx="448841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25642" y="880882"/>
            <a:ext cx="397545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NAD</a:t>
            </a:r>
            <a:r>
              <a:rPr lang="en-US" sz="1208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endParaRPr lang="en-US" sz="923" b="1" baseline="30000" dirty="0">
              <a:solidFill>
                <a:srgbClr val="000000"/>
              </a:solidFill>
              <a:latin typeface="Symbol"/>
              <a:ea typeface="ＭＳ Ｐゴシック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1154" y="1074557"/>
            <a:ext cx="480388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FADH</a:t>
            </a:r>
            <a:r>
              <a:rPr lang="en-US" sz="1208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923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9528" y="1373128"/>
            <a:ext cx="86562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781" b="1" baseline="30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3914" y="800324"/>
            <a:ext cx="86562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781" b="1" baseline="30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8256" y="2588276"/>
            <a:ext cx="325410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Fe</a:t>
            </a:r>
            <a:r>
              <a:rPr lang="en-US" sz="923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•</a:t>
            </a: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S</a:t>
            </a:r>
            <a:endParaRPr lang="en-US" sz="1208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8619" y="2804176"/>
            <a:ext cx="437620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Cyt</a:t>
            </a:r>
            <a:r>
              <a:rPr lang="en-US" sz="1208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8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</a:t>
            </a:r>
            <a:r>
              <a:rPr lang="en-US" sz="1208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1</a:t>
            </a:r>
            <a:endParaRPr lang="en-US" sz="923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1056" y="3056588"/>
            <a:ext cx="379912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Cyt</a:t>
            </a:r>
            <a:r>
              <a:rPr lang="en-US" sz="1208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8" b="1" i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21744" y="3291538"/>
            <a:ext cx="379912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Cyt</a:t>
            </a:r>
            <a:r>
              <a:rPr lang="en-US" sz="1208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8" b="1" i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9369" y="1883426"/>
            <a:ext cx="325410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Fe</a:t>
            </a:r>
            <a:r>
              <a:rPr lang="en-US" sz="923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•</a:t>
            </a: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S</a:t>
            </a:r>
            <a:endParaRPr lang="en-US" sz="1208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3881" y="2108851"/>
            <a:ext cx="120226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Q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37406" y="2353326"/>
            <a:ext cx="387927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Cyt</a:t>
            </a:r>
            <a:r>
              <a:rPr lang="en-US" sz="1208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8" b="1" i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04331" y="3507438"/>
            <a:ext cx="437620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err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Cyt</a:t>
            </a:r>
            <a:r>
              <a:rPr lang="en-US" sz="1208" b="1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8" b="1" i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</a:t>
            </a:r>
            <a:r>
              <a:rPr lang="en-US" sz="1208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3</a:t>
            </a:r>
            <a:endParaRPr lang="en-US" sz="923" b="1" baseline="-25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68581" y="1765083"/>
            <a:ext cx="121828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90868" y="2212758"/>
            <a:ext cx="182742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III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75181" y="2874746"/>
            <a:ext cx="173124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IV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5143" y="1579346"/>
            <a:ext cx="60914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60581" y="1834933"/>
            <a:ext cx="325410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Fe</a:t>
            </a:r>
            <a:r>
              <a:rPr lang="en-US" sz="923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•</a:t>
            </a:r>
            <a:r>
              <a:rPr lang="en-US" sz="1208" b="1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22065" y="5597543"/>
            <a:ext cx="609141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 H</a:t>
            </a:r>
            <a:r>
              <a:rPr lang="en-US" sz="1208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20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208" b="1" dirty="0" smtClean="0">
                <a:solidFill>
                  <a:srgbClr val="000000"/>
                </a:solidFill>
                <a:latin typeface="Symbol"/>
                <a:ea typeface="ＭＳ Ｐゴシック" charset="0"/>
                <a:cs typeface="+mn-cs"/>
              </a:rPr>
              <a:t>+</a:t>
            </a:r>
            <a:r>
              <a:rPr lang="en-US" sz="120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½</a:t>
            </a:r>
            <a:endParaRPr lang="en-US" sz="923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68038" y="6361254"/>
            <a:ext cx="290144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208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2</a:t>
            </a:r>
            <a:r>
              <a:rPr lang="en-US" sz="1208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O</a:t>
            </a:r>
            <a:endParaRPr lang="en-US" sz="1208" b="1" dirty="0">
              <a:solidFill>
                <a:srgbClr val="FFFFFF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7031" y="5576646"/>
            <a:ext cx="177934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O</a:t>
            </a:r>
            <a:r>
              <a:rPr lang="en-US" sz="1208" b="1" baseline="-25000" dirty="0" smtClean="0">
                <a:solidFill>
                  <a:srgbClr val="FFFFFF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1208" b="1" baseline="-25000" dirty="0">
              <a:solidFill>
                <a:srgbClr val="FFFFFF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17533" y="4637789"/>
            <a:ext cx="86562" cy="18588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8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endParaRPr lang="en-US" sz="781" b="1" baseline="30000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6879" y="4631892"/>
            <a:ext cx="137858" cy="1803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2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e</a:t>
            </a:r>
            <a:r>
              <a:rPr lang="en-US" sz="1172" b="1" baseline="4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cs typeface="+mn-cs"/>
                <a:sym typeface="Symbol"/>
              </a:rPr>
              <a:t>-</a:t>
            </a:r>
            <a:endParaRPr lang="en-US" sz="781" b="1" baseline="40000" dirty="0">
              <a:solidFill>
                <a:srgbClr val="000000"/>
              </a:solidFill>
              <a:latin typeface="Symbol" pitchFamily="18" charset="2"/>
              <a:ea typeface="ＭＳ Ｐゴシック" charset="0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13178" y="1372785"/>
            <a:ext cx="137858" cy="1803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2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e</a:t>
            </a:r>
            <a:r>
              <a:rPr lang="en-US" sz="1172" b="1" baseline="4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cs typeface="+mn-cs"/>
                <a:sym typeface="Symbol"/>
              </a:rPr>
              <a:t>-</a:t>
            </a:r>
            <a:endParaRPr lang="en-US" sz="781" b="1" baseline="40000" dirty="0">
              <a:solidFill>
                <a:srgbClr val="000000"/>
              </a:solidFill>
              <a:latin typeface="Symbol" pitchFamily="18" charset="2"/>
              <a:ea typeface="ＭＳ Ｐゴシック" charset="0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20062" y="799000"/>
            <a:ext cx="137858" cy="18037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2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e</a:t>
            </a:r>
            <a:r>
              <a:rPr lang="en-US" sz="1172" b="1" baseline="40000" dirty="0" smtClean="0">
                <a:solidFill>
                  <a:srgbClr val="000000"/>
                </a:solidFill>
                <a:latin typeface="Symbol" pitchFamily="18" charset="2"/>
                <a:ea typeface="ＭＳ Ｐゴシック" charset="0"/>
                <a:cs typeface="+mn-cs"/>
                <a:sym typeface="Symbol"/>
              </a:rPr>
              <a:t>-</a:t>
            </a:r>
            <a:endParaRPr lang="en-US" sz="781" b="1" baseline="40000" dirty="0">
              <a:solidFill>
                <a:srgbClr val="000000"/>
              </a:solidFill>
              <a:latin typeface="Symbol" pitchFamily="18" charset="2"/>
              <a:ea typeface="ＭＳ Ｐゴシック" charset="0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91131" y="1217023"/>
            <a:ext cx="247760" cy="3869649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Free energy (</a:t>
            </a:r>
            <a:r>
              <a:rPr lang="en-US" sz="161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G</a:t>
            </a:r>
            <a:r>
              <a:rPr lang="en-US" sz="16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) relative to O</a:t>
            </a:r>
            <a:r>
              <a:rPr lang="en-US" sz="1610" b="1" baseline="-25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2</a:t>
            </a:r>
            <a:r>
              <a:rPr lang="en-US" sz="1610" b="1" baseline="30000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 </a:t>
            </a:r>
            <a:r>
              <a:rPr lang="en-US" sz="16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(kcal/</a:t>
            </a:r>
            <a:r>
              <a:rPr lang="en-US" sz="161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mol</a:t>
            </a:r>
            <a:r>
              <a:rPr lang="en-US" sz="161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)</a:t>
            </a:r>
            <a:endParaRPr lang="en-US" sz="161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897758" y="2455794"/>
            <a:ext cx="3464676" cy="1745183"/>
          </a:xfrm>
          <a:custGeom>
            <a:avLst/>
            <a:gdLst>
              <a:gd name="connsiteX0" fmla="*/ 15192 w 3464676"/>
              <a:gd name="connsiteY0" fmla="*/ 6350 h 1745183"/>
              <a:gd name="connsiteX1" fmla="*/ 27587 w 3464676"/>
              <a:gd name="connsiteY1" fmla="*/ 97383 h 1745183"/>
              <a:gd name="connsiteX2" fmla="*/ 1651231 w 3464676"/>
              <a:gd name="connsiteY2" fmla="*/ 892289 h 1745183"/>
              <a:gd name="connsiteX3" fmla="*/ 1683362 w 3464676"/>
              <a:gd name="connsiteY3" fmla="*/ 964590 h 1745183"/>
              <a:gd name="connsiteX4" fmla="*/ 1760096 w 3464676"/>
              <a:gd name="connsiteY4" fmla="*/ 945222 h 1745183"/>
              <a:gd name="connsiteX5" fmla="*/ 3379041 w 3464676"/>
              <a:gd name="connsiteY5" fmla="*/ 1737855 h 1745183"/>
              <a:gd name="connsiteX6" fmla="*/ 3458327 w 3464676"/>
              <a:gd name="connsiteY6" fmla="*/ 1691411 h 17451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464676" h="1745183">
                <a:moveTo>
                  <a:pt x="15192" y="6350"/>
                </a:moveTo>
                <a:cubicBezTo>
                  <a:pt x="15192" y="6350"/>
                  <a:pt x="-12519" y="77889"/>
                  <a:pt x="27587" y="97383"/>
                </a:cubicBezTo>
                <a:cubicBezTo>
                  <a:pt x="67706" y="116865"/>
                  <a:pt x="1619697" y="876909"/>
                  <a:pt x="1651231" y="892289"/>
                </a:cubicBezTo>
                <a:cubicBezTo>
                  <a:pt x="1682740" y="907618"/>
                  <a:pt x="1683362" y="964590"/>
                  <a:pt x="1683362" y="964590"/>
                </a:cubicBezTo>
                <a:cubicBezTo>
                  <a:pt x="1683362" y="964590"/>
                  <a:pt x="1728587" y="929919"/>
                  <a:pt x="1760096" y="945222"/>
                </a:cubicBezTo>
                <a:cubicBezTo>
                  <a:pt x="1791579" y="960526"/>
                  <a:pt x="3338921" y="1718348"/>
                  <a:pt x="3379041" y="1737855"/>
                </a:cubicBezTo>
                <a:cubicBezTo>
                  <a:pt x="3419147" y="1757375"/>
                  <a:pt x="3458327" y="1691411"/>
                  <a:pt x="3458327" y="1691411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hangingPunct="0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Chemiosmosis: The Energy-Coupling Mechanism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Electron transfer in the electron transport chain causes proteins to pump H</a:t>
            </a:r>
            <a:r>
              <a:rPr lang="en-US" altLang="en-US" b="1" baseline="30000" dirty="0" smtClean="0">
                <a:sym typeface="Symbol" pitchFamily="18" charset="2"/>
              </a:rPr>
              <a:t> </a:t>
            </a:r>
            <a:r>
              <a:rPr lang="en-US" altLang="en-US" dirty="0" smtClean="0"/>
              <a:t>from the mitochondrial matrix to the </a:t>
            </a:r>
            <a:r>
              <a:rPr lang="en-US" altLang="en-US" dirty="0" err="1" smtClean="0"/>
              <a:t>intermembrane</a:t>
            </a:r>
            <a:r>
              <a:rPr lang="en-US" altLang="en-US" dirty="0" smtClean="0"/>
              <a:t> space</a:t>
            </a:r>
          </a:p>
          <a:p>
            <a:r>
              <a:rPr lang="en-US" altLang="en-US" dirty="0" smtClean="0"/>
              <a:t>H</a:t>
            </a:r>
            <a:r>
              <a:rPr lang="en-US" altLang="en-US" b="1" baseline="30000" dirty="0" smtClean="0">
                <a:sym typeface="Symbol" pitchFamily="18" charset="2"/>
              </a:rPr>
              <a:t></a:t>
            </a:r>
            <a:r>
              <a:rPr lang="en-US" altLang="en-US" baseline="30000" dirty="0" smtClean="0">
                <a:sym typeface="Symbol" pitchFamily="18" charset="2"/>
              </a:rPr>
              <a:t> </a:t>
            </a:r>
            <a:r>
              <a:rPr lang="en-US" altLang="en-US" dirty="0" smtClean="0"/>
              <a:t>then moves back across the membrane, passing through the protein complex, </a:t>
            </a:r>
            <a:r>
              <a:rPr lang="en-US" altLang="en-US" b="1" dirty="0" smtClean="0"/>
              <a:t>ATP synthase </a:t>
            </a:r>
          </a:p>
          <a:p>
            <a:r>
              <a:rPr lang="en-US" altLang="en-US" dirty="0" smtClean="0"/>
              <a:t>ATP synthase uses the exergonic flow of H</a:t>
            </a:r>
            <a:r>
              <a:rPr lang="en-US" altLang="en-US" b="1" baseline="30000" dirty="0" smtClean="0">
                <a:sym typeface="Symbol" pitchFamily="18" charset="2"/>
              </a:rPr>
              <a:t></a:t>
            </a:r>
            <a:r>
              <a:rPr lang="en-US" altLang="en-US" baseline="30000" dirty="0" smtClean="0">
                <a:sym typeface="Symbol" pitchFamily="18" charset="2"/>
              </a:rPr>
              <a:t> </a:t>
            </a:r>
            <a:r>
              <a:rPr lang="en-US" altLang="en-US" dirty="0" smtClean="0"/>
              <a:t>to drive phosphorylation of ATP</a:t>
            </a:r>
          </a:p>
          <a:p>
            <a:r>
              <a:rPr lang="en-US" altLang="en-US" dirty="0" smtClean="0"/>
              <a:t>This is an example of </a:t>
            </a:r>
            <a:r>
              <a:rPr lang="en-US" altLang="en-US" b="1" dirty="0" smtClean="0"/>
              <a:t>chemiosmosis</a:t>
            </a:r>
            <a:r>
              <a:rPr lang="en-US" altLang="en-US" dirty="0" smtClean="0"/>
              <a:t>, the use of energy in a H</a:t>
            </a:r>
            <a:r>
              <a:rPr lang="en-US" altLang="en-US" b="1" baseline="30000" dirty="0" smtClean="0">
                <a:sym typeface="Symbol" pitchFamily="18" charset="2"/>
              </a:rPr>
              <a:t></a:t>
            </a:r>
            <a:r>
              <a:rPr lang="en-US" altLang="en-US" baseline="30000" dirty="0" smtClean="0">
                <a:sym typeface="Symbol" pitchFamily="18" charset="2"/>
              </a:rPr>
              <a:t> </a:t>
            </a:r>
            <a:r>
              <a:rPr lang="en-US" altLang="en-US" dirty="0" smtClean="0"/>
              <a:t>gradient to drive cellular 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04216"/>
            <a:ext cx="8546592" cy="644956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397253" y="197802"/>
            <a:ext cx="1295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en-US" sz="1400" b="1" dirty="0" err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Intermembrane</a:t>
            </a:r>
            <a:endParaRPr lang="en-US" sz="1400" b="1" dirty="0" smtClean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algn="r"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space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517905" y="655003"/>
            <a:ext cx="11718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Mitochondrial</a:t>
            </a:r>
          </a:p>
          <a:p>
            <a:pPr algn="r" eaLnBrk="0" hangingPunct="0"/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matrix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1295718" y="1237616"/>
            <a:ext cx="15965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INTERMEMBRANE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SPACE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4566761" y="207326"/>
            <a:ext cx="11830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Inner</a:t>
            </a:r>
          </a:p>
          <a:p>
            <a:pPr eaLnBrk="0" hangingPunct="0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mitochondrial</a:t>
            </a:r>
          </a:p>
          <a:p>
            <a:pPr eaLnBrk="0" hangingPunct="0">
              <a:lnSpc>
                <a:spcPts val="16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644968" y="2590165"/>
            <a:ext cx="4776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Rotor</a:t>
            </a: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3021330" y="2377440"/>
            <a:ext cx="5177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Stator</a:t>
            </a: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328930" y="4107815"/>
            <a:ext cx="6460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Internal</a:t>
            </a:r>
          </a:p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rod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1375093" y="5365115"/>
            <a:ext cx="3799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ADP</a:t>
            </a:r>
          </a:p>
        </p:txBody>
      </p:sp>
      <p:sp>
        <p:nvSpPr>
          <p:cNvPr id="39" name="TextBox 26"/>
          <p:cNvSpPr txBox="1">
            <a:spLocks noChangeArrowheads="1"/>
          </p:cNvSpPr>
          <p:nvPr/>
        </p:nvSpPr>
        <p:spPr bwMode="auto">
          <a:xfrm>
            <a:off x="328930" y="4636453"/>
            <a:ext cx="7453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Catalytic</a:t>
            </a:r>
          </a:p>
          <a:p>
            <a:pPr eaLnBrk="0" hangingPunct="0"/>
            <a:r>
              <a:rPr lang="en-US" sz="1400" b="1" smtClean="0">
                <a:solidFill>
                  <a:srgbClr val="000000"/>
                </a:solidFill>
                <a:latin typeface="Arial"/>
                <a:ea typeface="ＭＳ Ｐゴシック" charset="0"/>
              </a:rPr>
              <a:t>knob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2865755" y="5714365"/>
            <a:ext cx="3457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1300480" y="6117590"/>
            <a:ext cx="22419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MITOCHONDRIAL MATRIX</a:t>
            </a:r>
          </a:p>
        </p:txBody>
      </p: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332105" y="6390640"/>
            <a:ext cx="32260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(a) The ATP synthase protein complex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3677" y="2346143"/>
            <a:ext cx="200376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H</a:t>
            </a:r>
            <a:r>
              <a:rPr lang="en-US" sz="1400" b="1" baseline="30000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400" b="1" baseline="30000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1509322" y="5544413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Symbol"/>
                <a:ea typeface="ＭＳ Ｐゴシック" charset="0"/>
              </a:rPr>
              <a:t>+</a:t>
            </a:r>
            <a:endParaRPr lang="en-US" sz="1400" b="1" dirty="0">
              <a:solidFill>
                <a:srgbClr val="000000"/>
              </a:solidFill>
              <a:latin typeface="Symbol"/>
              <a:ea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14084" y="5767459"/>
            <a:ext cx="120226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P</a:t>
            </a:r>
            <a:endParaRPr lang="en-US" sz="107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70014" y="5883517"/>
            <a:ext cx="36870" cy="1569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i</a:t>
            </a:r>
            <a:endParaRPr lang="en-US" sz="1020" b="1" dirty="0">
              <a:solidFill>
                <a:srgbClr val="000000"/>
              </a:solidFill>
              <a:latin typeface="Arial"/>
              <a:ea typeface="ＭＳ Ｐゴシック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750344" y="335756"/>
            <a:ext cx="557212" cy="0"/>
          </a:xfrm>
          <a:custGeom>
            <a:avLst/>
            <a:gdLst>
              <a:gd name="connsiteX0" fmla="*/ 0 w 557212"/>
              <a:gd name="connsiteY0" fmla="*/ 0 h 0"/>
              <a:gd name="connsiteX1" fmla="*/ 557212 w 55721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7212">
                <a:moveTo>
                  <a:pt x="0" y="0"/>
                </a:moveTo>
                <a:lnTo>
                  <a:pt x="557212" y="0"/>
                </a:lnTo>
              </a:path>
            </a:pathLst>
          </a:custGeom>
          <a:ln w="12700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745581" y="442913"/>
            <a:ext cx="578644" cy="330993"/>
          </a:xfrm>
          <a:custGeom>
            <a:avLst/>
            <a:gdLst>
              <a:gd name="connsiteX0" fmla="*/ 0 w 578644"/>
              <a:gd name="connsiteY0" fmla="*/ 330993 h 330993"/>
              <a:gd name="connsiteX1" fmla="*/ 578644 w 578644"/>
              <a:gd name="connsiteY1" fmla="*/ 0 h 33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644" h="330993">
                <a:moveTo>
                  <a:pt x="0" y="330993"/>
                </a:moveTo>
                <a:lnTo>
                  <a:pt x="57864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62388" y="326231"/>
            <a:ext cx="657225" cy="7144"/>
          </a:xfrm>
          <a:custGeom>
            <a:avLst/>
            <a:gdLst>
              <a:gd name="connsiteX0" fmla="*/ 0 w 657225"/>
              <a:gd name="connsiteY0" fmla="*/ 7144 h 7144"/>
              <a:gd name="connsiteX1" fmla="*/ 657225 w 657225"/>
              <a:gd name="connsiteY1" fmla="*/ 0 h 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225" h="7144">
                <a:moveTo>
                  <a:pt x="0" y="7144"/>
                </a:moveTo>
                <a:lnTo>
                  <a:pt x="6572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09763" y="2805113"/>
            <a:ext cx="161925" cy="290512"/>
          </a:xfrm>
          <a:custGeom>
            <a:avLst/>
            <a:gdLst>
              <a:gd name="connsiteX0" fmla="*/ 0 w 161925"/>
              <a:gd name="connsiteY0" fmla="*/ 0 h 290512"/>
              <a:gd name="connsiteX1" fmla="*/ 161925 w 161925"/>
              <a:gd name="connsiteY1" fmla="*/ 290512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925" h="290512">
                <a:moveTo>
                  <a:pt x="0" y="0"/>
                </a:moveTo>
                <a:lnTo>
                  <a:pt x="161925" y="29051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2775" y="2605088"/>
            <a:ext cx="95250" cy="221456"/>
          </a:xfrm>
          <a:custGeom>
            <a:avLst/>
            <a:gdLst>
              <a:gd name="connsiteX0" fmla="*/ 0 w 95250"/>
              <a:gd name="connsiteY0" fmla="*/ 221456 h 221456"/>
              <a:gd name="connsiteX1" fmla="*/ 95250 w 95250"/>
              <a:gd name="connsiteY1" fmla="*/ 0 h 22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221456">
                <a:moveTo>
                  <a:pt x="0" y="221456"/>
                </a:moveTo>
                <a:lnTo>
                  <a:pt x="9525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21556" y="3938588"/>
            <a:ext cx="1340644" cy="283368"/>
          </a:xfrm>
          <a:custGeom>
            <a:avLst/>
            <a:gdLst>
              <a:gd name="connsiteX0" fmla="*/ 0 w 1340644"/>
              <a:gd name="connsiteY0" fmla="*/ 283368 h 283368"/>
              <a:gd name="connsiteX1" fmla="*/ 726282 w 1340644"/>
              <a:gd name="connsiteY1" fmla="*/ 283368 h 283368"/>
              <a:gd name="connsiteX2" fmla="*/ 1340644 w 1340644"/>
              <a:gd name="connsiteY2" fmla="*/ 0 h 2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0644" h="283368">
                <a:moveTo>
                  <a:pt x="0" y="283368"/>
                </a:moveTo>
                <a:lnTo>
                  <a:pt x="726282" y="283368"/>
                </a:lnTo>
                <a:lnTo>
                  <a:pt x="134064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119188" y="4526756"/>
            <a:ext cx="831056" cy="238125"/>
          </a:xfrm>
          <a:custGeom>
            <a:avLst/>
            <a:gdLst>
              <a:gd name="connsiteX0" fmla="*/ 0 w 831056"/>
              <a:gd name="connsiteY0" fmla="*/ 233363 h 238125"/>
              <a:gd name="connsiteX1" fmla="*/ 488156 w 831056"/>
              <a:gd name="connsiteY1" fmla="*/ 238125 h 238125"/>
              <a:gd name="connsiteX2" fmla="*/ 831056 w 831056"/>
              <a:gd name="connsiteY2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056" h="238125">
                <a:moveTo>
                  <a:pt x="0" y="233363"/>
                </a:moveTo>
                <a:lnTo>
                  <a:pt x="488156" y="238125"/>
                </a:lnTo>
                <a:lnTo>
                  <a:pt x="83105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mtClean="0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48" name="TextBox 32"/>
          <p:cNvSpPr txBox="1">
            <a:spLocks noChangeArrowheads="1"/>
          </p:cNvSpPr>
          <p:nvPr/>
        </p:nvSpPr>
        <p:spPr bwMode="auto">
          <a:xfrm>
            <a:off x="3954463" y="6390715"/>
            <a:ext cx="31186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(b) Computer model of ATP synthase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energy stored in a H</a:t>
            </a:r>
            <a:r>
              <a:rPr lang="en-US" altLang="en-US" b="1" baseline="30000" dirty="0" smtClean="0">
                <a:sym typeface="Symbol" pitchFamily="18" charset="2"/>
              </a:rPr>
              <a:t></a:t>
            </a:r>
            <a:r>
              <a:rPr lang="en-US" altLang="en-US" baseline="30000" dirty="0" smtClean="0">
                <a:sym typeface="Symbol" pitchFamily="18" charset="2"/>
              </a:rPr>
              <a:t> </a:t>
            </a:r>
            <a:r>
              <a:rPr lang="en-US" altLang="en-US" dirty="0" smtClean="0"/>
              <a:t>gradient across a membrane couples the redox reactions of the electron transport chain to ATP synthesis</a:t>
            </a:r>
          </a:p>
          <a:p>
            <a:r>
              <a:rPr lang="en-US" altLang="en-US" dirty="0" smtClean="0"/>
              <a:t>The H</a:t>
            </a:r>
            <a:r>
              <a:rPr lang="en-US" altLang="en-US" b="1" baseline="30000" dirty="0" smtClean="0">
                <a:sym typeface="Symbol" pitchFamily="18" charset="2"/>
              </a:rPr>
              <a:t></a:t>
            </a:r>
            <a:r>
              <a:rPr lang="en-US" altLang="en-US" baseline="30000" dirty="0" smtClean="0">
                <a:sym typeface="Symbol" pitchFamily="18" charset="2"/>
              </a:rPr>
              <a:t> </a:t>
            </a:r>
            <a:r>
              <a:rPr lang="en-US" altLang="en-US" dirty="0" smtClean="0"/>
              <a:t>gradient is referred to as a </a:t>
            </a:r>
            <a:r>
              <a:rPr lang="en-US" altLang="en-US" b="1" dirty="0" smtClean="0"/>
              <a:t>proton-motive force</a:t>
            </a:r>
            <a:r>
              <a:rPr lang="en-US" altLang="en-US" dirty="0" smtClean="0"/>
              <a:t>, emphasizing its capacity to do 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7.UN09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© 2016 Pearson Education,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53455" y="3036808"/>
            <a:ext cx="148566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GLYCOLYSIS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651101" y="2902664"/>
            <a:ext cx="1365758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PYRUVATE</a:t>
            </a:r>
          </a:p>
          <a:p>
            <a:pPr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 OXIDATION</a:t>
            </a:r>
            <a:endParaRPr lang="en-US" sz="18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695065" y="2783948"/>
            <a:ext cx="8047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CITRIC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ACID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CYCLE</a:t>
            </a:r>
            <a:endParaRPr lang="en-US" sz="185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182981" y="2784322"/>
            <a:ext cx="179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OXIDATIVE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PHOSPHORYL-</a:t>
            </a:r>
          </a:p>
          <a:p>
            <a:pPr algn="ctr" eaLnBrk="0" hangingPunct="0">
              <a:lnSpc>
                <a:spcPts val="2000"/>
              </a:lnSpc>
            </a:pPr>
            <a:r>
              <a:rPr lang="en-US" sz="1850" b="1" dirty="0" smtClean="0">
                <a:solidFill>
                  <a:srgbClr val="FFFFFF"/>
                </a:solidFill>
                <a:latin typeface="Arial"/>
                <a:ea typeface="ＭＳ Ｐゴシック" charset="0"/>
              </a:rPr>
              <a:t> ATION</a:t>
            </a:r>
            <a:endParaRPr lang="en-US" sz="1850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850450" y="5038713"/>
            <a:ext cx="456856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lnSpc>
                <a:spcPts val="2000"/>
              </a:lnSpc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223917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heme/theme1.xml><?xml version="1.0" encoding="utf-8"?>
<a:theme xmlns:a="http://schemas.openxmlformats.org/drawingml/2006/main" name="BIF2e_Lecture_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Custom 2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F2e_Lecture_Design" id="{B0E6D828-9B85-4718-9282-A007272011D2}" vid="{E31D12D0-4DE0-4655-8738-44DE4B3CF91E}"/>
    </a:ext>
  </a:extLst>
</a:theme>
</file>

<file path=ppt/theme/theme10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0.xml><?xml version="1.0" encoding="utf-8"?>
<a:theme xmlns:a="http://schemas.openxmlformats.org/drawingml/2006/main" name="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1.xml><?xml version="1.0" encoding="utf-8"?>
<a:theme xmlns:a="http://schemas.openxmlformats.org/drawingml/2006/main" name="1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2.xml><?xml version="1.0" encoding="utf-8"?>
<a:theme xmlns:a="http://schemas.openxmlformats.org/drawingml/2006/main" name="1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3.xml><?xml version="1.0" encoding="utf-8"?>
<a:theme xmlns:a="http://schemas.openxmlformats.org/drawingml/2006/main" name="10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4.xml><?xml version="1.0" encoding="utf-8"?>
<a:theme xmlns:a="http://schemas.openxmlformats.org/drawingml/2006/main" name="10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5.xml><?xml version="1.0" encoding="utf-8"?>
<a:theme xmlns:a="http://schemas.openxmlformats.org/drawingml/2006/main" name="10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6.xml><?xml version="1.0" encoding="utf-8"?>
<a:theme xmlns:a="http://schemas.openxmlformats.org/drawingml/2006/main" name="10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7.xml><?xml version="1.0" encoding="utf-8"?>
<a:theme xmlns:a="http://schemas.openxmlformats.org/drawingml/2006/main" name="10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8.xml><?xml version="1.0" encoding="utf-8"?>
<a:theme xmlns:a="http://schemas.openxmlformats.org/drawingml/2006/main" name="10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9.xml><?xml version="1.0" encoding="utf-8"?>
<a:theme xmlns:a="http://schemas.openxmlformats.org/drawingml/2006/main" name="10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0.xml><?xml version="1.0" encoding="utf-8"?>
<a:theme xmlns:a="http://schemas.openxmlformats.org/drawingml/2006/main" name="10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1.xml><?xml version="1.0" encoding="utf-8"?>
<a:theme xmlns:a="http://schemas.openxmlformats.org/drawingml/2006/main" name="1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2.xml><?xml version="1.0" encoding="utf-8"?>
<a:theme xmlns:a="http://schemas.openxmlformats.org/drawingml/2006/main" name="1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3.xml><?xml version="1.0" encoding="utf-8"?>
<a:theme xmlns:a="http://schemas.openxmlformats.org/drawingml/2006/main" name="1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4.xml><?xml version="1.0" encoding="utf-8"?>
<a:theme xmlns:a="http://schemas.openxmlformats.org/drawingml/2006/main" name="1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5.xml><?xml version="1.0" encoding="utf-8"?>
<a:theme xmlns:a="http://schemas.openxmlformats.org/drawingml/2006/main" name="1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6.xml><?xml version="1.0" encoding="utf-8"?>
<a:theme xmlns:a="http://schemas.openxmlformats.org/drawingml/2006/main" name="1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7.xml><?xml version="1.0" encoding="utf-8"?>
<a:theme xmlns:a="http://schemas.openxmlformats.org/drawingml/2006/main" name="1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8.xml><?xml version="1.0" encoding="utf-8"?>
<a:theme xmlns:a="http://schemas.openxmlformats.org/drawingml/2006/main" name="1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9.xml><?xml version="1.0" encoding="utf-8"?>
<a:theme xmlns:a="http://schemas.openxmlformats.org/drawingml/2006/main" name="1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0.xml><?xml version="1.0" encoding="utf-8"?>
<a:theme xmlns:a="http://schemas.openxmlformats.org/drawingml/2006/main" name="1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1.xml><?xml version="1.0" encoding="utf-8"?>
<a:theme xmlns:a="http://schemas.openxmlformats.org/drawingml/2006/main" name="1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2.xml><?xml version="1.0" encoding="utf-8"?>
<a:theme xmlns:a="http://schemas.openxmlformats.org/drawingml/2006/main" name="1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3.xml><?xml version="1.0" encoding="utf-8"?>
<a:theme xmlns:a="http://schemas.openxmlformats.org/drawingml/2006/main" name="1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4.xml><?xml version="1.0" encoding="utf-8"?>
<a:theme xmlns:a="http://schemas.openxmlformats.org/drawingml/2006/main" name="1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5.xml><?xml version="1.0" encoding="utf-8"?>
<a:theme xmlns:a="http://schemas.openxmlformats.org/drawingml/2006/main" name="1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6.xml><?xml version="1.0" encoding="utf-8"?>
<a:theme xmlns:a="http://schemas.openxmlformats.org/drawingml/2006/main" name="1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7.xml><?xml version="1.0" encoding="utf-8"?>
<a:theme xmlns:a="http://schemas.openxmlformats.org/drawingml/2006/main" name="1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8.xml><?xml version="1.0" encoding="utf-8"?>
<a:theme xmlns:a="http://schemas.openxmlformats.org/drawingml/2006/main" name="1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9.xml><?xml version="1.0" encoding="utf-8"?>
<a:theme xmlns:a="http://schemas.openxmlformats.org/drawingml/2006/main" name="1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0.xml><?xml version="1.0" encoding="utf-8"?>
<a:theme xmlns:a="http://schemas.openxmlformats.org/drawingml/2006/main" name="1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1.xml><?xml version="1.0" encoding="utf-8"?>
<a:theme xmlns:a="http://schemas.openxmlformats.org/drawingml/2006/main" name="1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2.xml><?xml version="1.0" encoding="utf-8"?>
<a:theme xmlns:a="http://schemas.openxmlformats.org/drawingml/2006/main" name="1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3.xml><?xml version="1.0" encoding="utf-8"?>
<a:theme xmlns:a="http://schemas.openxmlformats.org/drawingml/2006/main" name="1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4.xml><?xml version="1.0" encoding="utf-8"?>
<a:theme xmlns:a="http://schemas.openxmlformats.org/drawingml/2006/main" name="1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5.xml><?xml version="1.0" encoding="utf-8"?>
<a:theme xmlns:a="http://schemas.openxmlformats.org/drawingml/2006/main" name="1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6.xml><?xml version="1.0" encoding="utf-8"?>
<a:theme xmlns:a="http://schemas.openxmlformats.org/drawingml/2006/main" name="1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7.xml><?xml version="1.0" encoding="utf-8"?>
<a:theme xmlns:a="http://schemas.openxmlformats.org/drawingml/2006/main" name="1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8.xml><?xml version="1.0" encoding="utf-8"?>
<a:theme xmlns:a="http://schemas.openxmlformats.org/drawingml/2006/main" name="1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9.xml><?xml version="1.0" encoding="utf-8"?>
<a:theme xmlns:a="http://schemas.openxmlformats.org/drawingml/2006/main" name="1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0.xml><?xml version="1.0" encoding="utf-8"?>
<a:theme xmlns:a="http://schemas.openxmlformats.org/drawingml/2006/main" name="1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1.xml><?xml version="1.0" encoding="utf-8"?>
<a:theme xmlns:a="http://schemas.openxmlformats.org/drawingml/2006/main" name="1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2.xml><?xml version="1.0" encoding="utf-8"?>
<a:theme xmlns:a="http://schemas.openxmlformats.org/drawingml/2006/main" name="1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3.xml><?xml version="1.0" encoding="utf-8"?>
<a:theme xmlns:a="http://schemas.openxmlformats.org/drawingml/2006/main" name="1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4.xml><?xml version="1.0" encoding="utf-8"?>
<a:theme xmlns:a="http://schemas.openxmlformats.org/drawingml/2006/main" name="1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5.xml><?xml version="1.0" encoding="utf-8"?>
<a:theme xmlns:a="http://schemas.openxmlformats.org/drawingml/2006/main" name="1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6.xml><?xml version="1.0" encoding="utf-8"?>
<a:theme xmlns:a="http://schemas.openxmlformats.org/drawingml/2006/main" name="1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7.xml><?xml version="1.0" encoding="utf-8"?>
<a:theme xmlns:a="http://schemas.openxmlformats.org/drawingml/2006/main" name="1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8.xml><?xml version="1.0" encoding="utf-8"?>
<a:theme xmlns:a="http://schemas.openxmlformats.org/drawingml/2006/main" name="1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9.xml><?xml version="1.0" encoding="utf-8"?>
<a:theme xmlns:a="http://schemas.openxmlformats.org/drawingml/2006/main" name="1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0.xml><?xml version="1.0" encoding="utf-8"?>
<a:theme xmlns:a="http://schemas.openxmlformats.org/drawingml/2006/main" name="1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1.xml><?xml version="1.0" encoding="utf-8"?>
<a:theme xmlns:a="http://schemas.openxmlformats.org/drawingml/2006/main" name="1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2.xml><?xml version="1.0" encoding="utf-8"?>
<a:theme xmlns:a="http://schemas.openxmlformats.org/drawingml/2006/main" name="1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3.xml><?xml version="1.0" encoding="utf-8"?>
<a:theme xmlns:a="http://schemas.openxmlformats.org/drawingml/2006/main" name="1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4.xml><?xml version="1.0" encoding="utf-8"?>
<a:theme xmlns:a="http://schemas.openxmlformats.org/drawingml/2006/main" name="1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5.xml><?xml version="1.0" encoding="utf-8"?>
<a:theme xmlns:a="http://schemas.openxmlformats.org/drawingml/2006/main" name="1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6.xml><?xml version="1.0" encoding="utf-8"?>
<a:theme xmlns:a="http://schemas.openxmlformats.org/drawingml/2006/main" name="1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7.xml><?xml version="1.0" encoding="utf-8"?>
<a:theme xmlns:a="http://schemas.openxmlformats.org/drawingml/2006/main" name="1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8.xml><?xml version="1.0" encoding="utf-8"?>
<a:theme xmlns:a="http://schemas.openxmlformats.org/drawingml/2006/main" name="1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9.xml><?xml version="1.0" encoding="utf-8"?>
<a:theme xmlns:a="http://schemas.openxmlformats.org/drawingml/2006/main" name="1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0.xml><?xml version="1.0" encoding="utf-8"?>
<a:theme xmlns:a="http://schemas.openxmlformats.org/drawingml/2006/main" name="1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1.xml><?xml version="1.0" encoding="utf-8"?>
<a:theme xmlns:a="http://schemas.openxmlformats.org/drawingml/2006/main" name="1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2.xml><?xml version="1.0" encoding="utf-8"?>
<a:theme xmlns:a="http://schemas.openxmlformats.org/drawingml/2006/main" name="1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3.xml><?xml version="1.0" encoding="utf-8"?>
<a:theme xmlns:a="http://schemas.openxmlformats.org/drawingml/2006/main" name="1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4.xml><?xml version="1.0" encoding="utf-8"?>
<a:theme xmlns:a="http://schemas.openxmlformats.org/drawingml/2006/main" name="1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5.xml><?xml version="1.0" encoding="utf-8"?>
<a:theme xmlns:a="http://schemas.openxmlformats.org/drawingml/2006/main" name="1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6.xml><?xml version="1.0" encoding="utf-8"?>
<a:theme xmlns:a="http://schemas.openxmlformats.org/drawingml/2006/main" name="1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7.xml><?xml version="1.0" encoding="utf-8"?>
<a:theme xmlns:a="http://schemas.openxmlformats.org/drawingml/2006/main" name="1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8.xml><?xml version="1.0" encoding="utf-8"?>
<a:theme xmlns:a="http://schemas.openxmlformats.org/drawingml/2006/main" name="1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9.xml><?xml version="1.0" encoding="utf-8"?>
<a:theme xmlns:a="http://schemas.openxmlformats.org/drawingml/2006/main" name="1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0.xml><?xml version="1.0" encoding="utf-8"?>
<a:theme xmlns:a="http://schemas.openxmlformats.org/drawingml/2006/main" name="1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1.xml><?xml version="1.0" encoding="utf-8"?>
<a:theme xmlns:a="http://schemas.openxmlformats.org/drawingml/2006/main" name="1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2.xml><?xml version="1.0" encoding="utf-8"?>
<a:theme xmlns:a="http://schemas.openxmlformats.org/drawingml/2006/main" name="1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3.xml><?xml version="1.0" encoding="utf-8"?>
<a:theme xmlns:a="http://schemas.openxmlformats.org/drawingml/2006/main" name="1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4.xml><?xml version="1.0" encoding="utf-8"?>
<a:theme xmlns:a="http://schemas.openxmlformats.org/drawingml/2006/main" name="1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5.xml><?xml version="1.0" encoding="utf-8"?>
<a:theme xmlns:a="http://schemas.openxmlformats.org/drawingml/2006/main" name="1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6.xml><?xml version="1.0" encoding="utf-8"?>
<a:theme xmlns:a="http://schemas.openxmlformats.org/drawingml/2006/main" name="1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7.xml><?xml version="1.0" encoding="utf-8"?>
<a:theme xmlns:a="http://schemas.openxmlformats.org/drawingml/2006/main" name="1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8.xml><?xml version="1.0" encoding="utf-8"?>
<a:theme xmlns:a="http://schemas.openxmlformats.org/drawingml/2006/main" name="1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9.xml><?xml version="1.0" encoding="utf-8"?>
<a:theme xmlns:a="http://schemas.openxmlformats.org/drawingml/2006/main" name="1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0.xml><?xml version="1.0" encoding="utf-8"?>
<a:theme xmlns:a="http://schemas.openxmlformats.org/drawingml/2006/main" name="1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1.xml><?xml version="1.0" encoding="utf-8"?>
<a:theme xmlns:a="http://schemas.openxmlformats.org/drawingml/2006/main" name="1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2.xml><?xml version="1.0" encoding="utf-8"?>
<a:theme xmlns:a="http://schemas.openxmlformats.org/drawingml/2006/main" name="1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3.xml><?xml version="1.0" encoding="utf-8"?>
<a:theme xmlns:a="http://schemas.openxmlformats.org/drawingml/2006/main" name="1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4.xml><?xml version="1.0" encoding="utf-8"?>
<a:theme xmlns:a="http://schemas.openxmlformats.org/drawingml/2006/main" name="1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5.xml><?xml version="1.0" encoding="utf-8"?>
<a:theme xmlns:a="http://schemas.openxmlformats.org/drawingml/2006/main" name="1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6.xml><?xml version="1.0" encoding="utf-8"?>
<a:theme xmlns:a="http://schemas.openxmlformats.org/drawingml/2006/main" name="1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7.xml><?xml version="1.0" encoding="utf-8"?>
<a:theme xmlns:a="http://schemas.openxmlformats.org/drawingml/2006/main" name="1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8.xml><?xml version="1.0" encoding="utf-8"?>
<a:theme xmlns:a="http://schemas.openxmlformats.org/drawingml/2006/main" name="1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9.xml><?xml version="1.0" encoding="utf-8"?>
<a:theme xmlns:a="http://schemas.openxmlformats.org/drawingml/2006/main" name="1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0.xml><?xml version="1.0" encoding="utf-8"?>
<a:theme xmlns:a="http://schemas.openxmlformats.org/drawingml/2006/main" name="1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1.xml><?xml version="1.0" encoding="utf-8"?>
<a:theme xmlns:a="http://schemas.openxmlformats.org/drawingml/2006/main" name="1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2.xml><?xml version="1.0" encoding="utf-8"?>
<a:theme xmlns:a="http://schemas.openxmlformats.org/drawingml/2006/main" name="1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3.xml><?xml version="1.0" encoding="utf-8"?>
<a:theme xmlns:a="http://schemas.openxmlformats.org/drawingml/2006/main" name="1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4.xml><?xml version="1.0" encoding="utf-8"?>
<a:theme xmlns:a="http://schemas.openxmlformats.org/drawingml/2006/main" name="1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5.xml><?xml version="1.0" encoding="utf-8"?>
<a:theme xmlns:a="http://schemas.openxmlformats.org/drawingml/2006/main" name="1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6.xml><?xml version="1.0" encoding="utf-8"?>
<a:theme xmlns:a="http://schemas.openxmlformats.org/drawingml/2006/main" name="1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7.xml><?xml version="1.0" encoding="utf-8"?>
<a:theme xmlns:a="http://schemas.openxmlformats.org/drawingml/2006/main" name="1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8.xml><?xml version="1.0" encoding="utf-8"?>
<a:theme xmlns:a="http://schemas.openxmlformats.org/drawingml/2006/main" name="1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9.xml><?xml version="1.0" encoding="utf-8"?>
<a:theme xmlns:a="http://schemas.openxmlformats.org/drawingml/2006/main" name="1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0.xml><?xml version="1.0" encoding="utf-8"?>
<a:theme xmlns:a="http://schemas.openxmlformats.org/drawingml/2006/main" name="19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1.xml><?xml version="1.0" encoding="utf-8"?>
<a:theme xmlns:a="http://schemas.openxmlformats.org/drawingml/2006/main" name="20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2.xml><?xml version="1.0" encoding="utf-8"?>
<a:theme xmlns:a="http://schemas.openxmlformats.org/drawingml/2006/main" name="20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7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8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8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8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8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8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8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8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8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8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8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9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9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9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9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9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9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9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8.xml><?xml version="1.0" encoding="utf-8"?>
<a:theme xmlns:a="http://schemas.openxmlformats.org/drawingml/2006/main" name="9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9.xml><?xml version="1.0" encoding="utf-8"?>
<a:theme xmlns:a="http://schemas.openxmlformats.org/drawingml/2006/main" name="9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/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BIF2e_Lecture_Design</Template>
  <TotalTime>3990</TotalTime>
  <Words>1063</Words>
  <Application>Microsoft Office PowerPoint</Application>
  <PresentationFormat>On-screen Show (4:3)</PresentationFormat>
  <Paragraphs>292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202</vt:i4>
      </vt:variant>
      <vt:variant>
        <vt:lpstr>Slide Titles</vt:lpstr>
      </vt:variant>
      <vt:variant>
        <vt:i4>18</vt:i4>
      </vt:variant>
    </vt:vector>
  </HeadingPairs>
  <TitlesOfParts>
    <vt:vector size="227" baseType="lpstr">
      <vt:lpstr>ＭＳ Ｐゴシック</vt:lpstr>
      <vt:lpstr>Arial</vt:lpstr>
      <vt:lpstr>Symbol</vt:lpstr>
      <vt:lpstr>Times</vt:lpstr>
      <vt:lpstr>Times New Roman</vt:lpstr>
      <vt:lpstr>Wingdings</vt:lpstr>
      <vt:lpstr>ヒラギノ角ゴ Pro W3</vt:lpstr>
      <vt:lpstr>BIF2e_Lecture_Design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19_Blank</vt:lpstr>
      <vt:lpstr>20_Blank</vt:lpstr>
      <vt:lpstr>21_Blank</vt:lpstr>
      <vt:lpstr>22_Blank</vt:lpstr>
      <vt:lpstr>23_Blank</vt:lpstr>
      <vt:lpstr>24_Blank</vt:lpstr>
      <vt:lpstr>25_Blank</vt:lpstr>
      <vt:lpstr>26_Blank</vt:lpstr>
      <vt:lpstr>27_Blank</vt:lpstr>
      <vt:lpstr>28_Blank</vt:lpstr>
      <vt:lpstr>29_Blank</vt:lpstr>
      <vt:lpstr>30_Blank</vt:lpstr>
      <vt:lpstr>31_Blank</vt:lpstr>
      <vt:lpstr>32_Blank</vt:lpstr>
      <vt:lpstr>33_Blank</vt:lpstr>
      <vt:lpstr>34_Blank</vt:lpstr>
      <vt:lpstr>35_Blank</vt:lpstr>
      <vt:lpstr>36_Blank</vt:lpstr>
      <vt:lpstr>37_Blank</vt:lpstr>
      <vt:lpstr>38_Blank</vt:lpstr>
      <vt:lpstr>39_Blank</vt:lpstr>
      <vt:lpstr>40_Blank</vt:lpstr>
      <vt:lpstr>41_Blank</vt:lpstr>
      <vt:lpstr>42_Blank</vt:lpstr>
      <vt:lpstr>43_Blank</vt:lpstr>
      <vt:lpstr>44_Blank</vt:lpstr>
      <vt:lpstr>45_Blank</vt:lpstr>
      <vt:lpstr>46_Blank</vt:lpstr>
      <vt:lpstr>47_Blank</vt:lpstr>
      <vt:lpstr>48_Blank</vt:lpstr>
      <vt:lpstr>49_Blank</vt:lpstr>
      <vt:lpstr>50_Blank</vt:lpstr>
      <vt:lpstr>51_Blank</vt:lpstr>
      <vt:lpstr>52_Blank</vt:lpstr>
      <vt:lpstr>53_Blank</vt:lpstr>
      <vt:lpstr>54_Blank</vt:lpstr>
      <vt:lpstr>55_Blank</vt:lpstr>
      <vt:lpstr>56_Blank</vt:lpstr>
      <vt:lpstr>57_Blank</vt:lpstr>
      <vt:lpstr>58_Blank</vt:lpstr>
      <vt:lpstr>59_Blank</vt:lpstr>
      <vt:lpstr>60_Blank</vt:lpstr>
      <vt:lpstr>61_Blank</vt:lpstr>
      <vt:lpstr>62_Blank</vt:lpstr>
      <vt:lpstr>63_Blank</vt:lpstr>
      <vt:lpstr>64_Blank</vt:lpstr>
      <vt:lpstr>65_Blank</vt:lpstr>
      <vt:lpstr>66_Blank</vt:lpstr>
      <vt:lpstr>67_Blank</vt:lpstr>
      <vt:lpstr>68_Blank</vt:lpstr>
      <vt:lpstr>69_Blank</vt:lpstr>
      <vt:lpstr>70_Blank</vt:lpstr>
      <vt:lpstr>71_Blank</vt:lpstr>
      <vt:lpstr>72_Blank</vt:lpstr>
      <vt:lpstr>73_Blank</vt:lpstr>
      <vt:lpstr>74_Blank</vt:lpstr>
      <vt:lpstr>75_Blank</vt:lpstr>
      <vt:lpstr>76_Blank</vt:lpstr>
      <vt:lpstr>77_Blank</vt:lpstr>
      <vt:lpstr>78_Blank</vt:lpstr>
      <vt:lpstr>79_Blank</vt:lpstr>
      <vt:lpstr>80_Blank</vt:lpstr>
      <vt:lpstr>81_Blank</vt:lpstr>
      <vt:lpstr>82_Blank</vt:lpstr>
      <vt:lpstr>83_Blank</vt:lpstr>
      <vt:lpstr>84_Blank</vt:lpstr>
      <vt:lpstr>85_Blank</vt:lpstr>
      <vt:lpstr>86_Blank</vt:lpstr>
      <vt:lpstr>87_Blank</vt:lpstr>
      <vt:lpstr>88_Blank</vt:lpstr>
      <vt:lpstr>89_Blank</vt:lpstr>
      <vt:lpstr>90_Blank</vt:lpstr>
      <vt:lpstr>91_Blank</vt:lpstr>
      <vt:lpstr>92_Blank</vt:lpstr>
      <vt:lpstr>93_Blank</vt:lpstr>
      <vt:lpstr>94_Blank</vt:lpstr>
      <vt:lpstr>95_Blank</vt:lpstr>
      <vt:lpstr>96_Blank</vt:lpstr>
      <vt:lpstr>97_Blank</vt:lpstr>
      <vt:lpstr>98_Blank</vt:lpstr>
      <vt:lpstr>99_Blank</vt:lpstr>
      <vt:lpstr>100_Blank</vt:lpstr>
      <vt:lpstr>101_Blank</vt:lpstr>
      <vt:lpstr>102_Blank</vt:lpstr>
      <vt:lpstr>103_Blank</vt:lpstr>
      <vt:lpstr>104_Blank</vt:lpstr>
      <vt:lpstr>105_Blank</vt:lpstr>
      <vt:lpstr>106_Blank</vt:lpstr>
      <vt:lpstr>107_Blank</vt:lpstr>
      <vt:lpstr>108_Blank</vt:lpstr>
      <vt:lpstr>109_Blank</vt:lpstr>
      <vt:lpstr>110_Blank</vt:lpstr>
      <vt:lpstr>111_Blank</vt:lpstr>
      <vt:lpstr>112_Blank</vt:lpstr>
      <vt:lpstr>113_Blank</vt:lpstr>
      <vt:lpstr>114_Blank</vt:lpstr>
      <vt:lpstr>115_Blank</vt:lpstr>
      <vt:lpstr>116_Blank</vt:lpstr>
      <vt:lpstr>117_Blank</vt:lpstr>
      <vt:lpstr>118_Blank</vt:lpstr>
      <vt:lpstr>119_Blank</vt:lpstr>
      <vt:lpstr>120_Blank</vt:lpstr>
      <vt:lpstr>121_Blank</vt:lpstr>
      <vt:lpstr>122_Blank</vt:lpstr>
      <vt:lpstr>123_Blank</vt:lpstr>
      <vt:lpstr>124_Blank</vt:lpstr>
      <vt:lpstr>125_Blank</vt:lpstr>
      <vt:lpstr>126_Blank</vt:lpstr>
      <vt:lpstr>127_Blank</vt:lpstr>
      <vt:lpstr>128_Blank</vt:lpstr>
      <vt:lpstr>129_Blank</vt:lpstr>
      <vt:lpstr>130_Blank</vt:lpstr>
      <vt:lpstr>131_Blank</vt:lpstr>
      <vt:lpstr>132_Blank</vt:lpstr>
      <vt:lpstr>133_Blank</vt:lpstr>
      <vt:lpstr>134_Blank</vt:lpstr>
      <vt:lpstr>135_Blank</vt:lpstr>
      <vt:lpstr>136_Blank</vt:lpstr>
      <vt:lpstr>137_Blank</vt:lpstr>
      <vt:lpstr>138_Blank</vt:lpstr>
      <vt:lpstr>139_Blank</vt:lpstr>
      <vt:lpstr>140_Blank</vt:lpstr>
      <vt:lpstr>141_Blank</vt:lpstr>
      <vt:lpstr>142_Blank</vt:lpstr>
      <vt:lpstr>143_Blank</vt:lpstr>
      <vt:lpstr>144_Blank</vt:lpstr>
      <vt:lpstr>145_Blank</vt:lpstr>
      <vt:lpstr>146_Blank</vt:lpstr>
      <vt:lpstr>147_Blank</vt:lpstr>
      <vt:lpstr>148_Blank</vt:lpstr>
      <vt:lpstr>149_Blank</vt:lpstr>
      <vt:lpstr>150_Blank</vt:lpstr>
      <vt:lpstr>151_Blank</vt:lpstr>
      <vt:lpstr>152_Blank</vt:lpstr>
      <vt:lpstr>153_Blank</vt:lpstr>
      <vt:lpstr>154_Blank</vt:lpstr>
      <vt:lpstr>155_Blank</vt:lpstr>
      <vt:lpstr>156_Blank</vt:lpstr>
      <vt:lpstr>157_Blank</vt:lpstr>
      <vt:lpstr>158_Blank</vt:lpstr>
      <vt:lpstr>159_Blank</vt:lpstr>
      <vt:lpstr>160_Blank</vt:lpstr>
      <vt:lpstr>161_Blank</vt:lpstr>
      <vt:lpstr>162_Blank</vt:lpstr>
      <vt:lpstr>163_Blank</vt:lpstr>
      <vt:lpstr>164_Blank</vt:lpstr>
      <vt:lpstr>165_Blank</vt:lpstr>
      <vt:lpstr>166_Blank</vt:lpstr>
      <vt:lpstr>167_Blank</vt:lpstr>
      <vt:lpstr>168_Blank</vt:lpstr>
      <vt:lpstr>169_Blank</vt:lpstr>
      <vt:lpstr>170_Blank</vt:lpstr>
      <vt:lpstr>171_Blank</vt:lpstr>
      <vt:lpstr>172_Blank</vt:lpstr>
      <vt:lpstr>173_Blank</vt:lpstr>
      <vt:lpstr>174_Blank</vt:lpstr>
      <vt:lpstr>175_Blank</vt:lpstr>
      <vt:lpstr>176_Blank</vt:lpstr>
      <vt:lpstr>177_Blank</vt:lpstr>
      <vt:lpstr>178_Blank</vt:lpstr>
      <vt:lpstr>179_Blank</vt:lpstr>
      <vt:lpstr>180_Blank</vt:lpstr>
      <vt:lpstr>181_Blank</vt:lpstr>
      <vt:lpstr>182_Blank</vt:lpstr>
      <vt:lpstr>183_Blank</vt:lpstr>
      <vt:lpstr>184_Blank</vt:lpstr>
      <vt:lpstr>185_Blank</vt:lpstr>
      <vt:lpstr>186_Blank</vt:lpstr>
      <vt:lpstr>187_Blank</vt:lpstr>
      <vt:lpstr>188_Blank</vt:lpstr>
      <vt:lpstr>189_Blank</vt:lpstr>
      <vt:lpstr>190_Blank</vt:lpstr>
      <vt:lpstr>191_Blank</vt:lpstr>
      <vt:lpstr>192_Blank</vt:lpstr>
      <vt:lpstr>193_Blank</vt:lpstr>
      <vt:lpstr>194_Blank</vt:lpstr>
      <vt:lpstr>195_Blank</vt:lpstr>
      <vt:lpstr>196_Blank</vt:lpstr>
      <vt:lpstr>197_Blank</vt:lpstr>
      <vt:lpstr>198_Blank</vt:lpstr>
      <vt:lpstr>199_Blank</vt:lpstr>
      <vt:lpstr>200_Blank</vt:lpstr>
      <vt:lpstr>201_Blank</vt:lpstr>
      <vt:lpstr>Concept 7.4: During oxidative phosphorylation, chemiosmosis couples electron transport to ATP synthesis</vt:lpstr>
      <vt:lpstr>The Pathway of Electron Transport</vt:lpstr>
      <vt:lpstr>PowerPoint Presentation</vt:lpstr>
      <vt:lpstr>Figure 7.UN09</vt:lpstr>
      <vt:lpstr>Figure 7.12</vt:lpstr>
      <vt:lpstr>Chemiosmosis: The Energy-Coupling Mechanism</vt:lpstr>
      <vt:lpstr>Figure 7.13</vt:lpstr>
      <vt:lpstr>PowerPoint Presentation</vt:lpstr>
      <vt:lpstr>Figure 7.UN09</vt:lpstr>
      <vt:lpstr>Figure 7.14</vt:lpstr>
      <vt:lpstr>Figure 7.14-1</vt:lpstr>
      <vt:lpstr>Figure 7.14-2</vt:lpstr>
      <vt:lpstr>An Accounting of ATP Production by Cellular Respiration</vt:lpstr>
      <vt:lpstr>Figure 7.15</vt:lpstr>
      <vt:lpstr>Figure 7.15-1</vt:lpstr>
      <vt:lpstr>Figure 7.15-2</vt:lpstr>
      <vt:lpstr>Figure 7.15-3</vt:lpstr>
      <vt:lpstr>Figure 7.15-4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Joan Stone</cp:lastModifiedBy>
  <cp:revision>662</cp:revision>
  <cp:lastPrinted>2005-03-24T12:52:04Z</cp:lastPrinted>
  <dcterms:created xsi:type="dcterms:W3CDTF">2010-10-31T21:38:30Z</dcterms:created>
  <dcterms:modified xsi:type="dcterms:W3CDTF">2018-11-20T17:23:27Z</dcterms:modified>
</cp:coreProperties>
</file>