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27.xml" ContentType="application/vnd.openxmlformats-officedocument.theme+xml"/>
  <Override PartName="/ppt/theme/theme128.xml" ContentType="application/vnd.openxmlformats-officedocument.theme+xml"/>
  <Override PartName="/ppt/theme/theme129.xml" ContentType="application/vnd.openxmlformats-officedocument.theme+xml"/>
  <Override PartName="/ppt/theme/theme130.xml" ContentType="application/vnd.openxmlformats-officedocument.theme+xml"/>
  <Override PartName="/ppt/theme/theme131.xml" ContentType="application/vnd.openxmlformats-officedocument.theme+xml"/>
  <Override PartName="/ppt/theme/theme132.xml" ContentType="application/vnd.openxmlformats-officedocument.theme+xml"/>
  <Override PartName="/ppt/theme/theme133.xml" ContentType="application/vnd.openxmlformats-officedocument.theme+xml"/>
  <Override PartName="/ppt/slideLayouts/slideLayout7.xml" ContentType="application/vnd.openxmlformats-officedocument.presentationml.slideLayout+xml"/>
  <Override PartName="/ppt/theme/theme134.xml" ContentType="application/vnd.openxmlformats-officedocument.theme+xml"/>
  <Override PartName="/ppt/theme/theme135.xml" ContentType="application/vnd.openxmlformats-officedocument.theme+xml"/>
  <Override PartName="/ppt/slideLayouts/slideLayout8.xml" ContentType="application/vnd.openxmlformats-officedocument.presentationml.slideLayout+xml"/>
  <Override PartName="/ppt/theme/theme136.xml" ContentType="application/vnd.openxmlformats-officedocument.theme+xml"/>
  <Override PartName="/ppt/slideLayouts/slideLayout9.xml" ContentType="application/vnd.openxmlformats-officedocument.presentationml.slideLayout+xml"/>
  <Override PartName="/ppt/theme/theme137.xml" ContentType="application/vnd.openxmlformats-officedocument.theme+xml"/>
  <Override PartName="/ppt/slideLayouts/slideLayout10.xml" ContentType="application/vnd.openxmlformats-officedocument.presentationml.slideLayout+xml"/>
  <Override PartName="/ppt/theme/theme138.xml" ContentType="application/vnd.openxmlformats-officedocument.theme+xml"/>
  <Override PartName="/ppt/slideLayouts/slideLayout11.xml" ContentType="application/vnd.openxmlformats-officedocument.presentationml.slideLayout+xml"/>
  <Override PartName="/ppt/theme/theme139.xml" ContentType="application/vnd.openxmlformats-officedocument.theme+xml"/>
  <Override PartName="/ppt/slideLayouts/slideLayout12.xml" ContentType="application/vnd.openxmlformats-officedocument.presentationml.slideLayout+xml"/>
  <Override PartName="/ppt/theme/theme140.xml" ContentType="application/vnd.openxmlformats-officedocument.theme+xml"/>
  <Override PartName="/ppt/slideLayouts/slideLayout13.xml" ContentType="application/vnd.openxmlformats-officedocument.presentationml.slideLayout+xml"/>
  <Override PartName="/ppt/theme/theme141.xml" ContentType="application/vnd.openxmlformats-officedocument.theme+xml"/>
  <Override PartName="/ppt/theme/theme142.xml" ContentType="application/vnd.openxmlformats-officedocument.theme+xml"/>
  <Override PartName="/ppt/theme/theme143.xml" ContentType="application/vnd.openxmlformats-officedocument.theme+xml"/>
  <Override PartName="/ppt/theme/theme144.xml" ContentType="application/vnd.openxmlformats-officedocument.theme+xml"/>
  <Override PartName="/ppt/theme/theme145.xml" ContentType="application/vnd.openxmlformats-officedocument.theme+xml"/>
  <Override PartName="/ppt/slideLayouts/slideLayout14.xml" ContentType="application/vnd.openxmlformats-officedocument.presentationml.slideLayout+xml"/>
  <Override PartName="/ppt/theme/theme146.xml" ContentType="application/vnd.openxmlformats-officedocument.theme+xml"/>
  <Override PartName="/ppt/slideLayouts/slideLayout15.xml" ContentType="application/vnd.openxmlformats-officedocument.presentationml.slideLayout+xml"/>
  <Override PartName="/ppt/theme/theme147.xml" ContentType="application/vnd.openxmlformats-officedocument.theme+xml"/>
  <Override PartName="/ppt/slideLayouts/slideLayout16.xml" ContentType="application/vnd.openxmlformats-officedocument.presentationml.slideLayout+xml"/>
  <Override PartName="/ppt/theme/theme148.xml" ContentType="application/vnd.openxmlformats-officedocument.theme+xml"/>
  <Override PartName="/ppt/theme/theme149.xml" ContentType="application/vnd.openxmlformats-officedocument.theme+xml"/>
  <Override PartName="/ppt/theme/theme150.xml" ContentType="application/vnd.openxmlformats-officedocument.theme+xml"/>
  <Override PartName="/ppt/theme/theme151.xml" ContentType="application/vnd.openxmlformats-officedocument.theme+xml"/>
  <Override PartName="/ppt/theme/theme152.xml" ContentType="application/vnd.openxmlformats-officedocument.theme+xml"/>
  <Override PartName="/ppt/theme/theme153.xml" ContentType="application/vnd.openxmlformats-officedocument.theme+xml"/>
  <Override PartName="/ppt/theme/theme154.xml" ContentType="application/vnd.openxmlformats-officedocument.theme+xml"/>
  <Override PartName="/ppt/theme/theme155.xml" ContentType="application/vnd.openxmlformats-officedocument.theme+xml"/>
  <Override PartName="/ppt/theme/theme156.xml" ContentType="application/vnd.openxmlformats-officedocument.theme+xml"/>
  <Override PartName="/ppt/theme/theme157.xml" ContentType="application/vnd.openxmlformats-officedocument.theme+xml"/>
  <Override PartName="/ppt/theme/theme158.xml" ContentType="application/vnd.openxmlformats-officedocument.theme+xml"/>
  <Override PartName="/ppt/theme/theme159.xml" ContentType="application/vnd.openxmlformats-officedocument.theme+xml"/>
  <Override PartName="/ppt/theme/theme160.xml" ContentType="application/vnd.openxmlformats-officedocument.theme+xml"/>
  <Override PartName="/ppt/theme/theme161.xml" ContentType="application/vnd.openxmlformats-officedocument.theme+xml"/>
  <Override PartName="/ppt/theme/theme162.xml" ContentType="application/vnd.openxmlformats-officedocument.theme+xml"/>
  <Override PartName="/ppt/theme/theme163.xml" ContentType="application/vnd.openxmlformats-officedocument.theme+xml"/>
  <Override PartName="/ppt/theme/theme164.xml" ContentType="application/vnd.openxmlformats-officedocument.theme+xml"/>
  <Override PartName="/ppt/theme/theme165.xml" ContentType="application/vnd.openxmlformats-officedocument.theme+xml"/>
  <Override PartName="/ppt/theme/theme166.xml" ContentType="application/vnd.openxmlformats-officedocument.theme+xml"/>
  <Override PartName="/ppt/theme/theme167.xml" ContentType="application/vnd.openxmlformats-officedocument.theme+xml"/>
  <Override PartName="/ppt/theme/theme168.xml" ContentType="application/vnd.openxmlformats-officedocument.theme+xml"/>
  <Override PartName="/ppt/theme/theme169.xml" ContentType="application/vnd.openxmlformats-officedocument.theme+xml"/>
  <Override PartName="/ppt/theme/theme170.xml" ContentType="application/vnd.openxmlformats-officedocument.theme+xml"/>
  <Override PartName="/ppt/theme/theme171.xml" ContentType="application/vnd.openxmlformats-officedocument.theme+xml"/>
  <Override PartName="/ppt/theme/theme172.xml" ContentType="application/vnd.openxmlformats-officedocument.theme+xml"/>
  <Override PartName="/ppt/theme/theme173.xml" ContentType="application/vnd.openxmlformats-officedocument.theme+xml"/>
  <Override PartName="/ppt/theme/theme174.xml" ContentType="application/vnd.openxmlformats-officedocument.theme+xml"/>
  <Override PartName="/ppt/theme/theme175.xml" ContentType="application/vnd.openxmlformats-officedocument.theme+xml"/>
  <Override PartName="/ppt/theme/theme176.xml" ContentType="application/vnd.openxmlformats-officedocument.theme+xml"/>
  <Override PartName="/ppt/theme/theme177.xml" ContentType="application/vnd.openxmlformats-officedocument.theme+xml"/>
  <Override PartName="/ppt/theme/theme178.xml" ContentType="application/vnd.openxmlformats-officedocument.theme+xml"/>
  <Override PartName="/ppt/theme/theme179.xml" ContentType="application/vnd.openxmlformats-officedocument.theme+xml"/>
  <Override PartName="/ppt/theme/theme180.xml" ContentType="application/vnd.openxmlformats-officedocument.theme+xml"/>
  <Override PartName="/ppt/theme/theme181.xml" ContentType="application/vnd.openxmlformats-officedocument.theme+xml"/>
  <Override PartName="/ppt/theme/theme182.xml" ContentType="application/vnd.openxmlformats-officedocument.theme+xml"/>
  <Override PartName="/ppt/theme/theme183.xml" ContentType="application/vnd.openxmlformats-officedocument.theme+xml"/>
  <Override PartName="/ppt/theme/theme184.xml" ContentType="application/vnd.openxmlformats-officedocument.theme+xml"/>
  <Override PartName="/ppt/theme/theme185.xml" ContentType="application/vnd.openxmlformats-officedocument.theme+xml"/>
  <Override PartName="/ppt/theme/theme18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3787" r:id="rId2"/>
    <p:sldMasterId id="2147483789" r:id="rId3"/>
    <p:sldMasterId id="2147483791" r:id="rId4"/>
    <p:sldMasterId id="2147483793" r:id="rId5"/>
    <p:sldMasterId id="2147483795" r:id="rId6"/>
    <p:sldMasterId id="2147483797" r:id="rId7"/>
    <p:sldMasterId id="2147483799" r:id="rId8"/>
    <p:sldMasterId id="2147483801" r:id="rId9"/>
    <p:sldMasterId id="2147483803" r:id="rId10"/>
    <p:sldMasterId id="2147483805" r:id="rId11"/>
    <p:sldMasterId id="2147483807" r:id="rId12"/>
    <p:sldMasterId id="2147483809" r:id="rId13"/>
    <p:sldMasterId id="2147483811" r:id="rId14"/>
    <p:sldMasterId id="2147483813" r:id="rId15"/>
    <p:sldMasterId id="2147483815" r:id="rId16"/>
    <p:sldMasterId id="2147483817" r:id="rId17"/>
    <p:sldMasterId id="2147483819" r:id="rId18"/>
    <p:sldMasterId id="2147483821" r:id="rId19"/>
    <p:sldMasterId id="2147483823" r:id="rId20"/>
    <p:sldMasterId id="2147483825" r:id="rId21"/>
    <p:sldMasterId id="2147483827" r:id="rId22"/>
    <p:sldMasterId id="2147483829" r:id="rId23"/>
    <p:sldMasterId id="2147483831" r:id="rId24"/>
    <p:sldMasterId id="2147483833" r:id="rId25"/>
    <p:sldMasterId id="2147483835" r:id="rId26"/>
    <p:sldMasterId id="2147483837" r:id="rId27"/>
    <p:sldMasterId id="2147483839" r:id="rId28"/>
    <p:sldMasterId id="2147483841" r:id="rId29"/>
    <p:sldMasterId id="2147483843" r:id="rId30"/>
    <p:sldMasterId id="2147483845" r:id="rId31"/>
    <p:sldMasterId id="2147483847" r:id="rId32"/>
    <p:sldMasterId id="2147483849" r:id="rId33"/>
    <p:sldMasterId id="2147483851" r:id="rId34"/>
    <p:sldMasterId id="2147483853" r:id="rId35"/>
    <p:sldMasterId id="2147483855" r:id="rId36"/>
    <p:sldMasterId id="2147483857" r:id="rId37"/>
    <p:sldMasterId id="2147483859" r:id="rId38"/>
    <p:sldMasterId id="2147483861" r:id="rId39"/>
    <p:sldMasterId id="2147483863" r:id="rId40"/>
    <p:sldMasterId id="2147483865" r:id="rId41"/>
    <p:sldMasterId id="2147483867" r:id="rId42"/>
    <p:sldMasterId id="2147483869" r:id="rId43"/>
    <p:sldMasterId id="2147483871" r:id="rId44"/>
    <p:sldMasterId id="2147483873" r:id="rId45"/>
    <p:sldMasterId id="2147483875" r:id="rId46"/>
    <p:sldMasterId id="2147483877" r:id="rId47"/>
    <p:sldMasterId id="2147483879" r:id="rId48"/>
    <p:sldMasterId id="2147483881" r:id="rId49"/>
    <p:sldMasterId id="2147483883" r:id="rId50"/>
    <p:sldMasterId id="2147483885" r:id="rId51"/>
    <p:sldMasterId id="2147483887" r:id="rId52"/>
    <p:sldMasterId id="2147483889" r:id="rId53"/>
    <p:sldMasterId id="2147483891" r:id="rId54"/>
    <p:sldMasterId id="2147483893" r:id="rId55"/>
    <p:sldMasterId id="2147483895" r:id="rId56"/>
    <p:sldMasterId id="2147483897" r:id="rId57"/>
    <p:sldMasterId id="2147483899" r:id="rId58"/>
    <p:sldMasterId id="2147483901" r:id="rId59"/>
    <p:sldMasterId id="2147483903" r:id="rId60"/>
    <p:sldMasterId id="2147483905" r:id="rId61"/>
    <p:sldMasterId id="2147483907" r:id="rId62"/>
    <p:sldMasterId id="2147483909" r:id="rId63"/>
    <p:sldMasterId id="2147483911" r:id="rId64"/>
    <p:sldMasterId id="2147483913" r:id="rId65"/>
    <p:sldMasterId id="2147483915" r:id="rId66"/>
    <p:sldMasterId id="2147483917" r:id="rId67"/>
    <p:sldMasterId id="2147483919" r:id="rId68"/>
    <p:sldMasterId id="2147483921" r:id="rId69"/>
    <p:sldMasterId id="2147483923" r:id="rId70"/>
    <p:sldMasterId id="2147483925" r:id="rId71"/>
    <p:sldMasterId id="2147483927" r:id="rId72"/>
    <p:sldMasterId id="2147483929" r:id="rId73"/>
    <p:sldMasterId id="2147483931" r:id="rId74"/>
    <p:sldMasterId id="2147483933" r:id="rId75"/>
    <p:sldMasterId id="2147483935" r:id="rId76"/>
    <p:sldMasterId id="2147483937" r:id="rId77"/>
    <p:sldMasterId id="2147483939" r:id="rId78"/>
    <p:sldMasterId id="2147483941" r:id="rId79"/>
    <p:sldMasterId id="2147483943" r:id="rId80"/>
    <p:sldMasterId id="2147483945" r:id="rId81"/>
    <p:sldMasterId id="2147483947" r:id="rId82"/>
    <p:sldMasterId id="2147483949" r:id="rId83"/>
    <p:sldMasterId id="2147483951" r:id="rId84"/>
    <p:sldMasterId id="2147483953" r:id="rId85"/>
    <p:sldMasterId id="2147483955" r:id="rId86"/>
    <p:sldMasterId id="2147483957" r:id="rId87"/>
    <p:sldMasterId id="2147483959" r:id="rId88"/>
    <p:sldMasterId id="2147483961" r:id="rId89"/>
    <p:sldMasterId id="2147483963" r:id="rId90"/>
    <p:sldMasterId id="2147483964" r:id="rId91"/>
    <p:sldMasterId id="2147483966" r:id="rId92"/>
    <p:sldMasterId id="2147483968" r:id="rId93"/>
    <p:sldMasterId id="2147483970" r:id="rId94"/>
    <p:sldMasterId id="2147483972" r:id="rId95"/>
    <p:sldMasterId id="2147483974" r:id="rId96"/>
    <p:sldMasterId id="2147483976" r:id="rId97"/>
    <p:sldMasterId id="2147483978" r:id="rId98"/>
    <p:sldMasterId id="2147483980" r:id="rId99"/>
    <p:sldMasterId id="2147483982" r:id="rId100"/>
    <p:sldMasterId id="2147483984" r:id="rId101"/>
    <p:sldMasterId id="2147483986" r:id="rId102"/>
    <p:sldMasterId id="2147483988" r:id="rId103"/>
    <p:sldMasterId id="2147483990" r:id="rId104"/>
    <p:sldMasterId id="2147483992" r:id="rId105"/>
    <p:sldMasterId id="2147483994" r:id="rId106"/>
    <p:sldMasterId id="2147483996" r:id="rId107"/>
    <p:sldMasterId id="2147483998" r:id="rId108"/>
    <p:sldMasterId id="2147484000" r:id="rId109"/>
    <p:sldMasterId id="2147484001" r:id="rId110"/>
    <p:sldMasterId id="2147484003" r:id="rId111"/>
    <p:sldMasterId id="2147484005" r:id="rId112"/>
    <p:sldMasterId id="2147484007" r:id="rId113"/>
    <p:sldMasterId id="2147484008" r:id="rId114"/>
    <p:sldMasterId id="2147484010" r:id="rId115"/>
    <p:sldMasterId id="2147484012" r:id="rId116"/>
    <p:sldMasterId id="2147484014" r:id="rId117"/>
    <p:sldMasterId id="2147484016" r:id="rId118"/>
    <p:sldMasterId id="2147484018" r:id="rId119"/>
    <p:sldMasterId id="2147484020" r:id="rId120"/>
    <p:sldMasterId id="2147484022" r:id="rId121"/>
    <p:sldMasterId id="2147484023" r:id="rId122"/>
    <p:sldMasterId id="2147484025" r:id="rId123"/>
    <p:sldMasterId id="2147484027" r:id="rId124"/>
    <p:sldMasterId id="2147484029" r:id="rId125"/>
    <p:sldMasterId id="2147484031" r:id="rId126"/>
    <p:sldMasterId id="2147484033" r:id="rId127"/>
    <p:sldMasterId id="2147484035" r:id="rId128"/>
    <p:sldMasterId id="2147484037" r:id="rId129"/>
    <p:sldMasterId id="2147484039" r:id="rId130"/>
    <p:sldMasterId id="2147484041" r:id="rId131"/>
    <p:sldMasterId id="2147484043" r:id="rId132"/>
    <p:sldMasterId id="2147484045" r:id="rId133"/>
    <p:sldMasterId id="2147484047" r:id="rId134"/>
    <p:sldMasterId id="2147484049" r:id="rId135"/>
    <p:sldMasterId id="2147484051" r:id="rId136"/>
    <p:sldMasterId id="2147484053" r:id="rId137"/>
    <p:sldMasterId id="2147484055" r:id="rId138"/>
    <p:sldMasterId id="2147484057" r:id="rId139"/>
    <p:sldMasterId id="2147484059" r:id="rId140"/>
    <p:sldMasterId id="2147484061" r:id="rId141"/>
    <p:sldMasterId id="2147484063" r:id="rId142"/>
    <p:sldMasterId id="2147484065" r:id="rId143"/>
    <p:sldMasterId id="2147484067" r:id="rId144"/>
    <p:sldMasterId id="2147484069" r:id="rId145"/>
    <p:sldMasterId id="2147484071" r:id="rId146"/>
    <p:sldMasterId id="2147484073" r:id="rId147"/>
    <p:sldMasterId id="2147484075" r:id="rId148"/>
    <p:sldMasterId id="2147484077" r:id="rId149"/>
    <p:sldMasterId id="2147484079" r:id="rId150"/>
    <p:sldMasterId id="2147484081" r:id="rId151"/>
    <p:sldMasterId id="2147484083" r:id="rId152"/>
    <p:sldMasterId id="2147484085" r:id="rId153"/>
    <p:sldMasterId id="2147484087" r:id="rId154"/>
    <p:sldMasterId id="2147484089" r:id="rId155"/>
    <p:sldMasterId id="2147484091" r:id="rId156"/>
    <p:sldMasterId id="2147484093" r:id="rId157"/>
    <p:sldMasterId id="2147484095" r:id="rId158"/>
    <p:sldMasterId id="2147484097" r:id="rId159"/>
    <p:sldMasterId id="2147484099" r:id="rId160"/>
    <p:sldMasterId id="2147484101" r:id="rId161"/>
    <p:sldMasterId id="2147484103" r:id="rId162"/>
    <p:sldMasterId id="2147484105" r:id="rId163"/>
    <p:sldMasterId id="2147484107" r:id="rId164"/>
    <p:sldMasterId id="2147484109" r:id="rId165"/>
    <p:sldMasterId id="2147484111" r:id="rId166"/>
    <p:sldMasterId id="2147484113" r:id="rId167"/>
    <p:sldMasterId id="2147484115" r:id="rId168"/>
    <p:sldMasterId id="2147484117" r:id="rId169"/>
    <p:sldMasterId id="2147484119" r:id="rId170"/>
    <p:sldMasterId id="2147484121" r:id="rId171"/>
    <p:sldMasterId id="2147484123" r:id="rId172"/>
    <p:sldMasterId id="2147484125" r:id="rId173"/>
    <p:sldMasterId id="2147484127" r:id="rId174"/>
    <p:sldMasterId id="2147484129" r:id="rId175"/>
    <p:sldMasterId id="2147484131" r:id="rId176"/>
    <p:sldMasterId id="2147484133" r:id="rId177"/>
    <p:sldMasterId id="2147484135" r:id="rId178"/>
    <p:sldMasterId id="2147484137" r:id="rId179"/>
    <p:sldMasterId id="2147484139" r:id="rId180"/>
    <p:sldMasterId id="2147484141" r:id="rId181"/>
    <p:sldMasterId id="2147484143" r:id="rId182"/>
    <p:sldMasterId id="2147484145" r:id="rId183"/>
    <p:sldMasterId id="2147484147" r:id="rId184"/>
  </p:sldMasterIdLst>
  <p:notesMasterIdLst>
    <p:notesMasterId r:id="rId215"/>
  </p:notesMasterIdLst>
  <p:handoutMasterIdLst>
    <p:handoutMasterId r:id="rId216"/>
  </p:handoutMasterIdLst>
  <p:sldIdLst>
    <p:sldId id="281" r:id="rId185"/>
    <p:sldId id="342" r:id="rId186"/>
    <p:sldId id="401" r:id="rId187"/>
    <p:sldId id="283" r:id="rId188"/>
    <p:sldId id="284" r:id="rId189"/>
    <p:sldId id="343" r:id="rId190"/>
    <p:sldId id="403" r:id="rId191"/>
    <p:sldId id="404" r:id="rId192"/>
    <p:sldId id="286" r:id="rId193"/>
    <p:sldId id="405" r:id="rId194"/>
    <p:sldId id="288" r:id="rId195"/>
    <p:sldId id="406" r:id="rId196"/>
    <p:sldId id="290" r:id="rId197"/>
    <p:sldId id="407" r:id="rId198"/>
    <p:sldId id="292" r:id="rId199"/>
    <p:sldId id="349" r:id="rId200"/>
    <p:sldId id="293" r:id="rId201"/>
    <p:sldId id="408" r:id="rId202"/>
    <p:sldId id="295" r:id="rId203"/>
    <p:sldId id="296" r:id="rId204"/>
    <p:sldId id="297" r:id="rId205"/>
    <p:sldId id="350" r:id="rId206"/>
    <p:sldId id="352" r:id="rId207"/>
    <p:sldId id="413" r:id="rId208"/>
    <p:sldId id="300" r:id="rId209"/>
    <p:sldId id="301" r:id="rId210"/>
    <p:sldId id="302" r:id="rId211"/>
    <p:sldId id="414" r:id="rId212"/>
    <p:sldId id="304" r:id="rId213"/>
    <p:sldId id="415" r:id="rId214"/>
  </p:sldIdLst>
  <p:sldSz cx="9144000" cy="6858000" type="screen4x3"/>
  <p:notesSz cx="6858000" cy="9144000"/>
  <p:custDataLst>
    <p:tags r:id="rId2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1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5" autoAdjust="0"/>
    <p:restoredTop sz="92141" autoAdjust="0"/>
  </p:normalViewPr>
  <p:slideViewPr>
    <p:cSldViewPr snapToGrid="0" showGuides="1">
      <p:cViewPr varScale="1">
        <p:scale>
          <a:sx n="68" d="100"/>
          <a:sy n="68" d="100"/>
        </p:scale>
        <p:origin x="750" y="60"/>
      </p:cViewPr>
      <p:guideLst>
        <p:guide orient="horz" pos="2158"/>
        <p:guide pos="2880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-324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191" Type="http://schemas.openxmlformats.org/officeDocument/2006/relationships/slide" Target="slides/slide7.xml"/><Relationship Id="rId205" Type="http://schemas.openxmlformats.org/officeDocument/2006/relationships/slide" Target="slides/slide21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65" Type="http://schemas.openxmlformats.org/officeDocument/2006/relationships/slideMaster" Target="slideMasters/slideMaster165.xml"/><Relationship Id="rId181" Type="http://schemas.openxmlformats.org/officeDocument/2006/relationships/slideMaster" Target="slideMasters/slideMaster181.xml"/><Relationship Id="rId186" Type="http://schemas.openxmlformats.org/officeDocument/2006/relationships/slide" Target="slides/slide2.xml"/><Relationship Id="rId216" Type="http://schemas.openxmlformats.org/officeDocument/2006/relationships/handoutMaster" Target="handoutMasters/handoutMaster1.xml"/><Relationship Id="rId211" Type="http://schemas.openxmlformats.org/officeDocument/2006/relationships/slide" Target="slides/slide2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Master" Target="slideMasters/slideMaster134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55" Type="http://schemas.openxmlformats.org/officeDocument/2006/relationships/slideMaster" Target="slideMasters/slideMaster155.xml"/><Relationship Id="rId171" Type="http://schemas.openxmlformats.org/officeDocument/2006/relationships/slideMaster" Target="slideMasters/slideMaster171.xml"/><Relationship Id="rId176" Type="http://schemas.openxmlformats.org/officeDocument/2006/relationships/slideMaster" Target="slideMasters/slideMaster176.xml"/><Relationship Id="rId192" Type="http://schemas.openxmlformats.org/officeDocument/2006/relationships/slide" Target="slides/slide8.xml"/><Relationship Id="rId197" Type="http://schemas.openxmlformats.org/officeDocument/2006/relationships/slide" Target="slides/slide13.xml"/><Relationship Id="rId206" Type="http://schemas.openxmlformats.org/officeDocument/2006/relationships/slide" Target="slides/slide22.xml"/><Relationship Id="rId201" Type="http://schemas.openxmlformats.org/officeDocument/2006/relationships/slide" Target="slides/slide17.xml"/><Relationship Id="rId222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61" Type="http://schemas.openxmlformats.org/officeDocument/2006/relationships/slideMaster" Target="slideMasters/slideMaster161.xml"/><Relationship Id="rId166" Type="http://schemas.openxmlformats.org/officeDocument/2006/relationships/slideMaster" Target="slideMasters/slideMaster166.xml"/><Relationship Id="rId182" Type="http://schemas.openxmlformats.org/officeDocument/2006/relationships/slideMaster" Target="slideMasters/slideMaster182.xml"/><Relationship Id="rId187" Type="http://schemas.openxmlformats.org/officeDocument/2006/relationships/slide" Target="slides/slide3.xml"/><Relationship Id="rId217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8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slideMaster" Target="slideMasters/slideMaster151.xml"/><Relationship Id="rId156" Type="http://schemas.openxmlformats.org/officeDocument/2006/relationships/slideMaster" Target="slideMasters/slideMaster156.xml"/><Relationship Id="rId177" Type="http://schemas.openxmlformats.org/officeDocument/2006/relationships/slideMaster" Target="slideMasters/slideMaster177.xml"/><Relationship Id="rId198" Type="http://schemas.openxmlformats.org/officeDocument/2006/relationships/slide" Target="slides/slide14.xml"/><Relationship Id="rId172" Type="http://schemas.openxmlformats.org/officeDocument/2006/relationships/slideMaster" Target="slideMasters/slideMaster172.xml"/><Relationship Id="rId193" Type="http://schemas.openxmlformats.org/officeDocument/2006/relationships/slide" Target="slides/slide9.xml"/><Relationship Id="rId202" Type="http://schemas.openxmlformats.org/officeDocument/2006/relationships/slide" Target="slides/slide18.xml"/><Relationship Id="rId207" Type="http://schemas.openxmlformats.org/officeDocument/2006/relationships/slide" Target="slides/slide2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" Target="slides/slide4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Master" Target="slideMasters/slideMaster162.xml"/><Relationship Id="rId183" Type="http://schemas.openxmlformats.org/officeDocument/2006/relationships/slideMaster" Target="slideMasters/slideMaster183.xml"/><Relationship Id="rId213" Type="http://schemas.openxmlformats.org/officeDocument/2006/relationships/slide" Target="slides/slide29.xml"/><Relationship Id="rId21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Master" Target="slideMasters/slideMaster1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Master" Target="slideMasters/slideMaster152.xml"/><Relationship Id="rId173" Type="http://schemas.openxmlformats.org/officeDocument/2006/relationships/slideMaster" Target="slideMasters/slideMaster173.xml"/><Relationship Id="rId194" Type="http://schemas.openxmlformats.org/officeDocument/2006/relationships/slide" Target="slides/slide10.xml"/><Relationship Id="rId199" Type="http://schemas.openxmlformats.org/officeDocument/2006/relationships/slide" Target="slides/slide15.xml"/><Relationship Id="rId203" Type="http://schemas.openxmlformats.org/officeDocument/2006/relationships/slide" Target="slides/slide19.xml"/><Relationship Id="rId208" Type="http://schemas.openxmlformats.org/officeDocument/2006/relationships/slide" Target="slides/slide2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Master" Target="slideMasters/slideMaster184.xml"/><Relationship Id="rId189" Type="http://schemas.openxmlformats.org/officeDocument/2006/relationships/slide" Target="slides/slide5.xml"/><Relationship Id="rId21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30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Master" Target="slideMasters/slideMaster174.xml"/><Relationship Id="rId179" Type="http://schemas.openxmlformats.org/officeDocument/2006/relationships/slideMaster" Target="slideMasters/slideMaster179.xml"/><Relationship Id="rId195" Type="http://schemas.openxmlformats.org/officeDocument/2006/relationships/slide" Target="slides/slide11.xml"/><Relationship Id="rId209" Type="http://schemas.openxmlformats.org/officeDocument/2006/relationships/slide" Target="slides/slide25.xml"/><Relationship Id="rId190" Type="http://schemas.openxmlformats.org/officeDocument/2006/relationships/slide" Target="slides/slide6.xml"/><Relationship Id="rId204" Type="http://schemas.openxmlformats.org/officeDocument/2006/relationships/slide" Target="slides/slide20.xml"/><Relationship Id="rId220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Master" Target="slideMasters/slideMaster164.xml"/><Relationship Id="rId169" Type="http://schemas.openxmlformats.org/officeDocument/2006/relationships/slideMaster" Target="slideMasters/slideMaster169.xml"/><Relationship Id="rId185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Master" Target="slideMasters/slideMaster180.xml"/><Relationship Id="rId210" Type="http://schemas.openxmlformats.org/officeDocument/2006/relationships/slide" Target="slides/slide26.xml"/><Relationship Id="rId215" Type="http://schemas.openxmlformats.org/officeDocument/2006/relationships/notesMaster" Target="notesMasters/notesMaster1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Master" Target="slideMasters/slideMaster175.xml"/><Relationship Id="rId196" Type="http://schemas.openxmlformats.org/officeDocument/2006/relationships/slide" Target="slides/slide12.xml"/><Relationship Id="rId200" Type="http://schemas.openxmlformats.org/officeDocument/2006/relationships/slide" Target="slides/slide16.xml"/><Relationship Id="rId16" Type="http://schemas.openxmlformats.org/officeDocument/2006/relationships/slideMaster" Target="slideMasters/slideMaster16.xml"/><Relationship Id="rId221" Type="http://schemas.openxmlformats.org/officeDocument/2006/relationships/theme" Target="theme/theme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Click to edit Master text styles</a:t>
            </a:r>
          </a:p>
          <a:p>
            <a:pPr lvl="1"/>
            <a:r>
              <a:rPr lang="en-US" altLang="en-US" noProof="0" dirty="0" smtClean="0"/>
              <a:t>Second level</a:t>
            </a:r>
          </a:p>
          <a:p>
            <a:pPr lvl="2"/>
            <a:r>
              <a:rPr lang="en-US" altLang="en-US" noProof="0" dirty="0" smtClean="0"/>
              <a:t>Third level</a:t>
            </a:r>
          </a:p>
          <a:p>
            <a:pPr lvl="3"/>
            <a:r>
              <a:rPr lang="en-US" altLang="en-US" noProof="0" dirty="0" smtClean="0"/>
              <a:t>Fourth level</a:t>
            </a:r>
          </a:p>
          <a:p>
            <a:pPr lvl="4"/>
            <a:r>
              <a:rPr lang="en-US" altLang="en-US" noProof="0" dirty="0" smtClean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16-10-2018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A5B50ED-D2D3-4149-AE20-3088EC27AC30}" type="slidenum">
              <a:rPr lang="en-US" sz="1200">
                <a:ea typeface="ヒラギノ角ゴ Pro W3" charset="-128"/>
              </a:rPr>
              <a:pPr algn="r"/>
              <a:t>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53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5.12 The contractile vacuole of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Paramecium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caudatum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3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F775601-1685-4200-8961-9C4F723ABF4B}" type="slidenum">
              <a:rPr lang="en-US" sz="1200">
                <a:ea typeface="ヒラギノ角ゴ Pro W3" charset="-128"/>
              </a:rPr>
              <a:pPr algn="r"/>
              <a:t>13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337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5.11b The water balance of living cells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89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68F4E8E-AC0C-4E40-93A2-BD0C4235EB69}" type="slidenum">
              <a:rPr lang="en-US" sz="1200">
                <a:ea typeface="ヒラギノ角ゴ Pro W3" charset="-128"/>
              </a:rPr>
              <a:pPr algn="r"/>
              <a:t>15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620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311B55E-DF69-448E-A80C-CB006F0B9D13}" type="slidenum">
              <a:rPr lang="en-US" sz="1200">
                <a:ea typeface="ヒラギノ角ゴ Pro W3" charset="-128"/>
              </a:rPr>
              <a:pPr algn="r"/>
              <a:t>17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50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5.13 Two types of transport proteins that carry out facilitated diffusion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9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E5E459D-D289-40E7-B3B3-9F2946E999B3}" type="slidenum">
              <a:rPr lang="en-US" sz="1200">
                <a:ea typeface="ヒラギノ角ゴ Pro W3" charset="-128"/>
              </a:rPr>
              <a:pPr algn="r"/>
              <a:t>19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105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943E603-F777-474E-9126-9D73C4FD9481}" type="slidenum">
              <a:rPr lang="en-US" sz="1200">
                <a:ea typeface="ヒラギノ角ゴ Pro W3" charset="-128"/>
              </a:rPr>
              <a:pPr algn="r"/>
              <a:t>20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081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5D38872-A253-4C7C-AA82-EC6F5FD1924C}" type="slidenum">
              <a:rPr lang="en-US" sz="1200">
                <a:ea typeface="ヒラギノ角ゴ Pro W3" charset="-128"/>
              </a:rPr>
              <a:pPr algn="r"/>
              <a:t>21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333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5.15 Review: passive and active transport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7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5.9 The diffusion of solutes across a synthetic membrane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3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F6AD21B-12E9-440B-ADCC-AD02056CA9EC}" type="slidenum">
              <a:rPr lang="en-US" sz="1200">
                <a:ea typeface="ヒラギノ角ゴ Pro W3" charset="-128"/>
              </a:rPr>
              <a:pPr algn="r"/>
              <a:t>25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301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151C525-28B4-4AB9-8CB2-4D66F02D019A}" type="slidenum">
              <a:rPr lang="en-US" sz="1200">
                <a:ea typeface="ヒラギノ角ゴ Pro W3" charset="-128"/>
              </a:rPr>
              <a:pPr algn="r"/>
              <a:t>26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398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48F1D50-23B6-4A5A-9DDE-F9BA7C2DA3CF}" type="slidenum">
              <a:rPr lang="en-US" sz="1200">
                <a:ea typeface="ヒラギノ角ゴ Pro W3" charset="-128"/>
              </a:rPr>
              <a:pPr algn="r"/>
              <a:t>27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208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5.16 A proton pump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65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F956959-739C-483C-8F64-52084B7A7AF1}" type="slidenum">
              <a:rPr lang="en-US" sz="1200">
                <a:ea typeface="ヒラギノ角ゴ Pro W3" charset="-128"/>
              </a:rPr>
              <a:pPr algn="r"/>
              <a:t>29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0997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Cotransport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active transport driven by a concentration gradient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0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827F635-7808-4598-B7E7-DE6DD3039E48}" type="slidenum">
              <a:rPr lang="en-US" sz="1200">
                <a:ea typeface="ヒラギノ角ゴ Pro W3" charset="-128"/>
              </a:rPr>
              <a:pPr algn="r"/>
              <a:t>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58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6CF8783-948E-4923-86B0-DD32E0DA8C39}" type="slidenum">
              <a:rPr lang="en-US" sz="1200">
                <a:ea typeface="ヒラギノ角ゴ Pro W3" charset="-128"/>
              </a:rPr>
              <a:pPr algn="r"/>
              <a:t>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1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5.10-1 Osmosis (part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76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5.10-2 Osmosis (part 2)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61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6B57AE9-2B14-4A67-94D8-5663B671D66C}" type="slidenum">
              <a:rPr lang="en-US" sz="1200">
                <a:ea typeface="ヒラギノ角ゴ Pro W3" charset="-128"/>
              </a:rPr>
              <a:pPr algn="r"/>
              <a:t>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851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5.11a The water balance of living cells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8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AC325D8-0F9B-4504-BA56-74F312F51209}" type="slidenum">
              <a:rPr lang="en-US" sz="1200">
                <a:ea typeface="ヒラギノ角ゴ Pro W3" charset="-128"/>
              </a:rPr>
              <a:pPr algn="r"/>
              <a:t>11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     © 2016 Pearson Education, Inc.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7.xml"/></Relationships>
</file>

<file path=ppt/slideMasters/_rels/slideMaster10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8.xml"/></Relationships>
</file>

<file path=ppt/slideMasters/_rels/slideMaster10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9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0.xml"/></Relationships>
</file>

<file path=ppt/slideMasters/_rels/slideMaster1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1.xml"/></Relationships>
</file>

<file path=ppt/slideMasters/_rels/slideMaster1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2.xml"/></Relationships>
</file>

<file path=ppt/slideMasters/_rels/slideMaster1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3.xml"/></Relationships>
</file>

<file path=ppt/slideMasters/_rels/slideMaster1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5.xml"/></Relationships>
</file>

<file path=ppt/slideMasters/_rels/slideMaster1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0.xml"/></Relationships>
</file>

<file path=ppt/slideMasters/_rels/slideMaster1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1.xml"/></Relationships>
</file>

<file path=ppt/slideMasters/_rels/slideMaster1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7.xml"/></Relationships>
</file>

<file path=ppt/slideMasters/_rels/slideMaster1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8.xml"/></Relationships>
</file>

<file path=ppt/slideMasters/_rels/slideMaster1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9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0.xml"/></Relationships>
</file>

<file path=ppt/slideMasters/_rels/slideMaster1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2.xml"/></Relationships>
</file>

<file path=ppt/slideMasters/_rels/slideMaster1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3.xml"/></Relationships>
</file>

<file path=ppt/slideMasters/_rels/slideMaster1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4.xml"/><Relationship Id="rId1" Type="http://schemas.openxmlformats.org/officeDocument/2006/relationships/slideLayout" Target="../slideLayouts/slideLayout7.xml"/></Relationships>
</file>

<file path=ppt/slideMasters/_rels/slideMaster1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5.xml"/></Relationships>
</file>

<file path=ppt/slideMasters/_rels/slideMaster1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8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9.xml"/></Relationships>
</file>

<file path=ppt/slideMasters/_rels/slideMaster1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10.xml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11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0.xml"/><Relationship Id="rId1" Type="http://schemas.openxmlformats.org/officeDocument/2006/relationships/slideLayout" Target="../slideLayouts/slideLayout12.xml"/></Relationships>
</file>

<file path=ppt/slideMasters/_rels/slideMaster1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1.xml"/><Relationship Id="rId1" Type="http://schemas.openxmlformats.org/officeDocument/2006/relationships/slideLayout" Target="../slideLayouts/slideLayout13.xml"/></Relationships>
</file>

<file path=ppt/slideMasters/_rels/slideMaster1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2.xml"/></Relationships>
</file>

<file path=ppt/slideMasters/_rels/slideMaster1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3.xml"/></Relationships>
</file>

<file path=ppt/slideMasters/_rels/slideMaster1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4.xml"/></Relationships>
</file>

<file path=ppt/slideMasters/_rels/slideMaster1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5.xml"/></Relationships>
</file>

<file path=ppt/slideMasters/_rels/slideMaster1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6.xml"/><Relationship Id="rId1" Type="http://schemas.openxmlformats.org/officeDocument/2006/relationships/slideLayout" Target="../slideLayouts/slideLayout14.xml"/></Relationships>
</file>

<file path=ppt/slideMasters/_rels/slideMaster1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7.xml"/><Relationship Id="rId1" Type="http://schemas.openxmlformats.org/officeDocument/2006/relationships/slideLayout" Target="../slideLayouts/slideLayout15.xml"/></Relationships>
</file>

<file path=ppt/slideMasters/_rels/slideMaster1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8.xml"/><Relationship Id="rId1" Type="http://schemas.openxmlformats.org/officeDocument/2006/relationships/slideLayout" Target="../slideLayouts/slideLayout16.xml"/></Relationships>
</file>

<file path=ppt/slideMasters/_rels/slideMaster1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9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0.xml"/></Relationships>
</file>

<file path=ppt/slideMasters/_rels/slideMaster1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1.xml"/></Relationships>
</file>

<file path=ppt/slideMasters/_rels/slideMaster1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2.xml"/></Relationships>
</file>

<file path=ppt/slideMasters/_rels/slideMaster1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3.xml"/></Relationships>
</file>

<file path=ppt/slideMasters/_rels/slideMaster1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4.xml"/></Relationships>
</file>

<file path=ppt/slideMasters/_rels/slideMaster1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5.xml"/></Relationships>
</file>

<file path=ppt/slideMasters/_rels/slideMaster1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6.xml"/></Relationships>
</file>

<file path=ppt/slideMasters/_rels/slideMaster1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7.xml"/></Relationships>
</file>

<file path=ppt/slideMasters/_rels/slideMaster1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8.xml"/></Relationships>
</file>

<file path=ppt/slideMasters/_rels/slideMaster1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0.xml"/></Relationships>
</file>

<file path=ppt/slideMasters/_rels/slideMaster1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1.xml"/></Relationships>
</file>

<file path=ppt/slideMasters/_rels/slideMaster1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2.xml"/></Relationships>
</file>

<file path=ppt/slideMasters/_rels/slideMaster1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3.xml"/></Relationships>
</file>

<file path=ppt/slideMasters/_rels/slideMaster1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4.xml"/></Relationships>
</file>

<file path=ppt/slideMasters/_rels/slideMaster1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5.xml"/></Relationships>
</file>

<file path=ppt/slideMasters/_rels/slideMaster1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6.xml"/></Relationships>
</file>

<file path=ppt/slideMasters/_rels/slideMaster1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7.xml"/></Relationships>
</file>

<file path=ppt/slideMasters/_rels/slideMaster1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8.xml"/></Relationships>
</file>

<file path=ppt/slideMasters/_rels/slideMaster1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9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0.xml"/></Relationships>
</file>

<file path=ppt/slideMasters/_rels/slideMaster1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1.xml"/></Relationships>
</file>

<file path=ppt/slideMasters/_rels/slideMaster1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2.xml"/></Relationships>
</file>

<file path=ppt/slideMasters/_rels/slideMaster1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3.xml"/></Relationships>
</file>

<file path=ppt/slideMasters/_rels/slideMaster1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4.xml"/></Relationships>
</file>

<file path=ppt/slideMasters/_rels/slideMaster1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5.xml"/></Relationships>
</file>

<file path=ppt/slideMasters/_rels/slideMaster1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6.xml"/></Relationships>
</file>

<file path=ppt/slideMasters/_rels/slideMaster1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7.xml"/></Relationships>
</file>

<file path=ppt/slideMasters/_rels/slideMaster1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8.xml"/></Relationships>
</file>

<file path=ppt/slideMasters/_rels/slideMaster1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9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0.xml"/></Relationships>
</file>

<file path=ppt/slideMasters/_rels/slideMaster1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1.xml"/></Relationships>
</file>

<file path=ppt/slideMasters/_rels/slideMaster1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2.xml"/></Relationships>
</file>

<file path=ppt/slideMasters/_rels/slideMaster1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3.xml"/></Relationships>
</file>

<file path=ppt/slideMasters/_rels/slideMaster1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4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slideMasters/_rels/slideMaster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slideMasters/_rels/slideMaster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1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1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1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42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84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175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880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282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629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571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87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573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08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99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56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52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64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1288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263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49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919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342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77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773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199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921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0898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821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532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422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67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8129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963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61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028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693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551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651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9079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2757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428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70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5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698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7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73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347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533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221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99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90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248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997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5.3: Passive transport is diffusion of a substance across a membrane with no energy investment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Diffusion</a:t>
            </a:r>
            <a:r>
              <a:rPr lang="en-US" dirty="0" smtClean="0"/>
              <a:t> is the tendency for molecules to spread out evenly into the available space</a:t>
            </a:r>
          </a:p>
          <a:p>
            <a:r>
              <a:rPr lang="en-US" dirty="0" smtClean="0"/>
              <a:t>Although each molecule moves randomly, diffusion of a population of molecules may be directional</a:t>
            </a:r>
          </a:p>
          <a:p>
            <a:r>
              <a:rPr lang="en-US" dirty="0" smtClean="0"/>
              <a:t>At dynamic equilibrium, as many molecules cross the membrane in one direction as in the other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09"/>
          <a:stretch/>
        </p:blipFill>
        <p:spPr>
          <a:xfrm>
            <a:off x="576072" y="1974327"/>
            <a:ext cx="7991856" cy="278721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5.11a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1073778" y="1956055"/>
            <a:ext cx="22602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Hypotonic solution</a:t>
            </a:r>
          </a:p>
        </p:txBody>
      </p:sp>
      <p:sp>
        <p:nvSpPr>
          <p:cNvPr id="8" name="TextBox 23"/>
          <p:cNvSpPr txBox="1"/>
          <p:nvPr/>
        </p:nvSpPr>
        <p:spPr>
          <a:xfrm>
            <a:off x="3787456" y="1958436"/>
            <a:ext cx="19957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Isotonic solution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6166522" y="1956055"/>
            <a:ext cx="23451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Hypertonic solution</a:t>
            </a:r>
          </a:p>
        </p:txBody>
      </p:sp>
      <p:sp>
        <p:nvSpPr>
          <p:cNvPr id="14" name="TextBox 30"/>
          <p:cNvSpPr txBox="1"/>
          <p:nvPr/>
        </p:nvSpPr>
        <p:spPr>
          <a:xfrm>
            <a:off x="1901679" y="4306745"/>
            <a:ext cx="73270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8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Lysed</a:t>
            </a:r>
          </a:p>
        </p:txBody>
      </p:sp>
      <p:sp>
        <p:nvSpPr>
          <p:cNvPr id="15" name="TextBox 31"/>
          <p:cNvSpPr txBox="1"/>
          <p:nvPr/>
        </p:nvSpPr>
        <p:spPr>
          <a:xfrm>
            <a:off x="4338943" y="4306745"/>
            <a:ext cx="8832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8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Normal</a:t>
            </a:r>
          </a:p>
        </p:txBody>
      </p:sp>
      <p:sp>
        <p:nvSpPr>
          <p:cNvPr id="16" name="TextBox 32"/>
          <p:cNvSpPr txBox="1"/>
          <p:nvPr/>
        </p:nvSpPr>
        <p:spPr>
          <a:xfrm>
            <a:off x="6774776" y="4306745"/>
            <a:ext cx="11541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8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Shriveled</a:t>
            </a:r>
          </a:p>
        </p:txBody>
      </p:sp>
      <p:sp>
        <p:nvSpPr>
          <p:cNvPr id="43" name="TextBox 37"/>
          <p:cNvSpPr txBox="1"/>
          <p:nvPr/>
        </p:nvSpPr>
        <p:spPr>
          <a:xfrm>
            <a:off x="2859476" y="2437925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44" name="TextBox 37"/>
          <p:cNvSpPr txBox="1"/>
          <p:nvPr/>
        </p:nvSpPr>
        <p:spPr>
          <a:xfrm>
            <a:off x="3716026" y="2441164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45" name="TextBox 37"/>
          <p:cNvSpPr txBox="1"/>
          <p:nvPr/>
        </p:nvSpPr>
        <p:spPr>
          <a:xfrm>
            <a:off x="5450648" y="2442022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46" name="TextBox 37"/>
          <p:cNvSpPr txBox="1"/>
          <p:nvPr/>
        </p:nvSpPr>
        <p:spPr>
          <a:xfrm>
            <a:off x="7932247" y="2442880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26" name="TextBox 33"/>
          <p:cNvSpPr txBox="1"/>
          <p:nvPr/>
        </p:nvSpPr>
        <p:spPr>
          <a:xfrm>
            <a:off x="588162" y="4185790"/>
            <a:ext cx="1724959" cy="282129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altLang="zh-CN" sz="2000" b="1" dirty="0">
                <a:solidFill>
                  <a:srgbClr val="000000"/>
                </a:solidFill>
                <a:ea typeface="ＭＳ Ｐゴシック" charset="0"/>
              </a:rPr>
              <a:t>(a) Animal cell</a:t>
            </a:r>
          </a:p>
        </p:txBody>
      </p:sp>
    </p:spTree>
    <p:extLst>
      <p:ext uri="{BB962C8B-B14F-4D97-AF65-F5344CB8AC3E}">
        <p14:creationId xmlns:p14="http://schemas.microsoft.com/office/powerpoint/2010/main" val="23261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Hypertonic or hypotonic environments create osmotic problems for organisms</a:t>
            </a:r>
          </a:p>
          <a:p>
            <a:r>
              <a:rPr lang="en-US" b="1" dirty="0" smtClean="0"/>
              <a:t>Osmoregulation</a:t>
            </a:r>
            <a:r>
              <a:rPr lang="en-US" dirty="0" smtClean="0"/>
              <a:t>, the control of solute concentrations and water balance, is a necessary adaptation for life in such environments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protist</a:t>
            </a:r>
            <a:r>
              <a:rPr lang="en-US" dirty="0" smtClean="0"/>
              <a:t> </a:t>
            </a:r>
            <a:r>
              <a:rPr lang="en-US" i="1" dirty="0" smtClean="0"/>
              <a:t>Paramecium </a:t>
            </a:r>
            <a:r>
              <a:rPr lang="en-US" i="1" dirty="0" err="1" smtClean="0"/>
              <a:t>caudatum</a:t>
            </a:r>
            <a:r>
              <a:rPr lang="en-US" dirty="0" smtClean="0"/>
              <a:t>, which is hypertonic to its </a:t>
            </a:r>
            <a:r>
              <a:rPr lang="en-US" dirty="0" err="1" smtClean="0"/>
              <a:t>pondwater</a:t>
            </a:r>
            <a:r>
              <a:rPr lang="en-US" dirty="0" smtClean="0"/>
              <a:t> environment, has a contractile vacuole that can pump excess water out of the cell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" y="1905000"/>
            <a:ext cx="6601968" cy="304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2705441" y="2077020"/>
            <a:ext cx="2608086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Contractile vacuole</a:t>
            </a:r>
          </a:p>
        </p:txBody>
      </p:sp>
      <p:sp>
        <p:nvSpPr>
          <p:cNvPr id="8" name="TextBox 15"/>
          <p:cNvSpPr txBox="1"/>
          <p:nvPr/>
        </p:nvSpPr>
        <p:spPr>
          <a:xfrm>
            <a:off x="6805384" y="1862930"/>
            <a:ext cx="817531" cy="3431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940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50 </a:t>
            </a:r>
            <a:r>
              <a:rPr lang="en-US" altLang="zh-CN" sz="22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𝛍</a:t>
            </a: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m</a:t>
            </a:r>
          </a:p>
        </p:txBody>
      </p:sp>
      <p:sp>
        <p:nvSpPr>
          <p:cNvPr id="3" name="Freeform 2"/>
          <p:cNvSpPr/>
          <p:nvPr/>
        </p:nvSpPr>
        <p:spPr>
          <a:xfrm>
            <a:off x="3987800" y="2438400"/>
            <a:ext cx="0" cy="844550"/>
          </a:xfrm>
          <a:custGeom>
            <a:avLst/>
            <a:gdLst>
              <a:gd name="connsiteX0" fmla="*/ 0 w 0"/>
              <a:gd name="connsiteY0" fmla="*/ 0 h 844550"/>
              <a:gd name="connsiteX1" fmla="*/ 0 w 0"/>
              <a:gd name="connsiteY1" fmla="*/ 84455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44550">
                <a:moveTo>
                  <a:pt x="0" y="0"/>
                </a:moveTo>
                <a:lnTo>
                  <a:pt x="0" y="84455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992563" y="2438400"/>
            <a:ext cx="0" cy="844550"/>
          </a:xfrm>
          <a:custGeom>
            <a:avLst/>
            <a:gdLst>
              <a:gd name="connsiteX0" fmla="*/ 0 w 0"/>
              <a:gd name="connsiteY0" fmla="*/ 0 h 844550"/>
              <a:gd name="connsiteX1" fmla="*/ 0 w 0"/>
              <a:gd name="connsiteY1" fmla="*/ 84455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44550">
                <a:moveTo>
                  <a:pt x="0" y="0"/>
                </a:moveTo>
                <a:lnTo>
                  <a:pt x="0" y="8445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Water Balance of Cells with Walls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 walls help maintain water balance</a:t>
            </a:r>
          </a:p>
          <a:p>
            <a:r>
              <a:rPr lang="en-US" dirty="0" smtClean="0"/>
              <a:t>A plant cell in a hypotonic solution swells until the wall opposes uptake; the cell is now </a:t>
            </a:r>
            <a:r>
              <a:rPr lang="en-US" b="1" dirty="0" smtClean="0"/>
              <a:t>turgid</a:t>
            </a:r>
            <a:r>
              <a:rPr lang="en-US" dirty="0" smtClean="0"/>
              <a:t> (very firm)</a:t>
            </a:r>
          </a:p>
          <a:p>
            <a:r>
              <a:rPr lang="en-US" dirty="0" smtClean="0"/>
              <a:t>If a plant cell and its surroundings are isotonic, there is no net movement of water into the cell; the cell becomes </a:t>
            </a:r>
            <a:r>
              <a:rPr lang="en-US" b="1" dirty="0" smtClean="0"/>
              <a:t>flaccid</a:t>
            </a:r>
            <a:r>
              <a:rPr lang="en-US" dirty="0" smtClean="0"/>
              <a:t> (limp), and the plant may wilt</a:t>
            </a:r>
          </a:p>
          <a:p>
            <a:r>
              <a:rPr lang="en-US" dirty="0" smtClean="0"/>
              <a:t>In a hypertonic environment, plant cells lose water; eventually, the membrane pulls away from the wall, a usually lethal effect called </a:t>
            </a:r>
            <a:r>
              <a:rPr lang="en-US" b="1" dirty="0" smtClean="0"/>
              <a:t>plasmolysis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9"/>
          <a:stretch/>
        </p:blipFill>
        <p:spPr>
          <a:xfrm>
            <a:off x="576072" y="1739616"/>
            <a:ext cx="7991856" cy="34674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5.11b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36"/>
          <p:cNvSpPr txBox="1"/>
          <p:nvPr/>
        </p:nvSpPr>
        <p:spPr>
          <a:xfrm>
            <a:off x="6286898" y="1958787"/>
            <a:ext cx="1296830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8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Plasma</a:t>
            </a:r>
          </a:p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membrane</a:t>
            </a:r>
          </a:p>
        </p:txBody>
      </p:sp>
      <p:sp>
        <p:nvSpPr>
          <p:cNvPr id="20" name="TextBox 37"/>
          <p:cNvSpPr txBox="1"/>
          <p:nvPr/>
        </p:nvSpPr>
        <p:spPr>
          <a:xfrm>
            <a:off x="7927148" y="1946851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21" name="TextBox 40"/>
          <p:cNvSpPr txBox="1"/>
          <p:nvPr/>
        </p:nvSpPr>
        <p:spPr>
          <a:xfrm>
            <a:off x="4345116" y="4741174"/>
            <a:ext cx="8832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Flaccid</a:t>
            </a:r>
          </a:p>
        </p:txBody>
      </p:sp>
      <p:sp>
        <p:nvSpPr>
          <p:cNvPr id="22" name="TextBox 41"/>
          <p:cNvSpPr txBox="1"/>
          <p:nvPr/>
        </p:nvSpPr>
        <p:spPr>
          <a:xfrm>
            <a:off x="6587302" y="4737999"/>
            <a:ext cx="155331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Plasmolyzed</a:t>
            </a:r>
          </a:p>
        </p:txBody>
      </p:sp>
      <p:sp>
        <p:nvSpPr>
          <p:cNvPr id="39" name="TextBox 37"/>
          <p:cNvSpPr txBox="1"/>
          <p:nvPr/>
        </p:nvSpPr>
        <p:spPr>
          <a:xfrm>
            <a:off x="5450648" y="1943676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40" name="TextBox 37"/>
          <p:cNvSpPr txBox="1"/>
          <p:nvPr/>
        </p:nvSpPr>
        <p:spPr>
          <a:xfrm>
            <a:off x="3662331" y="2316773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41" name="TextBox 37"/>
          <p:cNvSpPr txBox="1"/>
          <p:nvPr/>
        </p:nvSpPr>
        <p:spPr>
          <a:xfrm>
            <a:off x="1050729" y="2439165"/>
            <a:ext cx="479298" cy="359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42" name="TextBox 39"/>
          <p:cNvSpPr txBox="1"/>
          <p:nvPr/>
        </p:nvSpPr>
        <p:spPr>
          <a:xfrm>
            <a:off x="1288272" y="4735621"/>
            <a:ext cx="187410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Turgid (normal)</a:t>
            </a:r>
            <a:endParaRPr lang="en-US" sz="2000" b="1" dirty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7" name="TextBox 33"/>
          <p:cNvSpPr txBox="1"/>
          <p:nvPr/>
        </p:nvSpPr>
        <p:spPr>
          <a:xfrm>
            <a:off x="1050196" y="1863697"/>
            <a:ext cx="1296830" cy="5642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Plasma</a:t>
            </a:r>
          </a:p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membrane</a:t>
            </a:r>
          </a:p>
        </p:txBody>
      </p:sp>
      <p:sp>
        <p:nvSpPr>
          <p:cNvPr id="48" name="TextBox 33"/>
          <p:cNvSpPr txBox="1"/>
          <p:nvPr/>
        </p:nvSpPr>
        <p:spPr>
          <a:xfrm>
            <a:off x="2319469" y="1875495"/>
            <a:ext cx="1022716" cy="2821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Cell wall</a:t>
            </a:r>
          </a:p>
        </p:txBody>
      </p:sp>
      <p:sp>
        <p:nvSpPr>
          <p:cNvPr id="27" name="TextBox 33"/>
          <p:cNvSpPr txBox="1"/>
          <p:nvPr/>
        </p:nvSpPr>
        <p:spPr>
          <a:xfrm>
            <a:off x="588162" y="2651842"/>
            <a:ext cx="282129" cy="1521250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(b) Plant </a:t>
            </a:r>
            <a:r>
              <a:rPr lang="en-US" altLang="zh-CN" sz="2000" b="1" dirty="0">
                <a:solidFill>
                  <a:srgbClr val="000000"/>
                </a:solidFill>
                <a:ea typeface="ＭＳ Ｐゴシック" charset="0"/>
              </a:rPr>
              <a:t>cell</a:t>
            </a:r>
          </a:p>
        </p:txBody>
      </p:sp>
      <p:sp>
        <p:nvSpPr>
          <p:cNvPr id="10" name="Freeform 9"/>
          <p:cNvSpPr/>
          <p:nvPr/>
        </p:nvSpPr>
        <p:spPr>
          <a:xfrm>
            <a:off x="2828925" y="2112951"/>
            <a:ext cx="0" cy="771525"/>
          </a:xfrm>
          <a:custGeom>
            <a:avLst/>
            <a:gdLst>
              <a:gd name="connsiteX0" fmla="*/ 0 w 0"/>
              <a:gd name="connsiteY0" fmla="*/ 0 h 771525"/>
              <a:gd name="connsiteX1" fmla="*/ 0 w 0"/>
              <a:gd name="connsiteY1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71525">
                <a:moveTo>
                  <a:pt x="0" y="0"/>
                </a:moveTo>
                <a:lnTo>
                  <a:pt x="0" y="771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881188" y="2389176"/>
            <a:ext cx="166687" cy="433388"/>
          </a:xfrm>
          <a:custGeom>
            <a:avLst/>
            <a:gdLst>
              <a:gd name="connsiteX0" fmla="*/ 0 w 166687"/>
              <a:gd name="connsiteY0" fmla="*/ 0 h 433388"/>
              <a:gd name="connsiteX1" fmla="*/ 166687 w 166687"/>
              <a:gd name="connsiteY1" fmla="*/ 433388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433388">
                <a:moveTo>
                  <a:pt x="0" y="0"/>
                </a:moveTo>
                <a:lnTo>
                  <a:pt x="166687" y="4333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42125" y="2544751"/>
            <a:ext cx="298450" cy="428625"/>
          </a:xfrm>
          <a:custGeom>
            <a:avLst/>
            <a:gdLst>
              <a:gd name="connsiteX0" fmla="*/ 0 w 298450"/>
              <a:gd name="connsiteY0" fmla="*/ 0 h 428625"/>
              <a:gd name="connsiteX1" fmla="*/ 298450 w 298450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450" h="428625">
                <a:moveTo>
                  <a:pt x="0" y="0"/>
                </a:moveTo>
                <a:lnTo>
                  <a:pt x="298450" y="4286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Facilitated Diffusion: Passive Transport Aided by Proteins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="1" dirty="0" smtClean="0"/>
              <a:t> facilitated diffusion</a:t>
            </a:r>
            <a:r>
              <a:rPr lang="en-US" dirty="0" smtClean="0"/>
              <a:t>, transport proteins speed the passive movement of molecules across the plasma membrane</a:t>
            </a:r>
          </a:p>
          <a:p>
            <a:r>
              <a:rPr lang="en-US" dirty="0" smtClean="0"/>
              <a:t>Channel proteins provide corridors that allow a specific molecule or ion to cross the membrane</a:t>
            </a:r>
          </a:p>
          <a:p>
            <a:r>
              <a:rPr lang="en-US" dirty="0" smtClean="0"/>
              <a:t>Channel proteins include</a:t>
            </a:r>
          </a:p>
          <a:p>
            <a:pPr lvl="1"/>
            <a:r>
              <a:rPr lang="en-US" dirty="0" err="1" smtClean="0"/>
              <a:t>Aquaporins</a:t>
            </a:r>
            <a:r>
              <a:rPr lang="en-US" dirty="0" smtClean="0"/>
              <a:t>, for facilitated diffusion of water</a:t>
            </a:r>
          </a:p>
          <a:p>
            <a:pPr lvl="1"/>
            <a:r>
              <a:rPr lang="en-US" b="1" dirty="0" smtClean="0"/>
              <a:t>Ion channels</a:t>
            </a:r>
            <a:r>
              <a:rPr lang="en-US" dirty="0" smtClean="0"/>
              <a:t> that open or close in response to a stimulus (</a:t>
            </a:r>
            <a:r>
              <a:rPr lang="en-US" b="1" dirty="0" smtClean="0"/>
              <a:t>gated channels</a:t>
            </a:r>
            <a:r>
              <a:rPr lang="en-US" dirty="0" smtClean="0"/>
              <a:t>)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Membrane and Aquaporin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07_05MembraneAndAquapor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5706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Carrier proteins undergo a subtle change in shape that </a:t>
            </a:r>
            <a:r>
              <a:rPr lang="en-US" dirty="0" err="1" smtClean="0"/>
              <a:t>translocates</a:t>
            </a:r>
            <a:r>
              <a:rPr lang="en-US" dirty="0" smtClean="0"/>
              <a:t> the solute-binding site across the membrane</a:t>
            </a:r>
          </a:p>
          <a:p>
            <a:r>
              <a:rPr lang="en-US" dirty="0" smtClean="0"/>
              <a:t>The shape change may be triggered by binding and release of the transported molecule</a:t>
            </a:r>
          </a:p>
          <a:p>
            <a:r>
              <a:rPr lang="en-US" dirty="0" smtClean="0"/>
              <a:t>No net energy input is required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204216"/>
            <a:ext cx="6528816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770504" y="1376394"/>
            <a:ext cx="1435374" cy="5260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(a) A channel</a:t>
            </a:r>
          </a:p>
          <a:p>
            <a:pPr indent="340613" eaLnBrk="0" hangingPunct="0">
              <a:lnSpc>
                <a:spcPts val="1999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protein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450841" y="342735"/>
            <a:ext cx="1243930" cy="782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EXTRA-</a:t>
            </a:r>
          </a:p>
          <a:p>
            <a:pPr eaLnBrk="0" hangingPunct="0">
              <a:lnSpc>
                <a:spcPts val="1999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CELLULAR</a:t>
            </a:r>
          </a:p>
          <a:p>
            <a:pPr eaLnBrk="0" hangingPunct="0">
              <a:lnSpc>
                <a:spcPts val="1999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FLUID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1690960" y="2365466"/>
            <a:ext cx="1740094" cy="2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Channel protein</a:t>
            </a:r>
          </a:p>
        </p:txBody>
      </p:sp>
      <p:sp>
        <p:nvSpPr>
          <p:cNvPr id="11" name="TextBox 0"/>
          <p:cNvSpPr txBox="1"/>
          <p:nvPr/>
        </p:nvSpPr>
        <p:spPr>
          <a:xfrm>
            <a:off x="1487640" y="2690648"/>
            <a:ext cx="1484894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25" b="1" dirty="0" smtClean="0">
                <a:solidFill>
                  <a:srgbClr val="000000"/>
                </a:solidFill>
                <a:ea typeface="ＭＳ Ｐゴシック" charset="0"/>
              </a:rPr>
              <a:t>CYTOPLASM</a:t>
            </a:r>
          </a:p>
        </p:txBody>
      </p:sp>
      <p:sp>
        <p:nvSpPr>
          <p:cNvPr id="12" name="TextBox 0"/>
          <p:cNvSpPr txBox="1"/>
          <p:nvPr/>
        </p:nvSpPr>
        <p:spPr>
          <a:xfrm>
            <a:off x="4786601" y="2395153"/>
            <a:ext cx="714939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25" b="1" dirty="0" smtClean="0">
                <a:solidFill>
                  <a:srgbClr val="000000"/>
                </a:solidFill>
                <a:ea typeface="ＭＳ Ｐゴシック" charset="0"/>
              </a:rPr>
              <a:t>Solute</a:t>
            </a:r>
          </a:p>
        </p:txBody>
      </p:sp>
      <p:sp>
        <p:nvSpPr>
          <p:cNvPr id="13" name="TextBox 0"/>
          <p:cNvSpPr txBox="1"/>
          <p:nvPr/>
        </p:nvSpPr>
        <p:spPr>
          <a:xfrm>
            <a:off x="6098971" y="5627083"/>
            <a:ext cx="714939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25" b="1" dirty="0" smtClean="0">
                <a:solidFill>
                  <a:srgbClr val="000000"/>
                </a:solidFill>
                <a:ea typeface="ＭＳ Ｐゴシック" charset="0"/>
              </a:rPr>
              <a:t>Solute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1440925" y="5686559"/>
            <a:ext cx="1587847" cy="2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Carrier protein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348074" y="6339137"/>
            <a:ext cx="2143023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815" eaLnBrk="0" hangingPunct="0">
              <a:lnSpc>
                <a:spcPts val="2142"/>
              </a:lnSpc>
            </a:pPr>
            <a:r>
              <a:rPr lang="en-US" altLang="zh-CN" sz="1800" b="1" dirty="0" smtClean="0">
                <a:solidFill>
                  <a:srgbClr val="000000"/>
                </a:solidFill>
                <a:ea typeface="ＭＳ Ｐゴシック" charset="0"/>
              </a:rPr>
              <a:t>(b) A carrier protein</a:t>
            </a:r>
            <a:endParaRPr lang="en-US" altLang="zh-CN" sz="600" b="1" dirty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424238" y="2181225"/>
            <a:ext cx="452437" cy="233363"/>
          </a:xfrm>
          <a:custGeom>
            <a:avLst/>
            <a:gdLst>
              <a:gd name="connsiteX0" fmla="*/ 452437 w 452437"/>
              <a:gd name="connsiteY0" fmla="*/ 0 h 233363"/>
              <a:gd name="connsiteX1" fmla="*/ 0 w 452437"/>
              <a:gd name="connsiteY1" fmla="*/ 233363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437" h="233363">
                <a:moveTo>
                  <a:pt x="452437" y="0"/>
                </a:moveTo>
                <a:lnTo>
                  <a:pt x="0" y="2333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10063" y="2547938"/>
            <a:ext cx="400050" cy="176212"/>
          </a:xfrm>
          <a:custGeom>
            <a:avLst/>
            <a:gdLst>
              <a:gd name="connsiteX0" fmla="*/ 400050 w 400050"/>
              <a:gd name="connsiteY0" fmla="*/ 0 h 176212"/>
              <a:gd name="connsiteX1" fmla="*/ 0 w 400050"/>
              <a:gd name="connsiteY1" fmla="*/ 176212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176212">
                <a:moveTo>
                  <a:pt x="400050" y="0"/>
                </a:moveTo>
                <a:lnTo>
                  <a:pt x="0" y="1762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603875" y="5778500"/>
            <a:ext cx="438150" cy="180975"/>
          </a:xfrm>
          <a:custGeom>
            <a:avLst/>
            <a:gdLst>
              <a:gd name="connsiteX0" fmla="*/ 0 w 438150"/>
              <a:gd name="connsiteY0" fmla="*/ 180975 h 180975"/>
              <a:gd name="connsiteX1" fmla="*/ 438150 w 438150"/>
              <a:gd name="connsiteY1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180975">
                <a:moveTo>
                  <a:pt x="0" y="180975"/>
                </a:moveTo>
                <a:lnTo>
                  <a:pt x="43815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976563" y="5369719"/>
            <a:ext cx="369093" cy="330994"/>
          </a:xfrm>
          <a:custGeom>
            <a:avLst/>
            <a:gdLst>
              <a:gd name="connsiteX0" fmla="*/ 369093 w 369093"/>
              <a:gd name="connsiteY0" fmla="*/ 0 h 330994"/>
              <a:gd name="connsiteX1" fmla="*/ 0 w 369093"/>
              <a:gd name="connsiteY1" fmla="*/ 330994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9093" h="330994">
                <a:moveTo>
                  <a:pt x="369093" y="0"/>
                </a:moveTo>
                <a:lnTo>
                  <a:pt x="0" y="3309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5.4: Active transport uses energy to move solutes against their gradients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Facilitated diffusion speeds transport of a solute by providing efficient passage through the membrane but does not alter the direction of transport</a:t>
            </a:r>
          </a:p>
          <a:p>
            <a:r>
              <a:rPr lang="en-US" dirty="0" smtClean="0"/>
              <a:t>Some transport proteins, however, can move solutes against their concentration gradients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</a:t>
            </a:r>
            <a:r>
              <a:rPr lang="en-US" dirty="0" smtClean="0"/>
              <a:t>Diffusion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07_13Diffusio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for Energy in Active Transport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Active transport</a:t>
            </a:r>
            <a:r>
              <a:rPr lang="en-US" dirty="0" smtClean="0"/>
              <a:t> moves substances against their concentration gradients</a:t>
            </a:r>
          </a:p>
          <a:p>
            <a:r>
              <a:rPr lang="en-US" dirty="0" smtClean="0"/>
              <a:t>Active transport requires energy, usually in the form of ATP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7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Active transport allows cells to maintain concentration gradients that differ from their surroundings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sodium-potassium pump</a:t>
            </a:r>
            <a:r>
              <a:rPr lang="en-US" dirty="0" smtClean="0"/>
              <a:t> is one type of active transport system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Active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07_18ActiveTransport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Membrane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MembraneTransp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68808"/>
            <a:ext cx="8546592" cy="61203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29099" y="348648"/>
            <a:ext cx="2370842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Passive transport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5799444" y="348648"/>
            <a:ext cx="216726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Active transport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329099" y="5134266"/>
            <a:ext cx="1226298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Diffusion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2527726" y="5134266"/>
            <a:ext cx="2673809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Facilitated diffusion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6229369" y="5110629"/>
            <a:ext cx="558784" cy="3324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ATP</a:t>
            </a:r>
          </a:p>
        </p:txBody>
      </p:sp>
      <p:sp>
        <p:nvSpPr>
          <p:cNvPr id="2" name="Left Brace 1"/>
          <p:cNvSpPr/>
          <p:nvPr/>
        </p:nvSpPr>
        <p:spPr bwMode="auto">
          <a:xfrm rot="16200000">
            <a:off x="3772121" y="3453029"/>
            <a:ext cx="280990" cy="2938027"/>
          </a:xfrm>
          <a:prstGeom prst="leftBrace">
            <a:avLst>
              <a:gd name="adj1" fmla="val 47881"/>
              <a:gd name="adj2" fmla="val 5032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Ion Pumps Maintain Membrane Potential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Membrane potential</a:t>
            </a:r>
            <a:r>
              <a:rPr lang="en-US" dirty="0" smtClean="0"/>
              <a:t> is the voltage across a membrane</a:t>
            </a:r>
          </a:p>
          <a:p>
            <a:r>
              <a:rPr lang="en-US" dirty="0" smtClean="0"/>
              <a:t>Voltage is created by differences in the distribution of positive and negative ions across a membrane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combined forces, collectively called the </a:t>
            </a:r>
            <a:r>
              <a:rPr lang="en-US" b="1" dirty="0" smtClean="0"/>
              <a:t>electrochemical gradient</a:t>
            </a:r>
            <a:r>
              <a:rPr lang="en-US" dirty="0" smtClean="0"/>
              <a:t>, drive the diffusion of ions across a membrane</a:t>
            </a:r>
          </a:p>
          <a:p>
            <a:pPr lvl="1"/>
            <a:r>
              <a:rPr lang="en-US" dirty="0" smtClean="0"/>
              <a:t>A chemical force (the </a:t>
            </a:r>
            <a:r>
              <a:rPr lang="en-US" dirty="0"/>
              <a:t>ion’</a:t>
            </a:r>
            <a:r>
              <a:rPr lang="en-US" altLang="ja-JP" dirty="0" smtClean="0"/>
              <a:t>s concentration gradient)</a:t>
            </a:r>
          </a:p>
          <a:p>
            <a:pPr lvl="1"/>
            <a:r>
              <a:rPr lang="en-US" dirty="0" smtClean="0"/>
              <a:t>An electrical force (the effect of the membrane potential on the </a:t>
            </a:r>
            <a:r>
              <a:rPr lang="en-US" dirty="0"/>
              <a:t>ion’</a:t>
            </a:r>
            <a:r>
              <a:rPr lang="en-US" altLang="ja-JP" dirty="0" smtClean="0"/>
              <a:t>s movement)</a:t>
            </a:r>
            <a:endParaRPr lang="en-US" dirty="0" smtClean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err="1" smtClean="0"/>
              <a:t>electrogenic</a:t>
            </a:r>
            <a:r>
              <a:rPr lang="en-US" b="1" dirty="0" smtClean="0"/>
              <a:t> pump</a:t>
            </a:r>
            <a:r>
              <a:rPr lang="en-US" dirty="0" smtClean="0"/>
              <a:t> is a transport protein that generates voltage across a membrane</a:t>
            </a:r>
          </a:p>
          <a:p>
            <a:r>
              <a:rPr lang="en-US" dirty="0" smtClean="0"/>
              <a:t>The sodium-potassium pump is the major </a:t>
            </a:r>
            <a:r>
              <a:rPr lang="en-US" dirty="0" err="1" smtClean="0"/>
              <a:t>electrogenic</a:t>
            </a:r>
            <a:r>
              <a:rPr lang="en-US" dirty="0" smtClean="0"/>
              <a:t> pump of animal cells</a:t>
            </a:r>
          </a:p>
          <a:p>
            <a:r>
              <a:rPr lang="en-US" dirty="0" smtClean="0"/>
              <a:t>The main </a:t>
            </a:r>
            <a:r>
              <a:rPr lang="en-US" dirty="0" err="1" smtClean="0"/>
              <a:t>electrogenic</a:t>
            </a:r>
            <a:r>
              <a:rPr lang="en-US" dirty="0" smtClean="0"/>
              <a:t> pump of plants, fungi, and bacteria is a </a:t>
            </a:r>
            <a:r>
              <a:rPr lang="en-US" b="1" dirty="0" smtClean="0"/>
              <a:t>proton pump</a:t>
            </a:r>
          </a:p>
          <a:p>
            <a:r>
              <a:rPr lang="en-US" dirty="0" err="1" smtClean="0"/>
              <a:t>Electrogenic</a:t>
            </a:r>
            <a:r>
              <a:rPr lang="en-US" dirty="0" smtClean="0"/>
              <a:t> pumps help store energy that can be used for cellular work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667256"/>
            <a:ext cx="8546592" cy="35234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7" name="TextBox 6"/>
          <p:cNvSpPr txBox="1"/>
          <p:nvPr/>
        </p:nvSpPr>
        <p:spPr>
          <a:xfrm>
            <a:off x="1453461" y="1981580"/>
            <a:ext cx="54329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ATP</a:t>
            </a:r>
          </a:p>
        </p:txBody>
      </p:sp>
      <p:sp>
        <p:nvSpPr>
          <p:cNvPr id="60" name="TextBox 9"/>
          <p:cNvSpPr txBox="1"/>
          <p:nvPr/>
        </p:nvSpPr>
        <p:spPr>
          <a:xfrm>
            <a:off x="6151385" y="2123414"/>
            <a:ext cx="24766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EXTRACELLULAR</a:t>
            </a:r>
          </a:p>
        </p:txBody>
      </p:sp>
      <p:sp>
        <p:nvSpPr>
          <p:cNvPr id="63" name="TextBox 14"/>
          <p:cNvSpPr txBox="1"/>
          <p:nvPr/>
        </p:nvSpPr>
        <p:spPr>
          <a:xfrm>
            <a:off x="6243755" y="2712304"/>
            <a:ext cx="314189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26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4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endParaRPr lang="en-US" altLang="zh-CN" sz="2200" b="1" dirty="0" smtClean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4" name="TextBox 15"/>
          <p:cNvSpPr txBox="1"/>
          <p:nvPr/>
        </p:nvSpPr>
        <p:spPr>
          <a:xfrm>
            <a:off x="7152310" y="2936657"/>
            <a:ext cx="306174" cy="380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26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4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endParaRPr lang="en-US" altLang="zh-CN" sz="2200" b="1" dirty="0" smtClean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5" name="TextBox 16"/>
          <p:cNvSpPr txBox="1"/>
          <p:nvPr/>
        </p:nvSpPr>
        <p:spPr>
          <a:xfrm>
            <a:off x="7781097" y="2428211"/>
            <a:ext cx="831959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FLUID</a:t>
            </a:r>
          </a:p>
        </p:txBody>
      </p:sp>
      <p:sp>
        <p:nvSpPr>
          <p:cNvPr id="66" name="TextBox 19"/>
          <p:cNvSpPr txBox="1"/>
          <p:nvPr/>
        </p:nvSpPr>
        <p:spPr>
          <a:xfrm>
            <a:off x="1602717" y="3291876"/>
            <a:ext cx="306174" cy="380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26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4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endParaRPr lang="en-US" altLang="zh-CN" sz="2200" b="1" dirty="0" smtClean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8" name="TextBox 21"/>
          <p:cNvSpPr txBox="1"/>
          <p:nvPr/>
        </p:nvSpPr>
        <p:spPr>
          <a:xfrm>
            <a:off x="3416973" y="3577433"/>
            <a:ext cx="1758495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FFFFFF"/>
                </a:solidFill>
                <a:ea typeface="ＭＳ Ｐゴシック" charset="0"/>
              </a:rPr>
              <a:t>Proton pump</a:t>
            </a:r>
          </a:p>
        </p:txBody>
      </p:sp>
      <p:sp>
        <p:nvSpPr>
          <p:cNvPr id="70" name="TextBox 23"/>
          <p:cNvSpPr txBox="1"/>
          <p:nvPr/>
        </p:nvSpPr>
        <p:spPr>
          <a:xfrm>
            <a:off x="6769215" y="3615332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26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4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71" name="TextBox 24"/>
          <p:cNvSpPr txBox="1"/>
          <p:nvPr/>
        </p:nvSpPr>
        <p:spPr>
          <a:xfrm>
            <a:off x="7891183" y="3932756"/>
            <a:ext cx="306174" cy="380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26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4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endParaRPr lang="en-US" altLang="zh-CN" sz="2200" b="1" dirty="0" smtClean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72" name="TextBox 27"/>
          <p:cNvSpPr txBox="1"/>
          <p:nvPr/>
        </p:nvSpPr>
        <p:spPr>
          <a:xfrm>
            <a:off x="536143" y="4673972"/>
            <a:ext cx="1754058" cy="3324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CYTOPLASM</a:t>
            </a:r>
          </a:p>
        </p:txBody>
      </p:sp>
      <p:sp>
        <p:nvSpPr>
          <p:cNvPr id="75" name="TextBox 30"/>
          <p:cNvSpPr txBox="1"/>
          <p:nvPr/>
        </p:nvSpPr>
        <p:spPr>
          <a:xfrm>
            <a:off x="6205436" y="4501995"/>
            <a:ext cx="306174" cy="380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26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4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endParaRPr lang="en-US" altLang="zh-CN" sz="2200" b="1" dirty="0" smtClean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Cotransport: Coupled Transport by a Membrane Protein</a:t>
            </a:r>
          </a:p>
        </p:txBody>
      </p:sp>
      <p:sp>
        <p:nvSpPr>
          <p:cNvPr id="1034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Cotransport</a:t>
            </a:r>
            <a:r>
              <a:rPr lang="en-US" dirty="0" smtClean="0"/>
              <a:t> occurs when active transport of a solute indirectly drives transport of other solutes </a:t>
            </a:r>
          </a:p>
          <a:p>
            <a:r>
              <a:rPr lang="en-US" dirty="0" smtClean="0"/>
              <a:t>Plant cells use the gradient of hydrogen ions generated by proton pumps to drive active transport of nutrients into the cell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268224"/>
            <a:ext cx="6419088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401343" y="262785"/>
            <a:ext cx="2013372" cy="287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Molecules of dye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750988" y="385356"/>
            <a:ext cx="3100208" cy="287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Membrane (cross section)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1590198" y="2554120"/>
            <a:ext cx="1376980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1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Net diffusion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3835241" y="2552337"/>
            <a:ext cx="1376980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1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Net diffusion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6221110" y="2557112"/>
            <a:ext cx="1235916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1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Equilibrium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399770" y="2967987"/>
            <a:ext cx="3079369" cy="287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80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(a) Diffusion of one solute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626195" y="5297150"/>
            <a:ext cx="1410643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Net diffusion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3878489" y="5297150"/>
            <a:ext cx="1410643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Net diffusion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6211226" y="5292388"/>
            <a:ext cx="1284326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4494" eaLnBrk="0" hangingPunct="0">
              <a:lnSpc>
                <a:spcPts val="2142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Equilibrium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1408471" y="6257557"/>
            <a:ext cx="3217227" cy="2877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5" eaLnBrk="0" hangingPunct="0">
              <a:lnSpc>
                <a:spcPts val="2379"/>
              </a:lnSpc>
            </a:pPr>
            <a:r>
              <a:rPr lang="en-US" altLang="zh-CN" sz="1950" b="1" dirty="0" smtClean="0">
                <a:solidFill>
                  <a:srgbClr val="000000"/>
                </a:solidFill>
                <a:ea typeface="ＭＳ Ｐゴシック" charset="0"/>
              </a:rPr>
              <a:t>(b) Diffusion of two solutes</a:t>
            </a:r>
          </a:p>
        </p:txBody>
      </p:sp>
      <p:sp>
        <p:nvSpPr>
          <p:cNvPr id="22" name="Word_15-1"/>
          <p:cNvSpPr txBox="1"/>
          <p:nvPr/>
        </p:nvSpPr>
        <p:spPr>
          <a:xfrm>
            <a:off x="2360094" y="1539683"/>
            <a:ext cx="905441" cy="2848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0">
              <a:lnSpc>
                <a:spcPts val="2379"/>
              </a:lnSpc>
              <a:defRPr sz="2000">
                <a:latin typeface="Helvetica" charset="0"/>
                <a:cs typeface="Helvetica" charset="0"/>
              </a:defRPr>
            </a:lvl1pPr>
          </a:lstStyle>
          <a:p>
            <a:pPr eaLnBrk="0" hangingPunct="0"/>
            <a:r>
              <a:rPr lang="en-US" sz="185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WATER </a:t>
            </a:r>
            <a:endParaRPr lang="en-US" sz="185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675974" y="5797213"/>
            <a:ext cx="1410643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Net diffusion</a:t>
            </a:r>
          </a:p>
        </p:txBody>
      </p:sp>
      <p:sp>
        <p:nvSpPr>
          <p:cNvPr id="24" name="TextBox 8"/>
          <p:cNvSpPr txBox="1"/>
          <p:nvPr/>
        </p:nvSpPr>
        <p:spPr>
          <a:xfrm>
            <a:off x="3928268" y="5797213"/>
            <a:ext cx="1410643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142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Net diffusion</a:t>
            </a:r>
          </a:p>
        </p:txBody>
      </p:sp>
      <p:sp>
        <p:nvSpPr>
          <p:cNvPr id="25" name="TextBox 9"/>
          <p:cNvSpPr txBox="1"/>
          <p:nvPr/>
        </p:nvSpPr>
        <p:spPr>
          <a:xfrm>
            <a:off x="6189560" y="5797214"/>
            <a:ext cx="1284326" cy="2693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4494" eaLnBrk="0" hangingPunct="0">
              <a:lnSpc>
                <a:spcPts val="2142"/>
              </a:lnSpc>
            </a:pPr>
            <a:r>
              <a:rPr lang="en-US" altLang="zh-CN" sz="1750" b="1" dirty="0" smtClean="0">
                <a:solidFill>
                  <a:srgbClr val="FFFFFF"/>
                </a:solidFill>
                <a:ea typeface="ＭＳ Ｐゴシック" charset="0"/>
              </a:rPr>
              <a:t>Equilibrium</a:t>
            </a:r>
          </a:p>
        </p:txBody>
      </p:sp>
      <p:sp>
        <p:nvSpPr>
          <p:cNvPr id="3" name="Freeform 2"/>
          <p:cNvSpPr/>
          <p:nvPr/>
        </p:nvSpPr>
        <p:spPr>
          <a:xfrm>
            <a:off x="1558925" y="565150"/>
            <a:ext cx="225425" cy="415925"/>
          </a:xfrm>
          <a:custGeom>
            <a:avLst/>
            <a:gdLst>
              <a:gd name="connsiteX0" fmla="*/ 0 w 225425"/>
              <a:gd name="connsiteY0" fmla="*/ 295275 h 415925"/>
              <a:gd name="connsiteX1" fmla="*/ 82550 w 225425"/>
              <a:gd name="connsiteY1" fmla="*/ 0 h 415925"/>
              <a:gd name="connsiteX2" fmla="*/ 225425 w 225425"/>
              <a:gd name="connsiteY2" fmla="*/ 415925 h 41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425" h="415925">
                <a:moveTo>
                  <a:pt x="0" y="295275"/>
                </a:moveTo>
                <a:lnTo>
                  <a:pt x="82550" y="0"/>
                </a:lnTo>
                <a:lnTo>
                  <a:pt x="225425" y="4159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308225" y="530225"/>
            <a:ext cx="1390650" cy="349250"/>
          </a:xfrm>
          <a:custGeom>
            <a:avLst/>
            <a:gdLst>
              <a:gd name="connsiteX0" fmla="*/ 0 w 1390650"/>
              <a:gd name="connsiteY0" fmla="*/ 349250 h 349250"/>
              <a:gd name="connsiteX1" fmla="*/ 1390650 w 1390650"/>
              <a:gd name="connsiteY1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650" h="349250">
                <a:moveTo>
                  <a:pt x="0" y="349250"/>
                </a:moveTo>
                <a:lnTo>
                  <a:pt x="139065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26720"/>
            <a:ext cx="8546592" cy="60045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2200982" y="741745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endParaRPr lang="en-US" altLang="zh-CN" sz="2000" b="1" dirty="0" smtClean="0">
              <a:solidFill>
                <a:srgbClr val="000000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707020" y="1254313"/>
            <a:ext cx="1114088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Sucrose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865322" y="1483803"/>
            <a:ext cx="1837041" cy="6412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24840" eaLnBrk="0" hangingPunct="0">
              <a:lnSpc>
                <a:spcPts val="2500"/>
              </a:lnSpc>
            </a:pPr>
            <a:r>
              <a:rPr lang="en-US" altLang="zh-CN" sz="2200" b="1" dirty="0" smtClean="0">
                <a:solidFill>
                  <a:srgbClr val="FFFFFF"/>
                </a:solidFill>
                <a:ea typeface="ＭＳ Ｐゴシック" charset="0"/>
              </a:rPr>
              <a:t>Sucrose-H</a:t>
            </a:r>
            <a:r>
              <a:rPr lang="en-US" altLang="zh-CN" sz="2200" b="1" baseline="50000" dirty="0" smtClean="0">
                <a:solidFill>
                  <a:srgbClr val="FFFFFF"/>
                </a:solidFill>
                <a:latin typeface="Symbol" pitchFamily="18" charset="2"/>
                <a:ea typeface="ＭＳ Ｐゴシック" charset="0"/>
              </a:rPr>
              <a:t>+</a:t>
            </a:r>
          </a:p>
          <a:p>
            <a:pPr eaLnBrk="0" hangingPunct="0">
              <a:lnSpc>
                <a:spcPts val="2500"/>
              </a:lnSpc>
            </a:pPr>
            <a:r>
              <a:rPr lang="en-US" altLang="zh-CN" sz="2200" b="1" dirty="0" smtClean="0">
                <a:solidFill>
                  <a:srgbClr val="FFFFFF"/>
                </a:solidFill>
                <a:ea typeface="ＭＳ Ｐゴシック" charset="0"/>
              </a:rPr>
              <a:t>cotransporter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5981588" y="1823272"/>
            <a:ext cx="1957267" cy="4008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490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Diffusion of 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568938" y="2866355"/>
            <a:ext cx="314189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586079" y="2871583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endParaRPr lang="en-US" altLang="zh-CN" sz="2000" b="1" dirty="0">
              <a:solidFill>
                <a:srgbClr val="000000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6500989" y="2377329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8064931" y="3110144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2700019" y="3846130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endParaRPr lang="en-US" altLang="zh-CN" sz="2000" b="1" dirty="0">
              <a:solidFill>
                <a:srgbClr val="000000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7190015" y="3727986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8091803" y="4254338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0" name="TextBox 15"/>
          <p:cNvSpPr txBox="1"/>
          <p:nvPr/>
        </p:nvSpPr>
        <p:spPr>
          <a:xfrm>
            <a:off x="1715401" y="4690379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1" name="TextBox 16"/>
          <p:cNvSpPr txBox="1"/>
          <p:nvPr/>
        </p:nvSpPr>
        <p:spPr>
          <a:xfrm>
            <a:off x="6347701" y="4680016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2" name="TextBox 17"/>
          <p:cNvSpPr txBox="1"/>
          <p:nvPr/>
        </p:nvSpPr>
        <p:spPr>
          <a:xfrm>
            <a:off x="3124542" y="5023851"/>
            <a:ext cx="1758495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FFFFFF"/>
                </a:solidFill>
                <a:ea typeface="ＭＳ Ｐゴシック" charset="0"/>
              </a:rPr>
              <a:t>Proton pump</a:t>
            </a:r>
          </a:p>
        </p:txBody>
      </p:sp>
      <p:sp>
        <p:nvSpPr>
          <p:cNvPr id="23" name="TextBox 18"/>
          <p:cNvSpPr txBox="1"/>
          <p:nvPr/>
        </p:nvSpPr>
        <p:spPr>
          <a:xfrm>
            <a:off x="819040" y="5577531"/>
            <a:ext cx="54329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ATP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2501701" y="5704392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7"/>
              </a:lnSpc>
            </a:pP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endParaRPr lang="en-US" altLang="zh-CN" sz="2000" b="1" dirty="0">
              <a:solidFill>
                <a:srgbClr val="000000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26" name="TextBox 21"/>
          <p:cNvSpPr txBox="1"/>
          <p:nvPr/>
        </p:nvSpPr>
        <p:spPr>
          <a:xfrm>
            <a:off x="6544563" y="5674706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7" name="TextBox 22"/>
          <p:cNvSpPr txBox="1"/>
          <p:nvPr/>
        </p:nvSpPr>
        <p:spPr>
          <a:xfrm>
            <a:off x="7802435" y="5368521"/>
            <a:ext cx="306174" cy="3815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3321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200" b="1" baseline="50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5816978" y="1063374"/>
            <a:ext cx="1114088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200" b="1" dirty="0" smtClean="0">
                <a:solidFill>
                  <a:srgbClr val="000000"/>
                </a:solidFill>
                <a:ea typeface="ＭＳ Ｐゴシック" charset="0"/>
              </a:rPr>
              <a:t>Sucrose</a:t>
            </a:r>
          </a:p>
        </p:txBody>
      </p:sp>
      <p:sp>
        <p:nvSpPr>
          <p:cNvPr id="30" name="TextBox 4"/>
          <p:cNvSpPr txBox="1"/>
          <p:nvPr/>
        </p:nvSpPr>
        <p:spPr>
          <a:xfrm>
            <a:off x="4827545" y="535860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5291208" y="2634842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32" name="TextBox 4"/>
          <p:cNvSpPr txBox="1"/>
          <p:nvPr/>
        </p:nvSpPr>
        <p:spPr>
          <a:xfrm>
            <a:off x="5371264" y="3378999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33" name="TextBox 4"/>
          <p:cNvSpPr txBox="1"/>
          <p:nvPr/>
        </p:nvSpPr>
        <p:spPr>
          <a:xfrm>
            <a:off x="5237343" y="5698657"/>
            <a:ext cx="141064" cy="305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618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602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Substances diffuse down their </a:t>
            </a:r>
            <a:r>
              <a:rPr lang="en-US" b="1" dirty="0" smtClean="0"/>
              <a:t>concentration gradient</a:t>
            </a:r>
            <a:r>
              <a:rPr lang="en-US" dirty="0" smtClean="0"/>
              <a:t>, from where it is more concentrated to where it is less concentrated</a:t>
            </a:r>
          </a:p>
          <a:p>
            <a:r>
              <a:rPr lang="en-US" dirty="0" smtClean="0"/>
              <a:t>No work must be done to move substances down the concentration gradient</a:t>
            </a:r>
          </a:p>
          <a:p>
            <a:r>
              <a:rPr lang="en-US" dirty="0" smtClean="0"/>
              <a:t>The diffusion of a substance across a biological membrane is </a:t>
            </a:r>
            <a:r>
              <a:rPr lang="en-US" b="1" dirty="0" smtClean="0"/>
              <a:t>passive transport</a:t>
            </a:r>
            <a:r>
              <a:rPr lang="en-US" dirty="0" smtClean="0"/>
              <a:t> because no energy is expended by the cell to make it happen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Osmosis on Water Balance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Osmosis</a:t>
            </a:r>
            <a:r>
              <a:rPr lang="en-US" dirty="0" smtClean="0"/>
              <a:t> is the diffusion of free water across a selectively permeable membrane</a:t>
            </a:r>
          </a:p>
          <a:p>
            <a:r>
              <a:rPr lang="en-US" dirty="0" smtClean="0"/>
              <a:t>Water diffuses across a membrane from the region of lower solute concentration to the region of higher solute concentration until the solute concentration is equal on both sides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Membrane </a:t>
            </a:r>
            <a:r>
              <a:rPr lang="en-US" dirty="0" smtClean="0"/>
              <a:t>Selectivity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07_13MembraneSelectivity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3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07008"/>
            <a:ext cx="8546592" cy="44439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5.10-1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33554" y="1174110"/>
            <a:ext cx="2006960" cy="8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Lower</a:t>
            </a:r>
          </a:p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concentration</a:t>
            </a:r>
          </a:p>
          <a:p>
            <a:pPr eaLnBrk="0" hangingPunct="0">
              <a:lnSpc>
                <a:spcPts val="219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of solute (sugar)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2628698" y="1174110"/>
            <a:ext cx="1695977" cy="8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Higher</a:t>
            </a:r>
          </a:p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concentration</a:t>
            </a:r>
          </a:p>
          <a:p>
            <a:pPr eaLnBrk="0" hangingPunct="0">
              <a:lnSpc>
                <a:spcPts val="219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of solute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5718354" y="1174110"/>
            <a:ext cx="2976777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More similar</a:t>
            </a:r>
          </a:p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concentrations of solute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1622575" y="2963796"/>
            <a:ext cx="1110882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379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Sugar</a:t>
            </a:r>
          </a:p>
          <a:p>
            <a:pPr eaLnBrk="0" hangingPunct="0">
              <a:lnSpc>
                <a:spcPts val="22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molecule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902417" y="3902576"/>
            <a:ext cx="479298" cy="327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834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altLang="zh-CN" sz="2000" b="1" baseline="-25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zh-CN" sz="2000" b="1" dirty="0" smtClean="0">
                <a:solidFill>
                  <a:srgbClr val="000000"/>
                </a:solidFill>
                <a:ea typeface="ＭＳ Ｐゴシック" charset="0"/>
              </a:rPr>
              <a:t>O</a:t>
            </a:r>
          </a:p>
        </p:txBody>
      </p:sp>
      <p:sp>
        <p:nvSpPr>
          <p:cNvPr id="2" name="Freeform 1"/>
          <p:cNvSpPr/>
          <p:nvPr/>
        </p:nvSpPr>
        <p:spPr>
          <a:xfrm>
            <a:off x="1051560" y="2095500"/>
            <a:ext cx="0" cy="1341120"/>
          </a:xfrm>
          <a:custGeom>
            <a:avLst/>
            <a:gdLst>
              <a:gd name="connsiteX0" fmla="*/ 0 w 0"/>
              <a:gd name="connsiteY0" fmla="*/ 0 h 1341120"/>
              <a:gd name="connsiteX1" fmla="*/ 0 w 0"/>
              <a:gd name="connsiteY1" fmla="*/ 134112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41120">
                <a:moveTo>
                  <a:pt x="0" y="0"/>
                </a:moveTo>
                <a:lnTo>
                  <a:pt x="0" y="134112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383280" y="2103120"/>
            <a:ext cx="0" cy="1333500"/>
          </a:xfrm>
          <a:custGeom>
            <a:avLst/>
            <a:gdLst>
              <a:gd name="connsiteX0" fmla="*/ 0 w 0"/>
              <a:gd name="connsiteY0" fmla="*/ 0 h 1333500"/>
              <a:gd name="connsiteX1" fmla="*/ 0 w 0"/>
              <a:gd name="connsiteY1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33500">
                <a:moveTo>
                  <a:pt x="0" y="0"/>
                </a:moveTo>
                <a:lnTo>
                  <a:pt x="0" y="13335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974080" y="2133600"/>
            <a:ext cx="2369820" cy="1897380"/>
          </a:xfrm>
          <a:custGeom>
            <a:avLst/>
            <a:gdLst>
              <a:gd name="connsiteX0" fmla="*/ 0 w 2369820"/>
              <a:gd name="connsiteY0" fmla="*/ 1897380 h 1897380"/>
              <a:gd name="connsiteX1" fmla="*/ 0 w 2369820"/>
              <a:gd name="connsiteY1" fmla="*/ 0 h 1897380"/>
              <a:gd name="connsiteX2" fmla="*/ 2369820 w 2369820"/>
              <a:gd name="connsiteY2" fmla="*/ 0 h 1897380"/>
              <a:gd name="connsiteX3" fmla="*/ 2369820 w 2369820"/>
              <a:gd name="connsiteY3" fmla="*/ 693420 h 18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9820" h="1897380">
                <a:moveTo>
                  <a:pt x="0" y="1897380"/>
                </a:moveTo>
                <a:lnTo>
                  <a:pt x="0" y="0"/>
                </a:lnTo>
                <a:lnTo>
                  <a:pt x="2369820" y="0"/>
                </a:lnTo>
                <a:lnTo>
                  <a:pt x="2369820" y="69342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155180" y="1828800"/>
            <a:ext cx="0" cy="297180"/>
          </a:xfrm>
          <a:custGeom>
            <a:avLst/>
            <a:gdLst>
              <a:gd name="connsiteX0" fmla="*/ 0 w 0"/>
              <a:gd name="connsiteY0" fmla="*/ 0 h 297180"/>
              <a:gd name="connsiteX1" fmla="*/ 0 w 0"/>
              <a:gd name="connsiteY1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97180">
                <a:moveTo>
                  <a:pt x="0" y="0"/>
                </a:moveTo>
                <a:lnTo>
                  <a:pt x="0" y="29718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09875" y="3492500"/>
            <a:ext cx="257175" cy="209550"/>
          </a:xfrm>
          <a:custGeom>
            <a:avLst/>
            <a:gdLst>
              <a:gd name="connsiteX0" fmla="*/ 0 w 257175"/>
              <a:gd name="connsiteY0" fmla="*/ 0 h 209550"/>
              <a:gd name="connsiteX1" fmla="*/ 257175 w 257175"/>
              <a:gd name="connsiteY1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209550">
                <a:moveTo>
                  <a:pt x="0" y="0"/>
                </a:moveTo>
                <a:lnTo>
                  <a:pt x="257175" y="2095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56616"/>
            <a:ext cx="8546592" cy="61447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5.10-2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18824" y="1476627"/>
            <a:ext cx="2293898" cy="11926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2552"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Water molecules</a:t>
            </a:r>
          </a:p>
          <a:p>
            <a:pPr indent="101536"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can pass through</a:t>
            </a:r>
          </a:p>
          <a:p>
            <a:pPr indent="231711"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pores, but sugar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molecules cannot.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43219" y="3340564"/>
            <a:ext cx="2031325" cy="14875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61626"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This side has</a:t>
            </a:r>
          </a:p>
          <a:p>
            <a:pPr indent="419684"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fewer solute</a:t>
            </a:r>
          </a:p>
          <a:p>
            <a:pPr indent="202552"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molecules and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more free water</a:t>
            </a:r>
          </a:p>
          <a:p>
            <a:pPr indent="665454"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molecules.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775273" y="5569248"/>
            <a:ext cx="5015797" cy="897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Water moves from an area of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higher to lower free water concentration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(lower to higher solute concentration).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6458786" y="3875865"/>
            <a:ext cx="2382062" cy="11926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This side has more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solute molecules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and fewer free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water molecules.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451643" y="2062556"/>
            <a:ext cx="2148024" cy="897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Water molecules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cluster around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sugar molecules.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3751158" y="337506"/>
            <a:ext cx="1359346" cy="897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Selectively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permeable</a:t>
            </a:r>
          </a:p>
          <a:p>
            <a:pPr eaLnBrk="0" hangingPunct="0">
              <a:lnSpc>
                <a:spcPts val="2250"/>
              </a:lnSpc>
            </a:pPr>
            <a:r>
              <a:rPr lang="en-US" altLang="zh-CN" sz="2050" b="1" dirty="0" smtClean="0">
                <a:solidFill>
                  <a:srgbClr val="000000"/>
                </a:solidFill>
                <a:ea typeface="ＭＳ Ｐゴシック" charset="0"/>
              </a:rPr>
              <a:t>membrane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4013325" y="4827860"/>
            <a:ext cx="11108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0" hangingPunct="0">
              <a:lnSpc>
                <a:spcPts val="2439"/>
              </a:lnSpc>
            </a:pPr>
            <a:r>
              <a:rPr lang="en-US" altLang="zh-CN" sz="2050" b="1" dirty="0" smtClean="0">
                <a:solidFill>
                  <a:srgbClr val="FFFFFF"/>
                </a:solidFill>
                <a:ea typeface="ＭＳ Ｐゴシック" charset="0"/>
              </a:rPr>
              <a:t>Osmosis</a:t>
            </a:r>
          </a:p>
        </p:txBody>
      </p:sp>
      <p:sp>
        <p:nvSpPr>
          <p:cNvPr id="2" name="Freeform 1"/>
          <p:cNvSpPr/>
          <p:nvPr/>
        </p:nvSpPr>
        <p:spPr>
          <a:xfrm>
            <a:off x="4471988" y="1219200"/>
            <a:ext cx="0" cy="423863"/>
          </a:xfrm>
          <a:custGeom>
            <a:avLst/>
            <a:gdLst>
              <a:gd name="connsiteX0" fmla="*/ 0 w 0"/>
              <a:gd name="connsiteY0" fmla="*/ 0 h 423863"/>
              <a:gd name="connsiteX1" fmla="*/ 0 w 0"/>
              <a:gd name="connsiteY1" fmla="*/ 423863 h 42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23863">
                <a:moveTo>
                  <a:pt x="0" y="0"/>
                </a:moveTo>
                <a:lnTo>
                  <a:pt x="0" y="4238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705100" y="2114550"/>
            <a:ext cx="1219200" cy="0"/>
          </a:xfrm>
          <a:custGeom>
            <a:avLst/>
            <a:gdLst>
              <a:gd name="connsiteX0" fmla="*/ 0 w 1219200"/>
              <a:gd name="connsiteY0" fmla="*/ 0 h 0"/>
              <a:gd name="connsiteX1" fmla="*/ 1219200 w 1219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9200">
                <a:moveTo>
                  <a:pt x="0" y="0"/>
                </a:moveTo>
                <a:lnTo>
                  <a:pt x="12192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653088" y="1852613"/>
            <a:ext cx="695325" cy="438150"/>
          </a:xfrm>
          <a:custGeom>
            <a:avLst/>
            <a:gdLst>
              <a:gd name="connsiteX0" fmla="*/ 0 w 695325"/>
              <a:gd name="connsiteY0" fmla="*/ 0 h 438150"/>
              <a:gd name="connsiteX1" fmla="*/ 695325 w 695325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5325" h="438150">
                <a:moveTo>
                  <a:pt x="0" y="0"/>
                </a:moveTo>
                <a:lnTo>
                  <a:pt x="695325" y="4381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53050" y="3362325"/>
            <a:ext cx="990600" cy="676275"/>
          </a:xfrm>
          <a:custGeom>
            <a:avLst/>
            <a:gdLst>
              <a:gd name="connsiteX0" fmla="*/ 0 w 990600"/>
              <a:gd name="connsiteY0" fmla="*/ 0 h 676275"/>
              <a:gd name="connsiteX1" fmla="*/ 990600 w 990600"/>
              <a:gd name="connsiteY1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0600" h="676275">
                <a:moveTo>
                  <a:pt x="0" y="0"/>
                </a:moveTo>
                <a:lnTo>
                  <a:pt x="990600" y="6762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705100" y="3686175"/>
            <a:ext cx="1052513" cy="419100"/>
          </a:xfrm>
          <a:custGeom>
            <a:avLst/>
            <a:gdLst>
              <a:gd name="connsiteX0" fmla="*/ 0 w 1052513"/>
              <a:gd name="connsiteY0" fmla="*/ 419100 h 419100"/>
              <a:gd name="connsiteX1" fmla="*/ 1052513 w 1052513"/>
              <a:gd name="connsiteY1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2513" h="419100">
                <a:moveTo>
                  <a:pt x="0" y="419100"/>
                </a:moveTo>
                <a:lnTo>
                  <a:pt x="105251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481513" y="5195888"/>
            <a:ext cx="0" cy="364331"/>
          </a:xfrm>
          <a:custGeom>
            <a:avLst/>
            <a:gdLst>
              <a:gd name="connsiteX0" fmla="*/ 0 w 0"/>
              <a:gd name="connsiteY0" fmla="*/ 0 h 364331"/>
              <a:gd name="connsiteX1" fmla="*/ 0 w 0"/>
              <a:gd name="connsiteY1" fmla="*/ 342900 h 364331"/>
              <a:gd name="connsiteX2" fmla="*/ 0 w 0"/>
              <a:gd name="connsiteY2" fmla="*/ 364331 h 3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364331">
                <a:moveTo>
                  <a:pt x="0" y="0"/>
                </a:moveTo>
                <a:lnTo>
                  <a:pt x="0" y="342900"/>
                </a:lnTo>
                <a:lnTo>
                  <a:pt x="0" y="36433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Water Balance of Cells Without Walls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Tonicity</a:t>
            </a:r>
            <a:r>
              <a:rPr lang="en-US" dirty="0" smtClean="0"/>
              <a:t> is the ability of a surrounding solution to cause a cell to gain or lose water</a:t>
            </a:r>
          </a:p>
          <a:p>
            <a:r>
              <a:rPr lang="en-US" b="1" dirty="0" smtClean="0"/>
              <a:t>Isotonic</a:t>
            </a:r>
            <a:r>
              <a:rPr lang="en-US" dirty="0" smtClean="0"/>
              <a:t> solution: Solute concentration is the same as inside the cell; no net water movement across the plasma membrane</a:t>
            </a:r>
          </a:p>
          <a:p>
            <a:r>
              <a:rPr lang="en-US" b="1" dirty="0" smtClean="0"/>
              <a:t>Hypertonic</a:t>
            </a:r>
            <a:r>
              <a:rPr lang="en-US" dirty="0" smtClean="0"/>
              <a:t> solution: Solute concentration is greater than that inside the cell; cell loses water</a:t>
            </a:r>
          </a:p>
          <a:p>
            <a:r>
              <a:rPr lang="en-US" b="1" dirty="0" smtClean="0"/>
              <a:t>Hypotonic</a:t>
            </a:r>
            <a:r>
              <a:rPr lang="en-US" dirty="0" smtClean="0"/>
              <a:t> solution: Solute concentration is less than that inside the cell; cell gains water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1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9.xml><?xml version="1.0" encoding="utf-8"?>
<a:theme xmlns:a="http://schemas.openxmlformats.org/drawingml/2006/main" name="1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0.xml><?xml version="1.0" encoding="utf-8"?>
<a:theme xmlns:a="http://schemas.openxmlformats.org/drawingml/2006/main" name="1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1.xml><?xml version="1.0" encoding="utf-8"?>
<a:theme xmlns:a="http://schemas.openxmlformats.org/drawingml/2006/main" name="1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2.xml><?xml version="1.0" encoding="utf-8"?>
<a:theme xmlns:a="http://schemas.openxmlformats.org/drawingml/2006/main" name="1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3.xml><?xml version="1.0" encoding="utf-8"?>
<a:theme xmlns:a="http://schemas.openxmlformats.org/drawingml/2006/main" name="1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4.xml><?xml version="1.0" encoding="utf-8"?>
<a:theme xmlns:a="http://schemas.openxmlformats.org/drawingml/2006/main" name="1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5.xml><?xml version="1.0" encoding="utf-8"?>
<a:theme xmlns:a="http://schemas.openxmlformats.org/drawingml/2006/main" name="1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6.xml><?xml version="1.0" encoding="utf-8"?>
<a:theme xmlns:a="http://schemas.openxmlformats.org/drawingml/2006/main" name="1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7.xml><?xml version="1.0" encoding="utf-8"?>
<a:theme xmlns:a="http://schemas.openxmlformats.org/drawingml/2006/main" name="1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8.xml><?xml version="1.0" encoding="utf-8"?>
<a:theme xmlns:a="http://schemas.openxmlformats.org/drawingml/2006/main" name="1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9.xml><?xml version="1.0" encoding="utf-8"?>
<a:theme xmlns:a="http://schemas.openxmlformats.org/drawingml/2006/main" name="1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0.xml><?xml version="1.0" encoding="utf-8"?>
<a:theme xmlns:a="http://schemas.openxmlformats.org/drawingml/2006/main" name="1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1.xml><?xml version="1.0" encoding="utf-8"?>
<a:theme xmlns:a="http://schemas.openxmlformats.org/drawingml/2006/main" name="1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2.xml><?xml version="1.0" encoding="utf-8"?>
<a:theme xmlns:a="http://schemas.openxmlformats.org/drawingml/2006/main" name="1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3.xml><?xml version="1.0" encoding="utf-8"?>
<a:theme xmlns:a="http://schemas.openxmlformats.org/drawingml/2006/main" name="1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4.xml><?xml version="1.0" encoding="utf-8"?>
<a:theme xmlns:a="http://schemas.openxmlformats.org/drawingml/2006/main" name="1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3904</TotalTime>
  <Words>1364</Words>
  <Application>Microsoft Office PowerPoint</Application>
  <PresentationFormat>On-screen Show (4:3)</PresentationFormat>
  <Paragraphs>258</Paragraphs>
  <Slides>30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184</vt:i4>
      </vt:variant>
      <vt:variant>
        <vt:lpstr>Slide Titles</vt:lpstr>
      </vt:variant>
      <vt:variant>
        <vt:i4>30</vt:i4>
      </vt:variant>
    </vt:vector>
  </HeadingPairs>
  <TitlesOfParts>
    <vt:vector size="221" baseType="lpstr">
      <vt:lpstr>ＭＳ Ｐゴシック</vt:lpstr>
      <vt:lpstr>Arial</vt:lpstr>
      <vt:lpstr>Symbol</vt:lpstr>
      <vt:lpstr>Times</vt:lpstr>
      <vt:lpstr>Times New Roman</vt:lpstr>
      <vt:lpstr>Wingdings</vt:lpstr>
      <vt:lpstr>ヒラギノ角ゴ Pro W3</vt:lpstr>
      <vt:lpstr>BIF2e_Lecture_Design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167_Blank</vt:lpstr>
      <vt:lpstr>168_Blank</vt:lpstr>
      <vt:lpstr>169_Blank</vt:lpstr>
      <vt:lpstr>170_Blank</vt:lpstr>
      <vt:lpstr>171_Blank</vt:lpstr>
      <vt:lpstr>172_Blank</vt:lpstr>
      <vt:lpstr>173_Blank</vt:lpstr>
      <vt:lpstr>174_Blank</vt:lpstr>
      <vt:lpstr>175_Blank</vt:lpstr>
      <vt:lpstr>176_Blank</vt:lpstr>
      <vt:lpstr>177_Blank</vt:lpstr>
      <vt:lpstr>178_Blank</vt:lpstr>
      <vt:lpstr>179_Blank</vt:lpstr>
      <vt:lpstr>180_Blank</vt:lpstr>
      <vt:lpstr>181_Blank</vt:lpstr>
      <vt:lpstr>182_Blank</vt:lpstr>
      <vt:lpstr>183_Blank</vt:lpstr>
      <vt:lpstr>Concept 5.3: Passive transport is diffusion of a substance across a membrane with no energy investment</vt:lpstr>
      <vt:lpstr>Animation: Diffusion</vt:lpstr>
      <vt:lpstr>Figure 5.9</vt:lpstr>
      <vt:lpstr>PowerPoint Presentation</vt:lpstr>
      <vt:lpstr>Effects of Osmosis on Water Balance</vt:lpstr>
      <vt:lpstr>Animation: Membrane Selectivity</vt:lpstr>
      <vt:lpstr>Figure 5.10-1</vt:lpstr>
      <vt:lpstr>Figure 5.10-2</vt:lpstr>
      <vt:lpstr>Water Balance of Cells Without Walls</vt:lpstr>
      <vt:lpstr>Figure 5.11a</vt:lpstr>
      <vt:lpstr>PowerPoint Presentation</vt:lpstr>
      <vt:lpstr>Figure 5.12</vt:lpstr>
      <vt:lpstr>Water Balance of Cells with Walls</vt:lpstr>
      <vt:lpstr>Figure 5.11b</vt:lpstr>
      <vt:lpstr>Facilitated Diffusion: Passive Transport Aided by Proteins</vt:lpstr>
      <vt:lpstr>Video: Membrane and Aquaporin</vt:lpstr>
      <vt:lpstr>PowerPoint Presentation</vt:lpstr>
      <vt:lpstr>Figure 5.13</vt:lpstr>
      <vt:lpstr>Concept 5.4: Active transport uses energy to move solutes against their gradients</vt:lpstr>
      <vt:lpstr>The Need for Energy in Active Transport</vt:lpstr>
      <vt:lpstr>PowerPoint Presentation</vt:lpstr>
      <vt:lpstr>Animation: Active Transport</vt:lpstr>
      <vt:lpstr>Video: Membrane Transport</vt:lpstr>
      <vt:lpstr>Figure 5.15</vt:lpstr>
      <vt:lpstr>How Ion Pumps Maintain Membrane Potential</vt:lpstr>
      <vt:lpstr>PowerPoint Presentation</vt:lpstr>
      <vt:lpstr>PowerPoint Presentation</vt:lpstr>
      <vt:lpstr>Figure 5.16</vt:lpstr>
      <vt:lpstr>Cotransport: Coupled Transport by a Membrane Protein</vt:lpstr>
      <vt:lpstr>Figure 5.17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Stone</cp:lastModifiedBy>
  <cp:revision>615</cp:revision>
  <cp:lastPrinted>2005-03-24T12:52:04Z</cp:lastPrinted>
  <dcterms:created xsi:type="dcterms:W3CDTF">2010-10-31T21:38:30Z</dcterms:created>
  <dcterms:modified xsi:type="dcterms:W3CDTF">2018-10-16T16:09:17Z</dcterms:modified>
</cp:coreProperties>
</file>