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slideLayouts/slideLayout7.xml" ContentType="application/vnd.openxmlformats-officedocument.presentationml.slideLayout+xml"/>
  <Override PartName="/ppt/theme/theme150.xml" ContentType="application/vnd.openxmlformats-officedocument.theme+xml"/>
  <Override PartName="/ppt/slideLayouts/slideLayout8.xml" ContentType="application/vnd.openxmlformats-officedocument.presentationml.slideLayout+xml"/>
  <Override PartName="/ppt/theme/theme151.xml" ContentType="application/vnd.openxmlformats-officedocument.theme+xml"/>
  <Override PartName="/ppt/slideLayouts/slideLayout9.xml" ContentType="application/vnd.openxmlformats-officedocument.presentationml.slideLayout+xml"/>
  <Override PartName="/ppt/theme/theme152.xml" ContentType="application/vnd.openxmlformats-officedocument.theme+xml"/>
  <Override PartName="/ppt/slideLayouts/slideLayout10.xml" ContentType="application/vnd.openxmlformats-officedocument.presentationml.slideLayout+xml"/>
  <Override PartName="/ppt/theme/theme153.xml" ContentType="application/vnd.openxmlformats-officedocument.theme+xml"/>
  <Override PartName="/ppt/slideLayouts/slideLayout11.xml" ContentType="application/vnd.openxmlformats-officedocument.presentationml.slideLayout+xml"/>
  <Override PartName="/ppt/theme/theme154.xml" ContentType="application/vnd.openxmlformats-officedocument.theme+xml"/>
  <Override PartName="/ppt/slideLayouts/slideLayout12.xml" ContentType="application/vnd.openxmlformats-officedocument.presentationml.slideLayout+xml"/>
  <Override PartName="/ppt/theme/theme155.xml" ContentType="application/vnd.openxmlformats-officedocument.theme+xml"/>
  <Override PartName="/ppt/slideLayouts/slideLayout13.xml" ContentType="application/vnd.openxmlformats-officedocument.presentationml.slideLayout+xml"/>
  <Override PartName="/ppt/theme/theme156.xml" ContentType="application/vnd.openxmlformats-officedocument.theme+xml"/>
  <Override PartName="/ppt/slideLayouts/slideLayout14.xml" ContentType="application/vnd.openxmlformats-officedocument.presentationml.slideLayout+xml"/>
  <Override PartName="/ppt/theme/theme157.xml" ContentType="application/vnd.openxmlformats-officedocument.theme+xml"/>
  <Override PartName="/ppt/slideLayouts/slideLayout15.xml" ContentType="application/vnd.openxmlformats-officedocument.presentationml.slideLayout+xml"/>
  <Override PartName="/ppt/theme/theme158.xml" ContentType="application/vnd.openxmlformats-officedocument.theme+xml"/>
  <Override PartName="/ppt/slideLayouts/slideLayout16.xml" ContentType="application/vnd.openxmlformats-officedocument.presentationml.slideLayout+xml"/>
  <Override PartName="/ppt/theme/theme159.xml" ContentType="application/vnd.openxmlformats-officedocument.theme+xml"/>
  <Override PartName="/ppt/slideLayouts/slideLayout17.xml" ContentType="application/vnd.openxmlformats-officedocument.presentationml.slideLayout+xml"/>
  <Override PartName="/ppt/theme/theme160.xml" ContentType="application/vnd.openxmlformats-officedocument.theme+xml"/>
  <Override PartName="/ppt/slideLayouts/slideLayout18.xml" ContentType="application/vnd.openxmlformats-officedocument.presentationml.slideLayout+xml"/>
  <Override PartName="/ppt/theme/theme161.xml" ContentType="application/vnd.openxmlformats-officedocument.theme+xml"/>
  <Override PartName="/ppt/slideLayouts/slideLayout19.xml" ContentType="application/vnd.openxmlformats-officedocument.presentationml.slideLayout+xml"/>
  <Override PartName="/ppt/theme/theme162.xml" ContentType="application/vnd.openxmlformats-officedocument.theme+xml"/>
  <Override PartName="/ppt/slideLayouts/slideLayout20.xml" ContentType="application/vnd.openxmlformats-officedocument.presentationml.slideLayout+xml"/>
  <Override PartName="/ppt/theme/theme163.xml" ContentType="application/vnd.openxmlformats-officedocument.theme+xml"/>
  <Override PartName="/ppt/slideLayouts/slideLayout21.xml" ContentType="application/vnd.openxmlformats-officedocument.presentationml.slideLayout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03.xml" ContentType="application/vnd.openxmlformats-officedocument.theme+xml"/>
  <Override PartName="/ppt/theme/theme204.xml" ContentType="application/vnd.openxmlformats-officedocument.theme+xml"/>
  <Override PartName="/ppt/theme/theme205.xml" ContentType="application/vnd.openxmlformats-officedocument.theme+xml"/>
  <Override PartName="/ppt/theme/theme206.xml" ContentType="application/vnd.openxmlformats-officedocument.theme+xml"/>
  <Override PartName="/ppt/theme/theme207.xml" ContentType="application/vnd.openxmlformats-officedocument.theme+xml"/>
  <Override PartName="/ppt/theme/theme208.xml" ContentType="application/vnd.openxmlformats-officedocument.theme+xml"/>
  <Override PartName="/ppt/theme/theme209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212.xml" ContentType="application/vnd.openxmlformats-officedocument.theme+xml"/>
  <Override PartName="/ppt/theme/theme213.xml" ContentType="application/vnd.openxmlformats-officedocument.theme+xml"/>
  <Override PartName="/ppt/theme/theme214.xml" ContentType="application/vnd.openxmlformats-officedocument.theme+xml"/>
  <Override PartName="/ppt/theme/theme215.xml" ContentType="application/vnd.openxmlformats-officedocument.theme+xml"/>
  <Override PartName="/ppt/theme/theme216.xml" ContentType="application/vnd.openxmlformats-officedocument.theme+xml"/>
  <Override PartName="/ppt/theme/theme217.xml" ContentType="application/vnd.openxmlformats-officedocument.theme+xml"/>
  <Override PartName="/ppt/theme/theme218.xml" ContentType="application/vnd.openxmlformats-officedocument.theme+xml"/>
  <Override PartName="/ppt/theme/theme219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ppt/theme/theme222.xml" ContentType="application/vnd.openxmlformats-officedocument.theme+xml"/>
  <Override PartName="/ppt/theme/theme223.xml" ContentType="application/vnd.openxmlformats-officedocument.theme+xml"/>
  <Override PartName="/ppt/theme/theme224.xml" ContentType="application/vnd.openxmlformats-officedocument.theme+xml"/>
  <Override PartName="/ppt/theme/theme225.xml" ContentType="application/vnd.openxmlformats-officedocument.theme+xml"/>
  <Override PartName="/ppt/theme/theme226.xml" ContentType="application/vnd.openxmlformats-officedocument.theme+xml"/>
  <Override PartName="/ppt/theme/theme227.xml" ContentType="application/vnd.openxmlformats-officedocument.theme+xml"/>
  <Override PartName="/ppt/theme/theme228.xml" ContentType="application/vnd.openxmlformats-officedocument.theme+xml"/>
  <Override PartName="/ppt/theme/theme229.xml" ContentType="application/vnd.openxmlformats-officedocument.theme+xml"/>
  <Override PartName="/ppt/theme/theme230.xml" ContentType="application/vnd.openxmlformats-officedocument.theme+xml"/>
  <Override PartName="/ppt/theme/theme231.xml" ContentType="application/vnd.openxmlformats-officedocument.theme+xml"/>
  <Override PartName="/ppt/theme/theme232.xml" ContentType="application/vnd.openxmlformats-officedocument.theme+xml"/>
  <Override PartName="/ppt/theme/theme233.xml" ContentType="application/vnd.openxmlformats-officedocument.theme+xml"/>
  <Override PartName="/ppt/theme/theme234.xml" ContentType="application/vnd.openxmlformats-officedocument.theme+xml"/>
  <Override PartName="/ppt/theme/theme235.xml" ContentType="application/vnd.openxmlformats-officedocument.theme+xml"/>
  <Override PartName="/ppt/theme/theme236.xml" ContentType="application/vnd.openxmlformats-officedocument.theme+xml"/>
  <Override PartName="/ppt/theme/theme237.xml" ContentType="application/vnd.openxmlformats-officedocument.theme+xml"/>
  <Override PartName="/ppt/theme/theme238.xml" ContentType="application/vnd.openxmlformats-officedocument.theme+xml"/>
  <Override PartName="/ppt/theme/theme239.xml" ContentType="application/vnd.openxmlformats-officedocument.theme+xml"/>
  <Override PartName="/ppt/theme/theme240.xml" ContentType="application/vnd.openxmlformats-officedocument.theme+xml"/>
  <Override PartName="/ppt/theme/theme241.xml" ContentType="application/vnd.openxmlformats-officedocument.theme+xml"/>
  <Override PartName="/ppt/theme/theme242.xml" ContentType="application/vnd.openxmlformats-officedocument.theme+xml"/>
  <Override PartName="/ppt/theme/theme243.xml" ContentType="application/vnd.openxmlformats-officedocument.theme+xml"/>
  <Override PartName="/ppt/theme/theme244.xml" ContentType="application/vnd.openxmlformats-officedocument.theme+xml"/>
  <Override PartName="/ppt/theme/theme245.xml" ContentType="application/vnd.openxmlformats-officedocument.theme+xml"/>
  <Override PartName="/ppt/theme/theme246.xml" ContentType="application/vnd.openxmlformats-officedocument.theme+xml"/>
  <Override PartName="/ppt/theme/theme247.xml" ContentType="application/vnd.openxmlformats-officedocument.theme+xml"/>
  <Override PartName="/ppt/theme/theme248.xml" ContentType="application/vnd.openxmlformats-officedocument.theme+xml"/>
  <Override PartName="/ppt/theme/theme249.xml" ContentType="application/vnd.openxmlformats-officedocument.theme+xml"/>
  <Override PartName="/ppt/theme/theme250.xml" ContentType="application/vnd.openxmlformats-officedocument.theme+xml"/>
  <Override PartName="/ppt/theme/theme251.xml" ContentType="application/vnd.openxmlformats-officedocument.theme+xml"/>
  <Override PartName="/ppt/theme/theme252.xml" ContentType="application/vnd.openxmlformats-officedocument.theme+xml"/>
  <Override PartName="/ppt/theme/theme253.xml" ContentType="application/vnd.openxmlformats-officedocument.theme+xml"/>
  <Override PartName="/ppt/theme/theme254.xml" ContentType="application/vnd.openxmlformats-officedocument.theme+xml"/>
  <Override PartName="/ppt/theme/theme255.xml" ContentType="application/vnd.openxmlformats-officedocument.theme+xml"/>
  <Override PartName="/ppt/theme/theme256.xml" ContentType="application/vnd.openxmlformats-officedocument.theme+xml"/>
  <Override PartName="/ppt/theme/theme257.xml" ContentType="application/vnd.openxmlformats-officedocument.theme+xml"/>
  <Override PartName="/ppt/theme/theme258.xml" ContentType="application/vnd.openxmlformats-officedocument.theme+xml"/>
  <Override PartName="/ppt/theme/theme2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  <p:sldMasterId id="2147484185" r:id="rId203"/>
    <p:sldMasterId id="2147484187" r:id="rId204"/>
    <p:sldMasterId id="2147484189" r:id="rId205"/>
    <p:sldMasterId id="2147484191" r:id="rId206"/>
    <p:sldMasterId id="2147484193" r:id="rId207"/>
    <p:sldMasterId id="2147484195" r:id="rId208"/>
    <p:sldMasterId id="2147484197" r:id="rId209"/>
    <p:sldMasterId id="2147484199" r:id="rId210"/>
    <p:sldMasterId id="2147484201" r:id="rId211"/>
    <p:sldMasterId id="2147484203" r:id="rId212"/>
    <p:sldMasterId id="2147484205" r:id="rId213"/>
    <p:sldMasterId id="2147484207" r:id="rId214"/>
    <p:sldMasterId id="2147484209" r:id="rId215"/>
    <p:sldMasterId id="2147484211" r:id="rId216"/>
    <p:sldMasterId id="2147484213" r:id="rId217"/>
    <p:sldMasterId id="2147484215" r:id="rId218"/>
    <p:sldMasterId id="2147484217" r:id="rId219"/>
    <p:sldMasterId id="2147484219" r:id="rId220"/>
    <p:sldMasterId id="2147484221" r:id="rId221"/>
    <p:sldMasterId id="2147484223" r:id="rId222"/>
    <p:sldMasterId id="2147484225" r:id="rId223"/>
    <p:sldMasterId id="2147484227" r:id="rId224"/>
    <p:sldMasterId id="2147484229" r:id="rId225"/>
    <p:sldMasterId id="2147484231" r:id="rId226"/>
    <p:sldMasterId id="2147484233" r:id="rId227"/>
    <p:sldMasterId id="2147484235" r:id="rId228"/>
    <p:sldMasterId id="2147484237" r:id="rId229"/>
    <p:sldMasterId id="2147484239" r:id="rId230"/>
    <p:sldMasterId id="2147484241" r:id="rId231"/>
    <p:sldMasterId id="2147484243" r:id="rId232"/>
    <p:sldMasterId id="2147484245" r:id="rId233"/>
    <p:sldMasterId id="2147484247" r:id="rId234"/>
    <p:sldMasterId id="2147484249" r:id="rId235"/>
    <p:sldMasterId id="2147484251" r:id="rId236"/>
    <p:sldMasterId id="2147484253" r:id="rId237"/>
    <p:sldMasterId id="2147484255" r:id="rId238"/>
    <p:sldMasterId id="2147484257" r:id="rId239"/>
    <p:sldMasterId id="2147484259" r:id="rId240"/>
    <p:sldMasterId id="2147484261" r:id="rId241"/>
    <p:sldMasterId id="2147484263" r:id="rId242"/>
    <p:sldMasterId id="2147484265" r:id="rId243"/>
    <p:sldMasterId id="2147484267" r:id="rId244"/>
    <p:sldMasterId id="2147484269" r:id="rId245"/>
    <p:sldMasterId id="2147484271" r:id="rId246"/>
    <p:sldMasterId id="2147484273" r:id="rId247"/>
    <p:sldMasterId id="2147484275" r:id="rId248"/>
    <p:sldMasterId id="2147484277" r:id="rId249"/>
    <p:sldMasterId id="2147484279" r:id="rId250"/>
    <p:sldMasterId id="2147484281" r:id="rId251"/>
    <p:sldMasterId id="2147484283" r:id="rId252"/>
    <p:sldMasterId id="2147484285" r:id="rId253"/>
    <p:sldMasterId id="2147484287" r:id="rId254"/>
    <p:sldMasterId id="2147484289" r:id="rId255"/>
    <p:sldMasterId id="2147484291" r:id="rId256"/>
    <p:sldMasterId id="2147484293" r:id="rId257"/>
  </p:sldMasterIdLst>
  <p:notesMasterIdLst>
    <p:notesMasterId r:id="rId287"/>
  </p:notesMasterIdLst>
  <p:handoutMasterIdLst>
    <p:handoutMasterId r:id="rId288"/>
  </p:handoutMasterIdLst>
  <p:sldIdLst>
    <p:sldId id="285" r:id="rId258"/>
    <p:sldId id="286" r:id="rId259"/>
    <p:sldId id="446" r:id="rId260"/>
    <p:sldId id="447" r:id="rId261"/>
    <p:sldId id="448" r:id="rId262"/>
    <p:sldId id="288" r:id="rId263"/>
    <p:sldId id="449" r:id="rId264"/>
    <p:sldId id="290" r:id="rId265"/>
    <p:sldId id="357" r:id="rId266"/>
    <p:sldId id="450" r:id="rId267"/>
    <p:sldId id="451" r:id="rId268"/>
    <p:sldId id="292" r:id="rId269"/>
    <p:sldId id="293" r:id="rId270"/>
    <p:sldId id="294" r:id="rId271"/>
    <p:sldId id="358" r:id="rId272"/>
    <p:sldId id="452" r:id="rId273"/>
    <p:sldId id="453" r:id="rId274"/>
    <p:sldId id="454" r:id="rId275"/>
    <p:sldId id="455" r:id="rId276"/>
    <p:sldId id="456" r:id="rId277"/>
    <p:sldId id="457" r:id="rId278"/>
    <p:sldId id="458" r:id="rId279"/>
    <p:sldId id="459" r:id="rId280"/>
    <p:sldId id="296" r:id="rId281"/>
    <p:sldId id="460" r:id="rId282"/>
    <p:sldId id="298" r:id="rId283"/>
    <p:sldId id="299" r:id="rId284"/>
    <p:sldId id="300" r:id="rId285"/>
    <p:sldId id="301" r:id="rId286"/>
  </p:sldIdLst>
  <p:sldSz cx="9144000" cy="6858000" type="screen4x3"/>
  <p:notesSz cx="6858000" cy="9144000"/>
  <p:custDataLst>
    <p:tags r:id="rId2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2" autoAdjust="0"/>
    <p:restoredTop sz="92205" autoAdjust="0"/>
  </p:normalViewPr>
  <p:slideViewPr>
    <p:cSldViewPr snapToGrid="0" showGuides="1">
      <p:cViewPr varScale="1">
        <p:scale>
          <a:sx n="68" d="100"/>
          <a:sy n="68" d="100"/>
        </p:scale>
        <p:origin x="606" y="60"/>
      </p:cViewPr>
      <p:guideLst>
        <p:guide orient="horz" pos="2158"/>
        <p:guide pos="2880"/>
        <p:guide orient="horz" pos="2204"/>
        <p:guide pos="2092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26" Type="http://schemas.openxmlformats.org/officeDocument/2006/relationships/slideMaster" Target="slideMasters/slideMaster226.xml"/><Relationship Id="rId247" Type="http://schemas.openxmlformats.org/officeDocument/2006/relationships/slideMaster" Target="slideMasters/slideMaster247.xml"/><Relationship Id="rId107" Type="http://schemas.openxmlformats.org/officeDocument/2006/relationships/slideMaster" Target="slideMasters/slideMaster107.xml"/><Relationship Id="rId268" Type="http://schemas.openxmlformats.org/officeDocument/2006/relationships/slide" Target="slides/slide11.xml"/><Relationship Id="rId289" Type="http://schemas.openxmlformats.org/officeDocument/2006/relationships/tags" Target="tags/tag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Master" Target="slideMasters/slideMaster216.xml"/><Relationship Id="rId237" Type="http://schemas.openxmlformats.org/officeDocument/2006/relationships/slideMaster" Target="slideMasters/slideMaster237.xml"/><Relationship Id="rId258" Type="http://schemas.openxmlformats.org/officeDocument/2006/relationships/slide" Target="slides/slide1.xml"/><Relationship Id="rId279" Type="http://schemas.openxmlformats.org/officeDocument/2006/relationships/slide" Target="slides/slide22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290" Type="http://schemas.openxmlformats.org/officeDocument/2006/relationships/commentAuthors" Target="commentAuthors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227" Type="http://schemas.openxmlformats.org/officeDocument/2006/relationships/slideMaster" Target="slideMasters/slideMaster227.xml"/><Relationship Id="rId248" Type="http://schemas.openxmlformats.org/officeDocument/2006/relationships/slideMaster" Target="slideMasters/slideMaster248.xml"/><Relationship Id="rId269" Type="http://schemas.openxmlformats.org/officeDocument/2006/relationships/slide" Target="slides/slide12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Master" Target="slideMasters/slideMaster108.xml"/><Relationship Id="rId129" Type="http://schemas.openxmlformats.org/officeDocument/2006/relationships/slideMaster" Target="slideMasters/slideMaster129.xml"/><Relationship Id="rId280" Type="http://schemas.openxmlformats.org/officeDocument/2006/relationships/slide" Target="slides/slide23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61" Type="http://schemas.openxmlformats.org/officeDocument/2006/relationships/slideMaster" Target="slideMasters/slideMaster161.xml"/><Relationship Id="rId182" Type="http://schemas.openxmlformats.org/officeDocument/2006/relationships/slideMaster" Target="slideMasters/slideMaster182.xml"/><Relationship Id="rId217" Type="http://schemas.openxmlformats.org/officeDocument/2006/relationships/slideMaster" Target="slideMasters/slideMaster217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259" Type="http://schemas.openxmlformats.org/officeDocument/2006/relationships/slide" Target="slides/slide2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" Target="slides/slide13.xml"/><Relationship Id="rId291" Type="http://schemas.openxmlformats.org/officeDocument/2006/relationships/presProps" Target="presProps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51" Type="http://schemas.openxmlformats.org/officeDocument/2006/relationships/slideMaster" Target="slideMasters/slideMaster151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28" Type="http://schemas.openxmlformats.org/officeDocument/2006/relationships/slideMaster" Target="slideMasters/slideMaster228.xml"/><Relationship Id="rId249" Type="http://schemas.openxmlformats.org/officeDocument/2006/relationships/slideMaster" Target="slideMasters/slideMaster249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" Target="slides/slide3.xml"/><Relationship Id="rId281" Type="http://schemas.openxmlformats.org/officeDocument/2006/relationships/slide" Target="slides/slide24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Master" Target="slideMasters/slideMaster213.xml"/><Relationship Id="rId218" Type="http://schemas.openxmlformats.org/officeDocument/2006/relationships/slideMaster" Target="slideMasters/slideMaster218.xml"/><Relationship Id="rId234" Type="http://schemas.openxmlformats.org/officeDocument/2006/relationships/slideMaster" Target="slideMasters/slideMaster234.xml"/><Relationship Id="rId239" Type="http://schemas.openxmlformats.org/officeDocument/2006/relationships/slideMaster" Target="slideMasters/slideMaster23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Master" Target="slideMasters/slideMaster250.xml"/><Relationship Id="rId255" Type="http://schemas.openxmlformats.org/officeDocument/2006/relationships/slideMaster" Target="slideMasters/slideMaster255.xml"/><Relationship Id="rId271" Type="http://schemas.openxmlformats.org/officeDocument/2006/relationships/slide" Target="slides/slide14.xml"/><Relationship Id="rId276" Type="http://schemas.openxmlformats.org/officeDocument/2006/relationships/slide" Target="slides/slide19.xml"/><Relationship Id="rId292" Type="http://schemas.openxmlformats.org/officeDocument/2006/relationships/viewProps" Target="viewProps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208" Type="http://schemas.openxmlformats.org/officeDocument/2006/relationships/slideMaster" Target="slideMasters/slideMaster208.xml"/><Relationship Id="rId229" Type="http://schemas.openxmlformats.org/officeDocument/2006/relationships/slideMaster" Target="slideMasters/slideMaster229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0" Type="http://schemas.openxmlformats.org/officeDocument/2006/relationships/slideMaster" Target="slideMasters/slideMaster240.xml"/><Relationship Id="rId245" Type="http://schemas.openxmlformats.org/officeDocument/2006/relationships/slideMaster" Target="slideMasters/slideMaster245.xml"/><Relationship Id="rId261" Type="http://schemas.openxmlformats.org/officeDocument/2006/relationships/slide" Target="slides/slide4.xml"/><Relationship Id="rId266" Type="http://schemas.openxmlformats.org/officeDocument/2006/relationships/slide" Target="slides/slide9.xml"/><Relationship Id="rId287" Type="http://schemas.openxmlformats.org/officeDocument/2006/relationships/notesMaster" Target="notesMasters/notesMaster1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282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Master" Target="slideMasters/slideMaster219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0" Type="http://schemas.openxmlformats.org/officeDocument/2006/relationships/slideMaster" Target="slideMasters/slideMaster230.xml"/><Relationship Id="rId235" Type="http://schemas.openxmlformats.org/officeDocument/2006/relationships/slideMaster" Target="slideMasters/slideMaster235.xml"/><Relationship Id="rId251" Type="http://schemas.openxmlformats.org/officeDocument/2006/relationships/slideMaster" Target="slideMasters/slideMaster251.xml"/><Relationship Id="rId256" Type="http://schemas.openxmlformats.org/officeDocument/2006/relationships/slideMaster" Target="slideMasters/slideMaster256.xml"/><Relationship Id="rId277" Type="http://schemas.openxmlformats.org/officeDocument/2006/relationships/slide" Target="slides/slide20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72" Type="http://schemas.openxmlformats.org/officeDocument/2006/relationships/slide" Target="slides/slide15.xml"/><Relationship Id="rId29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0" Type="http://schemas.openxmlformats.org/officeDocument/2006/relationships/slideMaster" Target="slideMasters/slideMaster220.xml"/><Relationship Id="rId225" Type="http://schemas.openxmlformats.org/officeDocument/2006/relationships/slideMaster" Target="slideMasters/slideMaster225.xml"/><Relationship Id="rId241" Type="http://schemas.openxmlformats.org/officeDocument/2006/relationships/slideMaster" Target="slideMasters/slideMaster241.xml"/><Relationship Id="rId246" Type="http://schemas.openxmlformats.org/officeDocument/2006/relationships/slideMaster" Target="slideMasters/slideMaster246.xml"/><Relationship Id="rId267" Type="http://schemas.openxmlformats.org/officeDocument/2006/relationships/slide" Target="slides/slide10.xml"/><Relationship Id="rId288" Type="http://schemas.openxmlformats.org/officeDocument/2006/relationships/handoutMaster" Target="handoutMasters/handoutMaster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262" Type="http://schemas.openxmlformats.org/officeDocument/2006/relationships/slide" Target="slides/slide5.xml"/><Relationship Id="rId283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Master" Target="slideMasters/slideMaster21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" Target="slides/slide21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52" Type="http://schemas.openxmlformats.org/officeDocument/2006/relationships/slideMaster" Target="slideMasters/slideMaster252.xml"/><Relationship Id="rId273" Type="http://schemas.openxmlformats.org/officeDocument/2006/relationships/slide" Target="slides/slide16.xml"/><Relationship Id="rId294" Type="http://schemas.openxmlformats.org/officeDocument/2006/relationships/tableStyles" Target="tableStyles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42" Type="http://schemas.openxmlformats.org/officeDocument/2006/relationships/slideMaster" Target="slideMasters/slideMaster242.xml"/><Relationship Id="rId263" Type="http://schemas.openxmlformats.org/officeDocument/2006/relationships/slide" Target="slides/slide6.xml"/><Relationship Id="rId284" Type="http://schemas.openxmlformats.org/officeDocument/2006/relationships/slide" Target="slides/slide27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Master" Target="slideMasters/slideMaster211.xml"/><Relationship Id="rId232" Type="http://schemas.openxmlformats.org/officeDocument/2006/relationships/slideMaster" Target="slideMasters/slideMaster232.xml"/><Relationship Id="rId253" Type="http://schemas.openxmlformats.org/officeDocument/2006/relationships/slideMaster" Target="slideMasters/slideMaster253.xml"/><Relationship Id="rId274" Type="http://schemas.openxmlformats.org/officeDocument/2006/relationships/slide" Target="slides/slide17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201" Type="http://schemas.openxmlformats.org/officeDocument/2006/relationships/slideMaster" Target="slideMasters/slideMaster201.xml"/><Relationship Id="rId222" Type="http://schemas.openxmlformats.org/officeDocument/2006/relationships/slideMaster" Target="slideMasters/slideMaster222.xml"/><Relationship Id="rId243" Type="http://schemas.openxmlformats.org/officeDocument/2006/relationships/slideMaster" Target="slideMasters/slideMaster243.xml"/><Relationship Id="rId264" Type="http://schemas.openxmlformats.org/officeDocument/2006/relationships/slide" Target="slides/slide7.xml"/><Relationship Id="rId285" Type="http://schemas.openxmlformats.org/officeDocument/2006/relationships/slide" Target="slides/slide28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Master" Target="slideMasters/slideMaster233.xml"/><Relationship Id="rId254" Type="http://schemas.openxmlformats.org/officeDocument/2006/relationships/slideMaster" Target="slideMasters/slideMaster254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slide" Target="slides/slide18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202" Type="http://schemas.openxmlformats.org/officeDocument/2006/relationships/slideMaster" Target="slideMasters/slideMaster202.xml"/><Relationship Id="rId223" Type="http://schemas.openxmlformats.org/officeDocument/2006/relationships/slideMaster" Target="slideMasters/slideMaster223.xml"/><Relationship Id="rId244" Type="http://schemas.openxmlformats.org/officeDocument/2006/relationships/slideMaster" Target="slideMasters/slideMaster244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" Target="slides/slide8.xml"/><Relationship Id="rId286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18-09-2018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468AF8-CF74-422E-A8BF-DC62747099CD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73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3.10-s1 Disaccharide synthesis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8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3.10-s2 Disaccharide synthesis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2D5FA13-804B-459A-9B47-8736361C8D38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12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46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E800ADA-D256-447F-AE7E-ED0BC7B33DFD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13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040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651BE2F-4999-4874-89A1-79D954F324DA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14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607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8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 Polysaccharides of plants and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2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3.11-1 Polysaccharides of plants and animals (part 1: starch)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3.11-1a Polysaccharides of plants and animals (part 1a: plastids containing starch granules, micrograph)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9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3.11-2 Polysaccharides of plants and animals (part 2: glycogen)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5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41A2917-6063-47D4-AE7D-7A174EF96438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00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3.11-2a Polysaccharides of plants and animals (part 2a: glycogen granules, micrograph)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3.11-3 Polysaccharides of plants and animals (part 3: cellulose)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3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3.11-3a Polysaccharides of plants and animals (part 3a: plant cell wall, micrograph)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61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3.11-3b Polysaccharides of plants and animals (part 3b: cellulose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microfibrils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, micrograph)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10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95CD34D-2516-4545-ABA9-39716B01806A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24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44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3.12 Starch and cellulose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95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0C5FD6E-F4E6-45FD-B3E4-B110B635FB3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26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610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4BB33C4-9990-4B30-8347-57DBAF5185B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27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271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22C0EAC-D11F-43C0-9361-2AF4A8C792CB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28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658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29F5A4C-E77B-43BA-83AD-AE299F368168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29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6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3.8-1 Examples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monosaccharides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(part 1: triose)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4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3.8-2 Examples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monosaccharides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(part 2: pentose)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3.8-3 Examples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monosaccharides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(part 3: hexoses)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57A98E0-4823-4687-8C5F-56AFE07D0109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6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88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3.9 Linear and ring forms of glucose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8263145-F15B-488F-A205-B5D519A125E8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8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1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1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     © 2016 Pearson Education,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914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850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478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328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47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6876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434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311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72088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30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5286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0333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25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9872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263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0.xml"/><Relationship Id="rId1" Type="http://schemas.openxmlformats.org/officeDocument/2006/relationships/slideLayout" Target="../slideLayouts/slideLayout7.xml"/></Relationships>
</file>

<file path=ppt/slideMasters/_rels/slideMaster1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1.xml"/><Relationship Id="rId1" Type="http://schemas.openxmlformats.org/officeDocument/2006/relationships/slideLayout" Target="../slideLayouts/slideLayout8.xml"/></Relationships>
</file>

<file path=ppt/slideMasters/_rels/slideMaster1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2.xml"/><Relationship Id="rId1" Type="http://schemas.openxmlformats.org/officeDocument/2006/relationships/slideLayout" Target="../slideLayouts/slideLayout9.xml"/></Relationships>
</file>

<file path=ppt/slideMasters/_rels/slideMaster1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3.xml"/><Relationship Id="rId1" Type="http://schemas.openxmlformats.org/officeDocument/2006/relationships/slideLayout" Target="../slideLayouts/slideLayout10.xml"/></Relationships>
</file>

<file path=ppt/slideMasters/_rels/slideMaster1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4.xml"/><Relationship Id="rId1" Type="http://schemas.openxmlformats.org/officeDocument/2006/relationships/slideLayout" Target="../slideLayouts/slideLayout11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12.xml"/></Relationships>
</file>

<file path=ppt/slideMasters/_rels/slideMaster1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6.xml"/><Relationship Id="rId1" Type="http://schemas.openxmlformats.org/officeDocument/2006/relationships/slideLayout" Target="../slideLayouts/slideLayout13.xml"/></Relationships>
</file>

<file path=ppt/slideMasters/_rels/slideMaster1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7.xml"/><Relationship Id="rId1" Type="http://schemas.openxmlformats.org/officeDocument/2006/relationships/slideLayout" Target="../slideLayouts/slideLayout14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15.xml"/></Relationships>
</file>

<file path=ppt/slideMasters/_rels/slideMaster1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9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0.xml"/><Relationship Id="rId1" Type="http://schemas.openxmlformats.org/officeDocument/2006/relationships/slideLayout" Target="../slideLayouts/slideLayout17.xml"/></Relationships>
</file>

<file path=ppt/slideMasters/_rels/slideMaster1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1.xml"/><Relationship Id="rId1" Type="http://schemas.openxmlformats.org/officeDocument/2006/relationships/slideLayout" Target="../slideLayouts/slideLayout18.xml"/></Relationships>
</file>

<file path=ppt/slideMasters/_rels/slideMaster1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2.xml"/><Relationship Id="rId1" Type="http://schemas.openxmlformats.org/officeDocument/2006/relationships/slideLayout" Target="../slideLayouts/slideLayout19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20.xml"/></Relationships>
</file>

<file path=ppt/slideMasters/_rels/slideMaster1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4.xml"/><Relationship Id="rId1" Type="http://schemas.openxmlformats.org/officeDocument/2006/relationships/slideLayout" Target="../slideLayouts/slideLayout21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4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2.xml"/></Relationships>
</file>

<file path=ppt/slideMasters/_rels/slideMaster2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slideMasters/_rels/slideMaster2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4.xml"/></Relationships>
</file>

<file path=ppt/slideMasters/_rels/slideMaster2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5.xml"/></Relationships>
</file>

<file path=ppt/slideMasters/_rels/slideMaster2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6.xml"/></Relationships>
</file>

<file path=ppt/slideMasters/_rels/slideMaster2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7.xml"/></Relationships>
</file>

<file path=ppt/slideMasters/_rels/slideMaster2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8.xml"/></Relationships>
</file>

<file path=ppt/slideMasters/_rels/slideMaster2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9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0.xml"/></Relationships>
</file>

<file path=ppt/slideMasters/_rels/slideMaster2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1.xml"/></Relationships>
</file>

<file path=ppt/slideMasters/_rels/slideMaster2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2.xml"/></Relationships>
</file>

<file path=ppt/slideMasters/_rels/slideMaster2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3.xml"/></Relationships>
</file>

<file path=ppt/slideMasters/_rels/slideMaster2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4.xml"/></Relationships>
</file>

<file path=ppt/slideMasters/_rels/slideMaster2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5.xml"/></Relationships>
</file>

<file path=ppt/slideMasters/_rels/slideMaster2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6.xml"/></Relationships>
</file>

<file path=ppt/slideMasters/_rels/slideMaster2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7.xml"/></Relationships>
</file>

<file path=ppt/slideMasters/_rels/slideMaster2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8.xml"/></Relationships>
</file>

<file path=ppt/slideMasters/_rels/slideMaster2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9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0.xml"/></Relationships>
</file>

<file path=ppt/slideMasters/_rels/slideMaster2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1.xml"/></Relationships>
</file>

<file path=ppt/slideMasters/_rels/slideMaster2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2.xml"/></Relationships>
</file>

<file path=ppt/slideMasters/_rels/slideMaster2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3.xml"/></Relationships>
</file>

<file path=ppt/slideMasters/_rels/slideMaster2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4.xml"/></Relationships>
</file>

<file path=ppt/slideMasters/_rels/slideMaster2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5.xml"/></Relationships>
</file>

<file path=ppt/slideMasters/_rels/slideMaster2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6.xml"/></Relationships>
</file>

<file path=ppt/slideMasters/_rels/slideMaster2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7.xml"/></Relationships>
</file>

<file path=ppt/slideMasters/_rels/slideMaster2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8.xml"/></Relationships>
</file>

<file path=ppt/slideMasters/_rels/slideMaster2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9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0.xml"/></Relationships>
</file>

<file path=ppt/slideMasters/_rels/slideMaster2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1.xml"/></Relationships>
</file>

<file path=ppt/slideMasters/_rels/slideMaster2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2.xml"/></Relationships>
</file>

<file path=ppt/slideMasters/_rels/slideMaster2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3.xml"/></Relationships>
</file>

<file path=ppt/slideMasters/_rels/slideMaster2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4.xml"/></Relationships>
</file>

<file path=ppt/slideMasters/_rels/slideMaster2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5.xml"/></Relationships>
</file>

<file path=ppt/slideMasters/_rels/slideMaster2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6.xml"/></Relationships>
</file>

<file path=ppt/slideMasters/_rels/slideMaster2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7.xml"/></Relationships>
</file>

<file path=ppt/slideMasters/_rels/slideMaster2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8.xml"/></Relationships>
</file>

<file path=ppt/slideMasters/_rels/slideMaster2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9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0.xml"/></Relationships>
</file>

<file path=ppt/slideMasters/_rels/slideMaster2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1.xml"/></Relationships>
</file>

<file path=ppt/slideMasters/_rels/slideMaster2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2.xml"/></Relationships>
</file>

<file path=ppt/slideMasters/_rels/slideMaster2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3.xml"/></Relationships>
</file>

<file path=ppt/slideMasters/_rels/slideMaster2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4.xml"/></Relationships>
</file>

<file path=ppt/slideMasters/_rels/slideMaster2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5.xml"/></Relationships>
</file>

<file path=ppt/slideMasters/_rels/slideMaster2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6.xml"/></Relationships>
</file>

<file path=ppt/slideMasters/_rels/slideMaster2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7.xml"/></Relationships>
</file>

<file path=ppt/slideMasters/_rels/slideMaster2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8.xml"/></Relationships>
</file>

<file path=ppt/slideMasters/_rels/slideMaster2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9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0.xml"/></Relationships>
</file>

<file path=ppt/slideMasters/_rels/slideMaster2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1.xml"/></Relationships>
</file>

<file path=ppt/slideMasters/_rels/slideMaster2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2.xml"/></Relationships>
</file>

<file path=ppt/slideMasters/_rels/slideMaster2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3.xml"/></Relationships>
</file>

<file path=ppt/slideMasters/_rels/slideMaster2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4.xml"/></Relationships>
</file>

<file path=ppt/slideMasters/_rels/slideMaster2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5.xml"/></Relationships>
</file>

<file path=ppt/slideMasters/_rels/slideMaster2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6.xml"/></Relationships>
</file>

<file path=ppt/slideMasters/_rels/slideMaster2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7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71643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542285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91965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25323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820491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628474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33392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45519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865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63984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16383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4894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05294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12164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391910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558248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806874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39474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395302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54960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93062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95310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62010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0296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64154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567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8347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15638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91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833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978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51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372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82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968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048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26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61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5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0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512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77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442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03921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02702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556940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966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8702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39745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16396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65458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19836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500165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09857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511048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52093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15649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66071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45999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44910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50775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562699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54704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32459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92308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21324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99041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47706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0323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29580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165354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993890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06501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89523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18680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64604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727180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91285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66010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6772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49014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320506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98646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91971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230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09175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42956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9394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509692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40644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55921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805534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148229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16758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31717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14944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8783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79430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920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427644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4086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33308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94880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426503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439639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879765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411140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6498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685464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810802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75131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01526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92955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9717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53864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78780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796455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450843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58420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00272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81644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4152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60349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814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41207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66573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89957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32934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19219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55243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411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32222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23549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806729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358371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687789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3.3: Carbohydrates serve as fuel and building material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Carbohydrates</a:t>
            </a:r>
            <a:r>
              <a:rPr lang="en-US" dirty="0"/>
              <a:t> include sugars and the polymers of sugars</a:t>
            </a:r>
          </a:p>
          <a:p>
            <a:r>
              <a:rPr lang="en-US" dirty="0"/>
              <a:t>The simplest carbohydrates are </a:t>
            </a:r>
            <a:r>
              <a:rPr lang="en-US" dirty="0" err="1"/>
              <a:t>monosaccharides</a:t>
            </a:r>
            <a:r>
              <a:rPr lang="en-US" dirty="0"/>
              <a:t>, or simple sugars</a:t>
            </a:r>
          </a:p>
          <a:p>
            <a:r>
              <a:rPr lang="en-US" dirty="0"/>
              <a:t>Carbohydrate macromolecules are polysaccharides, polymers composed of many sugar building blocks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1629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88848"/>
            <a:ext cx="8503920" cy="54803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3.10-s1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8205" y="2988496"/>
            <a:ext cx="9105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3979867" y="2988496"/>
            <a:ext cx="9746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Fructose</a:t>
            </a:r>
          </a:p>
        </p:txBody>
      </p:sp>
    </p:spTree>
    <p:extLst>
      <p:ext uri="{BB962C8B-B14F-4D97-AF65-F5344CB8AC3E}">
        <p14:creationId xmlns:p14="http://schemas.microsoft.com/office/powerpoint/2010/main" val="25790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88848"/>
            <a:ext cx="8503920" cy="54803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3.10-s2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8205" y="2988496"/>
            <a:ext cx="9105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3979867" y="2988496"/>
            <a:ext cx="9746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Fructose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5321305" y="5906321"/>
            <a:ext cx="9105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Sucrose</a:t>
            </a:r>
          </a:p>
        </p:txBody>
      </p:sp>
      <p:sp>
        <p:nvSpPr>
          <p:cNvPr id="10" name="TextBox 57"/>
          <p:cNvSpPr txBox="1">
            <a:spLocks noChangeArrowheads="1"/>
          </p:cNvSpPr>
          <p:nvPr/>
        </p:nvSpPr>
        <p:spPr bwMode="auto">
          <a:xfrm>
            <a:off x="5551842" y="3833046"/>
            <a:ext cx="41998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pt-BR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1–</a:t>
            </a:r>
            <a:r>
              <a:rPr lang="pt-BR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5199954" y="4087421"/>
            <a:ext cx="112851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pt-BR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glycosidic</a:t>
            </a:r>
          </a:p>
          <a:p>
            <a:pPr algn="ctr" eaLnBrk="0" hangingPunct="0">
              <a:lnSpc>
                <a:spcPts val="2000"/>
              </a:lnSpc>
            </a:pPr>
            <a:r>
              <a:rPr lang="pt-BR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linkage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1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Polysaccharides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Polysaccharides</a:t>
            </a:r>
            <a:r>
              <a:rPr lang="en-US" dirty="0"/>
              <a:t>, the polymers of sugars, have storage and structural roles</a:t>
            </a:r>
          </a:p>
          <a:p>
            <a:r>
              <a:rPr lang="en-US" dirty="0"/>
              <a:t>The structure and function of a polysaccharide are determined by its sugar monomers and the positions of </a:t>
            </a:r>
            <a:r>
              <a:rPr lang="en-US" dirty="0" err="1"/>
              <a:t>glycosidic</a:t>
            </a:r>
            <a:r>
              <a:rPr lang="en-US" dirty="0"/>
              <a:t> linkages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341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Storage Polysaccharides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Starch</a:t>
            </a:r>
            <a:r>
              <a:rPr lang="en-US" dirty="0"/>
              <a:t>, a storage polysaccharide of plants, consists entirely of glucose monomers</a:t>
            </a:r>
          </a:p>
          <a:p>
            <a:r>
              <a:rPr lang="en-US" dirty="0"/>
              <a:t>Plants store surplus starch as granules</a:t>
            </a:r>
          </a:p>
          <a:p>
            <a:r>
              <a:rPr lang="en-US" dirty="0"/>
              <a:t>Most animals have enzymes that can hydrolyze plant start, making glucose available as a nutrient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320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Glycogen</a:t>
            </a:r>
            <a:r>
              <a:rPr lang="en-US" dirty="0"/>
              <a:t> is a storage polysaccharide in animals</a:t>
            </a:r>
          </a:p>
          <a:p>
            <a:r>
              <a:rPr lang="en-US" dirty="0"/>
              <a:t>Humans and other vertebrates store glycogen mainly in liver and muscle cells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347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Polysaccharides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03_11a-cPolysaccharides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572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"/>
          <a:stretch/>
        </p:blipFill>
        <p:spPr>
          <a:xfrm>
            <a:off x="298704" y="283464"/>
            <a:ext cx="8546592" cy="62464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57430" y="287569"/>
            <a:ext cx="1591782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Storage structures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(plastids)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containing starch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 in a potato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tuber cell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489430" y="874944"/>
            <a:ext cx="1812997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Amylose (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unbranched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6489430" y="1589319"/>
            <a:ext cx="100348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Amylopectin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(somewhat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branched)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662112" y="1613132"/>
            <a:ext cx="7598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  <a:p>
            <a:pPr algn="ctr"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monomer</a:t>
            </a:r>
          </a:p>
        </p:txBody>
      </p:sp>
      <p:sp>
        <p:nvSpPr>
          <p:cNvPr id="14" name="TextBox 46"/>
          <p:cNvSpPr txBox="1">
            <a:spLocks noChangeArrowheads="1"/>
          </p:cNvSpPr>
          <p:nvPr/>
        </p:nvSpPr>
        <p:spPr bwMode="auto">
          <a:xfrm>
            <a:off x="1074467" y="2516419"/>
            <a:ext cx="56746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Muscle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3219180" y="2173519"/>
            <a:ext cx="47609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50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6" name="TextBox 49"/>
          <p:cNvSpPr txBox="1">
            <a:spLocks noChangeArrowheads="1"/>
          </p:cNvSpPr>
          <p:nvPr/>
        </p:nvSpPr>
        <p:spPr bwMode="auto">
          <a:xfrm>
            <a:off x="3192192" y="2394182"/>
            <a:ext cx="77104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(a) Starch</a:t>
            </a: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4481242" y="2792644"/>
            <a:ext cx="7710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muscle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18" name="TextBox 69"/>
          <p:cNvSpPr txBox="1">
            <a:spLocks noChangeArrowheads="1"/>
          </p:cNvSpPr>
          <p:nvPr/>
        </p:nvSpPr>
        <p:spPr bwMode="auto">
          <a:xfrm>
            <a:off x="6903767" y="3067282"/>
            <a:ext cx="95859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Glycogen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(extensively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branched)</a:t>
            </a:r>
          </a:p>
        </p:txBody>
      </p:sp>
      <p:sp>
        <p:nvSpPr>
          <p:cNvPr id="19" name="TextBox 101"/>
          <p:cNvSpPr txBox="1">
            <a:spLocks noChangeArrowheads="1"/>
          </p:cNvSpPr>
          <p:nvPr/>
        </p:nvSpPr>
        <p:spPr bwMode="auto">
          <a:xfrm>
            <a:off x="2574655" y="3973744"/>
            <a:ext cx="31579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wall</a:t>
            </a:r>
          </a:p>
        </p:txBody>
      </p:sp>
      <p:sp>
        <p:nvSpPr>
          <p:cNvPr id="20" name="TextBox 103"/>
          <p:cNvSpPr txBox="1">
            <a:spLocks noChangeArrowheads="1"/>
          </p:cNvSpPr>
          <p:nvPr/>
        </p:nvSpPr>
        <p:spPr bwMode="auto">
          <a:xfrm>
            <a:off x="3220767" y="4100744"/>
            <a:ext cx="39113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1" name="TextBox 104"/>
          <p:cNvSpPr txBox="1">
            <a:spLocks noChangeArrowheads="1"/>
          </p:cNvSpPr>
          <p:nvPr/>
        </p:nvSpPr>
        <p:spPr bwMode="auto">
          <a:xfrm>
            <a:off x="2939780" y="4362682"/>
            <a:ext cx="102431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(b) Glycogen</a:t>
            </a:r>
          </a:p>
        </p:txBody>
      </p:sp>
      <p:sp>
        <p:nvSpPr>
          <p:cNvPr id="22" name="TextBox 105"/>
          <p:cNvSpPr txBox="1">
            <a:spLocks noChangeArrowheads="1"/>
          </p:cNvSpPr>
          <p:nvPr/>
        </p:nvSpPr>
        <p:spPr bwMode="auto">
          <a:xfrm>
            <a:off x="3852592" y="4735744"/>
            <a:ext cx="169918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Cellulose 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microfibrils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a plant cell wall</a:t>
            </a:r>
          </a:p>
        </p:txBody>
      </p:sp>
      <p:sp>
        <p:nvSpPr>
          <p:cNvPr id="23" name="TextBox 111"/>
          <p:cNvSpPr txBox="1">
            <a:spLocks noChangeArrowheads="1"/>
          </p:cNvSpPr>
          <p:nvPr/>
        </p:nvSpPr>
        <p:spPr bwMode="auto">
          <a:xfrm>
            <a:off x="6063980" y="4883382"/>
            <a:ext cx="263213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Cellulose molecule (</a:t>
            </a: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unbranched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4" name="TextBox 146"/>
          <p:cNvSpPr txBox="1">
            <a:spLocks noChangeArrowheads="1"/>
          </p:cNvSpPr>
          <p:nvPr/>
        </p:nvSpPr>
        <p:spPr bwMode="auto">
          <a:xfrm>
            <a:off x="904605" y="5100869"/>
            <a:ext cx="92974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Plant cell,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surrounded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by cell wall</a:t>
            </a:r>
          </a:p>
        </p:txBody>
      </p:sp>
      <p:sp>
        <p:nvSpPr>
          <p:cNvPr id="25" name="TextBox 149"/>
          <p:cNvSpPr txBox="1">
            <a:spLocks noChangeArrowheads="1"/>
          </p:cNvSpPr>
          <p:nvPr/>
        </p:nvSpPr>
        <p:spPr bwMode="auto">
          <a:xfrm>
            <a:off x="2015855" y="5208819"/>
            <a:ext cx="47609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6" name="TextBox 150"/>
          <p:cNvSpPr txBox="1">
            <a:spLocks noChangeArrowheads="1"/>
          </p:cNvSpPr>
          <p:nvPr/>
        </p:nvSpPr>
        <p:spPr bwMode="auto">
          <a:xfrm>
            <a:off x="3739880" y="5451707"/>
            <a:ext cx="80791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Microfibril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151"/>
          <p:cNvSpPr txBox="1">
            <a:spLocks noChangeArrowheads="1"/>
          </p:cNvSpPr>
          <p:nvPr/>
        </p:nvSpPr>
        <p:spPr bwMode="auto">
          <a:xfrm>
            <a:off x="2479405" y="5975582"/>
            <a:ext cx="52257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sz="13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8" name="TextBox 152"/>
          <p:cNvSpPr txBox="1">
            <a:spLocks noChangeArrowheads="1"/>
          </p:cNvSpPr>
          <p:nvPr/>
        </p:nvSpPr>
        <p:spPr bwMode="auto">
          <a:xfrm>
            <a:off x="3192192" y="6337532"/>
            <a:ext cx="9954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(c) Cellulose</a:t>
            </a:r>
          </a:p>
        </p:txBody>
      </p:sp>
      <p:sp>
        <p:nvSpPr>
          <p:cNvPr id="29" name="TextBox 153"/>
          <p:cNvSpPr txBox="1">
            <a:spLocks noChangeArrowheads="1"/>
          </p:cNvSpPr>
          <p:nvPr/>
        </p:nvSpPr>
        <p:spPr bwMode="auto">
          <a:xfrm>
            <a:off x="7499080" y="5489807"/>
            <a:ext cx="133049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88581" y="950135"/>
            <a:ext cx="540560" cy="645303"/>
            <a:chOff x="3888581" y="950135"/>
            <a:chExt cx="540560" cy="645303"/>
          </a:xfrm>
        </p:grpSpPr>
        <p:sp>
          <p:nvSpPr>
            <p:cNvPr id="2" name="Freeform 1"/>
            <p:cNvSpPr/>
            <p:nvPr/>
          </p:nvSpPr>
          <p:spPr>
            <a:xfrm>
              <a:off x="3888581" y="952500"/>
              <a:ext cx="540544" cy="642938"/>
            </a:xfrm>
            <a:custGeom>
              <a:avLst/>
              <a:gdLst>
                <a:gd name="connsiteX0" fmla="*/ 0 w 540544"/>
                <a:gd name="connsiteY0" fmla="*/ 216694 h 642938"/>
                <a:gd name="connsiteX1" fmla="*/ 540544 w 540544"/>
                <a:gd name="connsiteY1" fmla="*/ 0 h 642938"/>
                <a:gd name="connsiteX2" fmla="*/ 11907 w 540544"/>
                <a:gd name="connsiteY2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544" h="642938">
                  <a:moveTo>
                    <a:pt x="0" y="216694"/>
                  </a:moveTo>
                  <a:lnTo>
                    <a:pt x="540544" y="0"/>
                  </a:lnTo>
                  <a:lnTo>
                    <a:pt x="11907" y="642938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888597" y="950135"/>
              <a:ext cx="540544" cy="642938"/>
            </a:xfrm>
            <a:custGeom>
              <a:avLst/>
              <a:gdLst>
                <a:gd name="connsiteX0" fmla="*/ 0 w 540544"/>
                <a:gd name="connsiteY0" fmla="*/ 216694 h 642938"/>
                <a:gd name="connsiteX1" fmla="*/ 540544 w 540544"/>
                <a:gd name="connsiteY1" fmla="*/ 0 h 642938"/>
                <a:gd name="connsiteX2" fmla="*/ 11907 w 540544"/>
                <a:gd name="connsiteY2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544" h="642938">
                  <a:moveTo>
                    <a:pt x="0" y="216694"/>
                  </a:moveTo>
                  <a:lnTo>
                    <a:pt x="540544" y="0"/>
                  </a:lnTo>
                  <a:lnTo>
                    <a:pt x="11907" y="642938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26357" y="2047313"/>
            <a:ext cx="85724" cy="467287"/>
            <a:chOff x="1326357" y="2047313"/>
            <a:chExt cx="85724" cy="467287"/>
          </a:xfrm>
        </p:grpSpPr>
        <p:sp>
          <p:nvSpPr>
            <p:cNvPr id="7" name="Freeform 6"/>
            <p:cNvSpPr/>
            <p:nvPr/>
          </p:nvSpPr>
          <p:spPr>
            <a:xfrm>
              <a:off x="1328738" y="2047875"/>
              <a:ext cx="83343" cy="466725"/>
            </a:xfrm>
            <a:custGeom>
              <a:avLst/>
              <a:gdLst>
                <a:gd name="connsiteX0" fmla="*/ 0 w 83343"/>
                <a:gd name="connsiteY0" fmla="*/ 0 h 466725"/>
                <a:gd name="connsiteX1" fmla="*/ 83343 w 83343"/>
                <a:gd name="connsiteY1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" h="466725">
                  <a:moveTo>
                    <a:pt x="0" y="0"/>
                  </a:moveTo>
                  <a:lnTo>
                    <a:pt x="83343" y="466725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326357" y="2047313"/>
              <a:ext cx="83343" cy="466725"/>
            </a:xfrm>
            <a:custGeom>
              <a:avLst/>
              <a:gdLst>
                <a:gd name="connsiteX0" fmla="*/ 0 w 83343"/>
                <a:gd name="connsiteY0" fmla="*/ 0 h 466725"/>
                <a:gd name="connsiteX1" fmla="*/ 83343 w 83343"/>
                <a:gd name="connsiteY1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" h="466725">
                  <a:moveTo>
                    <a:pt x="0" y="0"/>
                  </a:moveTo>
                  <a:lnTo>
                    <a:pt x="83343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0950" y="2901140"/>
            <a:ext cx="640556" cy="125429"/>
            <a:chOff x="3790950" y="2901140"/>
            <a:chExt cx="640556" cy="125429"/>
          </a:xfrm>
        </p:grpSpPr>
        <p:sp>
          <p:nvSpPr>
            <p:cNvPr id="32" name="Freeform 31"/>
            <p:cNvSpPr/>
            <p:nvPr/>
          </p:nvSpPr>
          <p:spPr>
            <a:xfrm>
              <a:off x="3793331" y="2902744"/>
              <a:ext cx="638175" cy="123825"/>
            </a:xfrm>
            <a:custGeom>
              <a:avLst/>
              <a:gdLst>
                <a:gd name="connsiteX0" fmla="*/ 0 w 638175"/>
                <a:gd name="connsiteY0" fmla="*/ 123825 h 123825"/>
                <a:gd name="connsiteX1" fmla="*/ 638175 w 638175"/>
                <a:gd name="connsiteY1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75" h="123825">
                  <a:moveTo>
                    <a:pt x="0" y="123825"/>
                  </a:moveTo>
                  <a:lnTo>
                    <a:pt x="63817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90950" y="2901140"/>
              <a:ext cx="638175" cy="123825"/>
            </a:xfrm>
            <a:custGeom>
              <a:avLst/>
              <a:gdLst>
                <a:gd name="connsiteX0" fmla="*/ 0 w 638175"/>
                <a:gd name="connsiteY0" fmla="*/ 123825 h 123825"/>
                <a:gd name="connsiteX1" fmla="*/ 638175 w 638175"/>
                <a:gd name="connsiteY1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75" h="123825">
                  <a:moveTo>
                    <a:pt x="0" y="123825"/>
                  </a:moveTo>
                  <a:lnTo>
                    <a:pt x="6381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2143125" y="4095750"/>
            <a:ext cx="376238" cy="452438"/>
          </a:xfrm>
          <a:custGeom>
            <a:avLst/>
            <a:gdLst>
              <a:gd name="connsiteX0" fmla="*/ 0 w 376238"/>
              <a:gd name="connsiteY0" fmla="*/ 171450 h 452438"/>
              <a:gd name="connsiteX1" fmla="*/ 376238 w 376238"/>
              <a:gd name="connsiteY1" fmla="*/ 0 h 452438"/>
              <a:gd name="connsiteX2" fmla="*/ 14288 w 376238"/>
              <a:gd name="connsiteY2" fmla="*/ 452438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238" h="452438">
                <a:moveTo>
                  <a:pt x="0" y="171450"/>
                </a:moveTo>
                <a:lnTo>
                  <a:pt x="376238" y="0"/>
                </a:lnTo>
                <a:lnTo>
                  <a:pt x="14288" y="4524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264693" y="4844760"/>
            <a:ext cx="511970" cy="236828"/>
            <a:chOff x="3264693" y="4844760"/>
            <a:chExt cx="511970" cy="236828"/>
          </a:xfrm>
        </p:grpSpPr>
        <p:sp>
          <p:nvSpPr>
            <p:cNvPr id="36" name="Freeform 35"/>
            <p:cNvSpPr/>
            <p:nvPr/>
          </p:nvSpPr>
          <p:spPr>
            <a:xfrm>
              <a:off x="3264694" y="4850606"/>
              <a:ext cx="511969" cy="230982"/>
            </a:xfrm>
            <a:custGeom>
              <a:avLst/>
              <a:gdLst>
                <a:gd name="connsiteX0" fmla="*/ 0 w 511969"/>
                <a:gd name="connsiteY0" fmla="*/ 0 h 230982"/>
                <a:gd name="connsiteX1" fmla="*/ 511969 w 511969"/>
                <a:gd name="connsiteY1" fmla="*/ 0 h 230982"/>
                <a:gd name="connsiteX2" fmla="*/ 123825 w 511969"/>
                <a:gd name="connsiteY2" fmla="*/ 230982 h 2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969" h="230982">
                  <a:moveTo>
                    <a:pt x="0" y="0"/>
                  </a:moveTo>
                  <a:lnTo>
                    <a:pt x="511969" y="0"/>
                  </a:lnTo>
                  <a:lnTo>
                    <a:pt x="123825" y="230982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64693" y="4844760"/>
              <a:ext cx="511969" cy="230982"/>
            </a:xfrm>
            <a:custGeom>
              <a:avLst/>
              <a:gdLst>
                <a:gd name="connsiteX0" fmla="*/ 0 w 511969"/>
                <a:gd name="connsiteY0" fmla="*/ 0 h 230982"/>
                <a:gd name="connsiteX1" fmla="*/ 511969 w 511969"/>
                <a:gd name="connsiteY1" fmla="*/ 0 h 230982"/>
                <a:gd name="connsiteX2" fmla="*/ 123825 w 511969"/>
                <a:gd name="connsiteY2" fmla="*/ 230982 h 23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969" h="230982">
                  <a:moveTo>
                    <a:pt x="0" y="0"/>
                  </a:moveTo>
                  <a:lnTo>
                    <a:pt x="511969" y="0"/>
                  </a:lnTo>
                  <a:lnTo>
                    <a:pt x="123825" y="230982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3688556" y="5662613"/>
            <a:ext cx="238125" cy="390525"/>
          </a:xfrm>
          <a:custGeom>
            <a:avLst/>
            <a:gdLst>
              <a:gd name="connsiteX0" fmla="*/ 0 w 238125"/>
              <a:gd name="connsiteY0" fmla="*/ 390525 h 390525"/>
              <a:gd name="connsiteX1" fmla="*/ 238125 w 238125"/>
              <a:gd name="connsiteY1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 h="390525">
                <a:moveTo>
                  <a:pt x="0" y="390525"/>
                </a:moveTo>
                <a:lnTo>
                  <a:pt x="2381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067550" y="5093494"/>
            <a:ext cx="47625" cy="207169"/>
          </a:xfrm>
          <a:custGeom>
            <a:avLst/>
            <a:gdLst>
              <a:gd name="connsiteX0" fmla="*/ 0 w 47625"/>
              <a:gd name="connsiteY0" fmla="*/ 207169 h 207169"/>
              <a:gd name="connsiteX1" fmla="*/ 47625 w 47625"/>
              <a:gd name="connsiteY1" fmla="*/ 0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207169">
                <a:moveTo>
                  <a:pt x="0" y="207169"/>
                </a:moveTo>
                <a:lnTo>
                  <a:pt x="47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641306" y="5574506"/>
            <a:ext cx="812007" cy="90488"/>
          </a:xfrm>
          <a:custGeom>
            <a:avLst/>
            <a:gdLst>
              <a:gd name="connsiteX0" fmla="*/ 0 w 812007"/>
              <a:gd name="connsiteY0" fmla="*/ 50007 h 90488"/>
              <a:gd name="connsiteX1" fmla="*/ 812007 w 812007"/>
              <a:gd name="connsiteY1" fmla="*/ 0 h 90488"/>
              <a:gd name="connsiteX2" fmla="*/ 383382 w 812007"/>
              <a:gd name="connsiteY2" fmla="*/ 90488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007" h="90488">
                <a:moveTo>
                  <a:pt x="0" y="50007"/>
                </a:moveTo>
                <a:lnTo>
                  <a:pt x="812007" y="0"/>
                </a:lnTo>
                <a:lnTo>
                  <a:pt x="383382" y="9048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997575" y="3406775"/>
            <a:ext cx="866775" cy="342900"/>
          </a:xfrm>
          <a:custGeom>
            <a:avLst/>
            <a:gdLst>
              <a:gd name="connsiteX0" fmla="*/ 0 w 866775"/>
              <a:gd name="connsiteY0" fmla="*/ 342900 h 342900"/>
              <a:gd name="connsiteX1" fmla="*/ 866775 w 866775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75" h="342900">
                <a:moveTo>
                  <a:pt x="0" y="342900"/>
                </a:moveTo>
                <a:lnTo>
                  <a:pt x="8667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186488" y="1869281"/>
            <a:ext cx="257175" cy="121444"/>
          </a:xfrm>
          <a:custGeom>
            <a:avLst/>
            <a:gdLst>
              <a:gd name="connsiteX0" fmla="*/ 0 w 257175"/>
              <a:gd name="connsiteY0" fmla="*/ 121444 h 121444"/>
              <a:gd name="connsiteX1" fmla="*/ 257175 w 257175"/>
              <a:gd name="connsiteY1" fmla="*/ 0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121444">
                <a:moveTo>
                  <a:pt x="0" y="121444"/>
                </a:moveTo>
                <a:lnTo>
                  <a:pt x="2571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641306" y="1062038"/>
            <a:ext cx="19050" cy="228600"/>
          </a:xfrm>
          <a:custGeom>
            <a:avLst/>
            <a:gdLst>
              <a:gd name="connsiteX0" fmla="*/ 19050 w 19050"/>
              <a:gd name="connsiteY0" fmla="*/ 0 h 228600"/>
              <a:gd name="connsiteX1" fmla="*/ 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19050" y="0"/>
                </a:moveTo>
                <a:lnTo>
                  <a:pt x="0" y="2286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7979435" y="1331252"/>
            <a:ext cx="116953" cy="459585"/>
          </a:xfrm>
          <a:prstGeom prst="leftBrace">
            <a:avLst>
              <a:gd name="adj1" fmla="val 368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2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73352"/>
            <a:ext cx="8546592" cy="35112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012950" y="1674763"/>
            <a:ext cx="2192908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Storage structures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(plastids)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containing starch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 in a potato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tuber cell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743450" y="2457401"/>
            <a:ext cx="250068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Amylose (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unbranched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4743450" y="3411489"/>
            <a:ext cx="13849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Amylopectin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(somewhat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branched)</a:t>
            </a: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328613" y="4192539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50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1" name="TextBox 44"/>
          <p:cNvSpPr txBox="1">
            <a:spLocks noChangeArrowheads="1"/>
          </p:cNvSpPr>
          <p:nvPr/>
        </p:nvSpPr>
        <p:spPr bwMode="auto">
          <a:xfrm>
            <a:off x="328613" y="4486226"/>
            <a:ext cx="106439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Starch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6261100" y="3414664"/>
            <a:ext cx="105157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monomer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54125" y="1847850"/>
            <a:ext cx="711200" cy="1568450"/>
            <a:chOff x="1254125" y="1847850"/>
            <a:chExt cx="711200" cy="1568450"/>
          </a:xfrm>
        </p:grpSpPr>
        <p:sp>
          <p:nvSpPr>
            <p:cNvPr id="2" name="Freeform 1"/>
            <p:cNvSpPr/>
            <p:nvPr/>
          </p:nvSpPr>
          <p:spPr>
            <a:xfrm>
              <a:off x="1254125" y="1847850"/>
              <a:ext cx="711200" cy="1565275"/>
            </a:xfrm>
            <a:custGeom>
              <a:avLst/>
              <a:gdLst>
                <a:gd name="connsiteX0" fmla="*/ 0 w 711200"/>
                <a:gd name="connsiteY0" fmla="*/ 990600 h 1565275"/>
                <a:gd name="connsiteX1" fmla="*/ 711200 w 711200"/>
                <a:gd name="connsiteY1" fmla="*/ 0 h 1565275"/>
                <a:gd name="connsiteX2" fmla="*/ 19050 w 711200"/>
                <a:gd name="connsiteY2" fmla="*/ 1565275 h 15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1565275">
                  <a:moveTo>
                    <a:pt x="0" y="990600"/>
                  </a:moveTo>
                  <a:lnTo>
                    <a:pt x="711200" y="0"/>
                  </a:lnTo>
                  <a:lnTo>
                    <a:pt x="19050" y="1565275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54125" y="1851025"/>
              <a:ext cx="711200" cy="1565275"/>
            </a:xfrm>
            <a:custGeom>
              <a:avLst/>
              <a:gdLst>
                <a:gd name="connsiteX0" fmla="*/ 0 w 711200"/>
                <a:gd name="connsiteY0" fmla="*/ 990600 h 1565275"/>
                <a:gd name="connsiteX1" fmla="*/ 711200 w 711200"/>
                <a:gd name="connsiteY1" fmla="*/ 0 h 1565275"/>
                <a:gd name="connsiteX2" fmla="*/ 19050 w 711200"/>
                <a:gd name="connsiteY2" fmla="*/ 1565275 h 15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1565275">
                  <a:moveTo>
                    <a:pt x="0" y="990600"/>
                  </a:moveTo>
                  <a:lnTo>
                    <a:pt x="711200" y="0"/>
                  </a:lnTo>
                  <a:lnTo>
                    <a:pt x="19050" y="156527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4943475" y="2711450"/>
            <a:ext cx="34925" cy="301625"/>
          </a:xfrm>
          <a:custGeom>
            <a:avLst/>
            <a:gdLst>
              <a:gd name="connsiteX0" fmla="*/ 0 w 34925"/>
              <a:gd name="connsiteY0" fmla="*/ 301625 h 301625"/>
              <a:gd name="connsiteX1" fmla="*/ 34925 w 34925"/>
              <a:gd name="connsiteY1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301625">
                <a:moveTo>
                  <a:pt x="0" y="301625"/>
                </a:moveTo>
                <a:lnTo>
                  <a:pt x="349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348163" y="3771900"/>
            <a:ext cx="352425" cy="180975"/>
          </a:xfrm>
          <a:custGeom>
            <a:avLst/>
            <a:gdLst>
              <a:gd name="connsiteX0" fmla="*/ 0 w 352425"/>
              <a:gd name="connsiteY0" fmla="*/ 180975 h 180975"/>
              <a:gd name="connsiteX1" fmla="*/ 352425 w 352425"/>
              <a:gd name="connsiteY1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180975">
                <a:moveTo>
                  <a:pt x="0" y="180975"/>
                </a:moveTo>
                <a:lnTo>
                  <a:pt x="3524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6732984" y="3067209"/>
            <a:ext cx="160895" cy="613012"/>
          </a:xfrm>
          <a:prstGeom prst="leftBrace">
            <a:avLst>
              <a:gd name="adj1" fmla="val 3497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063496"/>
            <a:ext cx="5242560" cy="27310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3.11-1a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272609" y="2068257"/>
            <a:ext cx="2920671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Storage structures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(plastids)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containing starch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 in a potato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tuber cell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91371" y="4397120"/>
            <a:ext cx="88004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50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8024" y="2266950"/>
            <a:ext cx="962026" cy="1066800"/>
            <a:chOff x="3248024" y="2266950"/>
            <a:chExt cx="962026" cy="1066800"/>
          </a:xfrm>
        </p:grpSpPr>
        <p:sp>
          <p:nvSpPr>
            <p:cNvPr id="2" name="Freeform 1"/>
            <p:cNvSpPr/>
            <p:nvPr/>
          </p:nvSpPr>
          <p:spPr>
            <a:xfrm>
              <a:off x="3248025" y="2266950"/>
              <a:ext cx="962025" cy="1066800"/>
            </a:xfrm>
            <a:custGeom>
              <a:avLst/>
              <a:gdLst>
                <a:gd name="connsiteX0" fmla="*/ 0 w 962025"/>
                <a:gd name="connsiteY0" fmla="*/ 276225 h 1066800"/>
                <a:gd name="connsiteX1" fmla="*/ 962025 w 962025"/>
                <a:gd name="connsiteY1" fmla="*/ 0 h 1066800"/>
                <a:gd name="connsiteX2" fmla="*/ 4763 w 962025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066800">
                  <a:moveTo>
                    <a:pt x="0" y="276225"/>
                  </a:moveTo>
                  <a:lnTo>
                    <a:pt x="962025" y="0"/>
                  </a:lnTo>
                  <a:lnTo>
                    <a:pt x="4763" y="10668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48024" y="2266950"/>
              <a:ext cx="962025" cy="1066800"/>
            </a:xfrm>
            <a:custGeom>
              <a:avLst/>
              <a:gdLst>
                <a:gd name="connsiteX0" fmla="*/ 0 w 962025"/>
                <a:gd name="connsiteY0" fmla="*/ 276225 h 1066800"/>
                <a:gd name="connsiteX1" fmla="*/ 962025 w 962025"/>
                <a:gd name="connsiteY1" fmla="*/ 0 h 1066800"/>
                <a:gd name="connsiteX2" fmla="*/ 4763 w 962025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066800">
                  <a:moveTo>
                    <a:pt x="0" y="276225"/>
                  </a:moveTo>
                  <a:lnTo>
                    <a:pt x="962025" y="0"/>
                  </a:lnTo>
                  <a:lnTo>
                    <a:pt x="4763" y="10668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1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79320"/>
            <a:ext cx="8546592" cy="24993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361235" y="2184055"/>
            <a:ext cx="106439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muscle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474323" y="2520605"/>
            <a:ext cx="1320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(extensively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branched)</a:t>
            </a: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775323" y="3842993"/>
            <a:ext cx="53059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0" name="TextBox 54"/>
          <p:cNvSpPr txBox="1">
            <a:spLocks noChangeArrowheads="1"/>
          </p:cNvSpPr>
          <p:nvPr/>
        </p:nvSpPr>
        <p:spPr bwMode="auto">
          <a:xfrm>
            <a:off x="326060" y="4174780"/>
            <a:ext cx="141064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 Glycogen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6381" y="2328862"/>
            <a:ext cx="804863" cy="152401"/>
            <a:chOff x="1526381" y="2328862"/>
            <a:chExt cx="804863" cy="152401"/>
          </a:xfrm>
        </p:grpSpPr>
        <p:sp>
          <p:nvSpPr>
            <p:cNvPr id="2" name="Freeform 1"/>
            <p:cNvSpPr/>
            <p:nvPr/>
          </p:nvSpPr>
          <p:spPr>
            <a:xfrm>
              <a:off x="1526381" y="2331244"/>
              <a:ext cx="804863" cy="150019"/>
            </a:xfrm>
            <a:custGeom>
              <a:avLst/>
              <a:gdLst>
                <a:gd name="connsiteX0" fmla="*/ 0 w 804863"/>
                <a:gd name="connsiteY0" fmla="*/ 150019 h 150019"/>
                <a:gd name="connsiteX1" fmla="*/ 804863 w 804863"/>
                <a:gd name="connsiteY1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863" h="150019">
                  <a:moveTo>
                    <a:pt x="0" y="150019"/>
                  </a:moveTo>
                  <a:lnTo>
                    <a:pt x="804863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26381" y="2328862"/>
              <a:ext cx="804863" cy="150019"/>
            </a:xfrm>
            <a:custGeom>
              <a:avLst/>
              <a:gdLst>
                <a:gd name="connsiteX0" fmla="*/ 0 w 804863"/>
                <a:gd name="connsiteY0" fmla="*/ 150019 h 150019"/>
                <a:gd name="connsiteX1" fmla="*/ 804863 w 804863"/>
                <a:gd name="connsiteY1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863" h="150019">
                  <a:moveTo>
                    <a:pt x="0" y="150019"/>
                  </a:moveTo>
                  <a:lnTo>
                    <a:pt x="80486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4321969" y="2943225"/>
            <a:ext cx="1088231" cy="461963"/>
          </a:xfrm>
          <a:custGeom>
            <a:avLst/>
            <a:gdLst>
              <a:gd name="connsiteX0" fmla="*/ 0 w 1088231"/>
              <a:gd name="connsiteY0" fmla="*/ 461963 h 461963"/>
              <a:gd name="connsiteX1" fmla="*/ 1088231 w 1088231"/>
              <a:gd name="connsiteY1" fmla="*/ 0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231" h="461963">
                <a:moveTo>
                  <a:pt x="0" y="461963"/>
                </a:moveTo>
                <a:lnTo>
                  <a:pt x="10882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1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Sugars</a:t>
            </a:r>
          </a:p>
        </p:txBody>
      </p:sp>
      <p:pic>
        <p:nvPicPr>
          <p:cNvPr id="66565" name="Picture 10" descr="chap003_slide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9" y="4254502"/>
            <a:ext cx="1216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63501" y="1255714"/>
            <a:ext cx="8928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04800" indent="-3048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Monosaccharides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have molecular formulas that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are usually multiples of CH</a:t>
            </a:r>
            <a:r>
              <a:rPr lang="en-US" sz="2800" b="0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</a:t>
            </a:r>
          </a:p>
          <a:p>
            <a:pPr marL="304800" indent="-3048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Glucose (C</a:t>
            </a:r>
            <a:r>
              <a:rPr lang="en-US" sz="2800" b="0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2800" b="0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12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2800" b="0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 is the most common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monosaccharide</a:t>
            </a:r>
          </a:p>
          <a:p>
            <a:pPr marL="304800" indent="-3048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charset="0"/>
              <a:buChar char="§"/>
              <a:defRPr/>
            </a:pPr>
            <a:r>
              <a:rPr lang="en-US" sz="2800" b="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Monosaccharides</a:t>
            </a: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are classified by the number of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carbons in the carbon skeleton and the placement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of the carbonyl group 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4828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087880"/>
            <a:ext cx="3767328" cy="26822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3.11-2a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13957" y="2092128"/>
            <a:ext cx="1418658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Glycogen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granules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muscle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00189" y="4384477"/>
            <a:ext cx="70852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24287" y="2274093"/>
            <a:ext cx="1157288" cy="130970"/>
            <a:chOff x="3824287" y="2274093"/>
            <a:chExt cx="1157288" cy="130970"/>
          </a:xfrm>
        </p:grpSpPr>
        <p:sp>
          <p:nvSpPr>
            <p:cNvPr id="2" name="Freeform 1"/>
            <p:cNvSpPr/>
            <p:nvPr/>
          </p:nvSpPr>
          <p:spPr>
            <a:xfrm>
              <a:off x="3824288" y="2274094"/>
              <a:ext cx="1157287" cy="130969"/>
            </a:xfrm>
            <a:custGeom>
              <a:avLst/>
              <a:gdLst>
                <a:gd name="connsiteX0" fmla="*/ 0 w 1157287"/>
                <a:gd name="connsiteY0" fmla="*/ 130969 h 130969"/>
                <a:gd name="connsiteX1" fmla="*/ 1157287 w 1157287"/>
                <a:gd name="connsiteY1" fmla="*/ 0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287" h="130969">
                  <a:moveTo>
                    <a:pt x="0" y="130969"/>
                  </a:moveTo>
                  <a:lnTo>
                    <a:pt x="1157287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824287" y="2274093"/>
              <a:ext cx="1157287" cy="130969"/>
            </a:xfrm>
            <a:custGeom>
              <a:avLst/>
              <a:gdLst>
                <a:gd name="connsiteX0" fmla="*/ 0 w 1157287"/>
                <a:gd name="connsiteY0" fmla="*/ 130969 h 130969"/>
                <a:gd name="connsiteX1" fmla="*/ 1157287 w 1157287"/>
                <a:gd name="connsiteY1" fmla="*/ 0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287" h="130969">
                  <a:moveTo>
                    <a:pt x="0" y="130969"/>
                  </a:moveTo>
                  <a:lnTo>
                    <a:pt x="115728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7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07336"/>
            <a:ext cx="8546592" cy="22433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26476" y="2310762"/>
            <a:ext cx="234679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Cellulose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microfibrils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a plant cell wall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905483" y="2315524"/>
            <a:ext cx="209031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Cellulose 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unbranched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2255820" y="3245800"/>
            <a:ext cx="111569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Microfibril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877871" y="3715700"/>
            <a:ext cx="72295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sz="18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1632727" y="4242751"/>
            <a:ext cx="137217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Cellulose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6459520" y="3266437"/>
            <a:ext cx="1833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6881" y="2416969"/>
            <a:ext cx="642938" cy="269081"/>
            <a:chOff x="1716881" y="2416969"/>
            <a:chExt cx="642938" cy="269081"/>
          </a:xfrm>
        </p:grpSpPr>
        <p:sp>
          <p:nvSpPr>
            <p:cNvPr id="2" name="Freeform 1"/>
            <p:cNvSpPr/>
            <p:nvPr/>
          </p:nvSpPr>
          <p:spPr>
            <a:xfrm>
              <a:off x="1716881" y="2419350"/>
              <a:ext cx="640557" cy="266700"/>
            </a:xfrm>
            <a:custGeom>
              <a:avLst/>
              <a:gdLst>
                <a:gd name="connsiteX0" fmla="*/ 0 w 640557"/>
                <a:gd name="connsiteY0" fmla="*/ 0 h 266700"/>
                <a:gd name="connsiteX1" fmla="*/ 640557 w 640557"/>
                <a:gd name="connsiteY1" fmla="*/ 0 h 266700"/>
                <a:gd name="connsiteX2" fmla="*/ 140494 w 640557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7" h="266700">
                  <a:moveTo>
                    <a:pt x="0" y="0"/>
                  </a:moveTo>
                  <a:lnTo>
                    <a:pt x="640557" y="0"/>
                  </a:lnTo>
                  <a:lnTo>
                    <a:pt x="140494" y="2667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19262" y="2416969"/>
              <a:ext cx="640557" cy="266700"/>
            </a:xfrm>
            <a:custGeom>
              <a:avLst/>
              <a:gdLst>
                <a:gd name="connsiteX0" fmla="*/ 0 w 640557"/>
                <a:gd name="connsiteY0" fmla="*/ 0 h 266700"/>
                <a:gd name="connsiteX1" fmla="*/ 640557 w 640557"/>
                <a:gd name="connsiteY1" fmla="*/ 0 h 266700"/>
                <a:gd name="connsiteX2" fmla="*/ 140494 w 640557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7" h="266700">
                  <a:moveTo>
                    <a:pt x="0" y="0"/>
                  </a:moveTo>
                  <a:lnTo>
                    <a:pt x="640557" y="0"/>
                  </a:lnTo>
                  <a:lnTo>
                    <a:pt x="140494" y="2667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2200275" y="3511550"/>
            <a:ext cx="266700" cy="438150"/>
          </a:xfrm>
          <a:custGeom>
            <a:avLst/>
            <a:gdLst>
              <a:gd name="connsiteX0" fmla="*/ 0 w 266700"/>
              <a:gd name="connsiteY0" fmla="*/ 438150 h 438150"/>
              <a:gd name="connsiteX1" fmla="*/ 266700 w 266700"/>
              <a:gd name="connsiteY1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38150">
                <a:moveTo>
                  <a:pt x="0" y="438150"/>
                </a:moveTo>
                <a:lnTo>
                  <a:pt x="2667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19800" y="2819400"/>
            <a:ext cx="109538" cy="276225"/>
          </a:xfrm>
          <a:custGeom>
            <a:avLst/>
            <a:gdLst>
              <a:gd name="connsiteX0" fmla="*/ 0 w 109538"/>
              <a:gd name="connsiteY0" fmla="*/ 276225 h 276225"/>
              <a:gd name="connsiteX1" fmla="*/ 109538 w 109538"/>
              <a:gd name="connsiteY1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8" h="276225">
                <a:moveTo>
                  <a:pt x="0" y="276225"/>
                </a:moveTo>
                <a:lnTo>
                  <a:pt x="1095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534025" y="3376613"/>
            <a:ext cx="862013" cy="133350"/>
          </a:xfrm>
          <a:custGeom>
            <a:avLst/>
            <a:gdLst>
              <a:gd name="connsiteX0" fmla="*/ 0 w 862013"/>
              <a:gd name="connsiteY0" fmla="*/ 95250 h 133350"/>
              <a:gd name="connsiteX1" fmla="*/ 862013 w 862013"/>
              <a:gd name="connsiteY1" fmla="*/ 0 h 133350"/>
              <a:gd name="connsiteX2" fmla="*/ 438150 w 862013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013" h="133350">
                <a:moveTo>
                  <a:pt x="0" y="95250"/>
                </a:moveTo>
                <a:lnTo>
                  <a:pt x="862013" y="0"/>
                </a:lnTo>
                <a:lnTo>
                  <a:pt x="438150" y="133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1679448"/>
            <a:ext cx="4108704" cy="34991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3.11-3a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387851" y="2060583"/>
            <a:ext cx="122950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547813" y="4140208"/>
            <a:ext cx="1708801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Plant cell,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surrounded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cell wall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392488" y="4380715"/>
            <a:ext cx="88004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" name="Freeform 1"/>
          <p:cNvSpPr/>
          <p:nvPr/>
        </p:nvSpPr>
        <p:spPr>
          <a:xfrm>
            <a:off x="4625975" y="2209800"/>
            <a:ext cx="720725" cy="860425"/>
          </a:xfrm>
          <a:custGeom>
            <a:avLst/>
            <a:gdLst>
              <a:gd name="connsiteX0" fmla="*/ 0 w 720725"/>
              <a:gd name="connsiteY0" fmla="*/ 327025 h 860425"/>
              <a:gd name="connsiteX1" fmla="*/ 720725 w 720725"/>
              <a:gd name="connsiteY1" fmla="*/ 0 h 860425"/>
              <a:gd name="connsiteX2" fmla="*/ 28575 w 720725"/>
              <a:gd name="connsiteY2" fmla="*/ 86042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725" h="860425">
                <a:moveTo>
                  <a:pt x="0" y="327025"/>
                </a:moveTo>
                <a:lnTo>
                  <a:pt x="720725" y="0"/>
                </a:lnTo>
                <a:lnTo>
                  <a:pt x="28575" y="8604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7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2" y="2112264"/>
            <a:ext cx="5553456" cy="263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3.11-3b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224147" y="2112264"/>
            <a:ext cx="312745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Cellulose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microfibrils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a plant cell wall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39722" y="4355402"/>
            <a:ext cx="96500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m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8013" y="2271713"/>
            <a:ext cx="928687" cy="416718"/>
            <a:chOff x="3148013" y="2271713"/>
            <a:chExt cx="928687" cy="416718"/>
          </a:xfrm>
        </p:grpSpPr>
        <p:sp>
          <p:nvSpPr>
            <p:cNvPr id="2" name="Freeform 1"/>
            <p:cNvSpPr/>
            <p:nvPr/>
          </p:nvSpPr>
          <p:spPr>
            <a:xfrm>
              <a:off x="3148013" y="2271713"/>
              <a:ext cx="928687" cy="416718"/>
            </a:xfrm>
            <a:custGeom>
              <a:avLst/>
              <a:gdLst>
                <a:gd name="connsiteX0" fmla="*/ 0 w 928687"/>
                <a:gd name="connsiteY0" fmla="*/ 0 h 416718"/>
                <a:gd name="connsiteX1" fmla="*/ 928687 w 928687"/>
                <a:gd name="connsiteY1" fmla="*/ 0 h 416718"/>
                <a:gd name="connsiteX2" fmla="*/ 228600 w 928687"/>
                <a:gd name="connsiteY2" fmla="*/ 416718 h 4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687" h="416718">
                  <a:moveTo>
                    <a:pt x="0" y="0"/>
                  </a:moveTo>
                  <a:lnTo>
                    <a:pt x="928687" y="0"/>
                  </a:lnTo>
                  <a:lnTo>
                    <a:pt x="228600" y="416718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148013" y="2271713"/>
              <a:ext cx="928687" cy="416718"/>
            </a:xfrm>
            <a:custGeom>
              <a:avLst/>
              <a:gdLst>
                <a:gd name="connsiteX0" fmla="*/ 0 w 928687"/>
                <a:gd name="connsiteY0" fmla="*/ 0 h 416718"/>
                <a:gd name="connsiteX1" fmla="*/ 928687 w 928687"/>
                <a:gd name="connsiteY1" fmla="*/ 0 h 416718"/>
                <a:gd name="connsiteX2" fmla="*/ 228600 w 928687"/>
                <a:gd name="connsiteY2" fmla="*/ 416718 h 4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687" h="416718">
                  <a:moveTo>
                    <a:pt x="0" y="0"/>
                  </a:moveTo>
                  <a:lnTo>
                    <a:pt x="928687" y="0"/>
                  </a:lnTo>
                  <a:lnTo>
                    <a:pt x="228600" y="416718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37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Structural Polysaccharides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polysaccharide </a:t>
            </a:r>
            <a:r>
              <a:rPr lang="en-US" b="1" dirty="0"/>
              <a:t>cellulose</a:t>
            </a:r>
            <a:r>
              <a:rPr lang="en-US" dirty="0"/>
              <a:t> is a major component of the tough wall of plant cells</a:t>
            </a:r>
          </a:p>
          <a:p>
            <a:r>
              <a:rPr lang="en-US" dirty="0"/>
              <a:t>Like starch and glycogen, cellulose is a polymer of glucose, but the </a:t>
            </a:r>
            <a:r>
              <a:rPr lang="en-US" dirty="0" err="1"/>
              <a:t>glycosidic</a:t>
            </a:r>
            <a:r>
              <a:rPr lang="en-US" dirty="0"/>
              <a:t> linkages in cellulose differ</a:t>
            </a:r>
          </a:p>
          <a:p>
            <a:r>
              <a:rPr lang="en-US" dirty="0"/>
              <a:t>The difference is based on two ring forms for glucose</a:t>
            </a:r>
          </a:p>
          <a:p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130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268224"/>
            <a:ext cx="5803392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17935" y="277013"/>
            <a:ext cx="198291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457200" eaLnBrk="0" hangingPunct="0">
              <a:lnSpc>
                <a:spcPts val="1550"/>
              </a:lnSpc>
            </a:pP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</a:t>
            </a:r>
            <a:r>
              <a:rPr lang="en-US" sz="1375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</a:t>
            </a: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and </a:t>
            </a:r>
            <a:r>
              <a:rPr lang="en-US" sz="1375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b</a:t>
            </a: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glucose ring</a:t>
            </a:r>
            <a:b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structures</a:t>
            </a:r>
          </a:p>
        </p:txBody>
      </p:sp>
      <p:sp>
        <p:nvSpPr>
          <p:cNvPr id="8" name="TextBox 94"/>
          <p:cNvSpPr txBox="1">
            <a:spLocks noChangeArrowheads="1"/>
          </p:cNvSpPr>
          <p:nvPr/>
        </p:nvSpPr>
        <p:spPr bwMode="auto">
          <a:xfrm>
            <a:off x="2084648" y="2247108"/>
            <a:ext cx="84157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7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</a:t>
            </a:r>
            <a:r>
              <a:rPr lang="en-US" sz="12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 </a:t>
            </a: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9" name="TextBox 95"/>
          <p:cNvSpPr txBox="1">
            <a:spLocks noChangeArrowheads="1"/>
          </p:cNvSpPr>
          <p:nvPr/>
        </p:nvSpPr>
        <p:spPr bwMode="auto">
          <a:xfrm>
            <a:off x="6233589" y="2237584"/>
            <a:ext cx="83676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7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b</a:t>
            </a: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Glucose</a:t>
            </a:r>
          </a:p>
        </p:txBody>
      </p:sp>
      <p:sp>
        <p:nvSpPr>
          <p:cNvPr id="10" name="TextBox 140"/>
          <p:cNvSpPr txBox="1">
            <a:spLocks noChangeArrowheads="1"/>
          </p:cNvSpPr>
          <p:nvPr/>
        </p:nvSpPr>
        <p:spPr bwMode="auto">
          <a:xfrm>
            <a:off x="2080679" y="4405317"/>
            <a:ext cx="397705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Starch: 1–4 linkage of</a:t>
            </a:r>
            <a:r>
              <a:rPr lang="el-GR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375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</a:t>
            </a: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glucose monomers</a:t>
            </a:r>
          </a:p>
        </p:txBody>
      </p:sp>
      <p:sp>
        <p:nvSpPr>
          <p:cNvPr id="11" name="TextBox 185"/>
          <p:cNvSpPr txBox="1">
            <a:spLocks noChangeArrowheads="1"/>
          </p:cNvSpPr>
          <p:nvPr/>
        </p:nvSpPr>
        <p:spPr bwMode="auto">
          <a:xfrm>
            <a:off x="2078298" y="6227771"/>
            <a:ext cx="420307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Cellulose: 1–4 linkage of</a:t>
            </a:r>
            <a:r>
              <a:rPr lang="el-GR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375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b</a:t>
            </a:r>
            <a:r>
              <a:rPr lang="en-US" sz="13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glucose monomers</a:t>
            </a:r>
          </a:p>
        </p:txBody>
      </p:sp>
    </p:spTree>
    <p:extLst>
      <p:ext uri="{BB962C8B-B14F-4D97-AF65-F5344CB8AC3E}">
        <p14:creationId xmlns:p14="http://schemas.microsoft.com/office/powerpoint/2010/main" val="3170562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 starch, the glucose monomers are arranged in the alpha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) conformation</a:t>
            </a:r>
          </a:p>
          <a:p>
            <a:pPr lvl="1"/>
            <a:r>
              <a:rPr lang="en-US" dirty="0"/>
              <a:t>Starch (and glycogen) are largely helical</a:t>
            </a:r>
          </a:p>
          <a:p>
            <a:pPr lvl="1"/>
            <a:r>
              <a:rPr lang="en-US" dirty="0"/>
              <a:t>In cellulose, the monomers are arranged in the beta (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dirty="0"/>
              <a:t>) conformation</a:t>
            </a:r>
          </a:p>
          <a:p>
            <a:pPr lvl="1"/>
            <a:r>
              <a:rPr lang="en-US" dirty="0"/>
              <a:t>Cellulose molecules are relatively straight	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2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 cellulose, some hydroxyl groups on its glucose monomers can hydrogen-bond with hydroxyl groups of other cellulose molecules </a:t>
            </a:r>
          </a:p>
          <a:p>
            <a:pPr lvl="1"/>
            <a:r>
              <a:rPr lang="en-US" dirty="0"/>
              <a:t>Parallel cellulose molecules held together this way are grouped into </a:t>
            </a:r>
            <a:r>
              <a:rPr lang="en-US" dirty="0" err="1"/>
              <a:t>microfibrils</a:t>
            </a:r>
            <a:r>
              <a:rPr lang="en-US" dirty="0"/>
              <a:t>, which form strong building materials for plants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797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that digest starch by hydrolyzing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 linkages can’</a:t>
            </a:r>
            <a:r>
              <a:rPr lang="en-US" altLang="ja-JP" dirty="0"/>
              <a:t>t hydrolyze </a:t>
            </a:r>
            <a:r>
              <a:rPr lang="en-US" altLang="ja-JP" dirty="0">
                <a:sym typeface="Symbol" pitchFamily="18" charset="2"/>
              </a:rPr>
              <a:t></a:t>
            </a:r>
            <a:r>
              <a:rPr lang="en-US" altLang="ja-JP" dirty="0"/>
              <a:t> linkages in cellulose</a:t>
            </a:r>
          </a:p>
          <a:p>
            <a:r>
              <a:rPr lang="en-US" dirty="0"/>
              <a:t>Cellulose in human food passes through the digestive tract as insoluble fiber</a:t>
            </a:r>
          </a:p>
          <a:p>
            <a:r>
              <a:rPr lang="en-US" dirty="0"/>
              <a:t>Some microbes use enzymes to digest cellulose</a:t>
            </a:r>
          </a:p>
          <a:p>
            <a:r>
              <a:rPr lang="en-US" dirty="0"/>
              <a:t>Many herbivores, from cows to termites, have symbiotic relationships with these microbes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19754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Chitin</a:t>
            </a:r>
            <a:r>
              <a:rPr lang="en-US" dirty="0"/>
              <a:t>, another structural polysaccharide, is found in the exoskeleton of arthropods</a:t>
            </a:r>
          </a:p>
          <a:p>
            <a:r>
              <a:rPr lang="en-US" dirty="0"/>
              <a:t>Chitin also provides structural support for the cell walls of many fungi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055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56" y="883920"/>
            <a:ext cx="5352288" cy="50901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3.8-1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6794" y="880904"/>
            <a:ext cx="538833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Triose: three-carbon sugar (C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2620727" y="4929823"/>
            <a:ext cx="389369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Glyceraldehyde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 initial breakdown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 of glucose in cells</a:t>
            </a:r>
          </a:p>
        </p:txBody>
      </p:sp>
    </p:spTree>
    <p:extLst>
      <p:ext uri="{BB962C8B-B14F-4D97-AF65-F5344CB8AC3E}">
        <p14:creationId xmlns:p14="http://schemas.microsoft.com/office/powerpoint/2010/main" val="125676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2" y="883920"/>
            <a:ext cx="5553456" cy="50901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3.8-2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09561" y="883920"/>
            <a:ext cx="539731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Pentose: five-carbon sugar (C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055874" y="5260658"/>
            <a:ext cx="102592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Ribose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043049" y="5590858"/>
            <a:ext cx="308238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 component of RNA</a:t>
            </a:r>
          </a:p>
        </p:txBody>
      </p:sp>
    </p:spTree>
    <p:extLst>
      <p:ext uri="{BB962C8B-B14F-4D97-AF65-F5344CB8AC3E}">
        <p14:creationId xmlns:p14="http://schemas.microsoft.com/office/powerpoint/2010/main" val="59470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655320"/>
            <a:ext cx="5687568" cy="55473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3.8-3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43933" y="655162"/>
            <a:ext cx="553677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Hexoses: six-carbon sugars (C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12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8" name="TextBox 79"/>
          <p:cNvSpPr txBox="1">
            <a:spLocks noChangeArrowheads="1"/>
          </p:cNvSpPr>
          <p:nvPr/>
        </p:nvSpPr>
        <p:spPr bwMode="auto">
          <a:xfrm>
            <a:off x="2408301" y="5448618"/>
            <a:ext cx="121347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9" name="TextBox 80"/>
          <p:cNvSpPr txBox="1">
            <a:spLocks noChangeArrowheads="1"/>
          </p:cNvSpPr>
          <p:nvPr/>
        </p:nvSpPr>
        <p:spPr bwMode="auto">
          <a:xfrm>
            <a:off x="5591239" y="5448618"/>
            <a:ext cx="1300036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Fructose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2365439" y="5821680"/>
            <a:ext cx="44467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Energy sources for organisms</a:t>
            </a:r>
          </a:p>
        </p:txBody>
      </p:sp>
    </p:spTree>
    <p:extLst>
      <p:ext uri="{BB962C8B-B14F-4D97-AF65-F5344CB8AC3E}">
        <p14:creationId xmlns:p14="http://schemas.microsoft.com/office/powerpoint/2010/main" val="371501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Though often drawn as linear skeletons, in aqueous solutions many sugars form rings</a:t>
            </a:r>
          </a:p>
          <a:p>
            <a:r>
              <a:rPr lang="en-US" dirty="0"/>
              <a:t>Monosaccharides serve as a major nutrients for cells and as raw material for building molecules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129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14528"/>
            <a:ext cx="8546592" cy="60289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22"/>
          <p:cNvSpPr txBox="1">
            <a:spLocks noChangeArrowheads="1"/>
          </p:cNvSpPr>
          <p:nvPr/>
        </p:nvSpPr>
        <p:spPr bwMode="auto">
          <a:xfrm>
            <a:off x="324104" y="3569204"/>
            <a:ext cx="2718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Linear and ring forms</a:t>
            </a:r>
          </a:p>
        </p:txBody>
      </p:sp>
      <p:sp>
        <p:nvSpPr>
          <p:cNvPr id="8" name="TextBox 159"/>
          <p:cNvSpPr txBox="1">
            <a:spLocks noChangeArrowheads="1"/>
          </p:cNvSpPr>
          <p:nvPr/>
        </p:nvSpPr>
        <p:spPr bwMode="auto">
          <a:xfrm>
            <a:off x="324104" y="6133017"/>
            <a:ext cx="32487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 Abbreviated ring structure</a:t>
            </a:r>
          </a:p>
        </p:txBody>
      </p:sp>
    </p:spTree>
    <p:extLst>
      <p:ext uri="{BB962C8B-B14F-4D97-AF65-F5344CB8AC3E}">
        <p14:creationId xmlns:p14="http://schemas.microsoft.com/office/powerpoint/2010/main" val="155322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disaccharide</a:t>
            </a:r>
            <a:r>
              <a:rPr lang="en-US" dirty="0"/>
              <a:t> is formed when a dehydration reaction joins two </a:t>
            </a:r>
            <a:r>
              <a:rPr lang="en-US" dirty="0" err="1"/>
              <a:t>monosaccharides</a:t>
            </a:r>
            <a:r>
              <a:rPr lang="en-US" dirty="0"/>
              <a:t> </a:t>
            </a:r>
          </a:p>
          <a:p>
            <a:r>
              <a:rPr lang="en-US" dirty="0"/>
              <a:t>This covalent bond is called a </a:t>
            </a:r>
            <a:r>
              <a:rPr lang="en-US" b="1" dirty="0" err="1"/>
              <a:t>glycosidic</a:t>
            </a:r>
            <a:r>
              <a:rPr lang="en-US" b="1" dirty="0"/>
              <a:t> linkage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939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Disaccharides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03_10Disaccharides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2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2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2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2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2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2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2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0.xml><?xml version="1.0" encoding="utf-8"?>
<a:theme xmlns:a="http://schemas.openxmlformats.org/drawingml/2006/main" name="2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2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2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2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4.xml><?xml version="1.0" encoding="utf-8"?>
<a:theme xmlns:a="http://schemas.openxmlformats.org/drawingml/2006/main" name="2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5.xml><?xml version="1.0" encoding="utf-8"?>
<a:theme xmlns:a="http://schemas.openxmlformats.org/drawingml/2006/main" name="2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6.xml><?xml version="1.0" encoding="utf-8"?>
<a:theme xmlns:a="http://schemas.openxmlformats.org/drawingml/2006/main" name="2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7.xml><?xml version="1.0" encoding="utf-8"?>
<a:theme xmlns:a="http://schemas.openxmlformats.org/drawingml/2006/main" name="2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8.xml><?xml version="1.0" encoding="utf-8"?>
<a:theme xmlns:a="http://schemas.openxmlformats.org/drawingml/2006/main" name="2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9.xml><?xml version="1.0" encoding="utf-8"?>
<a:theme xmlns:a="http://schemas.openxmlformats.org/drawingml/2006/main" name="2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0.xml><?xml version="1.0" encoding="utf-8"?>
<a:theme xmlns:a="http://schemas.openxmlformats.org/drawingml/2006/main" name="2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1.xml><?xml version="1.0" encoding="utf-8"?>
<a:theme xmlns:a="http://schemas.openxmlformats.org/drawingml/2006/main" name="2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2.xml><?xml version="1.0" encoding="utf-8"?>
<a:theme xmlns:a="http://schemas.openxmlformats.org/drawingml/2006/main" name="2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3.xml><?xml version="1.0" encoding="utf-8"?>
<a:theme xmlns:a="http://schemas.openxmlformats.org/drawingml/2006/main" name="2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4.xml><?xml version="1.0" encoding="utf-8"?>
<a:theme xmlns:a="http://schemas.openxmlformats.org/drawingml/2006/main" name="2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5.xml><?xml version="1.0" encoding="utf-8"?>
<a:theme xmlns:a="http://schemas.openxmlformats.org/drawingml/2006/main" name="2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6.xml><?xml version="1.0" encoding="utf-8"?>
<a:theme xmlns:a="http://schemas.openxmlformats.org/drawingml/2006/main" name="2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7.xml><?xml version="1.0" encoding="utf-8"?>
<a:theme xmlns:a="http://schemas.openxmlformats.org/drawingml/2006/main" name="2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8.xml><?xml version="1.0" encoding="utf-8"?>
<a:theme xmlns:a="http://schemas.openxmlformats.org/drawingml/2006/main" name="2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9.xml><?xml version="1.0" encoding="utf-8"?>
<a:theme xmlns:a="http://schemas.openxmlformats.org/drawingml/2006/main" name="2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0.xml><?xml version="1.0" encoding="utf-8"?>
<a:theme xmlns:a="http://schemas.openxmlformats.org/drawingml/2006/main" name="2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1.xml><?xml version="1.0" encoding="utf-8"?>
<a:theme xmlns:a="http://schemas.openxmlformats.org/drawingml/2006/main" name="2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2.xml><?xml version="1.0" encoding="utf-8"?>
<a:theme xmlns:a="http://schemas.openxmlformats.org/drawingml/2006/main" name="2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3.xml><?xml version="1.0" encoding="utf-8"?>
<a:theme xmlns:a="http://schemas.openxmlformats.org/drawingml/2006/main" name="2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4.xml><?xml version="1.0" encoding="utf-8"?>
<a:theme xmlns:a="http://schemas.openxmlformats.org/drawingml/2006/main" name="2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5.xml><?xml version="1.0" encoding="utf-8"?>
<a:theme xmlns:a="http://schemas.openxmlformats.org/drawingml/2006/main" name="2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6.xml><?xml version="1.0" encoding="utf-8"?>
<a:theme xmlns:a="http://schemas.openxmlformats.org/drawingml/2006/main" name="2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7.xml><?xml version="1.0" encoding="utf-8"?>
<a:theme xmlns:a="http://schemas.openxmlformats.org/drawingml/2006/main" name="2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8.xml><?xml version="1.0" encoding="utf-8"?>
<a:theme xmlns:a="http://schemas.openxmlformats.org/drawingml/2006/main" name="2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9.xml><?xml version="1.0" encoding="utf-8"?>
<a:theme xmlns:a="http://schemas.openxmlformats.org/drawingml/2006/main" name="2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0.xml><?xml version="1.0" encoding="utf-8"?>
<a:theme xmlns:a="http://schemas.openxmlformats.org/drawingml/2006/main" name="2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1.xml><?xml version="1.0" encoding="utf-8"?>
<a:theme xmlns:a="http://schemas.openxmlformats.org/drawingml/2006/main" name="2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2.xml><?xml version="1.0" encoding="utf-8"?>
<a:theme xmlns:a="http://schemas.openxmlformats.org/drawingml/2006/main" name="2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3.xml><?xml version="1.0" encoding="utf-8"?>
<a:theme xmlns:a="http://schemas.openxmlformats.org/drawingml/2006/main" name="2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4.xml><?xml version="1.0" encoding="utf-8"?>
<a:theme xmlns:a="http://schemas.openxmlformats.org/drawingml/2006/main" name="2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5.xml><?xml version="1.0" encoding="utf-8"?>
<a:theme xmlns:a="http://schemas.openxmlformats.org/drawingml/2006/main" name="2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6.xml><?xml version="1.0" encoding="utf-8"?>
<a:theme xmlns:a="http://schemas.openxmlformats.org/drawingml/2006/main" name="2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7.xml><?xml version="1.0" encoding="utf-8"?>
<a:theme xmlns:a="http://schemas.openxmlformats.org/drawingml/2006/main" name="2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8.xml><?xml version="1.0" encoding="utf-8"?>
<a:theme xmlns:a="http://schemas.openxmlformats.org/drawingml/2006/main" name="2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9.xml><?xml version="1.0" encoding="utf-8"?>
<a:theme xmlns:a="http://schemas.openxmlformats.org/drawingml/2006/main" name="2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0.xml><?xml version="1.0" encoding="utf-8"?>
<a:theme xmlns:a="http://schemas.openxmlformats.org/drawingml/2006/main" name="2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1.xml><?xml version="1.0" encoding="utf-8"?>
<a:theme xmlns:a="http://schemas.openxmlformats.org/drawingml/2006/main" name="2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2.xml><?xml version="1.0" encoding="utf-8"?>
<a:theme xmlns:a="http://schemas.openxmlformats.org/drawingml/2006/main" name="2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3.xml><?xml version="1.0" encoding="utf-8"?>
<a:theme xmlns:a="http://schemas.openxmlformats.org/drawingml/2006/main" name="2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4.xml><?xml version="1.0" encoding="utf-8"?>
<a:theme xmlns:a="http://schemas.openxmlformats.org/drawingml/2006/main" name="2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5.xml><?xml version="1.0" encoding="utf-8"?>
<a:theme xmlns:a="http://schemas.openxmlformats.org/drawingml/2006/main" name="2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6.xml><?xml version="1.0" encoding="utf-8"?>
<a:theme xmlns:a="http://schemas.openxmlformats.org/drawingml/2006/main" name="2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7.xml><?xml version="1.0" encoding="utf-8"?>
<a:theme xmlns:a="http://schemas.openxmlformats.org/drawingml/2006/main" name="2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2</TotalTime>
  <Words>1109</Words>
  <Application>Microsoft Office PowerPoint</Application>
  <PresentationFormat>On-screen Show (4:3)</PresentationFormat>
  <Paragraphs>239</Paragraphs>
  <Slides>29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257</vt:i4>
      </vt:variant>
      <vt:variant>
        <vt:lpstr>Slide Titles</vt:lpstr>
      </vt:variant>
      <vt:variant>
        <vt:i4>29</vt:i4>
      </vt:variant>
    </vt:vector>
  </HeadingPairs>
  <TitlesOfParts>
    <vt:vector size="293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202_Blank</vt:lpstr>
      <vt:lpstr>203_Blank</vt:lpstr>
      <vt:lpstr>204_Blank</vt:lpstr>
      <vt:lpstr>205_Blank</vt:lpstr>
      <vt:lpstr>206_Blank</vt:lpstr>
      <vt:lpstr>207_Blank</vt:lpstr>
      <vt:lpstr>208_Blank</vt:lpstr>
      <vt:lpstr>209_Blank</vt:lpstr>
      <vt:lpstr>210_Blank</vt:lpstr>
      <vt:lpstr>211_Blank</vt:lpstr>
      <vt:lpstr>212_Blank</vt:lpstr>
      <vt:lpstr>213_Blank</vt:lpstr>
      <vt:lpstr>214_Blank</vt:lpstr>
      <vt:lpstr>215_Blank</vt:lpstr>
      <vt:lpstr>216_Blank</vt:lpstr>
      <vt:lpstr>217_Blank</vt:lpstr>
      <vt:lpstr>218_Blank</vt:lpstr>
      <vt:lpstr>219_Blank</vt:lpstr>
      <vt:lpstr>220_Blank</vt:lpstr>
      <vt:lpstr>221_Blank</vt:lpstr>
      <vt:lpstr>222_Blank</vt:lpstr>
      <vt:lpstr>223_Blank</vt:lpstr>
      <vt:lpstr>224_Blank</vt:lpstr>
      <vt:lpstr>225_Blank</vt:lpstr>
      <vt:lpstr>226_Blank</vt:lpstr>
      <vt:lpstr>227_Blank</vt:lpstr>
      <vt:lpstr>228_Blank</vt:lpstr>
      <vt:lpstr>229_Blank</vt:lpstr>
      <vt:lpstr>230_Blank</vt:lpstr>
      <vt:lpstr>231_Blank</vt:lpstr>
      <vt:lpstr>232_Blank</vt:lpstr>
      <vt:lpstr>233_Blank</vt:lpstr>
      <vt:lpstr>234_Blank</vt:lpstr>
      <vt:lpstr>235_Blank</vt:lpstr>
      <vt:lpstr>236_Blank</vt:lpstr>
      <vt:lpstr>237_Blank</vt:lpstr>
      <vt:lpstr>238_Blank</vt:lpstr>
      <vt:lpstr>239_Blank</vt:lpstr>
      <vt:lpstr>240_Blank</vt:lpstr>
      <vt:lpstr>241_Blank</vt:lpstr>
      <vt:lpstr>242_Blank</vt:lpstr>
      <vt:lpstr>243_Blank</vt:lpstr>
      <vt:lpstr>244_Blank</vt:lpstr>
      <vt:lpstr>245_Blank</vt:lpstr>
      <vt:lpstr>246_Blank</vt:lpstr>
      <vt:lpstr>247_Blank</vt:lpstr>
      <vt:lpstr>248_Blank</vt:lpstr>
      <vt:lpstr>249_Blank</vt:lpstr>
      <vt:lpstr>250_Blank</vt:lpstr>
      <vt:lpstr>251_Blank</vt:lpstr>
      <vt:lpstr>252_Blank</vt:lpstr>
      <vt:lpstr>253_Blank</vt:lpstr>
      <vt:lpstr>254_Blank</vt:lpstr>
      <vt:lpstr>255_Blank</vt:lpstr>
      <vt:lpstr>256_Blank</vt:lpstr>
      <vt:lpstr>Concept 3.3: Carbohydrates serve as fuel and building material</vt:lpstr>
      <vt:lpstr>Sugars</vt:lpstr>
      <vt:lpstr>Figure 3.8-1</vt:lpstr>
      <vt:lpstr>Figure 3.8-2</vt:lpstr>
      <vt:lpstr>Figure 3.8-3</vt:lpstr>
      <vt:lpstr>PowerPoint Presentation</vt:lpstr>
      <vt:lpstr>Figure 3.9</vt:lpstr>
      <vt:lpstr>PowerPoint Presentation</vt:lpstr>
      <vt:lpstr>Animation: Disaccharides</vt:lpstr>
      <vt:lpstr>Figure 3.10-s1</vt:lpstr>
      <vt:lpstr>Figure 3.10-s2</vt:lpstr>
      <vt:lpstr>Polysaccharides</vt:lpstr>
      <vt:lpstr>Storage Polysaccharides</vt:lpstr>
      <vt:lpstr>PowerPoint Presentation</vt:lpstr>
      <vt:lpstr>Animation: Polysaccharides</vt:lpstr>
      <vt:lpstr>Figure 3.11</vt:lpstr>
      <vt:lpstr>Figure 3.11-1</vt:lpstr>
      <vt:lpstr>Figure 3.11-1a</vt:lpstr>
      <vt:lpstr>Figure 3.11-2</vt:lpstr>
      <vt:lpstr>Figure 3.11-2a</vt:lpstr>
      <vt:lpstr>Figure 3.11-3</vt:lpstr>
      <vt:lpstr>Figure 3.11-3a</vt:lpstr>
      <vt:lpstr>Figure 3.11-3b</vt:lpstr>
      <vt:lpstr>Structural Polysaccharides</vt:lpstr>
      <vt:lpstr>Figure 3.12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Joan Stone</cp:lastModifiedBy>
  <cp:revision>619</cp:revision>
  <cp:lastPrinted>2005-03-24T12:52:04Z</cp:lastPrinted>
  <dcterms:created xsi:type="dcterms:W3CDTF">2010-10-31T21:38:30Z</dcterms:created>
  <dcterms:modified xsi:type="dcterms:W3CDTF">2018-09-18T19:50:26Z</dcterms:modified>
</cp:coreProperties>
</file>