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slideLayouts/slideLayout7.xml" ContentType="application/vnd.openxmlformats-officedocument.presentationml.slideLayout+xml"/>
  <Override PartName="/ppt/theme/theme122.xml" ContentType="application/vnd.openxmlformats-officedocument.theme+xml"/>
  <Override PartName="/ppt/slideLayouts/slideLayout8.xml" ContentType="application/vnd.openxmlformats-officedocument.presentationml.slideLayout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slideLayouts/slideLayout9.xml" ContentType="application/vnd.openxmlformats-officedocument.presentationml.slideLayout+xml"/>
  <Override PartName="/ppt/theme/theme127.xml" ContentType="application/vnd.openxmlformats-officedocument.theme+xml"/>
  <Override PartName="/ppt/slideLayouts/slideLayout10.xml" ContentType="application/vnd.openxmlformats-officedocument.presentationml.slideLayout+xml"/>
  <Override PartName="/ppt/theme/theme128.xml" ContentType="application/vnd.openxmlformats-officedocument.theme+xml"/>
  <Override PartName="/ppt/slideLayouts/slideLayout11.xml" ContentType="application/vnd.openxmlformats-officedocument.presentationml.slideLayout+xml"/>
  <Override PartName="/ppt/theme/theme129.xml" ContentType="application/vnd.openxmlformats-officedocument.theme+xml"/>
  <Override PartName="/ppt/slideLayouts/slideLayout12.xml" ContentType="application/vnd.openxmlformats-officedocument.presentationml.slideLayout+xml"/>
  <Override PartName="/ppt/theme/theme130.xml" ContentType="application/vnd.openxmlformats-officedocument.theme+xml"/>
  <Override PartName="/ppt/slideLayouts/slideLayout13.xml" ContentType="application/vnd.openxmlformats-officedocument.presentationml.slideLayout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theme/theme173.xml" ContentType="application/vnd.openxmlformats-officedocument.theme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theme/theme18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  <p:sldMasterId id="2147484121" r:id="rId171"/>
    <p:sldMasterId id="2147484123" r:id="rId172"/>
    <p:sldMasterId id="2147484125" r:id="rId173"/>
    <p:sldMasterId id="2147484127" r:id="rId174"/>
    <p:sldMasterId id="2147484129" r:id="rId175"/>
    <p:sldMasterId id="2147484131" r:id="rId176"/>
    <p:sldMasterId id="2147484133" r:id="rId177"/>
    <p:sldMasterId id="2147484135" r:id="rId178"/>
    <p:sldMasterId id="2147484137" r:id="rId179"/>
    <p:sldMasterId id="2147484139" r:id="rId180"/>
    <p:sldMasterId id="2147484141" r:id="rId181"/>
    <p:sldMasterId id="2147484143" r:id="rId182"/>
    <p:sldMasterId id="2147484145" r:id="rId183"/>
    <p:sldMasterId id="2147484147" r:id="rId184"/>
    <p:sldMasterId id="2147484149" r:id="rId185"/>
  </p:sldMasterIdLst>
  <p:notesMasterIdLst>
    <p:notesMasterId r:id="rId201"/>
  </p:notesMasterIdLst>
  <p:handoutMasterIdLst>
    <p:handoutMasterId r:id="rId202"/>
  </p:handoutMasterIdLst>
  <p:sldIdLst>
    <p:sldId id="257" r:id="rId186"/>
    <p:sldId id="335" r:id="rId187"/>
    <p:sldId id="259" r:id="rId188"/>
    <p:sldId id="336" r:id="rId189"/>
    <p:sldId id="261" r:id="rId190"/>
    <p:sldId id="262" r:id="rId191"/>
    <p:sldId id="340" r:id="rId192"/>
    <p:sldId id="264" r:id="rId193"/>
    <p:sldId id="265" r:id="rId194"/>
    <p:sldId id="341" r:id="rId195"/>
    <p:sldId id="267" r:id="rId196"/>
    <p:sldId id="342" r:id="rId197"/>
    <p:sldId id="343" r:id="rId198"/>
    <p:sldId id="344" r:id="rId199"/>
    <p:sldId id="269" r:id="rId200"/>
  </p:sldIdLst>
  <p:sldSz cx="9144000" cy="6858000" type="screen4x3"/>
  <p:notesSz cx="6858000" cy="9144000"/>
  <p:custDataLst>
    <p:tags r:id="rId20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277" autoAdjust="0"/>
    <p:restoredTop sz="92205" autoAdjust="0"/>
  </p:normalViewPr>
  <p:slideViewPr>
    <p:cSldViewPr snapToGrid="0" showGuides="1">
      <p:cViewPr varScale="1">
        <p:scale>
          <a:sx n="82" d="100"/>
          <a:sy n="82" d="100"/>
        </p:scale>
        <p:origin x="808" y="168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-32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slideMaster" Target="slideMasters/slideMaster180.xml"/><Relationship Id="rId181" Type="http://schemas.openxmlformats.org/officeDocument/2006/relationships/slideMaster" Target="slideMasters/slideMaster181.xml"/><Relationship Id="rId182" Type="http://schemas.openxmlformats.org/officeDocument/2006/relationships/slideMaster" Target="slideMasters/slideMaster182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Master" Target="slideMasters/slideMaster183.xml"/><Relationship Id="rId184" Type="http://schemas.openxmlformats.org/officeDocument/2006/relationships/slideMaster" Target="slideMasters/slideMaster184.xml"/><Relationship Id="rId185" Type="http://schemas.openxmlformats.org/officeDocument/2006/relationships/slideMaster" Target="slideMasters/slideMaster185.xml"/><Relationship Id="rId186" Type="http://schemas.openxmlformats.org/officeDocument/2006/relationships/slide" Target="slides/slide1.xml"/><Relationship Id="rId187" Type="http://schemas.openxmlformats.org/officeDocument/2006/relationships/slide" Target="slides/slide2.xml"/><Relationship Id="rId188" Type="http://schemas.openxmlformats.org/officeDocument/2006/relationships/slide" Target="slides/slide3.xml"/><Relationship Id="rId189" Type="http://schemas.openxmlformats.org/officeDocument/2006/relationships/slide" Target="slides/slide4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190" Type="http://schemas.openxmlformats.org/officeDocument/2006/relationships/slide" Target="slides/slide5.xml"/><Relationship Id="rId191" Type="http://schemas.openxmlformats.org/officeDocument/2006/relationships/slide" Target="slides/slide6.xml"/><Relationship Id="rId192" Type="http://schemas.openxmlformats.org/officeDocument/2006/relationships/slide" Target="slides/slide7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slide" Target="slides/slide8.xml"/><Relationship Id="rId194" Type="http://schemas.openxmlformats.org/officeDocument/2006/relationships/slide" Target="slides/slide9.xml"/><Relationship Id="rId195" Type="http://schemas.openxmlformats.org/officeDocument/2006/relationships/slide" Target="slides/slide10.xml"/><Relationship Id="rId196" Type="http://schemas.openxmlformats.org/officeDocument/2006/relationships/slide" Target="slides/slide11.xml"/><Relationship Id="rId197" Type="http://schemas.openxmlformats.org/officeDocument/2006/relationships/slide" Target="slides/slide12.xml"/><Relationship Id="rId198" Type="http://schemas.openxmlformats.org/officeDocument/2006/relationships/slide" Target="slides/slide13.xml"/><Relationship Id="rId199" Type="http://schemas.openxmlformats.org/officeDocument/2006/relationships/slide" Target="slides/slide14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Master" Target="slideMasters/slideMaster164.xml"/><Relationship Id="rId165" Type="http://schemas.openxmlformats.org/officeDocument/2006/relationships/slideMaster" Target="slideMasters/slideMaster165.xml"/><Relationship Id="rId166" Type="http://schemas.openxmlformats.org/officeDocument/2006/relationships/slideMaster" Target="slideMasters/slideMaster166.xml"/><Relationship Id="rId167" Type="http://schemas.openxmlformats.org/officeDocument/2006/relationships/slideMaster" Target="slideMasters/slideMaster167.xml"/><Relationship Id="rId168" Type="http://schemas.openxmlformats.org/officeDocument/2006/relationships/slideMaster" Target="slideMasters/slideMaster168.xml"/><Relationship Id="rId169" Type="http://schemas.openxmlformats.org/officeDocument/2006/relationships/slideMaster" Target="slideMasters/slideMaster169.xml"/><Relationship Id="rId200" Type="http://schemas.openxmlformats.org/officeDocument/2006/relationships/slide" Target="slides/slide15.xml"/><Relationship Id="rId201" Type="http://schemas.openxmlformats.org/officeDocument/2006/relationships/notesMaster" Target="notesMasters/notesMaster1.xml"/><Relationship Id="rId202" Type="http://schemas.openxmlformats.org/officeDocument/2006/relationships/handoutMaster" Target="handoutMasters/handoutMaster1.xml"/><Relationship Id="rId203" Type="http://schemas.openxmlformats.org/officeDocument/2006/relationships/tags" Target="tags/tag1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204" Type="http://schemas.openxmlformats.org/officeDocument/2006/relationships/commentAuthors" Target="commentAuthors.xml"/><Relationship Id="rId205" Type="http://schemas.openxmlformats.org/officeDocument/2006/relationships/presProps" Target="presProps.xml"/><Relationship Id="rId206" Type="http://schemas.openxmlformats.org/officeDocument/2006/relationships/viewProps" Target="viewProps.xml"/><Relationship Id="rId207" Type="http://schemas.openxmlformats.org/officeDocument/2006/relationships/theme" Target="theme/theme1.xml"/><Relationship Id="rId208" Type="http://schemas.openxmlformats.org/officeDocument/2006/relationships/tableStyles" Target="tableStyles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Master" Target="slideMasters/slideMaster170.xml"/><Relationship Id="rId171" Type="http://schemas.openxmlformats.org/officeDocument/2006/relationships/slideMaster" Target="slideMasters/slideMaster171.xml"/><Relationship Id="rId172" Type="http://schemas.openxmlformats.org/officeDocument/2006/relationships/slideMaster" Target="slideMasters/slideMaster172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Master" Target="slideMasters/slideMaster173.xml"/><Relationship Id="rId174" Type="http://schemas.openxmlformats.org/officeDocument/2006/relationships/slideMaster" Target="slideMasters/slideMaster174.xml"/><Relationship Id="rId175" Type="http://schemas.openxmlformats.org/officeDocument/2006/relationships/slideMaster" Target="slideMasters/slideMaster175.xml"/><Relationship Id="rId176" Type="http://schemas.openxmlformats.org/officeDocument/2006/relationships/slideMaster" Target="slideMasters/slideMaster176.xml"/><Relationship Id="rId177" Type="http://schemas.openxmlformats.org/officeDocument/2006/relationships/slideMaster" Target="slideMasters/slideMaster177.xml"/><Relationship Id="rId178" Type="http://schemas.openxmlformats.org/officeDocument/2006/relationships/slideMaster" Target="slideMasters/slideMaster178.xml"/><Relationship Id="rId179" Type="http://schemas.openxmlformats.org/officeDocument/2006/relationships/slideMaster" Target="slideMasters/slideMaster179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12/12/16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8FC9D85-DB86-4BC1-BD19-FBC5943FE783}" type="slidenum">
              <a:rPr lang="en-US" sz="1200">
                <a:ea typeface="ヒラギノ角ゴ Pro W3" charset="-128"/>
              </a:rPr>
              <a:pPr algn="r"/>
              <a:t>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737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9.4 A highly condensed, duplicated human chromosome (SEM)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6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DCC7237-ECF5-4CDF-BE22-4610E574E1B4}" type="slidenum">
              <a:rPr lang="en-US" sz="1200">
                <a:ea typeface="ヒラギノ角ゴ Pro W3" charset="-128"/>
              </a:rPr>
              <a:pPr algn="r"/>
              <a:t>11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68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9.5-s1 Chromosome duplication and distribution during cell division (step 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8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9.5-s2 Chromosome duplication and distribution during cell division (step 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9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9.5-s3 Chromosome duplication and distribution during cell division (step 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94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0332A73-99A3-4A34-90C1-617377A3A120}" type="slidenum">
              <a:rPr lang="en-US" sz="1200">
                <a:ea typeface="ヒラギノ角ゴ Pro W3" charset="-128"/>
              </a:rPr>
              <a:pPr algn="r"/>
              <a:t>15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3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9.1 How do dividing cells distribute chromosomes to daughter cells?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2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2EE9E1B-938B-4F3F-8D39-0D0BFF696782}" type="slidenum">
              <a:rPr lang="en-US" sz="1200">
                <a:ea typeface="ヒラギノ角ゴ Pro W3" charset="-128"/>
              </a:rPr>
              <a:pPr algn="r"/>
              <a:t>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358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9.2 The functions of cell division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8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7BEC146-E478-4D66-9CFC-81F6B67BAD0B}" type="slidenum">
              <a:rPr lang="en-US" sz="1200">
                <a:ea typeface="ヒラギノ角ゴ Pro W3" charset="-128"/>
              </a:rPr>
              <a:pPr algn="r"/>
              <a:t>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21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E2E4EE4-EDFE-4863-9090-60643C687643}" type="slidenum">
              <a:rPr lang="en-US" sz="1200">
                <a:ea typeface="ヒラギノ角ゴ Pro W3" charset="-128"/>
              </a:rPr>
              <a:pPr algn="r"/>
              <a:t>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16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9.3 Eukaryotic chromosomes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59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A78884E-8D6E-459C-A4D2-24B4B0537E78}" type="slidenum">
              <a:rPr lang="en-US" sz="1200">
                <a:ea typeface="ヒラギノ角ゴ Pro W3" charset="-128"/>
              </a:rPr>
              <a:pPr algn="r"/>
              <a:t>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62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FF3C4B3-E87E-4288-BC24-5EE673E92E21}" type="slidenum">
              <a:rPr lang="en-US" sz="1200">
                <a:ea typeface="ヒラギノ角ゴ Pro W3" charset="-128"/>
              </a:rPr>
              <a:pPr algn="r"/>
              <a:t>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70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2.xml"/></Relationships>
</file>

<file path=ppt/slideMasters/_rels/slideMaster1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3.xml"/></Relationships>
</file>

<file path=ppt/slideMasters/_rels/slideMaster1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4.xml"/></Relationships>
</file>

<file path=ppt/slideMasters/_rels/slideMaster1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5.xml"/></Relationships>
</file>

<file path=ppt/slideMasters/_rels/slideMaster1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6.xml"/></Relationships>
</file>

<file path=ppt/slideMasters/_rels/slideMaster1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7.xml"/></Relationships>
</file>

<file path=ppt/slideMasters/_rels/slideMaster1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8.xml"/></Relationships>
</file>

<file path=ppt/slideMasters/_rels/slideMaster1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9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1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5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The Key Roles of Cell Division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of organisms to produce more of their own kind best distinguishes living things from nonliving matter</a:t>
            </a:r>
          </a:p>
          <a:p>
            <a:r>
              <a:rPr lang="en-US" dirty="0" smtClean="0"/>
              <a:t>The continuity of life is based on the reproduction of cells, or </a:t>
            </a:r>
            <a:r>
              <a:rPr lang="en-US" b="1" dirty="0" smtClean="0"/>
              <a:t>cell division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2167128"/>
            <a:ext cx="6797040" cy="25237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9.4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202056" y="2758512"/>
            <a:ext cx="12439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Sister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318319" y="4352362"/>
            <a:ext cx="12952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61519" y="4379349"/>
            <a:ext cx="72295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0.5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478366" y="2702227"/>
            <a:ext cx="802982" cy="728764"/>
          </a:xfrm>
          <a:custGeom>
            <a:avLst/>
            <a:gdLst>
              <a:gd name="connsiteX0" fmla="*/ 628141 w 802982"/>
              <a:gd name="connsiteY0" fmla="*/ 722414 h 728764"/>
              <a:gd name="connsiteX1" fmla="*/ 6350 w 802982"/>
              <a:gd name="connsiteY1" fmla="*/ 447332 h 728764"/>
              <a:gd name="connsiteX2" fmla="*/ 796632 w 802982"/>
              <a:gd name="connsiteY2" fmla="*/ 6350 h 728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02982" h="728764">
                <a:moveTo>
                  <a:pt x="628141" y="722414"/>
                </a:moveTo>
                <a:lnTo>
                  <a:pt x="6350" y="447332"/>
                </a:lnTo>
                <a:lnTo>
                  <a:pt x="796632" y="6350"/>
                </a:lnTo>
              </a:path>
            </a:pathLst>
          </a:custGeom>
          <a:ln w="25400">
            <a:solidFill>
              <a:schemeClr val="bg1"/>
            </a:solidFill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4862943" y="3422507"/>
            <a:ext cx="90614" cy="939380"/>
          </a:xfrm>
          <a:custGeom>
            <a:avLst/>
            <a:gdLst>
              <a:gd name="connsiteX0" fmla="*/ 84264 w 90614"/>
              <a:gd name="connsiteY0" fmla="*/ 933030 h 939380"/>
              <a:gd name="connsiteX1" fmla="*/ 6350 w 90614"/>
              <a:gd name="connsiteY1" fmla="*/ 6350 h 9393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614" h="939380">
                <a:moveTo>
                  <a:pt x="84264" y="93303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2474396" y="2700236"/>
            <a:ext cx="802982" cy="728764"/>
          </a:xfrm>
          <a:custGeom>
            <a:avLst/>
            <a:gdLst>
              <a:gd name="connsiteX0" fmla="*/ 628141 w 802982"/>
              <a:gd name="connsiteY0" fmla="*/ 722414 h 728764"/>
              <a:gd name="connsiteX1" fmla="*/ 6350 w 802982"/>
              <a:gd name="connsiteY1" fmla="*/ 447332 h 728764"/>
              <a:gd name="connsiteX2" fmla="*/ 796632 w 802982"/>
              <a:gd name="connsiteY2" fmla="*/ 6350 h 728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02982" h="728764">
                <a:moveTo>
                  <a:pt x="628141" y="722414"/>
                </a:moveTo>
                <a:lnTo>
                  <a:pt x="6350" y="447332"/>
                </a:lnTo>
                <a:lnTo>
                  <a:pt x="796632" y="6350"/>
                </a:lnTo>
              </a:path>
            </a:pathLst>
          </a:custGeom>
          <a:ln w="12700"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861354" y="3422897"/>
            <a:ext cx="90614" cy="939380"/>
          </a:xfrm>
          <a:custGeom>
            <a:avLst/>
            <a:gdLst>
              <a:gd name="connsiteX0" fmla="*/ 84264 w 90614"/>
              <a:gd name="connsiteY0" fmla="*/ 933030 h 939380"/>
              <a:gd name="connsiteX1" fmla="*/ 6350 w 90614"/>
              <a:gd name="connsiteY1" fmla="*/ 6350 h 9393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614" h="939380">
                <a:moveTo>
                  <a:pt x="84264" y="933030"/>
                </a:moveTo>
                <a:lnTo>
                  <a:pt x="6350" y="6350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cell division, the two sister chromatids of each duplicated chromosome separate and move into two nuclei</a:t>
            </a:r>
          </a:p>
          <a:p>
            <a:r>
              <a:rPr lang="en-US" dirty="0" smtClean="0"/>
              <a:t>Once separate, the chromatids are called chromosomes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68224"/>
            <a:ext cx="50231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9.5-s1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19951" y="464282"/>
            <a:ext cx="161582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454337" y="265843"/>
            <a:ext cx="155170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Chromosomal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386868" y="519844"/>
            <a:ext cx="168417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DNA molecules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766154" y="910370"/>
            <a:ext cx="12952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730435" y="2008923"/>
            <a:ext cx="148758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5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</a:p>
          <a:p>
            <a:pPr eaLnBrk="0" hangingPunct="0">
              <a:lnSpc>
                <a:spcPts val="2000"/>
              </a:lnSpc>
            </a:pPr>
            <a:r>
              <a:rPr lang="en-US" sz="1775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arm</a:t>
            </a:r>
            <a:endParaRPr lang="en-US" sz="1775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05540" y="1426663"/>
            <a:ext cx="431499" cy="592493"/>
            <a:chOff x="4305540" y="1426663"/>
            <a:chExt cx="431499" cy="592493"/>
          </a:xfrm>
        </p:grpSpPr>
        <p:sp>
          <p:nvSpPr>
            <p:cNvPr id="14" name="Freeform 13"/>
            <p:cNvSpPr/>
            <p:nvPr/>
          </p:nvSpPr>
          <p:spPr>
            <a:xfrm>
              <a:off x="4469412" y="1699116"/>
              <a:ext cx="267627" cy="320040"/>
            </a:xfrm>
            <a:custGeom>
              <a:avLst/>
              <a:gdLst>
                <a:gd name="connsiteX0" fmla="*/ 6350 w 267627"/>
                <a:gd name="connsiteY0" fmla="*/ 6350 h 334822"/>
                <a:gd name="connsiteX1" fmla="*/ 261277 w 267627"/>
                <a:gd name="connsiteY1" fmla="*/ 328472 h 33482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67627" h="334822">
                  <a:moveTo>
                    <a:pt x="6350" y="6350"/>
                  </a:moveTo>
                  <a:lnTo>
                    <a:pt x="261277" y="328472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3"/>
            <p:cNvSpPr/>
            <p:nvPr/>
          </p:nvSpPr>
          <p:spPr>
            <a:xfrm>
              <a:off x="4305540" y="1426663"/>
              <a:ext cx="176571" cy="559817"/>
            </a:xfrm>
            <a:custGeom>
              <a:avLst/>
              <a:gdLst>
                <a:gd name="connsiteX0" fmla="*/ 6350 w 176571"/>
                <a:gd name="connsiteY0" fmla="*/ 6350 h 559817"/>
                <a:gd name="connsiteX1" fmla="*/ 104677 w 176571"/>
                <a:gd name="connsiteY1" fmla="*/ 71894 h 559817"/>
                <a:gd name="connsiteX2" fmla="*/ 104677 w 176571"/>
                <a:gd name="connsiteY2" fmla="*/ 200964 h 559817"/>
                <a:gd name="connsiteX3" fmla="*/ 170221 w 176571"/>
                <a:gd name="connsiteY3" fmla="*/ 278803 h 559817"/>
                <a:gd name="connsiteX4" fmla="*/ 104677 w 176571"/>
                <a:gd name="connsiteY4" fmla="*/ 356654 h 559817"/>
                <a:gd name="connsiteX5" fmla="*/ 104677 w 176571"/>
                <a:gd name="connsiteY5" fmla="*/ 487914 h 559817"/>
                <a:gd name="connsiteX6" fmla="*/ 6350 w 176571"/>
                <a:gd name="connsiteY6" fmla="*/ 553467 h 55981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176571" h="559817">
                  <a:moveTo>
                    <a:pt x="6350" y="6350"/>
                  </a:moveTo>
                  <a:cubicBezTo>
                    <a:pt x="6350" y="6350"/>
                    <a:pt x="104677" y="14541"/>
                    <a:pt x="104677" y="71894"/>
                  </a:cubicBezTo>
                  <a:cubicBezTo>
                    <a:pt x="104677" y="86702"/>
                    <a:pt x="104677" y="183210"/>
                    <a:pt x="104677" y="200964"/>
                  </a:cubicBezTo>
                  <a:cubicBezTo>
                    <a:pt x="104677" y="246037"/>
                    <a:pt x="170221" y="278803"/>
                    <a:pt x="170221" y="278803"/>
                  </a:cubicBezTo>
                  <a:cubicBezTo>
                    <a:pt x="170221" y="278803"/>
                    <a:pt x="104677" y="311581"/>
                    <a:pt x="104677" y="356654"/>
                  </a:cubicBezTo>
                  <a:cubicBezTo>
                    <a:pt x="104677" y="372071"/>
                    <a:pt x="104677" y="468922"/>
                    <a:pt x="104677" y="487914"/>
                  </a:cubicBezTo>
                  <a:cubicBezTo>
                    <a:pt x="104677" y="545269"/>
                    <a:pt x="6350" y="553467"/>
                    <a:pt x="6350" y="553467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41358" y="1059655"/>
            <a:ext cx="495681" cy="351831"/>
            <a:chOff x="4241358" y="1059655"/>
            <a:chExt cx="495681" cy="351831"/>
          </a:xfrm>
        </p:grpSpPr>
        <p:sp>
          <p:nvSpPr>
            <p:cNvPr id="17" name="Freeform 3"/>
            <p:cNvSpPr/>
            <p:nvPr/>
          </p:nvSpPr>
          <p:spPr>
            <a:xfrm>
              <a:off x="4241358" y="1059655"/>
              <a:ext cx="495681" cy="351831"/>
            </a:xfrm>
            <a:custGeom>
              <a:avLst/>
              <a:gdLst>
                <a:gd name="connsiteX0" fmla="*/ 501777 w 508127"/>
                <a:gd name="connsiteY0" fmla="*/ 6350 h 371068"/>
                <a:gd name="connsiteX1" fmla="*/ 6350 w 508127"/>
                <a:gd name="connsiteY1" fmla="*/ 364718 h 3710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127" h="371068">
                  <a:moveTo>
                    <a:pt x="501777" y="6350"/>
                  </a:moveTo>
                  <a:lnTo>
                    <a:pt x="6350" y="364718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3"/>
            <p:cNvSpPr/>
            <p:nvPr/>
          </p:nvSpPr>
          <p:spPr>
            <a:xfrm>
              <a:off x="4241358" y="1059655"/>
              <a:ext cx="495681" cy="351831"/>
            </a:xfrm>
            <a:custGeom>
              <a:avLst/>
              <a:gdLst>
                <a:gd name="connsiteX0" fmla="*/ 501777 w 508127"/>
                <a:gd name="connsiteY0" fmla="*/ 6350 h 371068"/>
                <a:gd name="connsiteX1" fmla="*/ 6350 w 508127"/>
                <a:gd name="connsiteY1" fmla="*/ 364718 h 3710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127" h="371068">
                  <a:moveTo>
                    <a:pt x="501777" y="6350"/>
                  </a:moveTo>
                  <a:lnTo>
                    <a:pt x="6350" y="364718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4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68224"/>
            <a:ext cx="50231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9.5-s2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19951" y="464282"/>
            <a:ext cx="161582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454337" y="265843"/>
            <a:ext cx="155170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Chromosomal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386868" y="519844"/>
            <a:ext cx="168417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DNA molecules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766154" y="910370"/>
            <a:ext cx="12952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730435" y="2008923"/>
            <a:ext cx="148758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5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</a:p>
          <a:p>
            <a:pPr eaLnBrk="0" hangingPunct="0">
              <a:lnSpc>
                <a:spcPts val="2000"/>
              </a:lnSpc>
            </a:pPr>
            <a:r>
              <a:rPr lang="en-US" sz="1775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arm</a:t>
            </a:r>
            <a:endParaRPr lang="en-US" sz="1775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363723" y="2550261"/>
            <a:ext cx="278281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5" b="1">
                <a:solidFill>
                  <a:srgbClr val="000000"/>
                </a:solidFill>
                <a:latin typeface="Arial"/>
                <a:ea typeface="ＭＳ Ｐゴシック" charset="0"/>
              </a:rPr>
              <a:t>Chromosome duplication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971736" y="4058390"/>
            <a:ext cx="12439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Sister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05540" y="1426663"/>
            <a:ext cx="431499" cy="592493"/>
            <a:chOff x="4305540" y="1426663"/>
            <a:chExt cx="431499" cy="592493"/>
          </a:xfrm>
        </p:grpSpPr>
        <p:sp>
          <p:nvSpPr>
            <p:cNvPr id="16" name="Freeform 15"/>
            <p:cNvSpPr/>
            <p:nvPr/>
          </p:nvSpPr>
          <p:spPr>
            <a:xfrm>
              <a:off x="4469412" y="1699116"/>
              <a:ext cx="267627" cy="320040"/>
            </a:xfrm>
            <a:custGeom>
              <a:avLst/>
              <a:gdLst>
                <a:gd name="connsiteX0" fmla="*/ 6350 w 267627"/>
                <a:gd name="connsiteY0" fmla="*/ 6350 h 334822"/>
                <a:gd name="connsiteX1" fmla="*/ 261277 w 267627"/>
                <a:gd name="connsiteY1" fmla="*/ 328472 h 33482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67627" h="334822">
                  <a:moveTo>
                    <a:pt x="6350" y="6350"/>
                  </a:moveTo>
                  <a:lnTo>
                    <a:pt x="261277" y="328472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3"/>
            <p:cNvSpPr/>
            <p:nvPr/>
          </p:nvSpPr>
          <p:spPr>
            <a:xfrm>
              <a:off x="4305540" y="1426663"/>
              <a:ext cx="176571" cy="559817"/>
            </a:xfrm>
            <a:custGeom>
              <a:avLst/>
              <a:gdLst>
                <a:gd name="connsiteX0" fmla="*/ 6350 w 176571"/>
                <a:gd name="connsiteY0" fmla="*/ 6350 h 559817"/>
                <a:gd name="connsiteX1" fmla="*/ 104677 w 176571"/>
                <a:gd name="connsiteY1" fmla="*/ 71894 h 559817"/>
                <a:gd name="connsiteX2" fmla="*/ 104677 w 176571"/>
                <a:gd name="connsiteY2" fmla="*/ 200964 h 559817"/>
                <a:gd name="connsiteX3" fmla="*/ 170221 w 176571"/>
                <a:gd name="connsiteY3" fmla="*/ 278803 h 559817"/>
                <a:gd name="connsiteX4" fmla="*/ 104677 w 176571"/>
                <a:gd name="connsiteY4" fmla="*/ 356654 h 559817"/>
                <a:gd name="connsiteX5" fmla="*/ 104677 w 176571"/>
                <a:gd name="connsiteY5" fmla="*/ 487914 h 559817"/>
                <a:gd name="connsiteX6" fmla="*/ 6350 w 176571"/>
                <a:gd name="connsiteY6" fmla="*/ 553467 h 55981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176571" h="559817">
                  <a:moveTo>
                    <a:pt x="6350" y="6350"/>
                  </a:moveTo>
                  <a:cubicBezTo>
                    <a:pt x="6350" y="6350"/>
                    <a:pt x="104677" y="14541"/>
                    <a:pt x="104677" y="71894"/>
                  </a:cubicBezTo>
                  <a:cubicBezTo>
                    <a:pt x="104677" y="86702"/>
                    <a:pt x="104677" y="183210"/>
                    <a:pt x="104677" y="200964"/>
                  </a:cubicBezTo>
                  <a:cubicBezTo>
                    <a:pt x="104677" y="246037"/>
                    <a:pt x="170221" y="278803"/>
                    <a:pt x="170221" y="278803"/>
                  </a:cubicBezTo>
                  <a:cubicBezTo>
                    <a:pt x="170221" y="278803"/>
                    <a:pt x="104677" y="311581"/>
                    <a:pt x="104677" y="356654"/>
                  </a:cubicBezTo>
                  <a:cubicBezTo>
                    <a:pt x="104677" y="372071"/>
                    <a:pt x="104677" y="468922"/>
                    <a:pt x="104677" y="487914"/>
                  </a:cubicBezTo>
                  <a:cubicBezTo>
                    <a:pt x="104677" y="545269"/>
                    <a:pt x="6350" y="553467"/>
                    <a:pt x="6350" y="553467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151203" y="4018259"/>
            <a:ext cx="780754" cy="180264"/>
          </a:xfrm>
          <a:custGeom>
            <a:avLst/>
            <a:gdLst>
              <a:gd name="connsiteX0" fmla="*/ 131365 w 780754"/>
              <a:gd name="connsiteY0" fmla="*/ 6350 h 180264"/>
              <a:gd name="connsiteX1" fmla="*/ 774404 w 780754"/>
              <a:gd name="connsiteY1" fmla="*/ 173913 h 180264"/>
              <a:gd name="connsiteX2" fmla="*/ 6349 w 780754"/>
              <a:gd name="connsiteY2" fmla="*/ 29895 h 1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0754" h="180264">
                <a:moveTo>
                  <a:pt x="131365" y="6350"/>
                </a:moveTo>
                <a:lnTo>
                  <a:pt x="774404" y="173913"/>
                </a:lnTo>
                <a:lnTo>
                  <a:pt x="6349" y="2989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41358" y="1059655"/>
            <a:ext cx="495681" cy="351831"/>
            <a:chOff x="4241358" y="1059655"/>
            <a:chExt cx="495681" cy="351831"/>
          </a:xfrm>
        </p:grpSpPr>
        <p:sp>
          <p:nvSpPr>
            <p:cNvPr id="14" name="Freeform 3"/>
            <p:cNvSpPr/>
            <p:nvPr/>
          </p:nvSpPr>
          <p:spPr>
            <a:xfrm>
              <a:off x="4241358" y="1059655"/>
              <a:ext cx="495681" cy="351831"/>
            </a:xfrm>
            <a:custGeom>
              <a:avLst/>
              <a:gdLst>
                <a:gd name="connsiteX0" fmla="*/ 501777 w 508127"/>
                <a:gd name="connsiteY0" fmla="*/ 6350 h 371068"/>
                <a:gd name="connsiteX1" fmla="*/ 6350 w 508127"/>
                <a:gd name="connsiteY1" fmla="*/ 364718 h 3710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127" h="371068">
                  <a:moveTo>
                    <a:pt x="501777" y="6350"/>
                  </a:moveTo>
                  <a:lnTo>
                    <a:pt x="6350" y="364718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3"/>
            <p:cNvSpPr/>
            <p:nvPr/>
          </p:nvSpPr>
          <p:spPr>
            <a:xfrm>
              <a:off x="4241358" y="1059655"/>
              <a:ext cx="495681" cy="351831"/>
            </a:xfrm>
            <a:custGeom>
              <a:avLst/>
              <a:gdLst>
                <a:gd name="connsiteX0" fmla="*/ 501777 w 508127"/>
                <a:gd name="connsiteY0" fmla="*/ 6350 h 371068"/>
                <a:gd name="connsiteX1" fmla="*/ 6350 w 508127"/>
                <a:gd name="connsiteY1" fmla="*/ 364718 h 3710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127" h="371068">
                  <a:moveTo>
                    <a:pt x="501777" y="6350"/>
                  </a:moveTo>
                  <a:lnTo>
                    <a:pt x="6350" y="364718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3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68224"/>
            <a:ext cx="50231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9.5-s3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19951" y="464282"/>
            <a:ext cx="161582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454337" y="265843"/>
            <a:ext cx="155170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Chromosomal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386868" y="519844"/>
            <a:ext cx="168417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DNA molecules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766154" y="910370"/>
            <a:ext cx="12952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730435" y="2008923"/>
            <a:ext cx="148758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5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</a:p>
          <a:p>
            <a:pPr eaLnBrk="0" hangingPunct="0">
              <a:lnSpc>
                <a:spcPts val="2000"/>
              </a:lnSpc>
            </a:pPr>
            <a:r>
              <a:rPr lang="en-US" sz="1775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arm</a:t>
            </a:r>
            <a:endParaRPr lang="en-US" sz="1775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363723" y="2550261"/>
            <a:ext cx="278281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5" b="1">
                <a:solidFill>
                  <a:srgbClr val="000000"/>
                </a:solidFill>
                <a:latin typeface="Arial"/>
                <a:ea typeface="ＭＳ Ｐゴシック" charset="0"/>
              </a:rPr>
              <a:t>Chromosome duplication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971736" y="4058390"/>
            <a:ext cx="12439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Sister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974117" y="4632272"/>
            <a:ext cx="215443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Separation of sister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05540" y="1426663"/>
            <a:ext cx="431499" cy="592493"/>
            <a:chOff x="4305540" y="1426663"/>
            <a:chExt cx="431499" cy="592493"/>
          </a:xfrm>
        </p:grpSpPr>
        <p:sp>
          <p:nvSpPr>
            <p:cNvPr id="17" name="Freeform 16"/>
            <p:cNvSpPr/>
            <p:nvPr/>
          </p:nvSpPr>
          <p:spPr>
            <a:xfrm>
              <a:off x="4469412" y="1699116"/>
              <a:ext cx="267627" cy="320040"/>
            </a:xfrm>
            <a:custGeom>
              <a:avLst/>
              <a:gdLst>
                <a:gd name="connsiteX0" fmla="*/ 6350 w 267627"/>
                <a:gd name="connsiteY0" fmla="*/ 6350 h 334822"/>
                <a:gd name="connsiteX1" fmla="*/ 261277 w 267627"/>
                <a:gd name="connsiteY1" fmla="*/ 328472 h 33482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67627" h="334822">
                  <a:moveTo>
                    <a:pt x="6350" y="6350"/>
                  </a:moveTo>
                  <a:lnTo>
                    <a:pt x="261277" y="328472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3"/>
            <p:cNvSpPr/>
            <p:nvPr/>
          </p:nvSpPr>
          <p:spPr>
            <a:xfrm>
              <a:off x="4305540" y="1426663"/>
              <a:ext cx="176571" cy="559817"/>
            </a:xfrm>
            <a:custGeom>
              <a:avLst/>
              <a:gdLst>
                <a:gd name="connsiteX0" fmla="*/ 6350 w 176571"/>
                <a:gd name="connsiteY0" fmla="*/ 6350 h 559817"/>
                <a:gd name="connsiteX1" fmla="*/ 104677 w 176571"/>
                <a:gd name="connsiteY1" fmla="*/ 71894 h 559817"/>
                <a:gd name="connsiteX2" fmla="*/ 104677 w 176571"/>
                <a:gd name="connsiteY2" fmla="*/ 200964 h 559817"/>
                <a:gd name="connsiteX3" fmla="*/ 170221 w 176571"/>
                <a:gd name="connsiteY3" fmla="*/ 278803 h 559817"/>
                <a:gd name="connsiteX4" fmla="*/ 104677 w 176571"/>
                <a:gd name="connsiteY4" fmla="*/ 356654 h 559817"/>
                <a:gd name="connsiteX5" fmla="*/ 104677 w 176571"/>
                <a:gd name="connsiteY5" fmla="*/ 487914 h 559817"/>
                <a:gd name="connsiteX6" fmla="*/ 6350 w 176571"/>
                <a:gd name="connsiteY6" fmla="*/ 553467 h 55981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176571" h="559817">
                  <a:moveTo>
                    <a:pt x="6350" y="6350"/>
                  </a:moveTo>
                  <a:cubicBezTo>
                    <a:pt x="6350" y="6350"/>
                    <a:pt x="104677" y="14541"/>
                    <a:pt x="104677" y="71894"/>
                  </a:cubicBezTo>
                  <a:cubicBezTo>
                    <a:pt x="104677" y="86702"/>
                    <a:pt x="104677" y="183210"/>
                    <a:pt x="104677" y="200964"/>
                  </a:cubicBezTo>
                  <a:cubicBezTo>
                    <a:pt x="104677" y="246037"/>
                    <a:pt x="170221" y="278803"/>
                    <a:pt x="170221" y="278803"/>
                  </a:cubicBezTo>
                  <a:cubicBezTo>
                    <a:pt x="170221" y="278803"/>
                    <a:pt x="104677" y="311581"/>
                    <a:pt x="104677" y="356654"/>
                  </a:cubicBezTo>
                  <a:cubicBezTo>
                    <a:pt x="104677" y="372071"/>
                    <a:pt x="104677" y="468922"/>
                    <a:pt x="104677" y="487914"/>
                  </a:cubicBezTo>
                  <a:cubicBezTo>
                    <a:pt x="104677" y="545269"/>
                    <a:pt x="6350" y="553467"/>
                    <a:pt x="6350" y="553467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4151203" y="4018259"/>
            <a:ext cx="780754" cy="180264"/>
          </a:xfrm>
          <a:custGeom>
            <a:avLst/>
            <a:gdLst>
              <a:gd name="connsiteX0" fmla="*/ 131365 w 780754"/>
              <a:gd name="connsiteY0" fmla="*/ 6350 h 180264"/>
              <a:gd name="connsiteX1" fmla="*/ 774404 w 780754"/>
              <a:gd name="connsiteY1" fmla="*/ 173913 h 180264"/>
              <a:gd name="connsiteX2" fmla="*/ 6349 w 780754"/>
              <a:gd name="connsiteY2" fmla="*/ 29895 h 1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0754" h="180264">
                <a:moveTo>
                  <a:pt x="131365" y="6350"/>
                </a:moveTo>
                <a:lnTo>
                  <a:pt x="774404" y="173913"/>
                </a:lnTo>
                <a:lnTo>
                  <a:pt x="6349" y="2989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41358" y="1059655"/>
            <a:ext cx="495681" cy="351831"/>
            <a:chOff x="4241358" y="1059655"/>
            <a:chExt cx="495681" cy="351831"/>
          </a:xfrm>
        </p:grpSpPr>
        <p:sp>
          <p:nvSpPr>
            <p:cNvPr id="21" name="Freeform 3"/>
            <p:cNvSpPr/>
            <p:nvPr/>
          </p:nvSpPr>
          <p:spPr>
            <a:xfrm>
              <a:off x="4241358" y="1059655"/>
              <a:ext cx="495681" cy="351831"/>
            </a:xfrm>
            <a:custGeom>
              <a:avLst/>
              <a:gdLst>
                <a:gd name="connsiteX0" fmla="*/ 501777 w 508127"/>
                <a:gd name="connsiteY0" fmla="*/ 6350 h 371068"/>
                <a:gd name="connsiteX1" fmla="*/ 6350 w 508127"/>
                <a:gd name="connsiteY1" fmla="*/ 364718 h 3710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127" h="371068">
                  <a:moveTo>
                    <a:pt x="501777" y="6350"/>
                  </a:moveTo>
                  <a:lnTo>
                    <a:pt x="6350" y="364718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3"/>
            <p:cNvSpPr/>
            <p:nvPr/>
          </p:nvSpPr>
          <p:spPr>
            <a:xfrm>
              <a:off x="4241358" y="1059655"/>
              <a:ext cx="495681" cy="351831"/>
            </a:xfrm>
            <a:custGeom>
              <a:avLst/>
              <a:gdLst>
                <a:gd name="connsiteX0" fmla="*/ 501777 w 508127"/>
                <a:gd name="connsiteY0" fmla="*/ 6350 h 371068"/>
                <a:gd name="connsiteX1" fmla="*/ 6350 w 508127"/>
                <a:gd name="connsiteY1" fmla="*/ 364718 h 3710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127" h="371068">
                  <a:moveTo>
                    <a:pt x="501777" y="6350"/>
                  </a:moveTo>
                  <a:lnTo>
                    <a:pt x="6350" y="364718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8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cell division consists of</a:t>
            </a:r>
          </a:p>
          <a:p>
            <a:pPr lvl="1"/>
            <a:r>
              <a:rPr lang="en-US" b="1" dirty="0" smtClean="0"/>
              <a:t>Mitosis</a:t>
            </a:r>
            <a:r>
              <a:rPr lang="en-US" dirty="0" smtClean="0"/>
              <a:t>, the division of the genetic material in the nucleus</a:t>
            </a:r>
          </a:p>
          <a:p>
            <a:pPr lvl="1"/>
            <a:r>
              <a:rPr lang="en-US" b="1" dirty="0" smtClean="0"/>
              <a:t>Cytokinesis</a:t>
            </a:r>
            <a:r>
              <a:rPr lang="en-US" dirty="0" smtClean="0"/>
              <a:t>, the division of the cytoplasm</a:t>
            </a:r>
          </a:p>
          <a:p>
            <a:r>
              <a:rPr lang="en-US" dirty="0" smtClean="0"/>
              <a:t>Gametes are produced by a variation of cell division called meiosis</a:t>
            </a:r>
          </a:p>
          <a:p>
            <a:r>
              <a:rPr lang="en-US" dirty="0" smtClean="0"/>
              <a:t>Meiosis yields </a:t>
            </a:r>
            <a:r>
              <a:rPr lang="en-US" dirty="0" err="1" smtClean="0"/>
              <a:t>nonidentical</a:t>
            </a:r>
            <a:r>
              <a:rPr lang="en-US" dirty="0" smtClean="0"/>
              <a:t> daughter cells that have only one set of chromosomes, half as many as the parent cell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77952"/>
            <a:ext cx="8546592" cy="61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unicellular organisms, division of one cell reproduces the entire organism</a:t>
            </a:r>
          </a:p>
          <a:p>
            <a:r>
              <a:rPr lang="en-US" dirty="0" smtClean="0"/>
              <a:t>Cell division enables multicellular eukaryotes to develop from a single cell and, once fully grown, to renew, repair, or replace cells as needed</a:t>
            </a:r>
          </a:p>
          <a:p>
            <a:r>
              <a:rPr lang="en-US" dirty="0" smtClean="0"/>
              <a:t>Cell division is an integral part of the </a:t>
            </a:r>
            <a:r>
              <a:rPr lang="en-US" b="1" dirty="0" smtClean="0"/>
              <a:t>cell cycle</a:t>
            </a:r>
            <a:r>
              <a:rPr lang="en-US" dirty="0" smtClean="0"/>
              <a:t>, the life of a cell from its formation to its own division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96" y="268224"/>
            <a:ext cx="5931408" cy="6321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9.2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632203" y="335724"/>
            <a:ext cx="79669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100 </a:t>
            </a:r>
            <a:r>
              <a:rPr lang="en-US" sz="1750" b="1" dirty="0" smtClean="0">
                <a:solidFill>
                  <a:srgbClr val="FFFFFF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75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m</a:t>
            </a:r>
            <a:endParaRPr lang="en-US" sz="175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840286" y="267458"/>
            <a:ext cx="184665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Reproduction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226177" y="2097850"/>
            <a:ext cx="64120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50 </a:t>
            </a:r>
            <a:r>
              <a:rPr lang="en-US" sz="1750" b="1" dirty="0" smtClean="0">
                <a:solidFill>
                  <a:srgbClr val="FFFFFF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75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m</a:t>
            </a:r>
            <a:endParaRPr lang="en-US" sz="175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569362" y="2570927"/>
            <a:ext cx="174855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6616" indent="-457200"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(b) Growth and</a:t>
            </a:r>
            <a:b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development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696490" y="6088040"/>
            <a:ext cx="64120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20 </a:t>
            </a:r>
            <a:r>
              <a:rPr lang="en-US" sz="17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42667" y="6277747"/>
            <a:ext cx="199638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(c) Tissue renewal</a:t>
            </a:r>
          </a:p>
        </p:txBody>
      </p:sp>
      <p:sp>
        <p:nvSpPr>
          <p:cNvPr id="11" name="Isosceles Triangle 10"/>
          <p:cNvSpPr/>
          <p:nvPr/>
        </p:nvSpPr>
        <p:spPr>
          <a:xfrm rot="16200000">
            <a:off x="4650379" y="349464"/>
            <a:ext cx="102795" cy="116680"/>
          </a:xfrm>
          <a:prstGeom prst="triangle">
            <a:avLst/>
          </a:prstGeom>
          <a:solidFill>
            <a:srgbClr val="0092D2"/>
          </a:solidFill>
          <a:ln w="12700">
            <a:solidFill>
              <a:srgbClr val="0092D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84" charset="0"/>
              <a:ea typeface="ＭＳ Ｐゴシック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16200000" flipH="1" flipV="1">
            <a:off x="2370725" y="2661673"/>
            <a:ext cx="102795" cy="116680"/>
          </a:xfrm>
          <a:prstGeom prst="triangle">
            <a:avLst/>
          </a:prstGeom>
          <a:solidFill>
            <a:srgbClr val="0092D2"/>
          </a:solidFill>
          <a:ln w="12700">
            <a:solidFill>
              <a:srgbClr val="0092D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84" charset="0"/>
              <a:ea typeface="ＭＳ Ｐゴシック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6200000">
            <a:off x="4650379" y="6365774"/>
            <a:ext cx="102795" cy="116680"/>
          </a:xfrm>
          <a:prstGeom prst="triangle">
            <a:avLst/>
          </a:prstGeom>
          <a:solidFill>
            <a:srgbClr val="0092D2"/>
          </a:solidFill>
          <a:ln w="12700">
            <a:solidFill>
              <a:srgbClr val="0092D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9.1: Most cell division results in genetically identical daughter cells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cell division results in the distribution of identical genetic material—DNA—to two daughter cells</a:t>
            </a:r>
          </a:p>
          <a:p>
            <a:r>
              <a:rPr lang="en-US" dirty="0" smtClean="0"/>
              <a:t>DNA is passed from one generation of cells to the next with remarkable fidelity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Organization of the Genetic Material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DNA in a cell constitutes the cell’</a:t>
            </a:r>
            <a:r>
              <a:rPr lang="en-US" altLang="ja-JP" dirty="0" smtClean="0"/>
              <a:t>s </a:t>
            </a:r>
            <a:r>
              <a:rPr lang="en-US" altLang="ja-JP" b="1" dirty="0" smtClean="0"/>
              <a:t>genome</a:t>
            </a:r>
          </a:p>
          <a:p>
            <a:r>
              <a:rPr lang="en-US" dirty="0" smtClean="0"/>
              <a:t>A genome can consist of a single DNA molecule (common in prokaryotic cells) or a number of DNA molecules (common in eukaryotic cells)</a:t>
            </a:r>
          </a:p>
          <a:p>
            <a:r>
              <a:rPr lang="en-US" dirty="0" smtClean="0"/>
              <a:t>DNA molecules in a cell are packaged into </a:t>
            </a:r>
            <a:r>
              <a:rPr lang="en-US" b="1" dirty="0" smtClean="0"/>
              <a:t>chromosomes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1051560"/>
            <a:ext cx="5199888" cy="47548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323804" y="5493314"/>
            <a:ext cx="65883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20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chromosomes consist of </a:t>
            </a:r>
            <a:r>
              <a:rPr lang="en-US" b="1" dirty="0" smtClean="0"/>
              <a:t>chromatin</a:t>
            </a:r>
            <a:r>
              <a:rPr lang="en-US" dirty="0" smtClean="0"/>
              <a:t>, a complex of DNA and protein </a:t>
            </a:r>
          </a:p>
          <a:p>
            <a:r>
              <a:rPr lang="en-US" dirty="0" smtClean="0"/>
              <a:t>Every eukaryotic species has a characteristic number of chromosomes in each cell nucleus</a:t>
            </a:r>
          </a:p>
          <a:p>
            <a:r>
              <a:rPr lang="en-US" b="1" dirty="0" smtClean="0"/>
              <a:t>Somatic cells</a:t>
            </a:r>
            <a:r>
              <a:rPr lang="en-US" dirty="0" smtClean="0"/>
              <a:t> (</a:t>
            </a:r>
            <a:r>
              <a:rPr lang="en-US" dirty="0" err="1" smtClean="0"/>
              <a:t>nonreproductive</a:t>
            </a:r>
            <a:r>
              <a:rPr lang="en-US" dirty="0" smtClean="0"/>
              <a:t> cells) have two sets of chromosomes</a:t>
            </a:r>
          </a:p>
          <a:p>
            <a:r>
              <a:rPr lang="en-US" b="1" dirty="0" smtClean="0"/>
              <a:t>Gametes</a:t>
            </a:r>
            <a:r>
              <a:rPr lang="en-US" dirty="0" smtClean="0"/>
              <a:t> (reproductive cells: sperm and eggs) have one set of chromosomes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Chromosomes During Eukaryotic Cell Division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preparation for cell division, DNA is replicated and the chromosomes condense</a:t>
            </a:r>
          </a:p>
          <a:p>
            <a:r>
              <a:rPr lang="en-US" dirty="0" smtClean="0"/>
              <a:t>Each duplicated chromosome has two </a:t>
            </a:r>
            <a:r>
              <a:rPr lang="en-US" b="1" dirty="0" smtClean="0"/>
              <a:t>sister chromatids</a:t>
            </a:r>
            <a:r>
              <a:rPr lang="en-US" dirty="0" smtClean="0"/>
              <a:t>, joined identical copies of the original chromosome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centromere</a:t>
            </a:r>
            <a:r>
              <a:rPr lang="en-US" dirty="0" smtClean="0"/>
              <a:t> is </a:t>
            </a:r>
            <a:r>
              <a:rPr lang="en-US" altLang="ja-JP" dirty="0" smtClean="0"/>
              <a:t>where the two chromatids are most closely attached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1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3628</TotalTime>
  <Words>644</Words>
  <Application>Microsoft Macintosh PowerPoint</Application>
  <PresentationFormat>On-screen Show (4:3)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185</vt:i4>
      </vt:variant>
      <vt:variant>
        <vt:lpstr>Slide Titles</vt:lpstr>
      </vt:variant>
      <vt:variant>
        <vt:i4>15</vt:i4>
      </vt:variant>
    </vt:vector>
  </HeadingPairs>
  <TitlesOfParts>
    <vt:vector size="207" baseType="lpstr">
      <vt:lpstr>ＭＳ Ｐゴシック</vt:lpstr>
      <vt:lpstr>Symbol</vt:lpstr>
      <vt:lpstr>Times</vt:lpstr>
      <vt:lpstr>Times New Roman</vt:lpstr>
      <vt:lpstr>Wingdings</vt:lpstr>
      <vt:lpstr>ヒラギノ角ゴ Pro W3</vt:lpstr>
      <vt:lpstr>Arial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184_Blank</vt:lpstr>
      <vt:lpstr>Overview: The Key Roles of Cell Division</vt:lpstr>
      <vt:lpstr>Figure 9.1 </vt:lpstr>
      <vt:lpstr>PowerPoint Presentation</vt:lpstr>
      <vt:lpstr>Figure 9.2 </vt:lpstr>
      <vt:lpstr>Concept 9.1: Most cell division results in genetically identical daughter cells</vt:lpstr>
      <vt:lpstr>Cellular Organization of the Genetic Material</vt:lpstr>
      <vt:lpstr>Figure 9.3</vt:lpstr>
      <vt:lpstr>PowerPoint Presentation</vt:lpstr>
      <vt:lpstr>Distribution of Chromosomes During Eukaryotic Cell Division</vt:lpstr>
      <vt:lpstr>Figure 9.4 </vt:lpstr>
      <vt:lpstr>PowerPoint Presentation</vt:lpstr>
      <vt:lpstr>Figure 9.5-s1</vt:lpstr>
      <vt:lpstr>Figure 9.5-s2</vt:lpstr>
      <vt:lpstr>Figure 9.5-s3</vt:lpstr>
      <vt:lpstr>PowerPoint Presentation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598</cp:revision>
  <cp:lastPrinted>2005-03-24T12:52:04Z</cp:lastPrinted>
  <dcterms:created xsi:type="dcterms:W3CDTF">2010-10-31T21:38:30Z</dcterms:created>
  <dcterms:modified xsi:type="dcterms:W3CDTF">2016-12-12T20:34:08Z</dcterms:modified>
</cp:coreProperties>
</file>