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27.xml" ContentType="application/vnd.openxmlformats-officedocument.theme+xml"/>
  <Override PartName="/ppt/theme/theme128.xml" ContentType="application/vnd.openxmlformats-officedocument.theme+xml"/>
  <Override PartName="/ppt/theme/theme129.xml" ContentType="application/vnd.openxmlformats-officedocument.theme+xml"/>
  <Override PartName="/ppt/theme/theme130.xml" ContentType="application/vnd.openxmlformats-officedocument.theme+xml"/>
  <Override PartName="/ppt/theme/theme131.xml" ContentType="application/vnd.openxmlformats-officedocument.theme+xml"/>
  <Override PartName="/ppt/theme/theme132.xml" ContentType="application/vnd.openxmlformats-officedocument.theme+xml"/>
  <Override PartName="/ppt/theme/theme133.xml" ContentType="application/vnd.openxmlformats-officedocument.theme+xml"/>
  <Override PartName="/ppt/theme/theme134.xml" ContentType="application/vnd.openxmlformats-officedocument.theme+xml"/>
  <Override PartName="/ppt/slideLayouts/slideLayout7.xml" ContentType="application/vnd.openxmlformats-officedocument.presentationml.slideLayout+xml"/>
  <Override PartName="/ppt/theme/theme135.xml" ContentType="application/vnd.openxmlformats-officedocument.theme+xml"/>
  <Override PartName="/ppt/theme/theme136.xml" ContentType="application/vnd.openxmlformats-officedocument.theme+xml"/>
  <Override PartName="/ppt/theme/theme137.xml" ContentType="application/vnd.openxmlformats-officedocument.theme+xml"/>
  <Override PartName="/ppt/slideLayouts/slideLayout8.xml" ContentType="application/vnd.openxmlformats-officedocument.presentationml.slideLayout+xml"/>
  <Override PartName="/ppt/theme/theme138.xml" ContentType="application/vnd.openxmlformats-officedocument.theme+xml"/>
  <Override PartName="/ppt/slideLayouts/slideLayout9.xml" ContentType="application/vnd.openxmlformats-officedocument.presentationml.slideLayout+xml"/>
  <Override PartName="/ppt/theme/theme139.xml" ContentType="application/vnd.openxmlformats-officedocument.theme+xml"/>
  <Override PartName="/ppt/theme/theme140.xml" ContentType="application/vnd.openxmlformats-officedocument.theme+xml"/>
  <Override PartName="/ppt/theme/theme141.xml" ContentType="application/vnd.openxmlformats-officedocument.theme+xml"/>
  <Override PartName="/ppt/slideLayouts/slideLayout10.xml" ContentType="application/vnd.openxmlformats-officedocument.presentationml.slideLayout+xml"/>
  <Override PartName="/ppt/theme/theme142.xml" ContentType="application/vnd.openxmlformats-officedocument.theme+xml"/>
  <Override PartName="/ppt/slideLayouts/slideLayout11.xml" ContentType="application/vnd.openxmlformats-officedocument.presentationml.slideLayout+xml"/>
  <Override PartName="/ppt/theme/theme143.xml" ContentType="application/vnd.openxmlformats-officedocument.theme+xml"/>
  <Override PartName="/ppt/slideLayouts/slideLayout12.xml" ContentType="application/vnd.openxmlformats-officedocument.presentationml.slideLayout+xml"/>
  <Override PartName="/ppt/theme/theme144.xml" ContentType="application/vnd.openxmlformats-officedocument.theme+xml"/>
  <Override PartName="/ppt/slideLayouts/slideLayout13.xml" ContentType="application/vnd.openxmlformats-officedocument.presentationml.slideLayout+xml"/>
  <Override PartName="/ppt/theme/theme145.xml" ContentType="application/vnd.openxmlformats-officedocument.theme+xml"/>
  <Override PartName="/ppt/theme/theme146.xml" ContentType="application/vnd.openxmlformats-officedocument.theme+xml"/>
  <Override PartName="/ppt/theme/theme147.xml" ContentType="application/vnd.openxmlformats-officedocument.theme+xml"/>
  <Override PartName="/ppt/theme/theme148.xml" ContentType="application/vnd.openxmlformats-officedocument.theme+xml"/>
  <Override PartName="/ppt/theme/theme149.xml" ContentType="application/vnd.openxmlformats-officedocument.theme+xml"/>
  <Override PartName="/ppt/theme/theme150.xml" ContentType="application/vnd.openxmlformats-officedocument.theme+xml"/>
  <Override PartName="/ppt/theme/theme151.xml" ContentType="application/vnd.openxmlformats-officedocument.theme+xml"/>
  <Override PartName="/ppt/theme/theme152.xml" ContentType="application/vnd.openxmlformats-officedocument.theme+xml"/>
  <Override PartName="/ppt/theme/theme153.xml" ContentType="application/vnd.openxmlformats-officedocument.theme+xml"/>
  <Override PartName="/ppt/theme/theme154.xml" ContentType="application/vnd.openxmlformats-officedocument.theme+xml"/>
  <Override PartName="/ppt/theme/theme155.xml" ContentType="application/vnd.openxmlformats-officedocument.theme+xml"/>
  <Override PartName="/ppt/theme/theme156.xml" ContentType="application/vnd.openxmlformats-officedocument.theme+xml"/>
  <Override PartName="/ppt/theme/theme157.xml" ContentType="application/vnd.openxmlformats-officedocument.theme+xml"/>
  <Override PartName="/ppt/theme/theme158.xml" ContentType="application/vnd.openxmlformats-officedocument.theme+xml"/>
  <Override PartName="/ppt/theme/theme159.xml" ContentType="application/vnd.openxmlformats-officedocument.theme+xml"/>
  <Override PartName="/ppt/theme/theme160.xml" ContentType="application/vnd.openxmlformats-officedocument.theme+xml"/>
  <Override PartName="/ppt/theme/theme161.xml" ContentType="application/vnd.openxmlformats-officedocument.theme+xml"/>
  <Override PartName="/ppt/theme/theme162.xml" ContentType="application/vnd.openxmlformats-officedocument.theme+xml"/>
  <Override PartName="/ppt/theme/theme163.xml" ContentType="application/vnd.openxmlformats-officedocument.theme+xml"/>
  <Override PartName="/ppt/theme/theme164.xml" ContentType="application/vnd.openxmlformats-officedocument.theme+xml"/>
  <Override PartName="/ppt/theme/theme165.xml" ContentType="application/vnd.openxmlformats-officedocument.theme+xml"/>
  <Override PartName="/ppt/theme/theme166.xml" ContentType="application/vnd.openxmlformats-officedocument.theme+xml"/>
  <Override PartName="/ppt/theme/theme167.xml" ContentType="application/vnd.openxmlformats-officedocument.theme+xml"/>
  <Override PartName="/ppt/theme/theme168.xml" ContentType="application/vnd.openxmlformats-officedocument.theme+xml"/>
  <Override PartName="/ppt/theme/theme16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3787" r:id="rId2"/>
    <p:sldMasterId id="2147483789" r:id="rId3"/>
    <p:sldMasterId id="2147483791" r:id="rId4"/>
    <p:sldMasterId id="2147483793" r:id="rId5"/>
    <p:sldMasterId id="2147483795" r:id="rId6"/>
    <p:sldMasterId id="2147483797" r:id="rId7"/>
    <p:sldMasterId id="2147483799" r:id="rId8"/>
    <p:sldMasterId id="2147483801" r:id="rId9"/>
    <p:sldMasterId id="2147483803" r:id="rId10"/>
    <p:sldMasterId id="2147483805" r:id="rId11"/>
    <p:sldMasterId id="2147483807" r:id="rId12"/>
    <p:sldMasterId id="2147483809" r:id="rId13"/>
    <p:sldMasterId id="2147483811" r:id="rId14"/>
    <p:sldMasterId id="2147483813" r:id="rId15"/>
    <p:sldMasterId id="2147483815" r:id="rId16"/>
    <p:sldMasterId id="2147483817" r:id="rId17"/>
    <p:sldMasterId id="2147483819" r:id="rId18"/>
    <p:sldMasterId id="2147483821" r:id="rId19"/>
    <p:sldMasterId id="2147483823" r:id="rId20"/>
    <p:sldMasterId id="2147483825" r:id="rId21"/>
    <p:sldMasterId id="2147483827" r:id="rId22"/>
    <p:sldMasterId id="2147483829" r:id="rId23"/>
    <p:sldMasterId id="2147483831" r:id="rId24"/>
    <p:sldMasterId id="2147483833" r:id="rId25"/>
    <p:sldMasterId id="2147483835" r:id="rId26"/>
    <p:sldMasterId id="2147483837" r:id="rId27"/>
    <p:sldMasterId id="2147483839" r:id="rId28"/>
    <p:sldMasterId id="2147483841" r:id="rId29"/>
    <p:sldMasterId id="2147483843" r:id="rId30"/>
    <p:sldMasterId id="2147483845" r:id="rId31"/>
    <p:sldMasterId id="2147483847" r:id="rId32"/>
    <p:sldMasterId id="2147483849" r:id="rId33"/>
    <p:sldMasterId id="2147483851" r:id="rId34"/>
    <p:sldMasterId id="2147483853" r:id="rId35"/>
    <p:sldMasterId id="2147483855" r:id="rId36"/>
    <p:sldMasterId id="2147483857" r:id="rId37"/>
    <p:sldMasterId id="2147483859" r:id="rId38"/>
    <p:sldMasterId id="2147483861" r:id="rId39"/>
    <p:sldMasterId id="2147483863" r:id="rId40"/>
    <p:sldMasterId id="2147483865" r:id="rId41"/>
    <p:sldMasterId id="2147483867" r:id="rId42"/>
    <p:sldMasterId id="2147483869" r:id="rId43"/>
    <p:sldMasterId id="2147483871" r:id="rId44"/>
    <p:sldMasterId id="2147483873" r:id="rId45"/>
    <p:sldMasterId id="2147483875" r:id="rId46"/>
    <p:sldMasterId id="2147483877" r:id="rId47"/>
    <p:sldMasterId id="2147483879" r:id="rId48"/>
    <p:sldMasterId id="2147483881" r:id="rId49"/>
    <p:sldMasterId id="2147483883" r:id="rId50"/>
    <p:sldMasterId id="2147483885" r:id="rId51"/>
    <p:sldMasterId id="2147483887" r:id="rId52"/>
    <p:sldMasterId id="2147483889" r:id="rId53"/>
    <p:sldMasterId id="2147483891" r:id="rId54"/>
    <p:sldMasterId id="2147483893" r:id="rId55"/>
    <p:sldMasterId id="2147483895" r:id="rId56"/>
    <p:sldMasterId id="2147483897" r:id="rId57"/>
    <p:sldMasterId id="2147483899" r:id="rId58"/>
    <p:sldMasterId id="2147483901" r:id="rId59"/>
    <p:sldMasterId id="2147483903" r:id="rId60"/>
    <p:sldMasterId id="2147483905" r:id="rId61"/>
    <p:sldMasterId id="2147483907" r:id="rId62"/>
    <p:sldMasterId id="2147483909" r:id="rId63"/>
    <p:sldMasterId id="2147483911" r:id="rId64"/>
    <p:sldMasterId id="2147483913" r:id="rId65"/>
    <p:sldMasterId id="2147483915" r:id="rId66"/>
    <p:sldMasterId id="2147483917" r:id="rId67"/>
    <p:sldMasterId id="2147483919" r:id="rId68"/>
    <p:sldMasterId id="2147483921" r:id="rId69"/>
    <p:sldMasterId id="2147483923" r:id="rId70"/>
    <p:sldMasterId id="2147483925" r:id="rId71"/>
    <p:sldMasterId id="2147483927" r:id="rId72"/>
    <p:sldMasterId id="2147483929" r:id="rId73"/>
    <p:sldMasterId id="2147483931" r:id="rId74"/>
    <p:sldMasterId id="2147483933" r:id="rId75"/>
    <p:sldMasterId id="2147483935" r:id="rId76"/>
    <p:sldMasterId id="2147483937" r:id="rId77"/>
    <p:sldMasterId id="2147483939" r:id="rId78"/>
    <p:sldMasterId id="2147483941" r:id="rId79"/>
    <p:sldMasterId id="2147483943" r:id="rId80"/>
    <p:sldMasterId id="2147483945" r:id="rId81"/>
    <p:sldMasterId id="2147483947" r:id="rId82"/>
    <p:sldMasterId id="2147483949" r:id="rId83"/>
    <p:sldMasterId id="2147483951" r:id="rId84"/>
    <p:sldMasterId id="2147483953" r:id="rId85"/>
    <p:sldMasterId id="2147483955" r:id="rId86"/>
    <p:sldMasterId id="2147483957" r:id="rId87"/>
    <p:sldMasterId id="2147483959" r:id="rId88"/>
    <p:sldMasterId id="2147483961" r:id="rId89"/>
    <p:sldMasterId id="2147483963" r:id="rId90"/>
    <p:sldMasterId id="2147483964" r:id="rId91"/>
    <p:sldMasterId id="2147483966" r:id="rId92"/>
    <p:sldMasterId id="2147483968" r:id="rId93"/>
    <p:sldMasterId id="2147483970" r:id="rId94"/>
    <p:sldMasterId id="2147483972" r:id="rId95"/>
    <p:sldMasterId id="2147483974" r:id="rId96"/>
    <p:sldMasterId id="2147483976" r:id="rId97"/>
    <p:sldMasterId id="2147483978" r:id="rId98"/>
    <p:sldMasterId id="2147483980" r:id="rId99"/>
    <p:sldMasterId id="2147483982" r:id="rId100"/>
    <p:sldMasterId id="2147483984" r:id="rId101"/>
    <p:sldMasterId id="2147483986" r:id="rId102"/>
    <p:sldMasterId id="2147483988" r:id="rId103"/>
    <p:sldMasterId id="2147483990" r:id="rId104"/>
    <p:sldMasterId id="2147483992" r:id="rId105"/>
    <p:sldMasterId id="2147483994" r:id="rId106"/>
    <p:sldMasterId id="2147483996" r:id="rId107"/>
    <p:sldMasterId id="2147483998" r:id="rId108"/>
    <p:sldMasterId id="2147484000" r:id="rId109"/>
    <p:sldMasterId id="2147484001" r:id="rId110"/>
    <p:sldMasterId id="2147484003" r:id="rId111"/>
    <p:sldMasterId id="2147484005" r:id="rId112"/>
    <p:sldMasterId id="2147484007" r:id="rId113"/>
    <p:sldMasterId id="2147484008" r:id="rId114"/>
    <p:sldMasterId id="2147484010" r:id="rId115"/>
    <p:sldMasterId id="2147484012" r:id="rId116"/>
    <p:sldMasterId id="2147484014" r:id="rId117"/>
    <p:sldMasterId id="2147484016" r:id="rId118"/>
    <p:sldMasterId id="2147484018" r:id="rId119"/>
    <p:sldMasterId id="2147484020" r:id="rId120"/>
    <p:sldMasterId id="2147484022" r:id="rId121"/>
    <p:sldMasterId id="2147484023" r:id="rId122"/>
    <p:sldMasterId id="2147484025" r:id="rId123"/>
    <p:sldMasterId id="2147484027" r:id="rId124"/>
    <p:sldMasterId id="2147484029" r:id="rId125"/>
    <p:sldMasterId id="2147484031" r:id="rId126"/>
    <p:sldMasterId id="2147484033" r:id="rId127"/>
    <p:sldMasterId id="2147484035" r:id="rId128"/>
    <p:sldMasterId id="2147484037" r:id="rId129"/>
    <p:sldMasterId id="2147484039" r:id="rId130"/>
    <p:sldMasterId id="2147484041" r:id="rId131"/>
    <p:sldMasterId id="2147484043" r:id="rId132"/>
    <p:sldMasterId id="2147484045" r:id="rId133"/>
    <p:sldMasterId id="2147484047" r:id="rId134"/>
    <p:sldMasterId id="2147484049" r:id="rId135"/>
    <p:sldMasterId id="2147484051" r:id="rId136"/>
    <p:sldMasterId id="2147484053" r:id="rId137"/>
    <p:sldMasterId id="2147484055" r:id="rId138"/>
    <p:sldMasterId id="2147484057" r:id="rId139"/>
    <p:sldMasterId id="2147484059" r:id="rId140"/>
    <p:sldMasterId id="2147484061" r:id="rId141"/>
    <p:sldMasterId id="2147484063" r:id="rId142"/>
    <p:sldMasterId id="2147484065" r:id="rId143"/>
    <p:sldMasterId id="2147484067" r:id="rId144"/>
    <p:sldMasterId id="2147484069" r:id="rId145"/>
    <p:sldMasterId id="2147484071" r:id="rId146"/>
    <p:sldMasterId id="2147484073" r:id="rId147"/>
    <p:sldMasterId id="2147484075" r:id="rId148"/>
    <p:sldMasterId id="2147484077" r:id="rId149"/>
    <p:sldMasterId id="2147484079" r:id="rId150"/>
    <p:sldMasterId id="2147484081" r:id="rId151"/>
    <p:sldMasterId id="2147484083" r:id="rId152"/>
    <p:sldMasterId id="2147484085" r:id="rId153"/>
    <p:sldMasterId id="2147484087" r:id="rId154"/>
    <p:sldMasterId id="2147484089" r:id="rId155"/>
    <p:sldMasterId id="2147484091" r:id="rId156"/>
    <p:sldMasterId id="2147484093" r:id="rId157"/>
    <p:sldMasterId id="2147484095" r:id="rId158"/>
    <p:sldMasterId id="2147484097" r:id="rId159"/>
    <p:sldMasterId id="2147484099" r:id="rId160"/>
    <p:sldMasterId id="2147484101" r:id="rId161"/>
    <p:sldMasterId id="2147484103" r:id="rId162"/>
    <p:sldMasterId id="2147484105" r:id="rId163"/>
    <p:sldMasterId id="2147484107" r:id="rId164"/>
    <p:sldMasterId id="2147484109" r:id="rId165"/>
    <p:sldMasterId id="2147484111" r:id="rId166"/>
    <p:sldMasterId id="2147484113" r:id="rId167"/>
  </p:sldMasterIdLst>
  <p:notesMasterIdLst>
    <p:notesMasterId r:id="rId197"/>
  </p:notesMasterIdLst>
  <p:handoutMasterIdLst>
    <p:handoutMasterId r:id="rId198"/>
  </p:handoutMasterIdLst>
  <p:sldIdLst>
    <p:sldId id="284" r:id="rId168"/>
    <p:sldId id="285" r:id="rId169"/>
    <p:sldId id="350" r:id="rId170"/>
    <p:sldId id="287" r:id="rId171"/>
    <p:sldId id="288" r:id="rId172"/>
    <p:sldId id="320" r:id="rId173"/>
    <p:sldId id="353" r:id="rId174"/>
    <p:sldId id="354" r:id="rId175"/>
    <p:sldId id="357" r:id="rId176"/>
    <p:sldId id="290" r:id="rId177"/>
    <p:sldId id="361" r:id="rId178"/>
    <p:sldId id="291" r:id="rId179"/>
    <p:sldId id="292" r:id="rId180"/>
    <p:sldId id="293" r:id="rId181"/>
    <p:sldId id="294" r:id="rId182"/>
    <p:sldId id="295" r:id="rId183"/>
    <p:sldId id="296" r:id="rId184"/>
    <p:sldId id="297" r:id="rId185"/>
    <p:sldId id="298" r:id="rId186"/>
    <p:sldId id="299" r:id="rId187"/>
    <p:sldId id="300" r:id="rId188"/>
    <p:sldId id="301" r:id="rId189"/>
    <p:sldId id="358" r:id="rId190"/>
    <p:sldId id="359" r:id="rId191"/>
    <p:sldId id="360" r:id="rId192"/>
    <p:sldId id="303" r:id="rId193"/>
    <p:sldId id="362" r:id="rId194"/>
    <p:sldId id="304" r:id="rId195"/>
    <p:sldId id="305" r:id="rId196"/>
  </p:sldIdLst>
  <p:sldSz cx="9144000" cy="6858000" type="screen4x3"/>
  <p:notesSz cx="6858000" cy="9144000"/>
  <p:custDataLst>
    <p:tags r:id="rId19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  <p15:guide id="9" orient="horz" pos="2204">
          <p15:clr>
            <a:srgbClr val="A4A3A4"/>
          </p15:clr>
        </p15:guide>
        <p15:guide id="10" pos="20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1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1" autoAdjust="0"/>
    <p:restoredTop sz="92176" autoAdjust="0"/>
  </p:normalViewPr>
  <p:slideViewPr>
    <p:cSldViewPr snapToGrid="0" showGuides="1">
      <p:cViewPr varScale="1">
        <p:scale>
          <a:sx n="82" d="100"/>
          <a:sy n="82" d="100"/>
        </p:scale>
        <p:origin x="856" y="160"/>
      </p:cViewPr>
      <p:guideLst>
        <p:guide orient="horz" pos="2158"/>
        <p:guide pos="2880"/>
        <p:guide orient="horz" pos="2204"/>
        <p:guide pos="2092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-32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Master" Target="slideMasters/slideMaster142.xml"/><Relationship Id="rId143" Type="http://schemas.openxmlformats.org/officeDocument/2006/relationships/slideMaster" Target="slideMasters/slideMaster143.xml"/><Relationship Id="rId144" Type="http://schemas.openxmlformats.org/officeDocument/2006/relationships/slideMaster" Target="slideMasters/slideMaster144.xml"/><Relationship Id="rId145" Type="http://schemas.openxmlformats.org/officeDocument/2006/relationships/slideMaster" Target="slideMasters/slideMaster145.xml"/><Relationship Id="rId146" Type="http://schemas.openxmlformats.org/officeDocument/2006/relationships/slideMaster" Target="slideMasters/slideMaster146.xml"/><Relationship Id="rId147" Type="http://schemas.openxmlformats.org/officeDocument/2006/relationships/slideMaster" Target="slideMasters/slideMaster147.xml"/><Relationship Id="rId148" Type="http://schemas.openxmlformats.org/officeDocument/2006/relationships/slideMaster" Target="slideMasters/slideMaster148.xml"/><Relationship Id="rId149" Type="http://schemas.openxmlformats.org/officeDocument/2006/relationships/slideMaster" Target="slideMasters/slideMaster149.xml"/><Relationship Id="rId180" Type="http://schemas.openxmlformats.org/officeDocument/2006/relationships/slide" Target="slides/slide13.xml"/><Relationship Id="rId181" Type="http://schemas.openxmlformats.org/officeDocument/2006/relationships/slide" Target="slides/slide14.xml"/><Relationship Id="rId182" Type="http://schemas.openxmlformats.org/officeDocument/2006/relationships/slide" Target="slides/slide15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83" Type="http://schemas.openxmlformats.org/officeDocument/2006/relationships/slide" Target="slides/slide16.xml"/><Relationship Id="rId184" Type="http://schemas.openxmlformats.org/officeDocument/2006/relationships/slide" Target="slides/slide17.xml"/><Relationship Id="rId185" Type="http://schemas.openxmlformats.org/officeDocument/2006/relationships/slide" Target="slides/slide18.xml"/><Relationship Id="rId186" Type="http://schemas.openxmlformats.org/officeDocument/2006/relationships/slide" Target="slides/slide19.xml"/><Relationship Id="rId187" Type="http://schemas.openxmlformats.org/officeDocument/2006/relationships/slide" Target="slides/slide20.xml"/><Relationship Id="rId188" Type="http://schemas.openxmlformats.org/officeDocument/2006/relationships/slide" Target="slides/slide21.xml"/><Relationship Id="rId189" Type="http://schemas.openxmlformats.org/officeDocument/2006/relationships/slide" Target="slides/slide22.xml"/><Relationship Id="rId80" Type="http://schemas.openxmlformats.org/officeDocument/2006/relationships/slideMaster" Target="slideMasters/slideMaster80.xml"/><Relationship Id="rId81" Type="http://schemas.openxmlformats.org/officeDocument/2006/relationships/slideMaster" Target="slideMasters/slideMaster81.xml"/><Relationship Id="rId82" Type="http://schemas.openxmlformats.org/officeDocument/2006/relationships/slideMaster" Target="slideMasters/slideMaster82.xml"/><Relationship Id="rId83" Type="http://schemas.openxmlformats.org/officeDocument/2006/relationships/slideMaster" Target="slideMasters/slideMaster83.xml"/><Relationship Id="rId84" Type="http://schemas.openxmlformats.org/officeDocument/2006/relationships/slideMaster" Target="slideMasters/slideMaster84.xml"/><Relationship Id="rId85" Type="http://schemas.openxmlformats.org/officeDocument/2006/relationships/slideMaster" Target="slideMasters/slideMaster85.xml"/><Relationship Id="rId86" Type="http://schemas.openxmlformats.org/officeDocument/2006/relationships/slideMaster" Target="slideMasters/slideMaster86.xml"/><Relationship Id="rId87" Type="http://schemas.openxmlformats.org/officeDocument/2006/relationships/slideMaster" Target="slideMasters/slideMaster87.xml"/><Relationship Id="rId88" Type="http://schemas.openxmlformats.org/officeDocument/2006/relationships/slideMaster" Target="slideMasters/slideMaster88.xml"/><Relationship Id="rId89" Type="http://schemas.openxmlformats.org/officeDocument/2006/relationships/slideMaster" Target="slideMasters/slideMaster89.xml"/><Relationship Id="rId110" Type="http://schemas.openxmlformats.org/officeDocument/2006/relationships/slideMaster" Target="slideMasters/slideMaster110.xml"/><Relationship Id="rId111" Type="http://schemas.openxmlformats.org/officeDocument/2006/relationships/slideMaster" Target="slideMasters/slideMaster111.xml"/><Relationship Id="rId112" Type="http://schemas.openxmlformats.org/officeDocument/2006/relationships/slideMaster" Target="slideMasters/slideMaster112.xml"/><Relationship Id="rId113" Type="http://schemas.openxmlformats.org/officeDocument/2006/relationships/slideMaster" Target="slideMasters/slideMaster113.xml"/><Relationship Id="rId114" Type="http://schemas.openxmlformats.org/officeDocument/2006/relationships/slideMaster" Target="slideMasters/slideMaster114.xml"/><Relationship Id="rId115" Type="http://schemas.openxmlformats.org/officeDocument/2006/relationships/slideMaster" Target="slideMasters/slideMaster115.xml"/><Relationship Id="rId116" Type="http://schemas.openxmlformats.org/officeDocument/2006/relationships/slideMaster" Target="slideMasters/slideMaster116.xml"/><Relationship Id="rId117" Type="http://schemas.openxmlformats.org/officeDocument/2006/relationships/slideMaster" Target="slideMasters/slideMaster117.xml"/><Relationship Id="rId118" Type="http://schemas.openxmlformats.org/officeDocument/2006/relationships/slideMaster" Target="slideMasters/slideMaster118.xml"/><Relationship Id="rId119" Type="http://schemas.openxmlformats.org/officeDocument/2006/relationships/slideMaster" Target="slideMasters/slideMaster119.xml"/><Relationship Id="rId150" Type="http://schemas.openxmlformats.org/officeDocument/2006/relationships/slideMaster" Target="slideMasters/slideMaster150.xml"/><Relationship Id="rId151" Type="http://schemas.openxmlformats.org/officeDocument/2006/relationships/slideMaster" Target="slideMasters/slideMaster151.xml"/><Relationship Id="rId152" Type="http://schemas.openxmlformats.org/officeDocument/2006/relationships/slideMaster" Target="slideMasters/slideMaster15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Master" Target="slideMasters/slideMaster153.xml"/><Relationship Id="rId154" Type="http://schemas.openxmlformats.org/officeDocument/2006/relationships/slideMaster" Target="slideMasters/slideMaster154.xml"/><Relationship Id="rId155" Type="http://schemas.openxmlformats.org/officeDocument/2006/relationships/slideMaster" Target="slideMasters/slideMaster155.xml"/><Relationship Id="rId156" Type="http://schemas.openxmlformats.org/officeDocument/2006/relationships/slideMaster" Target="slideMasters/slideMaster156.xml"/><Relationship Id="rId157" Type="http://schemas.openxmlformats.org/officeDocument/2006/relationships/slideMaster" Target="slideMasters/slideMaster157.xml"/><Relationship Id="rId158" Type="http://schemas.openxmlformats.org/officeDocument/2006/relationships/slideMaster" Target="slideMasters/slideMaster158.xml"/><Relationship Id="rId159" Type="http://schemas.openxmlformats.org/officeDocument/2006/relationships/slideMaster" Target="slideMasters/slideMaster159.xml"/><Relationship Id="rId190" Type="http://schemas.openxmlformats.org/officeDocument/2006/relationships/slide" Target="slides/slide23.xml"/><Relationship Id="rId191" Type="http://schemas.openxmlformats.org/officeDocument/2006/relationships/slide" Target="slides/slide24.xml"/><Relationship Id="rId192" Type="http://schemas.openxmlformats.org/officeDocument/2006/relationships/slide" Target="slides/slide25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193" Type="http://schemas.openxmlformats.org/officeDocument/2006/relationships/slide" Target="slides/slide26.xml"/><Relationship Id="rId194" Type="http://schemas.openxmlformats.org/officeDocument/2006/relationships/slide" Target="slides/slide27.xml"/><Relationship Id="rId195" Type="http://schemas.openxmlformats.org/officeDocument/2006/relationships/slide" Target="slides/slide28.xml"/><Relationship Id="rId196" Type="http://schemas.openxmlformats.org/officeDocument/2006/relationships/slide" Target="slides/slide29.xml"/><Relationship Id="rId197" Type="http://schemas.openxmlformats.org/officeDocument/2006/relationships/notesMaster" Target="notesMasters/notesMaster1.xml"/><Relationship Id="rId198" Type="http://schemas.openxmlformats.org/officeDocument/2006/relationships/handoutMaster" Target="handoutMasters/handoutMaster1.xml"/><Relationship Id="rId199" Type="http://schemas.openxmlformats.org/officeDocument/2006/relationships/tags" Target="tags/tag1.xml"/><Relationship Id="rId90" Type="http://schemas.openxmlformats.org/officeDocument/2006/relationships/slideMaster" Target="slideMasters/slideMaster90.xml"/><Relationship Id="rId91" Type="http://schemas.openxmlformats.org/officeDocument/2006/relationships/slideMaster" Target="slideMasters/slideMaster91.xml"/><Relationship Id="rId92" Type="http://schemas.openxmlformats.org/officeDocument/2006/relationships/slideMaster" Target="slideMasters/slideMaster92.xml"/><Relationship Id="rId93" Type="http://schemas.openxmlformats.org/officeDocument/2006/relationships/slideMaster" Target="slideMasters/slideMaster93.xml"/><Relationship Id="rId94" Type="http://schemas.openxmlformats.org/officeDocument/2006/relationships/slideMaster" Target="slideMasters/slideMaster94.xml"/><Relationship Id="rId95" Type="http://schemas.openxmlformats.org/officeDocument/2006/relationships/slideMaster" Target="slideMasters/slideMaster95.xml"/><Relationship Id="rId96" Type="http://schemas.openxmlformats.org/officeDocument/2006/relationships/slideMaster" Target="slideMasters/slideMaster96.xml"/><Relationship Id="rId97" Type="http://schemas.openxmlformats.org/officeDocument/2006/relationships/slideMaster" Target="slideMasters/slideMaster97.xml"/><Relationship Id="rId98" Type="http://schemas.openxmlformats.org/officeDocument/2006/relationships/slideMaster" Target="slideMasters/slideMaster98.xml"/><Relationship Id="rId99" Type="http://schemas.openxmlformats.org/officeDocument/2006/relationships/slideMaster" Target="slideMasters/slideMaster99.xml"/><Relationship Id="rId120" Type="http://schemas.openxmlformats.org/officeDocument/2006/relationships/slideMaster" Target="slideMasters/slideMaster120.xml"/><Relationship Id="rId121" Type="http://schemas.openxmlformats.org/officeDocument/2006/relationships/slideMaster" Target="slideMasters/slideMaster121.xml"/><Relationship Id="rId122" Type="http://schemas.openxmlformats.org/officeDocument/2006/relationships/slideMaster" Target="slideMasters/slideMaster122.xml"/><Relationship Id="rId123" Type="http://schemas.openxmlformats.org/officeDocument/2006/relationships/slideMaster" Target="slideMasters/slideMaster123.xml"/><Relationship Id="rId124" Type="http://schemas.openxmlformats.org/officeDocument/2006/relationships/slideMaster" Target="slideMasters/slideMaster124.xml"/><Relationship Id="rId125" Type="http://schemas.openxmlformats.org/officeDocument/2006/relationships/slideMaster" Target="slideMasters/slideMaster125.xml"/><Relationship Id="rId126" Type="http://schemas.openxmlformats.org/officeDocument/2006/relationships/slideMaster" Target="slideMasters/slideMaster126.xml"/><Relationship Id="rId127" Type="http://schemas.openxmlformats.org/officeDocument/2006/relationships/slideMaster" Target="slideMasters/slideMaster127.xml"/><Relationship Id="rId128" Type="http://schemas.openxmlformats.org/officeDocument/2006/relationships/slideMaster" Target="slideMasters/slideMaster128.xml"/><Relationship Id="rId129" Type="http://schemas.openxmlformats.org/officeDocument/2006/relationships/slideMaster" Target="slideMasters/slideMaster129.xml"/><Relationship Id="rId160" Type="http://schemas.openxmlformats.org/officeDocument/2006/relationships/slideMaster" Target="slideMasters/slideMaster160.xml"/><Relationship Id="rId161" Type="http://schemas.openxmlformats.org/officeDocument/2006/relationships/slideMaster" Target="slideMasters/slideMaster161.xml"/><Relationship Id="rId162" Type="http://schemas.openxmlformats.org/officeDocument/2006/relationships/slideMaster" Target="slideMasters/slideMaster162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63" Type="http://schemas.openxmlformats.org/officeDocument/2006/relationships/slideMaster" Target="slideMasters/slideMaster163.xml"/><Relationship Id="rId164" Type="http://schemas.openxmlformats.org/officeDocument/2006/relationships/slideMaster" Target="slideMasters/slideMaster164.xml"/><Relationship Id="rId165" Type="http://schemas.openxmlformats.org/officeDocument/2006/relationships/slideMaster" Target="slideMasters/slideMaster165.xml"/><Relationship Id="rId166" Type="http://schemas.openxmlformats.org/officeDocument/2006/relationships/slideMaster" Target="slideMasters/slideMaster166.xml"/><Relationship Id="rId167" Type="http://schemas.openxmlformats.org/officeDocument/2006/relationships/slideMaster" Target="slideMasters/slideMaster167.xml"/><Relationship Id="rId168" Type="http://schemas.openxmlformats.org/officeDocument/2006/relationships/slide" Target="slides/slide1.xml"/><Relationship Id="rId169" Type="http://schemas.openxmlformats.org/officeDocument/2006/relationships/slide" Target="slides/slide2.xml"/><Relationship Id="rId200" Type="http://schemas.openxmlformats.org/officeDocument/2006/relationships/commentAuthors" Target="commentAuthors.xml"/><Relationship Id="rId201" Type="http://schemas.openxmlformats.org/officeDocument/2006/relationships/presProps" Target="presProps.xml"/><Relationship Id="rId202" Type="http://schemas.openxmlformats.org/officeDocument/2006/relationships/viewProps" Target="viewProps.xml"/><Relationship Id="rId203" Type="http://schemas.openxmlformats.org/officeDocument/2006/relationships/theme" Target="theme/theme1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204" Type="http://schemas.openxmlformats.org/officeDocument/2006/relationships/tableStyles" Target="tableStyles.xml"/><Relationship Id="rId130" Type="http://schemas.openxmlformats.org/officeDocument/2006/relationships/slideMaster" Target="slideMasters/slideMaster130.xml"/><Relationship Id="rId131" Type="http://schemas.openxmlformats.org/officeDocument/2006/relationships/slideMaster" Target="slideMasters/slideMaster131.xml"/><Relationship Id="rId132" Type="http://schemas.openxmlformats.org/officeDocument/2006/relationships/slideMaster" Target="slideMasters/slideMaster132.xml"/><Relationship Id="rId133" Type="http://schemas.openxmlformats.org/officeDocument/2006/relationships/slideMaster" Target="slideMasters/slideMaster133.xml"/><Relationship Id="rId134" Type="http://schemas.openxmlformats.org/officeDocument/2006/relationships/slideMaster" Target="slideMasters/slideMaster134.xml"/><Relationship Id="rId135" Type="http://schemas.openxmlformats.org/officeDocument/2006/relationships/slideMaster" Target="slideMasters/slideMaster135.xml"/><Relationship Id="rId136" Type="http://schemas.openxmlformats.org/officeDocument/2006/relationships/slideMaster" Target="slideMasters/slideMaster136.xml"/><Relationship Id="rId137" Type="http://schemas.openxmlformats.org/officeDocument/2006/relationships/slideMaster" Target="slideMasters/slideMaster137.xml"/><Relationship Id="rId138" Type="http://schemas.openxmlformats.org/officeDocument/2006/relationships/slideMaster" Target="slideMasters/slideMaster138.xml"/><Relationship Id="rId139" Type="http://schemas.openxmlformats.org/officeDocument/2006/relationships/slideMaster" Target="slideMasters/slideMaster139.xml"/><Relationship Id="rId170" Type="http://schemas.openxmlformats.org/officeDocument/2006/relationships/slide" Target="slides/slide3.xml"/><Relationship Id="rId171" Type="http://schemas.openxmlformats.org/officeDocument/2006/relationships/slide" Target="slides/slide4.xml"/><Relationship Id="rId172" Type="http://schemas.openxmlformats.org/officeDocument/2006/relationships/slide" Target="slides/slide5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173" Type="http://schemas.openxmlformats.org/officeDocument/2006/relationships/slide" Target="slides/slide6.xml"/><Relationship Id="rId174" Type="http://schemas.openxmlformats.org/officeDocument/2006/relationships/slide" Target="slides/slide7.xml"/><Relationship Id="rId175" Type="http://schemas.openxmlformats.org/officeDocument/2006/relationships/slide" Target="slides/slide8.xml"/><Relationship Id="rId176" Type="http://schemas.openxmlformats.org/officeDocument/2006/relationships/slide" Target="slides/slide9.xml"/><Relationship Id="rId177" Type="http://schemas.openxmlformats.org/officeDocument/2006/relationships/slide" Target="slides/slide10.xml"/><Relationship Id="rId178" Type="http://schemas.openxmlformats.org/officeDocument/2006/relationships/slide" Target="slides/slide11.xml"/><Relationship Id="rId179" Type="http://schemas.openxmlformats.org/officeDocument/2006/relationships/slide" Target="slides/slide12.xml"/><Relationship Id="rId70" Type="http://schemas.openxmlformats.org/officeDocument/2006/relationships/slideMaster" Target="slideMasters/slideMaster70.xml"/><Relationship Id="rId71" Type="http://schemas.openxmlformats.org/officeDocument/2006/relationships/slideMaster" Target="slideMasters/slideMaster71.xml"/><Relationship Id="rId72" Type="http://schemas.openxmlformats.org/officeDocument/2006/relationships/slideMaster" Target="slideMasters/slideMaster72.xml"/><Relationship Id="rId73" Type="http://schemas.openxmlformats.org/officeDocument/2006/relationships/slideMaster" Target="slideMasters/slideMaster73.xml"/><Relationship Id="rId74" Type="http://schemas.openxmlformats.org/officeDocument/2006/relationships/slideMaster" Target="slideMasters/slideMaster74.xml"/><Relationship Id="rId75" Type="http://schemas.openxmlformats.org/officeDocument/2006/relationships/slideMaster" Target="slideMasters/slideMaster75.xml"/><Relationship Id="rId76" Type="http://schemas.openxmlformats.org/officeDocument/2006/relationships/slideMaster" Target="slideMasters/slideMaster76.xml"/><Relationship Id="rId77" Type="http://schemas.openxmlformats.org/officeDocument/2006/relationships/slideMaster" Target="slideMasters/slideMaster77.xml"/><Relationship Id="rId78" Type="http://schemas.openxmlformats.org/officeDocument/2006/relationships/slideMaster" Target="slideMasters/slideMaster78.xml"/><Relationship Id="rId79" Type="http://schemas.openxmlformats.org/officeDocument/2006/relationships/slideMaster" Target="slideMasters/slideMaster7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Master" Target="slideMasters/slideMaster100.xml"/><Relationship Id="rId101" Type="http://schemas.openxmlformats.org/officeDocument/2006/relationships/slideMaster" Target="slideMasters/slideMaster101.xml"/><Relationship Id="rId102" Type="http://schemas.openxmlformats.org/officeDocument/2006/relationships/slideMaster" Target="slideMasters/slideMaster102.xml"/><Relationship Id="rId103" Type="http://schemas.openxmlformats.org/officeDocument/2006/relationships/slideMaster" Target="slideMasters/slideMaster103.xml"/><Relationship Id="rId104" Type="http://schemas.openxmlformats.org/officeDocument/2006/relationships/slideMaster" Target="slideMasters/slideMaster104.xml"/><Relationship Id="rId105" Type="http://schemas.openxmlformats.org/officeDocument/2006/relationships/slideMaster" Target="slideMasters/slideMaster105.xml"/><Relationship Id="rId106" Type="http://schemas.openxmlformats.org/officeDocument/2006/relationships/slideMaster" Target="slideMasters/slideMaster106.xml"/><Relationship Id="rId107" Type="http://schemas.openxmlformats.org/officeDocument/2006/relationships/slideMaster" Target="slideMasters/slideMaster107.xml"/><Relationship Id="rId108" Type="http://schemas.openxmlformats.org/officeDocument/2006/relationships/slideMaster" Target="slideMasters/slideMaster108.xml"/><Relationship Id="rId109" Type="http://schemas.openxmlformats.org/officeDocument/2006/relationships/slideMaster" Target="slideMasters/slideMaster10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Master" Target="slideMasters/slideMaster140.xml"/><Relationship Id="rId141" Type="http://schemas.openxmlformats.org/officeDocument/2006/relationships/slideMaster" Target="slideMasters/slideMaster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Click to edit Master text styles</a:t>
            </a:r>
          </a:p>
          <a:p>
            <a:pPr lvl="1"/>
            <a:r>
              <a:rPr lang="en-US" altLang="en-US" noProof="0" dirty="0" smtClean="0"/>
              <a:t>Second level</a:t>
            </a:r>
          </a:p>
          <a:p>
            <a:pPr lvl="2"/>
            <a:r>
              <a:rPr lang="en-US" altLang="en-US" noProof="0" dirty="0" smtClean="0"/>
              <a:t>Third level</a:t>
            </a:r>
          </a:p>
          <a:p>
            <a:pPr lvl="3"/>
            <a:r>
              <a:rPr lang="en-US" altLang="en-US" noProof="0" dirty="0" smtClean="0"/>
              <a:t>Fourth level</a:t>
            </a:r>
          </a:p>
          <a:p>
            <a:pPr lvl="4"/>
            <a:r>
              <a:rPr lang="en-US" altLang="en-US" noProof="0" dirty="0" smtClean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02/01/17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22B9E5E-C957-4F19-9290-8F534A20F1AC}" type="slidenum">
              <a:rPr lang="en-US" sz="1200">
                <a:ea typeface="ヒラギノ角ゴ Pro W3" charset="-128"/>
              </a:rPr>
              <a:pPr algn="r"/>
              <a:t>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6803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6CCB827-09E4-4A48-A642-8702503690BC}" type="slidenum">
              <a:rPr lang="en-US" sz="1200">
                <a:ea typeface="ヒラギノ角ゴ Pro W3" charset="-128"/>
              </a:rPr>
              <a:pPr algn="r"/>
              <a:t>10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448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6CCB827-09E4-4A48-A642-8702503690BC}" type="slidenum">
              <a:rPr lang="en-US" sz="1200">
                <a:ea typeface="ヒラギノ角ゴ Pro W3" charset="-128"/>
              </a:rPr>
              <a:pPr algn="r"/>
              <a:t>11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224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98F9243-2F82-45BF-B18E-7C9EF9F3C94D}" type="slidenum">
              <a:rPr lang="en-US" sz="1200">
                <a:ea typeface="ヒラギノ角ゴ Pro W3" charset="-128"/>
              </a:rPr>
              <a:pPr algn="r"/>
              <a:t>12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7901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8F4DD61-6366-44D2-8C9A-83B502C52EC0}" type="slidenum">
              <a:rPr lang="en-US" sz="1200">
                <a:ea typeface="ヒラギノ角ゴ Pro W3" charset="-128"/>
              </a:rPr>
              <a:pPr algn="r"/>
              <a:t>13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4767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0CA4022-D554-48EE-896D-A02EAAD45110}" type="slidenum">
              <a:rPr lang="en-US" sz="1200">
                <a:ea typeface="ヒラギノ角ゴ Pro W3" charset="-128"/>
              </a:rPr>
              <a:pPr algn="r"/>
              <a:t>14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565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1E0FCA5-49BC-4EF8-BA9D-5886E4D79C14}" type="slidenum">
              <a:rPr lang="en-US" sz="1200">
                <a:ea typeface="ヒラギノ角ゴ Pro W3" charset="-128"/>
              </a:rPr>
              <a:pPr algn="r"/>
              <a:t>15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36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88D9501-CA2B-4C0A-80DE-FE76BA7547F1}" type="slidenum">
              <a:rPr lang="en-US" sz="1200">
                <a:ea typeface="ヒラギノ角ゴ Pro W3" charset="-128"/>
              </a:rPr>
              <a:pPr algn="r"/>
              <a:t>16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44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103367E-993C-41B0-A5D9-9357A520D84D}" type="slidenum">
              <a:rPr lang="en-US" sz="1200">
                <a:ea typeface="ヒラギノ角ゴ Pro W3" charset="-128"/>
              </a:rPr>
              <a:pPr algn="r"/>
              <a:t>17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737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25C1AA6-E9F6-456A-BB84-F69118DA4B9D}" type="slidenum">
              <a:rPr lang="en-US" sz="1200">
                <a:ea typeface="ヒラギノ角ゴ Pro W3" charset="-128"/>
              </a:rPr>
              <a:pPr algn="r"/>
              <a:t>18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879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8A79460-DF68-425B-91EA-AEFC30FD51A1}" type="slidenum">
              <a:rPr lang="en-US" sz="1200">
                <a:ea typeface="ヒラギノ角ゴ Pro W3" charset="-128"/>
              </a:rPr>
              <a:pPr algn="r"/>
              <a:t>19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809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1FBD731-82D8-4637-A280-A84735AC5C67}" type="slidenum">
              <a:rPr lang="en-US" sz="1200">
                <a:ea typeface="ヒラギノ角ゴ Pro W3" charset="-128"/>
              </a:rPr>
              <a:pPr algn="r"/>
              <a:t>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4827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ADFA5C3-0BED-4144-8A9E-469AF9FC5A5E}" type="slidenum">
              <a:rPr lang="en-US" sz="1200">
                <a:ea typeface="ヒラギノ角ゴ Pro W3" charset="-128"/>
              </a:rPr>
              <a:pPr algn="r"/>
              <a:t>20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26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3A0520C-EC1D-479D-A696-56C489426DC4}" type="slidenum">
              <a:rPr lang="en-US" sz="1200">
                <a:ea typeface="ヒラギノ角ゴ Pro W3" charset="-128"/>
              </a:rPr>
              <a:pPr algn="r"/>
              <a:t>21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827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E5900F2-1ACF-4194-9F83-E9D854D861D7}" type="slidenum">
              <a:rPr lang="en-US" sz="1200">
                <a:ea typeface="ヒラギノ角ゴ Pro W3" charset="-128"/>
              </a:rPr>
              <a:pPr algn="r"/>
              <a:t>22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938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10.9 Crossing over and synapsis in prophase I (part 1: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cohesins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and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synaptonemal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complex)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54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10.9-1 Crossing over and synapsis in prophase I (part 2: synapsis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chiasmata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91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10.9-2 Crossing over and synapsis in prophase I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42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0BAB34A-F8B9-417A-9816-47E1A5D6E7F1}" type="slidenum">
              <a:rPr lang="en-US" sz="1200">
                <a:ea typeface="ヒラギノ角ゴ Pro W3" charset="-128"/>
              </a:rPr>
              <a:pPr algn="r"/>
              <a:t>26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5288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0BAB34A-F8B9-417A-9816-47E1A5D6E7F1}" type="slidenum">
              <a:rPr lang="en-US" sz="1200">
                <a:ea typeface="ヒラギノ角ゴ Pro W3" charset="-128"/>
              </a:rPr>
              <a:pPr algn="r"/>
              <a:t>27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04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02BE669-8932-4126-A87F-E42D7C1C1CBE}" type="slidenum">
              <a:rPr lang="en-US" sz="1200">
                <a:ea typeface="ヒラギノ角ゴ Pro W3" charset="-128"/>
              </a:rPr>
              <a:pPr algn="r"/>
              <a:t>28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711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99DD69B-F01A-4691-B689-99460006ED3B}" type="slidenum">
              <a:rPr lang="en-US" sz="1200">
                <a:ea typeface="ヒラギノ角ゴ Pro W3" charset="-128"/>
              </a:rPr>
              <a:pPr algn="r"/>
              <a:t>29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589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10.7 Overview of meiosis: how meiosis reduces chromosome number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8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20C0093-2622-424C-8B0D-E51240B2AE80}" type="slidenum">
              <a:rPr lang="en-US" sz="1200">
                <a:ea typeface="ヒラギノ角ゴ Pro W3" charset="-128"/>
              </a:rPr>
              <a:pPr algn="r"/>
              <a:t>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48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E4F09B1-64E5-48A2-95A6-AA84324E00FC}" type="slidenum">
              <a:rPr lang="en-US" sz="1200">
                <a:ea typeface="ヒラギノ角ゴ Pro W3" charset="-128"/>
              </a:rPr>
              <a:pPr algn="r"/>
              <a:t>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NOTE – this is not part of the text, but rather a quick summary of what is in Figure 10.8.</a:t>
            </a:r>
          </a:p>
        </p:txBody>
      </p:sp>
    </p:spTree>
    <p:extLst>
      <p:ext uri="{BB962C8B-B14F-4D97-AF65-F5344CB8AC3E}">
        <p14:creationId xmlns:p14="http://schemas.microsoft.com/office/powerpoint/2010/main" val="166868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71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10.8 Exploring meiosis in an animal cell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26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10.8-1 Exploring meiosis in an animal cell (part 1: meiosis I)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9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10.8-2 Exploring meiosis in an animal cell (part 2: meiosis II)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0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     © 2016 Pearson Education, Inc.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2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4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33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83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1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9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7.xml"/></Relationships>
</file>

<file path=ppt/slideMasters/_rels/slideMaster10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8.xml"/></Relationships>
</file>

<file path=ppt/slideMasters/_rels/slideMaster10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9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0.xml"/></Relationships>
</file>

<file path=ppt/slideMasters/_rels/slideMaster1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1.xml"/></Relationships>
</file>

<file path=ppt/slideMasters/_rels/slideMaster1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2.xml"/></Relationships>
</file>

<file path=ppt/slideMasters/_rels/slideMaster1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3.xml"/></Relationships>
</file>

<file path=ppt/slideMasters/_rels/slideMaster1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5.xml"/></Relationships>
</file>

<file path=ppt/slideMasters/_rels/slideMaster1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0.xml"/></Relationships>
</file>

<file path=ppt/slideMasters/_rels/slideMaster1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1.xml"/></Relationships>
</file>

<file path=ppt/slideMasters/_rels/slideMaster1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7.xml"/></Relationships>
</file>

<file path=ppt/slideMasters/_rels/slideMaster1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8.xml"/></Relationships>
</file>

<file path=ppt/slideMasters/_rels/slideMaster1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9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0.xml"/></Relationships>
</file>

<file path=ppt/slideMasters/_rels/slideMaster1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2.xml"/></Relationships>
</file>

<file path=ppt/slideMasters/_rels/slideMaster1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3.xml"/></Relationships>
</file>

<file path=ppt/slideMasters/_rels/slideMaster1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4.xml"/></Relationships>
</file>

<file path=ppt/slideMasters/_rels/slideMaster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135.xml"/></Relationships>
</file>

<file path=ppt/slideMasters/_rels/slideMaster1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6.xml"/></Relationships>
</file>

<file path=ppt/slideMasters/_rels/slideMaster1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7.xml"/></Relationships>
</file>

<file path=ppt/slideMasters/_rels/slideMaster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138.xml"/></Relationships>
</file>

<file path=ppt/slideMasters/_rels/slideMaster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139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0.xml"/></Relationships>
</file>

<file path=ppt/slideMasters/_rels/slideMaster1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1.xml"/></Relationships>
</file>

<file path=ppt/slideMasters/_rels/slideMaster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42.xml"/></Relationships>
</file>

<file path=ppt/slideMasters/_rels/slideMaster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43.xml"/></Relationships>
</file>

<file path=ppt/slideMasters/_rels/slideMaster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44.xml"/></Relationships>
</file>

<file path=ppt/slideMasters/_rels/slideMaster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45.xml"/></Relationships>
</file>

<file path=ppt/slideMasters/_rels/slideMaster1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6.xml"/></Relationships>
</file>

<file path=ppt/slideMasters/_rels/slideMaster1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7.xml"/></Relationships>
</file>

<file path=ppt/slideMasters/_rels/slideMaster1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8.xml"/></Relationships>
</file>

<file path=ppt/slideMasters/_rels/slideMaster1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9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0.xml"/></Relationships>
</file>

<file path=ppt/slideMasters/_rels/slideMaster1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1.xml"/></Relationships>
</file>

<file path=ppt/slideMasters/_rels/slideMaster1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2.xml"/></Relationships>
</file>

<file path=ppt/slideMasters/_rels/slideMaster1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3.xml"/></Relationships>
</file>

<file path=ppt/slideMasters/_rels/slideMaster1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4.xml"/></Relationships>
</file>

<file path=ppt/slideMasters/_rels/slideMaster1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5.xml"/></Relationships>
</file>

<file path=ppt/slideMasters/_rels/slideMaster1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6.xml"/></Relationships>
</file>

<file path=ppt/slideMasters/_rels/slideMaster1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7.xml"/></Relationships>
</file>

<file path=ppt/slideMasters/_rels/slideMaster1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8.xml"/></Relationships>
</file>

<file path=ppt/slideMasters/_rels/slideMaster1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0.xml"/></Relationships>
</file>

<file path=ppt/slideMasters/_rels/slideMaster1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1.xml"/></Relationships>
</file>

<file path=ppt/slideMasters/_rels/slideMaster1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2.xml"/></Relationships>
</file>

<file path=ppt/slideMasters/_rels/slideMaster1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3.xml"/></Relationships>
</file>

<file path=ppt/slideMasters/_rels/slideMaster1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4.xml"/></Relationships>
</file>

<file path=ppt/slideMasters/_rels/slideMaster1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5.xml"/></Relationships>
</file>

<file path=ppt/slideMasters/_rels/slideMaster1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6.xml"/></Relationships>
</file>

<file path=ppt/slideMasters/_rels/slideMaster1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7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slideMasters/_rels/slideMaster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slideMasters/_rels/slideMaster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1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1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1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42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84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175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240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6417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8905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77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1933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6678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9518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8312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880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3621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0803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8774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0757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9729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4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9774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3514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282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5959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358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0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0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5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3882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3372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9372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1978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629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4703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0829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4232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1772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7249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2669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484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9291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989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7761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571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4732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1547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9924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2999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4906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9950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3844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5161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87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573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08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99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56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52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64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1288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263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49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919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342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77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773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199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921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0898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821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532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422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67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8129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963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61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028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693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551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651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9079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2757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428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70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5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698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7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73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347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533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221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99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90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248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997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10.3: Meiosis reduces the number of chromosome sets from diploid to haploid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mitosis, meiosis is preceded by the duplication </a:t>
            </a:r>
            <a:br>
              <a:rPr lang="en-US" dirty="0" smtClean="0"/>
            </a:br>
            <a:r>
              <a:rPr lang="en-US" dirty="0" smtClean="0"/>
              <a:t>of chromosomes</a:t>
            </a:r>
          </a:p>
          <a:p>
            <a:r>
              <a:rPr lang="en-US" dirty="0" smtClean="0"/>
              <a:t>Meiosis takes place in two sets of cell divisions, called </a:t>
            </a:r>
            <a:r>
              <a:rPr lang="en-US" b="1" dirty="0" smtClean="0"/>
              <a:t>meiosis I</a:t>
            </a:r>
            <a:r>
              <a:rPr lang="en-US" dirty="0" smtClean="0"/>
              <a:t> and </a:t>
            </a:r>
            <a:r>
              <a:rPr lang="en-US" b="1" dirty="0" smtClean="0"/>
              <a:t>meiosis II</a:t>
            </a:r>
          </a:p>
          <a:p>
            <a:r>
              <a:rPr lang="en-US" dirty="0" smtClean="0"/>
              <a:t>The two cell divisions result in four daughter cells, rather than the two daughter cells in mitosis</a:t>
            </a:r>
          </a:p>
          <a:p>
            <a:r>
              <a:rPr lang="en-US" dirty="0" smtClean="0"/>
              <a:t>Each daughter cell has only half as many chromosomes as the parent cell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smtClean="0"/>
              <a:t>Student groups will prepare posters depicting and describing each phase of Meiosis I and Meiosis II</a:t>
            </a:r>
            <a:endParaRPr lang="en-US" dirty="0" smtClean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smtClean="0"/>
              <a:t>Prophase I</a:t>
            </a:r>
          </a:p>
          <a:p>
            <a:r>
              <a:rPr lang="en-US" dirty="0" smtClean="0"/>
              <a:t>Chromosomes condense progressively throughout prophase I</a:t>
            </a:r>
          </a:p>
          <a:p>
            <a:r>
              <a:rPr lang="en-US" dirty="0" smtClean="0"/>
              <a:t>Homologous chromosomes pair up, aligned gene by gene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b="1" dirty="0" smtClean="0"/>
              <a:t>crossing over</a:t>
            </a:r>
            <a:r>
              <a:rPr lang="en-US" dirty="0" smtClean="0"/>
              <a:t>, </a:t>
            </a:r>
            <a:r>
              <a:rPr lang="en-US" dirty="0" err="1" smtClean="0"/>
              <a:t>nonsister</a:t>
            </a:r>
            <a:r>
              <a:rPr lang="en-US" dirty="0" smtClean="0"/>
              <a:t> chromatids exchange DNA segments</a:t>
            </a:r>
          </a:p>
          <a:p>
            <a:r>
              <a:rPr lang="en-US" dirty="0" smtClean="0"/>
              <a:t>Each homologous pair has one or more X-shaped regions called </a:t>
            </a:r>
            <a:r>
              <a:rPr lang="en-US" b="1" dirty="0" err="1" smtClean="0"/>
              <a:t>chiasmata</a:t>
            </a:r>
            <a:endParaRPr lang="en-US" b="1" dirty="0" smtClean="0"/>
          </a:p>
          <a:p>
            <a:r>
              <a:rPr lang="en-US" dirty="0" err="1" smtClean="0"/>
              <a:t>Chiasmata</a:t>
            </a:r>
            <a:r>
              <a:rPr lang="en-US" dirty="0" smtClean="0"/>
              <a:t> exist at points where crossing over has occurred.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100" indent="-292100">
              <a:spcBef>
                <a:spcPct val="20000"/>
              </a:spcBef>
              <a:buNone/>
            </a:pPr>
            <a:r>
              <a:rPr lang="en-US" b="1" dirty="0">
                <a:ea typeface="ヒラギノ角ゴ Pro W3" charset="-128"/>
              </a:rPr>
              <a:t>Metaphase I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In metaphase I, homologous pairs line up at the metaphase plate, with one chromosome facing each pole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Microtubules from one pole are attached to the kinetochore of one chromosome of each tetrad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Microtubules from the other pole are attached to the kinetochore of the other chromosome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smtClean="0"/>
              <a:t>Anaphase I</a:t>
            </a:r>
          </a:p>
          <a:p>
            <a:r>
              <a:rPr lang="en-US" dirty="0" smtClean="0"/>
              <a:t>In anaphase I, pairs of homologous chromosomes separate</a:t>
            </a:r>
          </a:p>
          <a:p>
            <a:r>
              <a:rPr lang="en-US" dirty="0" smtClean="0"/>
              <a:t>One chromosome moves toward each pole, guided by the spindle apparatus</a:t>
            </a:r>
          </a:p>
          <a:p>
            <a:r>
              <a:rPr lang="en-US" dirty="0" smtClean="0"/>
              <a:t>Sister chromatids remain attached at the centromere and move as one unit toward the pole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err="1" smtClean="0"/>
              <a:t>Telophase</a:t>
            </a:r>
            <a:r>
              <a:rPr lang="en-US" b="1" dirty="0" smtClean="0"/>
              <a:t> I and Cytokinesis</a:t>
            </a:r>
          </a:p>
          <a:p>
            <a:r>
              <a:rPr lang="en-US" dirty="0" smtClean="0"/>
              <a:t>In the beginning of </a:t>
            </a:r>
            <a:r>
              <a:rPr lang="en-US" dirty="0" err="1" smtClean="0"/>
              <a:t>telophase</a:t>
            </a:r>
            <a:r>
              <a:rPr lang="en-US" dirty="0" smtClean="0"/>
              <a:t> I, each half of the cell has a haploid set of chromosomes</a:t>
            </a:r>
          </a:p>
          <a:p>
            <a:r>
              <a:rPr lang="en-US" dirty="0" smtClean="0"/>
              <a:t>Each chromosome still consists of two sister chromatids</a:t>
            </a:r>
          </a:p>
          <a:p>
            <a:r>
              <a:rPr lang="en-US" dirty="0" smtClean="0"/>
              <a:t>Cytokinesis usually occurs simultaneously, forming two haploid daughter cells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animal cells, a cleavage furrow forms; in plant cells, a cell plate forms</a:t>
            </a:r>
          </a:p>
          <a:p>
            <a:r>
              <a:rPr lang="en-US" smtClean="0"/>
              <a:t>No chromosome duplication occurs between the end of meiosis I and the beginning of meiosis II because the chromosomes are already replicated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Division in meiosis II also occurs in four phases</a:t>
            </a:r>
          </a:p>
          <a:p>
            <a:pPr lvl="1"/>
            <a:r>
              <a:rPr lang="en-US" smtClean="0"/>
              <a:t>Prophase II</a:t>
            </a:r>
          </a:p>
          <a:p>
            <a:pPr lvl="1"/>
            <a:r>
              <a:rPr lang="en-US" smtClean="0"/>
              <a:t>Metaphase II</a:t>
            </a:r>
          </a:p>
          <a:p>
            <a:pPr lvl="1"/>
            <a:r>
              <a:rPr lang="en-US" smtClean="0"/>
              <a:t>Anaphase II</a:t>
            </a:r>
          </a:p>
          <a:p>
            <a:pPr lvl="1"/>
            <a:r>
              <a:rPr lang="en-US" smtClean="0"/>
              <a:t>Telophase II and cytokinesis</a:t>
            </a:r>
          </a:p>
          <a:p>
            <a:r>
              <a:rPr lang="en-US" smtClean="0"/>
              <a:t>Meiosis II is very similar to mitosis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smtClean="0"/>
              <a:t>Prophase II</a:t>
            </a:r>
          </a:p>
          <a:p>
            <a:r>
              <a:rPr lang="en-US" dirty="0" smtClean="0"/>
              <a:t>In prophase II, a spindle apparatus forms</a:t>
            </a:r>
          </a:p>
          <a:p>
            <a:r>
              <a:rPr lang="en-US" dirty="0" smtClean="0"/>
              <a:t>In late prophase II, chromosomes (each still composed of two chromatids) move toward the metaphase plate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smtClean="0"/>
              <a:t>Metaphase II</a:t>
            </a:r>
          </a:p>
          <a:p>
            <a:r>
              <a:rPr lang="en-US" dirty="0" smtClean="0"/>
              <a:t>The sister chromatids are arranged at the metaphase plate</a:t>
            </a:r>
          </a:p>
          <a:p>
            <a:r>
              <a:rPr lang="en-US" dirty="0" smtClean="0"/>
              <a:t>Because of crossing over in meiosis I, the two sister chromatids of each chromosome are no longer genetically identical</a:t>
            </a:r>
          </a:p>
          <a:p>
            <a:r>
              <a:rPr lang="en-US" dirty="0" smtClean="0"/>
              <a:t>The kinetochores of sister chromatids attach to microtubules extending from opposite poles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Stages of Meiosis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single pair of homologous chromosomes in a diploid cell, both members of the pair are duplicated</a:t>
            </a:r>
          </a:p>
          <a:p>
            <a:r>
              <a:rPr lang="en-US" dirty="0" smtClean="0"/>
              <a:t>The resulting sister chromatids are closely associated all along their lengths</a:t>
            </a:r>
          </a:p>
          <a:p>
            <a:r>
              <a:rPr lang="en-US" dirty="0" smtClean="0"/>
              <a:t>Homologs may have different versions of genes, each called an allele</a:t>
            </a:r>
          </a:p>
          <a:p>
            <a:r>
              <a:rPr lang="en-US" dirty="0" smtClean="0"/>
              <a:t>Homologs are not associated in any obvious way except during meiosis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smtClean="0"/>
              <a:t>Anaphase II</a:t>
            </a:r>
          </a:p>
          <a:p>
            <a:r>
              <a:rPr lang="en-US" dirty="0" smtClean="0"/>
              <a:t>In anaphase II, the sister chromatids separate</a:t>
            </a:r>
          </a:p>
          <a:p>
            <a:r>
              <a:rPr lang="en-US" dirty="0" smtClean="0"/>
              <a:t>The sister chromatids of each chromosome now move as two newly individual chromosomes toward opposite poles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r>
              <a:rPr lang="en-US" b="1" dirty="0" err="1" smtClean="0"/>
              <a:t>Telophase</a:t>
            </a:r>
            <a:r>
              <a:rPr lang="en-US" b="1" dirty="0" smtClean="0"/>
              <a:t> II and Cytokinesis</a:t>
            </a:r>
          </a:p>
          <a:p>
            <a:r>
              <a:rPr lang="en-US" dirty="0" smtClean="0"/>
              <a:t>Nuclei form, and the chromosomes begin </a:t>
            </a:r>
            <a:r>
              <a:rPr lang="en-US" dirty="0" err="1" smtClean="0"/>
              <a:t>decondensing</a:t>
            </a:r>
            <a:endParaRPr lang="en-US" dirty="0" smtClean="0"/>
          </a:p>
          <a:p>
            <a:r>
              <a:rPr lang="en-US" dirty="0" smtClean="0"/>
              <a:t>At the end of meiosis, there are four daughter cells, each with a haploid set of unduplicated chromosomes</a:t>
            </a:r>
          </a:p>
          <a:p>
            <a:r>
              <a:rPr lang="en-US" dirty="0" smtClean="0"/>
              <a:t>Each daughter cell is genetically distinct from the others and from the parent cell</a:t>
            </a:r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Crossing Over and Synapsis During Prophase I</a:t>
            </a:r>
            <a:br>
              <a:rPr lang="en-US" dirty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9830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prophase I, two members of a homologous pair associate along their length, allele by allele</a:t>
            </a:r>
          </a:p>
          <a:p>
            <a:r>
              <a:rPr lang="en-US" dirty="0" smtClean="0"/>
              <a:t>A zipper-like structure called the </a:t>
            </a:r>
            <a:r>
              <a:rPr lang="en-US" b="1" dirty="0" err="1" smtClean="0"/>
              <a:t>synaptonemal</a:t>
            </a:r>
            <a:r>
              <a:rPr lang="en-US" b="1" dirty="0" smtClean="0"/>
              <a:t> complex</a:t>
            </a:r>
            <a:r>
              <a:rPr lang="en-US" dirty="0" smtClean="0"/>
              <a:t> forms during this attachment (</a:t>
            </a:r>
            <a:r>
              <a:rPr lang="en-US" b="1" dirty="0" smtClean="0"/>
              <a:t>synapsis</a:t>
            </a:r>
            <a:r>
              <a:rPr lang="en-US" dirty="0" smtClean="0"/>
              <a:t>)</a:t>
            </a:r>
          </a:p>
          <a:p>
            <a:r>
              <a:rPr lang="en-US" dirty="0" smtClean="0"/>
              <a:t>DNA molecules of the maternal and paternal chromatid are broken at matching points</a:t>
            </a:r>
          </a:p>
          <a:p>
            <a:r>
              <a:rPr lang="en-US" dirty="0" smtClean="0"/>
              <a:t>The DNA breaks are closed so that a paternal chromatid is joined to a piece of maternal chromatid, and vice versa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92" y="204216"/>
            <a:ext cx="4395216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165010" y="222216"/>
            <a:ext cx="16030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Pair of </a:t>
            </a:r>
            <a:r>
              <a:rPr lang="en-US" sz="13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homologous</a:t>
            </a:r>
          </a:p>
          <a:p>
            <a:pPr eaLnBrk="0" hangingPunct="0">
              <a:lnSpc>
                <a:spcPts val="1550"/>
              </a:lnSpc>
            </a:pPr>
            <a:r>
              <a:rPr lang="en-US" sz="13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  <a:r>
              <a:rPr lang="en-US" sz="13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:</a:t>
            </a:r>
            <a:endParaRPr lang="en-US" sz="13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409110" y="427005"/>
            <a:ext cx="57708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breaks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369547" y="447642"/>
            <a:ext cx="10066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Centromere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363447" y="661955"/>
            <a:ext cx="9650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Paternal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chromatids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515722" y="698467"/>
            <a:ext cx="57708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breaks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072685" y="761967"/>
            <a:ext cx="80470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Cohesins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66260" y="1854167"/>
            <a:ext cx="14427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Synaptonemal</a:t>
            </a:r>
            <a:endParaRPr lang="en-US" sz="14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complex forming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361860" y="1411255"/>
            <a:ext cx="9650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Maternal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chromatids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748835" y="3065430"/>
            <a:ext cx="1223092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Synaptonemal</a:t>
            </a:r>
            <a:endParaRPr lang="en-US" sz="14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complex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4093447" y="3435317"/>
            <a:ext cx="88646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Crossover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2582147" y="3533742"/>
            <a:ext cx="88646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Crossover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009185" y="5264117"/>
            <a:ext cx="90569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Chiasmata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515722" y="498488"/>
            <a:ext cx="3895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508422" y="4083050"/>
            <a:ext cx="314889" cy="320675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890838" y="5467350"/>
            <a:ext cx="640556" cy="862012"/>
            <a:chOff x="2890838" y="5467350"/>
            <a:chExt cx="640556" cy="862012"/>
          </a:xfrm>
        </p:grpSpPr>
        <p:sp>
          <p:nvSpPr>
            <p:cNvPr id="20" name="Oval 19"/>
            <p:cNvSpPr/>
            <p:nvPr/>
          </p:nvSpPr>
          <p:spPr bwMode="auto">
            <a:xfrm>
              <a:off x="2890838" y="5800725"/>
              <a:ext cx="519112" cy="528637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245644" y="5467350"/>
              <a:ext cx="285750" cy="350044"/>
            </a:xfrm>
            <a:custGeom>
              <a:avLst/>
              <a:gdLst>
                <a:gd name="connsiteX0" fmla="*/ 0 w 285750"/>
                <a:gd name="connsiteY0" fmla="*/ 350044 h 350044"/>
                <a:gd name="connsiteX1" fmla="*/ 285750 w 285750"/>
                <a:gd name="connsiteY1" fmla="*/ 0 h 35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 h="350044">
                  <a:moveTo>
                    <a:pt x="0" y="350044"/>
                  </a:moveTo>
                  <a:lnTo>
                    <a:pt x="285750" y="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29025" y="5467350"/>
            <a:ext cx="1379460" cy="750093"/>
            <a:chOff x="3629025" y="5467350"/>
            <a:chExt cx="1379460" cy="750093"/>
          </a:xfrm>
        </p:grpSpPr>
        <p:sp>
          <p:nvSpPr>
            <p:cNvPr id="21" name="Oval 20"/>
            <p:cNvSpPr/>
            <p:nvPr/>
          </p:nvSpPr>
          <p:spPr bwMode="auto">
            <a:xfrm>
              <a:off x="4489373" y="5688806"/>
              <a:ext cx="519112" cy="528637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3629025" y="5467350"/>
              <a:ext cx="873919" cy="388144"/>
            </a:xfrm>
            <a:custGeom>
              <a:avLst/>
              <a:gdLst>
                <a:gd name="connsiteX0" fmla="*/ 873919 w 873919"/>
                <a:gd name="connsiteY0" fmla="*/ 388144 h 388144"/>
                <a:gd name="connsiteX1" fmla="*/ 0 w 873919"/>
                <a:gd name="connsiteY1" fmla="*/ 0 h 3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919" h="388144">
                  <a:moveTo>
                    <a:pt x="873919" y="388144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26" name="Freeform 25"/>
          <p:cNvSpPr/>
          <p:nvPr/>
        </p:nvSpPr>
        <p:spPr bwMode="auto">
          <a:xfrm>
            <a:off x="4662488" y="3645694"/>
            <a:ext cx="0" cy="433387"/>
          </a:xfrm>
          <a:custGeom>
            <a:avLst/>
            <a:gdLst>
              <a:gd name="connsiteX0" fmla="*/ 0 w 0"/>
              <a:gd name="connsiteY0" fmla="*/ 0 h 433387"/>
              <a:gd name="connsiteX1" fmla="*/ 0 w 0"/>
              <a:gd name="connsiteY1" fmla="*/ 433387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3387">
                <a:moveTo>
                  <a:pt x="0" y="0"/>
                </a:moveTo>
                <a:lnTo>
                  <a:pt x="0" y="433387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540919" y="3476625"/>
            <a:ext cx="61912" cy="835819"/>
          </a:xfrm>
          <a:custGeom>
            <a:avLst/>
            <a:gdLst>
              <a:gd name="connsiteX0" fmla="*/ 0 w 61912"/>
              <a:gd name="connsiteY0" fmla="*/ 0 h 835819"/>
              <a:gd name="connsiteX1" fmla="*/ 61912 w 61912"/>
              <a:gd name="connsiteY1" fmla="*/ 835819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" h="835819">
                <a:moveTo>
                  <a:pt x="0" y="0"/>
                </a:moveTo>
                <a:lnTo>
                  <a:pt x="61912" y="835819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946322" y="3755231"/>
            <a:ext cx="314889" cy="762794"/>
            <a:chOff x="2946322" y="3755231"/>
            <a:chExt cx="314889" cy="762794"/>
          </a:xfrm>
        </p:grpSpPr>
        <p:sp>
          <p:nvSpPr>
            <p:cNvPr id="23" name="Oval 22"/>
            <p:cNvSpPr/>
            <p:nvPr/>
          </p:nvSpPr>
          <p:spPr bwMode="auto">
            <a:xfrm>
              <a:off x="2946322" y="4197350"/>
              <a:ext cx="314889" cy="320675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3102769" y="3755231"/>
              <a:ext cx="0" cy="438150"/>
            </a:xfrm>
            <a:custGeom>
              <a:avLst/>
              <a:gdLst>
                <a:gd name="connsiteX0" fmla="*/ 0 w 0"/>
                <a:gd name="connsiteY0" fmla="*/ 0 h 438150"/>
                <a:gd name="connsiteX1" fmla="*/ 0 w 0"/>
                <a:gd name="connsiteY1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8150">
                  <a:moveTo>
                    <a:pt x="0" y="0"/>
                  </a:moveTo>
                  <a:lnTo>
                    <a:pt x="0" y="43815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29" name="Freeform 28"/>
          <p:cNvSpPr/>
          <p:nvPr/>
        </p:nvSpPr>
        <p:spPr bwMode="auto">
          <a:xfrm>
            <a:off x="3000375" y="2264569"/>
            <a:ext cx="792956" cy="230981"/>
          </a:xfrm>
          <a:custGeom>
            <a:avLst/>
            <a:gdLst>
              <a:gd name="connsiteX0" fmla="*/ 271463 w 792956"/>
              <a:gd name="connsiteY0" fmla="*/ 230981 h 230981"/>
              <a:gd name="connsiteX1" fmla="*/ 0 w 792956"/>
              <a:gd name="connsiteY1" fmla="*/ 0 h 230981"/>
              <a:gd name="connsiteX2" fmla="*/ 792956 w 792956"/>
              <a:gd name="connsiteY2" fmla="*/ 207169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956" h="230981">
                <a:moveTo>
                  <a:pt x="271463" y="230981"/>
                </a:moveTo>
                <a:lnTo>
                  <a:pt x="0" y="0"/>
                </a:lnTo>
                <a:lnTo>
                  <a:pt x="792956" y="207169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172075" y="1164431"/>
            <a:ext cx="173831" cy="535782"/>
            <a:chOff x="5172075" y="1164431"/>
            <a:chExt cx="173831" cy="535782"/>
          </a:xfrm>
        </p:grpSpPr>
        <p:sp>
          <p:nvSpPr>
            <p:cNvPr id="30" name="Freeform 29"/>
            <p:cNvSpPr/>
            <p:nvPr/>
          </p:nvSpPr>
          <p:spPr bwMode="auto">
            <a:xfrm>
              <a:off x="5172075" y="1164431"/>
              <a:ext cx="85725" cy="188119"/>
            </a:xfrm>
            <a:custGeom>
              <a:avLst/>
              <a:gdLst>
                <a:gd name="connsiteX0" fmla="*/ 0 w 85725"/>
                <a:gd name="connsiteY0" fmla="*/ 0 h 188119"/>
                <a:gd name="connsiteX1" fmla="*/ 85725 w 85725"/>
                <a:gd name="connsiteY1" fmla="*/ 0 h 188119"/>
                <a:gd name="connsiteX2" fmla="*/ 85725 w 85725"/>
                <a:gd name="connsiteY2" fmla="*/ 188119 h 188119"/>
                <a:gd name="connsiteX3" fmla="*/ 2381 w 85725"/>
                <a:gd name="connsiteY3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88119">
                  <a:moveTo>
                    <a:pt x="0" y="0"/>
                  </a:moveTo>
                  <a:lnTo>
                    <a:pt x="85725" y="0"/>
                  </a:lnTo>
                  <a:lnTo>
                    <a:pt x="85725" y="188119"/>
                  </a:lnTo>
                  <a:lnTo>
                    <a:pt x="2381" y="188119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5255419" y="1278731"/>
              <a:ext cx="90487" cy="421482"/>
            </a:xfrm>
            <a:custGeom>
              <a:avLst/>
              <a:gdLst>
                <a:gd name="connsiteX0" fmla="*/ 0 w 90487"/>
                <a:gd name="connsiteY0" fmla="*/ 0 h 421482"/>
                <a:gd name="connsiteX1" fmla="*/ 90487 w 90487"/>
                <a:gd name="connsiteY1" fmla="*/ 421482 h 42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487" h="421482">
                  <a:moveTo>
                    <a:pt x="0" y="0"/>
                  </a:moveTo>
                  <a:lnTo>
                    <a:pt x="90487" y="421482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69694" y="935830"/>
            <a:ext cx="183356" cy="188119"/>
            <a:chOff x="5169694" y="935830"/>
            <a:chExt cx="183356" cy="188119"/>
          </a:xfrm>
        </p:grpSpPr>
        <p:sp>
          <p:nvSpPr>
            <p:cNvPr id="32" name="Freeform 31"/>
            <p:cNvSpPr/>
            <p:nvPr/>
          </p:nvSpPr>
          <p:spPr bwMode="auto">
            <a:xfrm>
              <a:off x="5169694" y="935830"/>
              <a:ext cx="85725" cy="188119"/>
            </a:xfrm>
            <a:custGeom>
              <a:avLst/>
              <a:gdLst>
                <a:gd name="connsiteX0" fmla="*/ 0 w 85725"/>
                <a:gd name="connsiteY0" fmla="*/ 0 h 188119"/>
                <a:gd name="connsiteX1" fmla="*/ 85725 w 85725"/>
                <a:gd name="connsiteY1" fmla="*/ 0 h 188119"/>
                <a:gd name="connsiteX2" fmla="*/ 85725 w 85725"/>
                <a:gd name="connsiteY2" fmla="*/ 188119 h 188119"/>
                <a:gd name="connsiteX3" fmla="*/ 2381 w 85725"/>
                <a:gd name="connsiteY3" fmla="*/ 188119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88119">
                  <a:moveTo>
                    <a:pt x="0" y="0"/>
                  </a:moveTo>
                  <a:lnTo>
                    <a:pt x="85725" y="0"/>
                  </a:lnTo>
                  <a:lnTo>
                    <a:pt x="85725" y="188119"/>
                  </a:lnTo>
                  <a:lnTo>
                    <a:pt x="2381" y="188119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5260181" y="983456"/>
              <a:ext cx="92869" cy="50007"/>
            </a:xfrm>
            <a:custGeom>
              <a:avLst/>
              <a:gdLst>
                <a:gd name="connsiteX0" fmla="*/ 0 w 92869"/>
                <a:gd name="connsiteY0" fmla="*/ 50007 h 50007"/>
                <a:gd name="connsiteX1" fmla="*/ 92869 w 92869"/>
                <a:gd name="connsiteY1" fmla="*/ 0 h 5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869" h="50007">
                  <a:moveTo>
                    <a:pt x="0" y="50007"/>
                  </a:moveTo>
                  <a:lnTo>
                    <a:pt x="92869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4719638" y="888206"/>
            <a:ext cx="200025" cy="445294"/>
          </a:xfrm>
          <a:custGeom>
            <a:avLst/>
            <a:gdLst>
              <a:gd name="connsiteX0" fmla="*/ 200025 w 200025"/>
              <a:gd name="connsiteY0" fmla="*/ 445294 h 445294"/>
              <a:gd name="connsiteX1" fmla="*/ 0 w 200025"/>
              <a:gd name="connsiteY1" fmla="*/ 0 h 445294"/>
              <a:gd name="connsiteX2" fmla="*/ 164306 w 200025"/>
              <a:gd name="connsiteY2" fmla="*/ 259557 h 4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025" h="445294">
                <a:moveTo>
                  <a:pt x="200025" y="445294"/>
                </a:moveTo>
                <a:lnTo>
                  <a:pt x="0" y="0"/>
                </a:lnTo>
                <a:lnTo>
                  <a:pt x="164306" y="259557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3940969" y="654844"/>
            <a:ext cx="0" cy="519112"/>
          </a:xfrm>
          <a:custGeom>
            <a:avLst/>
            <a:gdLst>
              <a:gd name="connsiteX0" fmla="*/ 0 w 0"/>
              <a:gd name="connsiteY0" fmla="*/ 0 h 519112"/>
              <a:gd name="connsiteX1" fmla="*/ 0 w 0"/>
              <a:gd name="connsiteY1" fmla="*/ 519112 h 51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9112">
                <a:moveTo>
                  <a:pt x="0" y="0"/>
                </a:moveTo>
                <a:lnTo>
                  <a:pt x="0" y="519112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3233738" y="940594"/>
            <a:ext cx="147637" cy="414337"/>
          </a:xfrm>
          <a:custGeom>
            <a:avLst/>
            <a:gdLst>
              <a:gd name="connsiteX0" fmla="*/ 0 w 147637"/>
              <a:gd name="connsiteY0" fmla="*/ 238125 h 414337"/>
              <a:gd name="connsiteX1" fmla="*/ 121443 w 147637"/>
              <a:gd name="connsiteY1" fmla="*/ 0 h 414337"/>
              <a:gd name="connsiteX2" fmla="*/ 147637 w 147637"/>
              <a:gd name="connsiteY2" fmla="*/ 414337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" h="414337">
                <a:moveTo>
                  <a:pt x="0" y="238125"/>
                </a:moveTo>
                <a:lnTo>
                  <a:pt x="121443" y="0"/>
                </a:lnTo>
                <a:lnTo>
                  <a:pt x="147637" y="414337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2540794" y="842963"/>
            <a:ext cx="276225" cy="647700"/>
          </a:xfrm>
          <a:custGeom>
            <a:avLst/>
            <a:gdLst>
              <a:gd name="connsiteX0" fmla="*/ 276225 w 276225"/>
              <a:gd name="connsiteY0" fmla="*/ 647700 h 647700"/>
              <a:gd name="connsiteX1" fmla="*/ 0 w 276225"/>
              <a:gd name="connsiteY1" fmla="*/ 0 h 647700"/>
              <a:gd name="connsiteX2" fmla="*/ 261937 w 276225"/>
              <a:gd name="connsiteY2" fmla="*/ 4762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" h="647700">
                <a:moveTo>
                  <a:pt x="276225" y="647700"/>
                </a:moveTo>
                <a:lnTo>
                  <a:pt x="0" y="0"/>
                </a:lnTo>
                <a:lnTo>
                  <a:pt x="261937" y="47625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511597" y="4083050"/>
            <a:ext cx="314889" cy="32067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94013" y="5467350"/>
            <a:ext cx="640556" cy="862012"/>
            <a:chOff x="2890838" y="5467350"/>
            <a:chExt cx="640556" cy="862012"/>
          </a:xfrm>
        </p:grpSpPr>
        <p:sp>
          <p:nvSpPr>
            <p:cNvPr id="45" name="Oval 44"/>
            <p:cNvSpPr/>
            <p:nvPr/>
          </p:nvSpPr>
          <p:spPr bwMode="auto">
            <a:xfrm>
              <a:off x="2890838" y="5800725"/>
              <a:ext cx="519112" cy="528637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3245644" y="5467350"/>
              <a:ext cx="285750" cy="350044"/>
            </a:xfrm>
            <a:custGeom>
              <a:avLst/>
              <a:gdLst>
                <a:gd name="connsiteX0" fmla="*/ 0 w 285750"/>
                <a:gd name="connsiteY0" fmla="*/ 350044 h 350044"/>
                <a:gd name="connsiteX1" fmla="*/ 285750 w 285750"/>
                <a:gd name="connsiteY1" fmla="*/ 0 h 35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 h="350044">
                  <a:moveTo>
                    <a:pt x="0" y="350044"/>
                  </a:moveTo>
                  <a:lnTo>
                    <a:pt x="28575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632200" y="5467350"/>
            <a:ext cx="1379460" cy="750093"/>
            <a:chOff x="3629025" y="5467350"/>
            <a:chExt cx="1379460" cy="750093"/>
          </a:xfrm>
        </p:grpSpPr>
        <p:sp>
          <p:nvSpPr>
            <p:cNvPr id="48" name="Oval 47"/>
            <p:cNvSpPr/>
            <p:nvPr/>
          </p:nvSpPr>
          <p:spPr bwMode="auto">
            <a:xfrm>
              <a:off x="4489373" y="5688806"/>
              <a:ext cx="519112" cy="528637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3629025" y="5467350"/>
              <a:ext cx="873919" cy="388144"/>
            </a:xfrm>
            <a:custGeom>
              <a:avLst/>
              <a:gdLst>
                <a:gd name="connsiteX0" fmla="*/ 873919 w 873919"/>
                <a:gd name="connsiteY0" fmla="*/ 388144 h 388144"/>
                <a:gd name="connsiteX1" fmla="*/ 0 w 873919"/>
                <a:gd name="connsiteY1" fmla="*/ 0 h 3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919" h="388144">
                  <a:moveTo>
                    <a:pt x="873919" y="388144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50" name="Freeform 49"/>
          <p:cNvSpPr/>
          <p:nvPr/>
        </p:nvSpPr>
        <p:spPr bwMode="auto">
          <a:xfrm>
            <a:off x="4665663" y="3645694"/>
            <a:ext cx="0" cy="433387"/>
          </a:xfrm>
          <a:custGeom>
            <a:avLst/>
            <a:gdLst>
              <a:gd name="connsiteX0" fmla="*/ 0 w 0"/>
              <a:gd name="connsiteY0" fmla="*/ 0 h 433387"/>
              <a:gd name="connsiteX1" fmla="*/ 0 w 0"/>
              <a:gd name="connsiteY1" fmla="*/ 433387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3387">
                <a:moveTo>
                  <a:pt x="0" y="0"/>
                </a:moveTo>
                <a:lnTo>
                  <a:pt x="0" y="43338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3544094" y="3476625"/>
            <a:ext cx="61912" cy="835819"/>
          </a:xfrm>
          <a:custGeom>
            <a:avLst/>
            <a:gdLst>
              <a:gd name="connsiteX0" fmla="*/ 0 w 61912"/>
              <a:gd name="connsiteY0" fmla="*/ 0 h 835819"/>
              <a:gd name="connsiteX1" fmla="*/ 61912 w 61912"/>
              <a:gd name="connsiteY1" fmla="*/ 835819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" h="835819">
                <a:moveTo>
                  <a:pt x="0" y="0"/>
                </a:moveTo>
                <a:lnTo>
                  <a:pt x="61912" y="835819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949497" y="3755231"/>
            <a:ext cx="314889" cy="762794"/>
            <a:chOff x="2946322" y="3755231"/>
            <a:chExt cx="314889" cy="762794"/>
          </a:xfrm>
        </p:grpSpPr>
        <p:sp>
          <p:nvSpPr>
            <p:cNvPr id="53" name="Oval 52"/>
            <p:cNvSpPr/>
            <p:nvPr/>
          </p:nvSpPr>
          <p:spPr bwMode="auto">
            <a:xfrm>
              <a:off x="2946322" y="4197350"/>
              <a:ext cx="314889" cy="32067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3102769" y="3755231"/>
              <a:ext cx="0" cy="438150"/>
            </a:xfrm>
            <a:custGeom>
              <a:avLst/>
              <a:gdLst>
                <a:gd name="connsiteX0" fmla="*/ 0 w 0"/>
                <a:gd name="connsiteY0" fmla="*/ 0 h 438150"/>
                <a:gd name="connsiteX1" fmla="*/ 0 w 0"/>
                <a:gd name="connsiteY1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8150">
                  <a:moveTo>
                    <a:pt x="0" y="0"/>
                  </a:moveTo>
                  <a:lnTo>
                    <a:pt x="0" y="43815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55" name="Freeform 54"/>
          <p:cNvSpPr/>
          <p:nvPr/>
        </p:nvSpPr>
        <p:spPr bwMode="auto">
          <a:xfrm>
            <a:off x="3003550" y="2264569"/>
            <a:ext cx="792956" cy="230981"/>
          </a:xfrm>
          <a:custGeom>
            <a:avLst/>
            <a:gdLst>
              <a:gd name="connsiteX0" fmla="*/ 271463 w 792956"/>
              <a:gd name="connsiteY0" fmla="*/ 230981 h 230981"/>
              <a:gd name="connsiteX1" fmla="*/ 0 w 792956"/>
              <a:gd name="connsiteY1" fmla="*/ 0 h 230981"/>
              <a:gd name="connsiteX2" fmla="*/ 792956 w 792956"/>
              <a:gd name="connsiteY2" fmla="*/ 207169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956" h="230981">
                <a:moveTo>
                  <a:pt x="271463" y="230981"/>
                </a:moveTo>
                <a:lnTo>
                  <a:pt x="0" y="0"/>
                </a:lnTo>
                <a:lnTo>
                  <a:pt x="792956" y="207169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6" name="Freeform 55"/>
          <p:cNvSpPr/>
          <p:nvPr/>
        </p:nvSpPr>
        <p:spPr bwMode="auto">
          <a:xfrm>
            <a:off x="4722813" y="888206"/>
            <a:ext cx="200025" cy="445294"/>
          </a:xfrm>
          <a:custGeom>
            <a:avLst/>
            <a:gdLst>
              <a:gd name="connsiteX0" fmla="*/ 200025 w 200025"/>
              <a:gd name="connsiteY0" fmla="*/ 445294 h 445294"/>
              <a:gd name="connsiteX1" fmla="*/ 0 w 200025"/>
              <a:gd name="connsiteY1" fmla="*/ 0 h 445294"/>
              <a:gd name="connsiteX2" fmla="*/ 164306 w 200025"/>
              <a:gd name="connsiteY2" fmla="*/ 259557 h 4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025" h="445294">
                <a:moveTo>
                  <a:pt x="200025" y="445294"/>
                </a:moveTo>
                <a:lnTo>
                  <a:pt x="0" y="0"/>
                </a:lnTo>
                <a:lnTo>
                  <a:pt x="164306" y="25955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3944144" y="654844"/>
            <a:ext cx="0" cy="519112"/>
          </a:xfrm>
          <a:custGeom>
            <a:avLst/>
            <a:gdLst>
              <a:gd name="connsiteX0" fmla="*/ 0 w 0"/>
              <a:gd name="connsiteY0" fmla="*/ 0 h 519112"/>
              <a:gd name="connsiteX1" fmla="*/ 0 w 0"/>
              <a:gd name="connsiteY1" fmla="*/ 519112 h 51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9112">
                <a:moveTo>
                  <a:pt x="0" y="0"/>
                </a:moveTo>
                <a:lnTo>
                  <a:pt x="0" y="519112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8" name="Freeform 57"/>
          <p:cNvSpPr/>
          <p:nvPr/>
        </p:nvSpPr>
        <p:spPr bwMode="auto">
          <a:xfrm>
            <a:off x="3236913" y="940594"/>
            <a:ext cx="147637" cy="414337"/>
          </a:xfrm>
          <a:custGeom>
            <a:avLst/>
            <a:gdLst>
              <a:gd name="connsiteX0" fmla="*/ 0 w 147637"/>
              <a:gd name="connsiteY0" fmla="*/ 238125 h 414337"/>
              <a:gd name="connsiteX1" fmla="*/ 121443 w 147637"/>
              <a:gd name="connsiteY1" fmla="*/ 0 h 414337"/>
              <a:gd name="connsiteX2" fmla="*/ 147637 w 147637"/>
              <a:gd name="connsiteY2" fmla="*/ 414337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" h="414337">
                <a:moveTo>
                  <a:pt x="0" y="238125"/>
                </a:moveTo>
                <a:lnTo>
                  <a:pt x="121443" y="0"/>
                </a:lnTo>
                <a:lnTo>
                  <a:pt x="147637" y="41433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2543969" y="842963"/>
            <a:ext cx="276225" cy="647700"/>
          </a:xfrm>
          <a:custGeom>
            <a:avLst/>
            <a:gdLst>
              <a:gd name="connsiteX0" fmla="*/ 276225 w 276225"/>
              <a:gd name="connsiteY0" fmla="*/ 647700 h 647700"/>
              <a:gd name="connsiteX1" fmla="*/ 0 w 276225"/>
              <a:gd name="connsiteY1" fmla="*/ 0 h 647700"/>
              <a:gd name="connsiteX2" fmla="*/ 261937 w 276225"/>
              <a:gd name="connsiteY2" fmla="*/ 4762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" h="647700">
                <a:moveTo>
                  <a:pt x="276225" y="647700"/>
                </a:moveTo>
                <a:lnTo>
                  <a:pt x="0" y="0"/>
                </a:lnTo>
                <a:lnTo>
                  <a:pt x="261937" y="4762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" y="920496"/>
            <a:ext cx="7705344" cy="50170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10.9-1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692966" y="916058"/>
            <a:ext cx="276357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Pair of homologous</a:t>
            </a:r>
          </a:p>
          <a:p>
            <a:pPr eaLnBrk="0" hangingPunct="0">
              <a:lnSpc>
                <a:spcPts val="26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chromosomes:</a:t>
            </a:r>
            <a:endParaRPr lang="en-US" sz="2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44728" y="1304997"/>
            <a:ext cx="99386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breaks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494153" y="1341509"/>
            <a:ext cx="17296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Centromere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018403" y="1624084"/>
            <a:ext cx="165910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Paternal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chromatids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507103" y="1422472"/>
            <a:ext cx="99386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breaks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957578" y="1903484"/>
            <a:ext cx="13849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Cohesins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16815" y="2728984"/>
            <a:ext cx="165910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Maternal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chromatids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846328" y="3852934"/>
            <a:ext cx="247824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Synaptonemal</a:t>
            </a:r>
            <a:endParaRPr lang="en-US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complex forming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816100" y="4552950"/>
            <a:ext cx="1409700" cy="412750"/>
          </a:xfrm>
          <a:custGeom>
            <a:avLst/>
            <a:gdLst>
              <a:gd name="connsiteX0" fmla="*/ 463550 w 1409700"/>
              <a:gd name="connsiteY0" fmla="*/ 412750 h 412750"/>
              <a:gd name="connsiteX1" fmla="*/ 0 w 1409700"/>
              <a:gd name="connsiteY1" fmla="*/ 0 h 412750"/>
              <a:gd name="connsiteX2" fmla="*/ 1409700 w 1409700"/>
              <a:gd name="connsiteY2" fmla="*/ 38100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412750">
                <a:moveTo>
                  <a:pt x="463550" y="412750"/>
                </a:moveTo>
                <a:lnTo>
                  <a:pt x="0" y="0"/>
                </a:lnTo>
                <a:lnTo>
                  <a:pt x="1409700" y="38100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2222500" y="2197100"/>
            <a:ext cx="260350" cy="730250"/>
          </a:xfrm>
          <a:custGeom>
            <a:avLst/>
            <a:gdLst>
              <a:gd name="connsiteX0" fmla="*/ 0 w 260350"/>
              <a:gd name="connsiteY0" fmla="*/ 419100 h 730250"/>
              <a:gd name="connsiteX1" fmla="*/ 215900 w 260350"/>
              <a:gd name="connsiteY1" fmla="*/ 0 h 730250"/>
              <a:gd name="connsiteX2" fmla="*/ 260350 w 260350"/>
              <a:gd name="connsiteY2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" h="730250">
                <a:moveTo>
                  <a:pt x="0" y="419100"/>
                </a:moveTo>
                <a:lnTo>
                  <a:pt x="215900" y="0"/>
                </a:lnTo>
                <a:lnTo>
                  <a:pt x="260350" y="73025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3479800" y="1689100"/>
            <a:ext cx="0" cy="908050"/>
          </a:xfrm>
          <a:custGeom>
            <a:avLst/>
            <a:gdLst>
              <a:gd name="connsiteX0" fmla="*/ 0 w 0"/>
              <a:gd name="connsiteY0" fmla="*/ 0 h 908050"/>
              <a:gd name="connsiteX1" fmla="*/ 0 w 0"/>
              <a:gd name="connsiteY1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8050">
                <a:moveTo>
                  <a:pt x="0" y="0"/>
                </a:moveTo>
                <a:lnTo>
                  <a:pt x="0" y="90805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870450" y="2089150"/>
            <a:ext cx="374650" cy="793750"/>
          </a:xfrm>
          <a:custGeom>
            <a:avLst/>
            <a:gdLst>
              <a:gd name="connsiteX0" fmla="*/ 374650 w 374650"/>
              <a:gd name="connsiteY0" fmla="*/ 793750 h 793750"/>
              <a:gd name="connsiteX1" fmla="*/ 0 w 374650"/>
              <a:gd name="connsiteY1" fmla="*/ 0 h 793750"/>
              <a:gd name="connsiteX2" fmla="*/ 304800 w 374650"/>
              <a:gd name="connsiteY2" fmla="*/ 47625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793750">
                <a:moveTo>
                  <a:pt x="374650" y="793750"/>
                </a:moveTo>
                <a:lnTo>
                  <a:pt x="0" y="0"/>
                </a:lnTo>
                <a:lnTo>
                  <a:pt x="304800" y="47625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965200" y="1955800"/>
            <a:ext cx="508000" cy="1212850"/>
          </a:xfrm>
          <a:custGeom>
            <a:avLst/>
            <a:gdLst>
              <a:gd name="connsiteX0" fmla="*/ 508000 w 508000"/>
              <a:gd name="connsiteY0" fmla="*/ 1212850 h 1212850"/>
              <a:gd name="connsiteX1" fmla="*/ 0 w 508000"/>
              <a:gd name="connsiteY1" fmla="*/ 0 h 1212850"/>
              <a:gd name="connsiteX2" fmla="*/ 495300 w 508000"/>
              <a:gd name="connsiteY2" fmla="*/ 9080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1212850">
                <a:moveTo>
                  <a:pt x="508000" y="1212850"/>
                </a:moveTo>
                <a:lnTo>
                  <a:pt x="0" y="0"/>
                </a:lnTo>
                <a:lnTo>
                  <a:pt x="495300" y="90805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686425" y="2152651"/>
            <a:ext cx="300037" cy="376237"/>
            <a:chOff x="5686425" y="2152651"/>
            <a:chExt cx="300037" cy="376237"/>
          </a:xfrm>
        </p:grpSpPr>
        <p:sp>
          <p:nvSpPr>
            <p:cNvPr id="22" name="Freeform 21"/>
            <p:cNvSpPr/>
            <p:nvPr/>
          </p:nvSpPr>
          <p:spPr bwMode="auto">
            <a:xfrm>
              <a:off x="5686425" y="2181225"/>
              <a:ext cx="152400" cy="347663"/>
            </a:xfrm>
            <a:custGeom>
              <a:avLst/>
              <a:gdLst>
                <a:gd name="connsiteX0" fmla="*/ 4763 w 152400"/>
                <a:gd name="connsiteY0" fmla="*/ 0 h 347663"/>
                <a:gd name="connsiteX1" fmla="*/ 152400 w 152400"/>
                <a:gd name="connsiteY1" fmla="*/ 0 h 347663"/>
                <a:gd name="connsiteX2" fmla="*/ 152400 w 152400"/>
                <a:gd name="connsiteY2" fmla="*/ 347663 h 347663"/>
                <a:gd name="connsiteX3" fmla="*/ 0 w 152400"/>
                <a:gd name="connsiteY3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47663">
                  <a:moveTo>
                    <a:pt x="4763" y="0"/>
                  </a:moveTo>
                  <a:lnTo>
                    <a:pt x="152400" y="0"/>
                  </a:lnTo>
                  <a:lnTo>
                    <a:pt x="152400" y="347663"/>
                  </a:lnTo>
                  <a:lnTo>
                    <a:pt x="0" y="347663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843587" y="2152651"/>
              <a:ext cx="142875" cy="185737"/>
            </a:xfrm>
            <a:custGeom>
              <a:avLst/>
              <a:gdLst>
                <a:gd name="connsiteX0" fmla="*/ 0 w 142875"/>
                <a:gd name="connsiteY0" fmla="*/ 185737 h 185737"/>
                <a:gd name="connsiteX1" fmla="*/ 142875 w 142875"/>
                <a:gd name="connsiteY1" fmla="*/ 0 h 185737"/>
                <a:gd name="connsiteX2" fmla="*/ 142875 w 142875"/>
                <a:gd name="connsiteY2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85737">
                  <a:moveTo>
                    <a:pt x="0" y="185737"/>
                  </a:moveTo>
                  <a:lnTo>
                    <a:pt x="142875" y="0"/>
                  </a:lnTo>
                  <a:lnTo>
                    <a:pt x="142875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81662" y="2574924"/>
            <a:ext cx="314326" cy="630239"/>
            <a:chOff x="5681662" y="2574924"/>
            <a:chExt cx="314326" cy="630239"/>
          </a:xfrm>
        </p:grpSpPr>
        <p:sp>
          <p:nvSpPr>
            <p:cNvPr id="23" name="Freeform 22"/>
            <p:cNvSpPr/>
            <p:nvPr/>
          </p:nvSpPr>
          <p:spPr bwMode="auto">
            <a:xfrm>
              <a:off x="5681662" y="2574924"/>
              <a:ext cx="152400" cy="347663"/>
            </a:xfrm>
            <a:custGeom>
              <a:avLst/>
              <a:gdLst>
                <a:gd name="connsiteX0" fmla="*/ 4763 w 152400"/>
                <a:gd name="connsiteY0" fmla="*/ 0 h 347663"/>
                <a:gd name="connsiteX1" fmla="*/ 152400 w 152400"/>
                <a:gd name="connsiteY1" fmla="*/ 0 h 347663"/>
                <a:gd name="connsiteX2" fmla="*/ 152400 w 152400"/>
                <a:gd name="connsiteY2" fmla="*/ 347663 h 347663"/>
                <a:gd name="connsiteX3" fmla="*/ 0 w 152400"/>
                <a:gd name="connsiteY3" fmla="*/ 347663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47663">
                  <a:moveTo>
                    <a:pt x="4763" y="0"/>
                  </a:moveTo>
                  <a:lnTo>
                    <a:pt x="152400" y="0"/>
                  </a:lnTo>
                  <a:lnTo>
                    <a:pt x="152400" y="347663"/>
                  </a:lnTo>
                  <a:lnTo>
                    <a:pt x="0" y="347663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829300" y="2786063"/>
              <a:ext cx="166688" cy="419100"/>
            </a:xfrm>
            <a:custGeom>
              <a:avLst/>
              <a:gdLst>
                <a:gd name="connsiteX0" fmla="*/ 0 w 166688"/>
                <a:gd name="connsiteY0" fmla="*/ 0 h 419100"/>
                <a:gd name="connsiteX1" fmla="*/ 166688 w 166688"/>
                <a:gd name="connsiteY1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688" h="419100">
                  <a:moveTo>
                    <a:pt x="0" y="0"/>
                  </a:moveTo>
                  <a:lnTo>
                    <a:pt x="166688" y="41910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28" name="Freeform 27"/>
          <p:cNvSpPr/>
          <p:nvPr/>
        </p:nvSpPr>
        <p:spPr bwMode="auto">
          <a:xfrm>
            <a:off x="1818497" y="4555347"/>
            <a:ext cx="1409700" cy="412750"/>
          </a:xfrm>
          <a:custGeom>
            <a:avLst/>
            <a:gdLst>
              <a:gd name="connsiteX0" fmla="*/ 463550 w 1409700"/>
              <a:gd name="connsiteY0" fmla="*/ 412750 h 412750"/>
              <a:gd name="connsiteX1" fmla="*/ 0 w 1409700"/>
              <a:gd name="connsiteY1" fmla="*/ 0 h 412750"/>
              <a:gd name="connsiteX2" fmla="*/ 1409700 w 1409700"/>
              <a:gd name="connsiteY2" fmla="*/ 38100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412750">
                <a:moveTo>
                  <a:pt x="463550" y="412750"/>
                </a:moveTo>
                <a:lnTo>
                  <a:pt x="0" y="0"/>
                </a:lnTo>
                <a:lnTo>
                  <a:pt x="1409700" y="38100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2224897" y="2199497"/>
            <a:ext cx="260350" cy="730250"/>
          </a:xfrm>
          <a:custGeom>
            <a:avLst/>
            <a:gdLst>
              <a:gd name="connsiteX0" fmla="*/ 0 w 260350"/>
              <a:gd name="connsiteY0" fmla="*/ 419100 h 730250"/>
              <a:gd name="connsiteX1" fmla="*/ 215900 w 260350"/>
              <a:gd name="connsiteY1" fmla="*/ 0 h 730250"/>
              <a:gd name="connsiteX2" fmla="*/ 260350 w 260350"/>
              <a:gd name="connsiteY2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" h="730250">
                <a:moveTo>
                  <a:pt x="0" y="419100"/>
                </a:moveTo>
                <a:lnTo>
                  <a:pt x="215900" y="0"/>
                </a:lnTo>
                <a:lnTo>
                  <a:pt x="260350" y="7302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3482197" y="1691497"/>
            <a:ext cx="0" cy="908050"/>
          </a:xfrm>
          <a:custGeom>
            <a:avLst/>
            <a:gdLst>
              <a:gd name="connsiteX0" fmla="*/ 0 w 0"/>
              <a:gd name="connsiteY0" fmla="*/ 0 h 908050"/>
              <a:gd name="connsiteX1" fmla="*/ 0 w 0"/>
              <a:gd name="connsiteY1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8050">
                <a:moveTo>
                  <a:pt x="0" y="0"/>
                </a:moveTo>
                <a:lnTo>
                  <a:pt x="0" y="9080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4872847" y="2091547"/>
            <a:ext cx="374650" cy="793750"/>
          </a:xfrm>
          <a:custGeom>
            <a:avLst/>
            <a:gdLst>
              <a:gd name="connsiteX0" fmla="*/ 374650 w 374650"/>
              <a:gd name="connsiteY0" fmla="*/ 793750 h 793750"/>
              <a:gd name="connsiteX1" fmla="*/ 0 w 374650"/>
              <a:gd name="connsiteY1" fmla="*/ 0 h 793750"/>
              <a:gd name="connsiteX2" fmla="*/ 304800 w 374650"/>
              <a:gd name="connsiteY2" fmla="*/ 47625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793750">
                <a:moveTo>
                  <a:pt x="374650" y="793750"/>
                </a:moveTo>
                <a:lnTo>
                  <a:pt x="0" y="0"/>
                </a:lnTo>
                <a:lnTo>
                  <a:pt x="304800" y="4762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967597" y="1958197"/>
            <a:ext cx="508000" cy="1212850"/>
          </a:xfrm>
          <a:custGeom>
            <a:avLst/>
            <a:gdLst>
              <a:gd name="connsiteX0" fmla="*/ 508000 w 508000"/>
              <a:gd name="connsiteY0" fmla="*/ 1212850 h 1212850"/>
              <a:gd name="connsiteX1" fmla="*/ 0 w 508000"/>
              <a:gd name="connsiteY1" fmla="*/ 0 h 1212850"/>
              <a:gd name="connsiteX2" fmla="*/ 495300 w 508000"/>
              <a:gd name="connsiteY2" fmla="*/ 90805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1212850">
                <a:moveTo>
                  <a:pt x="508000" y="1212850"/>
                </a:moveTo>
                <a:lnTo>
                  <a:pt x="0" y="0"/>
                </a:lnTo>
                <a:lnTo>
                  <a:pt x="495300" y="9080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2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268224"/>
            <a:ext cx="7016496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10.9-2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693965" y="365182"/>
            <a:ext cx="210314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sz="238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Synaptonemal</a:t>
            </a:r>
            <a:endParaRPr lang="en-US" sz="238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600"/>
              </a:lnSpc>
            </a:pPr>
            <a:r>
              <a:rPr lang="en-US" sz="23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complex</a:t>
            </a:r>
            <a:endParaRPr lang="en-US" sz="23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419331" y="1190681"/>
            <a:ext cx="152445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Crossover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073627" y="1020819"/>
            <a:ext cx="152445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80" b="1">
                <a:solidFill>
                  <a:srgbClr val="000000"/>
                </a:solidFill>
                <a:latin typeface="Arial"/>
                <a:ea typeface="ＭＳ Ｐゴシック" charset="0"/>
              </a:rPr>
              <a:t>Crossover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133705" y="4221213"/>
            <a:ext cx="155811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80" b="1">
                <a:solidFill>
                  <a:srgbClr val="000000"/>
                </a:solidFill>
                <a:latin typeface="Arial"/>
                <a:ea typeface="ＭＳ Ｐゴシック" charset="0"/>
              </a:rPr>
              <a:t>Chiasmata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36447" y="4568825"/>
            <a:ext cx="1121078" cy="1487492"/>
            <a:chOff x="1936447" y="4568825"/>
            <a:chExt cx="1121078" cy="1487492"/>
          </a:xfrm>
        </p:grpSpPr>
        <p:sp>
          <p:nvSpPr>
            <p:cNvPr id="15" name="Oval 14"/>
            <p:cNvSpPr/>
            <p:nvPr/>
          </p:nvSpPr>
          <p:spPr bwMode="auto">
            <a:xfrm>
              <a:off x="1936447" y="5152937"/>
              <a:ext cx="914399" cy="90338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540000" y="4568825"/>
              <a:ext cx="517525" cy="612775"/>
            </a:xfrm>
            <a:custGeom>
              <a:avLst/>
              <a:gdLst>
                <a:gd name="connsiteX0" fmla="*/ 0 w 517525"/>
                <a:gd name="connsiteY0" fmla="*/ 612775 h 612775"/>
                <a:gd name="connsiteX1" fmla="*/ 517525 w 517525"/>
                <a:gd name="connsiteY1" fmla="*/ 0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7525" h="612775">
                  <a:moveTo>
                    <a:pt x="0" y="612775"/>
                  </a:moveTo>
                  <a:lnTo>
                    <a:pt x="517525" y="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25800" y="4559300"/>
            <a:ext cx="2432049" cy="1301750"/>
            <a:chOff x="3225800" y="4559300"/>
            <a:chExt cx="2432049" cy="1301750"/>
          </a:xfrm>
        </p:grpSpPr>
        <p:sp>
          <p:nvSpPr>
            <p:cNvPr id="14" name="Oval 13"/>
            <p:cNvSpPr/>
            <p:nvPr/>
          </p:nvSpPr>
          <p:spPr bwMode="auto">
            <a:xfrm>
              <a:off x="4743450" y="4957670"/>
              <a:ext cx="914399" cy="90338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3225800" y="4559300"/>
              <a:ext cx="1549400" cy="679450"/>
            </a:xfrm>
            <a:custGeom>
              <a:avLst/>
              <a:gdLst>
                <a:gd name="connsiteX0" fmla="*/ 1549400 w 1549400"/>
                <a:gd name="connsiteY0" fmla="*/ 679450 h 679450"/>
                <a:gd name="connsiteX1" fmla="*/ 0 w 1549400"/>
                <a:gd name="connsiteY1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9400" h="679450">
                  <a:moveTo>
                    <a:pt x="1549400" y="679450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60120" y="1371600"/>
            <a:ext cx="552450" cy="1320005"/>
            <a:chOff x="4760120" y="1371600"/>
            <a:chExt cx="552450" cy="1320005"/>
          </a:xfrm>
        </p:grpSpPr>
        <p:sp>
          <p:nvSpPr>
            <p:cNvPr id="13" name="Oval 12"/>
            <p:cNvSpPr/>
            <p:nvPr/>
          </p:nvSpPr>
          <p:spPr bwMode="auto">
            <a:xfrm>
              <a:off x="4760120" y="2139155"/>
              <a:ext cx="552450" cy="55245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5038725" y="1371600"/>
              <a:ext cx="0" cy="768350"/>
            </a:xfrm>
            <a:custGeom>
              <a:avLst/>
              <a:gdLst>
                <a:gd name="connsiteX0" fmla="*/ 0 w 0"/>
                <a:gd name="connsiteY0" fmla="*/ 0 h 768350"/>
                <a:gd name="connsiteX1" fmla="*/ 0 w 0"/>
                <a:gd name="connsiteY1" fmla="*/ 768350 h 7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8350">
                  <a:moveTo>
                    <a:pt x="0" y="0"/>
                  </a:moveTo>
                  <a:lnTo>
                    <a:pt x="0" y="76835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33589" y="1562100"/>
            <a:ext cx="552450" cy="1328736"/>
            <a:chOff x="2033589" y="1562100"/>
            <a:chExt cx="552450" cy="1328736"/>
          </a:xfrm>
        </p:grpSpPr>
        <p:sp>
          <p:nvSpPr>
            <p:cNvPr id="12" name="Oval 11"/>
            <p:cNvSpPr/>
            <p:nvPr/>
          </p:nvSpPr>
          <p:spPr bwMode="auto">
            <a:xfrm>
              <a:off x="2033589" y="2338386"/>
              <a:ext cx="552450" cy="55245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314575" y="1562100"/>
              <a:ext cx="0" cy="781050"/>
            </a:xfrm>
            <a:custGeom>
              <a:avLst/>
              <a:gdLst>
                <a:gd name="connsiteX0" fmla="*/ 0 w 0"/>
                <a:gd name="connsiteY0" fmla="*/ 0 h 781050"/>
                <a:gd name="connsiteX1" fmla="*/ 0 w 0"/>
                <a:gd name="connsiteY1" fmla="*/ 78105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81050">
                  <a:moveTo>
                    <a:pt x="0" y="0"/>
                  </a:moveTo>
                  <a:lnTo>
                    <a:pt x="0" y="78105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25" name="Freeform 24"/>
          <p:cNvSpPr/>
          <p:nvPr/>
        </p:nvSpPr>
        <p:spPr bwMode="auto">
          <a:xfrm>
            <a:off x="3079750" y="1060450"/>
            <a:ext cx="101600" cy="1460500"/>
          </a:xfrm>
          <a:custGeom>
            <a:avLst/>
            <a:gdLst>
              <a:gd name="connsiteX0" fmla="*/ 0 w 101600"/>
              <a:gd name="connsiteY0" fmla="*/ 0 h 1460500"/>
              <a:gd name="connsiteX1" fmla="*/ 101600 w 101600"/>
              <a:gd name="connsiteY1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00" h="1460500">
                <a:moveTo>
                  <a:pt x="0" y="0"/>
                </a:moveTo>
                <a:lnTo>
                  <a:pt x="101600" y="1460500"/>
                </a:ln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936431" y="4568809"/>
            <a:ext cx="1121078" cy="1487492"/>
            <a:chOff x="1936447" y="4568825"/>
            <a:chExt cx="1121078" cy="1487492"/>
          </a:xfrm>
        </p:grpSpPr>
        <p:sp>
          <p:nvSpPr>
            <p:cNvPr id="27" name="Oval 26"/>
            <p:cNvSpPr/>
            <p:nvPr/>
          </p:nvSpPr>
          <p:spPr bwMode="auto">
            <a:xfrm>
              <a:off x="1936447" y="5152937"/>
              <a:ext cx="914399" cy="90338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2540000" y="4568825"/>
              <a:ext cx="517525" cy="612775"/>
            </a:xfrm>
            <a:custGeom>
              <a:avLst/>
              <a:gdLst>
                <a:gd name="connsiteX0" fmla="*/ 0 w 517525"/>
                <a:gd name="connsiteY0" fmla="*/ 612775 h 612775"/>
                <a:gd name="connsiteX1" fmla="*/ 517525 w 517525"/>
                <a:gd name="connsiteY1" fmla="*/ 0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7525" h="612775">
                  <a:moveTo>
                    <a:pt x="0" y="612775"/>
                  </a:moveTo>
                  <a:lnTo>
                    <a:pt x="517525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25784" y="4559284"/>
            <a:ext cx="2432049" cy="1301750"/>
            <a:chOff x="3225800" y="4559300"/>
            <a:chExt cx="2432049" cy="1301750"/>
          </a:xfrm>
        </p:grpSpPr>
        <p:sp>
          <p:nvSpPr>
            <p:cNvPr id="30" name="Oval 29"/>
            <p:cNvSpPr/>
            <p:nvPr/>
          </p:nvSpPr>
          <p:spPr bwMode="auto">
            <a:xfrm>
              <a:off x="4743450" y="4957670"/>
              <a:ext cx="914399" cy="90338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3225800" y="4559300"/>
              <a:ext cx="1549400" cy="679450"/>
            </a:xfrm>
            <a:custGeom>
              <a:avLst/>
              <a:gdLst>
                <a:gd name="connsiteX0" fmla="*/ 1549400 w 1549400"/>
                <a:gd name="connsiteY0" fmla="*/ 679450 h 679450"/>
                <a:gd name="connsiteX1" fmla="*/ 0 w 1549400"/>
                <a:gd name="connsiteY1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9400" h="679450">
                  <a:moveTo>
                    <a:pt x="1549400" y="67945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60104" y="1371584"/>
            <a:ext cx="552450" cy="1320005"/>
            <a:chOff x="4760120" y="1371600"/>
            <a:chExt cx="552450" cy="1320005"/>
          </a:xfrm>
        </p:grpSpPr>
        <p:sp>
          <p:nvSpPr>
            <p:cNvPr id="33" name="Oval 32"/>
            <p:cNvSpPr/>
            <p:nvPr/>
          </p:nvSpPr>
          <p:spPr bwMode="auto">
            <a:xfrm>
              <a:off x="4760120" y="2139155"/>
              <a:ext cx="552450" cy="55245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5038725" y="1371600"/>
              <a:ext cx="0" cy="768350"/>
            </a:xfrm>
            <a:custGeom>
              <a:avLst/>
              <a:gdLst>
                <a:gd name="connsiteX0" fmla="*/ 0 w 0"/>
                <a:gd name="connsiteY0" fmla="*/ 0 h 768350"/>
                <a:gd name="connsiteX1" fmla="*/ 0 w 0"/>
                <a:gd name="connsiteY1" fmla="*/ 768350 h 7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8350">
                  <a:moveTo>
                    <a:pt x="0" y="0"/>
                  </a:moveTo>
                  <a:lnTo>
                    <a:pt x="0" y="76835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33573" y="1562084"/>
            <a:ext cx="552450" cy="1328736"/>
            <a:chOff x="2033589" y="1562100"/>
            <a:chExt cx="552450" cy="1328736"/>
          </a:xfrm>
        </p:grpSpPr>
        <p:sp>
          <p:nvSpPr>
            <p:cNvPr id="36" name="Oval 35"/>
            <p:cNvSpPr/>
            <p:nvPr/>
          </p:nvSpPr>
          <p:spPr bwMode="auto">
            <a:xfrm>
              <a:off x="2033589" y="2338386"/>
              <a:ext cx="552450" cy="55245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314575" y="1562100"/>
              <a:ext cx="0" cy="781050"/>
            </a:xfrm>
            <a:custGeom>
              <a:avLst/>
              <a:gdLst>
                <a:gd name="connsiteX0" fmla="*/ 0 w 0"/>
                <a:gd name="connsiteY0" fmla="*/ 0 h 781050"/>
                <a:gd name="connsiteX1" fmla="*/ 0 w 0"/>
                <a:gd name="connsiteY1" fmla="*/ 78105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81050">
                  <a:moveTo>
                    <a:pt x="0" y="0"/>
                  </a:moveTo>
                  <a:lnTo>
                    <a:pt x="0" y="78105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38" name="Freeform 37"/>
          <p:cNvSpPr/>
          <p:nvPr/>
        </p:nvSpPr>
        <p:spPr bwMode="auto">
          <a:xfrm>
            <a:off x="3079734" y="1060434"/>
            <a:ext cx="101600" cy="1460500"/>
          </a:xfrm>
          <a:custGeom>
            <a:avLst/>
            <a:gdLst>
              <a:gd name="connsiteX0" fmla="*/ 0 w 101600"/>
              <a:gd name="connsiteY0" fmla="*/ 0 h 1460500"/>
              <a:gd name="connsiteX1" fmla="*/ 101600 w 101600"/>
              <a:gd name="connsiteY1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00" h="1460500">
                <a:moveTo>
                  <a:pt x="0" y="0"/>
                </a:moveTo>
                <a:lnTo>
                  <a:pt x="101600" y="146050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Comparison of Mitosis and Meiosis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will compare and contrast mitosis </a:t>
            </a:r>
            <a:r>
              <a:rPr lang="en-US" smtClean="0"/>
              <a:t>and meiosis in a Venn diagram.</a:t>
            </a:r>
            <a:endParaRPr lang="en-US" dirty="0" smtClean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Comparison of Mitosis and Meiosis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Mitosis conserves the number of chromosome sets, producing cells that are genetically identical to the parent cell</a:t>
            </a:r>
          </a:p>
          <a:p>
            <a:r>
              <a:rPr lang="en-US" dirty="0" smtClean="0"/>
              <a:t>Meiosis reduces the number of chromosome sets from two (diploid) to one (haploid), producing cells that differ genetically from each other and from the parent cell</a:t>
            </a:r>
          </a:p>
          <a:p>
            <a:r>
              <a:rPr lang="en-US" dirty="0" smtClean="0"/>
              <a:t>Meiosis includes two divisions after replication, each with specific stages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1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events are unique to meiosis, and all three occur in meiosis l</a:t>
            </a:r>
          </a:p>
          <a:p>
            <a:pPr lvl="1"/>
            <a:r>
              <a:rPr lang="en-US" b="1" dirty="0" smtClean="0"/>
              <a:t>Synapsis and crossing over</a:t>
            </a:r>
            <a:r>
              <a:rPr lang="en-US" dirty="0" smtClean="0"/>
              <a:t> in prophase I: Homologous chromosomes physically connect and exchange genetic information</a:t>
            </a:r>
          </a:p>
          <a:p>
            <a:pPr lvl="1"/>
            <a:r>
              <a:rPr lang="en-US" b="1" dirty="0" smtClean="0"/>
              <a:t>Alignment of homologous pairs at the metaphase plate</a:t>
            </a:r>
            <a:r>
              <a:rPr lang="en-US" dirty="0" smtClean="0"/>
              <a:t>: Homologous pairs of chromosomes are positioned there in metaphase I</a:t>
            </a:r>
          </a:p>
          <a:p>
            <a:pPr lvl="1"/>
            <a:r>
              <a:rPr lang="en-US" b="1" dirty="0" smtClean="0"/>
              <a:t>Separation of homologs</a:t>
            </a:r>
            <a:r>
              <a:rPr lang="en-US" dirty="0" smtClean="0"/>
              <a:t> during anaphase I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Sister chromatids stay together due to sister chromatid cohesion </a:t>
            </a:r>
          </a:p>
          <a:p>
            <a:r>
              <a:rPr lang="en-US" dirty="0" smtClean="0"/>
              <a:t>In mitosis, </a:t>
            </a:r>
            <a:r>
              <a:rPr lang="en-US" dirty="0" err="1" smtClean="0"/>
              <a:t>cohesins</a:t>
            </a:r>
            <a:r>
              <a:rPr lang="en-US" dirty="0" smtClean="0"/>
              <a:t> are cleaved at the end of metaphase</a:t>
            </a:r>
          </a:p>
          <a:p>
            <a:r>
              <a:rPr lang="en-US" dirty="0" smtClean="0"/>
              <a:t>In meiosis, </a:t>
            </a:r>
            <a:r>
              <a:rPr lang="en-US" dirty="0" err="1" smtClean="0"/>
              <a:t>cohesins</a:t>
            </a:r>
            <a:r>
              <a:rPr lang="en-US" dirty="0" smtClean="0"/>
              <a:t> are cleaved along the chromosome arms in anaphase I (separation of homologs) and at the centromeres in anaphase II (separation of sister chromatids)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204216"/>
            <a:ext cx="4511040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44310" y="203596"/>
            <a:ext cx="90409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Interphase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349073" y="489347"/>
            <a:ext cx="16799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Pair of homologous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 in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diploid parent cell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847548" y="1481534"/>
            <a:ext cx="15004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Pair of duplicated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homologous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07873" y="2484834"/>
            <a:ext cx="96500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chromatids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344310" y="3250009"/>
            <a:ext cx="77585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Meiosis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149298" y="3983434"/>
            <a:ext cx="12246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Homologous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separate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341929" y="4935140"/>
            <a:ext cx="8463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Meiosis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3676223" y="4748609"/>
            <a:ext cx="216726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Haploid cells with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duplicated chromosomes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243732" y="5243116"/>
            <a:ext cx="151323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 chromatids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separate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4906535" y="1519634"/>
            <a:ext cx="1255152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duplicate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5409773" y="2746772"/>
            <a:ext cx="1360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Diploid cell with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duplicated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2761823" y="6396434"/>
            <a:ext cx="394499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cells with unduplicated chromosomes</a:t>
            </a:r>
          </a:p>
        </p:txBody>
      </p:sp>
      <p:sp>
        <p:nvSpPr>
          <p:cNvPr id="19" name="Freeform 18"/>
          <p:cNvSpPr/>
          <p:nvPr/>
        </p:nvSpPr>
        <p:spPr bwMode="auto">
          <a:xfrm>
            <a:off x="3840956" y="783431"/>
            <a:ext cx="1085850" cy="450057"/>
          </a:xfrm>
          <a:custGeom>
            <a:avLst/>
            <a:gdLst>
              <a:gd name="connsiteX0" fmla="*/ 683419 w 1085850"/>
              <a:gd name="connsiteY0" fmla="*/ 0 h 450057"/>
              <a:gd name="connsiteX1" fmla="*/ 0 w 1085850"/>
              <a:gd name="connsiteY1" fmla="*/ 30957 h 450057"/>
              <a:gd name="connsiteX2" fmla="*/ 1085850 w 1085850"/>
              <a:gd name="connsiteY2" fmla="*/ 450057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50057">
                <a:moveTo>
                  <a:pt x="683419" y="0"/>
                </a:moveTo>
                <a:lnTo>
                  <a:pt x="0" y="30957"/>
                </a:lnTo>
                <a:lnTo>
                  <a:pt x="1085850" y="45005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3967163" y="1819275"/>
            <a:ext cx="919162" cy="378619"/>
          </a:xfrm>
          <a:custGeom>
            <a:avLst/>
            <a:gdLst>
              <a:gd name="connsiteX0" fmla="*/ 621506 w 919162"/>
              <a:gd name="connsiteY0" fmla="*/ 376238 h 378619"/>
              <a:gd name="connsiteX1" fmla="*/ 0 w 919162"/>
              <a:gd name="connsiteY1" fmla="*/ 0 h 378619"/>
              <a:gd name="connsiteX2" fmla="*/ 919162 w 919162"/>
              <a:gd name="connsiteY2" fmla="*/ 378619 h 37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9162" h="378619">
                <a:moveTo>
                  <a:pt x="621506" y="376238"/>
                </a:moveTo>
                <a:lnTo>
                  <a:pt x="0" y="0"/>
                </a:lnTo>
                <a:lnTo>
                  <a:pt x="919162" y="378619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469481" y="2616994"/>
            <a:ext cx="1166813" cy="159544"/>
          </a:xfrm>
          <a:custGeom>
            <a:avLst/>
            <a:gdLst>
              <a:gd name="connsiteX0" fmla="*/ 1090613 w 1166813"/>
              <a:gd name="connsiteY0" fmla="*/ 0 h 159544"/>
              <a:gd name="connsiteX1" fmla="*/ 0 w 1166813"/>
              <a:gd name="connsiteY1" fmla="*/ 0 h 159544"/>
              <a:gd name="connsiteX2" fmla="*/ 1166813 w 1166813"/>
              <a:gd name="connsiteY2" fmla="*/ 159544 h 1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6813" h="159544">
                <a:moveTo>
                  <a:pt x="1090613" y="0"/>
                </a:moveTo>
                <a:lnTo>
                  <a:pt x="0" y="0"/>
                </a:lnTo>
                <a:lnTo>
                  <a:pt x="1166813" y="159544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Meiosis halves the total number of chromosomes very specifically</a:t>
            </a:r>
          </a:p>
          <a:p>
            <a:r>
              <a:rPr lang="en-US" dirty="0" smtClean="0"/>
              <a:t>It reduces the number of sets from two to one, with each daughter cell receiving one set of chromosomes</a:t>
            </a:r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228600" y="4648200"/>
            <a:ext cx="85344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96000"/>
              </a:lnSpc>
              <a:spcBef>
                <a:spcPts val="600"/>
              </a:spcBef>
              <a:buClr>
                <a:srgbClr val="D1300D"/>
              </a:buClr>
              <a:buFont typeface="Times" pitchFamily="18" charset="0"/>
              <a:buNone/>
            </a:pPr>
            <a:endParaRPr lang="en-CA" sz="2800">
              <a:ea typeface="ヒラギノ角ゴ Pro W3" charset="-128"/>
            </a:endParaRP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152400" y="4953000"/>
            <a:ext cx="83058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pitchFamily="18" charset="0"/>
              <a:buNone/>
            </a:pPr>
            <a:endParaRPr lang="en-US" sz="2200">
              <a:ea typeface="ヒラギノ角ゴ Pro W3" charset="-128"/>
            </a:endParaRPr>
          </a:p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pitchFamily="18" charset="0"/>
              <a:buNone/>
            </a:pPr>
            <a:endParaRPr lang="en-US" sz="2200">
              <a:ea typeface="ヒラギノ角ゴ Pro W3" charset="-128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first meiotic division, homologous pairs of chromosomes pair and separate</a:t>
            </a:r>
          </a:p>
          <a:p>
            <a:r>
              <a:rPr lang="en-US" dirty="0" smtClean="0"/>
              <a:t>In the second meiotic division, sister chromatids of each chromosome separate</a:t>
            </a:r>
          </a:p>
          <a:p>
            <a:r>
              <a:rPr lang="en-US" dirty="0" smtClean="0"/>
              <a:t>Four new haploid cells are produced as a result</a:t>
            </a:r>
          </a:p>
        </p:txBody>
      </p:sp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228600" y="4648200"/>
            <a:ext cx="85344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96000"/>
              </a:lnSpc>
              <a:spcBef>
                <a:spcPts val="600"/>
              </a:spcBef>
              <a:buClr>
                <a:srgbClr val="D1300D"/>
              </a:buClr>
              <a:buFont typeface="Times" pitchFamily="18" charset="0"/>
              <a:buNone/>
            </a:pPr>
            <a:endParaRPr lang="en-CA" sz="2800">
              <a:ea typeface="ヒラギノ角ゴ Pro W3" charset="-128"/>
            </a:endParaRP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152400" y="4953000"/>
            <a:ext cx="83058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pitchFamily="18" charset="0"/>
              <a:buNone/>
            </a:pPr>
            <a:endParaRPr lang="en-US" sz="2200">
              <a:ea typeface="ヒラギノ角ゴ Pro W3" charset="-128"/>
            </a:endParaRPr>
          </a:p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pitchFamily="18" charset="0"/>
              <a:buNone/>
            </a:pPr>
            <a:endParaRPr lang="en-US" sz="2200">
              <a:ea typeface="ヒラギノ角ゴ Pro W3" charset="-128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</a:t>
            </a:r>
            <a:r>
              <a:rPr lang="en-US" dirty="0" smtClean="0"/>
              <a:t>Meiosis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Meio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31264"/>
            <a:ext cx="8546592" cy="33954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66339" y="1790700"/>
            <a:ext cx="92813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MEIOSIS 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: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12226" y="1993900"/>
            <a:ext cx="325249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Separates homologous chromosomes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45514" y="2384425"/>
            <a:ext cx="80310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Prophase </a:t>
            </a: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480564" y="2384425"/>
            <a:ext cx="89607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Metaphase </a:t>
            </a: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541014" y="2384425"/>
            <a:ext cx="83676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Anaphase </a:t>
            </a:r>
            <a:r>
              <a:rPr lang="en-US" sz="12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000" b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472876" y="2295525"/>
            <a:ext cx="10499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200"/>
              </a:lnSpc>
            </a:pPr>
            <a:r>
              <a:rPr lang="en-US" sz="10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Telophase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and </a:t>
            </a:r>
            <a:r>
              <a:rPr lang="en-US" sz="1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Cytokinesis</a:t>
            </a:r>
            <a:endParaRPr lang="en-US" sz="1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268464" y="1790700"/>
            <a:ext cx="99867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MEIOSIS 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: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573139" y="1993900"/>
            <a:ext cx="239809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Separates sister chromatids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753989" y="2357438"/>
            <a:ext cx="86241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Prophase </a:t>
            </a:r>
            <a:r>
              <a:rPr lang="en-US" sz="12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endParaRPr lang="en-US" sz="1000" b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792293" y="2289175"/>
            <a:ext cx="101470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300"/>
              </a:lnSpc>
            </a:pPr>
            <a:r>
              <a:rPr lang="en-US" sz="10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Telophase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  <a:p>
            <a:pPr algn="ctr" eaLnBrk="0" hangingPunct="0">
              <a:lnSpc>
                <a:spcPts val="13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Cytokinesis</a:t>
            </a:r>
            <a:endParaRPr lang="en-US" sz="1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731889" y="2354263"/>
            <a:ext cx="95539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Metaphase </a:t>
            </a:r>
            <a:r>
              <a:rPr lang="en-US" sz="12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endParaRPr lang="en-US" sz="1000" b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818015" y="2357438"/>
            <a:ext cx="89607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Anaphase </a:t>
            </a:r>
            <a:r>
              <a:rPr lang="en-US" sz="12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endParaRPr lang="en-US" sz="1000" b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23544"/>
            <a:ext cx="8546592" cy="501091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10.8-1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43051" y="1030354"/>
            <a:ext cx="602568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MEIOSIS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: Separates homologous chromosomes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63601" y="1708214"/>
            <a:ext cx="134011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Prophase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094039" y="1705041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Metaphase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162551" y="1705041"/>
            <a:ext cx="139781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Anaphase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294313" y="2305114"/>
            <a:ext cx="151323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 chromatids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remain attached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064350" y="1635191"/>
            <a:ext cx="1675139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940"/>
              </a:lnSpc>
            </a:pPr>
            <a:r>
              <a:rPr lang="en-US" sz="17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Telophase</a:t>
            </a:r>
            <a:r>
              <a:rPr lang="en-US" sz="17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  <a:p>
            <a:pPr algn="ctr" eaLnBrk="0" hangingPunct="0">
              <a:lnSpc>
                <a:spcPts val="1940"/>
              </a:lnSpc>
            </a:pPr>
            <a:r>
              <a:rPr lang="en-US" sz="17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Cytokinesis</a:t>
            </a:r>
            <a:endParaRPr lang="en-US" sz="17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787401" y="2394014"/>
            <a:ext cx="164949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Centrosome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(with centriole pair)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741613" y="2462277"/>
            <a:ext cx="1303242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Kinetochore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(at centromere)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1788" y="2794064"/>
            <a:ext cx="96500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chromatids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74788" y="2827402"/>
            <a:ext cx="90569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Chiasmata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40113" y="2973452"/>
            <a:ext cx="112370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Kinetochore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microtubules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1985963" y="3019489"/>
            <a:ext cx="112370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Spindle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microtubules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3975101" y="3411602"/>
            <a:ext cx="92333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Metaphase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plate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328613" y="4981639"/>
            <a:ext cx="12246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Pair of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homologous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1916113" y="4841939"/>
            <a:ext cx="9153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Fragments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nuclear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envelope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4891088" y="4884802"/>
            <a:ext cx="12246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Homologous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chromosomes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separate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33"/>
          <p:cNvSpPr txBox="1">
            <a:spLocks noChangeArrowheads="1"/>
          </p:cNvSpPr>
          <p:nvPr/>
        </p:nvSpPr>
        <p:spPr bwMode="auto">
          <a:xfrm>
            <a:off x="6623051" y="4548252"/>
            <a:ext cx="78547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Cleavage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furrow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35"/>
          <p:cNvSpPr txBox="1">
            <a:spLocks noChangeArrowheads="1"/>
          </p:cNvSpPr>
          <p:nvPr/>
        </p:nvSpPr>
        <p:spPr bwMode="auto">
          <a:xfrm>
            <a:off x="1322388" y="5710302"/>
            <a:ext cx="10066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Centromere</a:t>
            </a:r>
          </a:p>
        </p:txBody>
      </p:sp>
      <p:sp>
        <p:nvSpPr>
          <p:cNvPr id="25" name="Freeform 24"/>
          <p:cNvSpPr/>
          <p:nvPr/>
        </p:nvSpPr>
        <p:spPr bwMode="auto">
          <a:xfrm>
            <a:off x="1376363" y="2831306"/>
            <a:ext cx="0" cy="559594"/>
          </a:xfrm>
          <a:custGeom>
            <a:avLst/>
            <a:gdLst>
              <a:gd name="connsiteX0" fmla="*/ 0 w 0"/>
              <a:gd name="connsiteY0" fmla="*/ 0 h 559594"/>
              <a:gd name="connsiteX1" fmla="*/ 0 w 0"/>
              <a:gd name="connsiteY1" fmla="*/ 559594 h 55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9594">
                <a:moveTo>
                  <a:pt x="0" y="0"/>
                </a:moveTo>
                <a:lnTo>
                  <a:pt x="0" y="559594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835819" y="3193256"/>
            <a:ext cx="50006" cy="738188"/>
          </a:xfrm>
          <a:custGeom>
            <a:avLst/>
            <a:gdLst>
              <a:gd name="connsiteX0" fmla="*/ 0 w 50006"/>
              <a:gd name="connsiteY0" fmla="*/ 738188 h 738188"/>
              <a:gd name="connsiteX1" fmla="*/ 19050 w 50006"/>
              <a:gd name="connsiteY1" fmla="*/ 0 h 738188"/>
              <a:gd name="connsiteX2" fmla="*/ 50006 w 50006"/>
              <a:gd name="connsiteY2" fmla="*/ 719138 h 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06" h="738188">
                <a:moveTo>
                  <a:pt x="0" y="738188"/>
                </a:moveTo>
                <a:lnTo>
                  <a:pt x="19050" y="0"/>
                </a:lnTo>
                <a:lnTo>
                  <a:pt x="50006" y="719138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1800225" y="3443288"/>
            <a:ext cx="381000" cy="338137"/>
          </a:xfrm>
          <a:custGeom>
            <a:avLst/>
            <a:gdLst>
              <a:gd name="connsiteX0" fmla="*/ 0 w 381000"/>
              <a:gd name="connsiteY0" fmla="*/ 64293 h 338137"/>
              <a:gd name="connsiteX1" fmla="*/ 381000 w 381000"/>
              <a:gd name="connsiteY1" fmla="*/ 0 h 338137"/>
              <a:gd name="connsiteX2" fmla="*/ 247650 w 381000"/>
              <a:gd name="connsiteY2" fmla="*/ 338137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8137">
                <a:moveTo>
                  <a:pt x="0" y="64293"/>
                </a:moveTo>
                <a:lnTo>
                  <a:pt x="381000" y="0"/>
                </a:lnTo>
                <a:lnTo>
                  <a:pt x="247650" y="33813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3081338" y="2914650"/>
            <a:ext cx="166687" cy="1614488"/>
          </a:xfrm>
          <a:custGeom>
            <a:avLst/>
            <a:gdLst>
              <a:gd name="connsiteX0" fmla="*/ 166687 w 166687"/>
              <a:gd name="connsiteY0" fmla="*/ 0 h 1614488"/>
              <a:gd name="connsiteX1" fmla="*/ 0 w 166687"/>
              <a:gd name="connsiteY1" fmla="*/ 1614488 h 161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1614488">
                <a:moveTo>
                  <a:pt x="166687" y="0"/>
                </a:moveTo>
                <a:lnTo>
                  <a:pt x="0" y="1614488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3381375" y="3405188"/>
            <a:ext cx="566738" cy="695325"/>
          </a:xfrm>
          <a:custGeom>
            <a:avLst/>
            <a:gdLst>
              <a:gd name="connsiteX0" fmla="*/ 0 w 566738"/>
              <a:gd name="connsiteY0" fmla="*/ 661987 h 695325"/>
              <a:gd name="connsiteX1" fmla="*/ 300038 w 566738"/>
              <a:gd name="connsiteY1" fmla="*/ 0 h 695325"/>
              <a:gd name="connsiteX2" fmla="*/ 566738 w 566738"/>
              <a:gd name="connsiteY2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738" h="695325">
                <a:moveTo>
                  <a:pt x="0" y="661987"/>
                </a:moveTo>
                <a:lnTo>
                  <a:pt x="300038" y="0"/>
                </a:lnTo>
                <a:lnTo>
                  <a:pt x="566738" y="695325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4414838" y="3833813"/>
            <a:ext cx="71437" cy="762000"/>
          </a:xfrm>
          <a:custGeom>
            <a:avLst/>
            <a:gdLst>
              <a:gd name="connsiteX0" fmla="*/ 0 w 71437"/>
              <a:gd name="connsiteY0" fmla="*/ 0 h 762000"/>
              <a:gd name="connsiteX1" fmla="*/ 71437 w 71437"/>
              <a:gd name="connsiteY1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437" h="762000">
                <a:moveTo>
                  <a:pt x="0" y="0"/>
                </a:moveTo>
                <a:lnTo>
                  <a:pt x="71437" y="76200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5791200" y="2733675"/>
            <a:ext cx="276225" cy="609600"/>
          </a:xfrm>
          <a:custGeom>
            <a:avLst/>
            <a:gdLst>
              <a:gd name="connsiteX0" fmla="*/ 0 w 276225"/>
              <a:gd name="connsiteY0" fmla="*/ 0 h 609600"/>
              <a:gd name="connsiteX1" fmla="*/ 276225 w 276225"/>
              <a:gd name="connsiteY1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609600">
                <a:moveTo>
                  <a:pt x="0" y="0"/>
                </a:moveTo>
                <a:lnTo>
                  <a:pt x="276225" y="60960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5232400" y="3571875"/>
            <a:ext cx="231775" cy="1317625"/>
          </a:xfrm>
          <a:custGeom>
            <a:avLst/>
            <a:gdLst>
              <a:gd name="connsiteX0" fmla="*/ 0 w 231775"/>
              <a:gd name="connsiteY0" fmla="*/ 0 h 1317625"/>
              <a:gd name="connsiteX1" fmla="*/ 12700 w 231775"/>
              <a:gd name="connsiteY1" fmla="*/ 1317625 h 1317625"/>
              <a:gd name="connsiteX2" fmla="*/ 231775 w 231775"/>
              <a:gd name="connsiteY2" fmla="*/ 37147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775" h="1317625">
                <a:moveTo>
                  <a:pt x="0" y="0"/>
                </a:moveTo>
                <a:lnTo>
                  <a:pt x="12700" y="1317625"/>
                </a:lnTo>
                <a:lnTo>
                  <a:pt x="231775" y="371475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1888331" y="4367213"/>
            <a:ext cx="257175" cy="407193"/>
          </a:xfrm>
          <a:custGeom>
            <a:avLst/>
            <a:gdLst>
              <a:gd name="connsiteX0" fmla="*/ 0 w 257175"/>
              <a:gd name="connsiteY0" fmla="*/ 240506 h 407193"/>
              <a:gd name="connsiteX1" fmla="*/ 257175 w 257175"/>
              <a:gd name="connsiteY1" fmla="*/ 407193 h 407193"/>
              <a:gd name="connsiteX2" fmla="*/ 57150 w 257175"/>
              <a:gd name="connsiteY2" fmla="*/ 0 h 40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407193">
                <a:moveTo>
                  <a:pt x="0" y="240506"/>
                </a:moveTo>
                <a:lnTo>
                  <a:pt x="257175" y="407193"/>
                </a:lnTo>
                <a:lnTo>
                  <a:pt x="57150" y="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1298575" y="3048000"/>
            <a:ext cx="428625" cy="1120775"/>
          </a:xfrm>
          <a:custGeom>
            <a:avLst/>
            <a:gdLst>
              <a:gd name="connsiteX0" fmla="*/ 0 w 428625"/>
              <a:gd name="connsiteY0" fmla="*/ 796925 h 1120775"/>
              <a:gd name="connsiteX1" fmla="*/ 428625 w 428625"/>
              <a:gd name="connsiteY1" fmla="*/ 0 h 1120775"/>
              <a:gd name="connsiteX2" fmla="*/ 355600 w 428625"/>
              <a:gd name="connsiteY2" fmla="*/ 112077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25" h="1120775">
                <a:moveTo>
                  <a:pt x="0" y="796925"/>
                </a:moveTo>
                <a:lnTo>
                  <a:pt x="428625" y="0"/>
                </a:lnTo>
                <a:lnTo>
                  <a:pt x="355600" y="1120775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1441450" y="4721225"/>
            <a:ext cx="365125" cy="984250"/>
          </a:xfrm>
          <a:custGeom>
            <a:avLst/>
            <a:gdLst>
              <a:gd name="connsiteX0" fmla="*/ 0 w 365125"/>
              <a:gd name="connsiteY0" fmla="*/ 0 h 984250"/>
              <a:gd name="connsiteX1" fmla="*/ 365125 w 365125"/>
              <a:gd name="connsiteY1" fmla="*/ 984250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5125" h="984250">
                <a:moveTo>
                  <a:pt x="0" y="0"/>
                </a:moveTo>
                <a:lnTo>
                  <a:pt x="365125" y="9842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927100" y="4679950"/>
            <a:ext cx="200025" cy="406400"/>
          </a:xfrm>
          <a:custGeom>
            <a:avLst/>
            <a:gdLst>
              <a:gd name="connsiteX0" fmla="*/ 0 w 200025"/>
              <a:gd name="connsiteY0" fmla="*/ 406400 h 406400"/>
              <a:gd name="connsiteX1" fmla="*/ 200025 w 200025"/>
              <a:gd name="connsiteY1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406400">
                <a:moveTo>
                  <a:pt x="0" y="406400"/>
                </a:moveTo>
                <a:lnTo>
                  <a:pt x="200025" y="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Left Brace 38"/>
          <p:cNvSpPr/>
          <p:nvPr/>
        </p:nvSpPr>
        <p:spPr bwMode="auto">
          <a:xfrm rot="20669663">
            <a:off x="1125253" y="4535250"/>
            <a:ext cx="76862" cy="280987"/>
          </a:xfrm>
          <a:prstGeom prst="leftBrace">
            <a:avLst>
              <a:gd name="adj1" fmla="val 2646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7140575" y="3841750"/>
            <a:ext cx="463550" cy="723900"/>
          </a:xfrm>
          <a:custGeom>
            <a:avLst/>
            <a:gdLst>
              <a:gd name="connsiteX0" fmla="*/ 0 w 463550"/>
              <a:gd name="connsiteY0" fmla="*/ 723900 h 723900"/>
              <a:gd name="connsiteX1" fmla="*/ 463550 w 463550"/>
              <a:gd name="connsiteY1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3550" h="723900">
                <a:moveTo>
                  <a:pt x="0" y="723900"/>
                </a:moveTo>
                <a:lnTo>
                  <a:pt x="463550" y="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228600"/>
            <a:ext cx="8436864" cy="6400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chemeClr val="tx1"/>
                </a:solidFill>
              </a:rPr>
              <a:t>Figure </a:t>
            </a:r>
            <a:r>
              <a:rPr lang="en-US" kern="1200" dirty="0" smtClean="0">
                <a:solidFill>
                  <a:schemeClr val="tx1"/>
                </a:solidFill>
              </a:rPr>
              <a:t>10.8-2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39003" y="332998"/>
            <a:ext cx="499495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MEIOSIS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: Separates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sister 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chromatids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26115" y="982285"/>
            <a:ext cx="143949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Prophase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588265" y="982285"/>
            <a:ext cx="15949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Metaphase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650428" y="982285"/>
            <a:ext cx="149720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Anaphase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572386" y="911641"/>
            <a:ext cx="203741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Telophase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and Cytokinesis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959990" y="4139823"/>
            <a:ext cx="194925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Sister chromatids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separate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857053" y="4500185"/>
            <a:ext cx="18979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Haploid daughter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 forming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5378450" y="4654550"/>
            <a:ext cx="596900" cy="641350"/>
          </a:xfrm>
          <a:custGeom>
            <a:avLst/>
            <a:gdLst>
              <a:gd name="connsiteX0" fmla="*/ 0 w 596900"/>
              <a:gd name="connsiteY0" fmla="*/ 609600 h 641350"/>
              <a:gd name="connsiteX1" fmla="*/ 127000 w 596900"/>
              <a:gd name="connsiteY1" fmla="*/ 0 h 641350"/>
              <a:gd name="connsiteX2" fmla="*/ 596900 w 596900"/>
              <a:gd name="connsiteY2" fmla="*/ 64135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900" h="641350">
                <a:moveTo>
                  <a:pt x="0" y="609600"/>
                </a:moveTo>
                <a:lnTo>
                  <a:pt x="127000" y="0"/>
                </a:lnTo>
                <a:lnTo>
                  <a:pt x="596900" y="64135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3870</TotalTime>
  <Words>1376</Words>
  <Application>Microsoft Macintosh PowerPoint</Application>
  <PresentationFormat>On-screen Show (4:3)</PresentationFormat>
  <Paragraphs>271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167</vt:i4>
      </vt:variant>
      <vt:variant>
        <vt:lpstr>Slide Titles</vt:lpstr>
      </vt:variant>
      <vt:variant>
        <vt:i4>29</vt:i4>
      </vt:variant>
    </vt:vector>
  </HeadingPairs>
  <TitlesOfParts>
    <vt:vector size="202" baseType="lpstr">
      <vt:lpstr>ＭＳ Ｐゴシック</vt:lpstr>
      <vt:lpstr>Times</vt:lpstr>
      <vt:lpstr>Times New Roman</vt:lpstr>
      <vt:lpstr>Wingdings</vt:lpstr>
      <vt:lpstr>ヒラギノ角ゴ Pro W3</vt:lpstr>
      <vt:lpstr>Arial</vt:lpstr>
      <vt:lpstr>BIF2e_Lecture_Design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Concept 10.3: Meiosis reduces the number of chromosome sets from diploid to haploid</vt:lpstr>
      <vt:lpstr>The Stages of Meiosis</vt:lpstr>
      <vt:lpstr>Figure 10.7</vt:lpstr>
      <vt:lpstr>PowerPoint Presentation</vt:lpstr>
      <vt:lpstr>PowerPoint Presentation</vt:lpstr>
      <vt:lpstr>Animation: Meiosis</vt:lpstr>
      <vt:lpstr>Figure 10.8</vt:lpstr>
      <vt:lpstr>Figure 10.8-1</vt:lpstr>
      <vt:lpstr>Figure 10.8-2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Crossing Over and Synapsis During Prophase I </vt:lpstr>
      <vt:lpstr>Figure 10.9</vt:lpstr>
      <vt:lpstr>Figure 10.9-1</vt:lpstr>
      <vt:lpstr>Figure 10.9-2</vt:lpstr>
      <vt:lpstr>A Comparison of Mitosis and Meiosis</vt:lpstr>
      <vt:lpstr>A Comparison of Mitosis and Meiosis</vt:lpstr>
      <vt:lpstr>PowerPoint Presentation</vt:lpstr>
      <vt:lpstr>PowerPoint Presentation</vt:lpstr>
    </vt:vector>
  </TitlesOfParts>
  <Company>Pearson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Microsoft Office User</cp:lastModifiedBy>
  <cp:revision>597</cp:revision>
  <cp:lastPrinted>2005-03-24T12:52:04Z</cp:lastPrinted>
  <dcterms:created xsi:type="dcterms:W3CDTF">2010-10-31T21:38:30Z</dcterms:created>
  <dcterms:modified xsi:type="dcterms:W3CDTF">2017-01-02T19:59:25Z</dcterms:modified>
</cp:coreProperties>
</file>