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2EE287-7FBC-45D4-874F-41A84FFE21F6}">
  <a:tblStyle styleId="{8D2EE287-7FBC-45D4-874F-41A84FFE21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Quiz: https://www.goconqr.com/en-US/p/5996944-Ch-4---Cell-Structure-and-Function-quizzes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6fa64ea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6fa64e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6fa64e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6fa64e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56fa64ea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56fa64ea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6fa64ea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56fa64ea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6fa64ea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6fa64ea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1fd7af173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1fd7af17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1fd7af173_1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1fd7af173_1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6fa64ea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6fa64ea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56fa64ea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56fa64ea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56fa64ea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56fa64ea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491ac6b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491ac6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1fd7af173_1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1fd7af173_1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56fa64ea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56fa64ea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56fa64ea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56fa64ea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56fa64ea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56fa64ea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18379fe3b_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18379fe3b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56fa64ea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56fa64ea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18379fe3b_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18379fe3b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1fd7af173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1fd7af173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6fa64ea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56fa64ea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18379fe3b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18379fe3b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5491ac6b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5491ac6b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56fa64ea2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56fa64ea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56fa64ea2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56fa64ea2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7d031f1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7d031f1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Situs inversus is where an individual has their organs reversed in the body (heart is on the right instead of left)  Cilia play a role in embryo formation for decided right and left.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7d3d28b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7d3d28b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56fa64ea2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56fa64ea2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18379fe3b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18379fe3b_6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56fa64ea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56fa64ea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2500"/>
              </a:lnSpc>
              <a:spcBef>
                <a:spcPts val="0"/>
              </a:spcBef>
              <a:spcAft>
                <a:spcPts val="300"/>
              </a:spcAft>
              <a:buNone/>
            </a:pPr>
            <a:r>
              <a:rPr lang="en" sz="1300">
                <a:solidFill>
                  <a:srgbClr val="000000"/>
                </a:solidFill>
                <a:latin typeface="Arial"/>
                <a:ea typeface="Arial"/>
                <a:cs typeface="Arial"/>
                <a:sym typeface="Arial"/>
              </a:rPr>
              <a:t>Pg 81</a:t>
            </a:r>
            <a:endParaRPr sz="130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5491ac6b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5491ac6b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56fa64e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56fa64e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5491ac6b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5491ac6b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18379fe3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18379fe3b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6fa64ea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56fa64ea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7da9c61f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7da9c61f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15"/>
          <p:cNvSpPr txBox="1">
            <a:spLocks noGrp="1"/>
          </p:cNvSpPr>
          <p:nvPr>
            <p:ph type="ctrTitle"/>
          </p:nvPr>
        </p:nvSpPr>
        <p:spPr>
          <a:xfrm>
            <a:off x="822960" y="2057400"/>
            <a:ext cx="7498200" cy="822900"/>
          </a:xfrm>
          <a:prstGeom prst="rect">
            <a:avLst/>
          </a:prstGeom>
          <a:noFill/>
          <a:ln>
            <a:noFill/>
          </a:ln>
        </p:spPr>
        <p:txBody>
          <a:bodyPr spcFirstLastPara="1" wrap="square" lIns="75425" tIns="75425" rIns="75425" bIns="75425" anchor="t" anchorCtr="0"/>
          <a:lstStyle>
            <a:lvl1pPr lvl="0" algn="ctr" rtl="0">
              <a:spcBef>
                <a:spcPts val="0"/>
              </a:spcBef>
              <a:spcAft>
                <a:spcPts val="0"/>
              </a:spcAft>
              <a:buSzPts val="4000"/>
              <a:buChar char="●"/>
              <a:defRPr sz="4000"/>
            </a:lvl1pPr>
            <a:lvl2pPr lvl="1" algn="ctr" rtl="0">
              <a:spcBef>
                <a:spcPts val="0"/>
              </a:spcBef>
              <a:spcAft>
                <a:spcPts val="0"/>
              </a:spcAft>
              <a:buSzPts val="4000"/>
              <a:buChar char="○"/>
              <a:defRPr sz="4000"/>
            </a:lvl2pPr>
            <a:lvl3pPr lvl="2" algn="ctr" rtl="0">
              <a:spcBef>
                <a:spcPts val="0"/>
              </a:spcBef>
              <a:spcAft>
                <a:spcPts val="0"/>
              </a:spcAft>
              <a:buSzPts val="4000"/>
              <a:buChar char="■"/>
              <a:defRPr sz="4000"/>
            </a:lvl3pPr>
            <a:lvl4pPr lvl="3" algn="ctr" rtl="0">
              <a:spcBef>
                <a:spcPts val="0"/>
              </a:spcBef>
              <a:spcAft>
                <a:spcPts val="0"/>
              </a:spcAft>
              <a:buSzPts val="4000"/>
              <a:buChar char="●"/>
              <a:defRPr sz="4000"/>
            </a:lvl4pPr>
            <a:lvl5pPr lvl="4" algn="ctr" rtl="0">
              <a:spcBef>
                <a:spcPts val="0"/>
              </a:spcBef>
              <a:spcAft>
                <a:spcPts val="0"/>
              </a:spcAft>
              <a:buSzPts val="4000"/>
              <a:buChar char="○"/>
              <a:defRPr sz="4000"/>
            </a:lvl5pPr>
            <a:lvl6pPr lvl="5" algn="ctr" rtl="0">
              <a:spcBef>
                <a:spcPts val="0"/>
              </a:spcBef>
              <a:spcAft>
                <a:spcPts val="0"/>
              </a:spcAft>
              <a:buSzPts val="4000"/>
              <a:buChar char="■"/>
              <a:defRPr sz="4000"/>
            </a:lvl6pPr>
            <a:lvl7pPr lvl="6" algn="ctr" rtl="0">
              <a:spcBef>
                <a:spcPts val="0"/>
              </a:spcBef>
              <a:spcAft>
                <a:spcPts val="0"/>
              </a:spcAft>
              <a:buSzPts val="4000"/>
              <a:buChar char="●"/>
              <a:defRPr sz="4000"/>
            </a:lvl7pPr>
            <a:lvl8pPr lvl="7" algn="ctr" rtl="0">
              <a:spcBef>
                <a:spcPts val="0"/>
              </a:spcBef>
              <a:spcAft>
                <a:spcPts val="0"/>
              </a:spcAft>
              <a:buSzPts val="4000"/>
              <a:buChar char="○"/>
              <a:defRPr sz="4000"/>
            </a:lvl8pPr>
            <a:lvl9pPr lvl="8" algn="ctr" rtl="0">
              <a:spcBef>
                <a:spcPts val="0"/>
              </a:spcBef>
              <a:spcAft>
                <a:spcPts val="0"/>
              </a:spcAft>
              <a:buSzPts val="4000"/>
              <a:buChar char="■"/>
              <a:defRPr sz="4000"/>
            </a:lvl9pPr>
          </a:lstStyle>
          <a:p>
            <a:endParaRPr/>
          </a:p>
        </p:txBody>
      </p:sp>
      <p:sp>
        <p:nvSpPr>
          <p:cNvPr id="54" name="Google Shape;54;p15"/>
          <p:cNvSpPr txBox="1">
            <a:spLocks noGrp="1"/>
          </p:cNvSpPr>
          <p:nvPr>
            <p:ph type="subTitle" idx="1"/>
          </p:nvPr>
        </p:nvSpPr>
        <p:spPr>
          <a:xfrm>
            <a:off x="1645920" y="3086100"/>
            <a:ext cx="5852100" cy="617100"/>
          </a:xfrm>
          <a:prstGeom prst="rect">
            <a:avLst/>
          </a:prstGeom>
          <a:noFill/>
          <a:ln>
            <a:noFill/>
          </a:ln>
        </p:spPr>
        <p:txBody>
          <a:bodyPr spcFirstLastPara="1" wrap="square" lIns="75425" tIns="75425" rIns="75425" bIns="75425" anchor="t" anchorCtr="0"/>
          <a:lstStyle>
            <a:lvl1pPr lvl="0" algn="ctr" rtl="0">
              <a:spcBef>
                <a:spcPts val="0"/>
              </a:spcBef>
              <a:spcAft>
                <a:spcPts val="0"/>
              </a:spcAft>
              <a:buSzPts val="2600"/>
              <a:buChar char="●"/>
              <a:defRPr sz="2600"/>
            </a:lvl1pPr>
            <a:lvl2pPr lvl="1" algn="ctr" rtl="0">
              <a:spcBef>
                <a:spcPts val="0"/>
              </a:spcBef>
              <a:spcAft>
                <a:spcPts val="0"/>
              </a:spcAft>
              <a:buSzPts val="2600"/>
              <a:buChar char="○"/>
              <a:defRPr sz="2600"/>
            </a:lvl2pPr>
            <a:lvl3pPr lvl="2" algn="ctr" rtl="0">
              <a:spcBef>
                <a:spcPts val="0"/>
              </a:spcBef>
              <a:spcAft>
                <a:spcPts val="0"/>
              </a:spcAft>
              <a:buSzPts val="2600"/>
              <a:buChar char="■"/>
              <a:defRPr sz="2600"/>
            </a:lvl3pPr>
            <a:lvl4pPr lvl="3" algn="ctr" rtl="0">
              <a:spcBef>
                <a:spcPts val="0"/>
              </a:spcBef>
              <a:spcAft>
                <a:spcPts val="0"/>
              </a:spcAft>
              <a:buSzPts val="2600"/>
              <a:buChar char="●"/>
              <a:defRPr sz="2600"/>
            </a:lvl4pPr>
            <a:lvl5pPr lvl="4" algn="ctr" rtl="0">
              <a:spcBef>
                <a:spcPts val="0"/>
              </a:spcBef>
              <a:spcAft>
                <a:spcPts val="0"/>
              </a:spcAft>
              <a:buSzPts val="2600"/>
              <a:buChar char="○"/>
              <a:defRPr sz="2600"/>
            </a:lvl5pPr>
            <a:lvl6pPr lvl="5" algn="ctr" rtl="0">
              <a:spcBef>
                <a:spcPts val="0"/>
              </a:spcBef>
              <a:spcAft>
                <a:spcPts val="0"/>
              </a:spcAft>
              <a:buSzPts val="2600"/>
              <a:buChar char="■"/>
              <a:defRPr sz="2600"/>
            </a:lvl6pPr>
            <a:lvl7pPr lvl="6" algn="ctr" rtl="0">
              <a:spcBef>
                <a:spcPts val="0"/>
              </a:spcBef>
              <a:spcAft>
                <a:spcPts val="0"/>
              </a:spcAft>
              <a:buSzPts val="2600"/>
              <a:buChar char="●"/>
              <a:defRPr sz="2600"/>
            </a:lvl7pPr>
            <a:lvl8pPr lvl="7" algn="ctr" rtl="0">
              <a:spcBef>
                <a:spcPts val="0"/>
              </a:spcBef>
              <a:spcAft>
                <a:spcPts val="0"/>
              </a:spcAft>
              <a:buSzPts val="2600"/>
              <a:buChar char="○"/>
              <a:defRPr sz="2600"/>
            </a:lvl8pPr>
            <a:lvl9pPr lvl="8" algn="ctr" rtl="0">
              <a:spcBef>
                <a:spcPts val="0"/>
              </a:spcBef>
              <a:spcAft>
                <a:spcPts val="0"/>
              </a:spcAft>
              <a:buSzPts val="2600"/>
              <a:buChar char="■"/>
              <a:defRPr sz="2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rtl="0">
              <a:spcBef>
                <a:spcPts val="0"/>
              </a:spcBef>
              <a:spcAft>
                <a:spcPts val="0"/>
              </a:spcAft>
              <a:buSzPts val="3500"/>
              <a:buChar char="●"/>
              <a:defRPr sz="3500"/>
            </a:lvl1pPr>
            <a:lvl2pPr lvl="1" rtl="0">
              <a:spcBef>
                <a:spcPts val="0"/>
              </a:spcBef>
              <a:spcAft>
                <a:spcPts val="0"/>
              </a:spcAft>
              <a:buSzPts val="3500"/>
              <a:buChar char="○"/>
              <a:defRPr sz="3500"/>
            </a:lvl2pPr>
            <a:lvl3pPr lvl="2" rtl="0">
              <a:spcBef>
                <a:spcPts val="0"/>
              </a:spcBef>
              <a:spcAft>
                <a:spcPts val="0"/>
              </a:spcAft>
              <a:buSzPts val="3500"/>
              <a:buChar char="■"/>
              <a:defRPr sz="3500"/>
            </a:lvl3pPr>
            <a:lvl4pPr lvl="3" rtl="0">
              <a:spcBef>
                <a:spcPts val="0"/>
              </a:spcBef>
              <a:spcAft>
                <a:spcPts val="0"/>
              </a:spcAft>
              <a:buSzPts val="3500"/>
              <a:buChar char="●"/>
              <a:defRPr sz="3500"/>
            </a:lvl4pPr>
            <a:lvl5pPr lvl="4" rtl="0">
              <a:spcBef>
                <a:spcPts val="0"/>
              </a:spcBef>
              <a:spcAft>
                <a:spcPts val="0"/>
              </a:spcAft>
              <a:buSzPts val="3500"/>
              <a:buChar char="○"/>
              <a:defRPr sz="3500"/>
            </a:lvl5pPr>
            <a:lvl6pPr lvl="5" rtl="0">
              <a:spcBef>
                <a:spcPts val="0"/>
              </a:spcBef>
              <a:spcAft>
                <a:spcPts val="0"/>
              </a:spcAft>
              <a:buSzPts val="3500"/>
              <a:buChar char="■"/>
              <a:defRPr sz="3500"/>
            </a:lvl6pPr>
            <a:lvl7pPr lvl="6" rtl="0">
              <a:spcBef>
                <a:spcPts val="0"/>
              </a:spcBef>
              <a:spcAft>
                <a:spcPts val="0"/>
              </a:spcAft>
              <a:buSzPts val="3500"/>
              <a:buChar char="●"/>
              <a:defRPr sz="3500"/>
            </a:lvl7pPr>
            <a:lvl8pPr lvl="7" rtl="0">
              <a:spcBef>
                <a:spcPts val="0"/>
              </a:spcBef>
              <a:spcAft>
                <a:spcPts val="0"/>
              </a:spcAft>
              <a:buSzPts val="3500"/>
              <a:buChar char="○"/>
              <a:defRPr sz="3500"/>
            </a:lvl8pPr>
            <a:lvl9pPr lvl="8" rtl="0">
              <a:spcBef>
                <a:spcPts val="0"/>
              </a:spcBef>
              <a:spcAft>
                <a:spcPts val="0"/>
              </a:spcAft>
              <a:buSzPts val="3500"/>
              <a:buChar char="■"/>
              <a:defRPr sz="3500"/>
            </a:lvl9pPr>
          </a:lstStyle>
          <a:p>
            <a:endParaRPr/>
          </a:p>
        </p:txBody>
      </p:sp>
      <p:sp>
        <p:nvSpPr>
          <p:cNvPr id="57" name="Google Shape;57;p16"/>
          <p:cNvSpPr txBox="1">
            <a:spLocks noGrp="1"/>
          </p:cNvSpPr>
          <p:nvPr>
            <p:ph type="body" idx="1"/>
          </p:nvPr>
        </p:nvSpPr>
        <p:spPr>
          <a:xfrm>
            <a:off x="274320" y="1234440"/>
            <a:ext cx="8595300" cy="3703200"/>
          </a:xfrm>
          <a:prstGeom prst="rect">
            <a:avLst/>
          </a:prstGeom>
          <a:noFill/>
          <a:ln>
            <a:noFill/>
          </a:ln>
        </p:spPr>
        <p:txBody>
          <a:bodyPr spcFirstLastPara="1" wrap="square" lIns="75425" tIns="75425" rIns="75425" bIns="75425" anchor="t" anchorCtr="0"/>
          <a:lstStyle>
            <a:lvl1pPr marL="457200" lvl="0" indent="-368300" rtl="0">
              <a:spcBef>
                <a:spcPts val="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274320" y="205740"/>
            <a:ext cx="8595300" cy="617100"/>
          </a:xfrm>
          <a:prstGeom prst="rect">
            <a:avLst/>
          </a:prstGeom>
          <a:noFill/>
          <a:ln>
            <a:noFill/>
          </a:ln>
        </p:spPr>
        <p:txBody>
          <a:bodyPr spcFirstLastPara="1" wrap="square" lIns="75425" tIns="75425" rIns="75425" bIns="75425" anchor="t" anchorCtr="0"/>
          <a:lstStyle>
            <a:lvl1pPr lvl="0" rtl="0">
              <a:spcBef>
                <a:spcPts val="0"/>
              </a:spcBef>
              <a:spcAft>
                <a:spcPts val="0"/>
              </a:spcAft>
              <a:buSzPts val="3500"/>
              <a:buChar char="●"/>
              <a:defRPr sz="3500"/>
            </a:lvl1pPr>
            <a:lvl2pPr lvl="1" rtl="0">
              <a:spcBef>
                <a:spcPts val="0"/>
              </a:spcBef>
              <a:spcAft>
                <a:spcPts val="0"/>
              </a:spcAft>
              <a:buSzPts val="3500"/>
              <a:buChar char="○"/>
              <a:defRPr sz="3500"/>
            </a:lvl2pPr>
            <a:lvl3pPr lvl="2" rtl="0">
              <a:spcBef>
                <a:spcPts val="0"/>
              </a:spcBef>
              <a:spcAft>
                <a:spcPts val="0"/>
              </a:spcAft>
              <a:buSzPts val="3500"/>
              <a:buChar char="■"/>
              <a:defRPr sz="3500"/>
            </a:lvl3pPr>
            <a:lvl4pPr lvl="3" rtl="0">
              <a:spcBef>
                <a:spcPts val="0"/>
              </a:spcBef>
              <a:spcAft>
                <a:spcPts val="0"/>
              </a:spcAft>
              <a:buSzPts val="3500"/>
              <a:buChar char="●"/>
              <a:defRPr sz="3500"/>
            </a:lvl4pPr>
            <a:lvl5pPr lvl="4" rtl="0">
              <a:spcBef>
                <a:spcPts val="0"/>
              </a:spcBef>
              <a:spcAft>
                <a:spcPts val="0"/>
              </a:spcAft>
              <a:buSzPts val="3500"/>
              <a:buChar char="○"/>
              <a:defRPr sz="3500"/>
            </a:lvl5pPr>
            <a:lvl6pPr lvl="5" rtl="0">
              <a:spcBef>
                <a:spcPts val="0"/>
              </a:spcBef>
              <a:spcAft>
                <a:spcPts val="0"/>
              </a:spcAft>
              <a:buSzPts val="3500"/>
              <a:buChar char="■"/>
              <a:defRPr sz="3500"/>
            </a:lvl6pPr>
            <a:lvl7pPr lvl="6" rtl="0">
              <a:spcBef>
                <a:spcPts val="0"/>
              </a:spcBef>
              <a:spcAft>
                <a:spcPts val="0"/>
              </a:spcAft>
              <a:buSzPts val="3500"/>
              <a:buChar char="●"/>
              <a:defRPr sz="3500"/>
            </a:lvl7pPr>
            <a:lvl8pPr lvl="7" rtl="0">
              <a:spcBef>
                <a:spcPts val="0"/>
              </a:spcBef>
              <a:spcAft>
                <a:spcPts val="0"/>
              </a:spcAft>
              <a:buSzPts val="3500"/>
              <a:buChar char="○"/>
              <a:defRPr sz="3500"/>
            </a:lvl8pPr>
            <a:lvl9pPr lvl="8" rtl="0">
              <a:spcBef>
                <a:spcPts val="0"/>
              </a:spcBef>
              <a:spcAft>
                <a:spcPts val="0"/>
              </a:spcAft>
              <a:buSzPts val="3500"/>
              <a:buChar char="■"/>
              <a:defRPr sz="3500"/>
            </a:lvl9pPr>
          </a:lstStyle>
          <a:p>
            <a:endParaRPr/>
          </a:p>
        </p:txBody>
      </p:sp>
      <p:sp>
        <p:nvSpPr>
          <p:cNvPr id="60" name="Google Shape;60;p17"/>
          <p:cNvSpPr txBox="1">
            <a:spLocks noGrp="1"/>
          </p:cNvSpPr>
          <p:nvPr>
            <p:ph type="body" idx="1"/>
          </p:nvPr>
        </p:nvSpPr>
        <p:spPr>
          <a:xfrm>
            <a:off x="274320" y="1234440"/>
            <a:ext cx="4023300" cy="3703200"/>
          </a:xfrm>
          <a:prstGeom prst="rect">
            <a:avLst/>
          </a:prstGeom>
          <a:noFill/>
          <a:ln>
            <a:noFill/>
          </a:ln>
        </p:spPr>
        <p:txBody>
          <a:bodyPr spcFirstLastPara="1" wrap="square" lIns="75425" tIns="75425" rIns="75425" bIns="75425" anchor="t" anchorCtr="0"/>
          <a:lstStyle>
            <a:lvl1pPr marL="457200" lvl="0" indent="-368300" rtl="0">
              <a:spcBef>
                <a:spcPts val="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61" name="Google Shape;61;p17"/>
          <p:cNvSpPr txBox="1">
            <a:spLocks noGrp="1"/>
          </p:cNvSpPr>
          <p:nvPr>
            <p:ph type="body" idx="2"/>
          </p:nvPr>
        </p:nvSpPr>
        <p:spPr>
          <a:xfrm>
            <a:off x="4846320" y="1234440"/>
            <a:ext cx="4023300" cy="3703200"/>
          </a:xfrm>
          <a:prstGeom prst="rect">
            <a:avLst/>
          </a:prstGeom>
          <a:noFill/>
          <a:ln>
            <a:noFill/>
          </a:ln>
        </p:spPr>
        <p:txBody>
          <a:bodyPr spcFirstLastPara="1" wrap="square" lIns="75425" tIns="75425" rIns="75425" bIns="75425" anchor="t" anchorCtr="0"/>
          <a:lstStyle>
            <a:lvl1pPr marL="457200" lvl="0" indent="-368300" rtl="0">
              <a:spcBef>
                <a:spcPts val="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8"/>
          <p:cNvSpPr txBox="1">
            <a:spLocks noGrp="1"/>
          </p:cNvSpPr>
          <p:nvPr>
            <p:ph type="body" idx="1"/>
          </p:nvPr>
        </p:nvSpPr>
        <p:spPr>
          <a:xfrm>
            <a:off x="274320" y="4526280"/>
            <a:ext cx="8595300" cy="411600"/>
          </a:xfrm>
          <a:prstGeom prst="rect">
            <a:avLst/>
          </a:prstGeom>
          <a:noFill/>
          <a:ln>
            <a:noFill/>
          </a:ln>
        </p:spPr>
        <p:txBody>
          <a:bodyPr spcFirstLastPara="1" wrap="square" lIns="75425" tIns="75425" rIns="75425" bIns="75425" anchor="t" anchorCtr="0"/>
          <a:lstStyle>
            <a:lvl1pPr marL="457200" lvl="0" indent="-393700" algn="ctr" rtl="0">
              <a:spcBef>
                <a:spcPts val="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rtl="0">
              <a:spcBef>
                <a:spcPts val="0"/>
              </a:spcBef>
              <a:spcAft>
                <a:spcPts val="0"/>
              </a:spcAft>
              <a:buSzPts val="2600"/>
              <a:buChar char="■"/>
              <a:defRPr sz="2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mitochondrialdisease.nhs.uk/patient-area/what-mitochondrial-disea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019221f.netsolhost.com/familystories.shtml" TargetMode="External"/><Relationship Id="rId5" Type="http://schemas.openxmlformats.org/officeDocument/2006/relationships/hyperlink" Target="http://www.essentialbaby.com.au/toddler/toddler-health/the-little-girl-who-always-smiles-life-with-tay-sachs-disease-20141023-11ackc.html" TargetMode="Externa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ceb.nlm.nih.gov/proj/ttp/flash/hooke/hooke.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Fcxc8Gv7NiU"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9"/>
          <p:cNvSpPr txBox="1">
            <a:spLocks noGrp="1"/>
          </p:cNvSpPr>
          <p:nvPr>
            <p:ph type="ctrTitle"/>
          </p:nvPr>
        </p:nvSpPr>
        <p:spPr>
          <a:xfrm>
            <a:off x="137075" y="127000"/>
            <a:ext cx="8520600" cy="89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 4: Cell Structures</a:t>
            </a:r>
            <a:endParaRPr/>
          </a:p>
        </p:txBody>
      </p:sp>
      <p:sp>
        <p:nvSpPr>
          <p:cNvPr id="69" name="Google Shape;69;p19"/>
          <p:cNvSpPr txBox="1">
            <a:spLocks noGrp="1"/>
          </p:cNvSpPr>
          <p:nvPr>
            <p:ph type="subTitle" idx="1"/>
          </p:nvPr>
        </p:nvSpPr>
        <p:spPr>
          <a:xfrm>
            <a:off x="239525" y="1218150"/>
            <a:ext cx="4123800" cy="36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 sz="2400"/>
              <a:t>Essential Questions: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How is the structure of the cell related to function?</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How do cell malfunctions result in pathologies?</a:t>
            </a:r>
            <a:endParaRPr sz="2400"/>
          </a:p>
        </p:txBody>
      </p:sp>
      <p:pic>
        <p:nvPicPr>
          <p:cNvPr id="70" name="Google Shape;70;p19"/>
          <p:cNvPicPr preferRelativeResize="0"/>
          <p:nvPr/>
        </p:nvPicPr>
        <p:blipFill>
          <a:blip r:embed="rId3">
            <a:alphaModFix/>
          </a:blip>
          <a:stretch>
            <a:fillRect/>
          </a:stretch>
        </p:blipFill>
        <p:spPr>
          <a:xfrm>
            <a:off x="4475925" y="1118100"/>
            <a:ext cx="4387200" cy="361418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134600" y="123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Plasma Membrane</a:t>
            </a:r>
            <a:endParaRPr/>
          </a:p>
        </p:txBody>
      </p:sp>
      <p:sp>
        <p:nvSpPr>
          <p:cNvPr id="135" name="Google Shape;135;p28"/>
          <p:cNvSpPr txBox="1">
            <a:spLocks noGrp="1"/>
          </p:cNvSpPr>
          <p:nvPr>
            <p:ph type="body" idx="1"/>
          </p:nvPr>
        </p:nvSpPr>
        <p:spPr>
          <a:xfrm>
            <a:off x="424400" y="744050"/>
            <a:ext cx="7592700" cy="52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Phospholipid bilayer with embedded proteins</a:t>
            </a:r>
            <a:endParaRPr/>
          </a:p>
        </p:txBody>
      </p:sp>
      <p:pic>
        <p:nvPicPr>
          <p:cNvPr id="136" name="Google Shape;136;p28"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phospholipid head groups. On the exterior side of the membrane, carbohydrates are attached to certain proteins and lipids. Filaments of the cytoskeleton line the interior of the membrane."/>
          <p:cNvPicPr preferRelativeResize="0"/>
          <p:nvPr/>
        </p:nvPicPr>
        <p:blipFill>
          <a:blip r:embed="rId3">
            <a:alphaModFix/>
          </a:blip>
          <a:stretch>
            <a:fillRect/>
          </a:stretch>
        </p:blipFill>
        <p:spPr>
          <a:xfrm>
            <a:off x="531288" y="1420325"/>
            <a:ext cx="7278776" cy="3538175"/>
          </a:xfrm>
          <a:prstGeom prst="rect">
            <a:avLst/>
          </a:prstGeom>
          <a:noFill/>
          <a:ln>
            <a:noFill/>
          </a:ln>
        </p:spPr>
      </p:pic>
      <p:pic>
        <p:nvPicPr>
          <p:cNvPr id="137" name="Google Shape;137;p28" descr="The left part of this figure is a transmission electron micrograph of microvilli, which appear as long, slender stalks extending from the plasma membrane. The right side illustrates cells containing microvilli. The microvilli cover the surface of the cell facing the interior of the small intestine."/>
          <p:cNvPicPr preferRelativeResize="0"/>
          <p:nvPr/>
        </p:nvPicPr>
        <p:blipFill rotWithShape="1">
          <a:blip r:embed="rId4">
            <a:alphaModFix/>
          </a:blip>
          <a:srcRect l="48801"/>
          <a:stretch/>
        </p:blipFill>
        <p:spPr>
          <a:xfrm>
            <a:off x="5683325" y="-1"/>
            <a:ext cx="2971874" cy="20534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p:nvPr/>
        </p:nvSpPr>
        <p:spPr>
          <a:xfrm>
            <a:off x="111775" y="65500"/>
            <a:ext cx="4676700" cy="5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The Nucleus</a:t>
            </a:r>
            <a:endParaRPr sz="2400"/>
          </a:p>
        </p:txBody>
      </p:sp>
      <p:pic>
        <p:nvPicPr>
          <p:cNvPr id="143" name="Google Shape;143;p29" descr="nucleusfigure1.jpg"/>
          <p:cNvPicPr preferRelativeResize="0"/>
          <p:nvPr/>
        </p:nvPicPr>
        <p:blipFill>
          <a:blip r:embed="rId3">
            <a:alphaModFix/>
          </a:blip>
          <a:stretch>
            <a:fillRect/>
          </a:stretch>
        </p:blipFill>
        <p:spPr>
          <a:xfrm>
            <a:off x="708101" y="2533200"/>
            <a:ext cx="3330425" cy="2467700"/>
          </a:xfrm>
          <a:prstGeom prst="rect">
            <a:avLst/>
          </a:prstGeom>
          <a:noFill/>
          <a:ln>
            <a:noFill/>
          </a:ln>
        </p:spPr>
      </p:pic>
      <p:pic>
        <p:nvPicPr>
          <p:cNvPr id="144" name="Google Shape;144;p29" descr="animal_cell_nucleus_kelvin_song.png"/>
          <p:cNvPicPr preferRelativeResize="0"/>
          <p:nvPr/>
        </p:nvPicPr>
        <p:blipFill>
          <a:blip r:embed="rId4">
            <a:alphaModFix/>
          </a:blip>
          <a:stretch>
            <a:fillRect/>
          </a:stretch>
        </p:blipFill>
        <p:spPr>
          <a:xfrm>
            <a:off x="4726924" y="2625863"/>
            <a:ext cx="3704850" cy="2117075"/>
          </a:xfrm>
          <a:prstGeom prst="rect">
            <a:avLst/>
          </a:prstGeom>
          <a:noFill/>
          <a:ln>
            <a:noFill/>
          </a:ln>
        </p:spPr>
      </p:pic>
      <p:sp>
        <p:nvSpPr>
          <p:cNvPr id="145" name="Google Shape;145;p29"/>
          <p:cNvSpPr txBox="1"/>
          <p:nvPr/>
        </p:nvSpPr>
        <p:spPr>
          <a:xfrm>
            <a:off x="458625" y="728925"/>
            <a:ext cx="6396600" cy="12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Nuclear Envelope</a:t>
            </a:r>
            <a:endParaRPr sz="1800"/>
          </a:p>
          <a:p>
            <a:pPr marL="0" lvl="0" indent="0" algn="l" rtl="0">
              <a:spcBef>
                <a:spcPts val="0"/>
              </a:spcBef>
              <a:spcAft>
                <a:spcPts val="0"/>
              </a:spcAft>
              <a:buNone/>
            </a:pPr>
            <a:r>
              <a:rPr lang="en" sz="1800"/>
              <a:t>Nucleoplasm</a:t>
            </a:r>
            <a:endParaRPr sz="1800"/>
          </a:p>
          <a:p>
            <a:pPr marL="0" lvl="0" indent="0" algn="l" rtl="0">
              <a:spcBef>
                <a:spcPts val="0"/>
              </a:spcBef>
              <a:spcAft>
                <a:spcPts val="0"/>
              </a:spcAft>
              <a:buNone/>
            </a:pPr>
            <a:r>
              <a:rPr lang="en" sz="1800"/>
              <a:t>Nucleolus  - makes ribosomes</a:t>
            </a:r>
            <a:endParaRPr sz="1800"/>
          </a:p>
          <a:p>
            <a:pPr marL="0" lvl="0" indent="0" algn="l" rtl="0">
              <a:spcBef>
                <a:spcPts val="0"/>
              </a:spcBef>
              <a:spcAft>
                <a:spcPts val="0"/>
              </a:spcAft>
              <a:buNone/>
            </a:pPr>
            <a:r>
              <a:rPr lang="en" sz="1800"/>
              <a:t>Chromosome  (chromatin, DNA) - information storage</a:t>
            </a:r>
            <a:endParaRPr sz="1800"/>
          </a:p>
        </p:txBody>
      </p:sp>
      <p:pic>
        <p:nvPicPr>
          <p:cNvPr id="146" name="Google Shape;146;p29" descr="Part b: This image shows paired chromosomes."/>
          <p:cNvPicPr preferRelativeResize="0"/>
          <p:nvPr/>
        </p:nvPicPr>
        <p:blipFill>
          <a:blip r:embed="rId5">
            <a:alphaModFix/>
          </a:blip>
          <a:stretch>
            <a:fillRect/>
          </a:stretch>
        </p:blipFill>
        <p:spPr>
          <a:xfrm>
            <a:off x="6509275" y="239388"/>
            <a:ext cx="2177104" cy="2117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172475" y="20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Ribosomes</a:t>
            </a:r>
            <a:endParaRPr/>
          </a:p>
        </p:txBody>
      </p:sp>
      <p:sp>
        <p:nvSpPr>
          <p:cNvPr id="152" name="Google Shape;152;p30"/>
          <p:cNvSpPr txBox="1">
            <a:spLocks noGrp="1"/>
          </p:cNvSpPr>
          <p:nvPr>
            <p:ph type="body" idx="1"/>
          </p:nvPr>
        </p:nvSpPr>
        <p:spPr>
          <a:xfrm>
            <a:off x="311700" y="1152475"/>
            <a:ext cx="2825100" cy="333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Site of </a:t>
            </a:r>
            <a:r>
              <a:rPr lang="en" b="1"/>
              <a:t>protein</a:t>
            </a:r>
            <a:r>
              <a:rPr lang="en"/>
              <a:t> synthesis</a:t>
            </a:r>
            <a:endParaRPr/>
          </a:p>
          <a:p>
            <a:pPr marL="0" lvl="0" indent="0" algn="l" rtl="0">
              <a:spcBef>
                <a:spcPts val="1600"/>
              </a:spcBef>
              <a:spcAft>
                <a:spcPts val="0"/>
              </a:spcAft>
              <a:buNone/>
            </a:pPr>
            <a:r>
              <a:rPr lang="en"/>
              <a:t>Floats in cytoplasm and found attached to endoplasmic reticulum</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mRNA provides the code to build a chain of amino acids</a:t>
            </a:r>
            <a:endParaRPr/>
          </a:p>
        </p:txBody>
      </p:sp>
      <p:pic>
        <p:nvPicPr>
          <p:cNvPr id="153" name="Google Shape;153;p30" descr="The ribosome consists of a small subunit and a large subunit, which is about three times as big as the small one. The large subunit sits on top of the small one. A chain of mRNA threads between the large and small subunits. A protein chain extends from the top of the large subunit."/>
          <p:cNvPicPr preferRelativeResize="0"/>
          <p:nvPr/>
        </p:nvPicPr>
        <p:blipFill>
          <a:blip r:embed="rId3">
            <a:alphaModFix/>
          </a:blip>
          <a:stretch>
            <a:fillRect/>
          </a:stretch>
        </p:blipFill>
        <p:spPr>
          <a:xfrm>
            <a:off x="3497250" y="548750"/>
            <a:ext cx="5077975" cy="410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238000" y="133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a:t>
            </a:r>
            <a:endParaRPr/>
          </a:p>
        </p:txBody>
      </p:sp>
      <p:sp>
        <p:nvSpPr>
          <p:cNvPr id="159" name="Google Shape;159;p31"/>
          <p:cNvSpPr txBox="1">
            <a:spLocks noGrp="1"/>
          </p:cNvSpPr>
          <p:nvPr>
            <p:ph type="body" idx="1"/>
          </p:nvPr>
        </p:nvSpPr>
        <p:spPr>
          <a:xfrm>
            <a:off x="319900" y="972300"/>
            <a:ext cx="2956200" cy="35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“Powerhouse” of the cell</a:t>
            </a:r>
            <a:endParaRPr>
              <a:solidFill>
                <a:srgbClr val="000000"/>
              </a:solidFill>
            </a:endParaRPr>
          </a:p>
          <a:p>
            <a:pPr marL="0" lvl="0" indent="0" algn="l" rtl="0">
              <a:spcBef>
                <a:spcPts val="1600"/>
              </a:spcBef>
              <a:spcAft>
                <a:spcPts val="0"/>
              </a:spcAft>
              <a:buNone/>
            </a:pPr>
            <a:r>
              <a:rPr lang="en">
                <a:solidFill>
                  <a:srgbClr val="000000"/>
                </a:solidFill>
              </a:rPr>
              <a:t>Provide energy in the form of ATP</a:t>
            </a:r>
            <a:endParaRPr>
              <a:solidFill>
                <a:srgbClr val="000000"/>
              </a:solidFill>
            </a:endParaRPr>
          </a:p>
          <a:p>
            <a:pPr marL="0" lvl="0" indent="0" algn="l" rtl="0">
              <a:spcBef>
                <a:spcPts val="1600"/>
              </a:spcBef>
              <a:spcAft>
                <a:spcPts val="0"/>
              </a:spcAft>
              <a:buNone/>
            </a:pPr>
            <a:r>
              <a:rPr lang="en">
                <a:solidFill>
                  <a:srgbClr val="000000"/>
                </a:solidFill>
              </a:rPr>
              <a:t>Specifically, they are responsible for </a:t>
            </a:r>
            <a:endParaRPr>
              <a:solidFill>
                <a:srgbClr val="000000"/>
              </a:solidFill>
            </a:endParaRPr>
          </a:p>
          <a:p>
            <a:pPr marL="0" lvl="0" indent="0" algn="l" rtl="0">
              <a:spcBef>
                <a:spcPts val="1600"/>
              </a:spcBef>
              <a:spcAft>
                <a:spcPts val="1600"/>
              </a:spcAft>
              <a:buNone/>
            </a:pPr>
            <a:r>
              <a:rPr lang="en" sz="2200" b="1">
                <a:solidFill>
                  <a:srgbClr val="000000"/>
                </a:solidFill>
              </a:rPr>
              <a:t>CELLULAR RESPIRATION</a:t>
            </a:r>
            <a:endParaRPr sz="2200" b="1">
              <a:solidFill>
                <a:srgbClr val="000000"/>
              </a:solidFill>
            </a:endParaRPr>
          </a:p>
        </p:txBody>
      </p:sp>
      <p:pic>
        <p:nvPicPr>
          <p:cNvPr id="160" name="Google Shape;160;p31" descr="mitochondria-pic-3.jpg"/>
          <p:cNvPicPr preferRelativeResize="0"/>
          <p:nvPr/>
        </p:nvPicPr>
        <p:blipFill rotWithShape="1">
          <a:blip r:embed="rId3">
            <a:alphaModFix/>
          </a:blip>
          <a:srcRect b="2950"/>
          <a:stretch/>
        </p:blipFill>
        <p:spPr>
          <a:xfrm>
            <a:off x="3927350" y="234750"/>
            <a:ext cx="4717450" cy="3331300"/>
          </a:xfrm>
          <a:prstGeom prst="rect">
            <a:avLst/>
          </a:prstGeom>
          <a:noFill/>
          <a:ln>
            <a:noFill/>
          </a:ln>
        </p:spPr>
      </p:pic>
      <p:sp>
        <p:nvSpPr>
          <p:cNvPr id="161" name="Google Shape;161;p31"/>
          <p:cNvSpPr txBox="1"/>
          <p:nvPr/>
        </p:nvSpPr>
        <p:spPr>
          <a:xfrm>
            <a:off x="3857725" y="3775725"/>
            <a:ext cx="4856700" cy="9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Has mitochondrial DNA that is separate from the cell’s DNA.   Endosymbiosis theory suggests that eukaryotes evolved from prokaryotes and that the mitochondria was once a free-living prokaryote.</a:t>
            </a:r>
            <a:endParaRPr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274275" y="128368"/>
            <a:ext cx="8595300" cy="8097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sz="2500"/>
              <a:t>What happens if your mitochondria don’t work?</a:t>
            </a:r>
            <a:endParaRPr sz="2500"/>
          </a:p>
        </p:txBody>
      </p:sp>
      <p:sp>
        <p:nvSpPr>
          <p:cNvPr id="167" name="Google Shape;167;p32"/>
          <p:cNvSpPr txBox="1"/>
          <p:nvPr/>
        </p:nvSpPr>
        <p:spPr>
          <a:xfrm>
            <a:off x="5323575" y="754700"/>
            <a:ext cx="3546000" cy="3406500"/>
          </a:xfrm>
          <a:prstGeom prst="rect">
            <a:avLst/>
          </a:prstGeom>
          <a:noFill/>
          <a:ln w="9525" cap="flat" cmpd="sng">
            <a:solidFill>
              <a:srgbClr val="000000"/>
            </a:solidFill>
            <a:prstDash val="solid"/>
            <a:round/>
            <a:headEnd type="none" w="sm" len="sm"/>
            <a:tailEnd type="none" w="sm" len="sm"/>
          </a:ln>
        </p:spPr>
        <p:txBody>
          <a:bodyPr spcFirstLastPara="1" wrap="square" lIns="75425" tIns="75425" rIns="75425" bIns="75425" anchor="t" anchorCtr="0">
            <a:noAutofit/>
          </a:bodyPr>
          <a:lstStyle/>
          <a:p>
            <a:pPr marL="0" lvl="0" indent="0" algn="l" rtl="0">
              <a:spcBef>
                <a:spcPts val="0"/>
              </a:spcBef>
              <a:spcAft>
                <a:spcPts val="0"/>
              </a:spcAft>
              <a:buNone/>
            </a:pPr>
            <a:endParaRPr sz="1800" dirty="0">
              <a:solidFill>
                <a:srgbClr val="58595B"/>
              </a:solidFill>
              <a:highlight>
                <a:srgbClr val="FFFFFF"/>
              </a:highlight>
            </a:endParaRPr>
          </a:p>
          <a:p>
            <a:pPr marL="0" lvl="0" indent="0" algn="l" rtl="0">
              <a:spcBef>
                <a:spcPts val="0"/>
              </a:spcBef>
              <a:spcAft>
                <a:spcPts val="0"/>
              </a:spcAft>
              <a:buNone/>
            </a:pPr>
            <a:endParaRPr sz="1800" dirty="0">
              <a:solidFill>
                <a:srgbClr val="58595B"/>
              </a:solidFill>
              <a:highlight>
                <a:srgbClr val="FFFFFF"/>
              </a:highlight>
            </a:endParaRPr>
          </a:p>
          <a:p>
            <a:pPr marL="0" lvl="0" indent="0" algn="l" rtl="0">
              <a:spcBef>
                <a:spcPts val="0"/>
              </a:spcBef>
              <a:spcAft>
                <a:spcPts val="0"/>
              </a:spcAft>
              <a:buNone/>
            </a:pPr>
            <a:r>
              <a:rPr lang="en" sz="1800" dirty="0">
                <a:highlight>
                  <a:srgbClr val="FFFFFF"/>
                </a:highlight>
              </a:rPr>
              <a:t>Why is mitochondrial disease so devastating to children?</a:t>
            </a:r>
            <a:endParaRPr sz="1800" dirty="0">
              <a:highlight>
                <a:srgbClr val="FFFFFF"/>
              </a:highlight>
            </a:endParaRPr>
          </a:p>
          <a:p>
            <a:pPr marL="0" lvl="0" indent="0" algn="l" rtl="0">
              <a:spcBef>
                <a:spcPts val="0"/>
              </a:spcBef>
              <a:spcAft>
                <a:spcPts val="0"/>
              </a:spcAft>
              <a:buNone/>
            </a:pPr>
            <a:endParaRPr sz="1800" dirty="0">
              <a:highlight>
                <a:srgbClr val="FFFFFF"/>
              </a:highlight>
            </a:endParaRPr>
          </a:p>
          <a:p>
            <a:pPr marL="0" lvl="0" indent="0" algn="l" rtl="0">
              <a:spcBef>
                <a:spcPts val="0"/>
              </a:spcBef>
              <a:spcAft>
                <a:spcPts val="0"/>
              </a:spcAft>
              <a:buNone/>
            </a:pPr>
            <a:r>
              <a:rPr lang="en" sz="1800" dirty="0">
                <a:highlight>
                  <a:srgbClr val="FFFFFF"/>
                </a:highlight>
              </a:rPr>
              <a:t>Consider the mitochondria have their own DNA separate from the parental DNA.  How could you cure this disease?</a:t>
            </a:r>
            <a:endParaRPr sz="1800" dirty="0">
              <a:highlight>
                <a:srgbClr val="FFFFFF"/>
              </a:highlight>
            </a:endParaRPr>
          </a:p>
          <a:p>
            <a:pPr marL="0" lvl="0" indent="0" algn="l" rtl="0">
              <a:spcBef>
                <a:spcPts val="0"/>
              </a:spcBef>
              <a:spcAft>
                <a:spcPts val="0"/>
              </a:spcAft>
              <a:buNone/>
            </a:pPr>
            <a:endParaRPr sz="2000" dirty="0">
              <a:highlight>
                <a:srgbClr val="FFFFFF"/>
              </a:highlight>
            </a:endParaRPr>
          </a:p>
        </p:txBody>
      </p:sp>
      <p:pic>
        <p:nvPicPr>
          <p:cNvPr id="168" name="Google Shape;168;p32"/>
          <p:cNvPicPr preferRelativeResize="0"/>
          <p:nvPr/>
        </p:nvPicPr>
        <p:blipFill rotWithShape="1">
          <a:blip r:embed="rId3">
            <a:alphaModFix/>
          </a:blip>
          <a:srcRect l="12984" r="9079"/>
          <a:stretch/>
        </p:blipFill>
        <p:spPr>
          <a:xfrm>
            <a:off x="348300" y="754701"/>
            <a:ext cx="4488682" cy="3050713"/>
          </a:xfrm>
          <a:prstGeom prst="rect">
            <a:avLst/>
          </a:prstGeom>
          <a:noFill/>
          <a:ln>
            <a:noFill/>
          </a:ln>
        </p:spPr>
      </p:pic>
      <p:sp>
        <p:nvSpPr>
          <p:cNvPr id="169" name="Google Shape;169;p32"/>
          <p:cNvSpPr txBox="1"/>
          <p:nvPr/>
        </p:nvSpPr>
        <p:spPr>
          <a:xfrm>
            <a:off x="396973" y="4247400"/>
            <a:ext cx="5405100" cy="7287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000"/>
              <a:t>1. Inner Membrane       2. Outer Membrane</a:t>
            </a:r>
            <a:br>
              <a:rPr lang="en" sz="2000"/>
            </a:br>
            <a:r>
              <a:rPr lang="en" sz="2000"/>
              <a:t>3.  Cristae                     4.  Matrix</a:t>
            </a:r>
            <a:endParaRPr sz="2000"/>
          </a:p>
        </p:txBody>
      </p:sp>
      <p:sp>
        <p:nvSpPr>
          <p:cNvPr id="6" name="Google Shape;177;p33">
            <a:extLst>
              <a:ext uri="{FF2B5EF4-FFF2-40B4-BE49-F238E27FC236}">
                <a16:creationId xmlns:a16="http://schemas.microsoft.com/office/drawing/2014/main" id="{AA412F7E-897D-4F43-991B-2CBBCD928444}"/>
              </a:ext>
            </a:extLst>
          </p:cNvPr>
          <p:cNvSpPr txBox="1"/>
          <p:nvPr/>
        </p:nvSpPr>
        <p:spPr>
          <a:xfrm>
            <a:off x="5525591" y="835426"/>
            <a:ext cx="2565300" cy="5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4"/>
              </a:rPr>
              <a:t>Video: Mitochondrial Disease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3"/>
          <p:cNvPicPr preferRelativeResize="0"/>
          <p:nvPr/>
        </p:nvPicPr>
        <p:blipFill>
          <a:blip r:embed="rId3">
            <a:alphaModFix/>
          </a:blip>
          <a:stretch>
            <a:fillRect/>
          </a:stretch>
        </p:blipFill>
        <p:spPr>
          <a:xfrm>
            <a:off x="4533925" y="117750"/>
            <a:ext cx="4329789" cy="4838701"/>
          </a:xfrm>
          <a:prstGeom prst="rect">
            <a:avLst/>
          </a:prstGeom>
          <a:noFill/>
          <a:ln>
            <a:noFill/>
          </a:ln>
        </p:spPr>
      </p:pic>
      <p:sp>
        <p:nvSpPr>
          <p:cNvPr id="175" name="Google Shape;175;p33"/>
          <p:cNvSpPr txBox="1"/>
          <p:nvPr/>
        </p:nvSpPr>
        <p:spPr>
          <a:xfrm>
            <a:off x="320375" y="195700"/>
            <a:ext cx="39486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Mitochondrial disorders are caused by mutations either in the mitochondrial DNA (mtDNA) or within the nuclear DNA (nDNA).</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Five protein complexes on the inner membrane of the mitochondria are needed to create ATP. </a:t>
            </a:r>
            <a:r>
              <a:rPr lang="en" sz="2400"/>
              <a:t>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4"/>
          <p:cNvPicPr preferRelativeResize="0"/>
          <p:nvPr/>
        </p:nvPicPr>
        <p:blipFill rotWithShape="1">
          <a:blip r:embed="rId3">
            <a:alphaModFix/>
          </a:blip>
          <a:srcRect l="8753" r="8745"/>
          <a:stretch/>
        </p:blipFill>
        <p:spPr>
          <a:xfrm>
            <a:off x="621700" y="233775"/>
            <a:ext cx="7753351" cy="3939875"/>
          </a:xfrm>
          <a:prstGeom prst="rect">
            <a:avLst/>
          </a:prstGeom>
          <a:noFill/>
          <a:ln>
            <a:noFill/>
          </a:ln>
        </p:spPr>
      </p:pic>
      <p:sp>
        <p:nvSpPr>
          <p:cNvPr id="183" name="Google Shape;183;p34"/>
          <p:cNvSpPr txBox="1"/>
          <p:nvPr/>
        </p:nvSpPr>
        <p:spPr>
          <a:xfrm>
            <a:off x="1013125" y="4225650"/>
            <a:ext cx="70398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One Gene, One Protein Hypothesis </a:t>
            </a:r>
            <a:r>
              <a:rPr lang="en"/>
              <a:t>-  if any of these protein complexes are deficient, the individual may not produce enough ATP.  This leads to a variety of symptoms, such as fatigue, failure to thrive, hypotonia, ataxia, encephalomyopathy.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274322" y="205751"/>
            <a:ext cx="3591600" cy="6870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Peroxisomes</a:t>
            </a:r>
            <a:endParaRPr/>
          </a:p>
        </p:txBody>
      </p:sp>
      <p:sp>
        <p:nvSpPr>
          <p:cNvPr id="189" name="Google Shape;189;p35"/>
          <p:cNvSpPr txBox="1">
            <a:spLocks noGrp="1"/>
          </p:cNvSpPr>
          <p:nvPr>
            <p:ph type="body" idx="1"/>
          </p:nvPr>
        </p:nvSpPr>
        <p:spPr>
          <a:xfrm>
            <a:off x="403900" y="994350"/>
            <a:ext cx="4506900" cy="10926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sz="2100"/>
              <a:t>Contain enzyme </a:t>
            </a:r>
            <a:r>
              <a:rPr lang="en" sz="2100" b="1"/>
              <a:t>catalase</a:t>
            </a:r>
            <a:r>
              <a:rPr lang="en" sz="2100"/>
              <a:t> which breaks down hydrogen peroxide (H</a:t>
            </a:r>
            <a:r>
              <a:rPr lang="en" sz="2100" baseline="-25000"/>
              <a:t>2</a:t>
            </a:r>
            <a:r>
              <a:rPr lang="en" sz="2100"/>
              <a:t>O</a:t>
            </a:r>
            <a:r>
              <a:rPr lang="en" sz="2100" baseline="-25000"/>
              <a:t>2</a:t>
            </a:r>
            <a:r>
              <a:rPr lang="en" sz="2100"/>
              <a:t>).</a:t>
            </a:r>
            <a:endParaRPr sz="2100"/>
          </a:p>
        </p:txBody>
      </p:sp>
      <p:sp>
        <p:nvSpPr>
          <p:cNvPr id="190" name="Google Shape;190;p35"/>
          <p:cNvSpPr txBox="1">
            <a:spLocks noGrp="1"/>
          </p:cNvSpPr>
          <p:nvPr>
            <p:ph type="title"/>
          </p:nvPr>
        </p:nvSpPr>
        <p:spPr>
          <a:xfrm>
            <a:off x="274322" y="2327151"/>
            <a:ext cx="3591600" cy="6870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Lysosomes</a:t>
            </a:r>
            <a:endParaRPr/>
          </a:p>
        </p:txBody>
      </p:sp>
      <p:sp>
        <p:nvSpPr>
          <p:cNvPr id="191" name="Google Shape;191;p35"/>
          <p:cNvSpPr txBox="1">
            <a:spLocks noGrp="1"/>
          </p:cNvSpPr>
          <p:nvPr>
            <p:ph type="body" idx="1"/>
          </p:nvPr>
        </p:nvSpPr>
        <p:spPr>
          <a:xfrm>
            <a:off x="337450" y="3161900"/>
            <a:ext cx="4365600" cy="14664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Found in animal cells, known as  the “garbage disposal” because they break down substances (digestion).  </a:t>
            </a:r>
            <a:endParaRPr/>
          </a:p>
        </p:txBody>
      </p:sp>
      <p:pic>
        <p:nvPicPr>
          <p:cNvPr id="192" name="Google Shape;192;p35" descr="Picture"/>
          <p:cNvPicPr preferRelativeResize="0"/>
          <p:nvPr/>
        </p:nvPicPr>
        <p:blipFill>
          <a:blip r:embed="rId3">
            <a:alphaModFix/>
          </a:blip>
          <a:stretch>
            <a:fillRect/>
          </a:stretch>
        </p:blipFill>
        <p:spPr>
          <a:xfrm>
            <a:off x="5479050" y="348616"/>
            <a:ext cx="3314700" cy="367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p:nvPr/>
        </p:nvSpPr>
        <p:spPr>
          <a:xfrm>
            <a:off x="4786200" y="267000"/>
            <a:ext cx="3641700" cy="21246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800"/>
              <a:t>GM2 ganglioside enters the nerve cell as a source of food.  Lysosomes contain an enzyme, Hex-A that digests GM2.  Children with Tay-Sachs lack Hex-A, so the GM2 builds up within the cell and eventually kills it. </a:t>
            </a:r>
            <a:endParaRPr sz="1800"/>
          </a:p>
        </p:txBody>
      </p:sp>
      <p:pic>
        <p:nvPicPr>
          <p:cNvPr id="198" name="Google Shape;198;p36"/>
          <p:cNvPicPr preferRelativeResize="0"/>
          <p:nvPr/>
        </p:nvPicPr>
        <p:blipFill>
          <a:blip r:embed="rId3">
            <a:alphaModFix/>
          </a:blip>
          <a:stretch>
            <a:fillRect/>
          </a:stretch>
        </p:blipFill>
        <p:spPr>
          <a:xfrm>
            <a:off x="115725" y="200525"/>
            <a:ext cx="4384301" cy="4120351"/>
          </a:xfrm>
          <a:prstGeom prst="rect">
            <a:avLst/>
          </a:prstGeom>
          <a:noFill/>
          <a:ln>
            <a:noFill/>
          </a:ln>
        </p:spPr>
      </p:pic>
      <p:pic>
        <p:nvPicPr>
          <p:cNvPr id="199" name="Google Shape;199;p36"/>
          <p:cNvPicPr preferRelativeResize="0"/>
          <p:nvPr/>
        </p:nvPicPr>
        <p:blipFill>
          <a:blip r:embed="rId4">
            <a:alphaModFix/>
          </a:blip>
          <a:stretch>
            <a:fillRect/>
          </a:stretch>
        </p:blipFill>
        <p:spPr>
          <a:xfrm>
            <a:off x="5289501" y="3210399"/>
            <a:ext cx="2978300" cy="1676500"/>
          </a:xfrm>
          <a:prstGeom prst="rect">
            <a:avLst/>
          </a:prstGeom>
          <a:noFill/>
          <a:ln>
            <a:noFill/>
          </a:ln>
        </p:spPr>
      </p:pic>
      <p:sp>
        <p:nvSpPr>
          <p:cNvPr id="200" name="Google Shape;200;p36"/>
          <p:cNvSpPr txBox="1"/>
          <p:nvPr/>
        </p:nvSpPr>
        <p:spPr>
          <a:xfrm>
            <a:off x="505067" y="4657999"/>
            <a:ext cx="3818700" cy="228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200" u="sng" dirty="0">
                <a:solidFill>
                  <a:schemeClr val="hlink"/>
                </a:solidFill>
                <a:hlinkClick r:id="rId5"/>
              </a:rPr>
              <a:t>Ellie’s Story</a:t>
            </a:r>
            <a:r>
              <a:rPr lang="en" sz="1200" dirty="0"/>
              <a:t>   |  </a:t>
            </a:r>
            <a:r>
              <a:rPr lang="en" sz="1200" u="sng" dirty="0">
                <a:solidFill>
                  <a:schemeClr val="hlink"/>
                </a:solidFill>
                <a:hlinkClick r:id="rId6"/>
              </a:rPr>
              <a:t>Cure Tay-Sach’s Foundation</a:t>
            </a:r>
            <a:endParaRP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238122" y="96950"/>
            <a:ext cx="40464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Vacuoles</a:t>
            </a:r>
            <a:endParaRPr/>
          </a:p>
        </p:txBody>
      </p:sp>
      <p:sp>
        <p:nvSpPr>
          <p:cNvPr id="207" name="Google Shape;207;p37"/>
          <p:cNvSpPr txBox="1">
            <a:spLocks noGrp="1"/>
          </p:cNvSpPr>
          <p:nvPr>
            <p:ph type="body" idx="1"/>
          </p:nvPr>
        </p:nvSpPr>
        <p:spPr>
          <a:xfrm>
            <a:off x="382875" y="852600"/>
            <a:ext cx="4344900" cy="12813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Used for storage and transport.  </a:t>
            </a:r>
            <a:endParaRPr/>
          </a:p>
          <a:p>
            <a:pPr marL="0" lvl="0" indent="0" algn="l" rtl="0">
              <a:spcBef>
                <a:spcPts val="0"/>
              </a:spcBef>
              <a:spcAft>
                <a:spcPts val="0"/>
              </a:spcAft>
              <a:buNone/>
            </a:pPr>
            <a:endParaRPr sz="700"/>
          </a:p>
          <a:p>
            <a:pPr marL="0" lvl="0" indent="0" algn="l" rtl="0">
              <a:spcBef>
                <a:spcPts val="0"/>
              </a:spcBef>
              <a:spcAft>
                <a:spcPts val="0"/>
              </a:spcAft>
              <a:buClr>
                <a:schemeClr val="dk1"/>
              </a:buClr>
              <a:buSzPts val="1100"/>
              <a:buFont typeface="Arial"/>
              <a:buNone/>
            </a:pPr>
            <a:r>
              <a:rPr lang="en">
                <a:solidFill>
                  <a:schemeClr val="dk1"/>
                </a:solidFill>
              </a:rPr>
              <a:t>Plants have a large CENTRAL VACUOLE.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208" name="Google Shape;208;p37" descr="Picture"/>
          <p:cNvPicPr preferRelativeResize="0"/>
          <p:nvPr/>
        </p:nvPicPr>
        <p:blipFill>
          <a:blip r:embed="rId3">
            <a:alphaModFix/>
          </a:blip>
          <a:stretch>
            <a:fillRect/>
          </a:stretch>
        </p:blipFill>
        <p:spPr>
          <a:xfrm>
            <a:off x="5632100" y="367700"/>
            <a:ext cx="3369525" cy="3653699"/>
          </a:xfrm>
          <a:prstGeom prst="rect">
            <a:avLst/>
          </a:prstGeom>
          <a:noFill/>
          <a:ln>
            <a:noFill/>
          </a:ln>
        </p:spPr>
      </p:pic>
      <p:pic>
        <p:nvPicPr>
          <p:cNvPr id="209" name="Google Shape;209;p37"/>
          <p:cNvPicPr preferRelativeResize="0"/>
          <p:nvPr/>
        </p:nvPicPr>
        <p:blipFill>
          <a:blip r:embed="rId4">
            <a:alphaModFix/>
          </a:blip>
          <a:stretch>
            <a:fillRect/>
          </a:stretch>
        </p:blipFill>
        <p:spPr>
          <a:xfrm>
            <a:off x="1005975" y="2333050"/>
            <a:ext cx="3278545" cy="270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256150" y="159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4.1 Studying Cells</a:t>
            </a:r>
            <a:endParaRPr/>
          </a:p>
        </p:txBody>
      </p:sp>
      <p:sp>
        <p:nvSpPr>
          <p:cNvPr id="76" name="Google Shape;76;p20"/>
          <p:cNvSpPr txBox="1">
            <a:spLocks noGrp="1"/>
          </p:cNvSpPr>
          <p:nvPr>
            <p:ph type="body" idx="1"/>
          </p:nvPr>
        </p:nvSpPr>
        <p:spPr>
          <a:xfrm>
            <a:off x="192650" y="948550"/>
            <a:ext cx="3911100" cy="36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*Review the different types of microscopes and how they are used to view cells.*</a:t>
            </a:r>
            <a:endParaRPr>
              <a:solidFill>
                <a:srgbClr val="000000"/>
              </a:solidFill>
            </a:endParaRPr>
          </a:p>
          <a:p>
            <a:pPr marL="0" lvl="0" indent="0" algn="l" rtl="0">
              <a:spcBef>
                <a:spcPts val="1600"/>
              </a:spcBef>
              <a:spcAft>
                <a:spcPts val="0"/>
              </a:spcAft>
              <a:buNone/>
            </a:pPr>
            <a:r>
              <a:rPr lang="en">
                <a:solidFill>
                  <a:srgbClr val="000000"/>
                </a:solidFill>
              </a:rPr>
              <a:t>CYTOLOGY = study of cells.</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r>
              <a:rPr lang="en">
                <a:solidFill>
                  <a:srgbClr val="000000"/>
                </a:solidFill>
              </a:rPr>
              <a:t>CYTOTECHNOLOGIST = professional who studies cells and determines if cells are abnormal; PAP test</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cxnSp>
        <p:nvCxnSpPr>
          <p:cNvPr id="79" name="Google Shape;79;p20"/>
          <p:cNvCxnSpPr/>
          <p:nvPr/>
        </p:nvCxnSpPr>
        <p:spPr>
          <a:xfrm>
            <a:off x="4828825" y="2436825"/>
            <a:ext cx="3444900" cy="0"/>
          </a:xfrm>
          <a:prstGeom prst="straightConnector1">
            <a:avLst/>
          </a:prstGeom>
          <a:noFill/>
          <a:ln w="28575" cap="flat" cmpd="sng">
            <a:solidFill>
              <a:schemeClr val="dk2"/>
            </a:solidFill>
            <a:prstDash val="solid"/>
            <a:round/>
            <a:headEnd type="none" w="med" len="med"/>
            <a:tailEnd type="none" w="med" len="med"/>
          </a:ln>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991" y="159275"/>
            <a:ext cx="3993759" cy="22464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444" y="2677501"/>
            <a:ext cx="3033888" cy="2275416"/>
          </a:xfrm>
          <a:prstGeom prst="rect">
            <a:avLst/>
          </a:prstGeom>
        </p:spPr>
      </p:pic>
      <p:sp>
        <p:nvSpPr>
          <p:cNvPr id="4" name="TextBox 3"/>
          <p:cNvSpPr txBox="1"/>
          <p:nvPr/>
        </p:nvSpPr>
        <p:spPr>
          <a:xfrm>
            <a:off x="5253053" y="3129057"/>
            <a:ext cx="1298222" cy="523220"/>
          </a:xfrm>
          <a:prstGeom prst="rect">
            <a:avLst/>
          </a:prstGeom>
          <a:solidFill>
            <a:schemeClr val="accent5">
              <a:lumMod val="60000"/>
              <a:lumOff val="40000"/>
            </a:schemeClr>
          </a:solidFill>
        </p:spPr>
        <p:txBody>
          <a:bodyPr wrap="square" rtlCol="0">
            <a:spAutoFit/>
          </a:bodyPr>
          <a:lstStyle/>
          <a:p>
            <a:r>
              <a:rPr lang="en-US" dirty="0" smtClean="0">
                <a:solidFill>
                  <a:schemeClr val="tx1"/>
                </a:solidFill>
              </a:rPr>
              <a:t>Melanoma Histology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p:nvPr/>
        </p:nvSpPr>
        <p:spPr>
          <a:xfrm>
            <a:off x="400175" y="543225"/>
            <a:ext cx="2206200" cy="18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Animals and protists can have vacuoles that can store nutrients.  </a:t>
            </a:r>
            <a:endParaRPr sz="2200">
              <a:solidFill>
                <a:schemeClr val="dk1"/>
              </a:solidFill>
            </a:endParaRPr>
          </a:p>
          <a:p>
            <a:pPr marL="0" lvl="0" indent="0" algn="l" rtl="0">
              <a:spcBef>
                <a:spcPts val="0"/>
              </a:spcBef>
              <a:spcAft>
                <a:spcPts val="0"/>
              </a:spcAft>
              <a:buNone/>
            </a:pPr>
            <a:endParaRPr/>
          </a:p>
        </p:txBody>
      </p:sp>
      <p:pic>
        <p:nvPicPr>
          <p:cNvPr id="215" name="Google Shape;215;p38"/>
          <p:cNvPicPr preferRelativeResize="0"/>
          <p:nvPr/>
        </p:nvPicPr>
        <p:blipFill>
          <a:blip r:embed="rId3">
            <a:alphaModFix/>
          </a:blip>
          <a:stretch>
            <a:fillRect/>
          </a:stretch>
        </p:blipFill>
        <p:spPr>
          <a:xfrm>
            <a:off x="2965600" y="404650"/>
            <a:ext cx="5677850" cy="368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92495" y="137565"/>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Centrosomes  (Centrioles)</a:t>
            </a:r>
            <a:endParaRPr/>
          </a:p>
        </p:txBody>
      </p:sp>
      <p:sp>
        <p:nvSpPr>
          <p:cNvPr id="221" name="Google Shape;221;p39"/>
          <p:cNvSpPr txBox="1">
            <a:spLocks noGrp="1"/>
          </p:cNvSpPr>
          <p:nvPr>
            <p:ph type="body" idx="1"/>
          </p:nvPr>
        </p:nvSpPr>
        <p:spPr>
          <a:xfrm>
            <a:off x="332075" y="945750"/>
            <a:ext cx="8169300" cy="15465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Move chromosomes during cell division, builders of cytoskeleton </a:t>
            </a:r>
            <a:endParaRPr/>
          </a:p>
          <a:p>
            <a:pPr marL="0" lvl="0" indent="0" algn="l" rtl="0">
              <a:spcBef>
                <a:spcPts val="0"/>
              </a:spcBef>
              <a:spcAft>
                <a:spcPts val="0"/>
              </a:spcAft>
              <a:buNone/>
            </a:pPr>
            <a:endParaRPr/>
          </a:p>
          <a:p>
            <a:pPr marL="0" lvl="0" indent="0" algn="l" rtl="0">
              <a:spcBef>
                <a:spcPts val="0"/>
              </a:spcBef>
              <a:spcAft>
                <a:spcPts val="0"/>
              </a:spcAft>
              <a:buNone/>
            </a:pPr>
            <a:r>
              <a:rPr lang="en"/>
              <a:t>*Animal cells only</a:t>
            </a:r>
            <a:endParaRPr/>
          </a:p>
        </p:txBody>
      </p:sp>
      <p:pic>
        <p:nvPicPr>
          <p:cNvPr id="222" name="Google Shape;222;p39"/>
          <p:cNvPicPr preferRelativeResize="0"/>
          <p:nvPr/>
        </p:nvPicPr>
        <p:blipFill>
          <a:blip r:embed="rId3">
            <a:alphaModFix/>
          </a:blip>
          <a:stretch>
            <a:fillRect/>
          </a:stretch>
        </p:blipFill>
        <p:spPr>
          <a:xfrm>
            <a:off x="4878200" y="2614013"/>
            <a:ext cx="3753182" cy="2283650"/>
          </a:xfrm>
          <a:prstGeom prst="rect">
            <a:avLst/>
          </a:prstGeom>
          <a:noFill/>
          <a:ln>
            <a:noFill/>
          </a:ln>
        </p:spPr>
      </p:pic>
      <p:pic>
        <p:nvPicPr>
          <p:cNvPr id="223" name="Google Shape;223;p39"/>
          <p:cNvPicPr preferRelativeResize="0"/>
          <p:nvPr/>
        </p:nvPicPr>
        <p:blipFill>
          <a:blip r:embed="rId4">
            <a:alphaModFix/>
          </a:blip>
          <a:stretch>
            <a:fillRect/>
          </a:stretch>
        </p:blipFill>
        <p:spPr>
          <a:xfrm>
            <a:off x="635850" y="2657276"/>
            <a:ext cx="3553175" cy="2197150"/>
          </a:xfrm>
          <a:prstGeom prst="rect">
            <a:avLst/>
          </a:prstGeom>
          <a:noFill/>
          <a:ln>
            <a:noFill/>
          </a:ln>
        </p:spPr>
      </p:pic>
      <p:cxnSp>
        <p:nvCxnSpPr>
          <p:cNvPr id="224" name="Google Shape;224;p39"/>
          <p:cNvCxnSpPr/>
          <p:nvPr/>
        </p:nvCxnSpPr>
        <p:spPr>
          <a:xfrm rot="10800000" flipH="1">
            <a:off x="3848150" y="3515000"/>
            <a:ext cx="1424100" cy="166500"/>
          </a:xfrm>
          <a:prstGeom prst="bentConnector3">
            <a:avLst>
              <a:gd name="adj1" fmla="val 50000"/>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126900" y="287650"/>
            <a:ext cx="78831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Chloroplasts</a:t>
            </a:r>
            <a:endParaRPr/>
          </a:p>
        </p:txBody>
      </p:sp>
      <p:sp>
        <p:nvSpPr>
          <p:cNvPr id="230" name="Google Shape;230;p40"/>
          <p:cNvSpPr txBox="1">
            <a:spLocks noGrp="1"/>
          </p:cNvSpPr>
          <p:nvPr>
            <p:ph type="body" idx="1"/>
          </p:nvPr>
        </p:nvSpPr>
        <p:spPr>
          <a:xfrm>
            <a:off x="274325" y="1234450"/>
            <a:ext cx="2991300" cy="28122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Plant cells only - site of photosynthesis</a:t>
            </a:r>
            <a:endParaRPr/>
          </a:p>
          <a:p>
            <a:pPr marL="0" lvl="0" indent="0" algn="l" rtl="0">
              <a:spcBef>
                <a:spcPts val="0"/>
              </a:spcBef>
              <a:spcAft>
                <a:spcPts val="0"/>
              </a:spcAft>
              <a:buNone/>
            </a:pPr>
            <a:endParaRPr/>
          </a:p>
          <a:p>
            <a:pPr marL="0" lvl="0" indent="0" algn="l" rtl="0">
              <a:spcBef>
                <a:spcPts val="0"/>
              </a:spcBef>
              <a:spcAft>
                <a:spcPts val="0"/>
              </a:spcAft>
              <a:buNone/>
            </a:pPr>
            <a:r>
              <a:rPr lang="en"/>
              <a:t>Like the mitochondria, also has its own DNA</a:t>
            </a:r>
            <a:endParaRPr/>
          </a:p>
          <a:p>
            <a:pPr marL="0" lvl="0" indent="0" algn="l" rtl="0">
              <a:spcBef>
                <a:spcPts val="0"/>
              </a:spcBef>
              <a:spcAft>
                <a:spcPts val="0"/>
              </a:spcAft>
              <a:buNone/>
            </a:pPr>
            <a:endParaRPr/>
          </a:p>
          <a:p>
            <a:pPr marL="0" lvl="0" indent="0" algn="l" rtl="0">
              <a:spcBef>
                <a:spcPts val="0"/>
              </a:spcBef>
              <a:spcAft>
                <a:spcPts val="0"/>
              </a:spcAft>
              <a:buNone/>
            </a:pPr>
            <a:r>
              <a:rPr lang="en"/>
              <a:t>*Photosynthesis gets its own chapter!</a:t>
            </a:r>
            <a:endParaRPr/>
          </a:p>
        </p:txBody>
      </p:sp>
      <p:pic>
        <p:nvPicPr>
          <p:cNvPr id="231" name="Google Shape;231;p40" descr="1000px-scheme_chloroplast-en-svg.png"/>
          <p:cNvPicPr preferRelativeResize="0"/>
          <p:nvPr/>
        </p:nvPicPr>
        <p:blipFill>
          <a:blip r:embed="rId3">
            <a:alphaModFix/>
          </a:blip>
          <a:stretch>
            <a:fillRect/>
          </a:stretch>
        </p:blipFill>
        <p:spPr>
          <a:xfrm>
            <a:off x="3602750" y="560275"/>
            <a:ext cx="5329825" cy="3187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166295" y="-10"/>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Cell Wall</a:t>
            </a:r>
            <a:endParaRPr/>
          </a:p>
        </p:txBody>
      </p:sp>
      <p:sp>
        <p:nvSpPr>
          <p:cNvPr id="237" name="Google Shape;237;p41"/>
          <p:cNvSpPr txBox="1">
            <a:spLocks noGrp="1"/>
          </p:cNvSpPr>
          <p:nvPr>
            <p:ph type="body" idx="1"/>
          </p:nvPr>
        </p:nvSpPr>
        <p:spPr>
          <a:xfrm>
            <a:off x="253487" y="769150"/>
            <a:ext cx="4860900" cy="34749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Found in plant and bacteria cells</a:t>
            </a:r>
            <a:endParaRPr/>
          </a:p>
          <a:p>
            <a:pPr marL="0" lvl="0" indent="0" algn="l" rtl="0">
              <a:spcBef>
                <a:spcPts val="0"/>
              </a:spcBef>
              <a:spcAft>
                <a:spcPts val="0"/>
              </a:spcAft>
              <a:buNone/>
            </a:pPr>
            <a:endParaRPr/>
          </a:p>
          <a:p>
            <a:pPr marL="0" lvl="0" indent="0" algn="l" rtl="0">
              <a:spcBef>
                <a:spcPts val="0"/>
              </a:spcBef>
              <a:spcAft>
                <a:spcPts val="0"/>
              </a:spcAft>
              <a:buNone/>
            </a:pPr>
            <a:r>
              <a:rPr lang="en"/>
              <a:t>Rigid structure made of cellulose</a:t>
            </a:r>
            <a:endParaRPr/>
          </a:p>
          <a:p>
            <a:pPr marL="0" lvl="0" indent="0" algn="l" rtl="0">
              <a:spcBef>
                <a:spcPts val="0"/>
              </a:spcBef>
              <a:spcAft>
                <a:spcPts val="0"/>
              </a:spcAft>
              <a:buNone/>
            </a:pPr>
            <a:endParaRPr/>
          </a:p>
          <a:p>
            <a:pPr marL="0" lvl="0" indent="0" algn="l" rtl="0">
              <a:spcBef>
                <a:spcPts val="0"/>
              </a:spcBef>
              <a:spcAft>
                <a:spcPts val="0"/>
              </a:spcAft>
              <a:buNone/>
            </a:pPr>
            <a:r>
              <a:rPr lang="en"/>
              <a:t>This make plants difficult to digest</a:t>
            </a:r>
            <a:endParaRPr/>
          </a:p>
        </p:txBody>
      </p:sp>
      <p:pic>
        <p:nvPicPr>
          <p:cNvPr id="238" name="Google Shape;238;p41"/>
          <p:cNvPicPr preferRelativeResize="0"/>
          <p:nvPr/>
        </p:nvPicPr>
        <p:blipFill rotWithShape="1">
          <a:blip r:embed="rId3">
            <a:alphaModFix/>
          </a:blip>
          <a:srcRect l="18613" t="4670" b="4634"/>
          <a:stretch/>
        </p:blipFill>
        <p:spPr>
          <a:xfrm>
            <a:off x="4913300" y="251473"/>
            <a:ext cx="3848291" cy="3474900"/>
          </a:xfrm>
          <a:prstGeom prst="rect">
            <a:avLst/>
          </a:prstGeom>
          <a:noFill/>
          <a:ln>
            <a:noFill/>
          </a:ln>
        </p:spPr>
      </p:pic>
      <p:pic>
        <p:nvPicPr>
          <p:cNvPr id="239" name="Google Shape;239;p41" descr="Image result for cow eating"/>
          <p:cNvPicPr preferRelativeResize="0"/>
          <p:nvPr/>
        </p:nvPicPr>
        <p:blipFill>
          <a:blip r:embed="rId4">
            <a:alphaModFix/>
          </a:blip>
          <a:stretch>
            <a:fillRect/>
          </a:stretch>
        </p:blipFill>
        <p:spPr>
          <a:xfrm>
            <a:off x="747850" y="2825175"/>
            <a:ext cx="2742074" cy="2074750"/>
          </a:xfrm>
          <a:prstGeom prst="rect">
            <a:avLst/>
          </a:prstGeom>
          <a:noFill/>
          <a:ln>
            <a:noFill/>
          </a:ln>
        </p:spPr>
      </p:pic>
      <p:cxnSp>
        <p:nvCxnSpPr>
          <p:cNvPr id="240" name="Google Shape;240;p41"/>
          <p:cNvCxnSpPr/>
          <p:nvPr/>
        </p:nvCxnSpPr>
        <p:spPr>
          <a:xfrm rot="10800000" flipH="1">
            <a:off x="4805800" y="3203850"/>
            <a:ext cx="1143000" cy="891900"/>
          </a:xfrm>
          <a:prstGeom prst="straightConnector1">
            <a:avLst/>
          </a:prstGeom>
          <a:noFill/>
          <a:ln w="76200" cap="flat" cmpd="sng">
            <a:solidFill>
              <a:schemeClr val="dk2"/>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274320" y="205740"/>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Quick Compare</a:t>
            </a:r>
            <a:endParaRPr/>
          </a:p>
        </p:txBody>
      </p:sp>
      <p:graphicFrame>
        <p:nvGraphicFramePr>
          <p:cNvPr id="246" name="Google Shape;246;p42"/>
          <p:cNvGraphicFramePr/>
          <p:nvPr/>
        </p:nvGraphicFramePr>
        <p:xfrm>
          <a:off x="736450" y="1144400"/>
          <a:ext cx="7239000" cy="3565890"/>
        </p:xfrm>
        <a:graphic>
          <a:graphicData uri="http://schemas.openxmlformats.org/drawingml/2006/table">
            <a:tbl>
              <a:tblPr>
                <a:noFill/>
                <a:tableStyleId>{8D2EE287-7FBC-45D4-874F-41A84FFE21F6}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Bacteria</a:t>
                      </a:r>
                      <a:endParaRPr/>
                    </a:p>
                  </a:txBody>
                  <a:tcPr marL="91425" marR="91425" marT="91425" marB="91425"/>
                </a:tc>
                <a:tc>
                  <a:txBody>
                    <a:bodyPr/>
                    <a:lstStyle/>
                    <a:p>
                      <a:pPr marL="0" lvl="0" indent="0" algn="l" rtl="0">
                        <a:spcBef>
                          <a:spcPts val="0"/>
                        </a:spcBef>
                        <a:spcAft>
                          <a:spcPts val="0"/>
                        </a:spcAft>
                        <a:buNone/>
                      </a:pPr>
                      <a:r>
                        <a:rPr lang="en"/>
                        <a:t>Animal </a:t>
                      </a:r>
                      <a:endParaRPr/>
                    </a:p>
                  </a:txBody>
                  <a:tcPr marL="91425" marR="91425" marT="91425" marB="91425"/>
                </a:tc>
                <a:tc>
                  <a:txBody>
                    <a:bodyPr/>
                    <a:lstStyle/>
                    <a:p>
                      <a:pPr marL="0" lvl="0" indent="0" algn="l" rtl="0">
                        <a:spcBef>
                          <a:spcPts val="0"/>
                        </a:spcBef>
                        <a:spcAft>
                          <a:spcPts val="0"/>
                        </a:spcAft>
                        <a:buNone/>
                      </a:pPr>
                      <a:r>
                        <a:rPr lang="en"/>
                        <a:t>Plant</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Cell Membrane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Cell Wall</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Flagella</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Vacuole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DNA</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Nucleus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Cytoplasm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t>Ribosomes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55870" y="54515"/>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4.4 Endomembrane System</a:t>
            </a:r>
            <a:endParaRPr/>
          </a:p>
        </p:txBody>
      </p:sp>
      <p:sp>
        <p:nvSpPr>
          <p:cNvPr id="252" name="Google Shape;252;p43"/>
          <p:cNvSpPr txBox="1">
            <a:spLocks noGrp="1"/>
          </p:cNvSpPr>
          <p:nvPr>
            <p:ph type="body" idx="1"/>
          </p:nvPr>
        </p:nvSpPr>
        <p:spPr>
          <a:xfrm>
            <a:off x="470925" y="920300"/>
            <a:ext cx="4770900" cy="40020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A group of organelles that work to process, package and secrete proteins. </a:t>
            </a:r>
            <a:endParaRPr/>
          </a:p>
          <a:p>
            <a:pPr marL="0" lvl="0" indent="0" algn="l" rtl="0">
              <a:spcBef>
                <a:spcPts val="0"/>
              </a:spcBef>
              <a:spcAft>
                <a:spcPts val="0"/>
              </a:spcAft>
              <a:buNone/>
            </a:pPr>
            <a:endParaRPr/>
          </a:p>
          <a:p>
            <a:pPr marL="0" lvl="0" indent="0" algn="l" rtl="0">
              <a:spcBef>
                <a:spcPts val="0"/>
              </a:spcBef>
              <a:spcAft>
                <a:spcPts val="0"/>
              </a:spcAft>
              <a:buNone/>
            </a:pPr>
            <a:r>
              <a:rPr lang="en"/>
              <a:t>1) </a:t>
            </a:r>
            <a:r>
              <a:rPr lang="en" u="sng"/>
              <a:t>Ribosomes</a:t>
            </a:r>
            <a:r>
              <a:rPr lang="en"/>
              <a:t> make the proteins</a:t>
            </a:r>
            <a:endParaRPr/>
          </a:p>
          <a:p>
            <a:pPr marL="0" lvl="0" indent="0" algn="l" rtl="0">
              <a:spcBef>
                <a:spcPts val="0"/>
              </a:spcBef>
              <a:spcAft>
                <a:spcPts val="0"/>
              </a:spcAft>
              <a:buNone/>
            </a:pPr>
            <a:endParaRPr/>
          </a:p>
          <a:p>
            <a:pPr marL="0" lvl="0" indent="0" algn="l" rtl="0">
              <a:spcBef>
                <a:spcPts val="0"/>
              </a:spcBef>
              <a:spcAft>
                <a:spcPts val="0"/>
              </a:spcAft>
              <a:buNone/>
            </a:pPr>
            <a:r>
              <a:rPr lang="en"/>
              <a:t>2) </a:t>
            </a:r>
            <a:r>
              <a:rPr lang="en" u="sng"/>
              <a:t>Endoplasmic reticulum</a:t>
            </a:r>
            <a:r>
              <a:rPr lang="en"/>
              <a:t> transports proteins  (like a highway)</a:t>
            </a:r>
            <a:endParaRPr/>
          </a:p>
          <a:p>
            <a:pPr marL="0" lvl="0" indent="0" algn="l" rtl="0">
              <a:spcBef>
                <a:spcPts val="0"/>
              </a:spcBef>
              <a:spcAft>
                <a:spcPts val="0"/>
              </a:spcAft>
              <a:buNone/>
            </a:pPr>
            <a:endParaRPr/>
          </a:p>
          <a:p>
            <a:pPr marL="0" lvl="0" indent="0" algn="l" rtl="0">
              <a:spcBef>
                <a:spcPts val="0"/>
              </a:spcBef>
              <a:spcAft>
                <a:spcPts val="0"/>
              </a:spcAft>
              <a:buNone/>
            </a:pPr>
            <a:r>
              <a:rPr lang="en"/>
              <a:t>3) </a:t>
            </a:r>
            <a:r>
              <a:rPr lang="en" u="sng"/>
              <a:t>Golgi Apparatus</a:t>
            </a:r>
            <a:r>
              <a:rPr lang="en"/>
              <a:t> packages &amp; exports   (like a post office)</a:t>
            </a:r>
            <a:endParaRPr/>
          </a:p>
        </p:txBody>
      </p:sp>
      <p:pic>
        <p:nvPicPr>
          <p:cNvPr id="253" name="Google Shape;253;p43" descr="The left part of this figure shows the rough ER with an integral membrane protein embedded in it. The part of the protein facing the inside of the ER has a carbohydrate attached to it. The protein is shown leaving the ER in a vesicle that fuses with the cis sid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now faces the outside of the membrane. At the same time, the contents of the vesicle are ejected from the cell."/>
          <p:cNvPicPr preferRelativeResize="0"/>
          <p:nvPr/>
        </p:nvPicPr>
        <p:blipFill>
          <a:blip r:embed="rId3">
            <a:alphaModFix/>
          </a:blip>
          <a:stretch>
            <a:fillRect/>
          </a:stretch>
        </p:blipFill>
        <p:spPr>
          <a:xfrm>
            <a:off x="5722400" y="671625"/>
            <a:ext cx="3092600" cy="4406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4" descr="Picture"/>
          <p:cNvPicPr preferRelativeResize="0"/>
          <p:nvPr/>
        </p:nvPicPr>
        <p:blipFill>
          <a:blip r:embed="rId3">
            <a:alphaModFix/>
          </a:blip>
          <a:stretch>
            <a:fillRect/>
          </a:stretch>
        </p:blipFill>
        <p:spPr>
          <a:xfrm>
            <a:off x="249671" y="162713"/>
            <a:ext cx="4028154" cy="4183075"/>
          </a:xfrm>
          <a:prstGeom prst="rect">
            <a:avLst/>
          </a:prstGeom>
          <a:noFill/>
          <a:ln>
            <a:noFill/>
          </a:ln>
        </p:spPr>
      </p:pic>
      <p:pic>
        <p:nvPicPr>
          <p:cNvPr id="259" name="Google Shape;259;p44" descr="Picture"/>
          <p:cNvPicPr preferRelativeResize="0"/>
          <p:nvPr/>
        </p:nvPicPr>
        <p:blipFill>
          <a:blip r:embed="rId4">
            <a:alphaModFix/>
          </a:blip>
          <a:stretch>
            <a:fillRect/>
          </a:stretch>
        </p:blipFill>
        <p:spPr>
          <a:xfrm>
            <a:off x="4678225" y="162725"/>
            <a:ext cx="4079875" cy="428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233147" y="78225"/>
            <a:ext cx="29967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Vesicles </a:t>
            </a:r>
            <a:endParaRPr/>
          </a:p>
        </p:txBody>
      </p:sp>
      <p:sp>
        <p:nvSpPr>
          <p:cNvPr id="265" name="Google Shape;265;p45"/>
          <p:cNvSpPr txBox="1">
            <a:spLocks noGrp="1"/>
          </p:cNvSpPr>
          <p:nvPr>
            <p:ph type="body" idx="1"/>
          </p:nvPr>
        </p:nvSpPr>
        <p:spPr>
          <a:xfrm>
            <a:off x="575850" y="940800"/>
            <a:ext cx="3433200" cy="32619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Vesicles can fuse with the membrane and transport materials out of the cell. </a:t>
            </a:r>
            <a:endParaRPr/>
          </a:p>
          <a:p>
            <a:pPr marL="0" lvl="0" indent="0" algn="l" rtl="0">
              <a:spcBef>
                <a:spcPts val="0"/>
              </a:spcBef>
              <a:spcAft>
                <a:spcPts val="0"/>
              </a:spcAft>
              <a:buNone/>
            </a:pPr>
            <a:endParaRPr/>
          </a:p>
          <a:p>
            <a:pPr marL="0" lvl="0" indent="0" algn="l" rtl="0">
              <a:spcBef>
                <a:spcPts val="0"/>
              </a:spcBef>
              <a:spcAft>
                <a:spcPts val="0"/>
              </a:spcAft>
              <a:buNone/>
            </a:pPr>
            <a:r>
              <a:rPr lang="en"/>
              <a:t>The Golgi body packages proteins into vesicles for export. </a:t>
            </a:r>
            <a:endParaRPr/>
          </a:p>
          <a:p>
            <a:pPr marL="0" lvl="0" indent="0" algn="l" rtl="0">
              <a:spcBef>
                <a:spcPts val="0"/>
              </a:spcBef>
              <a:spcAft>
                <a:spcPts val="0"/>
              </a:spcAft>
              <a:buClr>
                <a:schemeClr val="dk1"/>
              </a:buClr>
              <a:buSzPts val="1100"/>
              <a:buFont typeface="Arial"/>
              <a:buNone/>
            </a:pPr>
            <a:endParaRPr/>
          </a:p>
        </p:txBody>
      </p:sp>
      <p:pic>
        <p:nvPicPr>
          <p:cNvPr id="266" name="Google Shape;266;p45"/>
          <p:cNvPicPr preferRelativeResize="0"/>
          <p:nvPr/>
        </p:nvPicPr>
        <p:blipFill>
          <a:blip r:embed="rId3">
            <a:alphaModFix/>
          </a:blip>
          <a:stretch>
            <a:fillRect/>
          </a:stretch>
        </p:blipFill>
        <p:spPr>
          <a:xfrm>
            <a:off x="4092150" y="695325"/>
            <a:ext cx="4830149" cy="36226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6"/>
          <p:cNvPicPr preferRelativeResize="0"/>
          <p:nvPr/>
        </p:nvPicPr>
        <p:blipFill>
          <a:blip r:embed="rId3">
            <a:alphaModFix/>
          </a:blip>
          <a:stretch>
            <a:fillRect/>
          </a:stretch>
        </p:blipFill>
        <p:spPr>
          <a:xfrm>
            <a:off x="691500" y="106187"/>
            <a:ext cx="4291303" cy="4931125"/>
          </a:xfrm>
          <a:prstGeom prst="rect">
            <a:avLst/>
          </a:prstGeom>
          <a:noFill/>
          <a:ln>
            <a:noFill/>
          </a:ln>
        </p:spPr>
      </p:pic>
      <p:sp>
        <p:nvSpPr>
          <p:cNvPr id="272" name="Google Shape;272;p46"/>
          <p:cNvSpPr txBox="1"/>
          <p:nvPr/>
        </p:nvSpPr>
        <p:spPr>
          <a:xfrm>
            <a:off x="5953200" y="106188"/>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1.  Nucleus</a:t>
            </a:r>
            <a:endParaRPr sz="1800"/>
          </a:p>
        </p:txBody>
      </p:sp>
      <p:sp>
        <p:nvSpPr>
          <p:cNvPr id="273" name="Google Shape;273;p46"/>
          <p:cNvSpPr txBox="1"/>
          <p:nvPr/>
        </p:nvSpPr>
        <p:spPr>
          <a:xfrm>
            <a:off x="5953200" y="564411"/>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2.  Nuclear Pore</a:t>
            </a:r>
            <a:endParaRPr sz="1800"/>
          </a:p>
        </p:txBody>
      </p:sp>
      <p:sp>
        <p:nvSpPr>
          <p:cNvPr id="274" name="Google Shape;274;p46"/>
          <p:cNvSpPr txBox="1"/>
          <p:nvPr/>
        </p:nvSpPr>
        <p:spPr>
          <a:xfrm>
            <a:off x="5953200" y="1022634"/>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3.  Rough ER</a:t>
            </a:r>
            <a:endParaRPr sz="1800"/>
          </a:p>
        </p:txBody>
      </p:sp>
      <p:sp>
        <p:nvSpPr>
          <p:cNvPr id="275" name="Google Shape;275;p46"/>
          <p:cNvSpPr txBox="1"/>
          <p:nvPr/>
        </p:nvSpPr>
        <p:spPr>
          <a:xfrm>
            <a:off x="5953200" y="1480857"/>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4.  Smooth ER</a:t>
            </a:r>
            <a:endParaRPr sz="1800"/>
          </a:p>
        </p:txBody>
      </p:sp>
      <p:sp>
        <p:nvSpPr>
          <p:cNvPr id="276" name="Google Shape;276;p46"/>
          <p:cNvSpPr txBox="1"/>
          <p:nvPr/>
        </p:nvSpPr>
        <p:spPr>
          <a:xfrm>
            <a:off x="5953200" y="1939080"/>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5.  Ribosome</a:t>
            </a:r>
            <a:endParaRPr sz="1800"/>
          </a:p>
        </p:txBody>
      </p:sp>
      <p:sp>
        <p:nvSpPr>
          <p:cNvPr id="277" name="Google Shape;277;p46"/>
          <p:cNvSpPr txBox="1"/>
          <p:nvPr/>
        </p:nvSpPr>
        <p:spPr>
          <a:xfrm>
            <a:off x="5953200" y="2397303"/>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6.  Protein</a:t>
            </a:r>
            <a:endParaRPr sz="1800"/>
          </a:p>
        </p:txBody>
      </p:sp>
      <p:sp>
        <p:nvSpPr>
          <p:cNvPr id="278" name="Google Shape;278;p46"/>
          <p:cNvSpPr txBox="1"/>
          <p:nvPr/>
        </p:nvSpPr>
        <p:spPr>
          <a:xfrm>
            <a:off x="5953200" y="2855526"/>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7.  Golgi </a:t>
            </a:r>
            <a:r>
              <a:rPr lang="en"/>
              <a:t>(cis face)</a:t>
            </a:r>
            <a:endParaRPr/>
          </a:p>
        </p:txBody>
      </p:sp>
      <p:sp>
        <p:nvSpPr>
          <p:cNvPr id="279" name="Google Shape;279;p46"/>
          <p:cNvSpPr txBox="1"/>
          <p:nvPr/>
        </p:nvSpPr>
        <p:spPr>
          <a:xfrm>
            <a:off x="5953200" y="3313749"/>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8.  Golgi</a:t>
            </a:r>
            <a:endParaRPr sz="1800"/>
          </a:p>
        </p:txBody>
      </p:sp>
      <p:sp>
        <p:nvSpPr>
          <p:cNvPr id="280" name="Google Shape;280;p46"/>
          <p:cNvSpPr txBox="1"/>
          <p:nvPr/>
        </p:nvSpPr>
        <p:spPr>
          <a:xfrm>
            <a:off x="5953200" y="3771972"/>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9.  Cisternae</a:t>
            </a:r>
            <a:endParaRPr sz="1800"/>
          </a:p>
        </p:txBody>
      </p:sp>
      <p:sp>
        <p:nvSpPr>
          <p:cNvPr id="281" name="Google Shape;281;p46"/>
          <p:cNvSpPr txBox="1"/>
          <p:nvPr/>
        </p:nvSpPr>
        <p:spPr>
          <a:xfrm>
            <a:off x="5953200" y="4230196"/>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10.  Vesicle</a:t>
            </a:r>
            <a:endParaRPr sz="1800"/>
          </a:p>
        </p:txBody>
      </p:sp>
      <p:sp>
        <p:nvSpPr>
          <p:cNvPr id="282" name="Google Shape;282;p46"/>
          <p:cNvSpPr txBox="1"/>
          <p:nvPr/>
        </p:nvSpPr>
        <p:spPr>
          <a:xfrm>
            <a:off x="5953200" y="4688419"/>
            <a:ext cx="1976400" cy="348900"/>
          </a:xfrm>
          <a:prstGeom prst="rect">
            <a:avLst/>
          </a:prstGeom>
          <a:solidFill>
            <a:srgbClr val="00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11.  </a:t>
            </a:r>
            <a:r>
              <a:rPr lang="en" sz="1800">
                <a:solidFill>
                  <a:schemeClr val="dk1"/>
                </a:solidFill>
              </a:rPr>
              <a:t>Golgi </a:t>
            </a:r>
            <a:r>
              <a:rPr lang="en">
                <a:solidFill>
                  <a:schemeClr val="dk1"/>
                </a:solidFill>
              </a:rPr>
              <a:t>(trans)</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1000"/>
                                        <p:tgtEl>
                                          <p:spTgt spid="2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10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gtEl>
                                        <p:attrNameLst>
                                          <p:attrName>style.visibility</p:attrName>
                                        </p:attrNameLst>
                                      </p:cBhvr>
                                      <p:to>
                                        <p:strVal val="visible"/>
                                      </p:to>
                                    </p:set>
                                    <p:animEffect transition="in" filter="fade">
                                      <p:cBhvr>
                                        <p:cTn id="22" dur="1000"/>
                                        <p:tgtEl>
                                          <p:spTgt spid="2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1000"/>
                                        <p:tgtEl>
                                          <p:spTgt spid="2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7"/>
                                        </p:tgtEl>
                                        <p:attrNameLst>
                                          <p:attrName>style.visibility</p:attrName>
                                        </p:attrNameLst>
                                      </p:cBhvr>
                                      <p:to>
                                        <p:strVal val="visible"/>
                                      </p:to>
                                    </p:set>
                                    <p:animEffect transition="in" filter="fade">
                                      <p:cBhvr>
                                        <p:cTn id="32" dur="1000"/>
                                        <p:tgtEl>
                                          <p:spTgt spid="2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8"/>
                                        </p:tgtEl>
                                        <p:attrNameLst>
                                          <p:attrName>style.visibility</p:attrName>
                                        </p:attrNameLst>
                                      </p:cBhvr>
                                      <p:to>
                                        <p:strVal val="visible"/>
                                      </p:to>
                                    </p:set>
                                    <p:animEffect transition="in" filter="fade">
                                      <p:cBhvr>
                                        <p:cTn id="37" dur="1000"/>
                                        <p:tgtEl>
                                          <p:spTgt spid="2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9"/>
                                        </p:tgtEl>
                                        <p:attrNameLst>
                                          <p:attrName>style.visibility</p:attrName>
                                        </p:attrNameLst>
                                      </p:cBhvr>
                                      <p:to>
                                        <p:strVal val="visible"/>
                                      </p:to>
                                    </p:set>
                                    <p:animEffect transition="in" filter="fade">
                                      <p:cBhvr>
                                        <p:cTn id="42" dur="1000"/>
                                        <p:tgtEl>
                                          <p:spTgt spid="2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0"/>
                                        </p:tgtEl>
                                        <p:attrNameLst>
                                          <p:attrName>style.visibility</p:attrName>
                                        </p:attrNameLst>
                                      </p:cBhvr>
                                      <p:to>
                                        <p:strVal val="visible"/>
                                      </p:to>
                                    </p:set>
                                    <p:animEffect transition="in" filter="fade">
                                      <p:cBhvr>
                                        <p:cTn id="47" dur="1000"/>
                                        <p:tgtEl>
                                          <p:spTgt spid="2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1"/>
                                        </p:tgtEl>
                                        <p:attrNameLst>
                                          <p:attrName>style.visibility</p:attrName>
                                        </p:attrNameLst>
                                      </p:cBhvr>
                                      <p:to>
                                        <p:strVal val="visible"/>
                                      </p:to>
                                    </p:set>
                                    <p:animEffect transition="in" filter="fade">
                                      <p:cBhvr>
                                        <p:cTn id="52" dur="1000"/>
                                        <p:tgtEl>
                                          <p:spTgt spid="28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2"/>
                                        </p:tgtEl>
                                        <p:attrNameLst>
                                          <p:attrName>style.visibility</p:attrName>
                                        </p:attrNameLst>
                                      </p:cBhvr>
                                      <p:to>
                                        <p:strVal val="visible"/>
                                      </p:to>
                                    </p:set>
                                    <p:animEffect transition="in" filter="fade">
                                      <p:cBhvr>
                                        <p:cTn id="57"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7"/>
          <p:cNvPicPr preferRelativeResize="0"/>
          <p:nvPr/>
        </p:nvPicPr>
        <p:blipFill>
          <a:blip r:embed="rId3">
            <a:alphaModFix/>
          </a:blip>
          <a:stretch>
            <a:fillRect/>
          </a:stretch>
        </p:blipFill>
        <p:spPr>
          <a:xfrm>
            <a:off x="1390700" y="285550"/>
            <a:ext cx="5777875" cy="469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208500" y="16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 Theory</a:t>
            </a:r>
            <a:endParaRPr/>
          </a:p>
        </p:txBody>
      </p:sp>
      <p:sp>
        <p:nvSpPr>
          <p:cNvPr id="87" name="Google Shape;87;p21"/>
          <p:cNvSpPr txBox="1">
            <a:spLocks noGrp="1"/>
          </p:cNvSpPr>
          <p:nvPr>
            <p:ph type="body" idx="1"/>
          </p:nvPr>
        </p:nvSpPr>
        <p:spPr>
          <a:xfrm>
            <a:off x="89425" y="956025"/>
            <a:ext cx="5093700" cy="38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rPr>
              <a:t>Robert Hooke, “</a:t>
            </a:r>
            <a:r>
              <a:rPr lang="en" u="sng" dirty="0">
                <a:solidFill>
                  <a:srgbClr val="000000"/>
                </a:solidFill>
                <a:hlinkClick r:id="rId3"/>
              </a:rPr>
              <a:t>Micrographia</a:t>
            </a:r>
            <a:r>
              <a:rPr lang="en" dirty="0">
                <a:solidFill>
                  <a:srgbClr val="000000"/>
                </a:solidFill>
              </a:rPr>
              <a:t>”</a:t>
            </a:r>
            <a:endParaRPr dirty="0">
              <a:solidFill>
                <a:srgbClr val="000000"/>
              </a:solidFill>
            </a:endParaRPr>
          </a:p>
          <a:p>
            <a:pPr marL="0" lvl="0" indent="0" algn="l" rtl="0">
              <a:spcBef>
                <a:spcPts val="1600"/>
              </a:spcBef>
              <a:spcAft>
                <a:spcPts val="0"/>
              </a:spcAft>
              <a:buNone/>
            </a:pPr>
            <a:r>
              <a:rPr lang="en" dirty="0">
                <a:solidFill>
                  <a:srgbClr val="000000"/>
                </a:solidFill>
              </a:rPr>
              <a:t>Anton van Leeuwenhoek,  “Animalcules”</a:t>
            </a:r>
            <a:endParaRPr dirty="0">
              <a:solidFill>
                <a:srgbClr val="000000"/>
              </a:solidFill>
            </a:endParaRPr>
          </a:p>
          <a:p>
            <a:pPr marL="0" lvl="0" indent="0" algn="l" rtl="0">
              <a:spcBef>
                <a:spcPts val="1600"/>
              </a:spcBef>
              <a:spcAft>
                <a:spcPts val="0"/>
              </a:spcAft>
              <a:buNone/>
            </a:pPr>
            <a:r>
              <a:rPr lang="en" dirty="0">
                <a:solidFill>
                  <a:srgbClr val="000000"/>
                </a:solidFill>
              </a:rPr>
              <a:t>Schleiden and Schwann</a:t>
            </a:r>
            <a:endParaRPr dirty="0">
              <a:solidFill>
                <a:srgbClr val="000000"/>
              </a:solidFill>
            </a:endParaRPr>
          </a:p>
          <a:p>
            <a:pPr marL="0" lvl="0" indent="0" algn="l" rtl="0">
              <a:spcBef>
                <a:spcPts val="1600"/>
              </a:spcBef>
              <a:spcAft>
                <a:spcPts val="0"/>
              </a:spcAft>
              <a:buNone/>
            </a:pPr>
            <a:endParaRPr dirty="0">
              <a:solidFill>
                <a:srgbClr val="000000"/>
              </a:solidFill>
            </a:endParaRPr>
          </a:p>
          <a:p>
            <a:pPr marL="457200" lvl="0" indent="-355600" algn="l" rtl="0">
              <a:spcBef>
                <a:spcPts val="1600"/>
              </a:spcBef>
              <a:spcAft>
                <a:spcPts val="0"/>
              </a:spcAft>
              <a:buClr>
                <a:srgbClr val="000000"/>
              </a:buClr>
              <a:buSzPts val="2000"/>
              <a:buAutoNum type="arabicPeriod"/>
            </a:pPr>
            <a:r>
              <a:rPr lang="en" sz="2000" dirty="0">
                <a:solidFill>
                  <a:srgbClr val="000000"/>
                </a:solidFill>
              </a:rPr>
              <a:t>All living things are composed of cells</a:t>
            </a:r>
            <a:endParaRPr sz="2000" dirty="0">
              <a:solidFill>
                <a:srgbClr val="000000"/>
              </a:solidFill>
            </a:endParaRPr>
          </a:p>
          <a:p>
            <a:pPr marL="457200" lvl="0" indent="-355600" algn="l" rtl="0">
              <a:spcBef>
                <a:spcPts val="0"/>
              </a:spcBef>
              <a:spcAft>
                <a:spcPts val="0"/>
              </a:spcAft>
              <a:buClr>
                <a:srgbClr val="000000"/>
              </a:buClr>
              <a:buSzPts val="2000"/>
              <a:buAutoNum type="arabicPeriod"/>
            </a:pPr>
            <a:r>
              <a:rPr lang="en" sz="2000" dirty="0">
                <a:solidFill>
                  <a:srgbClr val="000000"/>
                </a:solidFill>
              </a:rPr>
              <a:t>Cells come from other cells</a:t>
            </a:r>
            <a:endParaRPr sz="2000" dirty="0">
              <a:solidFill>
                <a:srgbClr val="000000"/>
              </a:solidFill>
            </a:endParaRPr>
          </a:p>
          <a:p>
            <a:pPr marL="457200" lvl="0" indent="-355600" algn="l" rtl="0">
              <a:spcBef>
                <a:spcPts val="0"/>
              </a:spcBef>
              <a:spcAft>
                <a:spcPts val="0"/>
              </a:spcAft>
              <a:buClr>
                <a:srgbClr val="000000"/>
              </a:buClr>
              <a:buSzPts val="2000"/>
              <a:buAutoNum type="arabicPeriod"/>
            </a:pPr>
            <a:r>
              <a:rPr lang="en" sz="2000" dirty="0">
                <a:solidFill>
                  <a:srgbClr val="000000"/>
                </a:solidFill>
              </a:rPr>
              <a:t>The cell is the basic unit of life</a:t>
            </a:r>
            <a:endParaRPr sz="2000"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88" name="Google Shape;88;p21"/>
          <p:cNvPicPr preferRelativeResize="0"/>
          <p:nvPr/>
        </p:nvPicPr>
        <p:blipFill>
          <a:blip r:embed="rId4">
            <a:alphaModFix/>
          </a:blip>
          <a:stretch>
            <a:fillRect/>
          </a:stretch>
        </p:blipFill>
        <p:spPr>
          <a:xfrm>
            <a:off x="5487450" y="224900"/>
            <a:ext cx="2698750" cy="2550575"/>
          </a:xfrm>
          <a:prstGeom prst="rect">
            <a:avLst/>
          </a:prstGeom>
          <a:noFill/>
          <a:ln>
            <a:noFill/>
          </a:ln>
        </p:spPr>
      </p:pic>
      <p:pic>
        <p:nvPicPr>
          <p:cNvPr id="89" name="Google Shape;89;p21"/>
          <p:cNvPicPr preferRelativeResize="0"/>
          <p:nvPr/>
        </p:nvPicPr>
        <p:blipFill>
          <a:blip r:embed="rId5">
            <a:alphaModFix/>
          </a:blip>
          <a:stretch>
            <a:fillRect/>
          </a:stretch>
        </p:blipFill>
        <p:spPr>
          <a:xfrm>
            <a:off x="5117000" y="2661575"/>
            <a:ext cx="1825625" cy="2174350"/>
          </a:xfrm>
          <a:prstGeom prst="rect">
            <a:avLst/>
          </a:prstGeom>
          <a:noFill/>
          <a:ln>
            <a:noFill/>
          </a:ln>
        </p:spPr>
      </p:pic>
      <p:pic>
        <p:nvPicPr>
          <p:cNvPr id="90" name="Google Shape;90;p21"/>
          <p:cNvPicPr preferRelativeResize="0"/>
          <p:nvPr/>
        </p:nvPicPr>
        <p:blipFill>
          <a:blip r:embed="rId6">
            <a:alphaModFix/>
          </a:blip>
          <a:stretch>
            <a:fillRect/>
          </a:stretch>
        </p:blipFill>
        <p:spPr>
          <a:xfrm>
            <a:off x="6942625" y="2661575"/>
            <a:ext cx="2159824" cy="2174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8" descr="This short animation gives a brief overview of the endomembrane system. The nuclear membrane, smooth endoplasmic reticulum,  rough endoplasmic reticulum, and Golgi apparatus are discussed.  Find more free tutorials, videos and readings for the science classroom at ricochetscience.com" title="The Endomembrane System">
            <a:hlinkClick r:id="rId3"/>
          </p:cNvPr>
          <p:cNvPicPr preferRelativeResize="0"/>
          <p:nvPr/>
        </p:nvPicPr>
        <p:blipFill>
          <a:blip r:embed="rId4">
            <a:alphaModFix/>
          </a:blip>
          <a:stretch>
            <a:fillRect/>
          </a:stretch>
        </p:blipFill>
        <p:spPr>
          <a:xfrm>
            <a:off x="1729075" y="341250"/>
            <a:ext cx="5463875" cy="4097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9"/>
          <p:cNvSpPr txBox="1">
            <a:spLocks noGrp="1"/>
          </p:cNvSpPr>
          <p:nvPr>
            <p:ph type="title"/>
          </p:nvPr>
        </p:nvSpPr>
        <p:spPr>
          <a:xfrm>
            <a:off x="167845" y="123840"/>
            <a:ext cx="8595300" cy="6171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4.5 The Cytoskeleton</a:t>
            </a:r>
            <a:endParaRPr/>
          </a:p>
        </p:txBody>
      </p:sp>
      <p:sp>
        <p:nvSpPr>
          <p:cNvPr id="298" name="Google Shape;298;p49"/>
          <p:cNvSpPr txBox="1">
            <a:spLocks noGrp="1"/>
          </p:cNvSpPr>
          <p:nvPr>
            <p:ph type="body" idx="1"/>
          </p:nvPr>
        </p:nvSpPr>
        <p:spPr>
          <a:xfrm>
            <a:off x="274345" y="980565"/>
            <a:ext cx="8595300" cy="3703200"/>
          </a:xfrm>
          <a:prstGeom prst="rect">
            <a:avLst/>
          </a:prstGeom>
        </p:spPr>
        <p:txBody>
          <a:bodyPr spcFirstLastPara="1" wrap="square" lIns="75425" tIns="75425" rIns="75425" bIns="75425" anchor="t" anchorCtr="0">
            <a:noAutofit/>
          </a:bodyPr>
          <a:lstStyle/>
          <a:p>
            <a:pPr marL="0" lvl="0" indent="0" algn="l" rtl="0">
              <a:spcBef>
                <a:spcPts val="0"/>
              </a:spcBef>
              <a:spcAft>
                <a:spcPts val="0"/>
              </a:spcAft>
              <a:buNone/>
            </a:pPr>
            <a:r>
              <a:rPr lang="en"/>
              <a:t>Network of fibers that gives support and structure to the cell:</a:t>
            </a:r>
            <a:endParaRPr/>
          </a:p>
          <a:p>
            <a:pPr marL="0" lvl="0" indent="0" algn="l" rtl="0">
              <a:spcBef>
                <a:spcPts val="0"/>
              </a:spcBef>
              <a:spcAft>
                <a:spcPts val="0"/>
              </a:spcAft>
              <a:buNone/>
            </a:pPr>
            <a:endParaRPr/>
          </a:p>
          <a:p>
            <a:pPr marL="0" lvl="0" indent="0" algn="l" rtl="0">
              <a:spcBef>
                <a:spcPts val="0"/>
              </a:spcBef>
              <a:spcAft>
                <a:spcPts val="0"/>
              </a:spcAft>
              <a:buNone/>
            </a:pPr>
            <a:r>
              <a:rPr lang="en"/>
              <a:t>Microfilaments / Microtubules / Intermediate Filaments </a:t>
            </a:r>
            <a:r>
              <a:rPr lang="en" sz="1400"/>
              <a:t>(maintain shape)</a:t>
            </a:r>
            <a:endParaRPr sz="1400"/>
          </a:p>
        </p:txBody>
      </p:sp>
      <p:pic>
        <p:nvPicPr>
          <p:cNvPr id="299" name="Google Shape;299;p49" descr="This illustration shows 10 intermediate filament fibers bundled together."/>
          <p:cNvPicPr preferRelativeResize="0"/>
          <p:nvPr/>
        </p:nvPicPr>
        <p:blipFill>
          <a:blip r:embed="rId3">
            <a:alphaModFix/>
          </a:blip>
          <a:stretch>
            <a:fillRect/>
          </a:stretch>
        </p:blipFill>
        <p:spPr>
          <a:xfrm>
            <a:off x="3691725" y="2341413"/>
            <a:ext cx="4603025" cy="981525"/>
          </a:xfrm>
          <a:prstGeom prst="rect">
            <a:avLst/>
          </a:prstGeom>
          <a:noFill/>
          <a:ln>
            <a:noFill/>
          </a:ln>
        </p:spPr>
      </p:pic>
      <p:cxnSp>
        <p:nvCxnSpPr>
          <p:cNvPr id="300" name="Google Shape;300;p49"/>
          <p:cNvCxnSpPr/>
          <p:nvPr/>
        </p:nvCxnSpPr>
        <p:spPr>
          <a:xfrm>
            <a:off x="5987100" y="2047600"/>
            <a:ext cx="639000" cy="876300"/>
          </a:xfrm>
          <a:prstGeom prst="straightConnector1">
            <a:avLst/>
          </a:prstGeom>
          <a:noFill/>
          <a:ln w="19050" cap="flat" cmpd="sng">
            <a:solidFill>
              <a:schemeClr val="dk2"/>
            </a:solidFill>
            <a:prstDash val="solid"/>
            <a:round/>
            <a:headEnd type="none" w="med" len="med"/>
            <a:tailEnd type="triangle" w="med" len="med"/>
          </a:ln>
        </p:spPr>
      </p:cxnSp>
      <p:cxnSp>
        <p:nvCxnSpPr>
          <p:cNvPr id="301" name="Google Shape;301;p49"/>
          <p:cNvCxnSpPr/>
          <p:nvPr/>
        </p:nvCxnSpPr>
        <p:spPr>
          <a:xfrm flipH="1">
            <a:off x="2105925" y="2080325"/>
            <a:ext cx="580500" cy="1374000"/>
          </a:xfrm>
          <a:prstGeom prst="straightConnector1">
            <a:avLst/>
          </a:prstGeom>
          <a:noFill/>
          <a:ln w="19050" cap="flat" cmpd="sng">
            <a:solidFill>
              <a:schemeClr val="dk2"/>
            </a:solidFill>
            <a:prstDash val="solid"/>
            <a:round/>
            <a:headEnd type="none" w="med" len="med"/>
            <a:tailEnd type="triangle" w="med" len="med"/>
          </a:ln>
        </p:spPr>
      </p:cxnSp>
      <p:sp>
        <p:nvSpPr>
          <p:cNvPr id="302" name="Google Shape;302;p49"/>
          <p:cNvSpPr txBox="1"/>
          <p:nvPr/>
        </p:nvSpPr>
        <p:spPr>
          <a:xfrm>
            <a:off x="220875" y="3919025"/>
            <a:ext cx="2928600" cy="9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t>Cilia and Flagella function in movement</a:t>
            </a:r>
            <a:endParaRPr sz="2200"/>
          </a:p>
        </p:txBody>
      </p:sp>
      <p:sp>
        <p:nvSpPr>
          <p:cNvPr id="303" name="Google Shape;303;p49"/>
          <p:cNvSpPr txBox="1"/>
          <p:nvPr/>
        </p:nvSpPr>
        <p:spPr>
          <a:xfrm>
            <a:off x="499600" y="2047600"/>
            <a:ext cx="1621800" cy="4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Actin / Movement</a:t>
            </a:r>
            <a:endParaRPr/>
          </a:p>
        </p:txBody>
      </p:sp>
      <p:pic>
        <p:nvPicPr>
          <p:cNvPr id="304" name="Google Shape;304;p49"/>
          <p:cNvPicPr preferRelativeResize="0"/>
          <p:nvPr/>
        </p:nvPicPr>
        <p:blipFill>
          <a:blip r:embed="rId4">
            <a:alphaModFix/>
          </a:blip>
          <a:stretch>
            <a:fillRect/>
          </a:stretch>
        </p:blipFill>
        <p:spPr>
          <a:xfrm>
            <a:off x="3511699" y="3523975"/>
            <a:ext cx="5440217" cy="1584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p:nvPr/>
        </p:nvSpPr>
        <p:spPr>
          <a:xfrm>
            <a:off x="252800" y="134325"/>
            <a:ext cx="6099600" cy="8892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000"/>
              <a:t>“PRIMARY CILIARY DYSKINESIA”</a:t>
            </a:r>
            <a:endParaRPr sz="2000"/>
          </a:p>
          <a:p>
            <a:pPr marL="0" lvl="0" indent="0" algn="l" rtl="0">
              <a:spcBef>
                <a:spcPts val="0"/>
              </a:spcBef>
              <a:spcAft>
                <a:spcPts val="0"/>
              </a:spcAft>
              <a:buNone/>
            </a:pPr>
            <a:endParaRPr sz="600"/>
          </a:p>
          <a:p>
            <a:pPr marL="0" lvl="0" indent="0" algn="l" rtl="0">
              <a:spcBef>
                <a:spcPts val="0"/>
              </a:spcBef>
              <a:spcAft>
                <a:spcPts val="0"/>
              </a:spcAft>
              <a:buNone/>
            </a:pPr>
            <a:r>
              <a:rPr lang="en" sz="1700"/>
              <a:t>This disorder causes cells to not create normal cilia.  </a:t>
            </a:r>
            <a:endParaRPr sz="1700"/>
          </a:p>
          <a:p>
            <a:pPr marL="0" lvl="0" indent="0" algn="l" rtl="0">
              <a:spcBef>
                <a:spcPts val="0"/>
              </a:spcBef>
              <a:spcAft>
                <a:spcPts val="0"/>
              </a:spcAft>
              <a:buNone/>
            </a:pPr>
            <a:endParaRPr sz="1700"/>
          </a:p>
        </p:txBody>
      </p:sp>
      <p:pic>
        <p:nvPicPr>
          <p:cNvPr id="310" name="Google Shape;310;p50"/>
          <p:cNvPicPr preferRelativeResize="0"/>
          <p:nvPr/>
        </p:nvPicPr>
        <p:blipFill>
          <a:blip r:embed="rId3">
            <a:alphaModFix/>
          </a:blip>
          <a:stretch>
            <a:fillRect/>
          </a:stretch>
        </p:blipFill>
        <p:spPr>
          <a:xfrm>
            <a:off x="578090" y="1181903"/>
            <a:ext cx="3831908" cy="1806654"/>
          </a:xfrm>
          <a:prstGeom prst="rect">
            <a:avLst/>
          </a:prstGeom>
          <a:noFill/>
          <a:ln>
            <a:noFill/>
          </a:ln>
        </p:spPr>
      </p:pic>
      <p:pic>
        <p:nvPicPr>
          <p:cNvPr id="311" name="Google Shape;311;p50"/>
          <p:cNvPicPr preferRelativeResize="0"/>
          <p:nvPr/>
        </p:nvPicPr>
        <p:blipFill>
          <a:blip r:embed="rId4">
            <a:alphaModFix/>
          </a:blip>
          <a:stretch>
            <a:fillRect/>
          </a:stretch>
        </p:blipFill>
        <p:spPr>
          <a:xfrm>
            <a:off x="938126" y="3229238"/>
            <a:ext cx="2629614" cy="1633061"/>
          </a:xfrm>
          <a:prstGeom prst="rect">
            <a:avLst/>
          </a:prstGeom>
          <a:noFill/>
          <a:ln>
            <a:noFill/>
          </a:ln>
        </p:spPr>
      </p:pic>
      <p:sp>
        <p:nvSpPr>
          <p:cNvPr id="312" name="Google Shape;312;p50"/>
          <p:cNvSpPr txBox="1"/>
          <p:nvPr/>
        </p:nvSpPr>
        <p:spPr>
          <a:xfrm>
            <a:off x="5406850" y="1378523"/>
            <a:ext cx="2833800" cy="19350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700"/>
              <a:t>Cells scraped from the sinuses show an irregularity in cilia.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What is different about this cilia?</a:t>
            </a:r>
            <a:endParaRPr sz="1700"/>
          </a:p>
        </p:txBody>
      </p:sp>
      <p:cxnSp>
        <p:nvCxnSpPr>
          <p:cNvPr id="313" name="Google Shape;313;p50"/>
          <p:cNvCxnSpPr/>
          <p:nvPr/>
        </p:nvCxnSpPr>
        <p:spPr>
          <a:xfrm flipH="1">
            <a:off x="4581478" y="1715857"/>
            <a:ext cx="737400" cy="181500"/>
          </a:xfrm>
          <a:prstGeom prst="straightConnector1">
            <a:avLst/>
          </a:prstGeom>
          <a:noFill/>
          <a:ln w="38100" cap="flat" cmpd="sng">
            <a:solidFill>
              <a:schemeClr val="dk2"/>
            </a:solidFill>
            <a:prstDash val="solid"/>
            <a:round/>
            <a:headEnd type="none" w="med" len="med"/>
            <a:tailEnd type="triangle" w="med" len="med"/>
          </a:ln>
        </p:spPr>
      </p:cxnSp>
      <p:sp>
        <p:nvSpPr>
          <p:cNvPr id="314" name="Google Shape;314;p50"/>
          <p:cNvSpPr txBox="1"/>
          <p:nvPr/>
        </p:nvSpPr>
        <p:spPr>
          <a:xfrm>
            <a:off x="4238075" y="3357150"/>
            <a:ext cx="4479000" cy="11619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1700"/>
              <a:t>PCD  symptoms:   sinus infections, pneumonia, runny nose and infertility in females.  </a:t>
            </a:r>
            <a:endParaRPr sz="1700"/>
          </a:p>
          <a:p>
            <a:pPr marL="0" lvl="0" indent="0" algn="l" rtl="0">
              <a:spcBef>
                <a:spcPts val="0"/>
              </a:spcBef>
              <a:spcAft>
                <a:spcPts val="0"/>
              </a:spcAft>
              <a:buNone/>
            </a:pPr>
            <a:r>
              <a:rPr lang="en" sz="1700"/>
              <a:t> *Some individuals also have “situs inversus”</a:t>
            </a:r>
            <a:endParaRPr sz="1700"/>
          </a:p>
        </p:txBody>
      </p:sp>
      <p:pic>
        <p:nvPicPr>
          <p:cNvPr id="315" name="Google Shape;315;p50" descr="1398572435kw3n8.jpg"/>
          <p:cNvPicPr preferRelativeResize="0"/>
          <p:nvPr/>
        </p:nvPicPr>
        <p:blipFill rotWithShape="1">
          <a:blip r:embed="rId5">
            <a:alphaModFix/>
          </a:blip>
          <a:srcRect l="28906" b="48767"/>
          <a:stretch/>
        </p:blipFill>
        <p:spPr>
          <a:xfrm>
            <a:off x="6021211" y="134325"/>
            <a:ext cx="1726538" cy="124419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1"/>
          <p:cNvSpPr txBox="1"/>
          <p:nvPr/>
        </p:nvSpPr>
        <p:spPr>
          <a:xfrm>
            <a:off x="111275" y="68475"/>
            <a:ext cx="64164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4.6 Connections Between Cells</a:t>
            </a:r>
            <a:endParaRPr sz="2400"/>
          </a:p>
        </p:txBody>
      </p:sp>
      <p:sp>
        <p:nvSpPr>
          <p:cNvPr id="321" name="Google Shape;321;p51"/>
          <p:cNvSpPr txBox="1"/>
          <p:nvPr/>
        </p:nvSpPr>
        <p:spPr>
          <a:xfrm>
            <a:off x="261575" y="777950"/>
            <a:ext cx="2630700" cy="38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800">
                <a:solidFill>
                  <a:schemeClr val="dk1"/>
                </a:solidFill>
              </a:rPr>
              <a:t>Gap junctions</a:t>
            </a: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   (gated channels)</a:t>
            </a:r>
            <a:endParaRPr sz="1800">
              <a:solidFill>
                <a:schemeClr val="dk1"/>
              </a:solidFill>
            </a:endParaRPr>
          </a:p>
          <a:p>
            <a:pPr marL="0" lvl="0" indent="457200" algn="l" rtl="0">
              <a:spcBef>
                <a:spcPts val="0"/>
              </a:spcBef>
              <a:spcAft>
                <a:spcPts val="0"/>
              </a:spcAft>
              <a:buNone/>
            </a:pPr>
            <a:endParaRPr sz="1800"/>
          </a:p>
          <a:p>
            <a:pPr marL="0" lvl="0" indent="0" algn="l" rtl="0">
              <a:spcBef>
                <a:spcPts val="0"/>
              </a:spcBef>
              <a:spcAft>
                <a:spcPts val="0"/>
              </a:spcAft>
              <a:buNone/>
            </a:pPr>
            <a:r>
              <a:rPr lang="en" sz="1800"/>
              <a:t>Plasmodesmata</a:t>
            </a:r>
            <a:br>
              <a:rPr lang="en" sz="1800"/>
            </a:br>
            <a:r>
              <a:rPr lang="en" sz="1800"/>
              <a:t>  (cytoplasm exchange) </a:t>
            </a:r>
            <a:endParaRPr sz="1800"/>
          </a:p>
          <a:p>
            <a:pPr marL="0" lvl="0" indent="0" algn="l" rtl="0">
              <a:spcBef>
                <a:spcPts val="0"/>
              </a:spcBef>
              <a:spcAft>
                <a:spcPts val="0"/>
              </a:spcAft>
              <a:buNone/>
            </a:pPr>
            <a:endParaRPr sz="1800"/>
          </a:p>
          <a:p>
            <a:pPr marL="0" lvl="0" indent="45720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 sz="1800">
                <a:solidFill>
                  <a:schemeClr val="dk1"/>
                </a:solidFill>
              </a:rPr>
              <a:t>Desmosomes</a:t>
            </a:r>
            <a:br>
              <a:rPr lang="en" sz="1800">
                <a:solidFill>
                  <a:schemeClr val="dk1"/>
                </a:solidFill>
              </a:rPr>
            </a:br>
            <a:r>
              <a:rPr lang="en" sz="1800">
                <a:solidFill>
                  <a:schemeClr val="dk1"/>
                </a:solidFill>
              </a:rPr>
              <a:t>   (adhesion)</a:t>
            </a:r>
            <a:endParaRPr sz="1800">
              <a:solidFill>
                <a:schemeClr val="dk1"/>
              </a:solidFill>
            </a:endParaRPr>
          </a:p>
          <a:p>
            <a:pPr marL="0" lvl="0" indent="457200" algn="l" rtl="0">
              <a:spcBef>
                <a:spcPts val="0"/>
              </a:spcBef>
              <a:spcAft>
                <a:spcPts val="0"/>
              </a:spcAft>
              <a:buNone/>
            </a:pPr>
            <a:endParaRPr sz="1800"/>
          </a:p>
          <a:p>
            <a:pPr marL="0" lvl="0" indent="0" algn="l" rtl="0">
              <a:spcBef>
                <a:spcPts val="0"/>
              </a:spcBef>
              <a:spcAft>
                <a:spcPts val="0"/>
              </a:spcAft>
              <a:buNone/>
            </a:pPr>
            <a:r>
              <a:rPr lang="en" sz="1800"/>
              <a:t>Tight Junctions</a:t>
            </a:r>
            <a:endParaRPr sz="1800"/>
          </a:p>
          <a:p>
            <a:pPr marL="0" lvl="0" indent="0" algn="l" rtl="0">
              <a:spcBef>
                <a:spcPts val="0"/>
              </a:spcBef>
              <a:spcAft>
                <a:spcPts val="0"/>
              </a:spcAft>
              <a:buNone/>
            </a:pPr>
            <a:r>
              <a:rPr lang="en" sz="1800"/>
              <a:t>    (watertight)</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45720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22" name="Google Shape;322;p51"/>
          <p:cNvPicPr preferRelativeResize="0"/>
          <p:nvPr/>
        </p:nvPicPr>
        <p:blipFill>
          <a:blip r:embed="rId3">
            <a:alphaModFix/>
          </a:blip>
          <a:stretch>
            <a:fillRect/>
          </a:stretch>
        </p:blipFill>
        <p:spPr>
          <a:xfrm>
            <a:off x="6240700" y="1117701"/>
            <a:ext cx="2752288" cy="1462150"/>
          </a:xfrm>
          <a:prstGeom prst="rect">
            <a:avLst/>
          </a:prstGeom>
          <a:noFill/>
          <a:ln>
            <a:noFill/>
          </a:ln>
        </p:spPr>
      </p:pic>
      <p:pic>
        <p:nvPicPr>
          <p:cNvPr id="323" name="Google Shape;323;p51"/>
          <p:cNvPicPr preferRelativeResize="0"/>
          <p:nvPr/>
        </p:nvPicPr>
        <p:blipFill>
          <a:blip r:embed="rId4">
            <a:alphaModFix/>
          </a:blip>
          <a:stretch>
            <a:fillRect/>
          </a:stretch>
        </p:blipFill>
        <p:spPr>
          <a:xfrm>
            <a:off x="6362350" y="2781600"/>
            <a:ext cx="2630649" cy="2180924"/>
          </a:xfrm>
          <a:prstGeom prst="rect">
            <a:avLst/>
          </a:prstGeom>
          <a:noFill/>
          <a:ln>
            <a:noFill/>
          </a:ln>
        </p:spPr>
      </p:pic>
      <p:pic>
        <p:nvPicPr>
          <p:cNvPr id="324" name="Google Shape;324;p51"/>
          <p:cNvPicPr preferRelativeResize="0"/>
          <p:nvPr/>
        </p:nvPicPr>
        <p:blipFill>
          <a:blip r:embed="rId5">
            <a:alphaModFix/>
          </a:blip>
          <a:stretch>
            <a:fillRect/>
          </a:stretch>
        </p:blipFill>
        <p:spPr>
          <a:xfrm>
            <a:off x="2892275" y="942463"/>
            <a:ext cx="2752300" cy="1674659"/>
          </a:xfrm>
          <a:prstGeom prst="rect">
            <a:avLst/>
          </a:prstGeom>
          <a:noFill/>
          <a:ln>
            <a:noFill/>
          </a:ln>
        </p:spPr>
      </p:pic>
      <p:pic>
        <p:nvPicPr>
          <p:cNvPr id="325" name="Google Shape;325;p51" descr="This illustration shows two cells fused together by a desmosome. Cadherins extend from each cell and join the two cells together. Intermediate filaments connect to cadherins on the inside of the cell."/>
          <p:cNvPicPr preferRelativeResize="0"/>
          <p:nvPr/>
        </p:nvPicPr>
        <p:blipFill>
          <a:blip r:embed="rId6">
            <a:alphaModFix/>
          </a:blip>
          <a:stretch>
            <a:fillRect/>
          </a:stretch>
        </p:blipFill>
        <p:spPr>
          <a:xfrm>
            <a:off x="3126800" y="3095376"/>
            <a:ext cx="2630649" cy="1794047"/>
          </a:xfrm>
          <a:prstGeom prst="rect">
            <a:avLst/>
          </a:prstGeom>
          <a:noFill/>
          <a:ln>
            <a:noFill/>
          </a:ln>
        </p:spPr>
      </p:pic>
      <p:cxnSp>
        <p:nvCxnSpPr>
          <p:cNvPr id="326" name="Google Shape;326;p51"/>
          <p:cNvCxnSpPr/>
          <p:nvPr/>
        </p:nvCxnSpPr>
        <p:spPr>
          <a:xfrm>
            <a:off x="1844375" y="3454975"/>
            <a:ext cx="1047900" cy="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p:nvPr/>
        </p:nvSpPr>
        <p:spPr>
          <a:xfrm>
            <a:off x="143303" y="161207"/>
            <a:ext cx="8854200" cy="537300"/>
          </a:xfrm>
          <a:prstGeom prst="rect">
            <a:avLst/>
          </a:prstGeom>
          <a:noFill/>
          <a:ln>
            <a:noFill/>
          </a:ln>
        </p:spPr>
        <p:txBody>
          <a:bodyPr spcFirstLastPara="1" wrap="square" lIns="75425" tIns="75425" rIns="75425" bIns="75425" anchor="t" anchorCtr="0">
            <a:noAutofit/>
          </a:bodyPr>
          <a:lstStyle/>
          <a:p>
            <a:pPr marL="0" lvl="0" indent="0" algn="l" rtl="0">
              <a:spcBef>
                <a:spcPts val="0"/>
              </a:spcBef>
              <a:spcAft>
                <a:spcPts val="0"/>
              </a:spcAft>
              <a:buNone/>
            </a:pPr>
            <a:r>
              <a:rPr lang="en" sz="2500"/>
              <a:t>The Big Picture</a:t>
            </a:r>
            <a:endParaRPr sz="2500"/>
          </a:p>
        </p:txBody>
      </p:sp>
      <p:pic>
        <p:nvPicPr>
          <p:cNvPr id="332" name="Google Shape;332;p52"/>
          <p:cNvPicPr preferRelativeResize="0"/>
          <p:nvPr/>
        </p:nvPicPr>
        <p:blipFill>
          <a:blip r:embed="rId3">
            <a:alphaModFix/>
          </a:blip>
          <a:stretch>
            <a:fillRect/>
          </a:stretch>
        </p:blipFill>
        <p:spPr>
          <a:xfrm>
            <a:off x="979751" y="794725"/>
            <a:ext cx="7102226" cy="40948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3"/>
          <p:cNvPicPr preferRelativeResize="0"/>
          <p:nvPr/>
        </p:nvPicPr>
        <p:blipFill>
          <a:blip r:embed="rId3">
            <a:alphaModFix/>
          </a:blip>
          <a:stretch>
            <a:fillRect/>
          </a:stretch>
        </p:blipFill>
        <p:spPr>
          <a:xfrm>
            <a:off x="1132900" y="44375"/>
            <a:ext cx="7126624" cy="4781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4"/>
          <p:cNvPicPr preferRelativeResize="0"/>
          <p:nvPr/>
        </p:nvPicPr>
        <p:blipFill>
          <a:blip r:embed="rId3">
            <a:alphaModFix/>
          </a:blip>
          <a:stretch>
            <a:fillRect/>
          </a:stretch>
        </p:blipFill>
        <p:spPr>
          <a:xfrm>
            <a:off x="2103120" y="68580"/>
            <a:ext cx="6846570" cy="5014102"/>
          </a:xfrm>
          <a:prstGeom prst="rect">
            <a:avLst/>
          </a:prstGeom>
          <a:noFill/>
          <a:ln>
            <a:noFill/>
          </a:ln>
        </p:spPr>
      </p:pic>
      <p:sp>
        <p:nvSpPr>
          <p:cNvPr id="343" name="Google Shape;343;p54"/>
          <p:cNvSpPr txBox="1"/>
          <p:nvPr/>
        </p:nvSpPr>
        <p:spPr>
          <a:xfrm>
            <a:off x="183500" y="208550"/>
            <a:ext cx="3602100" cy="47874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a.  ________________</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b.  ________________</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c.  _________________</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d.  _________________</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e.  _________________</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f.  __________________</a:t>
            </a:r>
            <a:endParaRPr sz="220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200"/>
          </a:p>
          <a:p>
            <a:pPr marL="0" lvl="0" indent="0" algn="l" rtl="0">
              <a:spcBef>
                <a:spcPts val="0"/>
              </a:spcBef>
              <a:spcAft>
                <a:spcPts val="0"/>
              </a:spcAft>
              <a:buClr>
                <a:schemeClr val="dk1"/>
              </a:buClr>
              <a:buSzPts val="1100"/>
              <a:buFont typeface="Arial"/>
              <a:buNone/>
            </a:pPr>
            <a:r>
              <a:rPr lang="en" sz="2200">
                <a:solidFill>
                  <a:schemeClr val="dk1"/>
                </a:solidFill>
              </a:rPr>
              <a:t>g.  __________________</a:t>
            </a:r>
            <a:endParaRPr sz="2200"/>
          </a:p>
        </p:txBody>
      </p:sp>
      <p:sp>
        <p:nvSpPr>
          <p:cNvPr id="344" name="Google Shape;344;p54"/>
          <p:cNvSpPr/>
          <p:nvPr/>
        </p:nvSpPr>
        <p:spPr>
          <a:xfrm rot="10800000">
            <a:off x="7646670" y="3360360"/>
            <a:ext cx="0" cy="1234500"/>
          </a:xfrm>
          <a:prstGeom prst="straightConnector1">
            <a:avLst/>
          </a:prstGeom>
          <a:noFill/>
          <a:ln w="28575" cap="flat" cmpd="sng">
            <a:solidFill>
              <a:srgbClr val="000000"/>
            </a:solidFill>
            <a:prstDash val="solid"/>
            <a:round/>
            <a:headEnd type="none" w="med" len="med"/>
            <a:tailEnd type="triangle" w="med" len="med"/>
          </a:ln>
        </p:spPr>
      </p:sp>
      <p:sp>
        <p:nvSpPr>
          <p:cNvPr id="345" name="Google Shape;345;p54"/>
          <p:cNvSpPr txBox="1"/>
          <p:nvPr/>
        </p:nvSpPr>
        <p:spPr>
          <a:xfrm>
            <a:off x="7589520" y="4594860"/>
            <a:ext cx="460500" cy="317400"/>
          </a:xfrm>
          <a:prstGeom prst="rect">
            <a:avLst/>
          </a:prstGeom>
          <a:noFill/>
          <a:ln>
            <a:noFill/>
          </a:ln>
        </p:spPr>
        <p:txBody>
          <a:bodyPr spcFirstLastPara="1" wrap="square" lIns="31425" tIns="31425" rIns="31425" bIns="31425" anchor="t" anchorCtr="0">
            <a:noAutofit/>
          </a:bodyPr>
          <a:lstStyle/>
          <a:p>
            <a:pPr marL="0" lvl="0" indent="0" algn="l" rtl="0">
              <a:lnSpc>
                <a:spcPct val="100000"/>
              </a:lnSpc>
              <a:spcBef>
                <a:spcPts val="0"/>
              </a:spcBef>
              <a:spcAft>
                <a:spcPts val="0"/>
              </a:spcAft>
              <a:buNone/>
            </a:pPr>
            <a:r>
              <a:rPr lang="en" sz="2200">
                <a:solidFill>
                  <a:srgbClr val="000000"/>
                </a:solidFill>
                <a:latin typeface="Arial"/>
                <a:ea typeface="Arial"/>
                <a:cs typeface="Arial"/>
                <a:sym typeface="Arial"/>
              </a:rPr>
              <a:t>f.</a:t>
            </a:r>
            <a:endParaRPr sz="2200">
              <a:solidFill>
                <a:srgbClr val="000000"/>
              </a:solidFill>
              <a:latin typeface="Arial"/>
              <a:ea typeface="Arial"/>
              <a:cs typeface="Arial"/>
              <a:sym typeface="Arial"/>
            </a:endParaRPr>
          </a:p>
        </p:txBody>
      </p:sp>
      <p:cxnSp>
        <p:nvCxnSpPr>
          <p:cNvPr id="346" name="Google Shape;346;p54"/>
          <p:cNvCxnSpPr/>
          <p:nvPr/>
        </p:nvCxnSpPr>
        <p:spPr>
          <a:xfrm rot="10800000">
            <a:off x="8427900" y="3456225"/>
            <a:ext cx="171900" cy="1163100"/>
          </a:xfrm>
          <a:prstGeom prst="straightConnector1">
            <a:avLst/>
          </a:prstGeom>
          <a:noFill/>
          <a:ln w="19050" cap="flat" cmpd="sng">
            <a:solidFill>
              <a:schemeClr val="dk2"/>
            </a:solidFill>
            <a:prstDash val="solid"/>
            <a:round/>
            <a:headEnd type="none" w="med" len="med"/>
            <a:tailEnd type="triangle" w="med" len="med"/>
          </a:ln>
        </p:spPr>
      </p:cxnSp>
      <p:sp>
        <p:nvSpPr>
          <p:cNvPr id="347" name="Google Shape;347;p54"/>
          <p:cNvSpPr txBox="1"/>
          <p:nvPr/>
        </p:nvSpPr>
        <p:spPr>
          <a:xfrm>
            <a:off x="8427900" y="4532175"/>
            <a:ext cx="493200"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g.</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72400" y="105750"/>
            <a:ext cx="2879100" cy="5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 Size</a:t>
            </a:r>
            <a:endParaRPr/>
          </a:p>
        </p:txBody>
      </p:sp>
      <p:pic>
        <p:nvPicPr>
          <p:cNvPr id="96" name="Google Shape;96;p22" descr="Part a: 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greek mu m. Plant and animal cells are both between 10 and 100 greek mu m. A human egg is between 100 greek mu m and 1 mm. A frog egg is about 1 mm, A chicken egg and an ostrich egg are both between 10 and 100 mm, but a chicken egg is larger. For comparison, a human is approximately 1 m tall."/>
          <p:cNvPicPr preferRelativeResize="0"/>
          <p:nvPr/>
        </p:nvPicPr>
        <p:blipFill>
          <a:blip r:embed="rId3">
            <a:alphaModFix/>
          </a:blip>
          <a:stretch>
            <a:fillRect/>
          </a:stretch>
        </p:blipFill>
        <p:spPr>
          <a:xfrm>
            <a:off x="1241025" y="829400"/>
            <a:ext cx="6502426" cy="4059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172400" y="105750"/>
            <a:ext cx="2879100" cy="5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 Size</a:t>
            </a:r>
            <a:endParaRPr/>
          </a:p>
        </p:txBody>
      </p:sp>
      <p:sp>
        <p:nvSpPr>
          <p:cNvPr id="102" name="Google Shape;102;p23"/>
          <p:cNvSpPr txBox="1">
            <a:spLocks noGrp="1"/>
          </p:cNvSpPr>
          <p:nvPr>
            <p:ph type="body" idx="1"/>
          </p:nvPr>
        </p:nvSpPr>
        <p:spPr>
          <a:xfrm>
            <a:off x="311700" y="1043550"/>
            <a:ext cx="2879100" cy="28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Surface area and volume are limiting factors for cell size.</a:t>
            </a:r>
            <a:endParaRPr/>
          </a:p>
          <a:p>
            <a:pPr marL="0" lvl="0" indent="0" algn="l" rtl="0">
              <a:spcBef>
                <a:spcPts val="1600"/>
              </a:spcBef>
              <a:spcAft>
                <a:spcPts val="1600"/>
              </a:spcAft>
              <a:buNone/>
            </a:pPr>
            <a:r>
              <a:rPr lang="en"/>
              <a:t>As cells grow too large, the membrane can’t transport enough materials.</a:t>
            </a:r>
            <a:endParaRPr/>
          </a:p>
        </p:txBody>
      </p:sp>
      <p:pic>
        <p:nvPicPr>
          <p:cNvPr id="103" name="Google Shape;103;p23"/>
          <p:cNvPicPr preferRelativeResize="0"/>
          <p:nvPr/>
        </p:nvPicPr>
        <p:blipFill>
          <a:blip r:embed="rId3">
            <a:alphaModFix/>
          </a:blip>
          <a:stretch>
            <a:fillRect/>
          </a:stretch>
        </p:blipFill>
        <p:spPr>
          <a:xfrm>
            <a:off x="3468300" y="346950"/>
            <a:ext cx="5417250" cy="436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160900" y="159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Prokaryote Cells</a:t>
            </a:r>
            <a:endParaRPr/>
          </a:p>
        </p:txBody>
      </p:sp>
      <p:sp>
        <p:nvSpPr>
          <p:cNvPr id="109" name="Google Shape;109;p24"/>
          <p:cNvSpPr txBox="1">
            <a:spLocks noGrp="1"/>
          </p:cNvSpPr>
          <p:nvPr>
            <p:ph type="body" idx="1"/>
          </p:nvPr>
        </p:nvSpPr>
        <p:spPr>
          <a:xfrm>
            <a:off x="264075" y="1001650"/>
            <a:ext cx="3450600" cy="36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Does not contain a membrane bound nucleus; smaller than eukaryotic cells</a:t>
            </a:r>
            <a:endParaRPr/>
          </a:p>
          <a:p>
            <a:pPr marL="0" lvl="0" indent="0" algn="l" rtl="0">
              <a:spcBef>
                <a:spcPts val="1600"/>
              </a:spcBef>
              <a:spcAft>
                <a:spcPts val="0"/>
              </a:spcAft>
              <a:buNone/>
            </a:pPr>
            <a:r>
              <a:rPr lang="en"/>
              <a:t>Domain: Bacteria &amp; Archaea</a:t>
            </a:r>
            <a:endParaRPr/>
          </a:p>
          <a:p>
            <a:pPr marL="0" lvl="0" indent="0" algn="l" rtl="0">
              <a:spcBef>
                <a:spcPts val="1600"/>
              </a:spcBef>
              <a:spcAft>
                <a:spcPts val="0"/>
              </a:spcAft>
              <a:buNone/>
            </a:pPr>
            <a:endParaRPr/>
          </a:p>
          <a:p>
            <a:pPr marL="0" lvl="0" indent="0" algn="l" rtl="0">
              <a:spcBef>
                <a:spcPts val="1600"/>
              </a:spcBef>
              <a:spcAft>
                <a:spcPts val="0"/>
              </a:spcAft>
              <a:buNone/>
            </a:pPr>
            <a:r>
              <a:rPr lang="en"/>
              <a:t>All cells have:</a:t>
            </a:r>
            <a:endParaRPr/>
          </a:p>
          <a:p>
            <a:pPr marL="0" lvl="0" indent="0" algn="l" rtl="0">
              <a:spcBef>
                <a:spcPts val="1600"/>
              </a:spcBef>
              <a:spcAft>
                <a:spcPts val="0"/>
              </a:spcAft>
              <a:buNone/>
            </a:pPr>
            <a:r>
              <a:rPr lang="en"/>
              <a:t>Cytosol, Plasma membrane, ribosomes, DNA</a:t>
            </a:r>
            <a:endParaRPr/>
          </a:p>
          <a:p>
            <a:pPr marL="0" lvl="0" indent="0" algn="l" rtl="0">
              <a:spcBef>
                <a:spcPts val="1600"/>
              </a:spcBef>
              <a:spcAft>
                <a:spcPts val="1600"/>
              </a:spcAft>
              <a:buNone/>
            </a:pPr>
            <a:endParaRPr/>
          </a:p>
        </p:txBody>
      </p:sp>
      <p:pic>
        <p:nvPicPr>
          <p:cNvPr id="110" name="Google Shape;110;p24" descr="In this illustration, the prokaryotic cell has an oval shape. The circular chromosome is concentrated in a region called the nucleoid. The fluid inside the cell is called the cytoplasm. Ribosomes, depicted as small circles, float in the cytoplasm. The cytoplasm is encased by a plasma membrane, which in turn is encased by a cell wall. A capsule surrounds the cell wall. The bacterium depicted has a flagellum protruding from one narrow end. Pili are small protrusions that project from the capsule in all directions."/>
          <p:cNvPicPr preferRelativeResize="0"/>
          <p:nvPr/>
        </p:nvPicPr>
        <p:blipFill>
          <a:blip r:embed="rId3">
            <a:alphaModFix/>
          </a:blip>
          <a:stretch>
            <a:fillRect/>
          </a:stretch>
        </p:blipFill>
        <p:spPr>
          <a:xfrm>
            <a:off x="3582525" y="757225"/>
            <a:ext cx="5181600" cy="362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5" descr="Picture"/>
          <p:cNvPicPr preferRelativeResize="0"/>
          <p:nvPr/>
        </p:nvPicPr>
        <p:blipFill>
          <a:blip r:embed="rId3">
            <a:alphaModFix/>
          </a:blip>
          <a:stretch>
            <a:fillRect/>
          </a:stretch>
        </p:blipFill>
        <p:spPr>
          <a:xfrm>
            <a:off x="664750" y="241000"/>
            <a:ext cx="7544875" cy="3872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142650" y="82800"/>
            <a:ext cx="3865800" cy="58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Eukaryotic Cells</a:t>
            </a:r>
            <a:endParaRPr/>
          </a:p>
        </p:txBody>
      </p:sp>
      <p:sp>
        <p:nvSpPr>
          <p:cNvPr id="121" name="Google Shape;121;p26"/>
          <p:cNvSpPr txBox="1">
            <a:spLocks noGrp="1"/>
          </p:cNvSpPr>
          <p:nvPr>
            <p:ph type="body" idx="1"/>
          </p:nvPr>
        </p:nvSpPr>
        <p:spPr>
          <a:xfrm>
            <a:off x="326850" y="902500"/>
            <a:ext cx="2673300" cy="359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Main Features</a:t>
            </a:r>
            <a:endParaRPr u="sng"/>
          </a:p>
          <a:p>
            <a:pPr marL="0" lvl="0" indent="0" algn="l" rtl="0">
              <a:spcBef>
                <a:spcPts val="1600"/>
              </a:spcBef>
              <a:spcAft>
                <a:spcPts val="0"/>
              </a:spcAft>
              <a:buNone/>
            </a:pPr>
            <a:r>
              <a:rPr lang="en"/>
              <a:t>Membrane-bound nucleus with </a:t>
            </a:r>
            <a:r>
              <a:rPr lang="en" b="1"/>
              <a:t>chromosomes</a:t>
            </a:r>
            <a:endParaRPr b="1"/>
          </a:p>
          <a:p>
            <a:pPr marL="0" lvl="0" indent="0" algn="l" rtl="0">
              <a:spcBef>
                <a:spcPts val="1600"/>
              </a:spcBef>
              <a:spcAft>
                <a:spcPts val="0"/>
              </a:spcAft>
              <a:buNone/>
            </a:pPr>
            <a:r>
              <a:rPr lang="en"/>
              <a:t>Various </a:t>
            </a:r>
            <a:r>
              <a:rPr lang="en" b="1"/>
              <a:t>organelles</a:t>
            </a:r>
            <a:r>
              <a:rPr lang="en"/>
              <a:t> that perform specific functions.</a:t>
            </a:r>
            <a:endParaRPr/>
          </a:p>
          <a:p>
            <a:pPr marL="0" lvl="0" indent="0" algn="l" rtl="0">
              <a:spcBef>
                <a:spcPts val="1600"/>
              </a:spcBef>
              <a:spcAft>
                <a:spcPts val="0"/>
              </a:spcAft>
              <a:buNone/>
            </a:pPr>
            <a:r>
              <a:rPr lang="en"/>
              <a:t>Liquid interior is the </a:t>
            </a:r>
            <a:r>
              <a:rPr lang="en" b="1"/>
              <a:t>cytoplasm</a:t>
            </a:r>
            <a:r>
              <a:rPr lang="en"/>
              <a:t> (cytosol)</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22" name="Google Shape;122;p26"/>
          <p:cNvPicPr preferRelativeResize="0"/>
          <p:nvPr/>
        </p:nvPicPr>
        <p:blipFill>
          <a:blip r:embed="rId3">
            <a:alphaModFix/>
          </a:blip>
          <a:stretch>
            <a:fillRect/>
          </a:stretch>
        </p:blipFill>
        <p:spPr>
          <a:xfrm>
            <a:off x="3000150" y="604763"/>
            <a:ext cx="6047125" cy="4253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374550" y="142025"/>
            <a:ext cx="398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Endosymbiosis Theory</a:t>
            </a:r>
            <a:endParaRPr/>
          </a:p>
        </p:txBody>
      </p:sp>
      <p:pic>
        <p:nvPicPr>
          <p:cNvPr id="128" name="Google Shape;128;p27"/>
          <p:cNvPicPr preferRelativeResize="0"/>
          <p:nvPr/>
        </p:nvPicPr>
        <p:blipFill>
          <a:blip r:embed="rId3">
            <a:alphaModFix/>
          </a:blip>
          <a:stretch>
            <a:fillRect/>
          </a:stretch>
        </p:blipFill>
        <p:spPr>
          <a:xfrm>
            <a:off x="374550" y="907100"/>
            <a:ext cx="5253775" cy="3944425"/>
          </a:xfrm>
          <a:prstGeom prst="rect">
            <a:avLst/>
          </a:prstGeom>
          <a:noFill/>
          <a:ln>
            <a:noFill/>
          </a:ln>
        </p:spPr>
      </p:pic>
      <p:sp>
        <p:nvSpPr>
          <p:cNvPr id="129" name="Google Shape;129;p27"/>
          <p:cNvSpPr txBox="1"/>
          <p:nvPr/>
        </p:nvSpPr>
        <p:spPr>
          <a:xfrm>
            <a:off x="5741925" y="840825"/>
            <a:ext cx="2893800" cy="3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Provides a possible explanation for the origin of eukaryotic cells,  particularly the mitochondria and chloroplasts.</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896</Words>
  <Application>Microsoft Office PowerPoint</Application>
  <PresentationFormat>On-screen Show (16:9)</PresentationFormat>
  <Paragraphs>183</Paragraphs>
  <Slides>36</Slides>
  <Notes>36</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36</vt:i4>
      </vt:variant>
    </vt:vector>
  </HeadingPairs>
  <TitlesOfParts>
    <vt:vector size="39" baseType="lpstr">
      <vt:lpstr>Arial</vt:lpstr>
      <vt:lpstr>Simple Light</vt:lpstr>
      <vt:lpstr>Custom</vt:lpstr>
      <vt:lpstr>Ch 4: Cell Structures</vt:lpstr>
      <vt:lpstr>4.1 Studying Cells</vt:lpstr>
      <vt:lpstr>Cell Theory</vt:lpstr>
      <vt:lpstr>Cell Size</vt:lpstr>
      <vt:lpstr>Cell Size</vt:lpstr>
      <vt:lpstr>Prokaryote Cells</vt:lpstr>
      <vt:lpstr>PowerPoint Presentation</vt:lpstr>
      <vt:lpstr>Eukaryotic Cells</vt:lpstr>
      <vt:lpstr>Endosymbiosis Theory</vt:lpstr>
      <vt:lpstr>Plasma Membrane</vt:lpstr>
      <vt:lpstr>PowerPoint Presentation</vt:lpstr>
      <vt:lpstr>Ribosomes</vt:lpstr>
      <vt:lpstr>Mitochondria</vt:lpstr>
      <vt:lpstr>What happens if your mitochondria don’t work?</vt:lpstr>
      <vt:lpstr>PowerPoint Presentation</vt:lpstr>
      <vt:lpstr>PowerPoint Presentation</vt:lpstr>
      <vt:lpstr>Peroxisomes</vt:lpstr>
      <vt:lpstr>PowerPoint Presentation</vt:lpstr>
      <vt:lpstr>Vacuoles</vt:lpstr>
      <vt:lpstr>PowerPoint Presentation</vt:lpstr>
      <vt:lpstr>Centrosomes  (Centrioles)</vt:lpstr>
      <vt:lpstr>Chloroplasts</vt:lpstr>
      <vt:lpstr>Cell Wall</vt:lpstr>
      <vt:lpstr>Quick Compare</vt:lpstr>
      <vt:lpstr>4.4 Endomembrane System</vt:lpstr>
      <vt:lpstr>PowerPoint Presentation</vt:lpstr>
      <vt:lpstr>Vesicles </vt:lpstr>
      <vt:lpstr>PowerPoint Presentation</vt:lpstr>
      <vt:lpstr>PowerPoint Presentation</vt:lpstr>
      <vt:lpstr>PowerPoint Presentation</vt:lpstr>
      <vt:lpstr>4.5 The Cytoskeleton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4: Cell Structures</dc:title>
  <dc:creator>Joan Laptop</dc:creator>
  <cp:lastModifiedBy>Joan Stone</cp:lastModifiedBy>
  <cp:revision>5</cp:revision>
  <dcterms:modified xsi:type="dcterms:W3CDTF">2018-10-02T12:41:39Z</dcterms:modified>
</cp:coreProperties>
</file>