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slideLayouts/slideLayout7.xml" ContentType="application/vnd.openxmlformats-officedocument.presentationml.slideLayout+xml"/>
  <Override PartName="/ppt/theme/theme123.xml" ContentType="application/vnd.openxmlformats-officedocument.theme+xml"/>
  <Override PartName="/ppt/slideLayouts/slideLayout8.xml" ContentType="application/vnd.openxmlformats-officedocument.presentationml.slideLayout+xml"/>
  <Override PartName="/ppt/theme/theme124.xml" ContentType="application/vnd.openxmlformats-officedocument.theme+xml"/>
  <Override PartName="/ppt/slideLayouts/slideLayout9.xml" ContentType="application/vnd.openxmlformats-officedocument.presentationml.slideLayout+xml"/>
  <Override PartName="/ppt/theme/theme125.xml" ContentType="application/vnd.openxmlformats-officedocument.theme+xml"/>
  <Override PartName="/ppt/slideLayouts/slideLayout10.xml" ContentType="application/vnd.openxmlformats-officedocument.presentationml.slideLayout+xml"/>
  <Override PartName="/ppt/theme/theme126.xml" ContentType="application/vnd.openxmlformats-officedocument.theme+xml"/>
  <Override PartName="/ppt/slideLayouts/slideLayout11.xml" ContentType="application/vnd.openxmlformats-officedocument.presentationml.slideLayout+xml"/>
  <Override PartName="/ppt/theme/theme127.xml" ContentType="application/vnd.openxmlformats-officedocument.theme+xml"/>
  <Override PartName="/ppt/slideLayouts/slideLayout12.xml" ContentType="application/vnd.openxmlformats-officedocument.presentationml.slideLayout+xml"/>
  <Override PartName="/ppt/theme/theme128.xml" ContentType="application/vnd.openxmlformats-officedocument.theme+xml"/>
  <Override PartName="/ppt/slideLayouts/slideLayout13.xml" ContentType="application/vnd.openxmlformats-officedocument.presentationml.slideLayout+xml"/>
  <Override PartName="/ppt/theme/theme129.xml" ContentType="application/vnd.openxmlformats-officedocument.theme+xml"/>
  <Override PartName="/ppt/slideLayouts/slideLayout14.xml" ContentType="application/vnd.openxmlformats-officedocument.presentationml.slideLayout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slideLayouts/slideLayout15.xml" ContentType="application/vnd.openxmlformats-officedocument.presentationml.slideLayout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</p:sldMasterIdLst>
  <p:notesMasterIdLst>
    <p:notesMasterId r:id="rId206"/>
  </p:notesMasterIdLst>
  <p:handoutMasterIdLst>
    <p:handoutMasterId r:id="rId207"/>
  </p:handoutMasterIdLst>
  <p:sldIdLst>
    <p:sldId id="257" r:id="rId185"/>
    <p:sldId id="259" r:id="rId186"/>
    <p:sldId id="390" r:id="rId187"/>
    <p:sldId id="261" r:id="rId188"/>
    <p:sldId id="391" r:id="rId189"/>
    <p:sldId id="263" r:id="rId190"/>
    <p:sldId id="392" r:id="rId191"/>
    <p:sldId id="393" r:id="rId192"/>
    <p:sldId id="394" r:id="rId193"/>
    <p:sldId id="265" r:id="rId194"/>
    <p:sldId id="266" r:id="rId195"/>
    <p:sldId id="395" r:id="rId196"/>
    <p:sldId id="268" r:id="rId197"/>
    <p:sldId id="269" r:id="rId198"/>
    <p:sldId id="270" r:id="rId199"/>
    <p:sldId id="396" r:id="rId200"/>
    <p:sldId id="272" r:id="rId201"/>
    <p:sldId id="397" r:id="rId202"/>
    <p:sldId id="274" r:id="rId203"/>
    <p:sldId id="275" r:id="rId204"/>
    <p:sldId id="400" r:id="rId205"/>
  </p:sldIdLst>
  <p:sldSz cx="9144000" cy="6858000" type="screen4x3"/>
  <p:notesSz cx="6858000" cy="9144000"/>
  <p:custDataLst>
    <p:tags r:id="rId20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32" autoAdjust="0"/>
    <p:restoredTop sz="92205" autoAdjust="0"/>
  </p:normalViewPr>
  <p:slideViewPr>
    <p:cSldViewPr snapToGrid="0" showGuides="1">
      <p:cViewPr varScale="1">
        <p:scale>
          <a:sx n="82" d="100"/>
          <a:sy n="82" d="100"/>
        </p:scale>
        <p:origin x="1136" y="168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-32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Master" Target="slideMasters/slideMaster180.xml"/><Relationship Id="rId181" Type="http://schemas.openxmlformats.org/officeDocument/2006/relationships/slideMaster" Target="slideMasters/slideMaster181.xml"/><Relationship Id="rId182" Type="http://schemas.openxmlformats.org/officeDocument/2006/relationships/slideMaster" Target="slideMasters/slideMaster182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Master" Target="slideMasters/slideMaster183.xml"/><Relationship Id="rId184" Type="http://schemas.openxmlformats.org/officeDocument/2006/relationships/slideMaster" Target="slideMasters/slideMaster184.xml"/><Relationship Id="rId185" Type="http://schemas.openxmlformats.org/officeDocument/2006/relationships/slide" Target="slides/slide1.xml"/><Relationship Id="rId186" Type="http://schemas.openxmlformats.org/officeDocument/2006/relationships/slide" Target="slides/slide2.xml"/><Relationship Id="rId187" Type="http://schemas.openxmlformats.org/officeDocument/2006/relationships/slide" Target="slides/slide3.xml"/><Relationship Id="rId188" Type="http://schemas.openxmlformats.org/officeDocument/2006/relationships/slide" Target="slides/slide4.xml"/><Relationship Id="rId189" Type="http://schemas.openxmlformats.org/officeDocument/2006/relationships/slide" Target="slides/slide5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slide" Target="slides/slide6.xml"/><Relationship Id="rId191" Type="http://schemas.openxmlformats.org/officeDocument/2006/relationships/slide" Target="slides/slide7.xml"/><Relationship Id="rId192" Type="http://schemas.openxmlformats.org/officeDocument/2006/relationships/slide" Target="slides/slide8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slide" Target="slides/slide9.xml"/><Relationship Id="rId194" Type="http://schemas.openxmlformats.org/officeDocument/2006/relationships/slide" Target="slides/slide10.xml"/><Relationship Id="rId195" Type="http://schemas.openxmlformats.org/officeDocument/2006/relationships/slide" Target="slides/slide11.xml"/><Relationship Id="rId196" Type="http://schemas.openxmlformats.org/officeDocument/2006/relationships/slide" Target="slides/slide12.xml"/><Relationship Id="rId197" Type="http://schemas.openxmlformats.org/officeDocument/2006/relationships/slide" Target="slides/slide13.xml"/><Relationship Id="rId198" Type="http://schemas.openxmlformats.org/officeDocument/2006/relationships/slide" Target="slides/slide14.xml"/><Relationship Id="rId199" Type="http://schemas.openxmlformats.org/officeDocument/2006/relationships/slide" Target="slides/slide15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Master" Target="slideMasters/slideMaster168.xml"/><Relationship Id="rId169" Type="http://schemas.openxmlformats.org/officeDocument/2006/relationships/slideMaster" Target="slideMasters/slideMaster169.xml"/><Relationship Id="rId200" Type="http://schemas.openxmlformats.org/officeDocument/2006/relationships/slide" Target="slides/slide16.xml"/><Relationship Id="rId201" Type="http://schemas.openxmlformats.org/officeDocument/2006/relationships/slide" Target="slides/slide17.xml"/><Relationship Id="rId202" Type="http://schemas.openxmlformats.org/officeDocument/2006/relationships/slide" Target="slides/slide18.xml"/><Relationship Id="rId203" Type="http://schemas.openxmlformats.org/officeDocument/2006/relationships/slide" Target="slides/slide1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204" Type="http://schemas.openxmlformats.org/officeDocument/2006/relationships/slide" Target="slides/slide20.xml"/><Relationship Id="rId205" Type="http://schemas.openxmlformats.org/officeDocument/2006/relationships/slide" Target="slides/slide21.xml"/><Relationship Id="rId206" Type="http://schemas.openxmlformats.org/officeDocument/2006/relationships/notesMaster" Target="notesMasters/notesMaster1.xml"/><Relationship Id="rId207" Type="http://schemas.openxmlformats.org/officeDocument/2006/relationships/handoutMaster" Target="handoutMasters/handoutMaster1.xml"/><Relationship Id="rId208" Type="http://schemas.openxmlformats.org/officeDocument/2006/relationships/tags" Target="tags/tag1.xml"/><Relationship Id="rId209" Type="http://schemas.openxmlformats.org/officeDocument/2006/relationships/commentAuthors" Target="commentAuthors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Master" Target="slideMasters/slideMaster170.xml"/><Relationship Id="rId171" Type="http://schemas.openxmlformats.org/officeDocument/2006/relationships/slideMaster" Target="slideMasters/slideMaster171.xml"/><Relationship Id="rId172" Type="http://schemas.openxmlformats.org/officeDocument/2006/relationships/slideMaster" Target="slideMasters/slideMaster172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Master" Target="slideMasters/slideMaster173.xml"/><Relationship Id="rId174" Type="http://schemas.openxmlformats.org/officeDocument/2006/relationships/slideMaster" Target="slideMasters/slideMaster174.xml"/><Relationship Id="rId175" Type="http://schemas.openxmlformats.org/officeDocument/2006/relationships/slideMaster" Target="slideMasters/slideMaster175.xml"/><Relationship Id="rId176" Type="http://schemas.openxmlformats.org/officeDocument/2006/relationships/slideMaster" Target="slideMasters/slideMaster176.xml"/><Relationship Id="rId177" Type="http://schemas.openxmlformats.org/officeDocument/2006/relationships/slideMaster" Target="slideMasters/slideMaster177.xml"/><Relationship Id="rId178" Type="http://schemas.openxmlformats.org/officeDocument/2006/relationships/slideMaster" Target="slideMasters/slideMaster178.xml"/><Relationship Id="rId179" Type="http://schemas.openxmlformats.org/officeDocument/2006/relationships/slideMaster" Target="slideMasters/slideMaster179.xml"/><Relationship Id="rId210" Type="http://schemas.openxmlformats.org/officeDocument/2006/relationships/presProps" Target="presProps.xml"/><Relationship Id="rId211" Type="http://schemas.openxmlformats.org/officeDocument/2006/relationships/viewProps" Target="viewProps.xml"/><Relationship Id="rId212" Type="http://schemas.openxmlformats.org/officeDocument/2006/relationships/theme" Target="theme/theme1.xml"/><Relationship Id="rId213" Type="http://schemas.openxmlformats.org/officeDocument/2006/relationships/tableStyles" Target="tableStyles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03/10/16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A4FCF3A-59B2-41D6-974A-39B9436272C3}" type="slidenum">
              <a:rPr lang="en-US" sz="1200">
                <a:ea typeface="ヒラギノ角ゴ Pro W3" charset="-128"/>
              </a:rPr>
              <a:pPr algn="r"/>
              <a:t>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11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C201963-F534-4941-82E2-790079D544CF}" type="slidenum">
              <a:rPr lang="en-US" sz="1200">
                <a:ea typeface="ヒラギノ角ゴ Pro W3" charset="-128"/>
              </a:rPr>
              <a:pPr algn="r"/>
              <a:t>10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61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75D252E-B798-4B00-B78D-0F938A710DD2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336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5.5 Factors that affect membrane fluidity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4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8EF77F1-10B2-43E9-8822-63F18BF2412D}" type="slidenum">
              <a:rPr lang="en-US" sz="1200">
                <a:ea typeface="ヒラギノ角ゴ Pro W3" charset="-128"/>
              </a:rPr>
              <a:pPr algn="r"/>
              <a:t>13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42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8E33AAB-8C0B-4520-9924-00FEDF3BC6A0}" type="slidenum">
              <a:rPr lang="en-US" sz="1200">
                <a:ea typeface="ヒラギノ角ゴ Pro W3" charset="-128"/>
              </a:rPr>
              <a:pPr algn="r"/>
              <a:t>14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117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79FB39D-617C-495E-9DFD-BC9FBC422D3D}" type="slidenum">
              <a:rPr lang="en-US" sz="1200">
                <a:ea typeface="ヒラギノ角ゴ Pro W3" charset="-128"/>
              </a:rPr>
              <a:pPr algn="r"/>
              <a:t>15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89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5.6 The structure of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transmembrane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protein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96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C65E141-0071-4AFB-B899-F8D9D41D3722}" type="slidenum">
              <a:rPr lang="en-US" sz="1200">
                <a:ea typeface="ヒラギノ角ゴ Pro W3" charset="-128"/>
              </a:rPr>
              <a:pPr algn="r"/>
              <a:t>17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  <a:ea typeface="ＭＳ Ｐゴシック" pitchFamily="34" charset="-128"/>
              </a:rPr>
              <a:t>NOTE: changed to match altered order in figure 5.7</a:t>
            </a:r>
          </a:p>
        </p:txBody>
      </p:sp>
    </p:spTree>
    <p:extLst>
      <p:ext uri="{BB962C8B-B14F-4D97-AF65-F5344CB8AC3E}">
        <p14:creationId xmlns:p14="http://schemas.microsoft.com/office/powerpoint/2010/main" val="2154616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5.7 Some functions of membrane proteins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7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A9262B5-61CF-4920-BA11-38792AE506F8}" type="slidenum">
              <a:rPr lang="en-US" sz="1200">
                <a:ea typeface="ヒラギノ角ゴ Pro W3" charset="-128"/>
              </a:rPr>
              <a:pPr algn="r"/>
              <a:t>19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00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5D700FC-F5BF-4B04-9D32-190B9DB1E7E2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934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18B7DDB-F8D4-4DA7-B9D7-C245E2AD252D}" type="slidenum">
              <a:rPr lang="en-US" sz="1200">
                <a:ea typeface="ヒラギノ角ゴ Pro W3" charset="-128"/>
              </a:rPr>
              <a:pPr algn="r"/>
              <a:t>20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028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5.8 Synthesis of membrane components and their orientation in the membrane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8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 Current model of an animal cell’s plasma membrane (cutaway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1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B498050-95FA-4A59-9748-DBBA43595CA7}" type="slidenum">
              <a:rPr lang="en-US" sz="1200">
                <a:ea typeface="ヒラギノ角ゴ Pro W3" charset="-128"/>
              </a:rPr>
              <a:pPr algn="r"/>
              <a:t>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49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5.3 Phospholipid bilayer (cross section)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6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A1BFBA4-ADF8-4A23-ACFE-73C864122C64}" type="slidenum">
              <a:rPr lang="en-US" sz="1200">
                <a:ea typeface="ヒラギノ角ゴ Pro W3" charset="-128"/>
              </a:rPr>
              <a:pPr algn="r"/>
              <a:t>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81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5.4-s1 Inquiry: Do membrane proteins move? (step 1)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5.4-s2 Inquiry: Do membrane proteins move? (step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8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5.4-s3 Inquiry: Do membrane proteins move?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9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4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Life at the Edge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plasma membrane separates the living cell from its surroundings</a:t>
            </a:r>
          </a:p>
          <a:p>
            <a:r>
              <a:rPr lang="en-US" dirty="0" smtClean="0"/>
              <a:t>The plasma membrane exhibits </a:t>
            </a:r>
            <a:r>
              <a:rPr lang="en-US" b="1" dirty="0" smtClean="0"/>
              <a:t>selective permeability</a:t>
            </a:r>
            <a:r>
              <a:rPr lang="en-US" dirty="0" smtClean="0"/>
              <a:t>, allowing some substances to cross it more easily than others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temperatures cool, membranes switch from a fluid state to a solid state</a:t>
            </a:r>
          </a:p>
          <a:p>
            <a:r>
              <a:rPr lang="en-US" dirty="0" smtClean="0"/>
              <a:t>The temperature at which a membrane solidifies depends on the types of lipids</a:t>
            </a:r>
          </a:p>
          <a:p>
            <a:r>
              <a:rPr lang="en-US" dirty="0" smtClean="0"/>
              <a:t>A membrane remains fluid to a lower temperature if it is rich in phospholipids with unsaturated hydrocarbon tails</a:t>
            </a:r>
          </a:p>
          <a:p>
            <a:r>
              <a:rPr lang="en-US" dirty="0" smtClean="0"/>
              <a:t>Membranes must be fluid to work properly; they are usually about as fluid as salad oil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steroid cholesterol has different effects on membrane fluidity at different temperatures</a:t>
            </a:r>
          </a:p>
          <a:p>
            <a:r>
              <a:rPr lang="en-US" dirty="0" smtClean="0"/>
              <a:t>At warm temperatures (such as 37°C), cholesterol restrains movement of phospholipids</a:t>
            </a:r>
          </a:p>
          <a:p>
            <a:r>
              <a:rPr lang="en-US" dirty="0" smtClean="0"/>
              <a:t>At cool temperatures, it maintains fluidity by preventing tight packing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268224"/>
            <a:ext cx="751636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718050" y="3968683"/>
            <a:ext cx="3334246" cy="14362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20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(b) Cholesterol reduces</a:t>
            </a:r>
          </a:p>
          <a:p>
            <a:pPr eaLnBrk="0" hangingPunct="0">
              <a:lnSpc>
                <a:spcPts val="220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membrane fluidity at</a:t>
            </a:r>
          </a:p>
          <a:p>
            <a:pPr eaLnBrk="0" hangingPunct="0">
              <a:lnSpc>
                <a:spcPts val="220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moderate temperatures, but</a:t>
            </a:r>
          </a:p>
          <a:p>
            <a:pPr eaLnBrk="0" hangingPunct="0">
              <a:lnSpc>
                <a:spcPts val="220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at low temperatures hinders</a:t>
            </a:r>
          </a:p>
          <a:p>
            <a:pPr eaLnBrk="0" hangingPunct="0">
              <a:lnSpc>
                <a:spcPts val="220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solidification.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4835969" y="3146871"/>
            <a:ext cx="2362826" cy="5642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20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Saturated tails pack</a:t>
            </a:r>
          </a:p>
          <a:p>
            <a:pPr eaLnBrk="0" hangingPunct="0">
              <a:lnSpc>
                <a:spcPts val="220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together.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2315028" y="875055"/>
            <a:ext cx="6123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8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ea typeface="ＭＳ Ｐゴシック" charset="0"/>
              </a:rPr>
              <a:t>Fluid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5941691" y="871880"/>
            <a:ext cx="97962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8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ea typeface="ＭＳ Ｐゴシック" charset="0"/>
              </a:rPr>
              <a:t>Viscous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958477" y="3126293"/>
            <a:ext cx="3076163" cy="5899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79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ea typeface="ＭＳ Ｐゴシック" charset="0"/>
              </a:rPr>
              <a:t>Unsaturated tails prevent</a:t>
            </a:r>
          </a:p>
          <a:p>
            <a:pPr eaLnBrk="0" hangingPunct="0">
              <a:lnSpc>
                <a:spcPts val="22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ea typeface="ＭＳ Ｐゴシック" charset="0"/>
              </a:rPr>
              <a:t>packing.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2117500" y="6116572"/>
            <a:ext cx="14106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79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ea typeface="ＭＳ Ｐゴシック" charset="0"/>
              </a:rPr>
              <a:t>Cholesterol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841362" y="252349"/>
            <a:ext cx="6142707" cy="2877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8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ea typeface="ＭＳ Ｐゴシック" charset="0"/>
              </a:rPr>
              <a:t>(a) Unsaturated versus saturated hydrocarbon tails.</a:t>
            </a:r>
          </a:p>
        </p:txBody>
      </p:sp>
      <p:sp>
        <p:nvSpPr>
          <p:cNvPr id="2" name="Freeform 1"/>
          <p:cNvSpPr/>
          <p:nvPr/>
        </p:nvSpPr>
        <p:spPr>
          <a:xfrm>
            <a:off x="2667000" y="5543550"/>
            <a:ext cx="133350" cy="622300"/>
          </a:xfrm>
          <a:custGeom>
            <a:avLst/>
            <a:gdLst>
              <a:gd name="connsiteX0" fmla="*/ 0 w 133350"/>
              <a:gd name="connsiteY0" fmla="*/ 0 h 622300"/>
              <a:gd name="connsiteX1" fmla="*/ 133350 w 133350"/>
              <a:gd name="connsiteY1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" h="622300">
                <a:moveTo>
                  <a:pt x="0" y="0"/>
                </a:moveTo>
                <a:lnTo>
                  <a:pt x="133350" y="6223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597525" y="2336800"/>
            <a:ext cx="676275" cy="790575"/>
          </a:xfrm>
          <a:custGeom>
            <a:avLst/>
            <a:gdLst>
              <a:gd name="connsiteX0" fmla="*/ 0 w 676275"/>
              <a:gd name="connsiteY0" fmla="*/ 0 h 790575"/>
              <a:gd name="connsiteX1" fmla="*/ 317500 w 676275"/>
              <a:gd name="connsiteY1" fmla="*/ 790575 h 790575"/>
              <a:gd name="connsiteX2" fmla="*/ 676275 w 676275"/>
              <a:gd name="connsiteY2" fmla="*/ 952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790575">
                <a:moveTo>
                  <a:pt x="0" y="0"/>
                </a:moveTo>
                <a:lnTo>
                  <a:pt x="317500" y="790575"/>
                </a:lnTo>
                <a:lnTo>
                  <a:pt x="676275" y="95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77975" y="1911350"/>
            <a:ext cx="565150" cy="1209675"/>
          </a:xfrm>
          <a:custGeom>
            <a:avLst/>
            <a:gdLst>
              <a:gd name="connsiteX0" fmla="*/ 381000 w 565150"/>
              <a:gd name="connsiteY0" fmla="*/ 0 h 1209675"/>
              <a:gd name="connsiteX1" fmla="*/ 0 w 565150"/>
              <a:gd name="connsiteY1" fmla="*/ 1209675 h 1209675"/>
              <a:gd name="connsiteX2" fmla="*/ 565150 w 565150"/>
              <a:gd name="connsiteY2" fmla="*/ 44132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150" h="1209675">
                <a:moveTo>
                  <a:pt x="381000" y="0"/>
                </a:moveTo>
                <a:lnTo>
                  <a:pt x="0" y="1209675"/>
                </a:lnTo>
                <a:lnTo>
                  <a:pt x="565150" y="4413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Differences in Membrane Lipid Composition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Variations in lipid composition of cell membranes of many species appear to be adaptations to specific environmental conditions</a:t>
            </a:r>
          </a:p>
          <a:p>
            <a:r>
              <a:rPr lang="en-US" dirty="0" smtClean="0"/>
              <a:t>Ability to change the lipid compositions in response to temperature changes has evolved in organisms that live where temperatures vary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Proteins and Their Functions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membrane is a collage of different proteins embedded in the fluid matrix of the lipid bilayer</a:t>
            </a:r>
          </a:p>
          <a:p>
            <a:r>
              <a:rPr lang="en-US" dirty="0" smtClean="0"/>
              <a:t>Proteins determine most of the membrane’</a:t>
            </a:r>
            <a:r>
              <a:rPr lang="en-US" altLang="ja-JP" dirty="0" smtClean="0"/>
              <a:t>s specific functions</a:t>
            </a:r>
            <a:endParaRPr lang="en-US" dirty="0" smtClean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Integral proteins</a:t>
            </a:r>
            <a:r>
              <a:rPr lang="en-US" dirty="0" smtClean="0"/>
              <a:t> penetrate the hydrophobic interior of the lipid bilayer</a:t>
            </a:r>
          </a:p>
          <a:p>
            <a:r>
              <a:rPr lang="en-US" dirty="0" smtClean="0"/>
              <a:t>Integral proteins that span the membrane are called </a:t>
            </a:r>
            <a:r>
              <a:rPr lang="en-US" dirty="0" err="1" smtClean="0"/>
              <a:t>transmembrane</a:t>
            </a:r>
            <a:r>
              <a:rPr lang="en-US" dirty="0" smtClean="0"/>
              <a:t> proteins</a:t>
            </a:r>
          </a:p>
          <a:p>
            <a:r>
              <a:rPr lang="en-US" dirty="0" smtClean="0"/>
              <a:t>The hydrophobic regions of an integral protein consist of one or more stretches of nonpolar amino acids, often coiled into 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 helices</a:t>
            </a:r>
          </a:p>
          <a:p>
            <a:r>
              <a:rPr lang="en-US" b="1" dirty="0" smtClean="0"/>
              <a:t>Peripheral proteins</a:t>
            </a:r>
            <a:r>
              <a:rPr lang="en-US" dirty="0" smtClean="0"/>
              <a:t> are loosely bound to the surface of the membrane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268224"/>
            <a:ext cx="7650480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098034" y="731815"/>
            <a:ext cx="1593385" cy="3475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856"/>
              </a:lnSpc>
            </a:pPr>
            <a:r>
              <a:rPr lang="en-US" altLang="zh-CN" sz="2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N-terminus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5756654" y="1142608"/>
            <a:ext cx="2646558" cy="666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altLang="zh-CN" sz="2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EXTRACELLULAR</a:t>
            </a:r>
          </a:p>
          <a:p>
            <a:pPr eaLnBrk="0" hangingPunct="0">
              <a:lnSpc>
                <a:spcPts val="2600"/>
              </a:lnSpc>
            </a:pPr>
            <a:r>
              <a:rPr lang="en-US" altLang="zh-CN" sz="2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SIDE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12233" y="6064007"/>
            <a:ext cx="1593385" cy="3571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3020"/>
              </a:lnSpc>
            </a:pPr>
            <a:r>
              <a:rPr lang="en-US" altLang="zh-CN" sz="2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C-terminus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5759035" y="5831393"/>
            <a:ext cx="2187458" cy="666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altLang="zh-CN" sz="2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CYTOPLASMIC</a:t>
            </a:r>
          </a:p>
          <a:p>
            <a:pPr eaLnBrk="0" hangingPunct="0">
              <a:lnSpc>
                <a:spcPts val="2600"/>
              </a:lnSpc>
            </a:pPr>
            <a:r>
              <a:rPr lang="en-US" altLang="zh-CN" sz="2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SIDE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897958" y="5308357"/>
            <a:ext cx="966611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3020"/>
              </a:lnSpc>
            </a:pPr>
            <a:r>
              <a:rPr lang="en-US" altLang="zh-CN" sz="23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cs typeface="Helvetica" charset="0"/>
              </a:rPr>
              <a:t>a</a:t>
            </a:r>
            <a:r>
              <a:rPr lang="en-US" altLang="zh-CN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 </a:t>
            </a:r>
            <a:r>
              <a:rPr lang="en-US" altLang="zh-CN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 </a:t>
            </a:r>
            <a:r>
              <a:rPr lang="en-US" altLang="zh-CN" sz="23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helix</a:t>
            </a:r>
          </a:p>
        </p:txBody>
      </p:sp>
      <p:sp>
        <p:nvSpPr>
          <p:cNvPr id="2" name="Freeform 1"/>
          <p:cNvSpPr/>
          <p:nvPr/>
        </p:nvSpPr>
        <p:spPr>
          <a:xfrm>
            <a:off x="4552950" y="4730750"/>
            <a:ext cx="1174750" cy="1320800"/>
          </a:xfrm>
          <a:custGeom>
            <a:avLst/>
            <a:gdLst>
              <a:gd name="connsiteX0" fmla="*/ 0 w 1174750"/>
              <a:gd name="connsiteY0" fmla="*/ 0 h 1320800"/>
              <a:gd name="connsiteX1" fmla="*/ 1174750 w 1174750"/>
              <a:gd name="connsiteY1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4750" h="1320800">
                <a:moveTo>
                  <a:pt x="0" y="0"/>
                </a:moveTo>
                <a:lnTo>
                  <a:pt x="1174750" y="13208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460625" y="5330825"/>
            <a:ext cx="371475" cy="825500"/>
          </a:xfrm>
          <a:custGeom>
            <a:avLst/>
            <a:gdLst>
              <a:gd name="connsiteX0" fmla="*/ 371475 w 371475"/>
              <a:gd name="connsiteY0" fmla="*/ 0 h 825500"/>
              <a:gd name="connsiteX1" fmla="*/ 0 w 371475"/>
              <a:gd name="connsiteY1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825500">
                <a:moveTo>
                  <a:pt x="371475" y="0"/>
                </a:moveTo>
                <a:lnTo>
                  <a:pt x="0" y="8255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00200" y="4410075"/>
            <a:ext cx="492125" cy="847725"/>
          </a:xfrm>
          <a:custGeom>
            <a:avLst/>
            <a:gdLst>
              <a:gd name="connsiteX0" fmla="*/ 492125 w 492125"/>
              <a:gd name="connsiteY0" fmla="*/ 0 h 847725"/>
              <a:gd name="connsiteX1" fmla="*/ 0 w 492125"/>
              <a:gd name="connsiteY1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2125" h="847725">
                <a:moveTo>
                  <a:pt x="492125" y="0"/>
                </a:moveTo>
                <a:lnTo>
                  <a:pt x="0" y="8477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14525" y="1062038"/>
            <a:ext cx="385763" cy="647700"/>
          </a:xfrm>
          <a:custGeom>
            <a:avLst/>
            <a:gdLst>
              <a:gd name="connsiteX0" fmla="*/ 0 w 385763"/>
              <a:gd name="connsiteY0" fmla="*/ 647700 h 647700"/>
              <a:gd name="connsiteX1" fmla="*/ 385763 w 385763"/>
              <a:gd name="connsiteY1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763" h="647700">
                <a:moveTo>
                  <a:pt x="0" y="647700"/>
                </a:moveTo>
                <a:lnTo>
                  <a:pt x="385763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686300" y="1508760"/>
            <a:ext cx="1043940" cy="815340"/>
          </a:xfrm>
          <a:custGeom>
            <a:avLst/>
            <a:gdLst>
              <a:gd name="connsiteX0" fmla="*/ 0 w 1043940"/>
              <a:gd name="connsiteY0" fmla="*/ 815340 h 815340"/>
              <a:gd name="connsiteX1" fmla="*/ 1043940 w 1043940"/>
              <a:gd name="connsiteY1" fmla="*/ 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940" h="815340">
                <a:moveTo>
                  <a:pt x="0" y="815340"/>
                </a:moveTo>
                <a:lnTo>
                  <a:pt x="104394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major functions of membrane proteins</a:t>
            </a:r>
          </a:p>
          <a:p>
            <a:pPr lvl="1"/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Enzymatic activity</a:t>
            </a:r>
          </a:p>
          <a:p>
            <a:pPr lvl="1"/>
            <a:r>
              <a:rPr lang="en-US" dirty="0" smtClean="0"/>
              <a:t>Signal transduction</a:t>
            </a:r>
          </a:p>
          <a:p>
            <a:pPr lvl="1"/>
            <a:r>
              <a:rPr lang="en-US" dirty="0" smtClean="0"/>
              <a:t>Cell-cell recognition</a:t>
            </a:r>
          </a:p>
          <a:p>
            <a:pPr lvl="1"/>
            <a:r>
              <a:rPr lang="en-US" dirty="0" smtClean="0"/>
              <a:t>Intercellular joining</a:t>
            </a:r>
          </a:p>
          <a:p>
            <a:pPr lvl="1"/>
            <a:r>
              <a:rPr lang="en-US" dirty="0" smtClean="0"/>
              <a:t>Attachment to the cytoskeleton and extracellular matrix (ECM)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68224"/>
            <a:ext cx="760780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10950" y="2883893"/>
            <a:ext cx="1234377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1904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(a) Transport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3466463" y="2885248"/>
            <a:ext cx="206466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1904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(b) Enzymatic activity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6089611" y="2838665"/>
            <a:ext cx="21881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69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(c) Signal transduction</a:t>
            </a:r>
          </a:p>
        </p:txBody>
      </p:sp>
      <p:sp>
        <p:nvSpPr>
          <p:cNvPr id="10" name="TextBox 0"/>
          <p:cNvSpPr txBox="1"/>
          <p:nvPr/>
        </p:nvSpPr>
        <p:spPr>
          <a:xfrm>
            <a:off x="801424" y="5860907"/>
            <a:ext cx="2249334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5210" eaLnBrk="0" hangingPunct="0">
              <a:lnSpc>
                <a:spcPts val="1904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(d) Cell-cell recognition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471522" y="5865467"/>
            <a:ext cx="2165657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1904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(e) Intercellular joining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6089902" y="5860702"/>
            <a:ext cx="2269738" cy="6990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(f) Attachment to the</a:t>
            </a:r>
          </a:p>
          <a:p>
            <a:pPr eaLnBrk="0" hangingPunct="0">
              <a:lnSpc>
                <a:spcPts val="1800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cytoskeleton and extra-</a:t>
            </a:r>
          </a:p>
          <a:p>
            <a:pPr eaLnBrk="0" hangingPunct="0">
              <a:lnSpc>
                <a:spcPts val="1800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cellular matrix (ECM)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6139618" y="2540401"/>
            <a:ext cx="18851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69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Signal transduction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4011766" y="878228"/>
            <a:ext cx="875240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1904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Enzymes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6883626" y="282510"/>
            <a:ext cx="9089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1804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1804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7161414" y="744692"/>
            <a:ext cx="87524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1804"/>
              </a:lnSpc>
            </a:pPr>
            <a:r>
              <a:rPr lang="en-US" altLang="zh-CN" sz="1575" b="1" dirty="0" smtClean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449779" y="4911274"/>
            <a:ext cx="6957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ea typeface="ＭＳ Ｐゴシック" charset="0"/>
              </a:rPr>
              <a:t>Glyco-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ea typeface="ＭＳ Ｐゴシック" charset="0"/>
              </a:rPr>
              <a:t>protein</a:t>
            </a:r>
            <a:endParaRPr lang="en-US" sz="1600" b="1" dirty="0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2207658" y="2408581"/>
            <a:ext cx="407484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1904"/>
              </a:lnSpc>
            </a:pPr>
            <a:r>
              <a:rPr lang="en-US" altLang="zh-CN" sz="1650" b="1" dirty="0" smtClean="0">
                <a:solidFill>
                  <a:srgbClr val="000000"/>
                </a:solidFill>
                <a:ea typeface="ＭＳ Ｐゴシック" charset="0"/>
              </a:rPr>
              <a:t>ATP</a:t>
            </a:r>
          </a:p>
        </p:txBody>
      </p:sp>
      <p:sp>
        <p:nvSpPr>
          <p:cNvPr id="2" name="Freeform 1"/>
          <p:cNvSpPr/>
          <p:nvPr/>
        </p:nvSpPr>
        <p:spPr>
          <a:xfrm>
            <a:off x="4200525" y="1166813"/>
            <a:ext cx="431006" cy="216693"/>
          </a:xfrm>
          <a:custGeom>
            <a:avLst/>
            <a:gdLst>
              <a:gd name="connsiteX0" fmla="*/ 0 w 431006"/>
              <a:gd name="connsiteY0" fmla="*/ 216693 h 216693"/>
              <a:gd name="connsiteX1" fmla="*/ 216694 w 431006"/>
              <a:gd name="connsiteY1" fmla="*/ 0 h 216693"/>
              <a:gd name="connsiteX2" fmla="*/ 431006 w 431006"/>
              <a:gd name="connsiteY2" fmla="*/ 216693 h 21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006" h="216693">
                <a:moveTo>
                  <a:pt x="0" y="216693"/>
                </a:moveTo>
                <a:lnTo>
                  <a:pt x="216694" y="0"/>
                </a:lnTo>
                <a:lnTo>
                  <a:pt x="431006" y="21669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707981" y="495300"/>
            <a:ext cx="147638" cy="309563"/>
          </a:xfrm>
          <a:custGeom>
            <a:avLst/>
            <a:gdLst>
              <a:gd name="connsiteX0" fmla="*/ 0 w 147638"/>
              <a:gd name="connsiteY0" fmla="*/ 309563 h 309563"/>
              <a:gd name="connsiteX1" fmla="*/ 147638 w 147638"/>
              <a:gd name="connsiteY1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8" h="309563">
                <a:moveTo>
                  <a:pt x="0" y="309563"/>
                </a:moveTo>
                <a:lnTo>
                  <a:pt x="14763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041356" y="888206"/>
            <a:ext cx="83344" cy="161925"/>
          </a:xfrm>
          <a:custGeom>
            <a:avLst/>
            <a:gdLst>
              <a:gd name="connsiteX0" fmla="*/ 0 w 83344"/>
              <a:gd name="connsiteY0" fmla="*/ 161925 h 161925"/>
              <a:gd name="connsiteX1" fmla="*/ 83344 w 83344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4" h="161925">
                <a:moveTo>
                  <a:pt x="0" y="161925"/>
                </a:moveTo>
                <a:lnTo>
                  <a:pt x="8334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Membrane Carbohydrates in </a:t>
            </a:r>
            <a:br>
              <a:rPr lang="en-US" dirty="0" smtClean="0"/>
            </a:br>
            <a:r>
              <a:rPr lang="en-US" dirty="0" smtClean="0"/>
              <a:t>Cell-Cell Recognition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recognize each other by binding to surface molecules, often containing carbohydrates, on the extracellular surface of the plasma membrane</a:t>
            </a:r>
          </a:p>
          <a:p>
            <a:r>
              <a:rPr lang="en-US" dirty="0" smtClean="0"/>
              <a:t>Membrane carbohydrates may be covalently bonded to lipids (forming </a:t>
            </a:r>
            <a:r>
              <a:rPr lang="en-US" b="1" dirty="0" smtClean="0"/>
              <a:t>glycolipids</a:t>
            </a:r>
            <a:r>
              <a:rPr lang="en-US" dirty="0" smtClean="0"/>
              <a:t>) or, more commonly, to proteins (forming </a:t>
            </a:r>
            <a:r>
              <a:rPr lang="en-US" b="1" dirty="0" smtClean="0"/>
              <a:t>glycoproteins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Carbohydrates on the external side of the plasma membrane vary among species, individuals, and even cell types in an individual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5.1: Cellular membranes are fluid mosaics of lipids and proteins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Phospholipids are the most abundant lipid in most membranes</a:t>
            </a:r>
          </a:p>
          <a:p>
            <a:r>
              <a:rPr lang="en-US" dirty="0" smtClean="0"/>
              <a:t>Phospholipids are </a:t>
            </a:r>
            <a:r>
              <a:rPr lang="en-US" b="1" dirty="0" smtClean="0"/>
              <a:t>amphipathic</a:t>
            </a:r>
            <a:r>
              <a:rPr lang="en-US" dirty="0" smtClean="0"/>
              <a:t> molecules, containing hydrophobic and hydrophilic regions</a:t>
            </a:r>
          </a:p>
          <a:p>
            <a:r>
              <a:rPr lang="en-CA" dirty="0" smtClean="0"/>
              <a:t>A phospholipid bilayer can exist as a stable boundary between two aqueous compartments</a:t>
            </a:r>
            <a:endParaRPr lang="en-US" dirty="0" smtClean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and Sidedness of Membranes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Membranes have distinct inside and outside faces</a:t>
            </a:r>
          </a:p>
          <a:p>
            <a:r>
              <a:rPr lang="en-US" dirty="0" smtClean="0"/>
              <a:t>The asymmetrical arrangement of proteins, lipids, and associated carbohydrates in the plasma membrane is determined as the membrane is built by the ER and Golgi apparatus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8224"/>
            <a:ext cx="83759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706892" y="454464"/>
            <a:ext cx="1782604" cy="525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Transmembrane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glycoproteins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5783800" y="315723"/>
            <a:ext cx="1064394" cy="525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Secretory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7630469" y="1700968"/>
            <a:ext cx="782330" cy="2693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Vesicle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2809788" y="2891433"/>
            <a:ext cx="320601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744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ER</a:t>
            </a:r>
            <a:endParaRPr lang="en-US" sz="1750" b="1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704841" y="4649168"/>
            <a:ext cx="2058256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972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Plasma membrane: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4206118" y="4987794"/>
            <a:ext cx="1782604" cy="525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Transmembrane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glycoprotein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7172959" y="5331537"/>
            <a:ext cx="974626" cy="525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Secreted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750" b="1" dirty="0" smtClean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</p:txBody>
      </p:sp>
      <p:sp>
        <p:nvSpPr>
          <p:cNvPr id="14" name="Word_7-1"/>
          <p:cNvSpPr txBox="1"/>
          <p:nvPr/>
        </p:nvSpPr>
        <p:spPr>
          <a:xfrm>
            <a:off x="6327902" y="5881360"/>
            <a:ext cx="1154162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indent="863490">
              <a:lnSpc>
                <a:spcPts val="2142"/>
              </a:lnSpc>
              <a:defRPr>
                <a:solidFill>
                  <a:srgbClr val="221E1F"/>
                </a:solidFill>
                <a:latin typeface="Helvetica" charset="0"/>
                <a:cs typeface="Helvetica" charset="0"/>
              </a:defRPr>
            </a:lvl1pPr>
          </a:lstStyle>
          <a:p>
            <a:pPr indent="0" eaLnBrk="0" hangingPunct="0"/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Membrane</a:t>
            </a:r>
          </a:p>
          <a:p>
            <a:pPr indent="0" eaLnBrk="0" hangingPunct="0"/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glycolipid </a:t>
            </a:r>
            <a:endParaRPr lang="en-US" sz="175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5" name="Word_8-1"/>
          <p:cNvSpPr txBox="1"/>
          <p:nvPr/>
        </p:nvSpPr>
        <p:spPr>
          <a:xfrm>
            <a:off x="1057377" y="3847605"/>
            <a:ext cx="743793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142"/>
              </a:lnSpc>
              <a:defRPr>
                <a:solidFill>
                  <a:srgbClr val="221E1F"/>
                </a:solidFill>
                <a:latin typeface="Helvetica" charset="0"/>
                <a:cs typeface="Helvetica" charset="0"/>
              </a:defRPr>
            </a:lvl1pPr>
          </a:lstStyle>
          <a:p>
            <a:pPr eaLnBrk="0" hangingPunct="0"/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ER</a:t>
            </a:r>
          </a:p>
          <a:p>
            <a:pPr eaLnBrk="0" hangingPunct="0"/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lumen </a:t>
            </a:r>
            <a:endParaRPr lang="en-US" sz="175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6" name="Word_9-1"/>
          <p:cNvSpPr txBox="1"/>
          <p:nvPr/>
        </p:nvSpPr>
        <p:spPr>
          <a:xfrm>
            <a:off x="6463483" y="858100"/>
            <a:ext cx="1166986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142"/>
              </a:lnSpc>
              <a:defRPr>
                <a:solidFill>
                  <a:srgbClr val="221E1F"/>
                </a:solidFill>
                <a:latin typeface="Helvetica" charset="0"/>
                <a:cs typeface="Helvetica" charset="0"/>
              </a:defRPr>
            </a:lvl1pPr>
          </a:lstStyle>
          <a:p>
            <a:pPr eaLnBrk="0" hangingPunct="0"/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Golgi</a:t>
            </a:r>
          </a:p>
          <a:p>
            <a:pPr eaLnBrk="0" hangingPunct="0"/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apparatus </a:t>
            </a:r>
            <a:endParaRPr lang="en-US" sz="175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7" name="Word_10-1"/>
          <p:cNvSpPr txBox="1"/>
          <p:nvPr/>
        </p:nvSpPr>
        <p:spPr>
          <a:xfrm>
            <a:off x="3023635" y="1982177"/>
            <a:ext cx="963405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141"/>
              </a:lnSpc>
              <a:defRPr>
                <a:solidFill>
                  <a:srgbClr val="221E1F"/>
                </a:solidFill>
                <a:latin typeface="Helvetica" charset="0"/>
                <a:cs typeface="Helvetica" charset="0"/>
              </a:defRPr>
            </a:lvl1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Attached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carbo</a:t>
            </a:r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-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hydrate </a:t>
            </a:r>
            <a:endParaRPr lang="en-US" sz="175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8" name="Word_11-1"/>
          <p:cNvSpPr txBox="1"/>
          <p:nvPr/>
        </p:nvSpPr>
        <p:spPr>
          <a:xfrm>
            <a:off x="2401848" y="3296597"/>
            <a:ext cx="1179810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744"/>
              </a:lnSpc>
              <a:defRPr>
                <a:solidFill>
                  <a:srgbClr val="221E1F"/>
                </a:solidFill>
                <a:latin typeface="Helvetica" charset="0"/>
                <a:cs typeface="Helvetica" charset="0"/>
              </a:defRPr>
            </a:lvl1pPr>
          </a:lstStyle>
          <a:p>
            <a:pPr eaLnBrk="0" hangingPunct="0"/>
            <a:r>
              <a:rPr lang="en-US" sz="175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Glycolipid </a:t>
            </a:r>
            <a:endParaRPr lang="en-US" sz="1750" b="1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9" name="Word_13-1"/>
          <p:cNvSpPr txBox="1"/>
          <p:nvPr/>
        </p:nvSpPr>
        <p:spPr>
          <a:xfrm>
            <a:off x="933441" y="4965641"/>
            <a:ext cx="184986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972"/>
              </a:lnSpc>
              <a:defRPr>
                <a:solidFill>
                  <a:srgbClr val="221E1F"/>
                </a:solidFill>
                <a:latin typeface="Helvetica" charset="0"/>
                <a:cs typeface="Helvetica" charset="0"/>
              </a:defRPr>
            </a:lvl1pPr>
          </a:lstStyle>
          <a:p>
            <a:pPr eaLnBrk="0" hangingPunct="0"/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Cytoplasmic face</a:t>
            </a:r>
            <a:endParaRPr lang="en-US" sz="175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0" name="Word_13-1"/>
          <p:cNvSpPr txBox="1"/>
          <p:nvPr/>
        </p:nvSpPr>
        <p:spPr>
          <a:xfrm>
            <a:off x="918000" y="5264869"/>
            <a:ext cx="1923604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972"/>
              </a:lnSpc>
              <a:defRPr>
                <a:solidFill>
                  <a:srgbClr val="221E1F"/>
                </a:solidFill>
                <a:latin typeface="Helvetica" charset="0"/>
                <a:cs typeface="Helvetica" charset="0"/>
              </a:defRPr>
            </a:lvl1pPr>
          </a:lstStyle>
          <a:p>
            <a:pPr eaLnBrk="0" hangingPunct="0"/>
            <a:r>
              <a:rPr lang="en-US" sz="175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Extracellular face </a:t>
            </a:r>
            <a:endParaRPr lang="en-US" sz="175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863850" y="5530850"/>
            <a:ext cx="365125" cy="508000"/>
          </a:xfrm>
          <a:custGeom>
            <a:avLst/>
            <a:gdLst>
              <a:gd name="connsiteX0" fmla="*/ 0 w 365125"/>
              <a:gd name="connsiteY0" fmla="*/ 0 h 508000"/>
              <a:gd name="connsiteX1" fmla="*/ 365125 w 365125"/>
              <a:gd name="connsiteY1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125" h="508000">
                <a:moveTo>
                  <a:pt x="0" y="0"/>
                </a:moveTo>
                <a:lnTo>
                  <a:pt x="365125" y="5080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844800" y="5210175"/>
            <a:ext cx="568325" cy="771525"/>
          </a:xfrm>
          <a:custGeom>
            <a:avLst/>
            <a:gdLst>
              <a:gd name="connsiteX0" fmla="*/ 0 w 568325"/>
              <a:gd name="connsiteY0" fmla="*/ 0 h 771525"/>
              <a:gd name="connsiteX1" fmla="*/ 568325 w 568325"/>
              <a:gd name="connsiteY1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325" h="771525">
                <a:moveTo>
                  <a:pt x="0" y="0"/>
                </a:moveTo>
                <a:lnTo>
                  <a:pt x="568325" y="7715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850606" y="5505450"/>
            <a:ext cx="211932" cy="290513"/>
          </a:xfrm>
          <a:custGeom>
            <a:avLst/>
            <a:gdLst>
              <a:gd name="connsiteX0" fmla="*/ 0 w 211932"/>
              <a:gd name="connsiteY0" fmla="*/ 0 h 290513"/>
              <a:gd name="connsiteX1" fmla="*/ 211932 w 211932"/>
              <a:gd name="connsiteY1" fmla="*/ 290513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932" h="290513">
                <a:moveTo>
                  <a:pt x="0" y="0"/>
                </a:moveTo>
                <a:lnTo>
                  <a:pt x="211932" y="29051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41181" y="6029325"/>
            <a:ext cx="631032" cy="0"/>
          </a:xfrm>
          <a:custGeom>
            <a:avLst/>
            <a:gdLst>
              <a:gd name="connsiteX0" fmla="*/ 0 w 631032"/>
              <a:gd name="connsiteY0" fmla="*/ 0 h 0"/>
              <a:gd name="connsiteX1" fmla="*/ 631032 w 6310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2">
                <a:moveTo>
                  <a:pt x="0" y="0"/>
                </a:moveTo>
                <a:lnTo>
                  <a:pt x="63103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201025" y="5145881"/>
            <a:ext cx="266700" cy="257175"/>
          </a:xfrm>
          <a:custGeom>
            <a:avLst/>
            <a:gdLst>
              <a:gd name="connsiteX0" fmla="*/ 0 w 266700"/>
              <a:gd name="connsiteY0" fmla="*/ 257175 h 257175"/>
              <a:gd name="connsiteX1" fmla="*/ 266700 w 266700"/>
              <a:gd name="connsiteY1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257175">
                <a:moveTo>
                  <a:pt x="0" y="257175"/>
                </a:moveTo>
                <a:lnTo>
                  <a:pt x="2667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648575" y="1981200"/>
            <a:ext cx="336550" cy="330200"/>
          </a:xfrm>
          <a:custGeom>
            <a:avLst/>
            <a:gdLst>
              <a:gd name="connsiteX0" fmla="*/ 0 w 336550"/>
              <a:gd name="connsiteY0" fmla="*/ 330200 h 330200"/>
              <a:gd name="connsiteX1" fmla="*/ 336550 w 336550"/>
              <a:gd name="connsiteY1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550" h="330200">
                <a:moveTo>
                  <a:pt x="0" y="330200"/>
                </a:moveTo>
                <a:lnTo>
                  <a:pt x="33655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667500" y="1377950"/>
            <a:ext cx="200025" cy="501650"/>
          </a:xfrm>
          <a:custGeom>
            <a:avLst/>
            <a:gdLst>
              <a:gd name="connsiteX0" fmla="*/ 0 w 200025"/>
              <a:gd name="connsiteY0" fmla="*/ 501650 h 501650"/>
              <a:gd name="connsiteX1" fmla="*/ 200025 w 200025"/>
              <a:gd name="connsiteY1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501650">
                <a:moveTo>
                  <a:pt x="0" y="501650"/>
                </a:moveTo>
                <a:lnTo>
                  <a:pt x="2000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419725" y="542925"/>
            <a:ext cx="320675" cy="695325"/>
          </a:xfrm>
          <a:custGeom>
            <a:avLst/>
            <a:gdLst>
              <a:gd name="connsiteX0" fmla="*/ 0 w 320675"/>
              <a:gd name="connsiteY0" fmla="*/ 695325 h 695325"/>
              <a:gd name="connsiteX1" fmla="*/ 320675 w 320675"/>
              <a:gd name="connsiteY1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675" h="695325">
                <a:moveTo>
                  <a:pt x="0" y="695325"/>
                </a:moveTo>
                <a:lnTo>
                  <a:pt x="3206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143000" y="2400300"/>
            <a:ext cx="195263" cy="1433513"/>
          </a:xfrm>
          <a:custGeom>
            <a:avLst/>
            <a:gdLst>
              <a:gd name="connsiteX0" fmla="*/ 195263 w 195263"/>
              <a:gd name="connsiteY0" fmla="*/ 0 h 1433513"/>
              <a:gd name="connsiteX1" fmla="*/ 0 w 195263"/>
              <a:gd name="connsiteY1" fmla="*/ 1433513 h 143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263" h="1433513">
                <a:moveTo>
                  <a:pt x="195263" y="0"/>
                </a:moveTo>
                <a:lnTo>
                  <a:pt x="0" y="143351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190750" y="2324100"/>
            <a:ext cx="566738" cy="728663"/>
          </a:xfrm>
          <a:custGeom>
            <a:avLst/>
            <a:gdLst>
              <a:gd name="connsiteX0" fmla="*/ 0 w 566738"/>
              <a:gd name="connsiteY0" fmla="*/ 0 h 728663"/>
              <a:gd name="connsiteX1" fmla="*/ 566738 w 566738"/>
              <a:gd name="connsiteY1" fmla="*/ 728663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738" h="728663">
                <a:moveTo>
                  <a:pt x="0" y="0"/>
                </a:moveTo>
                <a:lnTo>
                  <a:pt x="566738" y="72866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543300" y="3500438"/>
            <a:ext cx="366713" cy="366712"/>
          </a:xfrm>
          <a:custGeom>
            <a:avLst/>
            <a:gdLst>
              <a:gd name="connsiteX0" fmla="*/ 0 w 366713"/>
              <a:gd name="connsiteY0" fmla="*/ 0 h 366712"/>
              <a:gd name="connsiteX1" fmla="*/ 366713 w 366713"/>
              <a:gd name="connsiteY1" fmla="*/ 366712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713" h="366712">
                <a:moveTo>
                  <a:pt x="0" y="0"/>
                </a:moveTo>
                <a:lnTo>
                  <a:pt x="366713" y="36671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290888" y="1426369"/>
            <a:ext cx="338137" cy="531019"/>
          </a:xfrm>
          <a:custGeom>
            <a:avLst/>
            <a:gdLst>
              <a:gd name="connsiteX0" fmla="*/ 0 w 338137"/>
              <a:gd name="connsiteY0" fmla="*/ 531019 h 531019"/>
              <a:gd name="connsiteX1" fmla="*/ 338137 w 338137"/>
              <a:gd name="connsiteY1" fmla="*/ 0 h 53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137" h="531019">
                <a:moveTo>
                  <a:pt x="0" y="531019"/>
                </a:moveTo>
                <a:lnTo>
                  <a:pt x="338137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854325" y="666750"/>
            <a:ext cx="793750" cy="473075"/>
          </a:xfrm>
          <a:custGeom>
            <a:avLst/>
            <a:gdLst>
              <a:gd name="connsiteX0" fmla="*/ 0 w 793750"/>
              <a:gd name="connsiteY0" fmla="*/ 0 h 473075"/>
              <a:gd name="connsiteX1" fmla="*/ 793750 w 793750"/>
              <a:gd name="connsiteY1" fmla="*/ 66675 h 473075"/>
              <a:gd name="connsiteX2" fmla="*/ 593725 w 793750"/>
              <a:gd name="connsiteY2" fmla="*/ 473075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50" h="473075">
                <a:moveTo>
                  <a:pt x="0" y="0"/>
                </a:moveTo>
                <a:lnTo>
                  <a:pt x="793750" y="66675"/>
                </a:lnTo>
                <a:lnTo>
                  <a:pt x="593725" y="4730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07720"/>
            <a:ext cx="8546592" cy="52425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115139" y="889282"/>
            <a:ext cx="2295500" cy="525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Fibers of extra-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cellular matrix (ECM)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1705930" y="2292702"/>
            <a:ext cx="782265" cy="525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Glyco-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protein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3309950" y="2536895"/>
            <a:ext cx="1500411" cy="2693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1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Carbohydrate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101710" y="2519757"/>
            <a:ext cx="1115690" cy="2693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1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Glycolipid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7394397" y="2470470"/>
            <a:ext cx="1359346" cy="10387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1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EXTRA-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SIDE OF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734502" y="4895803"/>
            <a:ext cx="1692771" cy="525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Microfilaments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cytoskeleton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4020370" y="5003828"/>
            <a:ext cx="1128514" cy="525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Peripheral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5472722" y="5158680"/>
            <a:ext cx="833562" cy="525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142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Integral</a:t>
            </a:r>
          </a:p>
          <a:p>
            <a:pPr eaLnBrk="0" hangingPunct="0">
              <a:lnSpc>
                <a:spcPts val="1999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protein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6461619" y="5523530"/>
            <a:ext cx="2260841" cy="526046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none" lIns="0" tIns="0" rIns="0" bIns="0" rtlCol="0">
            <a:spAutoFit/>
          </a:bodyPr>
          <a:lstStyle/>
          <a:p>
            <a:pPr indent="5" eaLnBrk="0" hangingPunct="0">
              <a:lnSpc>
                <a:spcPts val="2142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effectLst>
                  <a:glow rad="127000">
                    <a:srgbClr val="FFFFFF">
                      <a:alpha val="40000"/>
                    </a:srgbClr>
                  </a:glow>
                </a:effectLst>
                <a:latin typeface="Arial"/>
                <a:ea typeface="ＭＳ Ｐゴシック" charset="0"/>
              </a:rPr>
              <a:t>CYTOPLASMIC SIDE</a:t>
            </a:r>
          </a:p>
          <a:p>
            <a:pPr eaLnBrk="0" hangingPunct="0">
              <a:lnSpc>
                <a:spcPts val="2000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MEMBRANE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2630024" y="4497634"/>
            <a:ext cx="1269578" cy="3315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928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Cholesterol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790477" y="4497634"/>
            <a:ext cx="1461939" cy="302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02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Phospholipid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90650" y="1428750"/>
            <a:ext cx="633413" cy="1371600"/>
            <a:chOff x="1390650" y="1428750"/>
            <a:chExt cx="633413" cy="1371600"/>
          </a:xfrm>
        </p:grpSpPr>
        <p:sp>
          <p:nvSpPr>
            <p:cNvPr id="2" name="Freeform 1"/>
            <p:cNvSpPr/>
            <p:nvPr/>
          </p:nvSpPr>
          <p:spPr>
            <a:xfrm>
              <a:off x="1724025" y="1428750"/>
              <a:ext cx="300038" cy="723900"/>
            </a:xfrm>
            <a:custGeom>
              <a:avLst/>
              <a:gdLst>
                <a:gd name="connsiteX0" fmla="*/ 0 w 300038"/>
                <a:gd name="connsiteY0" fmla="*/ 257175 h 723900"/>
                <a:gd name="connsiteX1" fmla="*/ 261938 w 300038"/>
                <a:gd name="connsiteY1" fmla="*/ 0 h 723900"/>
                <a:gd name="connsiteX2" fmla="*/ 300038 w 300038"/>
                <a:gd name="connsiteY2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038" h="723900">
                  <a:moveTo>
                    <a:pt x="0" y="257175"/>
                  </a:moveTo>
                  <a:lnTo>
                    <a:pt x="261938" y="0"/>
                  </a:lnTo>
                  <a:lnTo>
                    <a:pt x="300038" y="72390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1390650" y="1438275"/>
              <a:ext cx="590550" cy="1362075"/>
            </a:xfrm>
            <a:custGeom>
              <a:avLst/>
              <a:gdLst>
                <a:gd name="connsiteX0" fmla="*/ 0 w 590550"/>
                <a:gd name="connsiteY0" fmla="*/ 1362075 h 1362075"/>
                <a:gd name="connsiteX1" fmla="*/ 590550 w 590550"/>
                <a:gd name="connsiteY1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1362075">
                  <a:moveTo>
                    <a:pt x="0" y="1362075"/>
                  </a:moveTo>
                  <a:lnTo>
                    <a:pt x="59055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7597775" y="3524250"/>
            <a:ext cx="342900" cy="327025"/>
          </a:xfrm>
          <a:custGeom>
            <a:avLst/>
            <a:gdLst>
              <a:gd name="connsiteX0" fmla="*/ 0 w 342900"/>
              <a:gd name="connsiteY0" fmla="*/ 327025 h 327025"/>
              <a:gd name="connsiteX1" fmla="*/ 342900 w 342900"/>
              <a:gd name="connsiteY1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 h="327025">
                <a:moveTo>
                  <a:pt x="0" y="327025"/>
                </a:moveTo>
                <a:lnTo>
                  <a:pt x="34290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209675" y="4949825"/>
            <a:ext cx="441325" cy="257175"/>
          </a:xfrm>
          <a:custGeom>
            <a:avLst/>
            <a:gdLst>
              <a:gd name="connsiteX0" fmla="*/ 0 w 441325"/>
              <a:gd name="connsiteY0" fmla="*/ 0 h 257175"/>
              <a:gd name="connsiteX1" fmla="*/ 441325 w 441325"/>
              <a:gd name="connsiteY1" fmla="*/ 92075 h 257175"/>
              <a:gd name="connsiteX2" fmla="*/ 254000 w 44132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325" h="257175">
                <a:moveTo>
                  <a:pt x="0" y="0"/>
                </a:moveTo>
                <a:lnTo>
                  <a:pt x="441325" y="92075"/>
                </a:lnTo>
                <a:lnTo>
                  <a:pt x="254000" y="257175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299744" y="4822825"/>
            <a:ext cx="26194" cy="207169"/>
          </a:xfrm>
          <a:custGeom>
            <a:avLst/>
            <a:gdLst>
              <a:gd name="connsiteX0" fmla="*/ 0 w 26194"/>
              <a:gd name="connsiteY0" fmla="*/ 0 h 207169"/>
              <a:gd name="connsiteX1" fmla="*/ 26194 w 26194"/>
              <a:gd name="connsiteY1" fmla="*/ 207169 h 20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4" h="207169">
                <a:moveTo>
                  <a:pt x="0" y="0"/>
                </a:moveTo>
                <a:lnTo>
                  <a:pt x="26194" y="207169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93506" y="4979194"/>
            <a:ext cx="245269" cy="157162"/>
          </a:xfrm>
          <a:custGeom>
            <a:avLst/>
            <a:gdLst>
              <a:gd name="connsiteX0" fmla="*/ 245269 w 245269"/>
              <a:gd name="connsiteY0" fmla="*/ 0 h 157162"/>
              <a:gd name="connsiteX1" fmla="*/ 0 w 245269"/>
              <a:gd name="connsiteY1" fmla="*/ 157162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269" h="157162">
                <a:moveTo>
                  <a:pt x="245269" y="0"/>
                </a:moveTo>
                <a:lnTo>
                  <a:pt x="0" y="15716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367463" y="4883944"/>
            <a:ext cx="183356" cy="435769"/>
          </a:xfrm>
          <a:custGeom>
            <a:avLst/>
            <a:gdLst>
              <a:gd name="connsiteX0" fmla="*/ 183356 w 183356"/>
              <a:gd name="connsiteY0" fmla="*/ 0 h 435769"/>
              <a:gd name="connsiteX1" fmla="*/ 0 w 183356"/>
              <a:gd name="connsiteY1" fmla="*/ 435769 h 4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356" h="435769">
                <a:moveTo>
                  <a:pt x="183356" y="0"/>
                </a:moveTo>
                <a:lnTo>
                  <a:pt x="0" y="435769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781925" y="5235575"/>
            <a:ext cx="158750" cy="263525"/>
          </a:xfrm>
          <a:custGeom>
            <a:avLst/>
            <a:gdLst>
              <a:gd name="connsiteX0" fmla="*/ 158750 w 158750"/>
              <a:gd name="connsiteY0" fmla="*/ 0 h 263525"/>
              <a:gd name="connsiteX1" fmla="*/ 0 w 158750"/>
              <a:gd name="connsiteY1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" h="263525">
                <a:moveTo>
                  <a:pt x="158750" y="0"/>
                </a:moveTo>
                <a:lnTo>
                  <a:pt x="0" y="263525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Left Brace 28"/>
          <p:cNvSpPr/>
          <p:nvPr/>
        </p:nvSpPr>
        <p:spPr bwMode="auto">
          <a:xfrm rot="1028452">
            <a:off x="2518066" y="2490723"/>
            <a:ext cx="134548" cy="503312"/>
          </a:xfrm>
          <a:prstGeom prst="leftBrace">
            <a:avLst>
              <a:gd name="adj1" fmla="val 33812"/>
              <a:gd name="adj2" fmla="val 46728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Left Brace 29"/>
          <p:cNvSpPr/>
          <p:nvPr/>
        </p:nvSpPr>
        <p:spPr bwMode="auto">
          <a:xfrm rot="10800000">
            <a:off x="3137308" y="2548450"/>
            <a:ext cx="127503" cy="286031"/>
          </a:xfrm>
          <a:prstGeom prst="leftBrace">
            <a:avLst>
              <a:gd name="adj1" fmla="val 33812"/>
              <a:gd name="adj2" fmla="val 51416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159125" y="3775075"/>
            <a:ext cx="260350" cy="777875"/>
            <a:chOff x="3159125" y="3775075"/>
            <a:chExt cx="260350" cy="777875"/>
          </a:xfrm>
        </p:grpSpPr>
        <p:sp>
          <p:nvSpPr>
            <p:cNvPr id="34" name="Freeform 33"/>
            <p:cNvSpPr/>
            <p:nvPr/>
          </p:nvSpPr>
          <p:spPr>
            <a:xfrm>
              <a:off x="3159125" y="3775075"/>
              <a:ext cx="260350" cy="333375"/>
            </a:xfrm>
            <a:custGeom>
              <a:avLst/>
              <a:gdLst>
                <a:gd name="connsiteX0" fmla="*/ 107950 w 260350"/>
                <a:gd name="connsiteY0" fmla="*/ 0 h 333375"/>
                <a:gd name="connsiteX1" fmla="*/ 260350 w 260350"/>
                <a:gd name="connsiteY1" fmla="*/ 66675 h 333375"/>
                <a:gd name="connsiteX2" fmla="*/ 149225 w 260350"/>
                <a:gd name="connsiteY2" fmla="*/ 333375 h 333375"/>
                <a:gd name="connsiteX3" fmla="*/ 0 w 260350"/>
                <a:gd name="connsiteY3" fmla="*/ 266700 h 333375"/>
                <a:gd name="connsiteX4" fmla="*/ 107950 w 260350"/>
                <a:gd name="connsiteY4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333375">
                  <a:moveTo>
                    <a:pt x="107950" y="0"/>
                  </a:moveTo>
                  <a:lnTo>
                    <a:pt x="260350" y="66675"/>
                  </a:lnTo>
                  <a:lnTo>
                    <a:pt x="149225" y="333375"/>
                  </a:lnTo>
                  <a:lnTo>
                    <a:pt x="0" y="266700"/>
                  </a:lnTo>
                  <a:lnTo>
                    <a:pt x="107950" y="0"/>
                  </a:lnTo>
                  <a:close/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235325" y="4076700"/>
              <a:ext cx="3175" cy="476250"/>
            </a:xfrm>
            <a:custGeom>
              <a:avLst/>
              <a:gdLst>
                <a:gd name="connsiteX0" fmla="*/ 0 w 3175"/>
                <a:gd name="connsiteY0" fmla="*/ 0 h 476250"/>
                <a:gd name="connsiteX1" fmla="*/ 3175 w 3175"/>
                <a:gd name="connsiteY1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476250">
                  <a:moveTo>
                    <a:pt x="0" y="0"/>
                  </a:moveTo>
                  <a:cubicBezTo>
                    <a:pt x="1058" y="158750"/>
                    <a:pt x="2117" y="317500"/>
                    <a:pt x="3175" y="476250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65549" y="2841625"/>
            <a:ext cx="480597" cy="1688306"/>
            <a:chOff x="6765549" y="2841625"/>
            <a:chExt cx="480597" cy="1688306"/>
          </a:xfrm>
        </p:grpSpPr>
        <p:sp>
          <p:nvSpPr>
            <p:cNvPr id="22" name="Freeform 21"/>
            <p:cNvSpPr/>
            <p:nvPr/>
          </p:nvSpPr>
          <p:spPr>
            <a:xfrm>
              <a:off x="6873875" y="2841625"/>
              <a:ext cx="247650" cy="482600"/>
            </a:xfrm>
            <a:custGeom>
              <a:avLst/>
              <a:gdLst>
                <a:gd name="connsiteX0" fmla="*/ 0 w 247650"/>
                <a:gd name="connsiteY0" fmla="*/ 0 h 482600"/>
                <a:gd name="connsiteX1" fmla="*/ 247650 w 247650"/>
                <a:gd name="connsiteY1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482600">
                  <a:moveTo>
                    <a:pt x="0" y="0"/>
                  </a:moveTo>
                  <a:lnTo>
                    <a:pt x="247650" y="48260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036594" y="3328988"/>
              <a:ext cx="178593" cy="0"/>
            </a:xfrm>
            <a:custGeom>
              <a:avLst/>
              <a:gdLst>
                <a:gd name="connsiteX0" fmla="*/ 0 w 178593"/>
                <a:gd name="connsiteY0" fmla="*/ 0 h 0"/>
                <a:gd name="connsiteX1" fmla="*/ 178593 w 17859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593">
                  <a:moveTo>
                    <a:pt x="0" y="0"/>
                  </a:moveTo>
                  <a:lnTo>
                    <a:pt x="178593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8" name="Arc 47"/>
            <p:cNvSpPr/>
            <p:nvPr/>
          </p:nvSpPr>
          <p:spPr bwMode="auto">
            <a:xfrm>
              <a:off x="6950673" y="3059116"/>
              <a:ext cx="295473" cy="1343816"/>
            </a:xfrm>
            <a:prstGeom prst="arc">
              <a:avLst>
                <a:gd name="adj1" fmla="val 17166016"/>
                <a:gd name="adj2" fmla="val 5172284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9" name="Arc 48"/>
            <p:cNvSpPr/>
            <p:nvPr/>
          </p:nvSpPr>
          <p:spPr bwMode="auto">
            <a:xfrm>
              <a:off x="6765549" y="2978947"/>
              <a:ext cx="295473" cy="1550984"/>
            </a:xfrm>
            <a:prstGeom prst="arc">
              <a:avLst>
                <a:gd name="adj1" fmla="val 17166016"/>
                <a:gd name="adj2" fmla="val 4890383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000875" y="4365625"/>
              <a:ext cx="142875" cy="12700"/>
            </a:xfrm>
            <a:custGeom>
              <a:avLst/>
              <a:gdLst>
                <a:gd name="connsiteX0" fmla="*/ 0 w 142875"/>
                <a:gd name="connsiteY0" fmla="*/ 0 h 12700"/>
                <a:gd name="connsiteX1" fmla="*/ 142875 w 142875"/>
                <a:gd name="connsiteY1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12700">
                  <a:moveTo>
                    <a:pt x="0" y="0"/>
                  </a:moveTo>
                  <a:lnTo>
                    <a:pt x="142875" y="1270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87575" y="3597275"/>
            <a:ext cx="930275" cy="955675"/>
            <a:chOff x="2187575" y="3597275"/>
            <a:chExt cx="930275" cy="955675"/>
          </a:xfrm>
        </p:grpSpPr>
        <p:sp>
          <p:nvSpPr>
            <p:cNvPr id="33" name="Freeform 32"/>
            <p:cNvSpPr/>
            <p:nvPr/>
          </p:nvSpPr>
          <p:spPr>
            <a:xfrm>
              <a:off x="2774950" y="3597275"/>
              <a:ext cx="342900" cy="498475"/>
            </a:xfrm>
            <a:custGeom>
              <a:avLst/>
              <a:gdLst>
                <a:gd name="connsiteX0" fmla="*/ 0 w 342900"/>
                <a:gd name="connsiteY0" fmla="*/ 438150 h 498475"/>
                <a:gd name="connsiteX1" fmla="*/ 152400 w 342900"/>
                <a:gd name="connsiteY1" fmla="*/ 498475 h 498475"/>
                <a:gd name="connsiteX2" fmla="*/ 342900 w 342900"/>
                <a:gd name="connsiteY2" fmla="*/ 66675 h 498475"/>
                <a:gd name="connsiteX3" fmla="*/ 193675 w 342900"/>
                <a:gd name="connsiteY3" fmla="*/ 0 h 498475"/>
                <a:gd name="connsiteX4" fmla="*/ 0 w 342900"/>
                <a:gd name="connsiteY4" fmla="*/ 43815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498475">
                  <a:moveTo>
                    <a:pt x="0" y="438150"/>
                  </a:moveTo>
                  <a:lnTo>
                    <a:pt x="152400" y="498475"/>
                  </a:lnTo>
                  <a:lnTo>
                    <a:pt x="342900" y="66675"/>
                  </a:lnTo>
                  <a:lnTo>
                    <a:pt x="193675" y="0"/>
                  </a:lnTo>
                  <a:lnTo>
                    <a:pt x="0" y="438150"/>
                  </a:lnTo>
                  <a:close/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187575" y="4067175"/>
              <a:ext cx="657225" cy="485775"/>
            </a:xfrm>
            <a:custGeom>
              <a:avLst/>
              <a:gdLst>
                <a:gd name="connsiteX0" fmla="*/ 0 w 657225"/>
                <a:gd name="connsiteY0" fmla="*/ 485775 h 485775"/>
                <a:gd name="connsiteX1" fmla="*/ 657225 w 657225"/>
                <a:gd name="connsiteY1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225" h="485775">
                  <a:moveTo>
                    <a:pt x="0" y="485775"/>
                  </a:moveTo>
                  <a:lnTo>
                    <a:pt x="657225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89079" y="1428766"/>
            <a:ext cx="633413" cy="1371600"/>
            <a:chOff x="1390650" y="1428750"/>
            <a:chExt cx="633413" cy="1371600"/>
          </a:xfrm>
        </p:grpSpPr>
        <p:sp>
          <p:nvSpPr>
            <p:cNvPr id="66" name="Freeform 65"/>
            <p:cNvSpPr/>
            <p:nvPr/>
          </p:nvSpPr>
          <p:spPr>
            <a:xfrm>
              <a:off x="1724025" y="1428750"/>
              <a:ext cx="300038" cy="723900"/>
            </a:xfrm>
            <a:custGeom>
              <a:avLst/>
              <a:gdLst>
                <a:gd name="connsiteX0" fmla="*/ 0 w 300038"/>
                <a:gd name="connsiteY0" fmla="*/ 257175 h 723900"/>
                <a:gd name="connsiteX1" fmla="*/ 261938 w 300038"/>
                <a:gd name="connsiteY1" fmla="*/ 0 h 723900"/>
                <a:gd name="connsiteX2" fmla="*/ 300038 w 300038"/>
                <a:gd name="connsiteY2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038" h="723900">
                  <a:moveTo>
                    <a:pt x="0" y="257175"/>
                  </a:moveTo>
                  <a:lnTo>
                    <a:pt x="261938" y="0"/>
                  </a:lnTo>
                  <a:lnTo>
                    <a:pt x="300038" y="7239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390650" y="1438275"/>
              <a:ext cx="590550" cy="1362075"/>
            </a:xfrm>
            <a:custGeom>
              <a:avLst/>
              <a:gdLst>
                <a:gd name="connsiteX0" fmla="*/ 0 w 590550"/>
                <a:gd name="connsiteY0" fmla="*/ 1362075 h 1362075"/>
                <a:gd name="connsiteX1" fmla="*/ 590550 w 590550"/>
                <a:gd name="connsiteY1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1362075">
                  <a:moveTo>
                    <a:pt x="0" y="1362075"/>
                  </a:moveTo>
                  <a:lnTo>
                    <a:pt x="5905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68" name="Left Brace 67"/>
          <p:cNvSpPr/>
          <p:nvPr/>
        </p:nvSpPr>
        <p:spPr bwMode="auto">
          <a:xfrm rot="1028452">
            <a:off x="2515701" y="2488358"/>
            <a:ext cx="134548" cy="503312"/>
          </a:xfrm>
          <a:prstGeom prst="leftBrace">
            <a:avLst>
              <a:gd name="adj1" fmla="val 33812"/>
              <a:gd name="adj2" fmla="val 4672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9" name="Left Brace 68"/>
          <p:cNvSpPr/>
          <p:nvPr/>
        </p:nvSpPr>
        <p:spPr bwMode="auto">
          <a:xfrm rot="10800000">
            <a:off x="3137324" y="2546085"/>
            <a:ext cx="127503" cy="286031"/>
          </a:xfrm>
          <a:prstGeom prst="leftBrace">
            <a:avLst>
              <a:gd name="adj1" fmla="val 33812"/>
              <a:gd name="adj2" fmla="val 5141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185210" y="3597291"/>
            <a:ext cx="930275" cy="955675"/>
            <a:chOff x="2187575" y="3597275"/>
            <a:chExt cx="930275" cy="955675"/>
          </a:xfrm>
        </p:grpSpPr>
        <p:sp>
          <p:nvSpPr>
            <p:cNvPr id="71" name="Freeform 70"/>
            <p:cNvSpPr/>
            <p:nvPr/>
          </p:nvSpPr>
          <p:spPr>
            <a:xfrm>
              <a:off x="2774950" y="3597275"/>
              <a:ext cx="342900" cy="498475"/>
            </a:xfrm>
            <a:custGeom>
              <a:avLst/>
              <a:gdLst>
                <a:gd name="connsiteX0" fmla="*/ 0 w 342900"/>
                <a:gd name="connsiteY0" fmla="*/ 438150 h 498475"/>
                <a:gd name="connsiteX1" fmla="*/ 152400 w 342900"/>
                <a:gd name="connsiteY1" fmla="*/ 498475 h 498475"/>
                <a:gd name="connsiteX2" fmla="*/ 342900 w 342900"/>
                <a:gd name="connsiteY2" fmla="*/ 66675 h 498475"/>
                <a:gd name="connsiteX3" fmla="*/ 193675 w 342900"/>
                <a:gd name="connsiteY3" fmla="*/ 0 h 498475"/>
                <a:gd name="connsiteX4" fmla="*/ 0 w 342900"/>
                <a:gd name="connsiteY4" fmla="*/ 43815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498475">
                  <a:moveTo>
                    <a:pt x="0" y="438150"/>
                  </a:moveTo>
                  <a:lnTo>
                    <a:pt x="152400" y="498475"/>
                  </a:lnTo>
                  <a:lnTo>
                    <a:pt x="342900" y="66675"/>
                  </a:lnTo>
                  <a:lnTo>
                    <a:pt x="193675" y="0"/>
                  </a:lnTo>
                  <a:lnTo>
                    <a:pt x="0" y="43815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187575" y="4067175"/>
              <a:ext cx="657225" cy="485775"/>
            </a:xfrm>
            <a:custGeom>
              <a:avLst/>
              <a:gdLst>
                <a:gd name="connsiteX0" fmla="*/ 0 w 657225"/>
                <a:gd name="connsiteY0" fmla="*/ 485775 h 485775"/>
                <a:gd name="connsiteX1" fmla="*/ 657225 w 657225"/>
                <a:gd name="connsiteY1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225" h="485775">
                  <a:moveTo>
                    <a:pt x="0" y="485775"/>
                  </a:moveTo>
                  <a:lnTo>
                    <a:pt x="65722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161522" y="3775091"/>
            <a:ext cx="260350" cy="777875"/>
            <a:chOff x="3159125" y="3775075"/>
            <a:chExt cx="260350" cy="777875"/>
          </a:xfrm>
        </p:grpSpPr>
        <p:sp>
          <p:nvSpPr>
            <p:cNvPr id="74" name="Freeform 73"/>
            <p:cNvSpPr/>
            <p:nvPr/>
          </p:nvSpPr>
          <p:spPr>
            <a:xfrm>
              <a:off x="3159125" y="3775075"/>
              <a:ext cx="260350" cy="333375"/>
            </a:xfrm>
            <a:custGeom>
              <a:avLst/>
              <a:gdLst>
                <a:gd name="connsiteX0" fmla="*/ 107950 w 260350"/>
                <a:gd name="connsiteY0" fmla="*/ 0 h 333375"/>
                <a:gd name="connsiteX1" fmla="*/ 260350 w 260350"/>
                <a:gd name="connsiteY1" fmla="*/ 66675 h 333375"/>
                <a:gd name="connsiteX2" fmla="*/ 149225 w 260350"/>
                <a:gd name="connsiteY2" fmla="*/ 333375 h 333375"/>
                <a:gd name="connsiteX3" fmla="*/ 0 w 260350"/>
                <a:gd name="connsiteY3" fmla="*/ 266700 h 333375"/>
                <a:gd name="connsiteX4" fmla="*/ 107950 w 260350"/>
                <a:gd name="connsiteY4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333375">
                  <a:moveTo>
                    <a:pt x="107950" y="0"/>
                  </a:moveTo>
                  <a:lnTo>
                    <a:pt x="260350" y="66675"/>
                  </a:lnTo>
                  <a:lnTo>
                    <a:pt x="149225" y="333375"/>
                  </a:lnTo>
                  <a:lnTo>
                    <a:pt x="0" y="266700"/>
                  </a:lnTo>
                  <a:lnTo>
                    <a:pt x="10795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35325" y="4076700"/>
              <a:ext cx="3175" cy="476250"/>
            </a:xfrm>
            <a:custGeom>
              <a:avLst/>
              <a:gdLst>
                <a:gd name="connsiteX0" fmla="*/ 0 w 3175"/>
                <a:gd name="connsiteY0" fmla="*/ 0 h 476250"/>
                <a:gd name="connsiteX1" fmla="*/ 3175 w 3175"/>
                <a:gd name="connsiteY1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476250">
                  <a:moveTo>
                    <a:pt x="0" y="0"/>
                  </a:moveTo>
                  <a:cubicBezTo>
                    <a:pt x="1058" y="158750"/>
                    <a:pt x="2117" y="317500"/>
                    <a:pt x="3175" y="4762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76" name="Freeform 75"/>
          <p:cNvSpPr/>
          <p:nvPr/>
        </p:nvSpPr>
        <p:spPr>
          <a:xfrm>
            <a:off x="1207310" y="4949841"/>
            <a:ext cx="441325" cy="257175"/>
          </a:xfrm>
          <a:custGeom>
            <a:avLst/>
            <a:gdLst>
              <a:gd name="connsiteX0" fmla="*/ 0 w 441325"/>
              <a:gd name="connsiteY0" fmla="*/ 0 h 257175"/>
              <a:gd name="connsiteX1" fmla="*/ 441325 w 441325"/>
              <a:gd name="connsiteY1" fmla="*/ 92075 h 257175"/>
              <a:gd name="connsiteX2" fmla="*/ 254000 w 44132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325" h="257175">
                <a:moveTo>
                  <a:pt x="0" y="0"/>
                </a:moveTo>
                <a:lnTo>
                  <a:pt x="441325" y="92075"/>
                </a:lnTo>
                <a:lnTo>
                  <a:pt x="254000" y="2571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299744" y="4822031"/>
            <a:ext cx="26194" cy="207169"/>
          </a:xfrm>
          <a:custGeom>
            <a:avLst/>
            <a:gdLst>
              <a:gd name="connsiteX0" fmla="*/ 0 w 26194"/>
              <a:gd name="connsiteY0" fmla="*/ 0 h 207169"/>
              <a:gd name="connsiteX1" fmla="*/ 26194 w 26194"/>
              <a:gd name="connsiteY1" fmla="*/ 207169 h 20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4" h="207169">
                <a:moveTo>
                  <a:pt x="0" y="0"/>
                </a:moveTo>
                <a:lnTo>
                  <a:pt x="26194" y="207169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5193522" y="4979210"/>
            <a:ext cx="245269" cy="157162"/>
          </a:xfrm>
          <a:custGeom>
            <a:avLst/>
            <a:gdLst>
              <a:gd name="connsiteX0" fmla="*/ 245269 w 245269"/>
              <a:gd name="connsiteY0" fmla="*/ 0 h 157162"/>
              <a:gd name="connsiteX1" fmla="*/ 0 w 245269"/>
              <a:gd name="connsiteY1" fmla="*/ 157162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269" h="157162">
                <a:moveTo>
                  <a:pt x="245269" y="0"/>
                </a:moveTo>
                <a:lnTo>
                  <a:pt x="0" y="15716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6367560" y="4883944"/>
            <a:ext cx="183356" cy="435769"/>
          </a:xfrm>
          <a:custGeom>
            <a:avLst/>
            <a:gdLst>
              <a:gd name="connsiteX0" fmla="*/ 183356 w 183356"/>
              <a:gd name="connsiteY0" fmla="*/ 0 h 435769"/>
              <a:gd name="connsiteX1" fmla="*/ 0 w 183356"/>
              <a:gd name="connsiteY1" fmla="*/ 435769 h 4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356" h="435769">
                <a:moveTo>
                  <a:pt x="183356" y="0"/>
                </a:moveTo>
                <a:lnTo>
                  <a:pt x="0" y="435769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7781941" y="5235591"/>
            <a:ext cx="158750" cy="263525"/>
          </a:xfrm>
          <a:custGeom>
            <a:avLst/>
            <a:gdLst>
              <a:gd name="connsiteX0" fmla="*/ 158750 w 158750"/>
              <a:gd name="connsiteY0" fmla="*/ 0 h 263525"/>
              <a:gd name="connsiteX1" fmla="*/ 0 w 158750"/>
              <a:gd name="connsiteY1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" h="263525">
                <a:moveTo>
                  <a:pt x="158750" y="0"/>
                </a:moveTo>
                <a:lnTo>
                  <a:pt x="0" y="2635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765565" y="2841641"/>
            <a:ext cx="480597" cy="1688306"/>
            <a:chOff x="6765549" y="2841625"/>
            <a:chExt cx="480597" cy="1688306"/>
          </a:xfrm>
        </p:grpSpPr>
        <p:sp>
          <p:nvSpPr>
            <p:cNvPr id="82" name="Freeform 81"/>
            <p:cNvSpPr/>
            <p:nvPr/>
          </p:nvSpPr>
          <p:spPr>
            <a:xfrm>
              <a:off x="6873875" y="2841625"/>
              <a:ext cx="247650" cy="482600"/>
            </a:xfrm>
            <a:custGeom>
              <a:avLst/>
              <a:gdLst>
                <a:gd name="connsiteX0" fmla="*/ 0 w 247650"/>
                <a:gd name="connsiteY0" fmla="*/ 0 h 482600"/>
                <a:gd name="connsiteX1" fmla="*/ 247650 w 247650"/>
                <a:gd name="connsiteY1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482600">
                  <a:moveTo>
                    <a:pt x="0" y="0"/>
                  </a:moveTo>
                  <a:lnTo>
                    <a:pt x="247650" y="4826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036594" y="3328988"/>
              <a:ext cx="178593" cy="0"/>
            </a:xfrm>
            <a:custGeom>
              <a:avLst/>
              <a:gdLst>
                <a:gd name="connsiteX0" fmla="*/ 0 w 178593"/>
                <a:gd name="connsiteY0" fmla="*/ 0 h 0"/>
                <a:gd name="connsiteX1" fmla="*/ 178593 w 17859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593">
                  <a:moveTo>
                    <a:pt x="0" y="0"/>
                  </a:moveTo>
                  <a:lnTo>
                    <a:pt x="1785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4" name="Arc 83"/>
            <p:cNvSpPr/>
            <p:nvPr/>
          </p:nvSpPr>
          <p:spPr bwMode="auto">
            <a:xfrm>
              <a:off x="6950673" y="3059116"/>
              <a:ext cx="295473" cy="1343816"/>
            </a:xfrm>
            <a:prstGeom prst="arc">
              <a:avLst>
                <a:gd name="adj1" fmla="val 17166016"/>
                <a:gd name="adj2" fmla="val 517228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5" name="Arc 84"/>
            <p:cNvSpPr/>
            <p:nvPr/>
          </p:nvSpPr>
          <p:spPr bwMode="auto">
            <a:xfrm>
              <a:off x="6765549" y="2978947"/>
              <a:ext cx="295473" cy="1550984"/>
            </a:xfrm>
            <a:prstGeom prst="arc">
              <a:avLst>
                <a:gd name="adj1" fmla="val 17166016"/>
                <a:gd name="adj2" fmla="val 489038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7000875" y="4365625"/>
              <a:ext cx="142875" cy="12700"/>
            </a:xfrm>
            <a:custGeom>
              <a:avLst/>
              <a:gdLst>
                <a:gd name="connsiteX0" fmla="*/ 0 w 142875"/>
                <a:gd name="connsiteY0" fmla="*/ 0 h 12700"/>
                <a:gd name="connsiteX1" fmla="*/ 142875 w 142875"/>
                <a:gd name="connsiteY1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12700">
                  <a:moveTo>
                    <a:pt x="0" y="0"/>
                  </a:moveTo>
                  <a:lnTo>
                    <a:pt x="142875" y="127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87" name="Freeform 86"/>
          <p:cNvSpPr/>
          <p:nvPr/>
        </p:nvSpPr>
        <p:spPr>
          <a:xfrm>
            <a:off x="7597791" y="3524250"/>
            <a:ext cx="342900" cy="327025"/>
          </a:xfrm>
          <a:custGeom>
            <a:avLst/>
            <a:gdLst>
              <a:gd name="connsiteX0" fmla="*/ 0 w 342900"/>
              <a:gd name="connsiteY0" fmla="*/ 327025 h 327025"/>
              <a:gd name="connsiteX1" fmla="*/ 342900 w 342900"/>
              <a:gd name="connsiteY1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 h="327025">
                <a:moveTo>
                  <a:pt x="0" y="327025"/>
                </a:moveTo>
                <a:lnTo>
                  <a:pt x="3429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membrane proteins are also amphipathic and reside in the bilayer with their hydrophilic portions protruding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fluid mosaic model</a:t>
            </a:r>
            <a:r>
              <a:rPr lang="en-US" dirty="0" smtClean="0"/>
              <a:t> states that the membrane is a mosaic of protein molecules bobbing in a fluid bilayer of phospholipids</a:t>
            </a:r>
          </a:p>
          <a:p>
            <a:r>
              <a:rPr lang="en-US" dirty="0" smtClean="0"/>
              <a:t>Groups of certain proteins or certain lipids may associate in long-lasting, specialized patches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268224"/>
            <a:ext cx="7632192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689678" y="1118891"/>
            <a:ext cx="23181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79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Two phospholipids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794004" y="2295253"/>
            <a:ext cx="1373774" cy="5899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8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Hydrophilic</a:t>
            </a:r>
          </a:p>
          <a:p>
            <a:pPr eaLnBrk="0" hangingPunct="0">
              <a:lnSpc>
                <a:spcPts val="220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head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4063009" y="4594867"/>
            <a:ext cx="9093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379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WATER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070604" y="1949787"/>
            <a:ext cx="909352" cy="3975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3094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WATER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794004" y="3246684"/>
            <a:ext cx="154048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88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Hydrophobic</a:t>
            </a:r>
          </a:p>
          <a:p>
            <a:pPr eaLnBrk="0" hangingPunct="0">
              <a:lnSpc>
                <a:spcPts val="2200"/>
              </a:lnSpc>
            </a:pPr>
            <a:r>
              <a:rPr lang="en-US" altLang="zh-CN" sz="19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tail</a:t>
            </a:r>
          </a:p>
        </p:txBody>
      </p:sp>
      <p:sp>
        <p:nvSpPr>
          <p:cNvPr id="2" name="Freeform 1"/>
          <p:cNvSpPr/>
          <p:nvPr/>
        </p:nvSpPr>
        <p:spPr>
          <a:xfrm>
            <a:off x="2371725" y="3203575"/>
            <a:ext cx="238125" cy="206375"/>
          </a:xfrm>
          <a:custGeom>
            <a:avLst/>
            <a:gdLst>
              <a:gd name="connsiteX0" fmla="*/ 238125 w 238125"/>
              <a:gd name="connsiteY0" fmla="*/ 0 h 206375"/>
              <a:gd name="connsiteX1" fmla="*/ 0 w 238125"/>
              <a:gd name="connsiteY1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5" h="206375">
                <a:moveTo>
                  <a:pt x="238125" y="0"/>
                </a:moveTo>
                <a:lnTo>
                  <a:pt x="0" y="2063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89075" y="2724150"/>
            <a:ext cx="1143000" cy="0"/>
          </a:xfrm>
          <a:custGeom>
            <a:avLst/>
            <a:gdLst>
              <a:gd name="connsiteX0" fmla="*/ 0 w 1143000"/>
              <a:gd name="connsiteY0" fmla="*/ 0 h 0"/>
              <a:gd name="connsiteX1" fmla="*/ 1143000 w 1143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91100" y="1381125"/>
            <a:ext cx="400050" cy="2962275"/>
            <a:chOff x="4991100" y="1381125"/>
            <a:chExt cx="400050" cy="2962275"/>
          </a:xfrm>
        </p:grpSpPr>
        <p:sp>
          <p:nvSpPr>
            <p:cNvPr id="13" name="Freeform 12"/>
            <p:cNvSpPr/>
            <p:nvPr/>
          </p:nvSpPr>
          <p:spPr>
            <a:xfrm>
              <a:off x="5162550" y="2457450"/>
              <a:ext cx="228600" cy="1885950"/>
            </a:xfrm>
            <a:custGeom>
              <a:avLst/>
              <a:gdLst>
                <a:gd name="connsiteX0" fmla="*/ 0 w 228600"/>
                <a:gd name="connsiteY0" fmla="*/ 0 h 1885950"/>
                <a:gd name="connsiteX1" fmla="*/ 228600 w 228600"/>
                <a:gd name="connsiteY1" fmla="*/ 0 h 1885950"/>
                <a:gd name="connsiteX2" fmla="*/ 228600 w 228600"/>
                <a:gd name="connsiteY2" fmla="*/ 1885950 h 1885950"/>
                <a:gd name="connsiteX3" fmla="*/ 0 w 228600"/>
                <a:gd name="connsiteY3" fmla="*/ 1885950 h 1885950"/>
                <a:gd name="connsiteX4" fmla="*/ 0 w 228600"/>
                <a:gd name="connsiteY4" fmla="*/ 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1885950">
                  <a:moveTo>
                    <a:pt x="0" y="0"/>
                  </a:moveTo>
                  <a:lnTo>
                    <a:pt x="228600" y="0"/>
                  </a:lnTo>
                  <a:lnTo>
                    <a:pt x="228600" y="1885950"/>
                  </a:lnTo>
                  <a:lnTo>
                    <a:pt x="0" y="1885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91100" y="1381125"/>
              <a:ext cx="180975" cy="1076325"/>
            </a:xfrm>
            <a:custGeom>
              <a:avLst/>
              <a:gdLst>
                <a:gd name="connsiteX0" fmla="*/ 0 w 180975"/>
                <a:gd name="connsiteY0" fmla="*/ 0 h 1076325"/>
                <a:gd name="connsiteX1" fmla="*/ 180975 w 180975"/>
                <a:gd name="connsiteY1" fmla="*/ 1076325 h 1076325"/>
                <a:gd name="connsiteX2" fmla="*/ 180975 w 180975"/>
                <a:gd name="connsiteY2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1076325">
                  <a:moveTo>
                    <a:pt x="0" y="0"/>
                  </a:moveTo>
                  <a:lnTo>
                    <a:pt x="180975" y="1076325"/>
                  </a:lnTo>
                  <a:lnTo>
                    <a:pt x="180975" y="107632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8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Fluidity of Membranes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lipids and some proteins in a membrane can shift about laterally</a:t>
            </a:r>
          </a:p>
          <a:p>
            <a:r>
              <a:rPr lang="en-US" dirty="0" smtClean="0"/>
              <a:t>The lateral movement of phospholipids is rapid; proteins move more slowly</a:t>
            </a:r>
          </a:p>
          <a:p>
            <a:r>
              <a:rPr lang="en-US" dirty="0" smtClean="0"/>
              <a:t>Some proteins move in a directed manner; others seem to be anchored in place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14144"/>
            <a:ext cx="8546592" cy="30297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5.4-s1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08010" y="1897416"/>
            <a:ext cx="102111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B11016"/>
                </a:solidFill>
                <a:latin typeface="Arial"/>
                <a:ea typeface="ＭＳ Ｐゴシック" charset="0"/>
                <a:cs typeface="Helvetica" charset="0"/>
              </a:rPr>
              <a:t>Results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16880" y="2609244"/>
            <a:ext cx="260648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Membrane proteins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6324" y="4166892"/>
            <a:ext cx="1445909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Mouse cell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122134" y="4379324"/>
            <a:ext cx="150682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Human cell</a:t>
            </a:r>
          </a:p>
        </p:txBody>
      </p:sp>
      <p:sp>
        <p:nvSpPr>
          <p:cNvPr id="2" name="Freeform 1"/>
          <p:cNvSpPr/>
          <p:nvPr/>
        </p:nvSpPr>
        <p:spPr>
          <a:xfrm>
            <a:off x="1562100" y="2943225"/>
            <a:ext cx="842963" cy="571500"/>
          </a:xfrm>
          <a:custGeom>
            <a:avLst/>
            <a:gdLst>
              <a:gd name="connsiteX0" fmla="*/ 0 w 842963"/>
              <a:gd name="connsiteY0" fmla="*/ 571500 h 571500"/>
              <a:gd name="connsiteX1" fmla="*/ 557213 w 842963"/>
              <a:gd name="connsiteY1" fmla="*/ 0 h 571500"/>
              <a:gd name="connsiteX2" fmla="*/ 842963 w 842963"/>
              <a:gd name="connsiteY2" fmla="*/ 54292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963" h="571500">
                <a:moveTo>
                  <a:pt x="0" y="571500"/>
                </a:moveTo>
                <a:lnTo>
                  <a:pt x="557213" y="0"/>
                </a:lnTo>
                <a:lnTo>
                  <a:pt x="842963" y="5429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14144"/>
            <a:ext cx="8546592" cy="30297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5.4-s2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08010" y="1897416"/>
            <a:ext cx="102111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B11016"/>
                </a:solidFill>
                <a:latin typeface="Arial"/>
                <a:ea typeface="ＭＳ Ｐゴシック" charset="0"/>
                <a:cs typeface="Helvetica" charset="0"/>
              </a:rPr>
              <a:t>Results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616880" y="2609244"/>
            <a:ext cx="260648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Membrane proteins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6324" y="4166892"/>
            <a:ext cx="1445909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Mouse cell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122134" y="4379324"/>
            <a:ext cx="150682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Human cell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638788" y="4560881"/>
            <a:ext cx="1444306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Hybrid cell</a:t>
            </a:r>
          </a:p>
        </p:txBody>
      </p:sp>
      <p:sp>
        <p:nvSpPr>
          <p:cNvPr id="12" name="Freeform 11"/>
          <p:cNvSpPr/>
          <p:nvPr/>
        </p:nvSpPr>
        <p:spPr>
          <a:xfrm>
            <a:off x="1562100" y="2943225"/>
            <a:ext cx="842963" cy="571500"/>
          </a:xfrm>
          <a:custGeom>
            <a:avLst/>
            <a:gdLst>
              <a:gd name="connsiteX0" fmla="*/ 0 w 842963"/>
              <a:gd name="connsiteY0" fmla="*/ 571500 h 571500"/>
              <a:gd name="connsiteX1" fmla="*/ 557213 w 842963"/>
              <a:gd name="connsiteY1" fmla="*/ 0 h 571500"/>
              <a:gd name="connsiteX2" fmla="*/ 842963 w 842963"/>
              <a:gd name="connsiteY2" fmla="*/ 54292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963" h="571500">
                <a:moveTo>
                  <a:pt x="0" y="571500"/>
                </a:moveTo>
                <a:lnTo>
                  <a:pt x="557213" y="0"/>
                </a:lnTo>
                <a:lnTo>
                  <a:pt x="842963" y="5429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14144"/>
            <a:ext cx="8546592" cy="30297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5.4-s3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08010" y="1897416"/>
            <a:ext cx="102111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B11016"/>
                </a:solidFill>
                <a:latin typeface="Arial"/>
                <a:ea typeface="ＭＳ Ｐゴシック" charset="0"/>
                <a:cs typeface="Helvetica" charset="0"/>
              </a:rPr>
              <a:t>Results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616880" y="2609244"/>
            <a:ext cx="260648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Membrane proteins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6324" y="4166892"/>
            <a:ext cx="1445909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Mouse cell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122134" y="4379324"/>
            <a:ext cx="150682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Human cell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638788" y="4560881"/>
            <a:ext cx="1444306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618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Hybrid cell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845408" y="3697708"/>
            <a:ext cx="1995739" cy="6412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Mixed proteins</a:t>
            </a:r>
          </a:p>
          <a:p>
            <a:pPr eaLnBrk="0" hangingPunct="0">
              <a:lnSpc>
                <a:spcPts val="2500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</a:rPr>
              <a:t>after 1 hour</a:t>
            </a:r>
          </a:p>
        </p:txBody>
      </p:sp>
      <p:sp>
        <p:nvSpPr>
          <p:cNvPr id="13" name="Freeform 12"/>
          <p:cNvSpPr/>
          <p:nvPr/>
        </p:nvSpPr>
        <p:spPr>
          <a:xfrm>
            <a:off x="1562100" y="2943225"/>
            <a:ext cx="842963" cy="571500"/>
          </a:xfrm>
          <a:custGeom>
            <a:avLst/>
            <a:gdLst>
              <a:gd name="connsiteX0" fmla="*/ 0 w 842963"/>
              <a:gd name="connsiteY0" fmla="*/ 571500 h 571500"/>
              <a:gd name="connsiteX1" fmla="*/ 557213 w 842963"/>
              <a:gd name="connsiteY1" fmla="*/ 0 h 571500"/>
              <a:gd name="connsiteX2" fmla="*/ 842963 w 842963"/>
              <a:gd name="connsiteY2" fmla="*/ 54292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963" h="571500">
                <a:moveTo>
                  <a:pt x="0" y="571500"/>
                </a:moveTo>
                <a:lnTo>
                  <a:pt x="557213" y="0"/>
                </a:lnTo>
                <a:lnTo>
                  <a:pt x="842963" y="5429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3809</TotalTime>
  <Words>1019</Words>
  <Application>Microsoft Macintosh PowerPoint</Application>
  <PresentationFormat>On-screen Show (4:3)</PresentationFormat>
  <Paragraphs>210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184</vt:i4>
      </vt:variant>
      <vt:variant>
        <vt:lpstr>Slide Titles</vt:lpstr>
      </vt:variant>
      <vt:variant>
        <vt:i4>21</vt:i4>
      </vt:variant>
    </vt:vector>
  </HeadingPairs>
  <TitlesOfParts>
    <vt:vector size="213" baseType="lpstr">
      <vt:lpstr>Helvetica</vt:lpstr>
      <vt:lpstr>ＭＳ Ｐゴシック</vt:lpstr>
      <vt:lpstr>Symbol</vt:lpstr>
      <vt:lpstr>Times</vt:lpstr>
      <vt:lpstr>Times New Roman</vt:lpstr>
      <vt:lpstr>Wingdings</vt:lpstr>
      <vt:lpstr>ヒラギノ角ゴ Pro W3</vt:lpstr>
      <vt:lpstr>Arial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Overview: Life at the Edge</vt:lpstr>
      <vt:lpstr>Concept 5.1: Cellular membranes are fluid mosaics of lipids and proteins</vt:lpstr>
      <vt:lpstr>Figure 5.2</vt:lpstr>
      <vt:lpstr>PowerPoint Presentation</vt:lpstr>
      <vt:lpstr>Figure 5.3</vt:lpstr>
      <vt:lpstr>The Fluidity of Membranes</vt:lpstr>
      <vt:lpstr>Figure 5.4-s1</vt:lpstr>
      <vt:lpstr>Figure 5.4-s2</vt:lpstr>
      <vt:lpstr>Figure 5.4-s3</vt:lpstr>
      <vt:lpstr>PowerPoint Presentation</vt:lpstr>
      <vt:lpstr>PowerPoint Presentation</vt:lpstr>
      <vt:lpstr>Figure 5.5</vt:lpstr>
      <vt:lpstr>Evolution of Differences in Membrane Lipid Composition</vt:lpstr>
      <vt:lpstr>Membrane Proteins and Their Functions</vt:lpstr>
      <vt:lpstr>PowerPoint Presentation</vt:lpstr>
      <vt:lpstr>Figure 5.6</vt:lpstr>
      <vt:lpstr>PowerPoint Presentation</vt:lpstr>
      <vt:lpstr>Figure 5.7</vt:lpstr>
      <vt:lpstr>The Role of Membrane Carbohydrates in  Cell-Cell Recognition</vt:lpstr>
      <vt:lpstr>Synthesis and Sidedness of Membranes</vt:lpstr>
      <vt:lpstr>Figure 5.8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Delana W Perry</cp:lastModifiedBy>
  <cp:revision>612</cp:revision>
  <cp:lastPrinted>2005-03-24T12:52:04Z</cp:lastPrinted>
  <dcterms:created xsi:type="dcterms:W3CDTF">2010-10-31T21:38:30Z</dcterms:created>
  <dcterms:modified xsi:type="dcterms:W3CDTF">2016-10-04T00:38:00Z</dcterms:modified>
</cp:coreProperties>
</file>