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slideLayouts/slideLayout7.xml" ContentType="application/vnd.openxmlformats-officedocument.presentationml.slideLayout+xml"/>
  <Override PartName="/ppt/theme/theme168.xml" ContentType="application/vnd.openxmlformats-officedocument.theme+xml"/>
  <Override PartName="/ppt/slideLayouts/slideLayout8.xml" ContentType="application/vnd.openxmlformats-officedocument.presentationml.slideLayout+xml"/>
  <Override PartName="/ppt/theme/theme169.xml" ContentType="application/vnd.openxmlformats-officedocument.theme+xml"/>
  <Override PartName="/ppt/slideLayouts/slideLayout9.xml" ContentType="application/vnd.openxmlformats-officedocument.presentationml.slideLayout+xml"/>
  <Override PartName="/ppt/theme/theme170.xml" ContentType="application/vnd.openxmlformats-officedocument.theme+xml"/>
  <Override PartName="/ppt/slideLayouts/slideLayout10.xml" ContentType="application/vnd.openxmlformats-officedocument.presentationml.slideLayout+xml"/>
  <Override PartName="/ppt/theme/theme171.xml" ContentType="application/vnd.openxmlformats-officedocument.theme+xml"/>
  <Override PartName="/ppt/slideLayouts/slideLayout11.xml" ContentType="application/vnd.openxmlformats-officedocument.presentationml.slideLayout+xml"/>
  <Override PartName="/ppt/theme/theme172.xml" ContentType="application/vnd.openxmlformats-officedocument.theme+xml"/>
  <Override PartName="/ppt/slideLayouts/slideLayout12.xml" ContentType="application/vnd.openxmlformats-officedocument.presentationml.slideLayout+xml"/>
  <Override PartName="/ppt/theme/theme173.xml" ContentType="application/vnd.openxmlformats-officedocument.theme+xml"/>
  <Override PartName="/ppt/slideLayouts/slideLayout13.xml" ContentType="application/vnd.openxmlformats-officedocument.presentationml.slideLayout+xml"/>
  <Override PartName="/ppt/theme/theme174.xml" ContentType="application/vnd.openxmlformats-officedocument.theme+xml"/>
  <Override PartName="/ppt/slideLayouts/slideLayout14.xml" ContentType="application/vnd.openxmlformats-officedocument.presentationml.slideLayout+xml"/>
  <Override PartName="/ppt/theme/theme175.xml" ContentType="application/vnd.openxmlformats-officedocument.theme+xml"/>
  <Override PartName="/ppt/slideLayouts/slideLayout15.xml" ContentType="application/vnd.openxmlformats-officedocument.presentationml.slideLayout+xml"/>
  <Override PartName="/ppt/theme/theme176.xml" ContentType="application/vnd.openxmlformats-officedocument.theme+xml"/>
  <Override PartName="/ppt/slideLayouts/slideLayout16.xml" ContentType="application/vnd.openxmlformats-officedocument.presentationml.slideLayout+xml"/>
  <Override PartName="/ppt/theme/theme177.xml" ContentType="application/vnd.openxmlformats-officedocument.theme+xml"/>
  <Override PartName="/ppt/slideLayouts/slideLayout17.xml" ContentType="application/vnd.openxmlformats-officedocument.presentationml.slideLayout+xml"/>
  <Override PartName="/ppt/theme/theme178.xml" ContentType="application/vnd.openxmlformats-officedocument.theme+xml"/>
  <Override PartName="/ppt/slideLayouts/slideLayout18.xml" ContentType="application/vnd.openxmlformats-officedocument.presentationml.slideLayout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03.xml" ContentType="application/vnd.openxmlformats-officedocument.theme+xml"/>
  <Override PartName="/ppt/theme/theme204.xml" ContentType="application/vnd.openxmlformats-officedocument.theme+xml"/>
  <Override PartName="/ppt/theme/theme205.xml" ContentType="application/vnd.openxmlformats-officedocument.theme+xml"/>
  <Override PartName="/ppt/theme/theme206.xml" ContentType="application/vnd.openxmlformats-officedocument.theme+xml"/>
  <Override PartName="/ppt/theme/theme207.xml" ContentType="application/vnd.openxmlformats-officedocument.theme+xml"/>
  <Override PartName="/ppt/theme/theme208.xml" ContentType="application/vnd.openxmlformats-officedocument.theme+xml"/>
  <Override PartName="/ppt/theme/theme209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212.xml" ContentType="application/vnd.openxmlformats-officedocument.theme+xml"/>
  <Override PartName="/ppt/theme/theme213.xml" ContentType="application/vnd.openxmlformats-officedocument.theme+xml"/>
  <Override PartName="/ppt/theme/theme214.xml" ContentType="application/vnd.openxmlformats-officedocument.theme+xml"/>
  <Override PartName="/ppt/theme/theme215.xml" ContentType="application/vnd.openxmlformats-officedocument.theme+xml"/>
  <Override PartName="/ppt/theme/theme216.xml" ContentType="application/vnd.openxmlformats-officedocument.theme+xml"/>
  <Override PartName="/ppt/theme/theme217.xml" ContentType="application/vnd.openxmlformats-officedocument.theme+xml"/>
  <Override PartName="/ppt/theme/theme218.xml" ContentType="application/vnd.openxmlformats-officedocument.theme+xml"/>
  <Override PartName="/ppt/theme/theme219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ppt/theme/theme222.xml" ContentType="application/vnd.openxmlformats-officedocument.theme+xml"/>
  <Override PartName="/ppt/theme/theme223.xml" ContentType="application/vnd.openxmlformats-officedocument.theme+xml"/>
  <Override PartName="/ppt/theme/theme224.xml" ContentType="application/vnd.openxmlformats-officedocument.theme+xml"/>
  <Override PartName="/ppt/theme/theme225.xml" ContentType="application/vnd.openxmlformats-officedocument.theme+xml"/>
  <Override PartName="/ppt/theme/theme226.xml" ContentType="application/vnd.openxmlformats-officedocument.theme+xml"/>
  <Override PartName="/ppt/theme/theme227.xml" ContentType="application/vnd.openxmlformats-officedocument.theme+xml"/>
  <Override PartName="/ppt/theme/theme228.xml" ContentType="application/vnd.openxmlformats-officedocument.theme+xml"/>
  <Override PartName="/ppt/theme/theme229.xml" ContentType="application/vnd.openxmlformats-officedocument.theme+xml"/>
  <Override PartName="/ppt/theme/theme230.xml" ContentType="application/vnd.openxmlformats-officedocument.theme+xml"/>
  <Override PartName="/ppt/theme/theme231.xml" ContentType="application/vnd.openxmlformats-officedocument.theme+xml"/>
  <Override PartName="/ppt/theme/theme232.xml" ContentType="application/vnd.openxmlformats-officedocument.theme+xml"/>
  <Override PartName="/ppt/theme/theme233.xml" ContentType="application/vnd.openxmlformats-officedocument.theme+xml"/>
  <Override PartName="/ppt/theme/theme234.xml" ContentType="application/vnd.openxmlformats-officedocument.theme+xml"/>
  <Override PartName="/ppt/theme/theme235.xml" ContentType="application/vnd.openxmlformats-officedocument.theme+xml"/>
  <Override PartName="/ppt/theme/theme236.xml" ContentType="application/vnd.openxmlformats-officedocument.theme+xml"/>
  <Override PartName="/ppt/theme/theme237.xml" ContentType="application/vnd.openxmlformats-officedocument.theme+xml"/>
  <Override PartName="/ppt/theme/theme238.xml" ContentType="application/vnd.openxmlformats-officedocument.theme+xml"/>
  <Override PartName="/ppt/theme/theme239.xml" ContentType="application/vnd.openxmlformats-officedocument.theme+xml"/>
  <Override PartName="/ppt/theme/theme240.xml" ContentType="application/vnd.openxmlformats-officedocument.theme+xml"/>
  <Override PartName="/ppt/theme/theme241.xml" ContentType="application/vnd.openxmlformats-officedocument.theme+xml"/>
  <Override PartName="/ppt/theme/theme242.xml" ContentType="application/vnd.openxmlformats-officedocument.theme+xml"/>
  <Override PartName="/ppt/theme/theme243.xml" ContentType="application/vnd.openxmlformats-officedocument.theme+xml"/>
  <Override PartName="/ppt/theme/theme244.xml" ContentType="application/vnd.openxmlformats-officedocument.theme+xml"/>
  <Override PartName="/ppt/theme/theme245.xml" ContentType="application/vnd.openxmlformats-officedocument.theme+xml"/>
  <Override PartName="/ppt/theme/theme246.xml" ContentType="application/vnd.openxmlformats-officedocument.theme+xml"/>
  <Override PartName="/ppt/theme/theme247.xml" ContentType="application/vnd.openxmlformats-officedocument.theme+xml"/>
  <Override PartName="/ppt/theme/theme248.xml" ContentType="application/vnd.openxmlformats-officedocument.theme+xml"/>
  <Override PartName="/ppt/theme/theme249.xml" ContentType="application/vnd.openxmlformats-officedocument.theme+xml"/>
  <Override PartName="/ppt/theme/theme250.xml" ContentType="application/vnd.openxmlformats-officedocument.theme+xml"/>
  <Override PartName="/ppt/theme/theme251.xml" ContentType="application/vnd.openxmlformats-officedocument.theme+xml"/>
  <Override PartName="/ppt/theme/theme252.xml" ContentType="application/vnd.openxmlformats-officedocument.theme+xml"/>
  <Override PartName="/ppt/theme/theme253.xml" ContentType="application/vnd.openxmlformats-officedocument.theme+xml"/>
  <Override PartName="/ppt/theme/theme254.xml" ContentType="application/vnd.openxmlformats-officedocument.theme+xml"/>
  <Override PartName="/ppt/theme/theme255.xml" ContentType="application/vnd.openxmlformats-officedocument.theme+xml"/>
  <Override PartName="/ppt/theme/theme256.xml" ContentType="application/vnd.openxmlformats-officedocument.theme+xml"/>
  <Override PartName="/ppt/theme/theme257.xml" ContentType="application/vnd.openxmlformats-officedocument.theme+xml"/>
  <Override PartName="/ppt/theme/theme258.xml" ContentType="application/vnd.openxmlformats-officedocument.theme+xml"/>
  <Override PartName="/ppt/theme/theme2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  <p:sldMasterId id="2147484185" r:id="rId203"/>
    <p:sldMasterId id="2147484187" r:id="rId204"/>
    <p:sldMasterId id="2147484189" r:id="rId205"/>
    <p:sldMasterId id="2147484191" r:id="rId206"/>
    <p:sldMasterId id="2147484193" r:id="rId207"/>
    <p:sldMasterId id="2147484195" r:id="rId208"/>
    <p:sldMasterId id="2147484197" r:id="rId209"/>
    <p:sldMasterId id="2147484199" r:id="rId210"/>
    <p:sldMasterId id="2147484201" r:id="rId211"/>
    <p:sldMasterId id="2147484203" r:id="rId212"/>
    <p:sldMasterId id="2147484205" r:id="rId213"/>
    <p:sldMasterId id="2147484207" r:id="rId214"/>
    <p:sldMasterId id="2147484209" r:id="rId215"/>
    <p:sldMasterId id="2147484211" r:id="rId216"/>
    <p:sldMasterId id="2147484213" r:id="rId217"/>
    <p:sldMasterId id="2147484215" r:id="rId218"/>
    <p:sldMasterId id="2147484217" r:id="rId219"/>
    <p:sldMasterId id="2147484219" r:id="rId220"/>
    <p:sldMasterId id="2147484221" r:id="rId221"/>
    <p:sldMasterId id="2147484223" r:id="rId222"/>
    <p:sldMasterId id="2147484225" r:id="rId223"/>
    <p:sldMasterId id="2147484227" r:id="rId224"/>
    <p:sldMasterId id="2147484229" r:id="rId225"/>
    <p:sldMasterId id="2147484231" r:id="rId226"/>
    <p:sldMasterId id="2147484233" r:id="rId227"/>
    <p:sldMasterId id="2147484235" r:id="rId228"/>
    <p:sldMasterId id="2147484237" r:id="rId229"/>
    <p:sldMasterId id="2147484239" r:id="rId230"/>
    <p:sldMasterId id="2147484241" r:id="rId231"/>
    <p:sldMasterId id="2147484243" r:id="rId232"/>
    <p:sldMasterId id="2147484245" r:id="rId233"/>
    <p:sldMasterId id="2147484247" r:id="rId234"/>
    <p:sldMasterId id="2147484249" r:id="rId235"/>
    <p:sldMasterId id="2147484251" r:id="rId236"/>
    <p:sldMasterId id="2147484253" r:id="rId237"/>
    <p:sldMasterId id="2147484255" r:id="rId238"/>
    <p:sldMasterId id="2147484257" r:id="rId239"/>
    <p:sldMasterId id="2147484259" r:id="rId240"/>
    <p:sldMasterId id="2147484261" r:id="rId241"/>
    <p:sldMasterId id="2147484263" r:id="rId242"/>
    <p:sldMasterId id="2147484265" r:id="rId243"/>
    <p:sldMasterId id="2147484267" r:id="rId244"/>
    <p:sldMasterId id="2147484269" r:id="rId245"/>
    <p:sldMasterId id="2147484271" r:id="rId246"/>
    <p:sldMasterId id="2147484273" r:id="rId247"/>
    <p:sldMasterId id="2147484275" r:id="rId248"/>
    <p:sldMasterId id="2147484277" r:id="rId249"/>
    <p:sldMasterId id="2147484279" r:id="rId250"/>
    <p:sldMasterId id="2147484281" r:id="rId251"/>
    <p:sldMasterId id="2147484283" r:id="rId252"/>
    <p:sldMasterId id="2147484285" r:id="rId253"/>
    <p:sldMasterId id="2147484287" r:id="rId254"/>
    <p:sldMasterId id="2147484289" r:id="rId255"/>
    <p:sldMasterId id="2147484291" r:id="rId256"/>
    <p:sldMasterId id="2147484293" r:id="rId257"/>
  </p:sldMasterIdLst>
  <p:notesMasterIdLst>
    <p:notesMasterId r:id="rId282"/>
  </p:notesMasterIdLst>
  <p:handoutMasterIdLst>
    <p:handoutMasterId r:id="rId283"/>
  </p:handoutMasterIdLst>
  <p:sldIdLst>
    <p:sldId id="302" r:id="rId258"/>
    <p:sldId id="303" r:id="rId259"/>
    <p:sldId id="359" r:id="rId260"/>
    <p:sldId id="464" r:id="rId261"/>
    <p:sldId id="465" r:id="rId262"/>
    <p:sldId id="466" r:id="rId263"/>
    <p:sldId id="305" r:id="rId264"/>
    <p:sldId id="306" r:id="rId265"/>
    <p:sldId id="307" r:id="rId266"/>
    <p:sldId id="467" r:id="rId267"/>
    <p:sldId id="468" r:id="rId268"/>
    <p:sldId id="469" r:id="rId269"/>
    <p:sldId id="470" r:id="rId270"/>
    <p:sldId id="471" r:id="rId271"/>
    <p:sldId id="309" r:id="rId272"/>
    <p:sldId id="310" r:id="rId273"/>
    <p:sldId id="472" r:id="rId274"/>
    <p:sldId id="473" r:id="rId275"/>
    <p:sldId id="474" r:id="rId276"/>
    <p:sldId id="312" r:id="rId277"/>
    <p:sldId id="313" r:id="rId278"/>
    <p:sldId id="360" r:id="rId279"/>
    <p:sldId id="361" r:id="rId280"/>
    <p:sldId id="475" r:id="rId281"/>
  </p:sldIdLst>
  <p:sldSz cx="9144000" cy="6858000" type="screen4x3"/>
  <p:notesSz cx="6858000" cy="9144000"/>
  <p:custDataLst>
    <p:tags r:id="rId2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2205" autoAdjust="0"/>
  </p:normalViewPr>
  <p:slideViewPr>
    <p:cSldViewPr snapToGrid="0" showGuides="1">
      <p:cViewPr varScale="1">
        <p:scale>
          <a:sx n="67" d="100"/>
          <a:sy n="67" d="100"/>
        </p:scale>
        <p:origin x="1512" y="66"/>
      </p:cViewPr>
      <p:guideLst>
        <p:guide orient="horz" pos="2158"/>
        <p:guide pos="2880"/>
        <p:guide orient="horz" pos="2204"/>
        <p:guide pos="2092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26" Type="http://schemas.openxmlformats.org/officeDocument/2006/relationships/slideMaster" Target="slideMasters/slideMaster226.xml"/><Relationship Id="rId247" Type="http://schemas.openxmlformats.org/officeDocument/2006/relationships/slideMaster" Target="slideMasters/slideMaster247.xml"/><Relationship Id="rId107" Type="http://schemas.openxmlformats.org/officeDocument/2006/relationships/slideMaster" Target="slideMasters/slideMaster107.xml"/><Relationship Id="rId268" Type="http://schemas.openxmlformats.org/officeDocument/2006/relationships/slide" Target="slides/slide11.xml"/><Relationship Id="rId289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Master" Target="slideMasters/slideMaster216.xml"/><Relationship Id="rId237" Type="http://schemas.openxmlformats.org/officeDocument/2006/relationships/slideMaster" Target="slideMasters/slideMaster237.xml"/><Relationship Id="rId258" Type="http://schemas.openxmlformats.org/officeDocument/2006/relationships/slide" Target="slides/slide1.xml"/><Relationship Id="rId279" Type="http://schemas.openxmlformats.org/officeDocument/2006/relationships/slide" Target="slides/slide22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227" Type="http://schemas.openxmlformats.org/officeDocument/2006/relationships/slideMaster" Target="slideMasters/slideMaster227.xml"/><Relationship Id="rId248" Type="http://schemas.openxmlformats.org/officeDocument/2006/relationships/slideMaster" Target="slideMasters/slideMaster248.xml"/><Relationship Id="rId269" Type="http://schemas.openxmlformats.org/officeDocument/2006/relationships/slide" Target="slides/slide12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Master" Target="slideMasters/slideMaster108.xml"/><Relationship Id="rId129" Type="http://schemas.openxmlformats.org/officeDocument/2006/relationships/slideMaster" Target="slideMasters/slideMaster129.xml"/><Relationship Id="rId280" Type="http://schemas.openxmlformats.org/officeDocument/2006/relationships/slide" Target="slides/slide23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61" Type="http://schemas.openxmlformats.org/officeDocument/2006/relationships/slideMaster" Target="slideMasters/slideMaster161.xml"/><Relationship Id="rId182" Type="http://schemas.openxmlformats.org/officeDocument/2006/relationships/slideMaster" Target="slideMasters/slideMaster182.xml"/><Relationship Id="rId217" Type="http://schemas.openxmlformats.org/officeDocument/2006/relationships/slideMaster" Target="slideMasters/slideMaster217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259" Type="http://schemas.openxmlformats.org/officeDocument/2006/relationships/slide" Target="slides/slide2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" Target="slides/slide13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51" Type="http://schemas.openxmlformats.org/officeDocument/2006/relationships/slideMaster" Target="slideMasters/slideMaster151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28" Type="http://schemas.openxmlformats.org/officeDocument/2006/relationships/slideMaster" Target="slideMasters/slideMaster228.xml"/><Relationship Id="rId249" Type="http://schemas.openxmlformats.org/officeDocument/2006/relationships/slideMaster" Target="slideMasters/slideMaster249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" Target="slides/slide3.xml"/><Relationship Id="rId281" Type="http://schemas.openxmlformats.org/officeDocument/2006/relationships/slide" Target="slides/slide24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Master" Target="slideMasters/slideMaster213.xml"/><Relationship Id="rId218" Type="http://schemas.openxmlformats.org/officeDocument/2006/relationships/slideMaster" Target="slideMasters/slideMaster218.xml"/><Relationship Id="rId234" Type="http://schemas.openxmlformats.org/officeDocument/2006/relationships/slideMaster" Target="slideMasters/slideMaster234.xml"/><Relationship Id="rId239" Type="http://schemas.openxmlformats.org/officeDocument/2006/relationships/slideMaster" Target="slideMasters/slideMaster23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Master" Target="slideMasters/slideMaster250.xml"/><Relationship Id="rId255" Type="http://schemas.openxmlformats.org/officeDocument/2006/relationships/slideMaster" Target="slideMasters/slideMaster255.xml"/><Relationship Id="rId271" Type="http://schemas.openxmlformats.org/officeDocument/2006/relationships/slide" Target="slides/slide14.xml"/><Relationship Id="rId276" Type="http://schemas.openxmlformats.org/officeDocument/2006/relationships/slide" Target="slides/slide1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208" Type="http://schemas.openxmlformats.org/officeDocument/2006/relationships/slideMaster" Target="slideMasters/slideMaster208.xml"/><Relationship Id="rId229" Type="http://schemas.openxmlformats.org/officeDocument/2006/relationships/slideMaster" Target="slideMasters/slideMaster229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0" Type="http://schemas.openxmlformats.org/officeDocument/2006/relationships/slideMaster" Target="slideMasters/slideMaster240.xml"/><Relationship Id="rId245" Type="http://schemas.openxmlformats.org/officeDocument/2006/relationships/slideMaster" Target="slideMasters/slideMaster245.xml"/><Relationship Id="rId261" Type="http://schemas.openxmlformats.org/officeDocument/2006/relationships/slide" Target="slides/slide4.xml"/><Relationship Id="rId266" Type="http://schemas.openxmlformats.org/officeDocument/2006/relationships/slide" Target="slides/slide9.xml"/><Relationship Id="rId287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282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Master" Target="slideMasters/slideMaster219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0" Type="http://schemas.openxmlformats.org/officeDocument/2006/relationships/slideMaster" Target="slideMasters/slideMaster230.xml"/><Relationship Id="rId235" Type="http://schemas.openxmlformats.org/officeDocument/2006/relationships/slideMaster" Target="slideMasters/slideMaster235.xml"/><Relationship Id="rId251" Type="http://schemas.openxmlformats.org/officeDocument/2006/relationships/slideMaster" Target="slideMasters/slideMaster251.xml"/><Relationship Id="rId256" Type="http://schemas.openxmlformats.org/officeDocument/2006/relationships/slideMaster" Target="slideMasters/slideMaster256.xml"/><Relationship Id="rId277" Type="http://schemas.openxmlformats.org/officeDocument/2006/relationships/slide" Target="slides/slide20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72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0" Type="http://schemas.openxmlformats.org/officeDocument/2006/relationships/slideMaster" Target="slideMasters/slideMaster220.xml"/><Relationship Id="rId225" Type="http://schemas.openxmlformats.org/officeDocument/2006/relationships/slideMaster" Target="slideMasters/slideMaster225.xml"/><Relationship Id="rId241" Type="http://schemas.openxmlformats.org/officeDocument/2006/relationships/slideMaster" Target="slideMasters/slideMaster241.xml"/><Relationship Id="rId246" Type="http://schemas.openxmlformats.org/officeDocument/2006/relationships/slideMaster" Target="slideMasters/slideMaster246.xml"/><Relationship Id="rId267" Type="http://schemas.openxmlformats.org/officeDocument/2006/relationships/slide" Target="slides/slide10.xml"/><Relationship Id="rId288" Type="http://schemas.openxmlformats.org/officeDocument/2006/relationships/theme" Target="theme/theme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262" Type="http://schemas.openxmlformats.org/officeDocument/2006/relationships/slide" Target="slides/slide5.xml"/><Relationship Id="rId28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Master" Target="slideMasters/slideMaster21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" Target="slides/slide21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52" Type="http://schemas.openxmlformats.org/officeDocument/2006/relationships/slideMaster" Target="slideMasters/slideMaster252.xml"/><Relationship Id="rId273" Type="http://schemas.openxmlformats.org/officeDocument/2006/relationships/slide" Target="slides/slide1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42" Type="http://schemas.openxmlformats.org/officeDocument/2006/relationships/slideMaster" Target="slideMasters/slideMaster242.xml"/><Relationship Id="rId263" Type="http://schemas.openxmlformats.org/officeDocument/2006/relationships/slide" Target="slides/slide6.xml"/><Relationship Id="rId284" Type="http://schemas.openxmlformats.org/officeDocument/2006/relationships/tags" Target="tags/tag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Master" Target="slideMasters/slideMaster211.xml"/><Relationship Id="rId232" Type="http://schemas.openxmlformats.org/officeDocument/2006/relationships/slideMaster" Target="slideMasters/slideMaster232.xml"/><Relationship Id="rId253" Type="http://schemas.openxmlformats.org/officeDocument/2006/relationships/slideMaster" Target="slideMasters/slideMaster253.xml"/><Relationship Id="rId274" Type="http://schemas.openxmlformats.org/officeDocument/2006/relationships/slide" Target="slides/slide17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201" Type="http://schemas.openxmlformats.org/officeDocument/2006/relationships/slideMaster" Target="slideMasters/slideMaster201.xml"/><Relationship Id="rId222" Type="http://schemas.openxmlformats.org/officeDocument/2006/relationships/slideMaster" Target="slideMasters/slideMaster222.xml"/><Relationship Id="rId243" Type="http://schemas.openxmlformats.org/officeDocument/2006/relationships/slideMaster" Target="slideMasters/slideMaster243.xml"/><Relationship Id="rId264" Type="http://schemas.openxmlformats.org/officeDocument/2006/relationships/slide" Target="slides/slide7.xml"/><Relationship Id="rId285" Type="http://schemas.openxmlformats.org/officeDocument/2006/relationships/commentAuthors" Target="commentAuthor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Master" Target="slideMasters/slideMaster233.xml"/><Relationship Id="rId254" Type="http://schemas.openxmlformats.org/officeDocument/2006/relationships/slideMaster" Target="slideMasters/slideMaster254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slide" Target="slides/slide18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202" Type="http://schemas.openxmlformats.org/officeDocument/2006/relationships/slideMaster" Target="slideMasters/slideMaster202.xml"/><Relationship Id="rId223" Type="http://schemas.openxmlformats.org/officeDocument/2006/relationships/slideMaster" Target="slideMasters/slideMaster223.xml"/><Relationship Id="rId244" Type="http://schemas.openxmlformats.org/officeDocument/2006/relationships/slideMaster" Target="slideMasters/slideMaster244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" Target="slides/slide8.xml"/><Relationship Id="rId2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14-09-2018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25CB8FF-CA12-43C7-901F-7DE77EE865D7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49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3.14 Saturated and unsaturated fats and fatty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5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3.14-1 Saturated and unsaturated fats and fatty acids (part 1: saturated fat)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3.14-1a Saturated and unsaturated fats and fatty acids (part 1a: butter)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05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3.14-2 Saturated and unsaturated fats and fatty acids (part 2: unsaturated fat)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3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3.14-2a Saturated and unsaturated fats and fatty acids (part 2a: olive oil)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2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0655020-A6EF-476A-92B7-83FBC0A377A6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15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50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97403A7-9F03-46DC-845E-7CB4A2A6A108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16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73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3.15 The structure of a phospholipid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7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3.15-1 The structure of a phospholipid (part 1: structural formula and space-filling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78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3.15-2 The structure of a phospholipid (part 2: the phospholipid bilayer)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7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C5DA6E6-DC97-4600-A85E-9237242F3CCA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68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61CADB9-4A0B-44FB-ABF9-AC79A0233BE4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20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208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00DF7DD-847D-493B-B3CE-EB278265A81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21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Times New Roman" pitchFamily="18" charset="0"/>
              <a:ea typeface="ヒラギノ角ゴ Pro W3" charset="-128"/>
            </a:endParaRPr>
          </a:p>
          <a:p>
            <a:pPr defTabSz="457200" eaLnBrk="1" hangingPunct="1">
              <a:spcBef>
                <a:spcPct val="0"/>
              </a:spcBef>
            </a:pPr>
            <a:endParaRPr lang="en-US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022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77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21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3.16 Cholesterol, a steroid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0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3.13 The synthesis and structure of a fat, or triacylglycerol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3.13-1 The synthesis and structure of a fat, or triacylglycerol (part 1: dehydration reaction)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6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3.13-2 The synthesis and structure of a fat, or triacylglycerol (part 2: a triacylglycerol molecule)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2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1F2C7A0-F2E0-4729-A981-C3A54082B312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7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99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ED25E1B-CE30-4FE0-B6E2-2F3F33393A2A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8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34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3C7A804-4660-40D9-B2F7-CD81DA227893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9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00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     © 2016 Pearson Education,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1156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093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7412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3692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943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1473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040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5923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292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95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308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917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8.xml"/><Relationship Id="rId1" Type="http://schemas.openxmlformats.org/officeDocument/2006/relationships/slideLayout" Target="../slideLayouts/slideLayout7.xml"/></Relationships>
</file>

<file path=ppt/slideMasters/_rels/slideMaster1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9.xml"/><Relationship Id="rId1" Type="http://schemas.openxmlformats.org/officeDocument/2006/relationships/slideLayout" Target="../slideLayouts/slideLayout8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0.xml"/><Relationship Id="rId1" Type="http://schemas.openxmlformats.org/officeDocument/2006/relationships/slideLayout" Target="../slideLayouts/slideLayout9.xml"/></Relationships>
</file>

<file path=ppt/slideMasters/_rels/slideMaster1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1.xml"/><Relationship Id="rId1" Type="http://schemas.openxmlformats.org/officeDocument/2006/relationships/slideLayout" Target="../slideLayouts/slideLayout10.xml"/></Relationships>
</file>

<file path=ppt/slideMasters/_rels/slideMaster1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2.xml"/><Relationship Id="rId1" Type="http://schemas.openxmlformats.org/officeDocument/2006/relationships/slideLayout" Target="../slideLayouts/slideLayout11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12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13.xml"/></Relationships>
</file>

<file path=ppt/slideMasters/_rels/slideMaster1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5.xml"/><Relationship Id="rId1" Type="http://schemas.openxmlformats.org/officeDocument/2006/relationships/slideLayout" Target="../slideLayouts/slideLayout14.xml"/></Relationships>
</file>

<file path=ppt/slideMasters/_rels/slideMaster1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6.xml"/><Relationship Id="rId1" Type="http://schemas.openxmlformats.org/officeDocument/2006/relationships/slideLayout" Target="../slideLayouts/slideLayout15.xml"/></Relationships>
</file>

<file path=ppt/slideMasters/_rels/slideMaster1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7.xml"/><Relationship Id="rId1" Type="http://schemas.openxmlformats.org/officeDocument/2006/relationships/slideLayout" Target="../slideLayouts/slideLayout16.xml"/></Relationships>
</file>

<file path=ppt/slideMasters/_rels/slideMaster1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8.xml"/><Relationship Id="rId1" Type="http://schemas.openxmlformats.org/officeDocument/2006/relationships/slideLayout" Target="../slideLayouts/slideLayout17.xml"/></Relationships>
</file>

<file path=ppt/slideMasters/_rels/slideMaster1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9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4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2.xml"/></Relationships>
</file>

<file path=ppt/slideMasters/_rels/slideMaster2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slideMasters/_rels/slideMaster2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4.xml"/></Relationships>
</file>

<file path=ppt/slideMasters/_rels/slideMaster2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5.xml"/></Relationships>
</file>

<file path=ppt/slideMasters/_rels/slideMaster2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6.xml"/></Relationships>
</file>

<file path=ppt/slideMasters/_rels/slideMaster2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7.xml"/></Relationships>
</file>

<file path=ppt/slideMasters/_rels/slideMaster2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8.xml"/></Relationships>
</file>

<file path=ppt/slideMasters/_rels/slideMaster2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9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0.xml"/></Relationships>
</file>

<file path=ppt/slideMasters/_rels/slideMaster2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1.xml"/></Relationships>
</file>

<file path=ppt/slideMasters/_rels/slideMaster2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2.xml"/></Relationships>
</file>

<file path=ppt/slideMasters/_rels/slideMaster2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3.xml"/></Relationships>
</file>

<file path=ppt/slideMasters/_rels/slideMaster2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4.xml"/></Relationships>
</file>

<file path=ppt/slideMasters/_rels/slideMaster2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5.xml"/></Relationships>
</file>

<file path=ppt/slideMasters/_rels/slideMaster2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6.xml"/></Relationships>
</file>

<file path=ppt/slideMasters/_rels/slideMaster2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7.xml"/></Relationships>
</file>

<file path=ppt/slideMasters/_rels/slideMaster2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8.xml"/></Relationships>
</file>

<file path=ppt/slideMasters/_rels/slideMaster2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9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0.xml"/></Relationships>
</file>

<file path=ppt/slideMasters/_rels/slideMaster2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1.xml"/></Relationships>
</file>

<file path=ppt/slideMasters/_rels/slideMaster2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2.xml"/></Relationships>
</file>

<file path=ppt/slideMasters/_rels/slideMaster2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3.xml"/></Relationships>
</file>

<file path=ppt/slideMasters/_rels/slideMaster2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4.xml"/></Relationships>
</file>

<file path=ppt/slideMasters/_rels/slideMaster2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5.xml"/></Relationships>
</file>

<file path=ppt/slideMasters/_rels/slideMaster2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6.xml"/></Relationships>
</file>

<file path=ppt/slideMasters/_rels/slideMaster2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7.xml"/></Relationships>
</file>

<file path=ppt/slideMasters/_rels/slideMaster2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8.xml"/></Relationships>
</file>

<file path=ppt/slideMasters/_rels/slideMaster2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9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0.xml"/></Relationships>
</file>

<file path=ppt/slideMasters/_rels/slideMaster2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1.xml"/></Relationships>
</file>

<file path=ppt/slideMasters/_rels/slideMaster2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2.xml"/></Relationships>
</file>

<file path=ppt/slideMasters/_rels/slideMaster2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3.xml"/></Relationships>
</file>

<file path=ppt/slideMasters/_rels/slideMaster2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4.xml"/></Relationships>
</file>

<file path=ppt/slideMasters/_rels/slideMaster2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5.xml"/></Relationships>
</file>

<file path=ppt/slideMasters/_rels/slideMaster2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6.xml"/></Relationships>
</file>

<file path=ppt/slideMasters/_rels/slideMaster2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7.xml"/></Relationships>
</file>

<file path=ppt/slideMasters/_rels/slideMaster2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8.xml"/></Relationships>
</file>

<file path=ppt/slideMasters/_rels/slideMaster2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9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0.xml"/></Relationships>
</file>

<file path=ppt/slideMasters/_rels/slideMaster2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1.xml"/></Relationships>
</file>

<file path=ppt/slideMasters/_rels/slideMaster2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2.xml"/></Relationships>
</file>

<file path=ppt/slideMasters/_rels/slideMaster2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3.xml"/></Relationships>
</file>

<file path=ppt/slideMasters/_rels/slideMaster2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4.xml"/></Relationships>
</file>

<file path=ppt/slideMasters/_rels/slideMaster2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5.xml"/></Relationships>
</file>

<file path=ppt/slideMasters/_rels/slideMaster2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6.xml"/></Relationships>
</file>

<file path=ppt/slideMasters/_rels/slideMaster2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7.xml"/></Relationships>
</file>

<file path=ppt/slideMasters/_rels/slideMaster2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8.xml"/></Relationships>
</file>

<file path=ppt/slideMasters/_rels/slideMaster2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9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0.xml"/></Relationships>
</file>

<file path=ppt/slideMasters/_rels/slideMaster2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1.xml"/></Relationships>
</file>

<file path=ppt/slideMasters/_rels/slideMaster2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2.xml"/></Relationships>
</file>

<file path=ppt/slideMasters/_rels/slideMaster2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3.xml"/></Relationships>
</file>

<file path=ppt/slideMasters/_rels/slideMaster2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4.xml"/></Relationships>
</file>

<file path=ppt/slideMasters/_rels/slideMaster2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5.xml"/></Relationships>
</file>

<file path=ppt/slideMasters/_rels/slideMaster2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6.xml"/></Relationships>
</file>

<file path=ppt/slideMasters/_rels/slideMaster2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7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71643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542285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91965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25323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820491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628474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33392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45519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865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63984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16383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4894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05294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12164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391910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558248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806874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39474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395302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54960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93062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95310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62010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0296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64154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567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8347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15638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91556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83306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9789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51056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37257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82274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96813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048087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26778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61361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505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0835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51286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778453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44250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03921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02702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556940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96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8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39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16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65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198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500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09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5110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52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15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66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45999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44910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50775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562699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54704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32459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92308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21324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99041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47706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0323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29580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165354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993890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06501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89523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18680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64604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727180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91285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66010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6772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49014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320506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98646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91971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230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09175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42956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9394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509692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40644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55921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805534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148229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16758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31717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14944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8783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79430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920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427644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4086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33308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94880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426503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439639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879765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411140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36498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685464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810802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75131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01526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92955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9717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53864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78780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796455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450843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58420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00272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81644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14152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60349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814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41207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665733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89957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32934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19219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55243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411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32222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23549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806729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358371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687789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srgbClr val="000000"/>
                </a:solidFill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C:\Documents%20and%20Settings\rajesh.ACEPRO\Desktop\18092015\Campbel\Labeled\048-03_14aaSatFatButter-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Documents%20and%20Settings\rajesh.ACEPRO\Desktop\18092015\Campbel\Labeled\050-03_14baUnsatFatOliveOil-L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C:\Documents%20and%20Settings\rajesh.ACEPRO\Desktop\18092015\Campbel\Labeled\054-03_16Cholesterol-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3.4: Lipids are a diverse group of hydrophobic molecules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Lipids</a:t>
            </a:r>
            <a:r>
              <a:rPr lang="en-US" dirty="0"/>
              <a:t> do not form true polymers</a:t>
            </a:r>
          </a:p>
          <a:p>
            <a:r>
              <a:rPr lang="en-US" dirty="0"/>
              <a:t>The unifying feature of lipids is having little or no affinity for water</a:t>
            </a:r>
          </a:p>
          <a:p>
            <a:r>
              <a:rPr lang="en-US" dirty="0"/>
              <a:t>Lipids are hydrophobic because they consist mostly </a:t>
            </a:r>
            <a:br>
              <a:rPr lang="en-US" dirty="0"/>
            </a:br>
            <a:r>
              <a:rPr lang="en-US" dirty="0"/>
              <a:t>of hydrocarbons, which form nonpolar covalent bonds</a:t>
            </a:r>
          </a:p>
          <a:p>
            <a:r>
              <a:rPr lang="en-US" dirty="0"/>
              <a:t>The most biologically important lipids are fats, phospholipids, and steroids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385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" y="1124712"/>
            <a:ext cx="8296656" cy="46085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Figure 3.14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5625" y="1133634"/>
            <a:ext cx="136095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Saturated fat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448188" y="1132046"/>
            <a:ext cx="15885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Unsaturated fat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455625" y="2617947"/>
            <a:ext cx="1072409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Structural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formula of a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saturated fat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molecule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55625" y="3799047"/>
            <a:ext cx="1062791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Space-filling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model of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stearic acid,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saturated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4448188" y="3360897"/>
            <a:ext cx="155331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Structural formula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an unsaturated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 molecule</a:t>
            </a:r>
          </a:p>
          <a:p>
            <a:pPr eaLnBrk="0" hangingPunct="0">
              <a:lnSpc>
                <a:spcPts val="1550"/>
              </a:lnSpc>
            </a:pP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4"/>
          <p:cNvSpPr txBox="1">
            <a:spLocks noChangeArrowheads="1"/>
          </p:cNvSpPr>
          <p:nvPr/>
        </p:nvSpPr>
        <p:spPr bwMode="auto">
          <a:xfrm>
            <a:off x="4448188" y="4564222"/>
            <a:ext cx="1202252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Space-filling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model of oleic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acid, an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unsaturated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</p:txBody>
      </p:sp>
      <p:sp>
        <p:nvSpPr>
          <p:cNvPr id="13" name="TextBox 89"/>
          <p:cNvSpPr txBox="1">
            <a:spLocks noChangeArrowheads="1"/>
          </p:cNvSpPr>
          <p:nvPr/>
        </p:nvSpPr>
        <p:spPr bwMode="auto">
          <a:xfrm>
            <a:off x="5994413" y="5277009"/>
            <a:ext cx="139942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Cis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double bond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bending.</a:t>
            </a:r>
          </a:p>
        </p:txBody>
      </p:sp>
      <p:sp>
        <p:nvSpPr>
          <p:cNvPr id="2" name="Freeform 1"/>
          <p:cNvSpPr/>
          <p:nvPr/>
        </p:nvSpPr>
        <p:spPr>
          <a:xfrm>
            <a:off x="6829425" y="4962525"/>
            <a:ext cx="454025" cy="323850"/>
          </a:xfrm>
          <a:custGeom>
            <a:avLst/>
            <a:gdLst>
              <a:gd name="connsiteX0" fmla="*/ 454025 w 454025"/>
              <a:gd name="connsiteY0" fmla="*/ 0 h 323850"/>
              <a:gd name="connsiteX1" fmla="*/ 0 w 454025"/>
              <a:gd name="connsiteY1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025" h="323850">
                <a:moveTo>
                  <a:pt x="454025" y="0"/>
                </a:moveTo>
                <a:lnTo>
                  <a:pt x="0" y="3238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3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877824"/>
            <a:ext cx="5273040" cy="51023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Figure 3.14-1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73580" y="883721"/>
            <a:ext cx="175689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Saturated fat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973580" y="2999859"/>
            <a:ext cx="138499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formula of a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saturated fat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</a:t>
            </a: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1973580" y="4657209"/>
            <a:ext cx="1372171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Space-filling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model of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stearic acid,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a saturated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</p:txBody>
      </p:sp>
    </p:spTree>
    <p:extLst>
      <p:ext uri="{BB962C8B-B14F-4D97-AF65-F5344CB8AC3E}">
        <p14:creationId xmlns:p14="http://schemas.microsoft.com/office/powerpoint/2010/main" val="109692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3.14-1a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56" y="2520696"/>
            <a:ext cx="5352288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4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" y="268224"/>
            <a:ext cx="5894832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Figure 3.14-2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53163" y="270040"/>
            <a:ext cx="205184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Unsaturated fat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657925" y="3366462"/>
            <a:ext cx="2000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Structural formula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an unsaturated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 molecule</a:t>
            </a: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1661100" y="5017462"/>
            <a:ext cx="1551707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Space-filling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model of oleic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acid, an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unsaturated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3783588" y="6000125"/>
            <a:ext cx="18081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Cis</a:t>
            </a:r>
            <a:r>
              <a:rPr lang="en-US" sz="1775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double bond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bending.</a:t>
            </a:r>
          </a:p>
        </p:txBody>
      </p:sp>
      <p:sp>
        <p:nvSpPr>
          <p:cNvPr id="2" name="Freeform 1"/>
          <p:cNvSpPr/>
          <p:nvPr/>
        </p:nvSpPr>
        <p:spPr>
          <a:xfrm>
            <a:off x="4938713" y="5548313"/>
            <a:ext cx="621506" cy="440531"/>
          </a:xfrm>
          <a:custGeom>
            <a:avLst/>
            <a:gdLst>
              <a:gd name="connsiteX0" fmla="*/ 621506 w 621506"/>
              <a:gd name="connsiteY0" fmla="*/ 0 h 440531"/>
              <a:gd name="connsiteX1" fmla="*/ 0 w 621506"/>
              <a:gd name="connsiteY1" fmla="*/ 440531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506" h="440531">
                <a:moveTo>
                  <a:pt x="621506" y="0"/>
                </a:moveTo>
                <a:lnTo>
                  <a:pt x="0" y="44053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9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3.14-2a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920240"/>
            <a:ext cx="20116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 function of fats is energy storage</a:t>
            </a:r>
          </a:p>
          <a:p>
            <a:r>
              <a:rPr lang="en-US" dirty="0"/>
              <a:t>Fat is a compact way for animals to carry their energy stores with them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643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b="1" dirty="0"/>
              <a:t>phospholipid</a:t>
            </a:r>
            <a:r>
              <a:rPr lang="en-US" dirty="0"/>
              <a:t>, two fatty acids and a phosphate group are attached to glycerol </a:t>
            </a:r>
          </a:p>
          <a:p>
            <a:r>
              <a:rPr lang="en-US" dirty="0"/>
              <a:t>The two fatty acid tails are hydrophobic, but the phosphate group and its attachments form a hydrophilic head</a:t>
            </a:r>
          </a:p>
          <a:p>
            <a:r>
              <a:rPr lang="en-US" dirty="0"/>
              <a:t>Phospholipids are major constituents of cell membranes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959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49680"/>
            <a:ext cx="8546592" cy="43586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375951" y="1435789"/>
            <a:ext cx="65562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Choline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375951" y="1951727"/>
            <a:ext cx="91371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375951" y="2380352"/>
            <a:ext cx="71654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902" y="3130525"/>
            <a:ext cx="205184" cy="1510029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Hydrophobic tails</a:t>
            </a: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171958" y="3205058"/>
            <a:ext cx="93294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Fatty acids</a:t>
            </a: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714758" y="3782908"/>
            <a:ext cx="127118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Kink due to </a:t>
            </a:r>
            <a:r>
              <a:rPr lang="en-US" sz="14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cis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double bond</a:t>
            </a: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5799395" y="3990870"/>
            <a:ext cx="98424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Hydrophilic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head</a:t>
            </a:r>
          </a:p>
        </p:txBody>
      </p:sp>
      <p:sp>
        <p:nvSpPr>
          <p:cNvPr id="14" name="TextBox 46"/>
          <p:cNvSpPr txBox="1">
            <a:spLocks noChangeArrowheads="1"/>
          </p:cNvSpPr>
          <p:nvPr/>
        </p:nvSpPr>
        <p:spPr bwMode="auto">
          <a:xfrm>
            <a:off x="5791458" y="4548083"/>
            <a:ext cx="110286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Hydrophobic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tails</a:t>
            </a: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3114933" y="5149745"/>
            <a:ext cx="134011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3464" indent="-457200"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Space-filling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model</a:t>
            </a:r>
          </a:p>
        </p:txBody>
      </p: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5150108" y="5149745"/>
            <a:ext cx="139942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457200"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Phospholipid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symbol</a:t>
            </a:r>
          </a:p>
        </p:txBody>
      </p:sp>
      <p:sp>
        <p:nvSpPr>
          <p:cNvPr id="17" name="TextBox 52"/>
          <p:cNvSpPr txBox="1">
            <a:spLocks noChangeArrowheads="1"/>
          </p:cNvSpPr>
          <p:nvPr/>
        </p:nvSpPr>
        <p:spPr bwMode="auto">
          <a:xfrm>
            <a:off x="6946364" y="5147364"/>
            <a:ext cx="140904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457200"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(d) Phospholipid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bilayer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32045" y="5149745"/>
            <a:ext cx="182101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(a) Structural formula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002" y="1403288"/>
            <a:ext cx="205184" cy="1450718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Hydrophilic head</a:t>
            </a:r>
          </a:p>
        </p:txBody>
      </p:sp>
      <p:sp>
        <p:nvSpPr>
          <p:cNvPr id="2" name="Freeform 1"/>
          <p:cNvSpPr/>
          <p:nvPr/>
        </p:nvSpPr>
        <p:spPr>
          <a:xfrm>
            <a:off x="1314450" y="3890963"/>
            <a:ext cx="373856" cy="92868"/>
          </a:xfrm>
          <a:custGeom>
            <a:avLst/>
            <a:gdLst>
              <a:gd name="connsiteX0" fmla="*/ 0 w 373856"/>
              <a:gd name="connsiteY0" fmla="*/ 92868 h 92868"/>
              <a:gd name="connsiteX1" fmla="*/ 373856 w 373856"/>
              <a:gd name="connsiteY1" fmla="*/ 0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856" h="92868">
                <a:moveTo>
                  <a:pt x="0" y="92868"/>
                </a:moveTo>
                <a:lnTo>
                  <a:pt x="37385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31619" y="4098131"/>
            <a:ext cx="423862" cy="0"/>
          </a:xfrm>
          <a:custGeom>
            <a:avLst/>
            <a:gdLst>
              <a:gd name="connsiteX0" fmla="*/ 0 w 423862"/>
              <a:gd name="connsiteY0" fmla="*/ 0 h 0"/>
              <a:gd name="connsiteX1" fmla="*/ 423862 w 4238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862">
                <a:moveTo>
                  <a:pt x="0" y="0"/>
                </a:moveTo>
                <a:lnTo>
                  <a:pt x="42386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233988" y="4655344"/>
            <a:ext cx="516731" cy="171450"/>
          </a:xfrm>
          <a:custGeom>
            <a:avLst/>
            <a:gdLst>
              <a:gd name="connsiteX0" fmla="*/ 114300 w 516731"/>
              <a:gd name="connsiteY0" fmla="*/ 0 h 171450"/>
              <a:gd name="connsiteX1" fmla="*/ 516731 w 516731"/>
              <a:gd name="connsiteY1" fmla="*/ 0 h 171450"/>
              <a:gd name="connsiteX2" fmla="*/ 0 w 516731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731" h="171450">
                <a:moveTo>
                  <a:pt x="114300" y="0"/>
                </a:moveTo>
                <a:lnTo>
                  <a:pt x="516731" y="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6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" y="268224"/>
            <a:ext cx="681532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3.15-1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828" y="638825"/>
            <a:ext cx="256480" cy="182582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Hydrophilic head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4308527" y="562863"/>
            <a:ext cx="8463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Choline</a:t>
            </a: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332340" y="1332008"/>
            <a:ext cx="11798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314877" y="1961454"/>
            <a:ext cx="9233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0482" y="3230055"/>
            <a:ext cx="256480" cy="190116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Hydrophobic tails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4019604" y="3190181"/>
            <a:ext cx="12054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Fatty acids</a:t>
            </a: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3248079" y="4045843"/>
            <a:ext cx="164147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Kink due to </a:t>
            </a:r>
            <a:r>
              <a:rPr lang="en-US" sz="175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cis</a:t>
            </a:r>
            <a:endParaRPr lang="en-US" sz="1750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double bond</a:t>
            </a: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1189098" y="6074662"/>
            <a:ext cx="234679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Structural formula</a:t>
            </a:r>
          </a:p>
        </p:txBody>
      </p:sp>
      <p:sp>
        <p:nvSpPr>
          <p:cNvPr id="15" name="TextBox 46"/>
          <p:cNvSpPr txBox="1">
            <a:spLocks noChangeArrowheads="1"/>
          </p:cNvSpPr>
          <p:nvPr/>
        </p:nvSpPr>
        <p:spPr bwMode="auto">
          <a:xfrm>
            <a:off x="5322939" y="6074662"/>
            <a:ext cx="16895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472" indent="-457200"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Space-filling</a:t>
            </a:r>
            <a:b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model</a:t>
            </a:r>
          </a:p>
        </p:txBody>
      </p:sp>
      <p:sp>
        <p:nvSpPr>
          <p:cNvPr id="2" name="Freeform 1"/>
          <p:cNvSpPr/>
          <p:nvPr/>
        </p:nvSpPr>
        <p:spPr>
          <a:xfrm>
            <a:off x="2657475" y="4181475"/>
            <a:ext cx="555625" cy="127000"/>
          </a:xfrm>
          <a:custGeom>
            <a:avLst/>
            <a:gdLst>
              <a:gd name="connsiteX0" fmla="*/ 0 w 555625"/>
              <a:gd name="connsiteY0" fmla="*/ 127000 h 127000"/>
              <a:gd name="connsiteX1" fmla="*/ 555625 w 555625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625" h="127000">
                <a:moveTo>
                  <a:pt x="0" y="127000"/>
                </a:moveTo>
                <a:lnTo>
                  <a:pt x="555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4" y="1847088"/>
            <a:ext cx="5529072" cy="31638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3.15-2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10408" y="2727311"/>
            <a:ext cx="126957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Hydrophilic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head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99296" y="3557573"/>
            <a:ext cx="142346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Hydrophobic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tails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843621" y="4451336"/>
            <a:ext cx="18081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472" indent="-457200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Phospholipid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symbol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15383" y="4451336"/>
            <a:ext cx="18210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6616" indent="-457200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(d) Phospholipid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bilayer</a:t>
            </a:r>
          </a:p>
        </p:txBody>
      </p:sp>
      <p:sp>
        <p:nvSpPr>
          <p:cNvPr id="2" name="Freeform 1"/>
          <p:cNvSpPr/>
          <p:nvPr/>
        </p:nvSpPr>
        <p:spPr>
          <a:xfrm>
            <a:off x="2120900" y="2854325"/>
            <a:ext cx="625475" cy="0"/>
          </a:xfrm>
          <a:custGeom>
            <a:avLst/>
            <a:gdLst>
              <a:gd name="connsiteX0" fmla="*/ 0 w 625475"/>
              <a:gd name="connsiteY0" fmla="*/ 0 h 0"/>
              <a:gd name="connsiteX1" fmla="*/ 625475 w 6254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5475">
                <a:moveTo>
                  <a:pt x="0" y="0"/>
                </a:moveTo>
                <a:lnTo>
                  <a:pt x="6254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78025" y="3683000"/>
            <a:ext cx="758825" cy="260350"/>
          </a:xfrm>
          <a:custGeom>
            <a:avLst/>
            <a:gdLst>
              <a:gd name="connsiteX0" fmla="*/ 165100 w 758825"/>
              <a:gd name="connsiteY0" fmla="*/ 0 h 260350"/>
              <a:gd name="connsiteX1" fmla="*/ 758825 w 758825"/>
              <a:gd name="connsiteY1" fmla="*/ 0 h 260350"/>
              <a:gd name="connsiteX2" fmla="*/ 0 w 758825"/>
              <a:gd name="connsiteY2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825" h="260350">
                <a:moveTo>
                  <a:pt x="165100" y="0"/>
                </a:moveTo>
                <a:lnTo>
                  <a:pt x="758825" y="0"/>
                </a:lnTo>
                <a:lnTo>
                  <a:pt x="0" y="260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7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Fats</a:t>
            </a:r>
            <a:r>
              <a:rPr lang="en-US" dirty="0"/>
              <a:t> are constructed from two types of smaller molecules: glycerol and fatty acids</a:t>
            </a:r>
          </a:p>
          <a:p>
            <a:r>
              <a:rPr lang="en-US" dirty="0"/>
              <a:t>Glycerol is a three-carbon alcohol with a hydroxyl group attached to each carbon</a:t>
            </a:r>
          </a:p>
          <a:p>
            <a:r>
              <a:rPr lang="en-US" dirty="0"/>
              <a:t>A </a:t>
            </a:r>
            <a:r>
              <a:rPr lang="en-US" b="1" dirty="0"/>
              <a:t>fatty acid</a:t>
            </a:r>
            <a:r>
              <a:rPr lang="en-US" dirty="0"/>
              <a:t> consists of a carboxyl group attached to a long carbon skeleton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2419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phospholipids are added to water, they self-assemble into a bilayer, with the hydrophobic tails pointing toward the interior</a:t>
            </a:r>
          </a:p>
          <a:p>
            <a:r>
              <a:rPr lang="en-US" dirty="0"/>
              <a:t>This feature of phospholipids results in the bilayer arrangement found in cell membranes</a:t>
            </a:r>
          </a:p>
          <a:p>
            <a:r>
              <a:rPr lang="en-US" dirty="0"/>
              <a:t>The phospholipid bilayer forms a boundary between a cell and its external environment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446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Steroids</a:t>
            </a:r>
            <a:r>
              <a:rPr lang="en-US" dirty="0"/>
              <a:t> are lipids characterized by a carbon skeleton consisting of four fused rings</a:t>
            </a:r>
          </a:p>
          <a:p>
            <a:r>
              <a:rPr lang="en-US" b="1" dirty="0"/>
              <a:t>Cholesterol</a:t>
            </a:r>
            <a:r>
              <a:rPr lang="en-US" dirty="0"/>
              <a:t>, an important steroid, is a component in animal cell membranes</a:t>
            </a:r>
          </a:p>
          <a:p>
            <a:r>
              <a:rPr lang="en-US" dirty="0"/>
              <a:t>Although cholesterol is essential in animals, high levels in the blood may contribute to atherosclerosis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0523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Cholesterol Space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03_16CholesterolSpaceMod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Cholesterol Stick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03_16CholesterolStickMod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722120"/>
            <a:ext cx="7632192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Fats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pic>
        <p:nvPicPr>
          <p:cNvPr id="4" name="03_13bFats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68224"/>
            <a:ext cx="566928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Figure 3.13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20"/>
          <p:cNvSpPr txBox="1">
            <a:spLocks noChangeArrowheads="1"/>
          </p:cNvSpPr>
          <p:nvPr/>
        </p:nvSpPr>
        <p:spPr bwMode="auto">
          <a:xfrm>
            <a:off x="4016497" y="1289695"/>
            <a:ext cx="241412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700"/>
              </a:lnSpc>
            </a:pPr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 this case, </a:t>
            </a:r>
            <a:r>
              <a:rPr lang="en-US" sz="1475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palmitic</a:t>
            </a:r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acid)</a:t>
            </a:r>
          </a:p>
        </p:txBody>
      </p:sp>
      <p:sp>
        <p:nvSpPr>
          <p:cNvPr id="8" name="TextBox 126"/>
          <p:cNvSpPr txBox="1">
            <a:spLocks noChangeArrowheads="1"/>
          </p:cNvSpPr>
          <p:nvPr/>
        </p:nvSpPr>
        <p:spPr bwMode="auto">
          <a:xfrm>
            <a:off x="1898167" y="2199332"/>
            <a:ext cx="769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</p:txBody>
      </p:sp>
      <p:sp>
        <p:nvSpPr>
          <p:cNvPr id="9" name="TextBox 127"/>
          <p:cNvSpPr txBox="1">
            <a:spLocks noChangeArrowheads="1"/>
          </p:cNvSpPr>
          <p:nvPr/>
        </p:nvSpPr>
        <p:spPr bwMode="auto">
          <a:xfrm>
            <a:off x="1755292" y="2524770"/>
            <a:ext cx="56698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One of three dehydration reactions in the synthesis of a fat</a:t>
            </a:r>
          </a:p>
        </p:txBody>
      </p:sp>
      <p:sp>
        <p:nvSpPr>
          <p:cNvPr id="10" name="TextBox 128"/>
          <p:cNvSpPr txBox="1">
            <a:spLocks noChangeArrowheads="1"/>
          </p:cNvSpPr>
          <p:nvPr/>
        </p:nvSpPr>
        <p:spPr bwMode="auto">
          <a:xfrm>
            <a:off x="2004530" y="2985145"/>
            <a:ext cx="11974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Ester linkage</a:t>
            </a:r>
          </a:p>
        </p:txBody>
      </p:sp>
      <p:sp>
        <p:nvSpPr>
          <p:cNvPr id="11" name="TextBox 427"/>
          <p:cNvSpPr txBox="1">
            <a:spLocks noChangeArrowheads="1"/>
          </p:cNvSpPr>
          <p:nvPr/>
        </p:nvSpPr>
        <p:spPr bwMode="auto">
          <a:xfrm>
            <a:off x="1763865" y="6311319"/>
            <a:ext cx="29591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Fat molecule (triacylglycerol)</a:t>
            </a:r>
          </a:p>
        </p:txBody>
      </p:sp>
      <p:sp>
        <p:nvSpPr>
          <p:cNvPr id="2" name="Right Brace 1"/>
          <p:cNvSpPr/>
          <p:nvPr/>
        </p:nvSpPr>
        <p:spPr bwMode="auto">
          <a:xfrm rot="16200000">
            <a:off x="2501197" y="3017402"/>
            <a:ext cx="164381" cy="508003"/>
          </a:xfrm>
          <a:prstGeom prst="rightBrace">
            <a:avLst>
              <a:gd name="adj1" fmla="val 358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9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39240"/>
            <a:ext cx="8546592" cy="3779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3.13-1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20"/>
          <p:cNvSpPr txBox="1">
            <a:spLocks noChangeArrowheads="1"/>
          </p:cNvSpPr>
          <p:nvPr/>
        </p:nvSpPr>
        <p:spPr bwMode="auto">
          <a:xfrm>
            <a:off x="3758758" y="3092351"/>
            <a:ext cx="35987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Fatty acid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(in this case, palmitic acid)</a:t>
            </a:r>
          </a:p>
        </p:txBody>
      </p:sp>
      <p:sp>
        <p:nvSpPr>
          <p:cNvPr id="8" name="TextBox 126"/>
          <p:cNvSpPr txBox="1">
            <a:spLocks noChangeArrowheads="1"/>
          </p:cNvSpPr>
          <p:nvPr/>
        </p:nvSpPr>
        <p:spPr bwMode="auto">
          <a:xfrm>
            <a:off x="541592" y="4478238"/>
            <a:ext cx="1130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</p:txBody>
      </p:sp>
      <p:sp>
        <p:nvSpPr>
          <p:cNvPr id="9" name="TextBox 127"/>
          <p:cNvSpPr txBox="1">
            <a:spLocks noChangeArrowheads="1"/>
          </p:cNvSpPr>
          <p:nvPr/>
        </p:nvSpPr>
        <p:spPr bwMode="auto">
          <a:xfrm>
            <a:off x="324104" y="4962426"/>
            <a:ext cx="8346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(a) One of three dehydration reactions in the synthesis of a fat</a:t>
            </a:r>
          </a:p>
        </p:txBody>
      </p:sp>
    </p:spTree>
    <p:extLst>
      <p:ext uri="{BB962C8B-B14F-4D97-AF65-F5344CB8AC3E}">
        <p14:creationId xmlns:p14="http://schemas.microsoft.com/office/powerpoint/2010/main" val="104913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707136"/>
            <a:ext cx="7851648" cy="5443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3.13-2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58863" y="707136"/>
            <a:ext cx="1758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Ester linkage</a:t>
            </a:r>
          </a:p>
        </p:txBody>
      </p:sp>
      <p:sp>
        <p:nvSpPr>
          <p:cNvPr id="8" name="TextBox 301"/>
          <p:cNvSpPr txBox="1">
            <a:spLocks noChangeArrowheads="1"/>
          </p:cNvSpPr>
          <p:nvPr/>
        </p:nvSpPr>
        <p:spPr bwMode="auto">
          <a:xfrm>
            <a:off x="674754" y="5767390"/>
            <a:ext cx="4352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Fat molecule (triacylglycerol)</a:t>
            </a:r>
          </a:p>
        </p:txBody>
      </p:sp>
      <p:sp>
        <p:nvSpPr>
          <p:cNvPr id="2" name="Left Brace 1"/>
          <p:cNvSpPr/>
          <p:nvPr/>
        </p:nvSpPr>
        <p:spPr bwMode="auto">
          <a:xfrm rot="5400000">
            <a:off x="1800338" y="742113"/>
            <a:ext cx="238578" cy="761322"/>
          </a:xfrm>
          <a:prstGeom prst="leftBrace">
            <a:avLst>
              <a:gd name="adj1" fmla="val 4414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Fats separate from water because water molecules hydrogen-bond to each other and exclude the fats</a:t>
            </a:r>
          </a:p>
          <a:p>
            <a:pPr lvl="1"/>
            <a:r>
              <a:rPr lang="en-US" dirty="0"/>
              <a:t>In a fat, three fatty acids are joined to glycerol by an ester linkage, creating a </a:t>
            </a:r>
            <a:r>
              <a:rPr lang="en-US" b="1" dirty="0"/>
              <a:t>triacylglycerol</a:t>
            </a:r>
            <a:r>
              <a:rPr lang="en-US" dirty="0"/>
              <a:t>, or triglyceride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7463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acids vary in length (number of carbons) and in the number and locations of double bonds</a:t>
            </a:r>
          </a:p>
          <a:p>
            <a:r>
              <a:rPr lang="en-US" b="1" dirty="0"/>
              <a:t>Saturated fatty acids</a:t>
            </a:r>
            <a:r>
              <a:rPr lang="en-US" dirty="0"/>
              <a:t> have the maximum number of hydrogen atoms possible and no double bonds</a:t>
            </a:r>
          </a:p>
          <a:p>
            <a:r>
              <a:rPr lang="en-US" b="1" dirty="0"/>
              <a:t>Unsaturated fatty acids</a:t>
            </a:r>
            <a:r>
              <a:rPr lang="en-US" dirty="0"/>
              <a:t> have one or more double bonds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6056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Fats made from saturated fatty acids are called saturated fats and are solid at room temperature</a:t>
            </a:r>
          </a:p>
          <a:p>
            <a:r>
              <a:rPr lang="en-US" dirty="0"/>
              <a:t>Most animal fats are saturated</a:t>
            </a:r>
          </a:p>
          <a:p>
            <a:r>
              <a:rPr lang="en-US" dirty="0"/>
              <a:t>Plant fats and fish fats are usually unsaturated</a:t>
            </a:r>
          </a:p>
          <a:p>
            <a:r>
              <a:rPr lang="en-US" dirty="0"/>
              <a:t>Fats made from unsaturated fatty acids, called unsaturated fats or oils, are liquid at room temperature</a:t>
            </a:r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9399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2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2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2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2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2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2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2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0.xml><?xml version="1.0" encoding="utf-8"?>
<a:theme xmlns:a="http://schemas.openxmlformats.org/drawingml/2006/main" name="2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2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2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2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4.xml><?xml version="1.0" encoding="utf-8"?>
<a:theme xmlns:a="http://schemas.openxmlformats.org/drawingml/2006/main" name="2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5.xml><?xml version="1.0" encoding="utf-8"?>
<a:theme xmlns:a="http://schemas.openxmlformats.org/drawingml/2006/main" name="2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6.xml><?xml version="1.0" encoding="utf-8"?>
<a:theme xmlns:a="http://schemas.openxmlformats.org/drawingml/2006/main" name="2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7.xml><?xml version="1.0" encoding="utf-8"?>
<a:theme xmlns:a="http://schemas.openxmlformats.org/drawingml/2006/main" name="2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8.xml><?xml version="1.0" encoding="utf-8"?>
<a:theme xmlns:a="http://schemas.openxmlformats.org/drawingml/2006/main" name="2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9.xml><?xml version="1.0" encoding="utf-8"?>
<a:theme xmlns:a="http://schemas.openxmlformats.org/drawingml/2006/main" name="2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0.xml><?xml version="1.0" encoding="utf-8"?>
<a:theme xmlns:a="http://schemas.openxmlformats.org/drawingml/2006/main" name="2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1.xml><?xml version="1.0" encoding="utf-8"?>
<a:theme xmlns:a="http://schemas.openxmlformats.org/drawingml/2006/main" name="2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2.xml><?xml version="1.0" encoding="utf-8"?>
<a:theme xmlns:a="http://schemas.openxmlformats.org/drawingml/2006/main" name="2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3.xml><?xml version="1.0" encoding="utf-8"?>
<a:theme xmlns:a="http://schemas.openxmlformats.org/drawingml/2006/main" name="2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4.xml><?xml version="1.0" encoding="utf-8"?>
<a:theme xmlns:a="http://schemas.openxmlformats.org/drawingml/2006/main" name="2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5.xml><?xml version="1.0" encoding="utf-8"?>
<a:theme xmlns:a="http://schemas.openxmlformats.org/drawingml/2006/main" name="2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6.xml><?xml version="1.0" encoding="utf-8"?>
<a:theme xmlns:a="http://schemas.openxmlformats.org/drawingml/2006/main" name="2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7.xml><?xml version="1.0" encoding="utf-8"?>
<a:theme xmlns:a="http://schemas.openxmlformats.org/drawingml/2006/main" name="2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8.xml><?xml version="1.0" encoding="utf-8"?>
<a:theme xmlns:a="http://schemas.openxmlformats.org/drawingml/2006/main" name="2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9.xml><?xml version="1.0" encoding="utf-8"?>
<a:theme xmlns:a="http://schemas.openxmlformats.org/drawingml/2006/main" name="2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0.xml><?xml version="1.0" encoding="utf-8"?>
<a:theme xmlns:a="http://schemas.openxmlformats.org/drawingml/2006/main" name="2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1.xml><?xml version="1.0" encoding="utf-8"?>
<a:theme xmlns:a="http://schemas.openxmlformats.org/drawingml/2006/main" name="2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2.xml><?xml version="1.0" encoding="utf-8"?>
<a:theme xmlns:a="http://schemas.openxmlformats.org/drawingml/2006/main" name="2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3.xml><?xml version="1.0" encoding="utf-8"?>
<a:theme xmlns:a="http://schemas.openxmlformats.org/drawingml/2006/main" name="2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4.xml><?xml version="1.0" encoding="utf-8"?>
<a:theme xmlns:a="http://schemas.openxmlformats.org/drawingml/2006/main" name="2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5.xml><?xml version="1.0" encoding="utf-8"?>
<a:theme xmlns:a="http://schemas.openxmlformats.org/drawingml/2006/main" name="2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6.xml><?xml version="1.0" encoding="utf-8"?>
<a:theme xmlns:a="http://schemas.openxmlformats.org/drawingml/2006/main" name="2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7.xml><?xml version="1.0" encoding="utf-8"?>
<a:theme xmlns:a="http://schemas.openxmlformats.org/drawingml/2006/main" name="2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8.xml><?xml version="1.0" encoding="utf-8"?>
<a:theme xmlns:a="http://schemas.openxmlformats.org/drawingml/2006/main" name="2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9.xml><?xml version="1.0" encoding="utf-8"?>
<a:theme xmlns:a="http://schemas.openxmlformats.org/drawingml/2006/main" name="2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0.xml><?xml version="1.0" encoding="utf-8"?>
<a:theme xmlns:a="http://schemas.openxmlformats.org/drawingml/2006/main" name="2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1.xml><?xml version="1.0" encoding="utf-8"?>
<a:theme xmlns:a="http://schemas.openxmlformats.org/drawingml/2006/main" name="2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2.xml><?xml version="1.0" encoding="utf-8"?>
<a:theme xmlns:a="http://schemas.openxmlformats.org/drawingml/2006/main" name="2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3.xml><?xml version="1.0" encoding="utf-8"?>
<a:theme xmlns:a="http://schemas.openxmlformats.org/drawingml/2006/main" name="2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4.xml><?xml version="1.0" encoding="utf-8"?>
<a:theme xmlns:a="http://schemas.openxmlformats.org/drawingml/2006/main" name="2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5.xml><?xml version="1.0" encoding="utf-8"?>
<a:theme xmlns:a="http://schemas.openxmlformats.org/drawingml/2006/main" name="2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6.xml><?xml version="1.0" encoding="utf-8"?>
<a:theme xmlns:a="http://schemas.openxmlformats.org/drawingml/2006/main" name="2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7.xml><?xml version="1.0" encoding="utf-8"?>
<a:theme xmlns:a="http://schemas.openxmlformats.org/drawingml/2006/main" name="2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8.xml><?xml version="1.0" encoding="utf-8"?>
<a:theme xmlns:a="http://schemas.openxmlformats.org/drawingml/2006/main" name="2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9.xml><?xml version="1.0" encoding="utf-8"?>
<a:theme xmlns:a="http://schemas.openxmlformats.org/drawingml/2006/main" name="2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0.xml><?xml version="1.0" encoding="utf-8"?>
<a:theme xmlns:a="http://schemas.openxmlformats.org/drawingml/2006/main" name="2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1.xml><?xml version="1.0" encoding="utf-8"?>
<a:theme xmlns:a="http://schemas.openxmlformats.org/drawingml/2006/main" name="2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2.xml><?xml version="1.0" encoding="utf-8"?>
<a:theme xmlns:a="http://schemas.openxmlformats.org/drawingml/2006/main" name="2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3.xml><?xml version="1.0" encoding="utf-8"?>
<a:theme xmlns:a="http://schemas.openxmlformats.org/drawingml/2006/main" name="2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4.xml><?xml version="1.0" encoding="utf-8"?>
<a:theme xmlns:a="http://schemas.openxmlformats.org/drawingml/2006/main" name="2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5.xml><?xml version="1.0" encoding="utf-8"?>
<a:theme xmlns:a="http://schemas.openxmlformats.org/drawingml/2006/main" name="2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6.xml><?xml version="1.0" encoding="utf-8"?>
<a:theme xmlns:a="http://schemas.openxmlformats.org/drawingml/2006/main" name="2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7.xml><?xml version="1.0" encoding="utf-8"?>
<a:theme xmlns:a="http://schemas.openxmlformats.org/drawingml/2006/main" name="2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0</TotalTime>
  <Words>999</Words>
  <Application>Microsoft Office PowerPoint</Application>
  <PresentationFormat>On-screen Show (4:3)</PresentationFormat>
  <Paragraphs>192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257</vt:i4>
      </vt:variant>
      <vt:variant>
        <vt:lpstr>Slide Titles</vt:lpstr>
      </vt:variant>
      <vt:variant>
        <vt:i4>24</vt:i4>
      </vt:variant>
    </vt:vector>
  </HeadingPairs>
  <TitlesOfParts>
    <vt:vector size="287" baseType="lpstr">
      <vt:lpstr>ＭＳ Ｐゴシック</vt:lpstr>
      <vt:lpstr>Arial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202_Blank</vt:lpstr>
      <vt:lpstr>203_Blank</vt:lpstr>
      <vt:lpstr>204_Blank</vt:lpstr>
      <vt:lpstr>205_Blank</vt:lpstr>
      <vt:lpstr>206_Blank</vt:lpstr>
      <vt:lpstr>207_Blank</vt:lpstr>
      <vt:lpstr>208_Blank</vt:lpstr>
      <vt:lpstr>209_Blank</vt:lpstr>
      <vt:lpstr>210_Blank</vt:lpstr>
      <vt:lpstr>211_Blank</vt:lpstr>
      <vt:lpstr>212_Blank</vt:lpstr>
      <vt:lpstr>213_Blank</vt:lpstr>
      <vt:lpstr>214_Blank</vt:lpstr>
      <vt:lpstr>215_Blank</vt:lpstr>
      <vt:lpstr>216_Blank</vt:lpstr>
      <vt:lpstr>217_Blank</vt:lpstr>
      <vt:lpstr>218_Blank</vt:lpstr>
      <vt:lpstr>219_Blank</vt:lpstr>
      <vt:lpstr>220_Blank</vt:lpstr>
      <vt:lpstr>221_Blank</vt:lpstr>
      <vt:lpstr>222_Blank</vt:lpstr>
      <vt:lpstr>223_Blank</vt:lpstr>
      <vt:lpstr>224_Blank</vt:lpstr>
      <vt:lpstr>225_Blank</vt:lpstr>
      <vt:lpstr>226_Blank</vt:lpstr>
      <vt:lpstr>227_Blank</vt:lpstr>
      <vt:lpstr>228_Blank</vt:lpstr>
      <vt:lpstr>229_Blank</vt:lpstr>
      <vt:lpstr>230_Blank</vt:lpstr>
      <vt:lpstr>231_Blank</vt:lpstr>
      <vt:lpstr>232_Blank</vt:lpstr>
      <vt:lpstr>233_Blank</vt:lpstr>
      <vt:lpstr>234_Blank</vt:lpstr>
      <vt:lpstr>235_Blank</vt:lpstr>
      <vt:lpstr>236_Blank</vt:lpstr>
      <vt:lpstr>237_Blank</vt:lpstr>
      <vt:lpstr>238_Blank</vt:lpstr>
      <vt:lpstr>239_Blank</vt:lpstr>
      <vt:lpstr>240_Blank</vt:lpstr>
      <vt:lpstr>241_Blank</vt:lpstr>
      <vt:lpstr>242_Blank</vt:lpstr>
      <vt:lpstr>243_Blank</vt:lpstr>
      <vt:lpstr>244_Blank</vt:lpstr>
      <vt:lpstr>245_Blank</vt:lpstr>
      <vt:lpstr>246_Blank</vt:lpstr>
      <vt:lpstr>247_Blank</vt:lpstr>
      <vt:lpstr>248_Blank</vt:lpstr>
      <vt:lpstr>249_Blank</vt:lpstr>
      <vt:lpstr>250_Blank</vt:lpstr>
      <vt:lpstr>251_Blank</vt:lpstr>
      <vt:lpstr>252_Blank</vt:lpstr>
      <vt:lpstr>253_Blank</vt:lpstr>
      <vt:lpstr>254_Blank</vt:lpstr>
      <vt:lpstr>255_Blank</vt:lpstr>
      <vt:lpstr>256_Blank</vt:lpstr>
      <vt:lpstr>Concept 3.4: Lipids are a diverse group of hydrophobic molecules</vt:lpstr>
      <vt:lpstr>Fats</vt:lpstr>
      <vt:lpstr>Animation: Fats</vt:lpstr>
      <vt:lpstr>Figure 3.13</vt:lpstr>
      <vt:lpstr>Figure 3.13-1</vt:lpstr>
      <vt:lpstr>Figure 3.13-2</vt:lpstr>
      <vt:lpstr>PowerPoint Presentation</vt:lpstr>
      <vt:lpstr>PowerPoint Presentation</vt:lpstr>
      <vt:lpstr>PowerPoint Presentation</vt:lpstr>
      <vt:lpstr>Figure 3.14</vt:lpstr>
      <vt:lpstr>Figure 3.14-1</vt:lpstr>
      <vt:lpstr>Figure 3.14-1a</vt:lpstr>
      <vt:lpstr>Figure 3.14-2</vt:lpstr>
      <vt:lpstr>Figure 3.14-2a</vt:lpstr>
      <vt:lpstr>PowerPoint Presentation</vt:lpstr>
      <vt:lpstr>Phospholipids</vt:lpstr>
      <vt:lpstr>Figure 3.15</vt:lpstr>
      <vt:lpstr>Figure 3.15-1</vt:lpstr>
      <vt:lpstr>Figure 3.15-2</vt:lpstr>
      <vt:lpstr>PowerPoint Presentation</vt:lpstr>
      <vt:lpstr>Steroids</vt:lpstr>
      <vt:lpstr>Video: Cholesterol Space Model</vt:lpstr>
      <vt:lpstr>Video: Cholesterol Stick Model</vt:lpstr>
      <vt:lpstr>Figure 3.16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Joan Laptop</cp:lastModifiedBy>
  <cp:revision>617</cp:revision>
  <cp:lastPrinted>2005-03-24T12:52:04Z</cp:lastPrinted>
  <dcterms:created xsi:type="dcterms:W3CDTF">2010-10-31T21:38:30Z</dcterms:created>
  <dcterms:modified xsi:type="dcterms:W3CDTF">2018-09-14T15:01:27Z</dcterms:modified>
</cp:coreProperties>
</file>