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58" r:id="rId6"/>
    <p:sldId id="276" r:id="rId7"/>
    <p:sldId id="275" r:id="rId8"/>
    <p:sldId id="261" r:id="rId9"/>
    <p:sldId id="269" r:id="rId10"/>
    <p:sldId id="266" r:id="rId11"/>
    <p:sldId id="268" r:id="rId12"/>
    <p:sldId id="267" r:id="rId13"/>
    <p:sldId id="260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29" autoAdjust="0"/>
  </p:normalViewPr>
  <p:slideViewPr>
    <p:cSldViewPr>
      <p:cViewPr varScale="1">
        <p:scale>
          <a:sx n="64" d="100"/>
          <a:sy n="64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262C-7F0B-4B60-8ADB-6CF0A9CE20DC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5FCC-D44B-44CF-AD0C-E74CFC08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0WTb_yQuy5K770A7zKjzbkF/SIG=12ff0dt3r/EXP=1244663056/**http%3A/www.biologycorner.com/resources/pedigree_simple2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82000" cy="2133600"/>
          </a:xfrm>
        </p:spPr>
        <p:txBody>
          <a:bodyPr/>
          <a:lstStyle/>
          <a:p>
            <a:r>
              <a:rPr lang="en-US" b="1" dirty="0" smtClean="0"/>
              <a:t>Genetic Disorders, </a:t>
            </a:r>
            <a:r>
              <a:rPr lang="en-US" b="1" dirty="0" err="1" smtClean="0"/>
              <a:t>Karyotypes</a:t>
            </a:r>
            <a:r>
              <a:rPr lang="en-US" b="1" dirty="0" smtClean="0"/>
              <a:t>, &amp; Pedigrees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4008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 3.03: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 and Predict Patterns of Inheritance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genotypes of individuals from a given pedigree.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edigree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828800"/>
            <a:ext cx="3457575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5105400" cy="64008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Autosomal</a:t>
            </a:r>
            <a:r>
              <a:rPr lang="en-US" sz="3600" b="1" dirty="0" smtClean="0"/>
              <a:t> Dominant</a:t>
            </a:r>
          </a:p>
          <a:p>
            <a:pPr lvl="1"/>
            <a:r>
              <a:rPr lang="en-US" dirty="0" smtClean="0"/>
              <a:t>Every affected individual has one affected parent.</a:t>
            </a:r>
          </a:p>
          <a:p>
            <a:pPr lvl="1"/>
            <a:r>
              <a:rPr lang="en-US" dirty="0" smtClean="0"/>
              <a:t>Two affected individuals may have unaffected children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3600" b="1" dirty="0" err="1" smtClean="0"/>
              <a:t>Autosomal</a:t>
            </a:r>
            <a:r>
              <a:rPr lang="en-US" sz="3600" b="1" dirty="0" smtClean="0"/>
              <a:t> Recessive</a:t>
            </a:r>
          </a:p>
          <a:p>
            <a:pPr lvl="1"/>
            <a:r>
              <a:rPr lang="en-US" dirty="0" smtClean="0"/>
              <a:t>Affected individual may have unaffected parents.</a:t>
            </a:r>
          </a:p>
          <a:p>
            <a:pPr lvl="1"/>
            <a:r>
              <a:rPr lang="en-US" dirty="0" smtClean="0"/>
              <a:t>All children of two affected parents will be affected.</a:t>
            </a:r>
            <a:endParaRPr lang="en-US" dirty="0"/>
          </a:p>
        </p:txBody>
      </p:sp>
      <p:pic>
        <p:nvPicPr>
          <p:cNvPr id="2050" name="Picture 2" descr="Autosomal dominant inheritanc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401786" cy="3200400"/>
          </a:xfrm>
          <a:prstGeom prst="rect">
            <a:avLst/>
          </a:prstGeom>
          <a:noFill/>
        </p:spPr>
      </p:pic>
      <p:pic>
        <p:nvPicPr>
          <p:cNvPr id="8" name="Picture 7" descr="autosomal recessi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10000"/>
            <a:ext cx="2667000" cy="2343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</a:t>
            </a:r>
            <a:r>
              <a:rPr lang="en-US" b="1" dirty="0" err="1" smtClean="0">
                <a:solidFill>
                  <a:srgbClr val="FF0000"/>
                </a:solidFill>
              </a:rPr>
              <a:t>Autosomal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NOT on SEX CHROMOSOMES!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Let’s Determine the Genotype!</a:t>
            </a:r>
            <a:endParaRPr lang="en-US" dirty="0"/>
          </a:p>
        </p:txBody>
      </p:sp>
      <p:pic>
        <p:nvPicPr>
          <p:cNvPr id="4" name="Picture 3" descr="blank punne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943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How’d We Do???</a:t>
            </a:r>
            <a:endParaRPr lang="en-US" b="1" dirty="0"/>
          </a:p>
        </p:txBody>
      </p:sp>
      <p:pic>
        <p:nvPicPr>
          <p:cNvPr id="24578" name="Picture 2" descr="http://rds.yahoo.com/_ylt=A0WTb_yQuy5K770A7zKjzbkF/SIG=12ff0dt3r/EXP=1244663056/**http%3A/www.biologycorner.com/resources/pedigree_simple2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1219200"/>
            <a:ext cx="61722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endParaRPr lang="en-US"/>
          </a:p>
        </p:txBody>
      </p:sp>
      <p:pic>
        <p:nvPicPr>
          <p:cNvPr id="17410" name="Picture 2" descr="https://sites.google.com/a/luther.edu/genetics/_/rsrc/1235841835767/students/nicole-littlejohn/Huntingtons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38" y="228600"/>
            <a:ext cx="8997462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Genetic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genetic disorders are a result of an extra or missing chromosome.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can be used to determine if an individual has one of these disorders</a:t>
            </a:r>
          </a:p>
        </p:txBody>
      </p:sp>
      <p:pic>
        <p:nvPicPr>
          <p:cNvPr id="18434" name="Picture 2" descr="http://www.ncrtec.org/tl/camp/gene/fema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3505200" cy="3200400"/>
          </a:xfrm>
          <a:prstGeom prst="rect">
            <a:avLst/>
          </a:prstGeom>
          <a:noFill/>
        </p:spPr>
      </p:pic>
      <p:pic>
        <p:nvPicPr>
          <p:cNvPr id="18436" name="Picture 4" descr="http://www.ncrtec.org/tl/camp/gene/ma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3352800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43434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Normal Female </a:t>
            </a:r>
            <a:r>
              <a:rPr lang="en-US" dirty="0" smtClean="0"/>
              <a:t>(XX)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42672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Normal Male </a:t>
            </a:r>
            <a:r>
              <a:rPr lang="en-US" dirty="0" smtClean="0"/>
              <a:t>(XY)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b="1" dirty="0" err="1" smtClean="0"/>
              <a:t>Karyotypes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 chart of chromosomes</a:t>
            </a:r>
          </a:p>
          <a:p>
            <a:r>
              <a:rPr lang="en-US" dirty="0" smtClean="0"/>
              <a:t>Chromosomes are placed into homologous pairs (matches) – based on size and banding pattern</a:t>
            </a:r>
          </a:p>
          <a:p>
            <a:r>
              <a:rPr lang="en-US" dirty="0" smtClean="0"/>
              <a:t>Lined up from biggest to smallest (#1-22)</a:t>
            </a:r>
          </a:p>
          <a:p>
            <a:r>
              <a:rPr lang="en-US" dirty="0" smtClean="0"/>
              <a:t>The last pair is the sex chromosome pair (#23) – either X </a:t>
            </a:r>
            <a:r>
              <a:rPr lang="en-US" dirty="0" err="1" smtClean="0"/>
              <a:t>X</a:t>
            </a:r>
            <a:r>
              <a:rPr lang="en-US" dirty="0" smtClean="0"/>
              <a:t> or X Y</a:t>
            </a:r>
          </a:p>
        </p:txBody>
      </p:sp>
      <p:pic>
        <p:nvPicPr>
          <p:cNvPr id="1026" name="Picture 2" descr="http://staff.jccc.net/pdecell/celldivision/homo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222682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029200"/>
            <a:ext cx="990600" cy="15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hetech.org/genetics/images/ask/tur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05200"/>
            <a:ext cx="4953000" cy="299694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 smtClean="0"/>
              <a:t>Monosomy</a:t>
            </a:r>
            <a:r>
              <a:rPr lang="en-US" dirty="0" smtClean="0"/>
              <a:t>:  When an organism is missing a chromosome and therefore has less than 46 chromosomes.  Usually lethal, except Turner’s Syndrome.</a:t>
            </a:r>
          </a:p>
          <a:p>
            <a:pPr lvl="1"/>
            <a:r>
              <a:rPr lang="en-US" b="1" dirty="0" smtClean="0"/>
              <a:t>Turner’s Syndrome </a:t>
            </a:r>
            <a:r>
              <a:rPr lang="en-US" dirty="0" smtClean="0"/>
              <a:t>(XO):  Only in females, symptoms include short stature, webbed feet, and sterile.</a:t>
            </a:r>
          </a:p>
          <a:p>
            <a:pPr lvl="1"/>
            <a:r>
              <a:rPr lang="en-US" dirty="0" smtClean="0"/>
              <a:t>She will have </a:t>
            </a:r>
          </a:p>
          <a:p>
            <a:pPr lvl="1">
              <a:buNone/>
            </a:pPr>
            <a:r>
              <a:rPr lang="en-US" dirty="0" smtClean="0"/>
              <a:t>    few female</a:t>
            </a:r>
          </a:p>
          <a:p>
            <a:pPr lvl="1">
              <a:buNone/>
            </a:pPr>
            <a:r>
              <a:rPr lang="en-US" dirty="0" smtClean="0"/>
              <a:t>   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tssus-familyguide09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953000" cy="600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err="1" smtClean="0"/>
              <a:t>Trisomy</a:t>
            </a:r>
            <a:r>
              <a:rPr lang="en-US" b="1" dirty="0" smtClean="0"/>
              <a:t>:  </a:t>
            </a:r>
            <a:r>
              <a:rPr lang="en-US" dirty="0" smtClean="0"/>
              <a:t>Instead of a pair of chromosomes, an individual has 3 copies.  The organism has more than 46 chromosomes.</a:t>
            </a:r>
            <a:endParaRPr lang="en-US" b="1" dirty="0" smtClean="0"/>
          </a:p>
          <a:p>
            <a:pPr lvl="1"/>
            <a:r>
              <a:rPr lang="en-US" b="1" dirty="0" smtClean="0"/>
              <a:t>Down Syndrome </a:t>
            </a:r>
            <a:r>
              <a:rPr lang="en-US" dirty="0" smtClean="0"/>
              <a:t>(</a:t>
            </a:r>
            <a:r>
              <a:rPr lang="en-US" dirty="0" err="1" smtClean="0"/>
              <a:t>Trisomy</a:t>
            </a:r>
            <a:r>
              <a:rPr lang="en-US" dirty="0" smtClean="0"/>
              <a:t> 21)</a:t>
            </a:r>
            <a:r>
              <a:rPr lang="en-US" b="1" dirty="0" smtClean="0"/>
              <a:t>:  </a:t>
            </a:r>
            <a:r>
              <a:rPr lang="en-US" dirty="0" smtClean="0"/>
              <a:t>Individual has 3 copies of chromosome number 21.</a:t>
            </a:r>
          </a:p>
          <a:p>
            <a:pPr lvl="1"/>
            <a:r>
              <a:rPr lang="en-US" dirty="0" smtClean="0"/>
              <a:t>Results in physical &amp; mental retardation</a:t>
            </a:r>
            <a:endParaRPr lang="en-US" dirty="0"/>
          </a:p>
        </p:txBody>
      </p:sp>
      <p:pic>
        <p:nvPicPr>
          <p:cNvPr id="20482" name="Picture 2" descr="http://embryology.med.unsw.edu.au/defect/images/trisomy21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792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b="1" dirty="0" smtClean="0"/>
              <a:t>Down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4" name="Picture 4" descr="http://www.impactlab.com/wp-content/uploads/2008/10/downschild-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2857500" cy="2857500"/>
          </a:xfrm>
          <a:prstGeom prst="rect">
            <a:avLst/>
          </a:prstGeom>
          <a:noFill/>
        </p:spPr>
      </p:pic>
      <p:pic>
        <p:nvPicPr>
          <p:cNvPr id="30726" name="Picture 6" descr="http://www.filteredsoundtraining.net/media/Boy%20WIth%20Downs%20Syndrome%20in%20F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2895600" cy="3076575"/>
          </a:xfrm>
          <a:prstGeom prst="rect">
            <a:avLst/>
          </a:prstGeom>
          <a:noFill/>
        </p:spPr>
      </p:pic>
      <p:pic>
        <p:nvPicPr>
          <p:cNvPr id="30728" name="Picture 8" descr="http://latimesblogs.latimes.com/washington/images/2009/03/20/sarahpalintriggettyim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76400"/>
            <a:ext cx="356235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Genetic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Most genetic disorders are caused by two recessive alleles.</a:t>
            </a:r>
          </a:p>
          <a:p>
            <a:r>
              <a:rPr lang="en-US" b="1" dirty="0" smtClean="0"/>
              <a:t>Cystic Fibrosis</a:t>
            </a:r>
            <a:r>
              <a:rPr lang="en-US" dirty="0" smtClean="0"/>
              <a:t>:  A buildup of thick mucus in the digestive system and respiratory systems.</a:t>
            </a:r>
          </a:p>
          <a:p>
            <a:pPr lvl="1"/>
            <a:r>
              <a:rPr lang="en-US" dirty="0" smtClean="0"/>
              <a:t>Affects mostly Children.</a:t>
            </a:r>
          </a:p>
        </p:txBody>
      </p:sp>
      <p:pic>
        <p:nvPicPr>
          <p:cNvPr id="11266" name="Picture 2" descr="http://myhealth.ucsd.edu/library/healthguide/en-us/images/media/medical/hw/h9991413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4907280" cy="3352800"/>
          </a:xfrm>
          <a:prstGeom prst="rect">
            <a:avLst/>
          </a:prstGeom>
          <a:noFill/>
        </p:spPr>
      </p:pic>
      <p:pic>
        <p:nvPicPr>
          <p:cNvPr id="5" name="Picture 5" descr="http://www.healthcharitiesny.org/images/CFF%20Zach%20website%20148X221%205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0"/>
            <a:ext cx="1692275" cy="252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1"/>
            <a:r>
              <a:rPr lang="en-US" b="1" dirty="0" err="1" smtClean="0"/>
              <a:t>Klinefelter’s</a:t>
            </a:r>
            <a:r>
              <a:rPr lang="en-US" b="1" dirty="0" smtClean="0"/>
              <a:t> Syndrome (XXY)</a:t>
            </a:r>
            <a:r>
              <a:rPr lang="en-US" dirty="0" smtClean="0"/>
              <a:t>:  Individual’s gender is male, but has female characteristics.  Individual is tall in stature, has enlarged breasts, and curved hips/shoulders</a:t>
            </a:r>
            <a:endParaRPr lang="en-US" b="1" dirty="0"/>
          </a:p>
        </p:txBody>
      </p:sp>
      <p:pic>
        <p:nvPicPr>
          <p:cNvPr id="22530" name="Picture 2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867400" cy="4355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Nondisjunction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562600" cy="4525963"/>
          </a:xfrm>
        </p:spPr>
        <p:txBody>
          <a:bodyPr/>
          <a:lstStyle/>
          <a:p>
            <a:r>
              <a:rPr lang="en-US" dirty="0" smtClean="0"/>
              <a:t>When chromosomes fail to separate properly during meiosis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Results in </a:t>
            </a:r>
            <a:r>
              <a:rPr lang="en-US" dirty="0" err="1" smtClean="0"/>
              <a:t>monosomy</a:t>
            </a:r>
            <a:r>
              <a:rPr lang="en-US" dirty="0" smtClean="0"/>
              <a:t> or </a:t>
            </a:r>
            <a:r>
              <a:rPr lang="en-US" dirty="0" err="1" smtClean="0"/>
              <a:t>trisomy</a:t>
            </a:r>
            <a:r>
              <a:rPr lang="en-US" dirty="0" smtClean="0"/>
              <a:t> in the offspring</a:t>
            </a:r>
            <a:endParaRPr lang="en-US" dirty="0"/>
          </a:p>
        </p:txBody>
      </p:sp>
      <p:pic>
        <p:nvPicPr>
          <p:cNvPr id="28674" name="Picture 2" descr="http://www.med.umich.edu/lrc/coursepages/M1/embryology/embryo/images/nondisjun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857500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096000"/>
          </a:xfrm>
        </p:spPr>
        <p:txBody>
          <a:bodyPr/>
          <a:lstStyle/>
          <a:p>
            <a:r>
              <a:rPr lang="en-US" b="1" dirty="0" err="1" smtClean="0"/>
              <a:t>Tay</a:t>
            </a:r>
            <a:r>
              <a:rPr lang="en-US" b="1" dirty="0" smtClean="0"/>
              <a:t> –Sachs</a:t>
            </a:r>
            <a:r>
              <a:rPr lang="en-US" dirty="0" smtClean="0"/>
              <a:t>:  Cannot break down a fatty acid (lipid)</a:t>
            </a:r>
          </a:p>
          <a:p>
            <a:pPr lvl="1"/>
            <a:r>
              <a:rPr lang="en-US" dirty="0" smtClean="0"/>
              <a:t>Affects the brain</a:t>
            </a:r>
          </a:p>
          <a:p>
            <a:pPr lvl="1"/>
            <a:r>
              <a:rPr lang="en-US" dirty="0" smtClean="0"/>
              <a:t>Affects mostly children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43249"/>
            <a:ext cx="4572000" cy="3714751"/>
          </a:xfrm>
          <a:prstGeom prst="rect">
            <a:avLst/>
          </a:prstGeom>
          <a:noFill/>
        </p:spPr>
      </p:pic>
      <p:pic>
        <p:nvPicPr>
          <p:cNvPr id="5" name="Picture 5" descr="http://www.mollygrace.org/images/100_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34163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PKU</a:t>
            </a:r>
            <a:r>
              <a:rPr lang="en-US" dirty="0" smtClean="0"/>
              <a:t> (</a:t>
            </a:r>
            <a:r>
              <a:rPr lang="en-US" dirty="0" err="1" smtClean="0"/>
              <a:t>Phenylketonuria</a:t>
            </a:r>
            <a:r>
              <a:rPr lang="en-US" dirty="0" smtClean="0"/>
              <a:t>):  Cannot digest the amino acid phenylalanine (</a:t>
            </a:r>
            <a:r>
              <a:rPr lang="en-US" dirty="0" err="1" smtClean="0"/>
              <a:t>phe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babies are tested at birth by pricking the heel.</a:t>
            </a:r>
          </a:p>
          <a:p>
            <a:pPr lvl="1"/>
            <a:r>
              <a:rPr lang="en-US" dirty="0" smtClean="0"/>
              <a:t>Controlled by diet</a:t>
            </a:r>
          </a:p>
          <a:p>
            <a:endParaRPr lang="en-US" dirty="0"/>
          </a:p>
        </p:txBody>
      </p:sp>
      <p:pic>
        <p:nvPicPr>
          <p:cNvPr id="4" name="Picture 4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777" y="3733800"/>
            <a:ext cx="5220024" cy="2890712"/>
          </a:xfrm>
          <a:prstGeom prst="rect">
            <a:avLst/>
          </a:prstGeom>
          <a:noFill/>
        </p:spPr>
      </p:pic>
      <p:pic>
        <p:nvPicPr>
          <p:cNvPr id="5" name="Picture 5" descr="http://www.scalzi.com/colas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2857500" cy="281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ckle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3810000" cy="20383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r>
              <a:rPr lang="en-US" b="1" dirty="0" smtClean="0"/>
              <a:t>Sickle Cell Anemia</a:t>
            </a:r>
            <a:r>
              <a:rPr lang="en-US" dirty="0" smtClean="0"/>
              <a:t>:  Red blood cells are misshaped.   (Shaped like a comma instead of a donut).</a:t>
            </a:r>
          </a:p>
          <a:p>
            <a:pPr lvl="1"/>
            <a:r>
              <a:rPr lang="en-US" dirty="0" smtClean="0"/>
              <a:t>Most common in African Americans, although anyone can be affected.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http://www.clevelandclinic.org/health/health-info/pictures/sick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51658"/>
            <a:ext cx="3429000" cy="330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Albinism:  </a:t>
            </a:r>
            <a:r>
              <a:rPr lang="en-US" dirty="0" smtClean="0"/>
              <a:t>Lacks pigments (color) in eyes, skin, and hair. </a:t>
            </a:r>
            <a:endParaRPr lang="en-US" dirty="0"/>
          </a:p>
        </p:txBody>
      </p:sp>
      <p:pic>
        <p:nvPicPr>
          <p:cNvPr id="4" name="Picture 5" descr="http://www.cnb.uam.es/~montoliu/albin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048000" cy="2686050"/>
          </a:xfrm>
          <a:prstGeom prst="rect">
            <a:avLst/>
          </a:prstGeom>
          <a:noFill/>
        </p:spPr>
      </p:pic>
      <p:pic>
        <p:nvPicPr>
          <p:cNvPr id="5" name="Picture 7" descr="http://home.clara.net/knowlton/family/Albinism/Bianca_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18899"/>
            <a:ext cx="2744788" cy="328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Huntington’s Disease</a:t>
            </a:r>
            <a:r>
              <a:rPr lang="en-US" dirty="0" smtClean="0"/>
              <a:t>:  Causes brain degeneration and does not show symptoms until middle age (30-50yrs).</a:t>
            </a:r>
          </a:p>
          <a:p>
            <a:pPr lvl="1"/>
            <a:r>
              <a:rPr lang="en-US" dirty="0" smtClean="0"/>
              <a:t>Huntington’s Disease is dominant, so if you carry even 1 allele, you are affected by the disorder.</a:t>
            </a:r>
          </a:p>
          <a:p>
            <a:pPr lvl="1"/>
            <a:endParaRPr lang="en-US" dirty="0"/>
          </a:p>
        </p:txBody>
      </p:sp>
      <p:pic>
        <p:nvPicPr>
          <p:cNvPr id="4" name="Picture 5" descr="http://www.stanford.edu/group/hopes/causes/neuro/f_d04bslgng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472440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Key</a:t>
            </a: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		Unaffected Male	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		Affected Male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		Unaffected Female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	          	Affected Female</a:t>
            </a:r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			</a:t>
            </a:r>
            <a:r>
              <a:rPr lang="en-US" sz="1800" b="1" dirty="0" smtClean="0"/>
              <a:t>Married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			</a:t>
            </a:r>
          </a:p>
          <a:p>
            <a:pPr>
              <a:buNone/>
            </a:pPr>
            <a:r>
              <a:rPr lang="en-US" sz="1800" b="1" dirty="0" smtClean="0"/>
              <a:t>			Divorced</a:t>
            </a:r>
          </a:p>
          <a:p>
            <a:pPr>
              <a:buNone/>
            </a:pPr>
            <a:r>
              <a:rPr lang="en-US" sz="1800" b="1" dirty="0" smtClean="0"/>
              <a:t>			</a:t>
            </a:r>
          </a:p>
          <a:p>
            <a:pPr>
              <a:buNone/>
            </a:pPr>
            <a:r>
              <a:rPr lang="en-US" sz="1800" b="1" dirty="0" smtClean="0"/>
              <a:t>			Siblings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800" y="1447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2133600"/>
            <a:ext cx="457200" cy="457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04800" y="3505200"/>
            <a:ext cx="4572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marr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267200"/>
            <a:ext cx="1622156" cy="609600"/>
          </a:xfrm>
          <a:prstGeom prst="rect">
            <a:avLst/>
          </a:prstGeom>
        </p:spPr>
      </p:pic>
      <p:pic>
        <p:nvPicPr>
          <p:cNvPr id="26" name="Picture 25" descr="sibl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81700"/>
            <a:ext cx="1857375" cy="876300"/>
          </a:xfrm>
          <a:prstGeom prst="rect">
            <a:avLst/>
          </a:prstGeom>
        </p:spPr>
      </p:pic>
      <p:pic>
        <p:nvPicPr>
          <p:cNvPr id="27" name="Picture 26" descr="blank punne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295400"/>
            <a:ext cx="4314825" cy="4168835"/>
          </a:xfrm>
          <a:prstGeom prst="rect">
            <a:avLst/>
          </a:prstGeom>
        </p:spPr>
      </p:pic>
      <p:pic>
        <p:nvPicPr>
          <p:cNvPr id="28" name="Picture 27" descr="divorc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181600"/>
            <a:ext cx="1676400" cy="62998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943600"/>
            <a:ext cx="41195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Naylor’s Pedigree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114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Me!</a:t>
            </a:r>
            <a:endParaRPr lang="en-US" b="1" dirty="0"/>
          </a:p>
        </p:txBody>
      </p:sp>
      <p:pic>
        <p:nvPicPr>
          <p:cNvPr id="7" name="Content Placeholder 6" descr="naylor pedigre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0746" y="1600200"/>
            <a:ext cx="4702508" cy="4525963"/>
          </a:xfrm>
        </p:spPr>
      </p:pic>
      <p:sp>
        <p:nvSpPr>
          <p:cNvPr id="8" name="TextBox 7"/>
          <p:cNvSpPr txBox="1"/>
          <p:nvPr/>
        </p:nvSpPr>
        <p:spPr>
          <a:xfrm>
            <a:off x="2743200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482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Genetic Disorders, Karyotypes, &amp; Pedigrees</vt:lpstr>
      <vt:lpstr>Genetic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Pedigrees</vt:lpstr>
      <vt:lpstr>Mrs. Naylor’s Pedigree</vt:lpstr>
      <vt:lpstr>PowerPoint Presentation</vt:lpstr>
      <vt:lpstr>Let’s Determine the Genotype!</vt:lpstr>
      <vt:lpstr>How’d We Do???</vt:lpstr>
      <vt:lpstr>PowerPoint Presentation</vt:lpstr>
      <vt:lpstr>Genetic Disorders</vt:lpstr>
      <vt:lpstr>Karyotypes</vt:lpstr>
      <vt:lpstr>PowerPoint Presentation</vt:lpstr>
      <vt:lpstr>PowerPoint Presentation</vt:lpstr>
      <vt:lpstr>PowerPoint Presentation</vt:lpstr>
      <vt:lpstr>Down Syndrome</vt:lpstr>
      <vt:lpstr>PowerPoint Presentation</vt:lpstr>
      <vt:lpstr>Nondisjunction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Pedigrees</dc:title>
  <dc:creator>WCPSS</dc:creator>
  <cp:lastModifiedBy>Joan Stone</cp:lastModifiedBy>
  <cp:revision>73</cp:revision>
  <dcterms:created xsi:type="dcterms:W3CDTF">2009-11-03T14:32:53Z</dcterms:created>
  <dcterms:modified xsi:type="dcterms:W3CDTF">2016-11-21T15:01:27Z</dcterms:modified>
</cp:coreProperties>
</file>