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77" r:id="rId9"/>
    <p:sldId id="274" r:id="rId10"/>
    <p:sldId id="287" r:id="rId11"/>
    <p:sldId id="272" r:id="rId12"/>
    <p:sldId id="279" r:id="rId13"/>
    <p:sldId id="278" r:id="rId14"/>
    <p:sldId id="275" r:id="rId15"/>
    <p:sldId id="273" r:id="rId16"/>
    <p:sldId id="280" r:id="rId17"/>
    <p:sldId id="282" r:id="rId18"/>
    <p:sldId id="283" r:id="rId19"/>
    <p:sldId id="281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58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838A-292D-413F-8869-182D8DE597B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0D44-53E4-478A-BD06-625DA0F71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7030A0"/>
          </a:solidFill>
          <a:latin typeface="Boope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m2Ch3-My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>Biotechnology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oopee" pitchFamily="2" charset="0"/>
              </a:rPr>
              <a:t>Essential Standard 3.3</a:t>
            </a:r>
          </a:p>
          <a:p>
            <a:r>
              <a:rPr lang="en-US" b="1" dirty="0" smtClean="0">
                <a:latin typeface="Boopee" pitchFamily="2" charset="0"/>
              </a:rPr>
              <a:t>Understand the application of DNA technology. 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Nye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Video Link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What is Recombinant DNA?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“combines” DNA from 2+ sources</a:t>
            </a:r>
          </a:p>
          <a:p>
            <a:r>
              <a:rPr lang="en-US" dirty="0" smtClean="0"/>
              <a:t>Also called “transgenic”</a:t>
            </a:r>
            <a:endParaRPr lang="en-US" dirty="0"/>
          </a:p>
        </p:txBody>
      </p:sp>
      <p:pic>
        <p:nvPicPr>
          <p:cNvPr id="5" name="Picture 9" descr="http://www.scq.ubc.ca/wp-content/uploads/2006/08/pharmin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90800"/>
            <a:ext cx="386737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32%20Recombinant%20D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352800"/>
            <a:ext cx="4324350" cy="2579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 smtClean="0"/>
              <a:t>Restriction Enzyme – enzymes that cut DNA at a specific place.  Leaves “sticky ends” so that the DNA segment can be inserted into another section of DNA.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Plasmid – small circles of DNA found in bacterial cells. These are separate from the cell’s chromosome.</a:t>
            </a:r>
            <a:endParaRPr lang="en-US" sz="2800" dirty="0"/>
          </a:p>
        </p:txBody>
      </p:sp>
      <p:pic>
        <p:nvPicPr>
          <p:cNvPr id="4" name="Picture 3" descr="300px-Plasmid_(english)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5514975"/>
            <a:ext cx="2857500" cy="1343025"/>
          </a:xfrm>
          <a:prstGeom prst="rect">
            <a:avLst/>
          </a:prstGeom>
        </p:spPr>
      </p:pic>
      <p:pic>
        <p:nvPicPr>
          <p:cNvPr id="5" name="Picture 4" descr="restriction_enzyme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590800"/>
            <a:ext cx="2667000" cy="1555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Recombinant DNA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desired gene is cut from the DNA of the organism that has this gene.  Restriction enzymes are used.</a:t>
            </a:r>
          </a:p>
          <a:p>
            <a:pPr marL="514350" indent="-514350">
              <a:buAutoNum type="arabicPeriod"/>
            </a:pPr>
            <a:r>
              <a:rPr lang="en-US" dirty="0" smtClean="0"/>
              <a:t>This desired gene is inserted into a plasmid.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plasmid enters a host cell.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DNA fragment becomes part of the host cell’s chromosome.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DNA fragment is transcribed and translated within the host cell.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host cell produces a protein that it would not have produced naturally.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Pharm</a:t>
            </a:r>
            <a:r>
              <a:rPr lang="en-US" dirty="0" smtClean="0"/>
              <a:t> Animals”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Goat produces blood clot protein and spider silk in its milk to make bullet proof vests</a:t>
            </a:r>
            <a:endParaRPr lang="en-US" dirty="0"/>
          </a:p>
        </p:txBody>
      </p:sp>
      <p:pic>
        <p:nvPicPr>
          <p:cNvPr id="31746" name="Picture 2" descr="Bioengineering on the F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55" y="2514600"/>
            <a:ext cx="864754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28600"/>
            <a:ext cx="3276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Insulin is Made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from insulin producing cell</a:t>
            </a:r>
          </a:p>
          <a:p>
            <a:r>
              <a:rPr lang="en-US" sz="2800" dirty="0" smtClean="0"/>
              <a:t>Put into bacteria</a:t>
            </a:r>
          </a:p>
          <a:p>
            <a:r>
              <a:rPr lang="en-US" sz="2800" dirty="0" smtClean="0"/>
              <a:t>Bacteria divide</a:t>
            </a:r>
          </a:p>
          <a:p>
            <a:r>
              <a:rPr lang="en-US" sz="2800" dirty="0" smtClean="0"/>
              <a:t>Produce insulin in large amounts, quickly</a:t>
            </a:r>
            <a:endParaRPr lang="en-US" sz="2800" dirty="0"/>
          </a:p>
        </p:txBody>
      </p:sp>
      <p:pic>
        <p:nvPicPr>
          <p:cNvPr id="4" name="Picture 2" descr="http://www.becomehealthynow.com/images/organs/lymphatic_immune/14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13"/>
            <a:ext cx="5410200" cy="66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www.relion.com/content/diabetes_products/insulin/images/N_insu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29200"/>
            <a:ext cx="94593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410200" y="6324600"/>
            <a:ext cx="762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Cloning is the creation of an organism that is an exact genetic copy of another.</a:t>
            </a:r>
            <a:endParaRPr lang="en-US" dirty="0"/>
          </a:p>
        </p:txBody>
      </p:sp>
      <p:pic>
        <p:nvPicPr>
          <p:cNvPr id="4" name="Picture 3" descr="DollyDiagr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743200"/>
            <a:ext cx="2658653" cy="3900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cloning occur naturally?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Cloning can occur naturally in mammals.  Identical twins are natural clones.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win-bo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819400"/>
            <a:ext cx="4457700" cy="349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types of artificial cloning: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Gene cloning – produces exact copies of genes.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Reproductive cloning – produces copies of whole organisms.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Therapeutic cloning – produces stem cells with the purpose of creating tissues to replace injured or diseased tissue.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cells are unspecialized cells.</a:t>
            </a:r>
          </a:p>
          <a:p>
            <a:r>
              <a:rPr lang="en-US" dirty="0" smtClean="0"/>
              <a:t>Stem cells are capable of dividing and renewing themselves for long periods of time.</a:t>
            </a:r>
          </a:p>
          <a:p>
            <a:r>
              <a:rPr lang="en-US" dirty="0" smtClean="0"/>
              <a:t>Stem cells can give rise to specialized cell types.</a:t>
            </a:r>
            <a:endParaRPr lang="en-US" dirty="0"/>
          </a:p>
        </p:txBody>
      </p:sp>
      <p:pic>
        <p:nvPicPr>
          <p:cNvPr id="4" name="Picture 3" descr="graphic_diffRepor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985217"/>
            <a:ext cx="2762250" cy="2520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>What </a:t>
            </a:r>
            <a:r>
              <a:rPr lang="en-US" sz="6600" dirty="0" smtClean="0"/>
              <a:t>is </a:t>
            </a:r>
            <a:r>
              <a:rPr lang="en-US" sz="6600" dirty="0" smtClean="0">
                <a:solidFill>
                  <a:srgbClr val="7030A0"/>
                </a:solidFill>
              </a:rPr>
              <a:t>Biotechnology?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the use of living organisms to perform a process, or modify an existing product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 practical applications are:</a:t>
            </a:r>
          </a:p>
          <a:p>
            <a:pPr lvl="1"/>
            <a:r>
              <a:rPr lang="en-US" dirty="0" smtClean="0"/>
              <a:t>Genetic/Paternity Testing</a:t>
            </a:r>
          </a:p>
          <a:p>
            <a:pPr lvl="1"/>
            <a:r>
              <a:rPr lang="en-US" dirty="0" smtClean="0"/>
              <a:t>Medical (Gene Therapy, Pharmaceuticals)</a:t>
            </a:r>
          </a:p>
          <a:p>
            <a:pPr lvl="1"/>
            <a:r>
              <a:rPr lang="en-US" dirty="0" smtClean="0"/>
              <a:t>Food/Agriculture</a:t>
            </a:r>
          </a:p>
          <a:p>
            <a:pPr lvl="1"/>
            <a:r>
              <a:rPr lang="en-US" dirty="0" smtClean="0"/>
              <a:t>Forensic (DNA Analysis)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bst.ntu.edu.tw/images/double%20helix%2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smtClean="0"/>
              <a:t>DNA Fingerprinting</a:t>
            </a:r>
          </a:p>
        </p:txBody>
      </p:sp>
      <p:sp>
        <p:nvSpPr>
          <p:cNvPr id="22532" name="Subtitle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Essential Standard 3.3</a:t>
            </a:r>
          </a:p>
          <a:p>
            <a:pPr eaLnBrk="1" hangingPunct="1"/>
            <a:r>
              <a:rPr lang="en-US" dirty="0" smtClean="0"/>
              <a:t>Understand the application</a:t>
            </a:r>
          </a:p>
          <a:p>
            <a:pPr eaLnBrk="1" hangingPunct="1"/>
            <a:r>
              <a:rPr lang="en-US" dirty="0" smtClean="0"/>
              <a:t>of DNA technology</a:t>
            </a:r>
          </a:p>
        </p:txBody>
      </p:sp>
      <p:pic>
        <p:nvPicPr>
          <p:cNvPr id="22533" name="Picture 2" descr="http://www.fbi.gov/publications/leb/2006/sept2006/sept2006leb_im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0"/>
            <a:ext cx="6172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CSI:  DNA Fingerprinting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DNA is collected and “cut” into fragments by enzymes</a:t>
            </a:r>
          </a:p>
          <a:p>
            <a:pPr eaLnBrk="1" hangingPunct="1"/>
            <a:r>
              <a:rPr lang="en-US" dirty="0" smtClean="0"/>
              <a:t>Fragments are put into a machine called a gel electrophoresis </a:t>
            </a:r>
          </a:p>
          <a:p>
            <a:pPr eaLnBrk="1" hangingPunct="1"/>
            <a:r>
              <a:rPr lang="en-US" dirty="0" smtClean="0"/>
              <a:t>Fragments are separated based on their size</a:t>
            </a:r>
          </a:p>
          <a:p>
            <a:pPr lvl="1" eaLnBrk="1" hangingPunct="1"/>
            <a:r>
              <a:rPr lang="en-US" dirty="0" smtClean="0"/>
              <a:t>Makes a “DNA Fingerprint”</a:t>
            </a:r>
          </a:p>
          <a:p>
            <a:pPr lvl="1" eaLnBrk="1" hangingPunct="1"/>
            <a:r>
              <a:rPr lang="en-US" dirty="0" smtClean="0"/>
              <a:t>Used in identifying criminals and paternity tests</a:t>
            </a:r>
          </a:p>
        </p:txBody>
      </p:sp>
      <p:pic>
        <p:nvPicPr>
          <p:cNvPr id="6146" name="Picture 2" descr="http://titojankowski.com/wp-content/uploads/2008/12/gel_electrophor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953000"/>
            <a:ext cx="2286000" cy="1588770"/>
          </a:xfrm>
          <a:prstGeom prst="rect">
            <a:avLst/>
          </a:prstGeom>
          <a:noFill/>
        </p:spPr>
      </p:pic>
      <p:pic>
        <p:nvPicPr>
          <p:cNvPr id="6148" name="Picture 4" descr="http://www.learnnc.org/lp/media/uploads/2011/01/gel_electrophoresis_appara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95062"/>
            <a:ext cx="1536700" cy="196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DNA Fingerprints with Gel Electrophoresis</a:t>
            </a:r>
          </a:p>
        </p:txBody>
      </p:sp>
      <p:pic>
        <p:nvPicPr>
          <p:cNvPr id="24579" name="Picture 6" descr="biote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2771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Line 7"/>
          <p:cNvSpPr>
            <a:spLocks noChangeShapeType="1"/>
          </p:cNvSpPr>
          <p:nvPr/>
        </p:nvSpPr>
        <p:spPr bwMode="auto">
          <a:xfrm flipV="1">
            <a:off x="1295400" y="44958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0" y="5257800"/>
            <a:ext cx="236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DNA is put in these wells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2971800" y="4876800"/>
            <a:ext cx="6172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DNA fragments </a:t>
            </a:r>
            <a:r>
              <a:rPr lang="en-US" sz="2800" dirty="0" smtClean="0"/>
              <a:t>through the </a:t>
            </a:r>
            <a:r>
              <a:rPr lang="en-US" sz="2800" dirty="0"/>
              <a:t>gel – </a:t>
            </a:r>
            <a:r>
              <a:rPr lang="en-US" sz="2800" dirty="0" smtClean="0"/>
              <a:t>the shorter they are, the farther they travel.  Where they stop, they leave a band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DNA-genetic-fingerprinting-on-fingerprint-blue-backdrop-1-AJ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64130"/>
            <a:ext cx="3505200" cy="269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biologycorner.com/resources/DNA_fingerprint_overvi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5718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267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000" dirty="0" smtClean="0"/>
              <a:t>A person’s DNA is donated by his or her parents.</a:t>
            </a:r>
          </a:p>
          <a:p>
            <a:pPr eaLnBrk="1" hangingPunct="1"/>
            <a:r>
              <a:rPr lang="en-US" sz="2000" dirty="0" smtClean="0"/>
              <a:t>He or she could have DNA inherited from his or her mother or father, or a combination, but never have DNA that neither of his or her parents have.</a:t>
            </a:r>
          </a:p>
          <a:p>
            <a:pPr eaLnBrk="1" hangingPunct="1"/>
            <a:r>
              <a:rPr lang="en-US" sz="2000" dirty="0" smtClean="0"/>
              <a:t>Shown below are the DNA patterns for:</a:t>
            </a:r>
          </a:p>
          <a:p>
            <a:pPr eaLnBrk="1" hangingPunct="1"/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1D12AE"/>
                </a:solidFill>
              </a:rPr>
              <a:t>Mrs. </a:t>
            </a:r>
            <a:r>
              <a:rPr lang="en-US" sz="2000" dirty="0" err="1" smtClean="0">
                <a:solidFill>
                  <a:srgbClr val="1D12AE"/>
                </a:solidFill>
              </a:rPr>
              <a:t>Sillybilly</a:t>
            </a:r>
            <a:r>
              <a:rPr lang="en-US" sz="2000" dirty="0" smtClean="0">
                <a:solidFill>
                  <a:srgbClr val="1D12AE"/>
                </a:solidFill>
              </a:rPr>
              <a:t> </a:t>
            </a:r>
            <a:r>
              <a:rPr lang="en-US" sz="2000" dirty="0" smtClean="0"/>
              <a:t>[blue]</a:t>
            </a:r>
          </a:p>
          <a:p>
            <a:pPr eaLnBrk="1" hangingPunct="1"/>
            <a:r>
              <a:rPr lang="en-US" sz="2000" dirty="0" smtClean="0">
                <a:solidFill>
                  <a:srgbClr val="CCCC00"/>
                </a:solidFill>
              </a:rPr>
              <a:t> Mr. </a:t>
            </a:r>
            <a:r>
              <a:rPr lang="en-US" sz="2000" dirty="0" err="1" smtClean="0">
                <a:solidFill>
                  <a:srgbClr val="CCCC00"/>
                </a:solidFill>
              </a:rPr>
              <a:t>Sillybilly</a:t>
            </a:r>
            <a:r>
              <a:rPr lang="en-US" sz="2000" dirty="0" smtClean="0">
                <a:solidFill>
                  <a:srgbClr val="CCCC00"/>
                </a:solidFill>
              </a:rPr>
              <a:t> </a:t>
            </a:r>
            <a:r>
              <a:rPr lang="en-US" sz="2000" dirty="0" smtClean="0"/>
              <a:t>[yellow] </a:t>
            </a:r>
          </a:p>
          <a:p>
            <a:pPr lvl="1" eaLnBrk="1" hangingPunct="1"/>
            <a:r>
              <a:rPr lang="en-US" sz="2000" dirty="0" smtClean="0"/>
              <a:t>D1 (the </a:t>
            </a:r>
            <a:r>
              <a:rPr lang="en-US" sz="2000" dirty="0" err="1" smtClean="0"/>
              <a:t>Sillybilly</a:t>
            </a:r>
            <a:r>
              <a:rPr lang="en-US" sz="2000" dirty="0" smtClean="0"/>
              <a:t> s' biological daughter), </a:t>
            </a:r>
          </a:p>
          <a:p>
            <a:pPr lvl="1" eaLnBrk="1" hangingPunct="1"/>
            <a:r>
              <a:rPr lang="en-US" sz="2000" dirty="0" smtClean="0"/>
              <a:t>D2 (Mr. </a:t>
            </a:r>
            <a:r>
              <a:rPr lang="en-US" sz="2000" dirty="0" err="1" smtClean="0"/>
              <a:t>Sillybilly</a:t>
            </a:r>
            <a:r>
              <a:rPr lang="en-US" sz="2000" dirty="0" smtClean="0"/>
              <a:t> 's step-daughter, child of Mrs. </a:t>
            </a:r>
            <a:r>
              <a:rPr lang="en-US" sz="2000" dirty="0" err="1" smtClean="0"/>
              <a:t>Sillybilly</a:t>
            </a:r>
            <a:r>
              <a:rPr lang="en-US" sz="2000" dirty="0" smtClean="0"/>
              <a:t> and her former husband [red]), </a:t>
            </a:r>
          </a:p>
          <a:p>
            <a:pPr lvl="1" eaLnBrk="1" hangingPunct="1"/>
            <a:r>
              <a:rPr lang="en-US" sz="2000" dirty="0" smtClean="0"/>
              <a:t>S1 (the </a:t>
            </a:r>
            <a:r>
              <a:rPr lang="en-US" sz="2000" dirty="0" err="1" smtClean="0"/>
              <a:t>Sillybilly</a:t>
            </a:r>
            <a:r>
              <a:rPr lang="en-US" sz="2000" dirty="0" smtClean="0"/>
              <a:t> s' biological son), and </a:t>
            </a:r>
          </a:p>
          <a:p>
            <a:pPr lvl="1" eaLnBrk="1" hangingPunct="1"/>
            <a:r>
              <a:rPr lang="en-US" sz="2000" dirty="0" smtClean="0"/>
              <a:t>S2 (the </a:t>
            </a:r>
            <a:r>
              <a:rPr lang="en-US" sz="2000" dirty="0" err="1" smtClean="0"/>
              <a:t>Sillybilly</a:t>
            </a:r>
            <a:r>
              <a:rPr lang="en-US" sz="2000" dirty="0" smtClean="0"/>
              <a:t> s' adopted son, not biologically related [his parents are light and dark green]).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6627" name="Picture 2" descr="http://protist.biology.washington.edu/fingerprint/vntr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114800"/>
            <a:ext cx="624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aternityTest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Who the Daddy?</a:t>
            </a:r>
          </a:p>
          <a:p>
            <a:pPr eaLnBrk="1" hangingPunct="1"/>
            <a:r>
              <a:rPr lang="en-US" sz="2800" dirty="0" smtClean="0"/>
              <a:t>Take the same stretch of DNA from everybody.</a:t>
            </a:r>
          </a:p>
          <a:p>
            <a:pPr eaLnBrk="1" hangingPunct="1"/>
            <a:r>
              <a:rPr lang="en-US" sz="2800" dirty="0" smtClean="0"/>
              <a:t>An EcoR1 enzyme only cuts at sequence GAATTC.  Mary’s doesn’t cut at all, Bob’s DNA cuts 1 time, and Larry 2 times (fig 1).</a:t>
            </a:r>
          </a:p>
          <a:p>
            <a:pPr eaLnBrk="1" hangingPunct="1"/>
            <a:r>
              <a:rPr lang="en-US" sz="2800" dirty="0" smtClean="0"/>
              <a:t>The cut fragments settle as shown in fig.2</a:t>
            </a:r>
          </a:p>
          <a:p>
            <a:pPr eaLnBrk="1" hangingPunct="1"/>
            <a:r>
              <a:rPr lang="en-US" sz="2800" dirty="0" smtClean="0"/>
              <a:t>Fig. 3 shows the child’s DNA included.  Who’s the baby daddy?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7652" name="Picture 4" descr="http://www.thetech.org/genetics/images/ask/paternityTestFi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962400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http://www.thetech.org/genetics/images/ask/paternityTestFig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62400"/>
            <a:ext cx="24288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295400" y="0"/>
            <a:ext cx="4953000" cy="1828800"/>
          </a:xfrm>
          <a:prstGeom prst="wedgeRoundRectCallout">
            <a:avLst>
              <a:gd name="adj1" fmla="val -32201"/>
              <a:gd name="adj2" fmla="val 125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</a:rPr>
              <a:t>Larry, you ARE the father!!!</a:t>
            </a:r>
          </a:p>
        </p:txBody>
      </p:sp>
      <p:pic>
        <p:nvPicPr>
          <p:cNvPr id="28675" name="Picture 5" descr="http://i.ytimg.com/vi/_SFxAx6HD34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200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http://www.product-reviews.net/wp-content/userimages/2008/01/maury-povich-sh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76600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brtlabs.com/images/dna-t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4400" cy="570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afansler\Local Settings\Temporary Internet Files\Content.IE5\PV94ZWF6\MP9102164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715000"/>
            <a:ext cx="1524000" cy="1143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More than</a:t>
            </a:r>
            <a:r>
              <a:rPr lang="en-US" sz="2800" dirty="0" smtClean="0">
                <a:solidFill>
                  <a:srgbClr val="00B050"/>
                </a:solidFill>
              </a:rPr>
              <a:t> 56,000 </a:t>
            </a:r>
            <a:r>
              <a:rPr lang="en-US" sz="2000" dirty="0" smtClean="0">
                <a:solidFill>
                  <a:srgbClr val="00B050"/>
                </a:solidFill>
              </a:rPr>
              <a:t>workers are employed with skill sets ranging from bioprocess technicians to PhDs in </a:t>
            </a:r>
            <a:r>
              <a:rPr lang="en-US" dirty="0" smtClean="0">
                <a:solidFill>
                  <a:srgbClr val="00B050"/>
                </a:solidFill>
              </a:rPr>
              <a:t>520</a:t>
            </a:r>
            <a:r>
              <a:rPr lang="en-US" sz="2000" dirty="0" smtClean="0">
                <a:solidFill>
                  <a:srgbClr val="00B050"/>
                </a:solidFill>
              </a:rPr>
              <a:t> companies in </a:t>
            </a:r>
            <a:r>
              <a:rPr lang="en-US" sz="2000" b="1" u="sng" dirty="0" smtClean="0">
                <a:solidFill>
                  <a:srgbClr val="00B050"/>
                </a:solidFill>
              </a:rPr>
              <a:t>N.C..  </a:t>
            </a:r>
            <a:r>
              <a:rPr lang="en-US" sz="2000" dirty="0" smtClean="0">
                <a:solidFill>
                  <a:srgbClr val="00B050"/>
                </a:solidFill>
              </a:rPr>
              <a:t>Almost </a:t>
            </a:r>
            <a:r>
              <a:rPr lang="en-US" sz="2800" dirty="0" smtClean="0">
                <a:solidFill>
                  <a:srgbClr val="00B050"/>
                </a:solidFill>
              </a:rPr>
              <a:t>8,000</a:t>
            </a:r>
            <a:r>
              <a:rPr lang="en-US" sz="2000" dirty="0" smtClean="0">
                <a:solidFill>
                  <a:srgbClr val="00B050"/>
                </a:solidFill>
              </a:rPr>
              <a:t> undergraduate students and over </a:t>
            </a:r>
            <a:r>
              <a:rPr lang="en-US" sz="2800" dirty="0" smtClean="0">
                <a:solidFill>
                  <a:srgbClr val="00B050"/>
                </a:solidFill>
              </a:rPr>
              <a:t>1,500 </a:t>
            </a:r>
            <a:r>
              <a:rPr lang="en-US" sz="2000" dirty="0" smtClean="0">
                <a:solidFill>
                  <a:srgbClr val="00B050"/>
                </a:solidFill>
              </a:rPr>
              <a:t>graduate students are enrolled in biology, chemistry and engineering programs in public universities throughout the state.  Every year, North Carolina institutions graduate over</a:t>
            </a:r>
            <a:r>
              <a:rPr lang="en-US" sz="2800" dirty="0" smtClean="0">
                <a:solidFill>
                  <a:srgbClr val="00B050"/>
                </a:solidFill>
              </a:rPr>
              <a:t> 5,500 </a:t>
            </a:r>
            <a:r>
              <a:rPr lang="en-US" sz="2000" dirty="0" smtClean="0">
                <a:solidFill>
                  <a:srgbClr val="00B050"/>
                </a:solidFill>
              </a:rPr>
              <a:t>students in engineering, biology and chemistry related fields.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North Carolina’s 58 campus Community College System offers many biotechnology related curricula ~ Wake Tech has “</a:t>
            </a:r>
            <a:r>
              <a:rPr lang="en-US" sz="2000" dirty="0" err="1" smtClean="0">
                <a:solidFill>
                  <a:srgbClr val="002060"/>
                </a:solidFill>
              </a:rPr>
              <a:t>Biowork</a:t>
            </a:r>
            <a:r>
              <a:rPr lang="en-US" sz="2000" dirty="0" smtClean="0">
                <a:solidFill>
                  <a:srgbClr val="002060"/>
                </a:solidFill>
              </a:rPr>
              <a:t>” Curriculum that leads to being a Process Technician – mainly lab based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state’s biotechnology industry: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Generates $45.8 billion in economic activity annually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Grew 18 percent between 2001 and 2006, the fastest of all leading biotech states, and three times the rate </a:t>
            </a:r>
            <a:r>
              <a:rPr lang="en-US" sz="1600" dirty="0" smtClean="0">
                <a:solidFill>
                  <a:srgbClr val="FF0000"/>
                </a:solidFill>
              </a:rPr>
              <a:t>of  the </a:t>
            </a:r>
            <a:r>
              <a:rPr lang="en-US" sz="1600" dirty="0">
                <a:solidFill>
                  <a:srgbClr val="FF0000"/>
                </a:solidFill>
              </a:rPr>
              <a:t>national bioscience industry </a:t>
            </a:r>
            <a:r>
              <a:rPr lang="en-US" sz="1600" dirty="0" smtClean="0">
                <a:solidFill>
                  <a:srgbClr val="FF0000"/>
                </a:solidFill>
              </a:rPr>
              <a:t>growth</a:t>
            </a:r>
          </a:p>
          <a:p>
            <a:pPr lvl="1"/>
            <a:endParaRPr lang="en-US" sz="1600" dirty="0" smtClean="0"/>
          </a:p>
          <a:p>
            <a:r>
              <a:rPr lang="en-US" sz="2000" dirty="0" smtClean="0">
                <a:solidFill>
                  <a:srgbClr val="7030A0"/>
                </a:solidFill>
              </a:rPr>
              <a:t>Median salary for biotechnology careers in 2000 was $49,000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Median Salary: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median annual Scientist I - Biotech salary is </a:t>
            </a:r>
            <a:r>
              <a:rPr lang="en-US" b="1" dirty="0"/>
              <a:t>$91,645</a:t>
            </a:r>
            <a:r>
              <a:rPr lang="en-US" dirty="0"/>
              <a:t>, as of November 30, 2016, with a range usually between </a:t>
            </a:r>
            <a:r>
              <a:rPr lang="en-US" b="1" dirty="0"/>
              <a:t>$83,258</a:t>
            </a:r>
            <a:r>
              <a:rPr lang="en-US" dirty="0"/>
              <a:t>-</a:t>
            </a:r>
            <a:r>
              <a:rPr lang="en-US" b="1" dirty="0"/>
              <a:t>$102,051</a:t>
            </a:r>
            <a:r>
              <a:rPr lang="en-US" dirty="0"/>
              <a:t>, however this can vary widely depending on a variety of factors.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http://www1.salary.com/Scientist-I-Biotech-Salaries.html</a:t>
            </a:r>
          </a:p>
        </p:txBody>
      </p:sp>
    </p:spTree>
    <p:extLst>
      <p:ext uri="{BB962C8B-B14F-4D97-AF65-F5344CB8AC3E}">
        <p14:creationId xmlns:p14="http://schemas.microsoft.com/office/powerpoint/2010/main" val="11737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266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We’ve Come a long way since Watson and Crick…..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924800" cy="3916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The following are biotechnologies that are commonplace today:</a:t>
            </a:r>
          </a:p>
          <a:p>
            <a:r>
              <a:rPr lang="en-US" dirty="0" smtClean="0"/>
              <a:t>Human Genome Project</a:t>
            </a:r>
          </a:p>
          <a:p>
            <a:r>
              <a:rPr lang="en-US" dirty="0" smtClean="0"/>
              <a:t>Genetically Modified Organisms (GMO’s)</a:t>
            </a:r>
          </a:p>
          <a:p>
            <a:r>
              <a:rPr lang="en-US" dirty="0" smtClean="0"/>
              <a:t>Recombinant DNA</a:t>
            </a:r>
          </a:p>
          <a:p>
            <a:r>
              <a:rPr lang="en-US" dirty="0" smtClean="0"/>
              <a:t>Stem Cell </a:t>
            </a:r>
          </a:p>
          <a:p>
            <a:r>
              <a:rPr lang="en-US" dirty="0" smtClean="0"/>
              <a:t>Cloning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 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r>
              <a:rPr lang="en-US" dirty="0" smtClean="0"/>
              <a:t>Working with the person beside you, you will create a Plasmid model.</a:t>
            </a:r>
          </a:p>
          <a:p>
            <a:r>
              <a:rPr lang="en-US" dirty="0" smtClean="0"/>
              <a:t>Color all strips (1-4) = purple</a:t>
            </a:r>
          </a:p>
          <a:p>
            <a:r>
              <a:rPr lang="en-US" dirty="0" smtClean="0"/>
              <a:t>Color Ampicillin Resistance Gene = orange </a:t>
            </a:r>
          </a:p>
          <a:p>
            <a:r>
              <a:rPr lang="en-US" dirty="0" smtClean="0"/>
              <a:t>Use your restriction enzyme (scissors) to cut through the DNA molecule between G &amp; A along the GAATTC sequence (top of piece #4)</a:t>
            </a:r>
          </a:p>
          <a:p>
            <a:r>
              <a:rPr lang="en-US" dirty="0" smtClean="0"/>
              <a:t>Insert your new AR gene into your plasmid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6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ANDi</a:t>
            </a:r>
            <a:r>
              <a:rPr lang="en-US" dirty="0" smtClean="0"/>
              <a:t> Article: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Working with the person beside you (NOT MOVING at this time):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read about </a:t>
            </a:r>
            <a:r>
              <a:rPr lang="en-US" dirty="0" err="1" smtClean="0"/>
              <a:t>ANDi</a:t>
            </a:r>
            <a:r>
              <a:rPr lang="en-US" dirty="0" smtClean="0"/>
              <a:t> and answer the questions on a old piece of notebook paper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y</a:t>
            </a:r>
            <a:r>
              <a:rPr lang="en-US" dirty="0" smtClean="0"/>
              <a:t>ou have 15 minutes!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47256"/>
            <a:ext cx="1701800" cy="18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884238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Human Genome Project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</a:rPr>
              <a:t>Genome: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smtClean="0"/>
              <a:t>The full DNA sequence of an organism (The order of the all of the bases)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Goals:</a:t>
            </a:r>
          </a:p>
          <a:p>
            <a:pPr lvl="1"/>
            <a:r>
              <a:rPr lang="en-US" i="1" dirty="0" smtClean="0"/>
              <a:t>identify</a:t>
            </a:r>
            <a:r>
              <a:rPr lang="en-US" dirty="0" smtClean="0"/>
              <a:t> all the approximately 20,000-25,000 genes in human DNA, </a:t>
            </a:r>
          </a:p>
          <a:p>
            <a:pPr lvl="1"/>
            <a:r>
              <a:rPr lang="en-US" i="1" dirty="0" smtClean="0"/>
              <a:t>determine</a:t>
            </a:r>
            <a:r>
              <a:rPr lang="en-US" dirty="0" smtClean="0"/>
              <a:t> the sequences of the 3 billion chemical base pairs that make up human DNA, </a:t>
            </a:r>
          </a:p>
          <a:p>
            <a:pPr lvl="1"/>
            <a:r>
              <a:rPr lang="en-US" i="1" dirty="0" smtClean="0"/>
              <a:t>store</a:t>
            </a:r>
            <a:r>
              <a:rPr lang="en-US" dirty="0" smtClean="0"/>
              <a:t> this information in databases</a:t>
            </a:r>
          </a:p>
          <a:p>
            <a:r>
              <a:rPr lang="en-US" dirty="0" smtClean="0"/>
              <a:t>Began world-wide effort in 1990; completed in 2003.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narss.com/images/chromosome_8_578_x_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5194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5334000"/>
            <a:ext cx="2362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4724400"/>
            <a:ext cx="13716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066800" y="1981200"/>
            <a:ext cx="17526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228600"/>
            <a:ext cx="2286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Scientists know where EVERY human gene is located on EVERY chromosome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Discovered that only </a:t>
            </a:r>
            <a:r>
              <a:rPr lang="en-US" sz="3600" b="1" dirty="0" smtClean="0">
                <a:solidFill>
                  <a:srgbClr val="7030A0"/>
                </a:solidFill>
              </a:rPr>
              <a:t>2% </a:t>
            </a:r>
            <a:r>
              <a:rPr lang="en-US" sz="2800" dirty="0" smtClean="0">
                <a:solidFill>
                  <a:srgbClr val="7030A0"/>
                </a:solidFill>
              </a:rPr>
              <a:t>of all DNA actually codes for a protein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Documents and Settings\afansler\Local Settings\Temporary Internet Files\Content.IE5\JS504WSL\MP9004140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983224"/>
            <a:ext cx="609097" cy="87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Human Genome Benefits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Disease detection (newborn &amp; adult)</a:t>
            </a:r>
          </a:p>
          <a:p>
            <a:pPr lvl="1"/>
            <a:r>
              <a:rPr lang="en-US" dirty="0" smtClean="0"/>
              <a:t>Gene Therapy (replace “bad” genes)</a:t>
            </a:r>
          </a:p>
          <a:p>
            <a:pPr lvl="1"/>
            <a:r>
              <a:rPr lang="en-US" dirty="0" smtClean="0"/>
              <a:t>Production of medicines (insulin)</a:t>
            </a:r>
          </a:p>
          <a:p>
            <a:r>
              <a:rPr lang="en-US" dirty="0" smtClean="0"/>
              <a:t>Food/Agricultural</a:t>
            </a:r>
          </a:p>
          <a:p>
            <a:pPr lvl="1"/>
            <a:r>
              <a:rPr lang="en-US" dirty="0" smtClean="0"/>
              <a:t>Genetically Modified Food (bigger, cheaper, extra benefits)</a:t>
            </a:r>
          </a:p>
          <a:p>
            <a:pPr lvl="1"/>
            <a:r>
              <a:rPr lang="en-US" dirty="0" smtClean="0"/>
              <a:t>“Roundup Ready” – plants resistant to herbicides (kills weeds, not plants)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2290" name="Picture 2" descr="http://www.wellesley.edu/Chemistry/chem227/news/050100sci-gm-anima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5146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Only $199…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60" name="Picture 4" descr="http://dnatestingnow.files.wordpress.com/2010/11/predisposition_main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91400" cy="512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GMO’s – 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genetically modified organism is an organism that has had it’s DNA modified.</a:t>
            </a:r>
          </a:p>
          <a:p>
            <a:r>
              <a:rPr lang="en-US" dirty="0" smtClean="0"/>
              <a:t>They are made by using a technique called recombinant DNA.</a:t>
            </a:r>
            <a:endParaRPr lang="en-US" dirty="0"/>
          </a:p>
        </p:txBody>
      </p:sp>
      <p:pic>
        <p:nvPicPr>
          <p:cNvPr id="4" name="Picture 3" descr="GM-cr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35782"/>
            <a:ext cx="3571875" cy="278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Genetically Modified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Foods that may contain GM ingredients:</a:t>
            </a:r>
          </a:p>
          <a:p>
            <a:pPr lvl="1"/>
            <a:r>
              <a:rPr lang="en-US" dirty="0" smtClean="0"/>
              <a:t>General Mills &amp; Kellogg’s</a:t>
            </a:r>
          </a:p>
          <a:p>
            <a:pPr lvl="1"/>
            <a:r>
              <a:rPr lang="en-US" dirty="0" smtClean="0"/>
              <a:t>Kraft</a:t>
            </a:r>
          </a:p>
          <a:p>
            <a:pPr lvl="1"/>
            <a:r>
              <a:rPr lang="en-US" dirty="0" err="1" smtClean="0"/>
              <a:t>Coca~Cola</a:t>
            </a:r>
            <a:r>
              <a:rPr lang="en-US" dirty="0" smtClean="0"/>
              <a:t> &amp; Pepsi</a:t>
            </a:r>
          </a:p>
          <a:p>
            <a:pPr lvl="1"/>
            <a:r>
              <a:rPr lang="en-US" dirty="0" smtClean="0"/>
              <a:t>Chef Boyardee</a:t>
            </a:r>
          </a:p>
          <a:p>
            <a:pPr lvl="1"/>
            <a:r>
              <a:rPr lang="en-US" dirty="0" smtClean="0"/>
              <a:t>Campbell’s</a:t>
            </a:r>
          </a:p>
          <a:p>
            <a:pPr lvl="1"/>
            <a:r>
              <a:rPr lang="en-US" dirty="0" smtClean="0"/>
              <a:t>Betty Crocker</a:t>
            </a:r>
          </a:p>
          <a:p>
            <a:endParaRPr lang="en-US" dirty="0"/>
          </a:p>
        </p:txBody>
      </p:sp>
      <p:pic>
        <p:nvPicPr>
          <p:cNvPr id="4" name="Picture 5" descr="aap0028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20119"/>
            <a:ext cx="3800475" cy="453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1134</Words>
  <Application>Microsoft Office PowerPoint</Application>
  <PresentationFormat>On-screen Show (4:3)</PresentationFormat>
  <Paragraphs>134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Boopee</vt:lpstr>
      <vt:lpstr>Calibri</vt:lpstr>
      <vt:lpstr>Wingdings</vt:lpstr>
      <vt:lpstr>Office Theme</vt:lpstr>
      <vt:lpstr>Biotechnology</vt:lpstr>
      <vt:lpstr>What is Biotechnology?</vt:lpstr>
      <vt:lpstr>We’ve Come a long way since Watson and Crick…..</vt:lpstr>
      <vt:lpstr>The Human Genome Project</vt:lpstr>
      <vt:lpstr>PowerPoint Presentation</vt:lpstr>
      <vt:lpstr>Human Genome Benefits</vt:lpstr>
      <vt:lpstr>Only $199…</vt:lpstr>
      <vt:lpstr>GMO’s – What are they?</vt:lpstr>
      <vt:lpstr>Genetically Modified Foods</vt:lpstr>
      <vt:lpstr>Bill Nye Video</vt:lpstr>
      <vt:lpstr>What is Recombinant DNA?</vt:lpstr>
      <vt:lpstr>VOCABULARY ALERT</vt:lpstr>
      <vt:lpstr>How is Recombinant DNA made?</vt:lpstr>
      <vt:lpstr>“Pharm Animals”</vt:lpstr>
      <vt:lpstr>How Insulin is Made</vt:lpstr>
      <vt:lpstr>Cloning</vt:lpstr>
      <vt:lpstr>Can cloning occur naturally?</vt:lpstr>
      <vt:lpstr>Artificial Cloning</vt:lpstr>
      <vt:lpstr>Stem Cells</vt:lpstr>
      <vt:lpstr>DNA Fingerprinting</vt:lpstr>
      <vt:lpstr>CSI:  DNA Fingerprinting</vt:lpstr>
      <vt:lpstr>DNA Fingerprints with Gel Electrophoresis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2016 Median Salary:</vt:lpstr>
      <vt:lpstr>Plasmid Activity:</vt:lpstr>
      <vt:lpstr>ANDi Article: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Amy Fansler</dc:creator>
  <cp:lastModifiedBy>Joan Stone</cp:lastModifiedBy>
  <cp:revision>40</cp:revision>
  <dcterms:created xsi:type="dcterms:W3CDTF">2011-03-21T15:51:38Z</dcterms:created>
  <dcterms:modified xsi:type="dcterms:W3CDTF">2018-12-03T13:39:19Z</dcterms:modified>
</cp:coreProperties>
</file>