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5BA-D3C8-4666-B8F4-8C5C486A1386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341D3F-892B-4455-927E-26CCCFA711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5BA-D3C8-4666-B8F4-8C5C486A1386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1D3F-892B-4455-927E-26CCCFA71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341D3F-892B-4455-927E-26CCCFA711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5BA-D3C8-4666-B8F4-8C5C486A1386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5BA-D3C8-4666-B8F4-8C5C486A1386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341D3F-892B-4455-927E-26CCCFA711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5BA-D3C8-4666-B8F4-8C5C486A1386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341D3F-892B-4455-927E-26CCCFA711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F6C5BA-D3C8-4666-B8F4-8C5C486A1386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1D3F-892B-4455-927E-26CCCFA711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5BA-D3C8-4666-B8F4-8C5C486A1386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341D3F-892B-4455-927E-26CCCFA711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5BA-D3C8-4666-B8F4-8C5C486A1386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341D3F-892B-4455-927E-26CCCFA71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5BA-D3C8-4666-B8F4-8C5C486A1386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341D3F-892B-4455-927E-26CCCFA71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341D3F-892B-4455-927E-26CCCFA711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5BA-D3C8-4666-B8F4-8C5C486A1386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341D3F-892B-4455-927E-26CCCFA711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F6C5BA-D3C8-4666-B8F4-8C5C486A1386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F6C5BA-D3C8-4666-B8F4-8C5C486A1386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341D3F-892B-4455-927E-26CCCFA711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Genetics Part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Phenotype?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 = green						</a:t>
            </a:r>
          </a:p>
          <a:p>
            <a:r>
              <a:rPr lang="en-US" sz="2800" dirty="0" smtClean="0"/>
              <a:t>g = blue</a:t>
            </a:r>
          </a:p>
          <a:p>
            <a:pPr>
              <a:buNone/>
            </a:pPr>
            <a:r>
              <a:rPr lang="en-US" sz="2800" dirty="0" smtClean="0"/>
              <a:t>					GG</a:t>
            </a:r>
          </a:p>
          <a:p>
            <a:pPr>
              <a:buNone/>
            </a:pPr>
            <a:r>
              <a:rPr lang="en-US" sz="2800" dirty="0" smtClean="0"/>
              <a:t>						Green</a:t>
            </a:r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Gg</a:t>
            </a: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					Green</a:t>
            </a:r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2800" dirty="0" err="1" smtClean="0"/>
              <a:t>gg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		Blue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Genotype?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T= tall</a:t>
            </a:r>
          </a:p>
          <a:p>
            <a:pPr>
              <a:buNone/>
            </a:pPr>
            <a:r>
              <a:rPr lang="en-US" dirty="0" smtClean="0"/>
              <a:t>t = short</a:t>
            </a:r>
          </a:p>
          <a:p>
            <a:pPr>
              <a:buNone/>
            </a:pPr>
            <a:r>
              <a:rPr lang="en-US" dirty="0" smtClean="0"/>
              <a:t>			 heterozygous tall person: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Tt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	 homozygous short person: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tt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	 homozygous tall person:</a:t>
            </a:r>
          </a:p>
          <a:p>
            <a:pPr>
              <a:buNone/>
            </a:pPr>
            <a:r>
              <a:rPr lang="en-US" dirty="0" smtClean="0"/>
              <a:t>				TT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effects the heterozygote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Three Types of Dominance</a:t>
            </a:r>
          </a:p>
          <a:p>
            <a:pPr lvl="1"/>
            <a:r>
              <a:rPr lang="en-US" sz="3200" dirty="0" smtClean="0"/>
              <a:t>Complete Dominance</a:t>
            </a:r>
          </a:p>
          <a:p>
            <a:pPr lvl="1"/>
            <a:r>
              <a:rPr lang="en-US" sz="3200" dirty="0" smtClean="0"/>
              <a:t>Incomplete Dominance</a:t>
            </a:r>
          </a:p>
          <a:p>
            <a:pPr lvl="1"/>
            <a:r>
              <a:rPr lang="en-US" sz="3200" dirty="0" err="1" smtClean="0"/>
              <a:t>Codominance</a:t>
            </a:r>
            <a:endParaRPr lang="en-US" sz="3200" dirty="0"/>
          </a:p>
        </p:txBody>
      </p:sp>
      <p:pic>
        <p:nvPicPr>
          <p:cNvPr id="6146" name="Picture 2" descr="C:\Documents and Settings\Administrator\Local Settings\Temporary Internet Files\Content.IE5\F9XSZCBH\MMj0286667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590800"/>
            <a:ext cx="2381250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R = red</a:t>
            </a:r>
          </a:p>
          <a:p>
            <a:pPr>
              <a:buNone/>
            </a:pPr>
            <a:r>
              <a:rPr lang="en-US" sz="3200" dirty="0" smtClean="0"/>
              <a:t>r = white             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Rr</a:t>
            </a:r>
            <a:r>
              <a:rPr lang="en-US" sz="3200" dirty="0" smtClean="0"/>
              <a:t> = red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Phenotype of heterozygote: dominant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R = red</a:t>
            </a:r>
          </a:p>
          <a:p>
            <a:pPr>
              <a:buNone/>
            </a:pPr>
            <a:r>
              <a:rPr lang="en-US" sz="3200" dirty="0" smtClean="0"/>
              <a:t>r = white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Rr</a:t>
            </a:r>
            <a:r>
              <a:rPr lang="en-US" sz="3200" dirty="0" smtClean="0"/>
              <a:t> = pink</a:t>
            </a:r>
          </a:p>
          <a:p>
            <a:endParaRPr lang="en-US" sz="3200" dirty="0" smtClean="0"/>
          </a:p>
          <a:p>
            <a:r>
              <a:rPr lang="en-US" sz="3200" dirty="0" smtClean="0"/>
              <a:t>Phenotype of heterozygote: blend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R = red</a:t>
            </a:r>
          </a:p>
          <a:p>
            <a:pPr>
              <a:buNone/>
            </a:pPr>
            <a:r>
              <a:rPr lang="en-US" sz="3200" dirty="0" smtClean="0"/>
              <a:t>r = white                      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Rr</a:t>
            </a:r>
            <a:r>
              <a:rPr lang="en-US" sz="3200" dirty="0" smtClean="0"/>
              <a:t> = red &amp; white(like a peppermint)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Phenotype of heterozygote: both expressed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686800" cy="525780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Tool used to predict genotype and phenotype of offspring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B = Black   fur</a:t>
            </a:r>
          </a:p>
          <a:p>
            <a:pPr>
              <a:buNone/>
            </a:pPr>
            <a:r>
              <a:rPr lang="en-US" sz="5100" dirty="0" smtClean="0"/>
              <a:t>b </a:t>
            </a:r>
            <a:r>
              <a:rPr lang="en-US" sz="5100" smtClean="0"/>
              <a:t>= brown </a:t>
            </a:r>
            <a:r>
              <a:rPr lang="en-US" sz="5100" dirty="0" smtClean="0"/>
              <a:t>fur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		Mom- Bb          	   	Dad - Bb</a:t>
            </a:r>
          </a:p>
          <a:p>
            <a:pPr>
              <a:buNone/>
            </a:pPr>
            <a:r>
              <a:rPr lang="en-US" sz="5100" dirty="0" smtClean="0"/>
              <a:t>		Phenotype: black fur   	Phenotype: black fur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Cross parents</a:t>
            </a:r>
          </a:p>
          <a:p>
            <a:pPr>
              <a:buNone/>
            </a:pPr>
            <a:r>
              <a:rPr lang="en-US" sz="5100" dirty="0" smtClean="0"/>
              <a:t>  Bb x  Bb</a:t>
            </a:r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Mom’s gametes: B and b</a:t>
            </a:r>
          </a:p>
          <a:p>
            <a:pPr>
              <a:buNone/>
            </a:pPr>
            <a:r>
              <a:rPr lang="en-US" sz="5100" dirty="0" smtClean="0"/>
              <a:t>Dad’s gametes: B and b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Punnett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Step 1: Draw a box</a:t>
            </a:r>
          </a:p>
          <a:p>
            <a:r>
              <a:rPr lang="en-US" sz="3200" dirty="0" smtClean="0"/>
              <a:t>Step 2: Put mom’s gametes on top. Put dad’s gametes on the side. 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Step 3: Fill in the box with a letter from each parent. 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Step 4: Analyze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Punnett square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971800" y="2133600"/>
          <a:ext cx="3581400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58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   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Bb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979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bb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5200" y="1676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2514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175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4038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19657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Genotypic Ratio: 1:2:1 </a:t>
            </a:r>
          </a:p>
          <a:p>
            <a:r>
              <a:rPr lang="en-US" sz="2400" dirty="0" smtClean="0"/>
              <a:t>Phenotypic Ratio: 3:1 or 75% black fur &amp; 25% tan fur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Father of Genetics: </a:t>
            </a:r>
            <a:r>
              <a:rPr lang="en-US" dirty="0" err="1" smtClean="0"/>
              <a:t>Gregor</a:t>
            </a:r>
            <a:r>
              <a:rPr lang="en-US" dirty="0" smtClean="0"/>
              <a:t> Mendel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MCj037039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09800"/>
            <a:ext cx="3124200" cy="431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Heredity: Passing of traits from parents to kids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Genetics: Study of heredity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Traits: Characteristics you get from your parents</a:t>
            </a:r>
          </a:p>
          <a:p>
            <a:endParaRPr lang="en-US" dirty="0"/>
          </a:p>
        </p:txBody>
      </p:sp>
      <p:pic>
        <p:nvPicPr>
          <p:cNvPr id="2050" name="Picture 2" descr="C:\Documents and Settings\Administrator\Local Settings\Temporary Internet Files\Content.IE5\KXKH6R85\MMj0309776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133600"/>
            <a:ext cx="2266950" cy="2266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Gametes: Sex cells</a:t>
            </a:r>
          </a:p>
          <a:p>
            <a:pPr lvl="1"/>
            <a:r>
              <a:rPr lang="en-US" sz="3200" dirty="0" smtClean="0"/>
              <a:t>Mom: egg</a:t>
            </a:r>
          </a:p>
          <a:p>
            <a:pPr lvl="1"/>
            <a:r>
              <a:rPr lang="en-US" sz="3200" dirty="0" smtClean="0"/>
              <a:t>Dad: sperm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Fertilization: egg  +  sperm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Zygote: fertilized egg</a:t>
            </a:r>
          </a:p>
          <a:p>
            <a:endParaRPr lang="en-US" dirty="0"/>
          </a:p>
        </p:txBody>
      </p:sp>
      <p:pic>
        <p:nvPicPr>
          <p:cNvPr id="3074" name="Picture 2" descr="C:\Documents and Settings\Administrator\Local Settings\Temporary Internet Files\Content.IE5\ZUJ1NTY5\MMAG00513_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524000"/>
            <a:ext cx="3234868" cy="198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Gene: Segment of DNA that codes for protein/trait.</a:t>
            </a:r>
          </a:p>
          <a:p>
            <a:pPr lvl="1"/>
            <a:r>
              <a:rPr lang="en-US" sz="3200" dirty="0" smtClean="0"/>
              <a:t>Ex: eye color, height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Allele: Different versions of a gene.</a:t>
            </a:r>
          </a:p>
          <a:p>
            <a:pPr lvl="1"/>
            <a:r>
              <a:rPr lang="en-US" sz="3200" dirty="0" smtClean="0"/>
              <a:t>Ex: blue or green eyes, tall or short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Dominant: Always seen; present.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Recessive: Can be hidden and skips generations.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Get 1 allele for each trait from each parent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So you end up with 2 alleles for each trait</a:t>
            </a:r>
          </a:p>
          <a:p>
            <a:endParaRPr lang="en-US" dirty="0"/>
          </a:p>
        </p:txBody>
      </p:sp>
      <p:pic>
        <p:nvPicPr>
          <p:cNvPr id="4098" name="Picture 2" descr="fami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6264"/>
            <a:ext cx="3200400" cy="350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686800" cy="5622925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sz="3500" dirty="0" smtClean="0"/>
          </a:p>
          <a:p>
            <a:r>
              <a:rPr lang="en-US" sz="3500" dirty="0" smtClean="0"/>
              <a:t>Since you have 2 alleles from each gene, you have 2 letters</a:t>
            </a:r>
          </a:p>
          <a:p>
            <a:pPr>
              <a:buNone/>
            </a:pPr>
            <a:endParaRPr lang="en-US" sz="3500" dirty="0" smtClean="0"/>
          </a:p>
          <a:p>
            <a:r>
              <a:rPr lang="en-US" sz="3500" dirty="0" smtClean="0"/>
              <a:t>T= tall</a:t>
            </a:r>
          </a:p>
          <a:p>
            <a:r>
              <a:rPr lang="en-US" sz="3500" dirty="0" smtClean="0"/>
              <a:t>t = short</a:t>
            </a:r>
          </a:p>
          <a:p>
            <a:pPr>
              <a:buNone/>
            </a:pPr>
            <a:endParaRPr lang="en-US" sz="3500" dirty="0" smtClean="0"/>
          </a:p>
          <a:p>
            <a:r>
              <a:rPr lang="en-US" sz="3500" dirty="0" smtClean="0"/>
              <a:t>TT = homozygous dominant (tall)</a:t>
            </a:r>
          </a:p>
          <a:p>
            <a:pPr>
              <a:buNone/>
            </a:pPr>
            <a:endParaRPr lang="en-US" sz="3500" dirty="0" smtClean="0"/>
          </a:p>
          <a:p>
            <a:r>
              <a:rPr lang="en-US" sz="3500" dirty="0" err="1" smtClean="0"/>
              <a:t>tt</a:t>
            </a:r>
            <a:r>
              <a:rPr lang="en-US" sz="3500" dirty="0" smtClean="0"/>
              <a:t> = homozygous recessive (short)</a:t>
            </a:r>
          </a:p>
          <a:p>
            <a:pPr>
              <a:buNone/>
            </a:pPr>
            <a:endParaRPr lang="en-US" sz="3500" dirty="0" smtClean="0"/>
          </a:p>
          <a:p>
            <a:r>
              <a:rPr lang="en-US" sz="3500" dirty="0" err="1" smtClean="0"/>
              <a:t>Tt</a:t>
            </a:r>
            <a:r>
              <a:rPr lang="en-US" sz="3500" dirty="0" smtClean="0"/>
              <a:t> = heterozygous (dominant will always be visible)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 &amp; 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Genotype: Actual genes</a:t>
            </a:r>
          </a:p>
          <a:p>
            <a:pPr lvl="1"/>
            <a:r>
              <a:rPr lang="en-US" sz="3200" dirty="0" smtClean="0"/>
              <a:t>Ex: TT , </a:t>
            </a:r>
            <a:r>
              <a:rPr lang="en-US" sz="3200" dirty="0" err="1" smtClean="0"/>
              <a:t>Tt</a:t>
            </a:r>
            <a:r>
              <a:rPr lang="en-US" sz="3200" dirty="0" smtClean="0"/>
              <a:t> , </a:t>
            </a:r>
            <a:r>
              <a:rPr lang="en-US" sz="3200" dirty="0" err="1" smtClean="0"/>
              <a:t>tt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Phenotype: Physical appearance</a:t>
            </a:r>
          </a:p>
          <a:p>
            <a:pPr lvl="1"/>
            <a:r>
              <a:rPr lang="en-US" sz="3200" dirty="0" smtClean="0"/>
              <a:t>Ex: tall, short</a:t>
            </a:r>
          </a:p>
          <a:p>
            <a:endParaRPr lang="en-US" dirty="0"/>
          </a:p>
        </p:txBody>
      </p:sp>
      <p:pic>
        <p:nvPicPr>
          <p:cNvPr id="5122" name="Picture 2" descr="C:\Documents and Settings\Administrator\Local Settings\Temporary Internet Files\Content.IE5\ZUJ1NTY5\MMj0296822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347327"/>
            <a:ext cx="1285875" cy="1700673"/>
          </a:xfrm>
          <a:prstGeom prst="rect">
            <a:avLst/>
          </a:prstGeom>
          <a:noFill/>
        </p:spPr>
      </p:pic>
      <p:pic>
        <p:nvPicPr>
          <p:cNvPr id="5123" name="Picture 3" descr="C:\Documents and Settings\Administrator\Local Settings\Temporary Internet Files\Content.IE5\CTSV9TES\MMj0286671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581400"/>
            <a:ext cx="2428875" cy="2649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Purebred &amp; Hybrid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Purebred: Dominant or recessive; homozygous (TT or </a:t>
            </a:r>
            <a:r>
              <a:rPr lang="en-US" sz="3200" dirty="0" err="1" smtClean="0"/>
              <a:t>tt</a:t>
            </a:r>
            <a:r>
              <a:rPr lang="en-US" sz="3200" dirty="0" smtClean="0"/>
              <a:t>)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Hybrid: Heterozygous (</a:t>
            </a:r>
            <a:r>
              <a:rPr lang="en-US" sz="3200" dirty="0" err="1" smtClean="0"/>
              <a:t>Tt</a:t>
            </a:r>
            <a:r>
              <a:rPr lang="en-US" sz="3200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278</TotalTime>
  <Words>402</Words>
  <Application>Microsoft Office PowerPoint</Application>
  <PresentationFormat>On-screen Show (4:3)</PresentationFormat>
  <Paragraphs>144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Georgia</vt:lpstr>
      <vt:lpstr>Wingdings</vt:lpstr>
      <vt:lpstr>Wingdings 2</vt:lpstr>
      <vt:lpstr>Civic</vt:lpstr>
      <vt:lpstr>Genetics Part I</vt:lpstr>
      <vt:lpstr>PowerPoint Presentation</vt:lpstr>
      <vt:lpstr>Vocabulary Terms to Know</vt:lpstr>
      <vt:lpstr>Vocabulary Terms to Know</vt:lpstr>
      <vt:lpstr>Vocabulary Terms to Know</vt:lpstr>
      <vt:lpstr>Law of segregation</vt:lpstr>
      <vt:lpstr>PowerPoint Presentation</vt:lpstr>
      <vt:lpstr>Genotype &amp; Phenotype</vt:lpstr>
      <vt:lpstr>Purebred &amp; Hybrid</vt:lpstr>
      <vt:lpstr>What is the Phenotype?</vt:lpstr>
      <vt:lpstr>What is the Genotype?</vt:lpstr>
      <vt:lpstr>Dominance</vt:lpstr>
      <vt:lpstr>Complete Dominance</vt:lpstr>
      <vt:lpstr>Incomplete Dominance</vt:lpstr>
      <vt:lpstr>Codominance</vt:lpstr>
      <vt:lpstr>Punnett Square</vt:lpstr>
      <vt:lpstr>Make a Punnett square</vt:lpstr>
      <vt:lpstr>Punnett square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Part I</dc:title>
  <dc:creator>WCPSS</dc:creator>
  <cp:lastModifiedBy>Joan Stone</cp:lastModifiedBy>
  <cp:revision>16</cp:revision>
  <dcterms:created xsi:type="dcterms:W3CDTF">2010-01-22T18:46:07Z</dcterms:created>
  <dcterms:modified xsi:type="dcterms:W3CDTF">2018-11-13T17:24:31Z</dcterms:modified>
</cp:coreProperties>
</file>