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7" r:id="rId8"/>
    <p:sldId id="260" r:id="rId9"/>
    <p:sldId id="263" r:id="rId10"/>
    <p:sldId id="266" r:id="rId11"/>
    <p:sldId id="271" r:id="rId12"/>
    <p:sldId id="264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8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720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7670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847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2164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21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990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15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884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104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881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98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0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00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57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25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621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>
                <a:latin typeface="Comic Sans MS" panose="030F0702030302020204" pitchFamily="66" charset="0"/>
              </a:rPr>
              <a:t>Meiosis Notes</a:t>
            </a:r>
            <a:endParaRPr lang="en-US" sz="72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88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21" y="365236"/>
            <a:ext cx="9262386" cy="4364420"/>
          </a:xfrm>
        </p:spPr>
        <p:txBody>
          <a:bodyPr/>
          <a:lstStyle/>
          <a:p>
            <a:r>
              <a:rPr lang="en-US" sz="3200" dirty="0">
                <a:latin typeface="Comic Sans MS" panose="030F0702030302020204" pitchFamily="66" charset="0"/>
              </a:rPr>
              <a:t>Remember, </a:t>
            </a:r>
            <a:r>
              <a:rPr lang="en-US" sz="3200" dirty="0" err="1">
                <a:latin typeface="Comic Sans MS" panose="030F0702030302020204" pitchFamily="66" charset="0"/>
              </a:rPr>
              <a:t>Mi</a:t>
            </a:r>
            <a:r>
              <a:rPr lang="en-US" sz="3200" b="1" dirty="0" err="1">
                <a:latin typeface="Comic Sans MS" panose="030F0702030302020204" pitchFamily="66" charset="0"/>
              </a:rPr>
              <a:t>T</a:t>
            </a:r>
            <a:r>
              <a:rPr lang="en-US" sz="3200" dirty="0" err="1">
                <a:latin typeface="Comic Sans MS" panose="030F0702030302020204" pitchFamily="66" charset="0"/>
              </a:rPr>
              <a:t>osis</a:t>
            </a:r>
            <a:r>
              <a:rPr lang="en-US" sz="3200" dirty="0">
                <a:latin typeface="Comic Sans MS" panose="030F0702030302020204" pitchFamily="66" charset="0"/>
              </a:rPr>
              <a:t> = </a:t>
            </a:r>
            <a:r>
              <a:rPr lang="en-US" sz="3200" dirty="0" err="1">
                <a:latin typeface="Comic Sans MS" panose="030F0702030302020204" pitchFamily="66" charset="0"/>
              </a:rPr>
              <a:t>Main</a:t>
            </a:r>
            <a:r>
              <a:rPr lang="en-US" sz="3200" b="1" dirty="0" err="1">
                <a:latin typeface="Comic Sans MS" panose="030F0702030302020204" pitchFamily="66" charset="0"/>
              </a:rPr>
              <a:t>T</a:t>
            </a:r>
            <a:r>
              <a:rPr lang="en-US" sz="3200" dirty="0" err="1">
                <a:latin typeface="Comic Sans MS" panose="030F0702030302020204" pitchFamily="66" charset="0"/>
              </a:rPr>
              <a:t>ains</a:t>
            </a:r>
            <a:r>
              <a:rPr lang="en-US" sz="3200" dirty="0">
                <a:latin typeface="Comic Sans MS" panose="030F0702030302020204" pitchFamily="66" charset="0"/>
              </a:rPr>
              <a:t> the number of chromosomes (46 is your beginning number, 46 is your ending number</a:t>
            </a:r>
            <a:r>
              <a:rPr lang="en-US" sz="3200" dirty="0" smtClean="0"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>
                <a:latin typeface="Comic Sans MS" panose="030F0702030302020204" pitchFamily="66" charset="0"/>
              </a:rPr>
              <a:t>while </a:t>
            </a:r>
            <a:r>
              <a:rPr lang="en-US" sz="3200" dirty="0" err="1">
                <a:latin typeface="Comic Sans MS" panose="030F0702030302020204" pitchFamily="66" charset="0"/>
              </a:rPr>
              <a:t>Mei</a:t>
            </a:r>
            <a:r>
              <a:rPr lang="en-US" sz="3200" b="1" dirty="0" err="1">
                <a:latin typeface="Comic Sans MS" panose="030F0702030302020204" pitchFamily="66" charset="0"/>
              </a:rPr>
              <a:t>O</a:t>
            </a:r>
            <a:r>
              <a:rPr lang="en-US" sz="3200" dirty="0" err="1">
                <a:latin typeface="Comic Sans MS" panose="030F0702030302020204" pitchFamily="66" charset="0"/>
              </a:rPr>
              <a:t>sis</a:t>
            </a:r>
            <a:r>
              <a:rPr lang="en-US" sz="3200" dirty="0">
                <a:latin typeface="Comic Sans MS" panose="030F0702030302020204" pitchFamily="66" charset="0"/>
              </a:rPr>
              <a:t> = </a:t>
            </a:r>
            <a:r>
              <a:rPr lang="en-US" sz="3200" dirty="0" err="1">
                <a:latin typeface="Comic Sans MS" panose="030F0702030302020204" pitchFamily="66" charset="0"/>
              </a:rPr>
              <a:t>L</a:t>
            </a:r>
            <a:r>
              <a:rPr lang="en-US" sz="3200" b="1" dirty="0" err="1">
                <a:latin typeface="Comic Sans MS" panose="030F0702030302020204" pitchFamily="66" charset="0"/>
              </a:rPr>
              <a:t>O</a:t>
            </a:r>
            <a:r>
              <a:rPr lang="en-US" sz="3200" dirty="0" err="1">
                <a:latin typeface="Comic Sans MS" panose="030F0702030302020204" pitchFamily="66" charset="0"/>
              </a:rPr>
              <a:t>wers</a:t>
            </a:r>
            <a:r>
              <a:rPr lang="en-US" sz="3200" dirty="0">
                <a:latin typeface="Comic Sans MS" panose="030F0702030302020204" pitchFamily="66" charset="0"/>
              </a:rPr>
              <a:t> the number of chromosomes (46 is your beginning number, 23 is your ending number</a:t>
            </a:r>
            <a:r>
              <a:rPr lang="en-US" sz="3200" dirty="0" smtClean="0">
                <a:latin typeface="Comic Sans MS" panose="030F0702030302020204" pitchFamily="66" charset="0"/>
              </a:rPr>
              <a:t>)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37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833" y="457200"/>
            <a:ext cx="7551683" cy="612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6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270707" cy="13208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Karyotype – a “normal” picture of all 23 sets of chromosomes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0543" y="2160588"/>
            <a:ext cx="6110952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9018459" cy="151874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Mistakes in Meiosis creates mutations – extra chromosomes, missing chromosomes, etc.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8394" y="1746337"/>
            <a:ext cx="4574626" cy="486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2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Just a little “cell division humor"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5843" name="Content Placeholder 3" descr="mitosis cartoon 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981200"/>
            <a:ext cx="6477000" cy="4578350"/>
          </a:xfrm>
        </p:spPr>
      </p:pic>
    </p:spTree>
    <p:extLst>
      <p:ext uri="{BB962C8B-B14F-4D97-AF65-F5344CB8AC3E}">
        <p14:creationId xmlns:p14="http://schemas.microsoft.com/office/powerpoint/2010/main" val="7259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6867" name="Content Placeholder 3" descr="mitosis cartoon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658938"/>
            <a:ext cx="5410200" cy="4748212"/>
          </a:xfrm>
        </p:spPr>
      </p:pic>
    </p:spTree>
    <p:extLst>
      <p:ext uri="{BB962C8B-B14F-4D97-AF65-F5344CB8AC3E}">
        <p14:creationId xmlns:p14="http://schemas.microsoft.com/office/powerpoint/2010/main" val="321930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Comic Sans MS" panose="030F0702030302020204" pitchFamily="66" charset="0"/>
              </a:rPr>
              <a:t>Meiosis:</a:t>
            </a:r>
            <a:endParaRPr lang="en-US" sz="4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Organisms have tens of thousands of genes that determine individual traits.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 smtClean="0">
                <a:latin typeface="Comic Sans MS" panose="030F0702030302020204" pitchFamily="66" charset="0"/>
              </a:rPr>
              <a:t>Humans have 46 chromosomes</a:t>
            </a:r>
          </a:p>
          <a:p>
            <a:pPr lvl="1"/>
            <a:r>
              <a:rPr lang="en-US" sz="2800" dirty="0" smtClean="0">
                <a:latin typeface="Comic Sans MS" panose="030F0702030302020204" pitchFamily="66" charset="0"/>
              </a:rPr>
              <a:t>Exist in 23 pairs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4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Comic Sans MS" panose="030F0702030302020204" pitchFamily="66" charset="0"/>
              </a:rPr>
              <a:t>Diploid Cells: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425700"/>
            <a:ext cx="9867897" cy="345016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Cells with two of each kind of chromosome</a:t>
            </a:r>
          </a:p>
          <a:p>
            <a:pPr marL="0" indent="0">
              <a:buNone/>
            </a:pPr>
            <a:endParaRPr lang="en-US" sz="3200" dirty="0" smtClean="0">
              <a:latin typeface="Comic Sans MS" panose="030F0702030302020204" pitchFamily="66" charset="0"/>
            </a:endParaRPr>
          </a:p>
          <a:p>
            <a:r>
              <a:rPr lang="en-US" sz="3200" dirty="0" smtClean="0">
                <a:latin typeface="Comic Sans MS" panose="030F0702030302020204" pitchFamily="66" charset="0"/>
              </a:rPr>
              <a:t>Occurs in pairs (2n)</a:t>
            </a:r>
          </a:p>
          <a:p>
            <a:pPr marL="0" indent="0">
              <a:buNone/>
            </a:pPr>
            <a:endParaRPr lang="en-US" sz="3200" dirty="0" smtClean="0">
              <a:latin typeface="Comic Sans MS" panose="030F0702030302020204" pitchFamily="66" charset="0"/>
            </a:endParaRPr>
          </a:p>
          <a:p>
            <a:r>
              <a:rPr lang="en-US" sz="3200" dirty="0" smtClean="0">
                <a:latin typeface="Comic Sans MS" panose="030F0702030302020204" pitchFamily="66" charset="0"/>
              </a:rPr>
              <a:t>One from male parent &amp; one from female parent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1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Comic Sans MS" panose="030F0702030302020204" pitchFamily="66" charset="0"/>
              </a:rPr>
              <a:t>Haploid Cells</a:t>
            </a:r>
            <a:endParaRPr lang="en-US" sz="4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71145"/>
            <a:ext cx="9994899" cy="420472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Cells that contain only one chromosome from each pair (n)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 smtClean="0">
                <a:latin typeface="Comic Sans MS" panose="030F0702030302020204" pitchFamily="66" charset="0"/>
              </a:rPr>
              <a:t>Human gametes (sex cells) only contain 23 chromosomes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 smtClean="0">
                <a:latin typeface="Comic Sans MS" panose="030F0702030302020204" pitchFamily="66" charset="0"/>
              </a:rPr>
              <a:t>Form by Meiosis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41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1450428"/>
            <a:ext cx="10007597" cy="442544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Cell division which produces gametes containing half the number of chromosomes (reduction division)</a:t>
            </a:r>
          </a:p>
          <a:p>
            <a:endParaRPr lang="en-US" sz="3200" dirty="0" smtClean="0">
              <a:latin typeface="Comic Sans MS" panose="030F0702030302020204" pitchFamily="66" charset="0"/>
            </a:endParaRPr>
          </a:p>
          <a:p>
            <a:r>
              <a:rPr lang="en-US" sz="3200" dirty="0" smtClean="0">
                <a:latin typeface="Comic Sans MS" panose="030F0702030302020204" pitchFamily="66" charset="0"/>
              </a:rPr>
              <a:t>Two separate divisions 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 smtClean="0">
                <a:latin typeface="Comic Sans MS" panose="030F0702030302020204" pitchFamily="66" charset="0"/>
              </a:rPr>
              <a:t>Interphase only occurs ONCE!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953" y="2730059"/>
            <a:ext cx="3877392" cy="31458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09953" y="601502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https://bio.rutgers.edu/~gb101/lab10_meiosis/meiosis_web/index10.html</a:t>
            </a:r>
          </a:p>
        </p:txBody>
      </p:sp>
    </p:spTree>
    <p:extLst>
      <p:ext uri="{BB962C8B-B14F-4D97-AF65-F5344CB8AC3E}">
        <p14:creationId xmlns:p14="http://schemas.microsoft.com/office/powerpoint/2010/main" val="12541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727" y="378372"/>
            <a:ext cx="10061025" cy="343221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Meiosis I begins with ONE diploid cell and by the end of Meiosis II, FOUR haploid cells have formed.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 smtClean="0">
                <a:latin typeface="Comic Sans MS" panose="030F0702030302020204" pitchFamily="66" charset="0"/>
              </a:rPr>
              <a:t>Result in genetic recombination; variation among organisms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09697" y="6369297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http://www2.sluh.org/bioweb/bi100/tutorials/meiosis.htm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746" y="3242441"/>
            <a:ext cx="7885322" cy="292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483" y="520262"/>
            <a:ext cx="7961586" cy="613278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Meiosis makes sexual reproduction possible.</a:t>
            </a:r>
          </a:p>
          <a:p>
            <a:pPr marL="0" indent="0">
              <a:buNone/>
            </a:pPr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</a:rPr>
              <a:t>Sexual reproduction involves</a:t>
            </a:r>
          </a:p>
          <a:p>
            <a:pPr lvl="1"/>
            <a:r>
              <a:rPr lang="en-US" sz="2800" dirty="0" smtClean="0">
                <a:latin typeface="Comic Sans MS" panose="030F0702030302020204" pitchFamily="66" charset="0"/>
              </a:rPr>
              <a:t>Two parents</a:t>
            </a:r>
          </a:p>
          <a:p>
            <a:pPr lvl="1"/>
            <a:r>
              <a:rPr lang="en-US" sz="2800" dirty="0" smtClean="0">
                <a:latin typeface="Comic Sans MS" panose="030F0702030302020204" pitchFamily="66" charset="0"/>
              </a:rPr>
              <a:t>Combination of gametes.</a:t>
            </a:r>
          </a:p>
          <a:p>
            <a:pPr lvl="1"/>
            <a:r>
              <a:rPr lang="en-US" sz="2800" dirty="0" smtClean="0">
                <a:latin typeface="Comic Sans MS" panose="030F0702030302020204" pitchFamily="66" charset="0"/>
              </a:rPr>
              <a:t>Offspring that are genetically different from the parents and their siblings.</a:t>
            </a:r>
          </a:p>
          <a:p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</a:rPr>
              <a:t>Meiosis keeps the chromosome number the same from generation to generation.                    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imple meiosi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2869" y="809296"/>
            <a:ext cx="3505200" cy="502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Homologous Chromosomes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545" y="1410235"/>
            <a:ext cx="9238593" cy="522704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Paired chromosomes </a:t>
            </a:r>
          </a:p>
          <a:p>
            <a:pPr marL="0" indent="0">
              <a:buNone/>
            </a:pPr>
            <a:endParaRPr lang="en-US" sz="3200" dirty="0" smtClean="0">
              <a:latin typeface="Comic Sans MS" panose="030F0702030302020204" pitchFamily="66" charset="0"/>
            </a:endParaRPr>
          </a:p>
          <a:p>
            <a:r>
              <a:rPr lang="en-US" sz="3200" dirty="0">
                <a:latin typeface="Comic Sans MS" panose="030F0702030302020204" pitchFamily="66" charset="0"/>
              </a:rPr>
              <a:t> The maternal and paternal </a:t>
            </a:r>
            <a:r>
              <a:rPr lang="en-US" sz="3200" b="1" dirty="0">
                <a:latin typeface="Comic Sans MS" panose="030F0702030302020204" pitchFamily="66" charset="0"/>
              </a:rPr>
              <a:t>chromosomes</a:t>
            </a:r>
            <a:r>
              <a:rPr lang="en-US" sz="3200" dirty="0">
                <a:latin typeface="Comic Sans MS" panose="030F0702030302020204" pitchFamily="66" charset="0"/>
              </a:rPr>
              <a:t> in </a:t>
            </a:r>
            <a:r>
              <a:rPr lang="en-US" sz="3200" b="1" dirty="0" smtClean="0">
                <a:latin typeface="Comic Sans MS" panose="030F0702030302020204" pitchFamily="66" charset="0"/>
              </a:rPr>
              <a:t>homologous</a:t>
            </a:r>
            <a:r>
              <a:rPr lang="en-US" sz="3200" dirty="0">
                <a:latin typeface="Comic Sans MS" panose="030F0702030302020204" pitchFamily="66" charset="0"/>
              </a:rPr>
              <a:t> pair have the same genes at the same </a:t>
            </a:r>
            <a:r>
              <a:rPr lang="en-US" sz="3200" dirty="0" smtClean="0">
                <a:latin typeface="Comic Sans MS" panose="030F0702030302020204" pitchFamily="66" charset="0"/>
              </a:rPr>
              <a:t>location, </a:t>
            </a:r>
            <a:r>
              <a:rPr lang="en-US" sz="3200" dirty="0">
                <a:latin typeface="Comic Sans MS" panose="030F0702030302020204" pitchFamily="66" charset="0"/>
              </a:rPr>
              <a:t>but possibly different alleles.</a:t>
            </a:r>
          </a:p>
          <a:p>
            <a:endParaRPr lang="en-US" sz="3200" dirty="0" smtClean="0">
              <a:latin typeface="Comic Sans MS" panose="030F0702030302020204" pitchFamily="66" charset="0"/>
            </a:endParaRPr>
          </a:p>
          <a:p>
            <a:r>
              <a:rPr lang="en-US" sz="3200" dirty="0" smtClean="0">
                <a:latin typeface="Comic Sans MS" panose="030F0702030302020204" pitchFamily="66" charset="0"/>
              </a:rPr>
              <a:t>Crossing over = exchange of genetic material</a:t>
            </a:r>
          </a:p>
          <a:p>
            <a:pPr lvl="1"/>
            <a:r>
              <a:rPr lang="en-US" sz="2800" i="1" dirty="0" smtClean="0">
                <a:latin typeface="Comic Sans MS" panose="030F0702030302020204" pitchFamily="66" charset="0"/>
              </a:rPr>
              <a:t>Occurs during Prophase I</a:t>
            </a:r>
            <a:endParaRPr lang="en-US" sz="2800" i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76" y="977462"/>
            <a:ext cx="2869324" cy="430398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Rectangle 6"/>
          <p:cNvSpPr/>
          <p:nvPr/>
        </p:nvSpPr>
        <p:spPr>
          <a:xfrm>
            <a:off x="6358070" y="-1401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s://www.google.com/imgres?imgurl=https://upload.wikimedia.org/wikipedia/commons/thumb/1/17/HR_in_meiosis.svg/2000px-HR_in_meiosis.svg.png&amp;imgrefurl=https://en.wikipedia.org/wiki/Homologous_chromosome&amp;h=3000&amp;w=2000&amp;tbnid=yuNpAcm2Uh85SM:&amp;tbnh=160&amp;tbnw=106&amp;docid=oPIP81OkXnGj1M&amp;usg=__eVE5iqluMXOpUUkcgvdAxOVlK9I=&amp;sa=X&amp;ved=0ahUKEwiDnIH87PPPAhXLRSYKHVClCpIQ9QEIHzAA</a:t>
            </a:r>
          </a:p>
        </p:txBody>
      </p:sp>
    </p:spTree>
    <p:extLst>
      <p:ext uri="{BB962C8B-B14F-4D97-AF65-F5344CB8AC3E}">
        <p14:creationId xmlns:p14="http://schemas.microsoft.com/office/powerpoint/2010/main" val="187045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Sex Chromosomes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97982"/>
            <a:ext cx="10941853" cy="388077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mic Sans MS" panose="030F0702030302020204" pitchFamily="66" charset="0"/>
              </a:rPr>
              <a:t>Determines whether you are MALE or FEMALE</a:t>
            </a:r>
          </a:p>
          <a:p>
            <a:endParaRPr lang="en-US" sz="3600" dirty="0">
              <a:latin typeface="Comic Sans MS" panose="030F0702030302020204" pitchFamily="66" charset="0"/>
            </a:endParaRPr>
          </a:p>
          <a:p>
            <a:r>
              <a:rPr lang="en-US" sz="3600" dirty="0" smtClean="0">
                <a:latin typeface="Comic Sans MS" panose="030F0702030302020204" pitchFamily="66" charset="0"/>
              </a:rPr>
              <a:t>XX – female chromosomes</a:t>
            </a:r>
          </a:p>
          <a:p>
            <a:r>
              <a:rPr lang="en-US" sz="3600" dirty="0" smtClean="0">
                <a:latin typeface="Comic Sans MS" panose="030F0702030302020204" pitchFamily="66" charset="0"/>
              </a:rPr>
              <a:t>XY – male chromosomes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349" y="2776307"/>
            <a:ext cx="3713305" cy="278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0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114</TotalTime>
  <Words>289</Words>
  <Application>Microsoft Office PowerPoint</Application>
  <PresentationFormat>Widescreen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Comic Sans MS</vt:lpstr>
      <vt:lpstr>Trebuchet MS</vt:lpstr>
      <vt:lpstr>Wingdings 3</vt:lpstr>
      <vt:lpstr>Facet</vt:lpstr>
      <vt:lpstr>Meiosis Notes</vt:lpstr>
      <vt:lpstr>Meiosis:</vt:lpstr>
      <vt:lpstr>Diploid Cells:</vt:lpstr>
      <vt:lpstr>Haploid Cells</vt:lpstr>
      <vt:lpstr>PowerPoint Presentation</vt:lpstr>
      <vt:lpstr>PowerPoint Presentation</vt:lpstr>
      <vt:lpstr>PowerPoint Presentation</vt:lpstr>
      <vt:lpstr>Homologous Chromosomes</vt:lpstr>
      <vt:lpstr>Sex Chromosomes</vt:lpstr>
      <vt:lpstr>PowerPoint Presentation</vt:lpstr>
      <vt:lpstr>PowerPoint Presentation</vt:lpstr>
      <vt:lpstr>Karyotype – a “normal” picture of all 23 sets of chromosomes</vt:lpstr>
      <vt:lpstr>Mistakes in Meiosis creates mutations – extra chromosomes, missing chromosomes, etc.</vt:lpstr>
      <vt:lpstr>Just a little “cell division humor"</vt:lpstr>
      <vt:lpstr>PowerPoint Presentation</vt:lpstr>
    </vt:vector>
  </TitlesOfParts>
  <Company>Franklin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Stone</dc:creator>
  <cp:lastModifiedBy>Joan Stone</cp:lastModifiedBy>
  <cp:revision>17</cp:revision>
  <dcterms:created xsi:type="dcterms:W3CDTF">2015-10-23T14:46:15Z</dcterms:created>
  <dcterms:modified xsi:type="dcterms:W3CDTF">2017-03-07T15:57:09Z</dcterms:modified>
</cp:coreProperties>
</file>