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97" autoAdjust="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666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16C5BB-BDBD-47FE-A23A-38FDCEC4EFA0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D6F0FC-6972-4CCE-A208-1C9BE04484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16C5BB-BDBD-47FE-A23A-38FDCEC4EFA0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D6F0FC-6972-4CCE-A208-1C9BE0448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16C5BB-BDBD-47FE-A23A-38FDCEC4EFA0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D6F0FC-6972-4CCE-A208-1C9BE0448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16C5BB-BDBD-47FE-A23A-38FDCEC4EFA0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D6F0FC-6972-4CCE-A208-1C9BE0448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16C5BB-BDBD-47FE-A23A-38FDCEC4EFA0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D6F0FC-6972-4CCE-A208-1C9BE04484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16C5BB-BDBD-47FE-A23A-38FDCEC4EFA0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D6F0FC-6972-4CCE-A208-1C9BE0448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16C5BB-BDBD-47FE-A23A-38FDCEC4EFA0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D6F0FC-6972-4CCE-A208-1C9BE0448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16C5BB-BDBD-47FE-A23A-38FDCEC4EFA0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D6F0FC-6972-4CCE-A208-1C9BE0448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16C5BB-BDBD-47FE-A23A-38FDCEC4EFA0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D6F0FC-6972-4CCE-A208-1C9BE04484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16C5BB-BDBD-47FE-A23A-38FDCEC4EFA0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D6F0FC-6972-4CCE-A208-1C9BE0448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16C5BB-BDBD-47FE-A23A-38FDCEC4EFA0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D6F0FC-6972-4CCE-A208-1C9BE04484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D16C5BB-BDBD-47FE-A23A-38FDCEC4EFA0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BD6F0FC-6972-4CCE-A208-1C9BE04484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rds.yahoo.com/_ylt=A0WTefV9Yy1K3O0AQDujzbkF/SIG=133r8t5hm/EXP=1244574973/**http:/www.ivy-rose.co.uk/Topics/Cell_Structures/Prophase-Late._cIvyRosejpg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http://rds.yahoo.com/_ylt=A0WTbx70ZC1KomYA0iCjzbkF/SIG=12v024c1l/EXP=1244575348/**http%3A/www.ivy-rose.co.uk/Topics/Cell_Structures/Anaphase-Late_cIvyRose.jpg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 Division &amp; Mitosis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Chromatin turn into chromosomes</a:t>
            </a:r>
          </a:p>
          <a:p>
            <a:pPr lvl="0"/>
            <a:r>
              <a:rPr lang="en-US" dirty="0" smtClean="0"/>
              <a:t>Nuclear membrane disappears.</a:t>
            </a:r>
          </a:p>
          <a:p>
            <a:pPr lvl="0"/>
            <a:r>
              <a:rPr lang="en-US" dirty="0" smtClean="0"/>
              <a:t>Nucleolus disappears. </a:t>
            </a:r>
          </a:p>
          <a:p>
            <a:pPr lvl="0"/>
            <a:r>
              <a:rPr lang="en-US" dirty="0" err="1" smtClean="0"/>
              <a:t>Centrioles</a:t>
            </a:r>
            <a:r>
              <a:rPr lang="en-US" dirty="0" smtClean="0"/>
              <a:t> move to opposite ends. </a:t>
            </a:r>
          </a:p>
          <a:p>
            <a:pPr lvl="0"/>
            <a:r>
              <a:rPr lang="en-US" dirty="0" smtClean="0"/>
              <a:t>Mitotic spindle form.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imageMain" descr="View Image">
            <a:hlinkClick r:id="rId2" tgtFrame="_top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3810000"/>
            <a:ext cx="3352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Meta : middle</a:t>
            </a:r>
          </a:p>
          <a:p>
            <a:pPr lvl="0"/>
            <a:r>
              <a:rPr lang="en-US" dirty="0" smtClean="0"/>
              <a:t>Mitotic spindle finished forming. </a:t>
            </a:r>
          </a:p>
          <a:p>
            <a:pPr lvl="0"/>
            <a:r>
              <a:rPr lang="en-US" dirty="0" smtClean="0"/>
              <a:t>Chromosomes are lined up in the middle of the cell.</a:t>
            </a:r>
            <a:endParaRPr lang="en-US" dirty="0"/>
          </a:p>
        </p:txBody>
      </p:sp>
      <p:pic>
        <p:nvPicPr>
          <p:cNvPr id="4" name="Picture 3" descr="Metaphase_cIvyRos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3276600"/>
            <a:ext cx="51054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Think opposite like an antonym.</a:t>
            </a:r>
          </a:p>
          <a:p>
            <a:pPr lvl="0"/>
            <a:r>
              <a:rPr lang="en-US" dirty="0" err="1" smtClean="0"/>
              <a:t>Chromatids</a:t>
            </a:r>
            <a:r>
              <a:rPr lang="en-US" dirty="0" smtClean="0"/>
              <a:t> are pulled to opposite ends of the cell</a:t>
            </a:r>
          </a:p>
          <a:p>
            <a:pPr lvl="0"/>
            <a:r>
              <a:rPr lang="en-US" dirty="0" smtClean="0"/>
              <a:t>Cells starts to elongate.</a:t>
            </a:r>
          </a:p>
          <a:p>
            <a:endParaRPr lang="en-US" dirty="0"/>
          </a:p>
        </p:txBody>
      </p:sp>
      <p:pic>
        <p:nvPicPr>
          <p:cNvPr id="4" name="Picture 3" descr="http://rds.yahoo.com/_ylt=A0WTbx70ZC1KomYA0iCjzbkF/SIG=12v024c1l/EXP=1244575348/**http%3A/www.ivy-rose.co.uk/Topics/Cell_Structures/Anaphase-Late_cIvyRose.jpg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267200" y="3810000"/>
            <a:ext cx="4572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Telophase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Nuclear membrane reforms. </a:t>
            </a:r>
          </a:p>
          <a:p>
            <a:pPr lvl="0"/>
            <a:r>
              <a:rPr lang="en-US" dirty="0" smtClean="0"/>
              <a:t>Nucleolus reforms. </a:t>
            </a:r>
          </a:p>
          <a:p>
            <a:pPr lvl="0"/>
            <a:r>
              <a:rPr lang="en-US" dirty="0" smtClean="0"/>
              <a:t>Chromosomes change to chromatin.</a:t>
            </a:r>
          </a:p>
          <a:p>
            <a:pPr lvl="0"/>
            <a:r>
              <a:rPr lang="en-US" dirty="0" err="1" smtClean="0"/>
              <a:t>Cytokinesis</a:t>
            </a:r>
            <a:r>
              <a:rPr lang="en-US" dirty="0" smtClean="0"/>
              <a:t> begins. </a:t>
            </a:r>
          </a:p>
          <a:p>
            <a:endParaRPr lang="en-US" dirty="0"/>
          </a:p>
        </p:txBody>
      </p:sp>
      <p:pic>
        <p:nvPicPr>
          <p:cNvPr id="4" name="Picture 3" descr="Telophase_cIvyRos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3657600"/>
            <a:ext cx="426720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Mitosis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4800" dirty="0" smtClean="0"/>
              <a:t>Start with 1 parent cell and end with 2 daughter cells.</a:t>
            </a:r>
          </a:p>
          <a:p>
            <a:pPr>
              <a:buNone/>
            </a:pPr>
            <a:endParaRPr lang="en-US" sz="4800" dirty="0" smtClean="0"/>
          </a:p>
          <a:p>
            <a:endParaRPr lang="en-US" sz="4800" dirty="0" smtClean="0"/>
          </a:p>
          <a:p>
            <a:r>
              <a:rPr lang="en-US" sz="4800" b="1" i="1" dirty="0" smtClean="0"/>
              <a:t>THE CHROMOSOME NUMBER STAYS THE SAME!!!!!!!!!</a:t>
            </a:r>
            <a:endParaRPr lang="en-US" sz="4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Cells Divide?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cells small</a:t>
            </a:r>
          </a:p>
          <a:p>
            <a:pPr lvl="1"/>
            <a:r>
              <a:rPr lang="en-US" sz="3200" dirty="0" smtClean="0"/>
              <a:t>Cells that are too big are not efficient </a:t>
            </a:r>
          </a:p>
          <a:p>
            <a:endParaRPr lang="en-US" dirty="0" smtClean="0"/>
          </a:p>
          <a:p>
            <a:r>
              <a:rPr lang="en-US" dirty="0" smtClean="0"/>
              <a:t>Replace worn out or damaged cells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Growth in multi-cellular organism</a:t>
            </a:r>
          </a:p>
          <a:p>
            <a:endParaRPr lang="en-US" dirty="0"/>
          </a:p>
        </p:txBody>
      </p:sp>
      <p:pic>
        <p:nvPicPr>
          <p:cNvPr id="4" name="Picture 3" descr="http://www.mesoblast.com/images/images-mesoblast_cell_division_stil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228600"/>
            <a:ext cx="2209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that Divide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Nucleus</a:t>
            </a:r>
          </a:p>
          <a:p>
            <a:pPr lvl="1"/>
            <a:r>
              <a:rPr lang="en-US" sz="3600" dirty="0" smtClean="0"/>
              <a:t>Mitosis: Division of </a:t>
            </a:r>
          </a:p>
          <a:p>
            <a:pPr lvl="1">
              <a:buNone/>
            </a:pPr>
            <a:r>
              <a:rPr lang="en-US" sz="3600" dirty="0" smtClean="0"/>
              <a:t>   the nucleus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Cytoplasm</a:t>
            </a:r>
          </a:p>
          <a:p>
            <a:pPr lvl="1"/>
            <a:r>
              <a:rPr lang="en-US" sz="3600" dirty="0" err="1" smtClean="0"/>
              <a:t>Cytokinesis</a:t>
            </a:r>
            <a:r>
              <a:rPr lang="en-US" sz="3600" dirty="0" smtClean="0"/>
              <a:t>: division of the cytoplasm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http://www.phschool.com/science/biology_place/labbench/lab3/images/cytokin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4495800"/>
            <a:ext cx="2209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library.thinkquest.org/C0123260/basic%20knowledge/images/basic%20knowledge/cell%20division/mitosis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6475" y="0"/>
            <a:ext cx="3057525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Structures Involved in Cell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Centrioles</a:t>
            </a:r>
            <a:endParaRPr lang="en-US" dirty="0" smtClean="0"/>
          </a:p>
          <a:p>
            <a:pPr lvl="1"/>
            <a:r>
              <a:rPr lang="en-US" dirty="0" smtClean="0"/>
              <a:t>Found only in animal cells</a:t>
            </a:r>
          </a:p>
          <a:p>
            <a:pPr lvl="1"/>
            <a:r>
              <a:rPr lang="en-US" dirty="0" smtClean="0"/>
              <a:t>Location: near the nucleus</a:t>
            </a:r>
          </a:p>
          <a:p>
            <a:pPr lvl="1"/>
            <a:r>
              <a:rPr lang="en-US" dirty="0" smtClean="0"/>
              <a:t>Job: to form mitotic spindle; helps to move chromosomes during mitosis.</a:t>
            </a:r>
          </a:p>
          <a:p>
            <a:endParaRPr lang="en-US" dirty="0"/>
          </a:p>
        </p:txBody>
      </p:sp>
      <p:pic>
        <p:nvPicPr>
          <p:cNvPr id="4" name="Picture 3" descr="http://www.cellsalive.com/cells/cellpix/spindle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038600"/>
            <a:ext cx="358140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81000"/>
            <a:ext cx="7498080" cy="5867400"/>
          </a:xfrm>
        </p:spPr>
        <p:txBody>
          <a:bodyPr>
            <a:normAutofit/>
          </a:bodyPr>
          <a:lstStyle/>
          <a:p>
            <a:r>
              <a:rPr lang="en-US" b="1" dirty="0" smtClean="0"/>
              <a:t>DNA</a:t>
            </a:r>
            <a:r>
              <a:rPr lang="en-US" dirty="0" smtClean="0"/>
              <a:t> = genetic material</a:t>
            </a:r>
            <a:endParaRPr lang="en-US" sz="2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Organized in 2 ways </a:t>
            </a:r>
            <a:endParaRPr lang="en-US" sz="2400" dirty="0" smtClean="0"/>
          </a:p>
          <a:p>
            <a:pPr lvl="0"/>
            <a:r>
              <a:rPr lang="en-US" dirty="0" smtClean="0"/>
              <a:t>Chromatin</a:t>
            </a:r>
            <a:endParaRPr lang="en-US" sz="2400" dirty="0" smtClean="0"/>
          </a:p>
          <a:p>
            <a:pPr lvl="1"/>
            <a:r>
              <a:rPr lang="en-US" dirty="0" smtClean="0"/>
              <a:t>Occurs this way during </a:t>
            </a:r>
            <a:r>
              <a:rPr lang="en-US" dirty="0" err="1" smtClean="0"/>
              <a:t>interphase</a:t>
            </a:r>
            <a:endParaRPr lang="en-US" sz="2000" dirty="0" smtClean="0"/>
          </a:p>
          <a:p>
            <a:pPr lvl="1"/>
            <a:r>
              <a:rPr lang="en-US" dirty="0" smtClean="0"/>
              <a:t>Long and stringy</a:t>
            </a:r>
            <a:endParaRPr lang="en-US" sz="2000" dirty="0" smtClean="0"/>
          </a:p>
          <a:p>
            <a:r>
              <a:rPr lang="en-US" dirty="0" smtClean="0"/>
              <a:t>Chromosomes</a:t>
            </a:r>
            <a:endParaRPr lang="en-US" sz="2400" dirty="0" smtClean="0"/>
          </a:p>
          <a:p>
            <a:pPr lvl="1"/>
            <a:r>
              <a:rPr lang="en-US" dirty="0" smtClean="0"/>
              <a:t>Occurs this way during mitosis</a:t>
            </a:r>
            <a:endParaRPr lang="en-US" sz="2000" dirty="0" smtClean="0"/>
          </a:p>
          <a:p>
            <a:pPr lvl="1"/>
            <a:r>
              <a:rPr lang="en-US" dirty="0" smtClean="0"/>
              <a:t>Dense and compact</a:t>
            </a: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81000"/>
            <a:ext cx="7498080" cy="5867400"/>
          </a:xfrm>
        </p:spPr>
        <p:txBody>
          <a:bodyPr/>
          <a:lstStyle/>
          <a:p>
            <a:pPr lvl="0"/>
            <a:r>
              <a:rPr lang="en-US" dirty="0" err="1" smtClean="0"/>
              <a:t>Chromatid</a:t>
            </a:r>
            <a:endParaRPr lang="en-US" sz="2400" dirty="0" smtClean="0"/>
          </a:p>
          <a:p>
            <a:pPr lvl="2"/>
            <a:r>
              <a:rPr lang="en-US" dirty="0" smtClean="0"/>
              <a:t>This is also known as an </a:t>
            </a:r>
            <a:r>
              <a:rPr lang="en-US" dirty="0" err="1" smtClean="0"/>
              <a:t>unreplicated</a:t>
            </a:r>
            <a:r>
              <a:rPr lang="en-US" dirty="0" smtClean="0"/>
              <a:t> chromosome</a:t>
            </a:r>
            <a:endParaRPr lang="en-US" sz="1800" dirty="0" smtClean="0"/>
          </a:p>
          <a:p>
            <a:pPr>
              <a:buNone/>
            </a:pPr>
            <a:endParaRPr lang="en-US" sz="2400" dirty="0" smtClean="0"/>
          </a:p>
          <a:p>
            <a:pPr lvl="0"/>
            <a:r>
              <a:rPr lang="en-US" dirty="0" smtClean="0"/>
              <a:t>Sister </a:t>
            </a:r>
            <a:r>
              <a:rPr lang="en-US" dirty="0" err="1" smtClean="0"/>
              <a:t>Chromatids</a:t>
            </a:r>
            <a:endParaRPr lang="en-US" sz="2400" dirty="0" smtClean="0"/>
          </a:p>
          <a:p>
            <a:pPr lvl="2"/>
            <a:r>
              <a:rPr lang="en-US" dirty="0" smtClean="0"/>
              <a:t>This is also known as a replicated chromosome</a:t>
            </a:r>
            <a:endParaRPr lang="en-US" sz="1800" dirty="0" smtClean="0"/>
          </a:p>
          <a:p>
            <a:pPr lvl="2"/>
            <a:r>
              <a:rPr lang="en-US" dirty="0" smtClean="0"/>
              <a:t>Each sister </a:t>
            </a:r>
            <a:r>
              <a:rPr lang="en-US" dirty="0" err="1" smtClean="0"/>
              <a:t>chromatid</a:t>
            </a:r>
            <a:r>
              <a:rPr lang="en-US" dirty="0" smtClean="0"/>
              <a:t> contains the same genes</a:t>
            </a:r>
            <a:endParaRPr lang="en-US" sz="1800" dirty="0" smtClean="0"/>
          </a:p>
          <a:p>
            <a:pPr>
              <a:buNone/>
            </a:pPr>
            <a:endParaRPr lang="en-US" sz="2400" dirty="0" smtClean="0"/>
          </a:p>
          <a:p>
            <a:pPr lvl="0"/>
            <a:r>
              <a:rPr lang="en-US" dirty="0" err="1" smtClean="0"/>
              <a:t>Centromere</a:t>
            </a:r>
            <a:endParaRPr lang="en-US" sz="2400" dirty="0" smtClean="0"/>
          </a:p>
          <a:p>
            <a:pPr lvl="2"/>
            <a:r>
              <a:rPr lang="en-US" dirty="0" smtClean="0"/>
              <a:t>Where the chromosome narrows</a:t>
            </a:r>
            <a:endParaRPr lang="en-US" sz="1800" dirty="0" smtClean="0"/>
          </a:p>
          <a:p>
            <a:endParaRPr lang="en-US" dirty="0"/>
          </a:p>
        </p:txBody>
      </p:sp>
      <p:pic>
        <p:nvPicPr>
          <p:cNvPr id="5" name="Picture 4" descr="http://www.macroevolution.net/images/sister-chromatids-27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3352800"/>
            <a:ext cx="230505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itosis-2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762000"/>
            <a:ext cx="81534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 of Mitosis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Interphase – before Mitosis!!</a:t>
            </a:r>
          </a:p>
          <a:p>
            <a:endParaRPr lang="en-US" dirty="0"/>
          </a:p>
          <a:p>
            <a:r>
              <a:rPr lang="en-US" dirty="0" smtClean="0"/>
              <a:t>Mitosis</a:t>
            </a:r>
            <a:r>
              <a:rPr lang="en-US" dirty="0" smtClean="0"/>
              <a:t>: division of the nucleus</a:t>
            </a:r>
          </a:p>
          <a:p>
            <a:r>
              <a:rPr lang="en-US" dirty="0" smtClean="0"/>
              <a:t>Phases </a:t>
            </a:r>
            <a:r>
              <a:rPr lang="en-US" dirty="0" smtClean="0"/>
              <a:t>of Mitosis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P</a:t>
            </a:r>
            <a:r>
              <a:rPr lang="en-US" sz="3200" dirty="0" smtClean="0"/>
              <a:t>rophase</a:t>
            </a:r>
            <a:endParaRPr lang="en-US" sz="3200" dirty="0" smtClean="0"/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M</a:t>
            </a:r>
            <a:r>
              <a:rPr lang="en-US" sz="3200" dirty="0" smtClean="0"/>
              <a:t>etaphase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A</a:t>
            </a:r>
            <a:r>
              <a:rPr lang="en-US" sz="3200" dirty="0" smtClean="0"/>
              <a:t>naphase</a:t>
            </a:r>
          </a:p>
          <a:p>
            <a:pPr lvl="1"/>
            <a:r>
              <a:rPr lang="en-US" sz="3200" dirty="0" err="1" smtClean="0">
                <a:solidFill>
                  <a:srgbClr val="FF0000"/>
                </a:solidFill>
              </a:rPr>
              <a:t>T</a:t>
            </a:r>
            <a:r>
              <a:rPr lang="en-US" sz="3200" dirty="0" err="1" smtClean="0"/>
              <a:t>elophase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DNA is in the form of chromatin.</a:t>
            </a:r>
          </a:p>
          <a:p>
            <a:pPr lvl="0"/>
            <a:r>
              <a:rPr lang="en-US" dirty="0" smtClean="0"/>
              <a:t>Nuclear membrane is visible.</a:t>
            </a:r>
          </a:p>
          <a:p>
            <a:pPr lvl="0"/>
            <a:r>
              <a:rPr lang="en-US" dirty="0" smtClean="0"/>
              <a:t>Nucleolus is visible.</a:t>
            </a:r>
          </a:p>
          <a:p>
            <a:r>
              <a:rPr lang="en-US" dirty="0" err="1" smtClean="0"/>
              <a:t>Centrioles</a:t>
            </a:r>
            <a:r>
              <a:rPr lang="en-US" dirty="0" smtClean="0"/>
              <a:t> located near the nucleus </a:t>
            </a:r>
            <a:endParaRPr lang="en-US" dirty="0"/>
          </a:p>
        </p:txBody>
      </p:sp>
      <p:pic>
        <p:nvPicPr>
          <p:cNvPr id="4" name="Picture 3" descr="Interphase_cIvyRos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657600"/>
            <a:ext cx="47244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437</TotalTime>
  <Words>264</Words>
  <Application>Microsoft Office PowerPoint</Application>
  <PresentationFormat>On-screen Show (4:3)</PresentationFormat>
  <Paragraphs>77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Gill Sans MT</vt:lpstr>
      <vt:lpstr>Verdana</vt:lpstr>
      <vt:lpstr>Wingdings 2</vt:lpstr>
      <vt:lpstr>Solstice</vt:lpstr>
      <vt:lpstr>Cell Division &amp; Mitosis </vt:lpstr>
      <vt:lpstr>Why Do Cells Divide?</vt:lpstr>
      <vt:lpstr>Parts that Divide</vt:lpstr>
      <vt:lpstr>Structures Involved in Cell Division</vt:lpstr>
      <vt:lpstr>PowerPoint Presentation</vt:lpstr>
      <vt:lpstr>PowerPoint Presentation</vt:lpstr>
      <vt:lpstr>PowerPoint Presentation</vt:lpstr>
      <vt:lpstr>Phases of Mitosis</vt:lpstr>
      <vt:lpstr>Interphase</vt:lpstr>
      <vt:lpstr>Prophase</vt:lpstr>
      <vt:lpstr>Metaphase</vt:lpstr>
      <vt:lpstr>Anaphase</vt:lpstr>
      <vt:lpstr>Telophase</vt:lpstr>
      <vt:lpstr>Results of Mitosis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Division &amp; Mitosis</dc:title>
  <dc:creator>WCPSS</dc:creator>
  <cp:lastModifiedBy>Joan Stone</cp:lastModifiedBy>
  <cp:revision>11</cp:revision>
  <dcterms:created xsi:type="dcterms:W3CDTF">2010-01-22T17:58:35Z</dcterms:created>
  <dcterms:modified xsi:type="dcterms:W3CDTF">2016-10-20T18:04:25Z</dcterms:modified>
</cp:coreProperties>
</file>