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5" r:id="rId12"/>
    <p:sldId id="262" r:id="rId13"/>
    <p:sldId id="264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40" autoAdjust="0"/>
  </p:normalViewPr>
  <p:slideViewPr>
    <p:cSldViewPr>
      <p:cViewPr varScale="1">
        <p:scale>
          <a:sx n="70" d="100"/>
          <a:sy n="70" d="100"/>
        </p:scale>
        <p:origin x="5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E17C-F435-4626-B089-FC8B59E6FC78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2AD56-170B-4A8B-9B52-173850578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A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C462E-DC2B-4459-A596-E375899E2AE1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AD9A-154E-408F-990E-10BE13C31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vice.com/feature/aluratek/7_battery-ico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://www.clker.com/clipart-7130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upload.wikimedia.org/wikipedia/commons/f/f4/Leaf_1_web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191000"/>
          </a:xfrm>
        </p:spPr>
        <p:txBody>
          <a:bodyPr>
            <a:noAutofit/>
          </a:bodyPr>
          <a:lstStyle/>
          <a:p>
            <a:pPr algn="l"/>
            <a:r>
              <a:rPr lang="en-US" sz="6500" b="1" dirty="0" smtClean="0"/>
              <a:t>Cellular Respiration 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                    &amp; </a:t>
            </a:r>
            <a:br>
              <a:rPr lang="en-US" sz="7200" b="1" dirty="0" smtClean="0"/>
            </a:br>
            <a:r>
              <a:rPr lang="en-US" sz="7200" b="1" dirty="0" smtClean="0"/>
              <a:t>               Photosynthesis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772400" cy="2590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Objective 2.05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Reactants &amp; Products of Photosynthesis &amp; Respiration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Factors that affect rate of Photosynthesis &amp; Respiration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Compare &amp; Contrast ATP Formation, Organisms, &amp; Organelles involved.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Aerobic &amp; Anaerobic Respiration</a:t>
            </a:r>
          </a:p>
          <a:p>
            <a:endParaRPr lang="en-US" dirty="0"/>
          </a:p>
        </p:txBody>
      </p:sp>
      <p:pic>
        <p:nvPicPr>
          <p:cNvPr id="4" name="Picture 3" descr="photosynthesis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48" y="1905001"/>
            <a:ext cx="2500952" cy="2149256"/>
          </a:xfrm>
          <a:prstGeom prst="rect">
            <a:avLst/>
          </a:prstGeom>
        </p:spPr>
      </p:pic>
      <p:pic>
        <p:nvPicPr>
          <p:cNvPr id="7172" name="Picture 4" descr="http://www.andreadams.com/assets/watermark%20files/bodybuil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7950" y="0"/>
            <a:ext cx="1856050" cy="190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Photosynthesis</a:t>
            </a:r>
            <a:endParaRPr lang="en-US" sz="4400" b="1" dirty="0"/>
          </a:p>
        </p:txBody>
      </p:sp>
      <p:pic>
        <p:nvPicPr>
          <p:cNvPr id="1026" name="Picture 2" descr="http://wards.scientificspot.com/wp-content/uploads/2007/07/equation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5" y="4343400"/>
            <a:ext cx="9135035" cy="2187262"/>
          </a:xfrm>
          <a:prstGeom prst="rect">
            <a:avLst/>
          </a:prstGeom>
          <a:noFill/>
        </p:spPr>
      </p:pic>
      <p:pic>
        <p:nvPicPr>
          <p:cNvPr id="1030" name="Picture 6" descr="http://www.rogers.k12.ar.us/users/ehutches/image15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686" y="381000"/>
            <a:ext cx="8828314" cy="2686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6CO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+ 6H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0 + light </a:t>
            </a:r>
            <a:r>
              <a:rPr lang="en-US" sz="3600" dirty="0" smtClean="0">
                <a:sym typeface="Wingdings" pitchFamily="2" charset="2"/>
              </a:rPr>
              <a:t> C</a:t>
            </a:r>
            <a:r>
              <a:rPr lang="en-US" sz="3600" baseline="-25000" dirty="0" smtClean="0">
                <a:sym typeface="Wingdings" pitchFamily="2" charset="2"/>
              </a:rPr>
              <a:t>6</a:t>
            </a:r>
            <a:r>
              <a:rPr lang="en-US" sz="3600" dirty="0" smtClean="0">
                <a:sym typeface="Wingdings" pitchFamily="2" charset="2"/>
              </a:rPr>
              <a:t>H</a:t>
            </a:r>
            <a:r>
              <a:rPr lang="en-US" sz="3600" baseline="-25000" dirty="0" smtClean="0">
                <a:sym typeface="Wingdings" pitchFamily="2" charset="2"/>
              </a:rPr>
              <a:t>12</a:t>
            </a:r>
            <a:r>
              <a:rPr lang="en-US" sz="3600" dirty="0" smtClean="0">
                <a:sym typeface="Wingdings" pitchFamily="2" charset="2"/>
              </a:rPr>
              <a:t>O</a:t>
            </a:r>
            <a:r>
              <a:rPr lang="en-US" sz="3600" baseline="-25000" dirty="0" smtClean="0">
                <a:sym typeface="Wingdings" pitchFamily="2" charset="2"/>
              </a:rPr>
              <a:t>6</a:t>
            </a:r>
            <a:r>
              <a:rPr lang="en-US" sz="3600" dirty="0" smtClean="0">
                <a:sym typeface="Wingdings" pitchFamily="2" charset="2"/>
              </a:rPr>
              <a:t>  +  6 O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r>
              <a:rPr lang="en-US" sz="3600" baseline="-25000" dirty="0">
                <a:sym typeface="Wingdings" pitchFamily="2" charset="2"/>
              </a:rPr>
              <a:t>	</a:t>
            </a:r>
            <a:r>
              <a:rPr lang="en-US" sz="4000" baseline="-25000" dirty="0" smtClean="0">
                <a:solidFill>
                  <a:srgbClr val="FF0000"/>
                </a:solidFill>
                <a:sym typeface="Wingdings" pitchFamily="2" charset="2"/>
              </a:rPr>
              <a:t>(reactants)				(products)</a:t>
            </a:r>
          </a:p>
          <a:p>
            <a:pPr marL="0" indent="0">
              <a:buNone/>
            </a:pPr>
            <a:endParaRPr lang="en-US" sz="4000" baseline="-250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sz="3600" baseline="-250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Carbon </a:t>
            </a:r>
            <a:r>
              <a:rPr lang="en-US" sz="2800" dirty="0" smtClean="0">
                <a:sym typeface="Wingdings" pitchFamily="2" charset="2"/>
              </a:rPr>
              <a:t>dioxide + water + light   Food  + Oxygen</a:t>
            </a:r>
          </a:p>
          <a:p>
            <a:pPr>
              <a:buNone/>
            </a:pPr>
            <a:r>
              <a:rPr lang="en-US" sz="3600" baseline="-25000" dirty="0" smtClean="0"/>
              <a:t>						</a:t>
            </a:r>
            <a:endParaRPr lang="en-US" sz="36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95800"/>
            <a:ext cx="1826516" cy="2205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rrigation-photosynthe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14800" y="3886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Sugar Food!!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2" name="Picture 4" descr="http://static.toondoo.com/public/k/j/a/kjankowski/toons/cool-cartoon-2205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www.cartoonstock.com/lowres/mga0021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Building Up &amp; Breaking Down…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1148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Anabolism</a:t>
            </a:r>
            <a:r>
              <a:rPr lang="en-US" dirty="0" smtClean="0"/>
              <a:t>:  When your body takes small molecules and assembles (builds) them into larger molecules.</a:t>
            </a:r>
          </a:p>
          <a:p>
            <a:r>
              <a:rPr lang="en-US" b="1" dirty="0" smtClean="0"/>
              <a:t>Catabolism</a:t>
            </a:r>
            <a:r>
              <a:rPr lang="en-US" dirty="0" smtClean="0"/>
              <a:t>:  When your body takes large molecules and breaks them down into small molecules.</a:t>
            </a:r>
            <a:endParaRPr lang="en-US" b="1" dirty="0"/>
          </a:p>
        </p:txBody>
      </p:sp>
      <p:pic>
        <p:nvPicPr>
          <p:cNvPr id="10242" name="Picture 2" descr="http://www.acclaimimages.com/_gallery/_images_n300/0110-0908-1813-3635_little_girl_playing_with_building_blo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762000"/>
            <a:ext cx="2857500" cy="2838450"/>
          </a:xfrm>
          <a:prstGeom prst="rect">
            <a:avLst/>
          </a:prstGeom>
          <a:noFill/>
        </p:spPr>
      </p:pic>
      <p:pic>
        <p:nvPicPr>
          <p:cNvPr id="5" name="Picture 4" descr="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705225"/>
            <a:ext cx="25146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399"/>
          </a:xfrm>
        </p:spPr>
        <p:txBody>
          <a:bodyPr/>
          <a:lstStyle/>
          <a:p>
            <a:r>
              <a:rPr lang="en-US" b="1" dirty="0" smtClean="0"/>
              <a:t>Metabolism</a:t>
            </a:r>
            <a:r>
              <a:rPr lang="en-US" dirty="0" smtClean="0"/>
              <a:t>:  All the chemical processes occurring within a living cell or organism that are necessary to maintain life.</a:t>
            </a:r>
          </a:p>
          <a:p>
            <a:r>
              <a:rPr lang="en-US" b="1" dirty="0" smtClean="0"/>
              <a:t>Anabolism + Catabolism = METABOLISM</a:t>
            </a:r>
            <a:endParaRPr lang="en-US" b="1" dirty="0"/>
          </a:p>
        </p:txBody>
      </p:sp>
      <p:pic>
        <p:nvPicPr>
          <p:cNvPr id="4" name="Picture 4" descr="energy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91000"/>
            <a:ext cx="3810000" cy="1524000"/>
          </a:xfrm>
          <a:prstGeom prst="rect">
            <a:avLst/>
          </a:prstGeom>
          <a:noFill/>
        </p:spPr>
      </p:pic>
      <p:pic>
        <p:nvPicPr>
          <p:cNvPr id="6" name="Picture 5" descr="energy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14800"/>
            <a:ext cx="3418955" cy="1143000"/>
          </a:xfrm>
          <a:prstGeom prst="rect">
            <a:avLst/>
          </a:prstGeom>
          <a:noFill/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96200" y="4876800"/>
            <a:ext cx="1524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8077200" y="4876800"/>
            <a:ext cx="152400" cy="30480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943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Anabolism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8922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Catabolism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167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bp0.blogger.com/_TFshpEsf4xM/RxJAVfNnZ3I/AAAAAAAAABM/GghfJRDh1E8/s320/at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04999"/>
            <a:ext cx="4038600" cy="2095159"/>
          </a:xfrm>
          <a:prstGeom prst="rect">
            <a:avLst/>
          </a:prstGeom>
          <a:noFill/>
        </p:spPr>
      </p:pic>
      <p:pic>
        <p:nvPicPr>
          <p:cNvPr id="6" name="Picture 5" descr="ad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3179" y="4495801"/>
            <a:ext cx="4120821" cy="2362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ATP &amp; ADP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772400" cy="4800599"/>
          </a:xfrm>
        </p:spPr>
        <p:txBody>
          <a:bodyPr>
            <a:normAutofit/>
          </a:bodyPr>
          <a:lstStyle/>
          <a:p>
            <a:r>
              <a:rPr lang="en-US" b="1" dirty="0" smtClean="0"/>
              <a:t>ATP</a:t>
            </a:r>
            <a:r>
              <a:rPr lang="en-US" dirty="0" smtClean="0"/>
              <a:t>:  Adenosine </a:t>
            </a:r>
            <a:r>
              <a:rPr lang="en-US" dirty="0" err="1" smtClean="0"/>
              <a:t>Triphosphate</a:t>
            </a:r>
            <a:endParaRPr lang="en-US" dirty="0" smtClean="0"/>
          </a:p>
          <a:p>
            <a:pPr lvl="1"/>
            <a:r>
              <a:rPr lang="en-US" dirty="0" smtClean="0"/>
              <a:t>Cell Energy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b="1" dirty="0" smtClean="0"/>
              <a:t>ADP</a:t>
            </a:r>
            <a:r>
              <a:rPr lang="en-US" dirty="0" smtClean="0"/>
              <a:t>:  Adenosine </a:t>
            </a:r>
            <a:r>
              <a:rPr lang="en-US" dirty="0" err="1" smtClean="0"/>
              <a:t>Diphosphate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0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Cell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r>
              <a:rPr lang="en-US" dirty="0" smtClean="0"/>
              <a:t>The cell gets energy when ATP gets broken down into ADP</a:t>
            </a:r>
          </a:p>
          <a:p>
            <a:r>
              <a:rPr lang="en-US" dirty="0" smtClean="0"/>
              <a:t>Breaking the bond between the phosphates releases the energy.</a:t>
            </a:r>
          </a:p>
          <a:p>
            <a:r>
              <a:rPr lang="en-US" dirty="0" smtClean="0"/>
              <a:t>ADP can be “recharged” back into ATP.</a:t>
            </a:r>
          </a:p>
          <a:p>
            <a:r>
              <a:rPr lang="en-US" dirty="0" smtClean="0"/>
              <a:t>REPEAT!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17416" name="Picture 8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200400"/>
            <a:ext cx="1057275" cy="723900"/>
          </a:xfrm>
          <a:prstGeom prst="rect">
            <a:avLst/>
          </a:prstGeom>
          <a:noFill/>
        </p:spPr>
      </p:pic>
      <p:pic>
        <p:nvPicPr>
          <p:cNvPr id="17418" name="Picture 10" descr="http://creativenerds.co.uk/wp-content/uploads/2009/08/batteryicontutori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8550" y="1371600"/>
            <a:ext cx="2698750" cy="1524000"/>
          </a:xfrm>
          <a:prstGeom prst="rect">
            <a:avLst/>
          </a:prstGeom>
          <a:noFill/>
        </p:spPr>
      </p:pic>
      <p:pic>
        <p:nvPicPr>
          <p:cNvPr id="17420" name="Picture 12" descr="http://i.ehow.com/images/GlobalPhoto/Articles/4937367/20070-main_Fu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495800"/>
            <a:ext cx="2514600" cy="1905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0104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518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ATP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4" descr="adpat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572000"/>
            <a:ext cx="3073682" cy="2018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24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Cellular Respiration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Cellular Respiration</a:t>
            </a:r>
            <a:r>
              <a:rPr lang="en-US" dirty="0" smtClean="0"/>
              <a:t>:  The process of releasing energy by breaking down food. </a:t>
            </a:r>
            <a:r>
              <a:rPr lang="en-US" sz="2000" dirty="0" smtClean="0"/>
              <a:t>Food = Glucose (C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Occurs in the mitochondria </a:t>
            </a:r>
            <a:r>
              <a:rPr lang="en-US" sz="2000" dirty="0" smtClean="0"/>
              <a:t>(“…and it’s where the cells respire.”)</a:t>
            </a:r>
          </a:p>
          <a:p>
            <a:pPr>
              <a:buNone/>
            </a:pPr>
            <a:r>
              <a:rPr lang="en-US" sz="2000" b="1" dirty="0" smtClean="0"/>
              <a:t>     *</a:t>
            </a:r>
            <a:r>
              <a:rPr lang="en-US" sz="4000" b="1" dirty="0" smtClean="0"/>
              <a:t>6O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+ C</a:t>
            </a:r>
            <a:r>
              <a:rPr lang="en-US" sz="4000" b="1" baseline="-25000" dirty="0" smtClean="0"/>
              <a:t>6</a:t>
            </a:r>
            <a:r>
              <a:rPr lang="en-US" sz="4000" b="1" dirty="0" smtClean="0"/>
              <a:t>H</a:t>
            </a:r>
            <a:r>
              <a:rPr lang="en-US" sz="4000" b="1" baseline="-25000" dirty="0" smtClean="0"/>
              <a:t>12</a:t>
            </a:r>
            <a:r>
              <a:rPr lang="en-US" sz="4000" b="1" dirty="0" smtClean="0"/>
              <a:t>O</a:t>
            </a:r>
            <a:r>
              <a:rPr lang="en-US" sz="4000" b="1" baseline="-25000" dirty="0" smtClean="0"/>
              <a:t>6</a:t>
            </a:r>
            <a:r>
              <a:rPr lang="en-US" sz="4000" b="1" dirty="0" smtClean="0">
                <a:sym typeface="Wingdings" pitchFamily="8" charset="2"/>
              </a:rPr>
              <a:t> 6CO</a:t>
            </a:r>
            <a:r>
              <a:rPr lang="en-US" sz="4000" b="1" baseline="-25000" dirty="0" smtClean="0">
                <a:sym typeface="Wingdings" pitchFamily="8" charset="2"/>
              </a:rPr>
              <a:t>2 </a:t>
            </a:r>
            <a:r>
              <a:rPr lang="en-US" sz="4000" b="1" dirty="0" smtClean="0">
                <a:sym typeface="Wingdings" pitchFamily="8" charset="2"/>
              </a:rPr>
              <a:t>+ 6H</a:t>
            </a:r>
            <a:r>
              <a:rPr lang="en-US" sz="4000" b="1" baseline="-25000" dirty="0" smtClean="0">
                <a:sym typeface="Wingdings" pitchFamily="8" charset="2"/>
              </a:rPr>
              <a:t>2</a:t>
            </a:r>
            <a:r>
              <a:rPr lang="en-US" sz="4000" b="1" dirty="0" smtClean="0">
                <a:sym typeface="Wingdings" pitchFamily="8" charset="2"/>
              </a:rPr>
              <a:t>O + Energy</a:t>
            </a:r>
            <a:r>
              <a:rPr lang="en-US" sz="2000" b="1" dirty="0" smtClean="0">
                <a:sym typeface="Wingdings" pitchFamily="8" charset="2"/>
              </a:rPr>
              <a:t>*</a:t>
            </a:r>
            <a:endParaRPr lang="en-US" sz="4000" b="1" dirty="0" smtClean="0">
              <a:sym typeface="Wingdings" pitchFamily="8" charset="2"/>
            </a:endParaRPr>
          </a:p>
          <a:p>
            <a:pPr lvl="1">
              <a:buNone/>
            </a:pPr>
            <a:r>
              <a:rPr lang="en-US" b="1" dirty="0" smtClean="0"/>
              <a:t>Oxygen + Food </a:t>
            </a:r>
            <a:r>
              <a:rPr lang="en-US" b="1" dirty="0" smtClean="0">
                <a:sym typeface="Wingdings" pitchFamily="2" charset="2"/>
              </a:rPr>
              <a:t> Carbon Dioxide + Water + Energy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     (</a:t>
            </a:r>
            <a:r>
              <a:rPr lang="en-US" sz="2000" dirty="0" smtClean="0"/>
              <a:t>6O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      (C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                     (</a:t>
            </a:r>
            <a:r>
              <a:rPr lang="en-US" sz="2000" dirty="0" smtClean="0">
                <a:sym typeface="Wingdings" pitchFamily="8" charset="2"/>
              </a:rPr>
              <a:t>6CO</a:t>
            </a:r>
            <a:r>
              <a:rPr lang="en-US" sz="2000" baseline="-25000" dirty="0" smtClean="0">
                <a:sym typeface="Wingdings" pitchFamily="8" charset="2"/>
              </a:rPr>
              <a:t>2</a:t>
            </a:r>
            <a:r>
              <a:rPr lang="en-US" sz="2000" dirty="0" smtClean="0"/>
              <a:t>)                      (</a:t>
            </a:r>
            <a:r>
              <a:rPr lang="en-US" sz="2000" dirty="0" smtClean="0">
                <a:sym typeface="Wingdings" pitchFamily="8" charset="2"/>
              </a:rPr>
              <a:t>6H</a:t>
            </a:r>
            <a:r>
              <a:rPr lang="en-US" sz="2000" baseline="-25000" dirty="0" smtClean="0">
                <a:sym typeface="Wingdings" pitchFamily="8" charset="2"/>
              </a:rPr>
              <a:t>2</a:t>
            </a:r>
            <a:r>
              <a:rPr lang="en-US" sz="2000" dirty="0" smtClean="0">
                <a:sym typeface="Wingdings" pitchFamily="8" charset="2"/>
              </a:rPr>
              <a:t>O</a:t>
            </a:r>
            <a:r>
              <a:rPr lang="en-US" sz="2000" dirty="0" smtClean="0"/>
              <a:t>)        (Energy)</a:t>
            </a: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           (Reactants)                               </a:t>
            </a:r>
            <a:r>
              <a:rPr lang="en-US" b="1" dirty="0" smtClean="0">
                <a:sym typeface="Wingdings" pitchFamily="2" charset="2"/>
              </a:rPr>
              <a:t>                   </a:t>
            </a:r>
            <a:r>
              <a:rPr lang="en-US" sz="2000" dirty="0" smtClean="0">
                <a:sym typeface="Wingdings" pitchFamily="2" charset="2"/>
              </a:rPr>
              <a:t>(Products)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pic>
        <p:nvPicPr>
          <p:cNvPr id="6146" name="Picture 2" descr="http://i.dailymail.co.uk/i/pix/2008/05/08/article-1018637-023999C6000004B0-535_233x4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1828800"/>
          </a:xfrm>
          <a:prstGeom prst="rect">
            <a:avLst/>
          </a:prstGeom>
          <a:noFill/>
        </p:spPr>
      </p:pic>
      <p:pic>
        <p:nvPicPr>
          <p:cNvPr id="5" name="Picture 2" descr="http://i.dailymail.co.uk/i/pix/2008/05/08/article-1018637-023999C6000004B0-535_233x4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305800" y="0"/>
            <a:ext cx="838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Cellular Respiration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lvl="1" indent="-514350">
              <a:buAutoNum type="arabicPeriod"/>
            </a:pPr>
            <a:r>
              <a:rPr lang="en-US" sz="3200" b="1" dirty="0" smtClean="0"/>
              <a:t>Aerobic Respiration</a:t>
            </a:r>
            <a:r>
              <a:rPr lang="en-US" sz="3200" dirty="0" smtClean="0"/>
              <a:t>:  Requires the </a:t>
            </a:r>
          </a:p>
          <a:p>
            <a:pPr marL="514350" lvl="1" indent="-514350">
              <a:buNone/>
            </a:pPr>
            <a:r>
              <a:rPr lang="en-US" sz="3200" dirty="0" smtClean="0"/>
              <a:t>             presence of oxygen to happen.</a:t>
            </a:r>
          </a:p>
          <a:p>
            <a:pPr>
              <a:buNone/>
            </a:pPr>
            <a:r>
              <a:rPr lang="en-US" b="1" dirty="0" smtClean="0"/>
              <a:t>2.  Anaerobic Respiration</a:t>
            </a:r>
            <a:r>
              <a:rPr lang="en-US" dirty="0" smtClean="0"/>
              <a:t>: Occurs in an environment</a:t>
            </a:r>
          </a:p>
          <a:p>
            <a:pPr>
              <a:buNone/>
            </a:pPr>
            <a:r>
              <a:rPr lang="en-US" dirty="0" smtClean="0"/>
              <a:t>              that lacks oxygen.</a:t>
            </a:r>
          </a:p>
          <a:p>
            <a:pPr>
              <a:buNone/>
            </a:pPr>
            <a:r>
              <a:rPr lang="en-US" sz="2800" b="1" dirty="0" smtClean="0"/>
              <a:t>           Also </a:t>
            </a:r>
            <a:r>
              <a:rPr lang="en-US" sz="2800" b="1" smtClean="0"/>
              <a:t>called fermentation</a:t>
            </a:r>
            <a:endParaRPr lang="en-US" sz="2800" b="1" dirty="0" smtClean="0"/>
          </a:p>
          <a:p>
            <a:pPr lvl="1">
              <a:buNone/>
            </a:pPr>
            <a:r>
              <a:rPr lang="en-US" sz="2400" b="1" dirty="0" smtClean="0"/>
              <a:t>1.  Alcoholic Fermentation:  </a:t>
            </a:r>
            <a:r>
              <a:rPr lang="en-US" sz="2400" dirty="0" smtClean="0"/>
              <a:t>Carried out in yeast and other microorganisms.</a:t>
            </a:r>
          </a:p>
          <a:p>
            <a:pPr lvl="2"/>
            <a:r>
              <a:rPr lang="en-US" dirty="0" smtClean="0"/>
              <a:t>The process by which bread and alcoholic beverages are made.</a:t>
            </a:r>
          </a:p>
          <a:p>
            <a:pPr lvl="1">
              <a:buNone/>
            </a:pPr>
            <a:r>
              <a:rPr lang="en-US" sz="2400" b="1" dirty="0" smtClean="0"/>
              <a:t>2.  Lactic Acid Fermentation:  </a:t>
            </a:r>
            <a:r>
              <a:rPr lang="en-US" sz="2400" dirty="0" smtClean="0"/>
              <a:t>Carried out in higher organisms (humans included)</a:t>
            </a:r>
          </a:p>
          <a:p>
            <a:pPr lvl="2"/>
            <a:r>
              <a:rPr lang="en-US" dirty="0" smtClean="0"/>
              <a:t>Occurs in muscles when there is a shortage of oxygen)</a:t>
            </a:r>
          </a:p>
        </p:txBody>
      </p:sp>
      <p:pic>
        <p:nvPicPr>
          <p:cNvPr id="5122" name="Picture 2" descr="http://www.precisionnutrition.com/wordpress/wp-content/uploads/2009/07/4-reasons-oxygen-delive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219200"/>
            <a:ext cx="1705598" cy="1371600"/>
          </a:xfrm>
          <a:prstGeom prst="rect">
            <a:avLst/>
          </a:prstGeom>
          <a:noFill/>
        </p:spPr>
      </p:pic>
      <p:pic>
        <p:nvPicPr>
          <p:cNvPr id="5126" name="Picture 6" descr="weightlifting01xa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</p:spPr>
      </p:pic>
      <p:pic>
        <p:nvPicPr>
          <p:cNvPr id="5128" name="Picture 8" descr="Beer Mug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92300" y="-3883025"/>
            <a:ext cx="2828925" cy="2838450"/>
          </a:xfrm>
          <a:prstGeom prst="rect">
            <a:avLst/>
          </a:prstGeom>
          <a:noFill/>
        </p:spPr>
      </p:pic>
      <p:pic>
        <p:nvPicPr>
          <p:cNvPr id="5130" name="Picture 10" descr="Beer Mug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92300" y="-3883025"/>
            <a:ext cx="2828925" cy="2838450"/>
          </a:xfrm>
          <a:prstGeom prst="rect">
            <a:avLst/>
          </a:prstGeom>
          <a:noFill/>
        </p:spPr>
      </p:pic>
      <p:pic>
        <p:nvPicPr>
          <p:cNvPr id="5132" name="Picture 12" descr="Beer Mug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92300" y="-3883025"/>
            <a:ext cx="2828925" cy="2838450"/>
          </a:xfrm>
          <a:prstGeom prst="rect">
            <a:avLst/>
          </a:prstGeom>
          <a:noFill/>
        </p:spPr>
      </p:pic>
      <p:pic>
        <p:nvPicPr>
          <p:cNvPr id="13" name="Picture 12" descr="be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3810000"/>
            <a:ext cx="990600" cy="1134638"/>
          </a:xfrm>
          <a:prstGeom prst="rect">
            <a:avLst/>
          </a:prstGeom>
        </p:spPr>
      </p:pic>
      <p:pic>
        <p:nvPicPr>
          <p:cNvPr id="5138" name="Picture 18" descr="http://www.clker.com/cliparts/5/6/d/d/11954229931472316140johnny_automatic_loaf_of_bread.svg.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486046"/>
            <a:ext cx="1435100" cy="625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5700" b="1" dirty="0" smtClean="0"/>
              <a:t>Cellular Respiration Recap:</a:t>
            </a:r>
            <a:endParaRPr lang="en-US" sz="57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101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Aerobic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Anaerobic</a:t>
                      </a:r>
                      <a:endParaRPr lang="en-US" sz="4800" b="1" dirty="0"/>
                    </a:p>
                  </a:txBody>
                  <a:tcPr/>
                </a:tc>
              </a:tr>
              <a:tr h="910154">
                <a:tc>
                  <a:txBody>
                    <a:bodyPr/>
                    <a:lstStyle/>
                    <a:p>
                      <a:r>
                        <a:rPr lang="en-US" dirty="0" smtClean="0"/>
                        <a:t>With 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NO Oxygen</a:t>
                      </a:r>
                      <a:endParaRPr lang="en-US" dirty="0"/>
                    </a:p>
                  </a:txBody>
                  <a:tcPr/>
                </a:tc>
              </a:tr>
              <a:tr h="910154">
                <a:tc>
                  <a:txBody>
                    <a:bodyPr/>
                    <a:lstStyle/>
                    <a:p>
                      <a:r>
                        <a:rPr lang="en-US" dirty="0" smtClean="0"/>
                        <a:t>Net 38 ATP (Get a</a:t>
                      </a:r>
                      <a:r>
                        <a:rPr lang="en-US" baseline="0" dirty="0" smtClean="0"/>
                        <a:t> lot of energy!)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 2 ATP (Don’t get a lot of energy)</a:t>
                      </a:r>
                      <a:endParaRPr lang="en-US" dirty="0"/>
                    </a:p>
                  </a:txBody>
                  <a:tcPr/>
                </a:tc>
              </a:tr>
              <a:tr h="910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Called</a:t>
                      </a:r>
                      <a:r>
                        <a:rPr lang="en-US" b="0" baseline="0" dirty="0" smtClean="0"/>
                        <a:t> Fermentation (2 types)</a:t>
                      </a:r>
                      <a:endParaRPr lang="en-US" dirty="0"/>
                    </a:p>
                  </a:txBody>
                  <a:tcPr/>
                </a:tc>
              </a:tr>
              <a:tr h="11133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1.  Alcoholic Fermentation</a:t>
                      </a:r>
                    </a:p>
                    <a:p>
                      <a:r>
                        <a:rPr lang="en-US" dirty="0" smtClean="0"/>
                        <a:t>              (simple</a:t>
                      </a:r>
                      <a:r>
                        <a:rPr lang="en-US" baseline="0" dirty="0" smtClean="0"/>
                        <a:t> microorganisms)</a:t>
                      </a:r>
                      <a:endParaRPr lang="en-US" dirty="0"/>
                    </a:p>
                  </a:txBody>
                  <a:tcPr/>
                </a:tc>
              </a:tr>
              <a:tr h="11133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2.</a:t>
                      </a:r>
                      <a:r>
                        <a:rPr lang="en-US" baseline="0" dirty="0" smtClean="0"/>
                        <a:t>  Lactic Acid Fermentation </a:t>
                      </a:r>
                    </a:p>
                    <a:p>
                      <a:r>
                        <a:rPr lang="en-US" baseline="0" dirty="0" smtClean="0"/>
                        <a:t>              (higher organisms)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Photosynthesis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Photosynthesis</a:t>
            </a:r>
            <a:r>
              <a:rPr lang="en-US" sz="3600" dirty="0" smtClean="0"/>
              <a:t>:  The process by which plants use energy from the sun to produce sugar (food).</a:t>
            </a:r>
          </a:p>
          <a:p>
            <a:r>
              <a:rPr lang="en-US" b="1" dirty="0" smtClean="0"/>
              <a:t>The equation is the reverse of cellular respiration.</a:t>
            </a:r>
          </a:p>
          <a:p>
            <a:r>
              <a:rPr lang="en-US" sz="3600" dirty="0" smtClean="0"/>
              <a:t>Occurs in the chloroplasts </a:t>
            </a:r>
            <a:r>
              <a:rPr lang="en-US" sz="1800" dirty="0" smtClean="0"/>
              <a:t>(“Plant cells have green chloroplasts, and produces the food fast…”)  </a:t>
            </a:r>
            <a:r>
              <a:rPr lang="en-US" sz="1800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Plants are </a:t>
            </a:r>
            <a:r>
              <a:rPr lang="en-US" b="1" dirty="0" err="1" smtClean="0">
                <a:sym typeface="Wingdings" pitchFamily="2" charset="2"/>
              </a:rPr>
              <a:t>autotrophs</a:t>
            </a:r>
            <a:r>
              <a:rPr lang="en-US" dirty="0" smtClean="0">
                <a:sym typeface="Wingdings" pitchFamily="2" charset="2"/>
              </a:rPr>
              <a:t>, meaning they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make their own food.  This process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occurs in the leaves of plants.</a:t>
            </a:r>
          </a:p>
          <a:p>
            <a:endParaRPr lang="en-US" sz="1800" dirty="0" smtClean="0">
              <a:sym typeface="Wingdings" pitchFamily="2" charset="2"/>
            </a:endParaRPr>
          </a:p>
        </p:txBody>
      </p:sp>
      <p:pic>
        <p:nvPicPr>
          <p:cNvPr id="3074" name="Picture 2" descr="File:Leaf 1 we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181600"/>
            <a:ext cx="1930400" cy="1447800"/>
          </a:xfrm>
          <a:prstGeom prst="rect">
            <a:avLst/>
          </a:prstGeom>
          <a:noFill/>
        </p:spPr>
      </p:pic>
      <p:pic>
        <p:nvPicPr>
          <p:cNvPr id="3078" name="Picture 6" descr="http://www.bradfitzpatrick.com/store/images/products/no018-cartoon-su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24567" cy="136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459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Cellular Respiration                      &amp;                 Photosynthesis</vt:lpstr>
      <vt:lpstr>Building Up &amp; Breaking Down…</vt:lpstr>
      <vt:lpstr>Metabolism</vt:lpstr>
      <vt:lpstr>ATP &amp; ADP</vt:lpstr>
      <vt:lpstr>Cell Energy</vt:lpstr>
      <vt:lpstr>Cellular Respiration</vt:lpstr>
      <vt:lpstr>Cellular Respiration</vt:lpstr>
      <vt:lpstr>Cellular Respiration Recap:</vt:lpstr>
      <vt:lpstr>Photosynthesis</vt:lpstr>
      <vt:lpstr>PowerPoint Presentation</vt:lpstr>
      <vt:lpstr>Photosynthesis: 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 &amp;  Photosynthesis</dc:title>
  <dc:creator>wcpss</dc:creator>
  <cp:lastModifiedBy>Joan Stone</cp:lastModifiedBy>
  <cp:revision>32</cp:revision>
  <dcterms:created xsi:type="dcterms:W3CDTF">2009-09-29T11:41:02Z</dcterms:created>
  <dcterms:modified xsi:type="dcterms:W3CDTF">2016-10-14T15:43:35Z</dcterms:modified>
</cp:coreProperties>
</file>