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embeddedFontLst>
    <p:embeddedFont>
      <p:font typeface="Corbel" panose="020B0503020204020204" pitchFamily="3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40C116-0370-42DC-83E5-07EB49921C2A}">
  <a:tblStyle styleId="{9040C116-0370-42DC-83E5-07EB49921C2A}" styleName="Table_0">
    <a:wholeTbl>
      <a:tcTxStyle b="off" i="off">
        <a:font>
          <a:latin typeface="Corbel"/>
          <a:ea typeface="Corbel"/>
          <a:cs typeface="Corbe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4E6"/>
          </a:solidFill>
        </a:fill>
      </a:tcStyle>
    </a:wholeTbl>
    <a:band1H>
      <a:tcTxStyle/>
      <a:tcStyle>
        <a:tcBdr/>
        <a:fill>
          <a:solidFill>
            <a:srgbClr val="FFE8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FE8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orbel"/>
          <a:ea typeface="Corbel"/>
          <a:cs typeface="Corbe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orbel"/>
          <a:ea typeface="Corbel"/>
          <a:cs typeface="Corbe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orbel"/>
          <a:ea typeface="Corbel"/>
          <a:cs typeface="Corbe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orbel"/>
          <a:ea typeface="Corbel"/>
          <a:cs typeface="Corbe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orbel"/>
              <a:buNone/>
              <a:defRPr sz="60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ctr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ctr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l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dt" idx="10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ftr" idx="11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ldNum" idx="12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orbel"/>
              <a:buNone/>
              <a:defRPr sz="40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body" idx="1"/>
          </p:nvPr>
        </p:nvSpPr>
        <p:spPr>
          <a:xfrm rot="5400000">
            <a:off x="3991839" y="-777240"/>
            <a:ext cx="4206240" cy="978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83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Noto Sans Symbols"/>
              <a:buChar char="▪"/>
              <a:defRPr sz="2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302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dt" idx="10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ftr" idx="11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title"/>
          </p:nvPr>
        </p:nvSpPr>
        <p:spPr>
          <a:xfrm rot="5400000">
            <a:off x="7413033" y="2022229"/>
            <a:ext cx="5897562" cy="2402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orbel"/>
              <a:buNone/>
              <a:defRPr sz="40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body" idx="1"/>
          </p:nvPr>
        </p:nvSpPr>
        <p:spPr>
          <a:xfrm rot="5400000">
            <a:off x="1876063" y="-763227"/>
            <a:ext cx="5897562" cy="7973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83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Noto Sans Symbols"/>
              <a:buChar char="▪"/>
              <a:defRPr sz="2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302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dt" idx="10"/>
          </p:nvPr>
        </p:nvSpPr>
        <p:spPr>
          <a:xfrm>
            <a:off x="838200" y="6422854"/>
            <a:ext cx="274319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ftr" idx="11"/>
          </p:nvPr>
        </p:nvSpPr>
        <p:spPr>
          <a:xfrm>
            <a:off x="3776135" y="6422854"/>
            <a:ext cx="427966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sldNum" idx="12"/>
          </p:nvPr>
        </p:nvSpPr>
        <p:spPr>
          <a:xfrm>
            <a:off x="8073048" y="6422854"/>
            <a:ext cx="87975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orbel"/>
              <a:buNone/>
              <a:defRPr sz="40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83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Noto Sans Symbols"/>
              <a:buChar char="▪"/>
              <a:defRPr sz="2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302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dt" idx="10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ftr" idx="11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dt" idx="10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ftr" idx="11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5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orbel"/>
              <a:buNone/>
              <a:defRPr sz="60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l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orbel"/>
              <a:buNone/>
              <a:defRPr sz="40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1205344" y="2011680"/>
            <a:ext cx="4754880" cy="4206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83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Noto Sans Symbols"/>
              <a:buChar char="▪"/>
              <a:defRPr sz="2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302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2"/>
          </p:nvPr>
        </p:nvSpPr>
        <p:spPr>
          <a:xfrm>
            <a:off x="6230391" y="2011680"/>
            <a:ext cx="4754880" cy="4206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83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Noto Sans Symbols"/>
              <a:buChar char="▪"/>
              <a:defRPr sz="2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302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orbel"/>
              <a:buNone/>
              <a:defRPr sz="40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None/>
              <a:defRPr sz="21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l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2"/>
          </p:nvPr>
        </p:nvSpPr>
        <p:spPr>
          <a:xfrm>
            <a:off x="1207008" y="2656566"/>
            <a:ext cx="475488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83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Noto Sans Symbols"/>
              <a:buChar char="▪"/>
              <a:defRPr sz="2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302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3"/>
          </p:nvPr>
        </p:nvSpPr>
        <p:spPr>
          <a:xfrm>
            <a:off x="6231230" y="1913470"/>
            <a:ext cx="4754880" cy="743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None/>
              <a:defRPr sz="21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l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4"/>
          </p:nvPr>
        </p:nvSpPr>
        <p:spPr>
          <a:xfrm>
            <a:off x="6231230" y="2656564"/>
            <a:ext cx="4754880" cy="356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83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Noto Sans Symbols"/>
              <a:buChar char="▪"/>
              <a:defRPr sz="2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302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orbel"/>
              <a:buNone/>
              <a:defRPr sz="40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dt" idx="10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ftr" idx="11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orbel"/>
              <a:buNone/>
              <a:defRPr sz="40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1"/>
          </p:nvPr>
        </p:nvSpPr>
        <p:spPr>
          <a:xfrm>
            <a:off x="1207008" y="2120054"/>
            <a:ext cx="612648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Char char="▪"/>
              <a:defRPr sz="3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l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2"/>
          </p:nvPr>
        </p:nvSpPr>
        <p:spPr>
          <a:xfrm>
            <a:off x="7789023" y="2147486"/>
            <a:ext cx="3200400" cy="3432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l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dt" idx="10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ftr" idx="11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orbel"/>
              <a:buNone/>
              <a:defRPr sz="40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8" name="Google Shape;68;p10"/>
          <p:cNvSpPr>
            <a:spLocks noGrp="1"/>
          </p:cNvSpPr>
          <p:nvPr>
            <p:ph type="pic" idx="2"/>
          </p:nvPr>
        </p:nvSpPr>
        <p:spPr>
          <a:xfrm>
            <a:off x="1280160" y="2211494"/>
            <a:ext cx="6126480" cy="3931920"/>
          </a:xfrm>
          <a:prstGeom prst="rect">
            <a:avLst/>
          </a:prstGeom>
          <a:solidFill>
            <a:srgbClr val="F4F4F4"/>
          </a:solidFill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None/>
              <a:defRPr sz="3200" b="0" i="0" u="none" strike="noStrike" cap="none">
                <a:solidFill>
                  <a:srgbClr val="7F7F7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l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1"/>
          </p:nvPr>
        </p:nvSpPr>
        <p:spPr>
          <a:xfrm>
            <a:off x="7790688" y="2150621"/>
            <a:ext cx="3200400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l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dt" idx="10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ftr" idx="11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l" rtl="0">
              <a:spcBef>
                <a:spcPts val="0"/>
              </a:spcBef>
              <a:buNone/>
              <a:defRPr sz="1200" b="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orbel"/>
              <a:buNone/>
              <a:defRPr sz="40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83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Noto Sans Symbols"/>
              <a:buChar char="▪"/>
              <a:defRPr sz="2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302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l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dt" idx="10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ftr" idx="11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sldNum" idx="12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>
            <a:spLocks noGrp="1"/>
          </p:cNvSpPr>
          <p:nvPr>
            <p:ph type="ctrTitle"/>
          </p:nvPr>
        </p:nvSpPr>
        <p:spPr>
          <a:xfrm>
            <a:off x="706073" y="1835427"/>
            <a:ext cx="10779854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orbel"/>
              <a:buNone/>
            </a:pPr>
            <a:r>
              <a:rPr lang="en-US" sz="60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DOMAINS AND </a:t>
            </a:r>
            <a:br>
              <a:rPr lang="en-US" sz="60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</a:br>
            <a:r>
              <a:rPr lang="en-US" sz="60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KINGDOMS</a:t>
            </a:r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None/>
            </a:pPr>
            <a:r>
              <a:rPr lang="en-US" sz="20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Taxonomy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2"/>
          <p:cNvSpPr txBox="1"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orbel"/>
              <a:buNone/>
            </a:pPr>
            <a:r>
              <a:rPr lang="en-US" sz="4000" b="1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1. KINGDOM  ARCHAE</a:t>
            </a:r>
            <a:endParaRPr sz="4000" b="1" i="0" u="none" strike="noStrike" cap="none">
              <a:solidFill>
                <a:srgbClr val="FFFF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54" name="Google Shape;154;p22"/>
          <p:cNvSpPr txBox="1">
            <a:spLocks noGrp="1"/>
          </p:cNvSpPr>
          <p:nvPr>
            <p:ph type="body" idx="1"/>
          </p:nvPr>
        </p:nvSpPr>
        <p:spPr>
          <a:xfrm>
            <a:off x="83890" y="1845578"/>
            <a:ext cx="11920756" cy="5012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“Ancient” bacteria</a:t>
            </a:r>
            <a:endParaRPr/>
          </a:p>
          <a:p>
            <a:pPr marL="182880" marR="0" lvl="0" indent="-18288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Prokaryotic Cell (Very Simple!)</a:t>
            </a:r>
            <a:endParaRPr/>
          </a:p>
          <a:p>
            <a:pPr marL="182880" marR="0" lvl="0" indent="-18288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Unicellular</a:t>
            </a:r>
            <a:endParaRPr/>
          </a:p>
          <a:p>
            <a:pPr marL="182880" marR="0" lvl="0" indent="-18288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Both autotrophs &amp; heterotrophs</a:t>
            </a:r>
            <a:endParaRPr sz="2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182880" marR="0" lvl="0" indent="-18288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Has a Cell wall that lacks peptidoglycan</a:t>
            </a:r>
            <a:endParaRPr sz="2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182880" marR="0" lvl="0" indent="-18288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Reproduce asexually</a:t>
            </a:r>
            <a:endParaRPr/>
          </a:p>
          <a:p>
            <a:pPr marL="182880" marR="0" lvl="0" indent="-18288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Some are motile (can move)</a:t>
            </a:r>
            <a:endParaRPr/>
          </a:p>
          <a:p>
            <a:pPr marL="182880" marR="0" lvl="0" indent="-18288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Extremophiles -Live in extreme environments (Hot, Salty, Acidic)</a:t>
            </a:r>
            <a:endParaRPr/>
          </a:p>
          <a:p>
            <a:pPr marL="411480" marR="0" lvl="1" indent="-182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Volcanic hot springs, Salt marshes</a:t>
            </a:r>
            <a:endParaRPr/>
          </a:p>
          <a:p>
            <a:pPr marL="182880" marR="0" lvl="0" indent="-5079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None/>
            </a:pPr>
            <a:endParaRPr sz="2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3"/>
          <p:cNvSpPr txBox="1"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orbel"/>
              <a:buNone/>
            </a:pPr>
            <a:r>
              <a:rPr lang="en-US" sz="4000" b="1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2. KINGDOM  EUBACTERIA</a:t>
            </a:r>
            <a:endParaRPr/>
          </a:p>
        </p:txBody>
      </p:sp>
      <p:sp>
        <p:nvSpPr>
          <p:cNvPr id="160" name="Google Shape;160;p23"/>
          <p:cNvSpPr txBox="1">
            <a:spLocks noGrp="1"/>
          </p:cNvSpPr>
          <p:nvPr>
            <p:ph type="body" idx="1"/>
          </p:nvPr>
        </p:nvSpPr>
        <p:spPr>
          <a:xfrm>
            <a:off x="240575" y="2103437"/>
            <a:ext cx="10472165" cy="4582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30"/>
              <a:buFont typeface="Noto Sans Symbols"/>
              <a:buChar char="▪"/>
            </a:pPr>
            <a:r>
              <a:rPr lang="en-US" sz="333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“Normal” bacteria</a:t>
            </a:r>
            <a:endParaRPr/>
          </a:p>
          <a:p>
            <a:pPr marL="182880" marR="0" lvl="0" indent="-18288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3330"/>
              <a:buFont typeface="Noto Sans Symbols"/>
              <a:buChar char="▪"/>
            </a:pPr>
            <a:r>
              <a:rPr lang="en-US" sz="333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Prokaryotic Cell</a:t>
            </a:r>
            <a:endParaRPr/>
          </a:p>
          <a:p>
            <a:pPr marL="182880" marR="0" lvl="0" indent="-18288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3330"/>
              <a:buFont typeface="Noto Sans Symbols"/>
              <a:buChar char="▪"/>
            </a:pPr>
            <a:r>
              <a:rPr lang="en-US" sz="333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Unicellular</a:t>
            </a:r>
            <a:endParaRPr/>
          </a:p>
          <a:p>
            <a:pPr marL="182880" marR="0" lvl="0" indent="-18288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3330"/>
              <a:buFont typeface="Noto Sans Symbols"/>
              <a:buChar char="▪"/>
            </a:pPr>
            <a:r>
              <a:rPr lang="en-US" sz="333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Both autotrophic &amp; heterotrophic</a:t>
            </a:r>
            <a:endParaRPr/>
          </a:p>
          <a:p>
            <a:pPr marL="182880" marR="0" lvl="0" indent="-18288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3330"/>
              <a:buFont typeface="Noto Sans Symbols"/>
              <a:buChar char="▪"/>
            </a:pPr>
            <a:r>
              <a:rPr lang="en-US" sz="333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Reproduce asexually</a:t>
            </a:r>
            <a:endParaRPr/>
          </a:p>
          <a:p>
            <a:pPr marL="182880" marR="0" lvl="0" indent="-18288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3330"/>
              <a:buFont typeface="Noto Sans Symbols"/>
              <a:buChar char="▪"/>
            </a:pPr>
            <a:r>
              <a:rPr lang="en-US" sz="333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Some are motile</a:t>
            </a:r>
            <a:endParaRPr/>
          </a:p>
          <a:p>
            <a:pPr marL="182880" marR="0" lvl="0" indent="-18288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3330"/>
              <a:buFont typeface="Noto Sans Symbols"/>
              <a:buChar char="▪"/>
            </a:pPr>
            <a:r>
              <a:rPr lang="en-US" sz="333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Cell wall has peptidoglycan (thick!)</a:t>
            </a:r>
            <a:endParaRPr/>
          </a:p>
          <a:p>
            <a:pPr marL="182880" marR="0" lvl="0" indent="-18288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3330"/>
              <a:buFont typeface="Noto Sans Symbols"/>
              <a:buChar char="▪"/>
            </a:pPr>
            <a:r>
              <a:rPr lang="en-US" sz="333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Found nearly everywhere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4"/>
          <p:cNvSpPr txBox="1"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orbel"/>
              <a:buNone/>
            </a:pPr>
            <a:r>
              <a:rPr lang="en-US" sz="4000" b="1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3. KINGDOM PROTISTA</a:t>
            </a:r>
            <a:endParaRPr/>
          </a:p>
        </p:txBody>
      </p:sp>
      <p:sp>
        <p:nvSpPr>
          <p:cNvPr id="166" name="Google Shape;166;p24"/>
          <p:cNvSpPr txBox="1">
            <a:spLocks noGrp="1"/>
          </p:cNvSpPr>
          <p:nvPr>
            <p:ph type="body" idx="1"/>
          </p:nvPr>
        </p:nvSpPr>
        <p:spPr>
          <a:xfrm>
            <a:off x="151002" y="2137795"/>
            <a:ext cx="11889996" cy="4523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Noto Sans Symbols"/>
              <a:buChar char="▪"/>
            </a:pPr>
            <a:r>
              <a:rPr lang="en-US" sz="3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Organisms that cannot be classified as an Animal, Plant, or Fungi.</a:t>
            </a:r>
            <a:endParaRPr/>
          </a:p>
          <a:p>
            <a:pPr marL="514350" marR="0" lvl="0" indent="-51435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Noto Sans Symbols"/>
              <a:buChar char="▪"/>
            </a:pPr>
            <a:r>
              <a:rPr lang="en-US" sz="3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Least satisfying of the classifications because members display the greatest variety.</a:t>
            </a:r>
            <a:endParaRPr/>
          </a:p>
          <a:p>
            <a:pPr marL="514350" marR="0" lvl="0" indent="-51435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Noto Sans Symbols"/>
              <a:buChar char="▪"/>
            </a:pPr>
            <a:r>
              <a:rPr lang="en-US" sz="3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3 Classifications</a:t>
            </a:r>
            <a:endParaRPr/>
          </a:p>
          <a:p>
            <a:pPr marL="914400" marR="0" lvl="1" indent="-5143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orbel"/>
              <a:buAutoNum type="arabicPeriod"/>
            </a:pPr>
            <a:r>
              <a:rPr lang="en-US" sz="3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Animal-like Protists:  Amoeba, Paramecium</a:t>
            </a:r>
            <a:endParaRPr/>
          </a:p>
          <a:p>
            <a:pPr marL="914400" marR="0" lvl="1" indent="-5143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orbel"/>
              <a:buAutoNum type="arabicPeriod"/>
            </a:pPr>
            <a:r>
              <a:rPr lang="en-US" sz="3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Plant-like Protists:   Unicellular &amp; Multicellular; Algae</a:t>
            </a:r>
            <a:endParaRPr/>
          </a:p>
          <a:p>
            <a:pPr marL="914400" marR="0" lvl="1" indent="-5143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orbel"/>
              <a:buAutoNum type="arabicPeriod"/>
            </a:pPr>
            <a:r>
              <a:rPr lang="en-US" sz="3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Fungi-like Protists: Slime molds &amp; Water molds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5"/>
          <p:cNvSpPr txBox="1"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orbel"/>
              <a:buNone/>
            </a:pPr>
            <a:r>
              <a:rPr lang="en-US" sz="4000" b="1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3. KINGDOM PROTISTA</a:t>
            </a:r>
            <a:endParaRPr/>
          </a:p>
        </p:txBody>
      </p:sp>
      <p:sp>
        <p:nvSpPr>
          <p:cNvPr id="172" name="Google Shape;172;p25"/>
          <p:cNvSpPr txBox="1">
            <a:spLocks noGrp="1"/>
          </p:cNvSpPr>
          <p:nvPr>
            <p:ph type="body" idx="1"/>
          </p:nvPr>
        </p:nvSpPr>
        <p:spPr>
          <a:xfrm>
            <a:off x="211821" y="2273416"/>
            <a:ext cx="11768357" cy="4228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Char char="▪"/>
            </a:pPr>
            <a:r>
              <a:rPr lang="en-US" sz="3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Eukaryotic</a:t>
            </a:r>
            <a:endParaRPr/>
          </a:p>
          <a:p>
            <a:pPr marL="182880" marR="0" lvl="0" indent="-18288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Char char="▪"/>
            </a:pPr>
            <a:r>
              <a:rPr lang="en-US" sz="3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Most are unicellular, some are multicellular</a:t>
            </a:r>
            <a:endParaRPr sz="32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182880" marR="0" lvl="0" indent="-18288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Char char="▪"/>
            </a:pPr>
            <a:r>
              <a:rPr lang="en-US" sz="3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Autotrophs &amp; heterotrophs</a:t>
            </a:r>
            <a:endParaRPr sz="32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182880" marR="0" lvl="0" indent="-18288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Char char="▪"/>
            </a:pPr>
            <a:r>
              <a:rPr lang="en-US" sz="3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Reproduce sexually &amp; asexually</a:t>
            </a:r>
            <a:endParaRPr/>
          </a:p>
          <a:p>
            <a:pPr marL="182880" marR="0" lvl="0" indent="-18288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Char char="▪"/>
            </a:pPr>
            <a:r>
              <a:rPr lang="en-US" sz="3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Some are motile</a:t>
            </a:r>
            <a:endParaRPr/>
          </a:p>
          <a:p>
            <a:pPr marL="182880" marR="0" lvl="0" indent="-18288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Char char="▪"/>
            </a:pPr>
            <a:r>
              <a:rPr lang="en-US" sz="3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Some have a cell wall (plant-like)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6"/>
          <p:cNvSpPr txBox="1">
            <a:spLocks noGrp="1"/>
          </p:cNvSpPr>
          <p:nvPr>
            <p:ph type="title"/>
          </p:nvPr>
        </p:nvSpPr>
        <p:spPr>
          <a:xfrm>
            <a:off x="1981200" y="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orbel"/>
              <a:buNone/>
            </a:pPr>
            <a:r>
              <a:rPr lang="en-US" sz="4000" b="1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4. KINGDOM FUNGI</a:t>
            </a:r>
            <a:endParaRPr/>
          </a:p>
        </p:txBody>
      </p:sp>
      <p:sp>
        <p:nvSpPr>
          <p:cNvPr id="178" name="Google Shape;178;p26"/>
          <p:cNvSpPr txBox="1">
            <a:spLocks noGrp="1"/>
          </p:cNvSpPr>
          <p:nvPr>
            <p:ph type="body" idx="1"/>
          </p:nvPr>
        </p:nvSpPr>
        <p:spPr>
          <a:xfrm>
            <a:off x="276838" y="1812721"/>
            <a:ext cx="11174134" cy="49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Eukaryotic</a:t>
            </a:r>
            <a:endParaRPr/>
          </a:p>
          <a:p>
            <a:pPr marL="182880" marR="0" lvl="0" indent="-18288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Most are multicellular (mushrooms), although some are unicellular (yeast)</a:t>
            </a:r>
            <a:endParaRPr/>
          </a:p>
          <a:p>
            <a:pPr marL="182880" marR="0" lvl="0" indent="-18288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Heterotrophic:  Absorb their food from environment.</a:t>
            </a:r>
            <a:endParaRPr/>
          </a:p>
          <a:p>
            <a:pPr marL="411480" marR="0" lvl="1" indent="-18288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Feed on dead/decaying organic matter</a:t>
            </a:r>
            <a:endParaRPr/>
          </a:p>
          <a:p>
            <a:pPr marL="411480" marR="0" lvl="1" indent="-18288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Secrete digestive enzymes into their food source.  Absorb the food molecules through their body.</a:t>
            </a:r>
            <a:endParaRPr/>
          </a:p>
          <a:p>
            <a:pPr marL="182880" marR="0" lvl="0" indent="-18288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Have a cell wall (chitin)</a:t>
            </a:r>
            <a:endParaRPr/>
          </a:p>
          <a:p>
            <a:pPr marL="182880" marR="0" lvl="0" indent="-18288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Reproduce sexually &amp; asexually</a:t>
            </a:r>
            <a:endParaRPr/>
          </a:p>
          <a:p>
            <a:pPr marL="182880" marR="0" lvl="0" indent="-18288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Non-motile</a:t>
            </a:r>
            <a:endParaRPr/>
          </a:p>
          <a:p>
            <a:pPr marL="182880" marR="0" lvl="0" indent="-5079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None/>
            </a:pPr>
            <a:endParaRPr sz="2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7"/>
          <p:cNvSpPr txBox="1">
            <a:spLocks noGrp="1"/>
          </p:cNvSpPr>
          <p:nvPr>
            <p:ph type="title"/>
          </p:nvPr>
        </p:nvSpPr>
        <p:spPr>
          <a:xfrm>
            <a:off x="1981200" y="0"/>
            <a:ext cx="8229600" cy="1199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orbel"/>
              <a:buNone/>
            </a:pPr>
            <a:r>
              <a:rPr lang="en-US" sz="4000" b="1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          5. KINGDOM PLANTAE</a:t>
            </a:r>
            <a:endParaRPr/>
          </a:p>
        </p:txBody>
      </p:sp>
      <p:sp>
        <p:nvSpPr>
          <p:cNvPr id="184" name="Google Shape;184;p27"/>
          <p:cNvSpPr txBox="1">
            <a:spLocks noGrp="1"/>
          </p:cNvSpPr>
          <p:nvPr>
            <p:ph type="body" idx="1"/>
          </p:nvPr>
        </p:nvSpPr>
        <p:spPr>
          <a:xfrm>
            <a:off x="167780" y="2072080"/>
            <a:ext cx="11803310" cy="4785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Char char="▪"/>
            </a:pPr>
            <a:r>
              <a:rPr lang="en-US" sz="3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Eukaryotic</a:t>
            </a:r>
            <a:endParaRPr/>
          </a:p>
          <a:p>
            <a:pPr marL="514350" marR="0" lvl="0" indent="-51435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Char char="▪"/>
            </a:pPr>
            <a:r>
              <a:rPr lang="en-US" sz="3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Multicellular</a:t>
            </a:r>
            <a:endParaRPr sz="32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514350" marR="0" lvl="0" indent="-51435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Char char="▪"/>
            </a:pPr>
            <a:r>
              <a:rPr lang="en-US" sz="3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Autotrophs</a:t>
            </a:r>
            <a:endParaRPr/>
          </a:p>
          <a:p>
            <a:pPr marL="514350" marR="0" lvl="0" indent="-51435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Char char="▪"/>
            </a:pPr>
            <a:r>
              <a:rPr lang="en-US" sz="3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Have a cell wall (cellulose)</a:t>
            </a:r>
            <a:endParaRPr/>
          </a:p>
          <a:p>
            <a:pPr marL="514350" marR="0" lvl="0" indent="-51435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Char char="▪"/>
            </a:pPr>
            <a:r>
              <a:rPr lang="en-US" sz="3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Reproduce sexually &amp; asexually</a:t>
            </a:r>
            <a:endParaRPr/>
          </a:p>
          <a:p>
            <a:pPr marL="514350" marR="0" lvl="0" indent="-51435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Char char="▪"/>
            </a:pPr>
            <a:r>
              <a:rPr lang="en-US" sz="3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Non-motile</a:t>
            </a:r>
            <a:endParaRPr/>
          </a:p>
          <a:p>
            <a:pPr marL="514350" marR="0" lvl="0" indent="-51435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Char char="▪"/>
            </a:pPr>
            <a:r>
              <a:rPr lang="en-US" sz="3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Includes: Cone-bearing and flowering plants, mosses, &amp; ferns.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8"/>
          <p:cNvSpPr txBox="1">
            <a:spLocks noGrp="1"/>
          </p:cNvSpPr>
          <p:nvPr>
            <p:ph type="title"/>
          </p:nvPr>
        </p:nvSpPr>
        <p:spPr>
          <a:xfrm>
            <a:off x="60121" y="176169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orbel"/>
              <a:buNone/>
            </a:pPr>
            <a:r>
              <a:rPr lang="en-US" sz="4000" b="1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6. KINGDOM ANIMALIA</a:t>
            </a:r>
            <a:endParaRPr/>
          </a:p>
        </p:txBody>
      </p:sp>
      <p:sp>
        <p:nvSpPr>
          <p:cNvPr id="190" name="Google Shape;190;p28"/>
          <p:cNvSpPr txBox="1">
            <a:spLocks noGrp="1"/>
          </p:cNvSpPr>
          <p:nvPr>
            <p:ph type="body" idx="1"/>
          </p:nvPr>
        </p:nvSpPr>
        <p:spPr>
          <a:xfrm>
            <a:off x="6091610" y="1820411"/>
            <a:ext cx="6015892" cy="5012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Noto Sans Symbols"/>
              <a:buChar char="▪"/>
            </a:pPr>
            <a:r>
              <a:rPr lang="en-US" sz="4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Eukaryotic</a:t>
            </a:r>
            <a:endParaRPr/>
          </a:p>
          <a:p>
            <a:pPr marL="514350" marR="0" lvl="0" indent="-51435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Noto Sans Symbols"/>
              <a:buChar char="▪"/>
            </a:pPr>
            <a:r>
              <a:rPr lang="en-US" sz="4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Multicellular</a:t>
            </a:r>
            <a:endParaRPr sz="40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514350" marR="0" lvl="0" indent="-51435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Noto Sans Symbols"/>
              <a:buChar char="▪"/>
            </a:pPr>
            <a:r>
              <a:rPr lang="en-US" sz="4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Heterotrophs</a:t>
            </a:r>
            <a:endParaRPr sz="40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514350" marR="0" lvl="0" indent="-51435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Noto Sans Symbols"/>
              <a:buChar char="▪"/>
            </a:pPr>
            <a:r>
              <a:rPr lang="en-US" sz="4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Reproduce sexually</a:t>
            </a:r>
            <a:endParaRPr/>
          </a:p>
          <a:p>
            <a:pPr marL="514350" marR="0" lvl="0" indent="-51435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Noto Sans Symbols"/>
              <a:buChar char="▪"/>
            </a:pPr>
            <a:r>
              <a:rPr lang="en-US" sz="4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No cell walls</a:t>
            </a:r>
            <a:endParaRPr/>
          </a:p>
          <a:p>
            <a:pPr marL="514350" marR="0" lvl="0" indent="-51435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Noto Sans Symbols"/>
              <a:buChar char="▪"/>
            </a:pPr>
            <a:r>
              <a:rPr lang="en-US" sz="4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Motile, except sponges.</a:t>
            </a:r>
            <a:endParaRPr/>
          </a:p>
          <a:p>
            <a:pPr marL="514350" marR="0" lvl="0" indent="-51435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Noto Sans Symbols"/>
              <a:buChar char="▪"/>
            </a:pPr>
            <a:r>
              <a:rPr lang="en-US" sz="4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Very diverse</a:t>
            </a:r>
            <a:endParaRPr/>
          </a:p>
        </p:txBody>
      </p:sp>
      <p:pic>
        <p:nvPicPr>
          <p:cNvPr id="191" name="Google Shape;191;p28"/>
          <p:cNvPicPr preferRelativeResize="0"/>
          <p:nvPr/>
        </p:nvPicPr>
        <p:blipFill rotWithShape="1">
          <a:blip r:embed="rId3">
            <a:alphaModFix/>
          </a:blip>
          <a:srcRect l="10448" t="16181" r="8650" b="19098"/>
          <a:stretch/>
        </p:blipFill>
        <p:spPr>
          <a:xfrm rot="-691120">
            <a:off x="601561" y="3774515"/>
            <a:ext cx="3429000" cy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450387">
            <a:off x="2075837" y="1059440"/>
            <a:ext cx="3505200" cy="320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9"/>
          <p:cNvSpPr txBox="1"/>
          <p:nvPr/>
        </p:nvSpPr>
        <p:spPr>
          <a:xfrm>
            <a:off x="125836" y="240485"/>
            <a:ext cx="12066164" cy="6740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VOCAB ALERT</a:t>
            </a:r>
            <a:endParaRPr/>
          </a:p>
          <a:p>
            <a:pPr marL="514350" marR="0" lvl="0" indent="-514350" algn="l" rtl="0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3600"/>
              <a:buFont typeface="Corbel"/>
              <a:buAutoNum type="arabicPeriod"/>
            </a:pPr>
            <a:r>
              <a:rPr lang="en-US" sz="3600" b="0" i="0" u="none" strike="noStrike" cap="non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rPr>
              <a:t>Eukaryotic – cell with a defined nucleus and membrane bound organelles.</a:t>
            </a:r>
            <a:endParaRPr/>
          </a:p>
          <a:p>
            <a:pPr marL="514350" marR="0" lvl="0" indent="-514350" algn="l" rtl="0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3600"/>
              <a:buFont typeface="Corbel"/>
              <a:buAutoNum type="arabicPeriod"/>
            </a:pPr>
            <a:r>
              <a:rPr lang="en-US" sz="3600" b="0" i="0" u="none" strike="noStrike" cap="non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rPr>
              <a:t>Prokaryotic – cell without a defined nucleus and lacks membrane bound organelles.</a:t>
            </a:r>
            <a:endParaRPr/>
          </a:p>
          <a:p>
            <a:pPr marL="514350" marR="0" lvl="0" indent="-51435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rPr>
              <a:t>3.Unicellular – organisms made of 1 cell only</a:t>
            </a:r>
            <a:endParaRPr/>
          </a:p>
          <a:p>
            <a:pPr marL="514350" marR="0" lvl="0" indent="-51435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rPr>
              <a:t>4.Multicellular – organisms made up of many cells.</a:t>
            </a:r>
            <a:endParaRPr/>
          </a:p>
          <a:p>
            <a:pPr marL="514350" marR="0" lvl="0" indent="-51435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rPr>
              <a:t>5. Autotroph – carries out photosynthesis; makes its own food.</a:t>
            </a:r>
            <a:endParaRPr/>
          </a:p>
          <a:p>
            <a:pPr marL="514350" marR="0" lvl="0" indent="-51435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i="0" u="none" strike="noStrike" cap="none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rPr>
              <a:t>6. Heterotroph – does NOT carry out photosynthesis; must eat food.</a:t>
            </a:r>
            <a:endParaRPr/>
          </a:p>
          <a:p>
            <a:pPr marL="514350" marR="0" lvl="0" indent="-514350" algn="l" rtl="0"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>
              <a:solidFill>
                <a:srgbClr val="FEFEFE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FEFEFE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0"/>
          <p:cNvSpPr txBox="1"/>
          <p:nvPr/>
        </p:nvSpPr>
        <p:spPr>
          <a:xfrm>
            <a:off x="1905000" y="457200"/>
            <a:ext cx="7772400" cy="6124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2800"/>
              <a:buFont typeface="Corbel"/>
              <a:buAutoNum type="arabicPeriod" startAt="7"/>
            </a:pPr>
            <a:r>
              <a:rPr lang="en-US" sz="2800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rPr>
              <a:t>Cell Wall – Rigid structure located outside the cell membrane that provides protection and support</a:t>
            </a:r>
            <a:endParaRPr/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orbel"/>
              <a:buAutoNum type="arabicPeriod" startAt="7"/>
            </a:pPr>
            <a:r>
              <a:rPr lang="en-US" sz="28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Asexual Reproduction -  parent cell divides into two identical cells; does not involve gametes; only one parent!!</a:t>
            </a:r>
            <a:endParaRPr/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9.  Sexual Reproduction – involves 2 parents and produces an offspring that is not identical to either parent; involves gametes.</a:t>
            </a:r>
            <a:endParaRPr/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10. Cilia – hair-like extensions that help movement</a:t>
            </a:r>
            <a:endParaRPr/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11. Flagella – whip-like extension that aids in movement.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rgbClr val="FEFEFE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1"/>
          <p:cNvSpPr txBox="1">
            <a:spLocks noGrp="1"/>
          </p:cNvSpPr>
          <p:nvPr>
            <p:ph type="title"/>
          </p:nvPr>
        </p:nvSpPr>
        <p:spPr>
          <a:xfrm>
            <a:off x="121850" y="253379"/>
            <a:ext cx="9784200" cy="9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orbel"/>
              <a:buNone/>
            </a:pPr>
            <a:r>
              <a:rPr lang="en-US" sz="40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ASSIGNMENT</a:t>
            </a:r>
            <a:endParaRPr/>
          </a:p>
        </p:txBody>
      </p:sp>
      <p:sp>
        <p:nvSpPr>
          <p:cNvPr id="208" name="Google Shape;208;p31"/>
          <p:cNvSpPr txBox="1">
            <a:spLocks noGrp="1"/>
          </p:cNvSpPr>
          <p:nvPr>
            <p:ph type="body" idx="1"/>
          </p:nvPr>
        </p:nvSpPr>
        <p:spPr>
          <a:xfrm>
            <a:off x="121850" y="982150"/>
            <a:ext cx="11730000" cy="587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will create a “poster” (digitally or on construction paper) with one example organism of your choice for each of the six kingdoms. SO, you’ll choose a total of 6 organisms.Your project must include (and clearly label) the following for EACH organism: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842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n-US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-US" sz="1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Picture or drawing</a:t>
            </a:r>
            <a:endParaRPr sz="18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842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n-US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-US" sz="1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Brief description of the organism</a:t>
            </a:r>
            <a:endParaRPr sz="18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842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n-US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-US" sz="1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Its habitat</a:t>
            </a:r>
            <a:endParaRPr sz="18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842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n-US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-US" sz="1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Domain</a:t>
            </a:r>
            <a:endParaRPr sz="18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842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n-US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-US" sz="1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Kingdom</a:t>
            </a:r>
            <a:endParaRPr sz="18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842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n-US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-US" sz="1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Scientific Name (Genus and species)</a:t>
            </a:r>
            <a:endParaRPr sz="18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842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n-US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-US" sz="1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Cell Type: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prokaryote or eukaryote?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842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n-US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-US" sz="1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 of cells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unicellular/multicellular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842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n-US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-US" sz="1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Cell wall? 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so, what is it made of?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842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n-US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-US" sz="1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Type of Reproduction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sexual or asexual? If asexual, how?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842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n-US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-US" sz="1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Nutrition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autotroph or heterotroph?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842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n-US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-US" sz="1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Motility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Can it move? Are there any special parts that allow them to move?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842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One interesting fact specific to that organism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>
            <a:spLocks noGrp="1"/>
          </p:cNvSpPr>
          <p:nvPr>
            <p:ph type="title"/>
          </p:nvPr>
        </p:nvSpPr>
        <p:spPr>
          <a:xfrm>
            <a:off x="264733" y="124156"/>
            <a:ext cx="9784080" cy="1060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orbel"/>
              <a:buNone/>
            </a:pPr>
            <a:r>
              <a:rPr lang="en-US" sz="40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2 TYPES OF CELLS</a:t>
            </a:r>
            <a:endParaRPr/>
          </a:p>
        </p:txBody>
      </p:sp>
      <p:graphicFrame>
        <p:nvGraphicFramePr>
          <p:cNvPr id="97" name="Google Shape;97;p14"/>
          <p:cNvGraphicFramePr/>
          <p:nvPr/>
        </p:nvGraphicFramePr>
        <p:xfrm>
          <a:off x="0" y="1183336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{9040C116-0370-42DC-83E5-07EB49921C2A}</a:tableStyleId>
              </a:tblPr>
              <a:tblGrid>
                <a:gridCol w="5711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0" u="none" strike="noStrike" cap="none"/>
                        <a:t>Eukaryotic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/>
                        <a:t>-has membrane bound organelles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/>
                        <a:t>-true nucleus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/>
                        <a:t>Prokaryotic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/>
                        <a:t>-no membrane bound organelles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/>
                        <a:t>-no true nucleus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" y="2981656"/>
            <a:ext cx="5771213" cy="3876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771212" y="2979530"/>
            <a:ext cx="6409023" cy="38784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title"/>
          </p:nvPr>
        </p:nvSpPr>
        <p:spPr>
          <a:xfrm>
            <a:off x="109057" y="1"/>
            <a:ext cx="1195431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orbel"/>
              <a:buNone/>
            </a:pPr>
            <a:r>
              <a:rPr lang="en-US" sz="40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CHARACTERISTICS OF PROKARYOTIC ORGANISMS</a:t>
            </a:r>
            <a:endParaRPr/>
          </a:p>
        </p:txBody>
      </p:sp>
      <p:sp>
        <p:nvSpPr>
          <p:cNvPr id="105" name="Google Shape;105;p15"/>
          <p:cNvSpPr txBox="1">
            <a:spLocks noGrp="1"/>
          </p:cNvSpPr>
          <p:nvPr>
            <p:ph type="body" idx="1"/>
          </p:nvPr>
        </p:nvSpPr>
        <p:spPr>
          <a:xfrm>
            <a:off x="218115" y="2021746"/>
            <a:ext cx="11711030" cy="4607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Noto Sans Symbols"/>
              <a:buChar char="▪"/>
            </a:pPr>
            <a:r>
              <a:rPr lang="en-US" sz="3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Unicellular</a:t>
            </a:r>
            <a:endParaRPr/>
          </a:p>
          <a:p>
            <a:pPr marL="182880" marR="0" lvl="0" indent="-18288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Noto Sans Symbols"/>
              <a:buChar char="▪"/>
            </a:pPr>
            <a:r>
              <a:rPr lang="en-US" sz="3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No defined nucleus.  They do have a “nucleoid region” where the DNA is</a:t>
            </a:r>
            <a:endParaRPr/>
          </a:p>
          <a:p>
            <a:pPr marL="182880" marR="0" lvl="0" indent="-18288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Noto Sans Symbols"/>
              <a:buChar char="▪"/>
            </a:pPr>
            <a:r>
              <a:rPr lang="en-US" sz="3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DNA is organized as a single, circular chromosome (plasmid)</a:t>
            </a:r>
            <a:endParaRPr/>
          </a:p>
          <a:p>
            <a:pPr marL="182880" marR="0" lvl="0" indent="-18288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Noto Sans Symbols"/>
              <a:buChar char="▪"/>
            </a:pPr>
            <a:r>
              <a:rPr lang="en-US" sz="3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No membrane bound organelles.</a:t>
            </a:r>
            <a:endParaRPr/>
          </a:p>
          <a:p>
            <a:pPr marL="182880" marR="0" lvl="0" indent="-18288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Noto Sans Symbols"/>
              <a:buChar char="▪"/>
            </a:pPr>
            <a:r>
              <a:rPr lang="en-US" sz="3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Do have ribosomes</a:t>
            </a:r>
            <a:endParaRPr/>
          </a:p>
          <a:p>
            <a:pPr marL="182880" marR="0" lvl="0" indent="-18288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Noto Sans Symbols"/>
              <a:buChar char="▪"/>
            </a:pPr>
            <a:r>
              <a:rPr lang="en-US" sz="3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Tend to be smaller than eukaryotic organisms.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 txBox="1">
            <a:spLocks noGrp="1"/>
          </p:cNvSpPr>
          <p:nvPr>
            <p:ph type="title"/>
          </p:nvPr>
        </p:nvSpPr>
        <p:spPr>
          <a:xfrm>
            <a:off x="332762" y="587116"/>
            <a:ext cx="10670017" cy="852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n-US" sz="36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CHARACTERISTICS OF EUKARYOTIC ORGANISMS</a:t>
            </a:r>
            <a:endParaRPr/>
          </a:p>
        </p:txBody>
      </p:sp>
      <p:sp>
        <p:nvSpPr>
          <p:cNvPr id="111" name="Google Shape;111;p16"/>
          <p:cNvSpPr txBox="1">
            <a:spLocks noGrp="1"/>
          </p:cNvSpPr>
          <p:nvPr>
            <p:ph type="body" idx="1"/>
          </p:nvPr>
        </p:nvSpPr>
        <p:spPr>
          <a:xfrm>
            <a:off x="332763" y="2088858"/>
            <a:ext cx="11526473" cy="4616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marR="0" lvl="0" indent="-119379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oto Sans Symbols"/>
              <a:buChar char="▪"/>
            </a:pPr>
            <a:r>
              <a:rPr lang="en-US" sz="3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Multicellular</a:t>
            </a:r>
            <a:endParaRPr sz="3000"/>
          </a:p>
          <a:p>
            <a:pPr marL="182880" marR="0" lvl="0" indent="-119379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oto Sans Symbols"/>
              <a:buChar char="▪"/>
            </a:pPr>
            <a:r>
              <a:rPr lang="en-US" sz="3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Defined nucleus</a:t>
            </a:r>
            <a:endParaRPr sz="3000"/>
          </a:p>
          <a:p>
            <a:pPr marL="182880" marR="0" lvl="0" indent="-119379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oto Sans Symbols"/>
              <a:buChar char="▪"/>
            </a:pPr>
            <a:r>
              <a:rPr lang="en-US" sz="3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DNA is organized into multiple, linear chromosomes.</a:t>
            </a:r>
            <a:endParaRPr sz="3000"/>
          </a:p>
          <a:p>
            <a:pPr marL="182880" marR="0" lvl="0" indent="-119379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oto Sans Symbols"/>
              <a:buChar char="▪"/>
            </a:pPr>
            <a:r>
              <a:rPr lang="en-US" sz="3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Contain membrane bound organelles</a:t>
            </a:r>
            <a:endParaRPr sz="3000"/>
          </a:p>
          <a:p>
            <a:pPr marL="182880" marR="0" lvl="0" indent="-119379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oto Sans Symbols"/>
              <a:buChar char="▪"/>
            </a:pPr>
            <a:r>
              <a:rPr lang="en-US" sz="3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Do have ribosomes</a:t>
            </a:r>
            <a:endParaRPr sz="3000"/>
          </a:p>
          <a:p>
            <a:pPr marL="182880" marR="0" lvl="0" indent="-119379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Noto Sans Symbols"/>
              <a:buChar char="▪"/>
            </a:pPr>
            <a:r>
              <a:rPr lang="en-US" sz="3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Tend to be larger than prokaryotic cells.</a:t>
            </a:r>
            <a:endParaRPr sz="3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 txBox="1">
            <a:spLocks noGrp="1"/>
          </p:cNvSpPr>
          <p:nvPr>
            <p:ph type="title"/>
          </p:nvPr>
        </p:nvSpPr>
        <p:spPr>
          <a:xfrm>
            <a:off x="288519" y="284176"/>
            <a:ext cx="9784080" cy="150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orbel"/>
              <a:buNone/>
            </a:pPr>
            <a:r>
              <a:rPr lang="en-US" sz="60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THREE DOMAINS:</a:t>
            </a:r>
            <a:endParaRPr/>
          </a:p>
        </p:txBody>
      </p:sp>
      <p:sp>
        <p:nvSpPr>
          <p:cNvPr id="117" name="Google Shape;117;p17"/>
          <p:cNvSpPr txBox="1"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Noto Sans Symbols"/>
              <a:buChar char="▪"/>
            </a:pPr>
            <a:r>
              <a:rPr lang="en-US" sz="5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Archaea</a:t>
            </a:r>
            <a:endParaRPr sz="54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182880" marR="0" lvl="0" indent="-18288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Noto Sans Symbols"/>
              <a:buChar char="▪"/>
            </a:pPr>
            <a:r>
              <a:rPr lang="en-US" sz="5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Bacteria</a:t>
            </a:r>
            <a:endParaRPr/>
          </a:p>
          <a:p>
            <a:pPr marL="182880" marR="0" lvl="0" indent="-18288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Noto Sans Symbols"/>
              <a:buChar char="▪"/>
            </a:pPr>
            <a:r>
              <a:rPr lang="en-US" sz="5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Eukarya</a:t>
            </a:r>
            <a:endParaRPr sz="54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orbel"/>
              <a:buNone/>
            </a:pPr>
            <a:r>
              <a:rPr lang="en-US" sz="40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ARCHAEA</a:t>
            </a:r>
            <a:endParaRPr/>
          </a:p>
        </p:txBody>
      </p:sp>
      <p:sp>
        <p:nvSpPr>
          <p:cNvPr id="123" name="Google Shape;123;p18"/>
          <p:cNvSpPr txBox="1">
            <a:spLocks noGrp="1"/>
          </p:cNvSpPr>
          <p:nvPr>
            <p:ph type="body" idx="1"/>
          </p:nvPr>
        </p:nvSpPr>
        <p:spPr>
          <a:xfrm>
            <a:off x="300151" y="1813560"/>
            <a:ext cx="11467128" cy="50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Noto Sans Symbols"/>
              <a:buNone/>
            </a:pPr>
            <a:r>
              <a:rPr lang="en-US" sz="3200" b="1" i="0" u="none" strike="noStrike" cap="none">
                <a:solidFill>
                  <a:srgbClr val="FF0000"/>
                </a:solidFill>
                <a:latin typeface="Corbel"/>
                <a:ea typeface="Corbel"/>
                <a:cs typeface="Corbel"/>
                <a:sym typeface="Corbel"/>
              </a:rPr>
              <a:t>Archae</a:t>
            </a:r>
            <a:r>
              <a:rPr lang="en-US" sz="3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: organisms that like extreme conditions—even called EXTREMOPHILES!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*live in extreme conditions…high salt content, high heat, little oxygen</a:t>
            </a:r>
            <a:endParaRPr sz="32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id="124" name="Google Shape;124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4568" y="3429000"/>
            <a:ext cx="2857500" cy="189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58792" y="4798976"/>
            <a:ext cx="2857500" cy="2000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077596" y="5357516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272981" y="4017926"/>
            <a:ext cx="2447925" cy="1562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9"/>
          <p:cNvSpPr txBox="1"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orbel"/>
              <a:buNone/>
            </a:pPr>
            <a:r>
              <a:rPr lang="en-US" sz="40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BACTERIA</a:t>
            </a:r>
            <a:endParaRPr/>
          </a:p>
        </p:txBody>
      </p:sp>
      <p:sp>
        <p:nvSpPr>
          <p:cNvPr id="133" name="Google Shape;133;p19"/>
          <p:cNvSpPr txBox="1">
            <a:spLocks noGrp="1"/>
          </p:cNvSpPr>
          <p:nvPr>
            <p:ph type="body" idx="1"/>
          </p:nvPr>
        </p:nvSpPr>
        <p:spPr>
          <a:xfrm>
            <a:off x="218114" y="1814605"/>
            <a:ext cx="11789007" cy="4206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Noto Sans Symbols"/>
              <a:buChar char="▪"/>
            </a:pPr>
            <a:r>
              <a:rPr lang="en-US" sz="4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Like Archae, these are prokaryotic, unicellular</a:t>
            </a:r>
            <a:endParaRPr/>
          </a:p>
          <a:p>
            <a:pPr marL="182880" marR="0" lvl="0" indent="-18288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Noto Sans Symbols"/>
              <a:buChar char="▪"/>
            </a:pPr>
            <a:r>
              <a:rPr lang="en-US" sz="4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3 shapes:</a:t>
            </a:r>
            <a:endParaRPr/>
          </a:p>
          <a:p>
            <a:pPr marL="182880" marR="0" lvl="0" indent="-18288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Noto Sans Symbols"/>
              <a:buChar char="▪"/>
            </a:pPr>
            <a:r>
              <a:rPr lang="en-US" sz="4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Coccus (round), bacillus (rod), spirilla (spiral)</a:t>
            </a:r>
            <a:endParaRPr/>
          </a:p>
        </p:txBody>
      </p:sp>
      <p:pic>
        <p:nvPicPr>
          <p:cNvPr id="134" name="Google Shape;134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2796" y="4092569"/>
            <a:ext cx="2357206" cy="1807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488161" y="4116786"/>
            <a:ext cx="2133600" cy="1827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1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163888" y="4175252"/>
            <a:ext cx="2133600" cy="17068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0"/>
          <p:cNvSpPr txBox="1"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orbel"/>
              <a:buNone/>
            </a:pPr>
            <a:r>
              <a:rPr lang="en-US" sz="40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EUKARYA</a:t>
            </a:r>
            <a:endParaRPr/>
          </a:p>
        </p:txBody>
      </p:sp>
      <p:sp>
        <p:nvSpPr>
          <p:cNvPr id="142" name="Google Shape;142;p20"/>
          <p:cNvSpPr txBox="1">
            <a:spLocks noGrp="1"/>
          </p:cNvSpPr>
          <p:nvPr>
            <p:ph type="body" idx="1"/>
          </p:nvPr>
        </p:nvSpPr>
        <p:spPr>
          <a:xfrm>
            <a:off x="716358" y="2003291"/>
            <a:ext cx="9784080" cy="4206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Noto Sans Symbols"/>
              <a:buChar char="▪"/>
            </a:pPr>
            <a:r>
              <a:rPr lang="en-US" sz="4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Eukaryotic organisms</a:t>
            </a:r>
            <a:endParaRPr/>
          </a:p>
          <a:p>
            <a:pPr marL="182880" marR="0" lvl="0" indent="-18288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Noto Sans Symbols"/>
              <a:buChar char="▪"/>
            </a:pPr>
            <a:r>
              <a:rPr lang="en-US" sz="4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Nucleus</a:t>
            </a:r>
            <a:endParaRPr/>
          </a:p>
          <a:p>
            <a:pPr marL="182880" marR="0" lvl="0" indent="-18288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Noto Sans Symbols"/>
              <a:buChar char="▪"/>
            </a:pPr>
            <a:r>
              <a:rPr lang="en-US" sz="4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Membrane-bound organelles</a:t>
            </a:r>
            <a:endParaRPr/>
          </a:p>
          <a:p>
            <a:pPr marL="182880" marR="0" lvl="0" indent="-18288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Noto Sans Symbols"/>
              <a:buChar char="▪"/>
            </a:pPr>
            <a:r>
              <a:rPr lang="en-US" sz="4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Example: US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p21" descr="kingdom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51171" y="1525475"/>
            <a:ext cx="8089781" cy="5168900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1"/>
          <p:cNvSpPr txBox="1">
            <a:spLocks noGrp="1"/>
          </p:cNvSpPr>
          <p:nvPr>
            <p:ph type="ctrTitle"/>
          </p:nvPr>
        </p:nvSpPr>
        <p:spPr>
          <a:xfrm>
            <a:off x="2671734" y="163625"/>
            <a:ext cx="6448653" cy="2096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orbel"/>
              <a:buNone/>
            </a:pPr>
            <a:r>
              <a:rPr lang="en-US" sz="6000" b="1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  <a:t>6 KINGDOMS </a:t>
            </a:r>
            <a:br>
              <a:rPr lang="en-US" sz="6000" b="1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rPr>
            </a:br>
            <a:endParaRPr sz="6000" b="1" i="0" u="none" strike="noStrike" cap="none">
              <a:solidFill>
                <a:srgbClr val="FFFF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CC978"/>
      </a:accent3>
      <a:accent4>
        <a:srgbClr val="099BDD"/>
      </a:accent4>
      <a:accent5>
        <a:srgbClr val="47BFCD"/>
      </a:accent5>
      <a:accent6>
        <a:srgbClr val="DD7C15"/>
      </a:accent6>
      <a:hlink>
        <a:srgbClr val="FF9933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748</Words>
  <Application>Microsoft Office PowerPoint</Application>
  <PresentationFormat>Widescreen</PresentationFormat>
  <Paragraphs>126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Times New Roman</vt:lpstr>
      <vt:lpstr>Corbel</vt:lpstr>
      <vt:lpstr>Noto Sans Symbols</vt:lpstr>
      <vt:lpstr>Arial</vt:lpstr>
      <vt:lpstr>Banded</vt:lpstr>
      <vt:lpstr>DOMAINS AND  KINGDOMS</vt:lpstr>
      <vt:lpstr>2 TYPES OF CELLS</vt:lpstr>
      <vt:lpstr>CHARACTERISTICS OF PROKARYOTIC ORGANISMS</vt:lpstr>
      <vt:lpstr>CHARACTERISTICS OF EUKARYOTIC ORGANISMS</vt:lpstr>
      <vt:lpstr>THREE DOMAINS:</vt:lpstr>
      <vt:lpstr>ARCHAEA</vt:lpstr>
      <vt:lpstr>BACTERIA</vt:lpstr>
      <vt:lpstr>EUKARYA</vt:lpstr>
      <vt:lpstr>6 KINGDOMS  </vt:lpstr>
      <vt:lpstr>1. KINGDOM  ARCHAE</vt:lpstr>
      <vt:lpstr>2. KINGDOM  EUBACTERIA</vt:lpstr>
      <vt:lpstr>3. KINGDOM PROTISTA</vt:lpstr>
      <vt:lpstr>3. KINGDOM PROTISTA</vt:lpstr>
      <vt:lpstr>4. KINGDOM FUNGI</vt:lpstr>
      <vt:lpstr>          5. KINGDOM PLANTAE</vt:lpstr>
      <vt:lpstr>6. KINGDOM ANIMALIA</vt:lpstr>
      <vt:lpstr>PowerPoint Presentation</vt:lpstr>
      <vt:lpstr>PowerPoint Presentation</vt:lpstr>
      <vt:lpstr>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DOMAINS AND  KINGDOMS</dc:title>
  <dc:creator>Joan Stone</dc:creator>
  <cp:lastModifiedBy>Joan Stone</cp:lastModifiedBy>
  <cp:revision>1</cp:revision>
  <dcterms:modified xsi:type="dcterms:W3CDTF">2019-09-04T12:51:55Z</dcterms:modified>
</cp:coreProperties>
</file>