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57" r:id="rId3"/>
    <p:sldId id="292" r:id="rId4"/>
    <p:sldId id="258" r:id="rId5"/>
    <p:sldId id="293" r:id="rId6"/>
    <p:sldId id="294" r:id="rId7"/>
    <p:sldId id="295" r:id="rId8"/>
    <p:sldId id="311" r:id="rId9"/>
    <p:sldId id="277" r:id="rId10"/>
    <p:sldId id="278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304" r:id="rId19"/>
    <p:sldId id="305" r:id="rId20"/>
    <p:sldId id="308" r:id="rId21"/>
    <p:sldId id="280" r:id="rId22"/>
    <p:sldId id="306" r:id="rId23"/>
    <p:sldId id="312" r:id="rId24"/>
    <p:sldId id="261" r:id="rId25"/>
    <p:sldId id="262" r:id="rId26"/>
    <p:sldId id="263" r:id="rId27"/>
    <p:sldId id="264" r:id="rId28"/>
    <p:sldId id="265" r:id="rId29"/>
    <p:sldId id="266" r:id="rId30"/>
    <p:sldId id="271" r:id="rId31"/>
    <p:sldId id="267" r:id="rId32"/>
    <p:sldId id="273" r:id="rId33"/>
    <p:sldId id="275" r:id="rId34"/>
    <p:sldId id="276" r:id="rId3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1E52CFA-54DC-4762-8309-186D197309B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904C63B-7D3B-448C-858F-A78648302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F02A39-5A1E-465C-9C85-65583BEB9A7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0B8DFD-14E6-481A-9AA9-A6AB9E4A7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images.search.yahoo.com/images/view;_ylt=A0PDoV3be61PnF0AErmJzbkF;_ylu=X3oDMTBlMTQ4cGxyBHNlYwNzcgRzbGsDaW1n?back=http://images.search.yahoo.com/search/images?p=jellyfish&amp;sado=1&amp;n=30&amp;ei=utf-8&amp;vm=r&amp;fr2=sg-gac&amp;tab=organic&amp;ri=6&amp;w=800&amp;h=600&amp;imgurl=arnica.csustan.edu/photos/animals/Jelly_Fish1.jpg&amp;rurl=http://arnica.csustan.edu/photos/animals/animals.htm&amp;size=99+KB&amp;name=Jelly_Fish1.jpg+(101397+bytes)&amp;p=jellyfish&amp;oid=02540c3d5cb57c6d8794ca5ad26a8346&amp;fr2=sg-gac&amp;fr=&amp;tt=Jelly_Fish1.jpg+(101397+bytes)&amp;b=0&amp;ni=66&amp;no=6&amp;ts=&amp;vm=r&amp;tab=organic&amp;sigr=11kufogoh&amp;sigb=13e71hd8s&amp;sigi=11hsvkuju&amp;.crumb=j5uTNfIDw89" TargetMode="External"/><Relationship Id="rId7" Type="http://schemas.openxmlformats.org/officeDocument/2006/relationships/hyperlink" Target="http://images.search.yahoo.com/images/view;_ylt=A0PDoX0bfK1PtCoAxUOJzbkF;_ylu=X3oDMTBlMTQ4cGxyBHNlYwNzcgRzbGsDaW1n?back=http://images.search.yahoo.com/search/images?p=whale&amp;n=30&amp;ei=utf-8&amp;vm=r&amp;y=Search&amp;tab=organic&amp;ri=1&amp;w=1024&amp;h=768&amp;imgurl=3.bp.blogspot.com/_W90V87w3sr8/TPfEjJ6LptI/AAAAAAAAATc/fGttXzcXJ5o/s1600/breaching_killer_whale-1250.jpg&amp;rurl=http://true-wildlife.blogspot.com/2010/12/killer-whale.html&amp;size=164.4+KB&amp;name=Killer+Whale&amp;p=whale&amp;oid=a19b9f0dd289187aec6e127240eaff0c&amp;fr2=&amp;fr=&amp;tt=Killer+Whale&amp;b=0&amp;ni=66&amp;no=1&amp;ts=&amp;vm=r&amp;tab=organic&amp;sigr=11ro8ntrn&amp;sigb=131oa71u9&amp;sigi=138g49b8p&amp;.crumb=j5uTNfIDw89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://images.search.yahoo.com/images/view;_ylt=A0PDoX36e61P.WYAty.JzbkF;_ylu=X3oDMTBlMTQ4cGxyBHNlYwNzcgRzbGsDaW1n?back=http://images.search.yahoo.com/search/images?p=spongebob+squarepants&amp;sado=1&amp;n=30&amp;ei=utf-8&amp;vm=r&amp;fr2=sg-gac&amp;tab=organic&amp;ri=17&amp;w=1024&amp;h=768&amp;imgurl=images1.fanpop.com/images/photos/1500000/Spongebob-spongebob-squarepants-1595656-1024-768.jpg&amp;rurl=http://www.fanpop.com/spots/spongebob-squarepants/images/1595656/title/spongebob&amp;size=833.5+KB&amp;name=Spongebob+-+Spongebob+Squarepants+Wallpaper+(1595656)+-+Fanpop&amp;p=spongebob+squarepants&amp;oid=94fe6e02dc461db2dd9f8e08b25f098f&amp;fr2=sg-gac&amp;fr=&amp;tt=Spongebob+-+Spongebob+Squarepants+Wallpaper+(1595656)+-+Fanpop&amp;b=0&amp;ni=72&amp;no=17&amp;ts=&amp;vm=r&amp;tab=organic&amp;sigr=12gfeamrb&amp;sigb=13r2o3gv5&amp;sigi=12tkokpl1&amp;.crumb=j5uTNfIDw89" TargetMode="External"/><Relationship Id="rId10" Type="http://schemas.openxmlformats.org/officeDocument/2006/relationships/image" Target="../media/image58.jpeg"/><Relationship Id="rId4" Type="http://schemas.openxmlformats.org/officeDocument/2006/relationships/image" Target="../media/image55.jpeg"/><Relationship Id="rId9" Type="http://schemas.openxmlformats.org/officeDocument/2006/relationships/hyperlink" Target="http://images.search.yahoo.com/images/view;_ylt=A0PDoX8tfK1PUxsA7riJzbkF;_ylu=X3oDMTBlMTQ4cGxyBHNlYwNzcgRzbGsDaW1n?back=http://images.search.yahoo.com/search/images?p=lobster&amp;n=30&amp;ei=utf-8&amp;vm=r&amp;y=Search&amp;tab=organic&amp;ri=7&amp;w=286&amp;h=291&amp;imgurl=boozinfoodie.com/blog/wp-content/uploads/2011/07/lobster.gif&amp;rurl=http://boozinfoodie.com/2011/07/20/preparing-lobster/&amp;size=10.5+KB&amp;name=Preparing+Lobster+|+boozinfoodie.com&amp;p=lobster&amp;oid=e6a3c5e018350f7ed384d81b0d3e8449&amp;fr2=&amp;fr=&amp;tt=Preparing+Lobster+|+boozinfoodie.com&amp;b=0&amp;ni=72&amp;no=7&amp;ts=&amp;vm=r&amp;tab=organic&amp;sigr=11laj63aq&amp;sigb=133jndqgq&amp;sigi=11s9r1sjr&amp;.crumb=j5uTNfIDw89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hyperlink" Target="http://images.search.yahoo.com/images/view;_ylt=A0PDoKoIfa1PsTcAzzOJzbkF;_ylu=X3oDMTBlMTQ4cGxyBHNlYwNzcgRzbGsDaW1n?back=http://images.search.yahoo.com/search/images?p=garbanzo+beans&amp;sado=1&amp;n=30&amp;ei=utf-8&amp;vm=r&amp;fr2=sg-gac&amp;tab=organic&amp;ri=20&amp;w=600&amp;h=400&amp;imgurl=steamykitchen.com/wp-content/uploads/2010/08/roasted-chickpeas-garbanzo-beans-3144.jpg&amp;rurl=http://steamykitchen.com/10725-crispy-roasted-chickpeas-garbanzo-beans.html&amp;size=93.5+KB&amp;name=Crispy+Roasted+Chickpeas+(Garbanzo+Beans)+|+Steamy+Kitchen+Recipes&amp;p=garbanzo+beans&amp;oid=4cf0a5102c5879badd61072e261df4e8&amp;fr2=sg-gac&amp;fr=&amp;tt=Crispy+Roasted+Chickpeas+(Garbanzo+Beans)+|+Steamy+Kitchen+Recipes&amp;b=0&amp;ni=72&amp;no=20&amp;ts=&amp;vm=r&amp;tab=organic&amp;sigr=12bsndj3s&amp;sigb=13k2s04v8&amp;sigi=12m76qt4v&amp;.crumb=j5uTNfIDw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CLASSIFICATION/BIO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5747544" cy="5747544"/>
          </a:xfrm>
        </p:spPr>
      </p:pic>
    </p:spTree>
    <p:extLst>
      <p:ext uri="{BB962C8B-B14F-4D97-AF65-F5344CB8AC3E}">
        <p14:creationId xmlns:p14="http://schemas.microsoft.com/office/powerpoint/2010/main" val="350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Examples of scientific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Panthera</a:t>
            </a:r>
            <a:r>
              <a:rPr lang="en-US" u="sng" dirty="0" smtClean="0"/>
              <a:t> </a:t>
            </a:r>
            <a:r>
              <a:rPr lang="en-US" u="sng" dirty="0" err="1" smtClean="0"/>
              <a:t>tigris</a:t>
            </a:r>
            <a:endParaRPr lang="en-US" u="sng" dirty="0" smtClean="0"/>
          </a:p>
          <a:p>
            <a:r>
              <a:rPr lang="en-US" u="sng" dirty="0" err="1" smtClean="0"/>
              <a:t>Panthera</a:t>
            </a:r>
            <a:r>
              <a:rPr lang="en-US" u="sng" dirty="0" smtClean="0"/>
              <a:t> </a:t>
            </a:r>
            <a:r>
              <a:rPr lang="en-US" u="sng" dirty="0" err="1" smtClean="0"/>
              <a:t>pardus</a:t>
            </a:r>
            <a:endParaRPr lang="en-US" u="sng" dirty="0" smtClean="0"/>
          </a:p>
          <a:p>
            <a:r>
              <a:rPr lang="en-US" u="sng" dirty="0" smtClean="0"/>
              <a:t>Felix </a:t>
            </a:r>
            <a:r>
              <a:rPr lang="en-US" u="sng" dirty="0" err="1" smtClean="0"/>
              <a:t>domesticus</a:t>
            </a:r>
            <a:endParaRPr lang="en-US" u="sng" dirty="0" smtClean="0"/>
          </a:p>
          <a:p>
            <a:r>
              <a:rPr lang="en-US" u="sng" dirty="0" smtClean="0"/>
              <a:t>Felix </a:t>
            </a:r>
            <a:r>
              <a:rPr lang="en-US" u="sng" dirty="0" err="1" smtClean="0"/>
              <a:t>leo</a:t>
            </a:r>
            <a:endParaRPr lang="en-US" u="sng" dirty="0" smtClean="0"/>
          </a:p>
          <a:p>
            <a:r>
              <a:rPr lang="en-US" u="sng" dirty="0" err="1" smtClean="0"/>
              <a:t>Canis</a:t>
            </a:r>
            <a:r>
              <a:rPr lang="en-US" u="sng" dirty="0" smtClean="0"/>
              <a:t> </a:t>
            </a:r>
            <a:r>
              <a:rPr lang="en-US" u="sng" dirty="0" err="1" smtClean="0"/>
              <a:t>familiaris</a:t>
            </a:r>
            <a:endParaRPr lang="en-US" u="sng" dirty="0" smtClean="0"/>
          </a:p>
          <a:p>
            <a:r>
              <a:rPr lang="en-US" u="sng" dirty="0" err="1" smtClean="0"/>
              <a:t>Canis</a:t>
            </a:r>
            <a:r>
              <a:rPr lang="en-US" u="sng" dirty="0" smtClean="0"/>
              <a:t> </a:t>
            </a:r>
            <a:r>
              <a:rPr lang="en-US" u="sng" dirty="0" err="1" smtClean="0"/>
              <a:t>lupis</a:t>
            </a:r>
            <a:endParaRPr lang="en-US" u="sng" dirty="0" smtClean="0"/>
          </a:p>
          <a:p>
            <a:r>
              <a:rPr lang="en-US" u="sng" dirty="0" err="1" smtClean="0"/>
              <a:t>Ursus</a:t>
            </a:r>
            <a:r>
              <a:rPr lang="en-US" u="sng" dirty="0" smtClean="0"/>
              <a:t> </a:t>
            </a:r>
            <a:r>
              <a:rPr lang="en-US" u="sng" dirty="0" err="1" smtClean="0"/>
              <a:t>horribilius</a:t>
            </a:r>
            <a:endParaRPr lang="en-US" u="sng" dirty="0" smtClean="0"/>
          </a:p>
          <a:p>
            <a:r>
              <a:rPr lang="en-US" u="sng" dirty="0" err="1" smtClean="0"/>
              <a:t>Ursus</a:t>
            </a:r>
            <a:r>
              <a:rPr lang="en-US" u="sng" dirty="0" smtClean="0"/>
              <a:t> </a:t>
            </a:r>
            <a:r>
              <a:rPr lang="en-US" u="sng" dirty="0" err="1" smtClean="0"/>
              <a:t>arctus</a:t>
            </a:r>
            <a:endParaRPr lang="en-US" u="sng" dirty="0" smtClean="0"/>
          </a:p>
          <a:p>
            <a:r>
              <a:rPr lang="en-US" u="sng" dirty="0" smtClean="0"/>
              <a:t>Homo sapiens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d) Scientific name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Genus species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your name as a scientific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err="1" smtClean="0"/>
              <a:t>Studenticus</a:t>
            </a:r>
            <a:r>
              <a:rPr lang="en-US" dirty="0" smtClean="0"/>
              <a:t> </a:t>
            </a:r>
            <a:r>
              <a:rPr lang="en-US" u="sng" dirty="0" err="1"/>
              <a:t>talkilarius</a:t>
            </a:r>
            <a:endParaRPr lang="en-US" dirty="0"/>
          </a:p>
          <a:p>
            <a:pPr lvl="0"/>
            <a:r>
              <a:rPr lang="en-US" u="sng" dirty="0" err="1"/>
              <a:t>Urbus</a:t>
            </a:r>
            <a:r>
              <a:rPr lang="en-US" dirty="0"/>
              <a:t> </a:t>
            </a:r>
            <a:r>
              <a:rPr lang="en-US" u="sng" dirty="0" err="1"/>
              <a:t>onehundredacrewoodis</a:t>
            </a:r>
            <a:endParaRPr lang="en-US" dirty="0"/>
          </a:p>
          <a:p>
            <a:pPr lvl="0"/>
            <a:r>
              <a:rPr lang="en-US" u="sng" dirty="0" err="1"/>
              <a:t>Rodentia</a:t>
            </a:r>
            <a:r>
              <a:rPr lang="en-US" dirty="0"/>
              <a:t> </a:t>
            </a:r>
            <a:r>
              <a:rPr lang="en-US" u="sng" dirty="0" err="1"/>
              <a:t>rugularis</a:t>
            </a:r>
            <a:endParaRPr lang="en-US" dirty="0"/>
          </a:p>
          <a:p>
            <a:pPr lvl="0"/>
            <a:r>
              <a:rPr lang="en-US" u="sng" dirty="0"/>
              <a:t>Felix</a:t>
            </a:r>
            <a:r>
              <a:rPr lang="en-US" dirty="0"/>
              <a:t> </a:t>
            </a:r>
            <a:r>
              <a:rPr lang="en-US" u="sng" dirty="0" err="1"/>
              <a:t>aristocraticus</a:t>
            </a:r>
            <a:endParaRPr lang="en-US" dirty="0"/>
          </a:p>
          <a:p>
            <a:pPr lvl="0"/>
            <a:r>
              <a:rPr lang="en-US" u="sng" dirty="0" err="1"/>
              <a:t>Feetis</a:t>
            </a:r>
            <a:r>
              <a:rPr lang="en-US" dirty="0"/>
              <a:t> </a:t>
            </a:r>
            <a:r>
              <a:rPr lang="en-US" u="sng" dirty="0"/>
              <a:t>Carolina</a:t>
            </a:r>
            <a:endParaRPr lang="en-US" dirty="0"/>
          </a:p>
          <a:p>
            <a:pPr lvl="0"/>
            <a:r>
              <a:rPr lang="en-US" u="sng" dirty="0"/>
              <a:t>Felix</a:t>
            </a:r>
            <a:r>
              <a:rPr lang="en-US" dirty="0"/>
              <a:t> </a:t>
            </a:r>
            <a:r>
              <a:rPr lang="en-US" u="sng" dirty="0"/>
              <a:t>bunion</a:t>
            </a:r>
            <a:endParaRPr lang="en-US" dirty="0"/>
          </a:p>
          <a:p>
            <a:pPr lvl="0"/>
            <a:r>
              <a:rPr lang="en-US" u="sng" dirty="0" err="1"/>
              <a:t>Canis</a:t>
            </a:r>
            <a:r>
              <a:rPr lang="en-US" dirty="0"/>
              <a:t> </a:t>
            </a:r>
            <a:r>
              <a:rPr lang="en-US" u="sng" dirty="0" err="1"/>
              <a:t>trampularis</a:t>
            </a:r>
            <a:r>
              <a:rPr lang="en-US" u="sng" dirty="0"/>
              <a:t> </a:t>
            </a:r>
            <a:r>
              <a:rPr lang="en-US" dirty="0"/>
              <a:t> and </a:t>
            </a:r>
            <a:r>
              <a:rPr lang="en-US" u="sng" dirty="0" err="1"/>
              <a:t>Canis</a:t>
            </a:r>
            <a:r>
              <a:rPr lang="en-US" dirty="0"/>
              <a:t> </a:t>
            </a:r>
            <a:r>
              <a:rPr lang="en-US" u="sng" dirty="0" err="1"/>
              <a:t>femalaris</a:t>
            </a:r>
            <a:endParaRPr lang="en-US" dirty="0"/>
          </a:p>
          <a:p>
            <a:pPr lvl="0"/>
            <a:r>
              <a:rPr lang="en-US" u="sng" dirty="0" err="1"/>
              <a:t>Studenticus</a:t>
            </a:r>
            <a:r>
              <a:rPr lang="en-US" u="sng" dirty="0"/>
              <a:t> </a:t>
            </a:r>
            <a:r>
              <a:rPr lang="en-US" u="sng" dirty="0" err="1"/>
              <a:t>talkallthetimeicus</a:t>
            </a:r>
            <a:endParaRPr lang="en-US" dirty="0"/>
          </a:p>
          <a:p>
            <a:pPr lvl="0"/>
            <a:r>
              <a:rPr lang="en-US" u="sng" dirty="0" err="1"/>
              <a:t>Lupin</a:t>
            </a:r>
            <a:r>
              <a:rPr lang="en-US" dirty="0"/>
              <a:t> </a:t>
            </a:r>
            <a:r>
              <a:rPr lang="en-US" u="sng" dirty="0" err="1"/>
              <a:t>packularis</a:t>
            </a:r>
            <a:endParaRPr lang="en-US" dirty="0"/>
          </a:p>
          <a:p>
            <a:r>
              <a:rPr lang="en-US" u="sng" dirty="0" err="1"/>
              <a:t>Bioclass</a:t>
            </a:r>
            <a:r>
              <a:rPr lang="en-US" dirty="0"/>
              <a:t> </a:t>
            </a:r>
            <a:r>
              <a:rPr lang="en-US" u="sng" dirty="0" err="1"/>
              <a:t>quiteimpressiviticus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know the classification for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Domain: Eukarya </a:t>
            </a:r>
          </a:p>
          <a:p>
            <a:r>
              <a:rPr lang="en-US" dirty="0" smtClean="0"/>
              <a:t>Kingdom</a:t>
            </a:r>
            <a:r>
              <a:rPr lang="en-US" dirty="0" smtClean="0"/>
              <a:t>: ANIMALIA</a:t>
            </a:r>
          </a:p>
          <a:p>
            <a:r>
              <a:rPr lang="en-US" dirty="0" smtClean="0"/>
              <a:t>Phylum: CHRODATA</a:t>
            </a:r>
          </a:p>
          <a:p>
            <a:r>
              <a:rPr lang="en-US" dirty="0" smtClean="0"/>
              <a:t>Class: MAMMALIA</a:t>
            </a:r>
          </a:p>
          <a:p>
            <a:r>
              <a:rPr lang="en-US" dirty="0" smtClean="0"/>
              <a:t>Order: PRIMATES</a:t>
            </a:r>
          </a:p>
          <a:p>
            <a:r>
              <a:rPr lang="en-US" dirty="0" smtClean="0"/>
              <a:t>Family: HOMINIDAE</a:t>
            </a:r>
          </a:p>
          <a:p>
            <a:r>
              <a:rPr lang="en-US" dirty="0" smtClean="0"/>
              <a:t>Genus: </a:t>
            </a:r>
            <a:r>
              <a:rPr lang="en-US" i="1" u="sng" dirty="0" smtClean="0"/>
              <a:t>Homo</a:t>
            </a:r>
            <a:endParaRPr lang="en-US" i="1" dirty="0" smtClean="0"/>
          </a:p>
          <a:p>
            <a:r>
              <a:rPr lang="en-US" dirty="0" smtClean="0"/>
              <a:t>Species: </a:t>
            </a:r>
            <a:r>
              <a:rPr lang="en-US" i="1" u="sng" dirty="0" smtClean="0"/>
              <a:t>sapiens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96" y="3505200"/>
            <a:ext cx="347472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74" y="5638800"/>
            <a:ext cx="448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Lucy: same K, P, C, O, F!! </a:t>
            </a:r>
            <a:r>
              <a:rPr lang="en-US" sz="2000" i="1" u="sng" dirty="0" smtClean="0">
                <a:solidFill>
                  <a:schemeClr val="bg2">
                    <a:lumMod val="50000"/>
                  </a:schemeClr>
                </a:solidFill>
              </a:rPr>
              <a:t>Australopithecus afarensis</a:t>
            </a:r>
            <a:endParaRPr lang="en-US" sz="20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in common are organisms?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7182907" cy="42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e) Factors used in taxonomy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Comparative morphology (shape, structure)</a:t>
            </a:r>
          </a:p>
          <a:p>
            <a:r>
              <a:rPr lang="en-US" dirty="0" smtClean="0"/>
              <a:t>Embryology (early development)</a:t>
            </a:r>
          </a:p>
          <a:p>
            <a:r>
              <a:rPr lang="en-US" dirty="0" smtClean="0"/>
              <a:t>Chromosomes (DNA, genetic info)</a:t>
            </a:r>
          </a:p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Behavior</a:t>
            </a:r>
          </a:p>
          <a:p>
            <a:r>
              <a:rPr lang="en-US" dirty="0" smtClean="0"/>
              <a:t>Phylogeny (new word…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PHYLOGENY: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239000" cy="4846320"/>
          </a:xfrm>
        </p:spPr>
        <p:txBody>
          <a:bodyPr/>
          <a:lstStyle/>
          <a:p>
            <a:r>
              <a:rPr lang="en-US" dirty="0" smtClean="0"/>
              <a:t>Evolutionary history of a species</a:t>
            </a:r>
          </a:p>
          <a:p>
            <a:r>
              <a:rPr lang="en-US" dirty="0" smtClean="0"/>
              <a:t>Who is more related to whom?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343400" cy="43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cladogram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3829050" cy="3420618"/>
          </a:xfrm>
        </p:spPr>
      </p:pic>
    </p:spTree>
    <p:extLst>
      <p:ext uri="{BB962C8B-B14F-4D97-AF65-F5344CB8AC3E}">
        <p14:creationId xmlns:p14="http://schemas.microsoft.com/office/powerpoint/2010/main" val="2933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classification?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in understanding how organisms are related and how they are different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7" y="2438400"/>
            <a:ext cx="2488773" cy="155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33650"/>
            <a:ext cx="2381250" cy="28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4111950"/>
            <a:ext cx="3879850" cy="25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cells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75073"/>
              </p:ext>
            </p:extLst>
          </p:nvPr>
        </p:nvGraphicFramePr>
        <p:xfrm>
          <a:off x="457200" y="1609725"/>
          <a:ext cx="7239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Eukaryotic</a:t>
                      </a:r>
                    </a:p>
                    <a:p>
                      <a:r>
                        <a:rPr lang="en-US" dirty="0" smtClean="0"/>
                        <a:t>-has</a:t>
                      </a:r>
                      <a:r>
                        <a:rPr lang="en-US" baseline="0" dirty="0" smtClean="0"/>
                        <a:t> membrane bound organelles</a:t>
                      </a:r>
                    </a:p>
                    <a:p>
                      <a:r>
                        <a:rPr lang="en-US" baseline="0" dirty="0" smtClean="0"/>
                        <a:t>-true 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Prokaryotic</a:t>
                      </a:r>
                    </a:p>
                    <a:p>
                      <a:r>
                        <a:rPr lang="en-US" dirty="0" smtClean="0"/>
                        <a:t>-no</a:t>
                      </a:r>
                      <a:r>
                        <a:rPr lang="en-US" baseline="0" dirty="0" smtClean="0"/>
                        <a:t> membrane bound organelles</a:t>
                      </a:r>
                    </a:p>
                    <a:p>
                      <a:r>
                        <a:rPr lang="en-US" baseline="0" dirty="0" smtClean="0"/>
                        <a:t>-no true nucleus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4364"/>
            <a:ext cx="285750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2486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 VS. EUKARYOTE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1" y="1447800"/>
            <a:ext cx="2266950" cy="2247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60845"/>
            <a:ext cx="1428750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1" y="4419600"/>
            <a:ext cx="1428749" cy="1223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" y="5626502"/>
            <a:ext cx="1200150" cy="96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33" y="1678135"/>
            <a:ext cx="2200275" cy="2828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78627"/>
            <a:ext cx="2548448" cy="2072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47800"/>
            <a:ext cx="1800225" cy="150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69258"/>
            <a:ext cx="2193878" cy="1486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26" y="4601612"/>
            <a:ext cx="1800225" cy="1504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76" y="1828800"/>
            <a:ext cx="1885950" cy="1445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01" y="3812739"/>
            <a:ext cx="1795727" cy="15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6</a:t>
            </a:r>
            <a:r>
              <a:rPr lang="en-US" dirty="0" smtClean="0"/>
              <a:t>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43784"/>
          </a:xfrm>
        </p:spPr>
        <p:txBody>
          <a:bodyPr/>
          <a:lstStyle/>
          <a:p>
            <a:r>
              <a:rPr lang="en-US" dirty="0" err="1" smtClean="0"/>
              <a:t>Monera</a:t>
            </a:r>
            <a:r>
              <a:rPr lang="en-US" dirty="0" smtClean="0"/>
              <a:t> – now broken down into: </a:t>
            </a:r>
            <a:r>
              <a:rPr lang="en-US" dirty="0" err="1" smtClean="0"/>
              <a:t>Archaebacteria</a:t>
            </a:r>
            <a:r>
              <a:rPr lang="en-US" dirty="0" smtClean="0"/>
              <a:t> &amp; Eubacteria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Protista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Fungi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Plantae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Animalia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2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3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Archaea</a:t>
            </a:r>
            <a:r>
              <a:rPr lang="en-US" dirty="0" smtClean="0"/>
              <a:t> and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domain is like a collective </a:t>
            </a:r>
            <a:r>
              <a:rPr lang="en-US" dirty="0" err="1" smtClean="0"/>
              <a:t>Monera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Archae</a:t>
            </a:r>
            <a:r>
              <a:rPr lang="en-US" dirty="0" smtClean="0"/>
              <a:t>: bacteria that like extreme conditions—even called EXTREMOPHILES!</a:t>
            </a:r>
          </a:p>
          <a:p>
            <a:pPr marL="0" indent="0">
              <a:buNone/>
            </a:pPr>
            <a:r>
              <a:rPr lang="en-US" dirty="0" smtClean="0"/>
              <a:t>*live in extreme conditions…high salt content, high heat, little oxygen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" y="3886200"/>
            <a:ext cx="28575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91" y="4466656"/>
            <a:ext cx="28575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37" y="3429000"/>
            <a:ext cx="24479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Arachae</a:t>
            </a:r>
            <a:r>
              <a:rPr lang="en-US" dirty="0" smtClean="0"/>
              <a:t>, these are prokaryotic, unicellular</a:t>
            </a:r>
          </a:p>
          <a:p>
            <a:r>
              <a:rPr lang="en-US" dirty="0" smtClean="0"/>
              <a:t>3 shapes:</a:t>
            </a:r>
          </a:p>
          <a:p>
            <a:r>
              <a:rPr lang="en-US" dirty="0" err="1" smtClean="0"/>
              <a:t>Coccus</a:t>
            </a:r>
            <a:r>
              <a:rPr lang="en-US" dirty="0" smtClean="0"/>
              <a:t> (round), bacillus (rod), </a:t>
            </a:r>
            <a:r>
              <a:rPr lang="en-US" dirty="0" err="1" smtClean="0"/>
              <a:t>spirlla</a:t>
            </a:r>
            <a:r>
              <a:rPr lang="en-US" dirty="0" smtClean="0"/>
              <a:t> (spiral)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450609"/>
            <a:ext cx="2357206" cy="1807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85867"/>
            <a:ext cx="2133600" cy="1827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4151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Eukaryotic, </a:t>
            </a:r>
            <a:r>
              <a:rPr lang="en-US" dirty="0" err="1" smtClean="0"/>
              <a:t>uni</a:t>
            </a:r>
            <a:r>
              <a:rPr lang="en-US" dirty="0" smtClean="0"/>
              <a:t>- and multicellular, can be animal like, plant like and fungus like</a:t>
            </a:r>
          </a:p>
          <a:p>
            <a:r>
              <a:rPr lang="en-US" dirty="0" smtClean="0"/>
              <a:t>Animal Like: amoeba, paramecium, euglena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348521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76" y="3124200"/>
            <a:ext cx="285750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4" y="3018430"/>
            <a:ext cx="18002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like: algae, diatoms, kelp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14550"/>
            <a:ext cx="2352675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14550"/>
            <a:ext cx="28575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71650"/>
            <a:ext cx="1752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Fungus-like: water molds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103822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15240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47850"/>
            <a:ext cx="2857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Decomposer</a:t>
            </a:r>
          </a:p>
          <a:p>
            <a:r>
              <a:rPr lang="en-US" dirty="0" smtClean="0"/>
              <a:t>Heterotrophic</a:t>
            </a:r>
          </a:p>
          <a:p>
            <a:r>
              <a:rPr lang="en-US" dirty="0" smtClean="0"/>
              <a:t>Ex. Molds, mushrooms, athlete’s</a:t>
            </a:r>
          </a:p>
          <a:p>
            <a:pPr marL="0" indent="0">
              <a:buNone/>
            </a:pPr>
            <a:r>
              <a:rPr lang="en-US" dirty="0" smtClean="0"/>
              <a:t>foot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5780"/>
            <a:ext cx="4025900" cy="281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3285774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76700"/>
            <a:ext cx="1758462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2" y="4457700"/>
            <a:ext cx="28575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3583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of identifying and classifying and naming organisms, based on similarities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FYI: estimated to be 30 million species on earth</a:t>
            </a:r>
          </a:p>
          <a:p>
            <a:r>
              <a:rPr lang="en-US" dirty="0" smtClean="0"/>
              <a:t>Scientists use taxonomy because they need a consistent naming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7000"/>
            <a:ext cx="3733800" cy="3733800"/>
          </a:xfr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DID ONE MUSHROOM SAY TO THE OTHER?</a:t>
            </a:r>
          </a:p>
        </p:txBody>
      </p:sp>
    </p:spTree>
    <p:extLst>
      <p:ext uri="{BB962C8B-B14F-4D97-AF65-F5344CB8AC3E}">
        <p14:creationId xmlns:p14="http://schemas.microsoft.com/office/powerpoint/2010/main" val="121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Producers-”do” photosynthesis</a:t>
            </a:r>
          </a:p>
          <a:p>
            <a:r>
              <a:rPr lang="en-US" dirty="0" smtClean="0"/>
              <a:t>Cell wall</a:t>
            </a:r>
          </a:p>
          <a:p>
            <a:r>
              <a:rPr lang="en-US" dirty="0" smtClean="0"/>
              <a:t>Examples: fern, tulip, oak, redwood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"/>
            <a:ext cx="220027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72" y="3886200"/>
            <a:ext cx="28575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30" y="366784"/>
            <a:ext cx="28575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2197290" cy="219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7" y="4114800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Aerobic</a:t>
            </a:r>
          </a:p>
          <a:p>
            <a:r>
              <a:rPr lang="en-US" dirty="0" smtClean="0"/>
              <a:t>Consumer</a:t>
            </a:r>
          </a:p>
          <a:p>
            <a:r>
              <a:rPr lang="en-US" dirty="0" smtClean="0"/>
              <a:t>Can be vertebrates (backbone)</a:t>
            </a:r>
          </a:p>
          <a:p>
            <a:pPr marL="0" indent="0">
              <a:buNone/>
            </a:pPr>
            <a:r>
              <a:rPr lang="en-US" dirty="0" smtClean="0"/>
              <a:t>Or invertebrates (no backbone)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36" y="5326569"/>
            <a:ext cx="1695450" cy="1271588"/>
          </a:xfrm>
          <a:prstGeom prst="rect">
            <a:avLst/>
          </a:prstGeom>
        </p:spPr>
      </p:pic>
      <p:pic>
        <p:nvPicPr>
          <p:cNvPr id="2056" name="Picture 8" descr="http://ts2.mm.bing.net/images/thumbnail.aspx?q=4588528887202117&amp;id=b0561673949b59431ebad24418a3ccd2">
            <a:hlinkClick r:id="rId3" tooltip="Jelly_Fish1.jpg (101397 bytes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1463040"/>
            <a:ext cx="1876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1.mm.bing.net/images/thumbnail.aspx?q=5000321740898816&amp;id=756e39ce0315a69256ab0c6db2237986">
            <a:hlinkClick r:id="rId5" tooltip="Spongebob - Spongebob Squarepants Wallpaper (1595656) - Fanpo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93" y="3327726"/>
            <a:ext cx="1876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s3.mm.bing.net/images/thumbnail.aspx?q=4829145826132498&amp;id=85e28e69835a407318eebfe85b26a14b">
            <a:hlinkClick r:id="rId7" tooltip="Killer Wha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48" y="1202871"/>
            <a:ext cx="1876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s4.mm.bing.net/images/thumbnail.aspx?q=4789713737287591&amp;id=844cc182f2d6322f2f85d666525ab9af">
            <a:hlinkClick r:id="rId9" tooltip="Preparing Lobster | boozinfoodie.co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60289"/>
            <a:ext cx="14097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H) 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used to identify organisms by using pairs of contrasting characteristics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29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Amoeba Sisters Video </a:t>
            </a:r>
            <a:r>
              <a:rPr lang="en-US" sz="4000" dirty="0" smtClean="0">
                <a:sym typeface="Wingdings" panose="05000000000000000000" pitchFamily="2" charset="2"/>
              </a:rPr>
              <a:t>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58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</a:t>
            </a:r>
            <a:r>
              <a:rPr lang="en-US" smtClean="0"/>
              <a:t>dichotomous key: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4920" y="1975644"/>
          <a:ext cx="5623560" cy="4114800"/>
        </p:xfrm>
        <a:graphic>
          <a:graphicData uri="http://schemas.openxmlformats.org/drawingml/2006/table">
            <a:tbl>
              <a:tblPr/>
              <a:tblGrid>
                <a:gridCol w="46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round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Garbanzo bean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1b.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elliptical or oblong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 to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white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White northern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2b.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Bean has dark pigments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 to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evenly pigmented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 to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3b.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pigmentation mottled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Pinto bean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black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Black bean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4b.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Bean reddish-brown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Kidney bean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074" name="Picture 2" descr="http://ts2.mm.bing.net/images/thumbnail.aspx?q=4812215053453369&amp;id=76b1d89e4273807a38fdb063b5680997">
            <a:hlinkClick r:id="rId2" tooltip="Crispy Roasted Chickpeas (Garbanzo Beans) | Steamy Kitchen Recip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34" y="1395412"/>
            <a:ext cx="1600200" cy="10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images/thumbnail.aspx?q=4608878431765096&amp;id=334b396b1b60f8358968d36766364a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47" y="2590800"/>
            <a:ext cx="1440407" cy="14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1.mm.bing.net/images/thumbnail.aspx?q=4894631181552412&amp;id=7c0df28bfb4bd84b5da8bce71884a9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05" y="33337"/>
            <a:ext cx="207402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1.mm.bing.net/images/thumbnail.aspx?q=4517468657091008&amp;id=3187876f93e2794b83f0e46b975386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03" y="4031208"/>
            <a:ext cx="1721893" cy="11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s2.mm.bing.net/images/thumbnail.aspx?q=4892191636063441&amp;id=15d03795e0dfa03909c02250cabf36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34" y="5372951"/>
            <a:ext cx="13843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 : classified every living thing into 2 groups—plants/animals</a:t>
            </a:r>
          </a:p>
          <a:p>
            <a:r>
              <a:rPr lang="en-US" dirty="0" smtClean="0"/>
              <a:t>Animals: land dwellers, water dwellers, air dwellers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0"/>
            <a:ext cx="1352550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91" y="3931812"/>
            <a:ext cx="28575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6200"/>
            <a:ext cx="3089991" cy="20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living thing classified into 2 groups: animal? Plant?</a:t>
            </a:r>
          </a:p>
          <a:p>
            <a:r>
              <a:rPr lang="en-US" dirty="0" smtClean="0"/>
              <a:t>Plants: trees, herbs, shrubs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1" y="3276600"/>
            <a:ext cx="2028701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28575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3311236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Aristotle’s classification take into account every living thing?</a:t>
            </a:r>
          </a:p>
          <a:p>
            <a:r>
              <a:rPr lang="en-US" dirty="0" smtClean="0"/>
              <a:t>Back in his day, yes!</a:t>
            </a:r>
          </a:p>
          <a:p>
            <a:r>
              <a:rPr lang="en-US" dirty="0" smtClean="0"/>
              <a:t>Then with an increase in the amount of info, CONFUSION! They needed a consistent naming system.</a:t>
            </a:r>
          </a:p>
          <a:p>
            <a:r>
              <a:rPr lang="en-US" dirty="0" smtClean="0"/>
              <a:t>On the scene arrives the Father of Modern Taxonomy: </a:t>
            </a:r>
            <a:r>
              <a:rPr lang="en-US" dirty="0" smtClean="0">
                <a:solidFill>
                  <a:srgbClr val="FF0000"/>
                </a:solidFill>
              </a:rPr>
              <a:t>CAROLUS LINNAEUS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4400"/>
            <a:ext cx="1187831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History (still there…)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0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Carolus Linnaeus: Father of Modern Taxonomy.</a:t>
            </a:r>
          </a:p>
          <a:p>
            <a:r>
              <a:rPr lang="en-US" dirty="0" smtClean="0"/>
              <a:t>He developed </a:t>
            </a:r>
            <a:r>
              <a:rPr lang="en-US" dirty="0" smtClean="0">
                <a:solidFill>
                  <a:srgbClr val="FF0000"/>
                </a:solidFill>
              </a:rPr>
              <a:t>BINOMIAL NOMENCLATURE SYSTEM</a:t>
            </a:r>
          </a:p>
          <a:p>
            <a:r>
              <a:rPr lang="en-US" u="sng" dirty="0" smtClean="0"/>
              <a:t>Genus species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37992"/>
            <a:ext cx="390324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Three domains: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600200"/>
            <a:ext cx="7239000" cy="2036136"/>
          </a:xfrm>
        </p:spPr>
        <p:txBody>
          <a:bodyPr/>
          <a:lstStyle/>
          <a:p>
            <a:r>
              <a:rPr lang="en-US" dirty="0" smtClean="0"/>
              <a:t>Archaea or </a:t>
            </a:r>
            <a:r>
              <a:rPr lang="en-US" dirty="0" err="1" smtClean="0"/>
              <a:t>Archae</a:t>
            </a:r>
            <a:endParaRPr lang="en-US" dirty="0" smtClean="0"/>
          </a:p>
          <a:p>
            <a:r>
              <a:rPr lang="en-US" dirty="0" smtClean="0"/>
              <a:t>Bacteria (or Eubacteria)</a:t>
            </a:r>
          </a:p>
          <a:p>
            <a:r>
              <a:rPr lang="en-US" dirty="0" err="1" smtClean="0"/>
              <a:t>Eukarya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7525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C) Levels of organization/classification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848600" cy="5096184"/>
          </a:xfrm>
        </p:spPr>
        <p:txBody>
          <a:bodyPr/>
          <a:lstStyle/>
          <a:p>
            <a:r>
              <a:rPr lang="en-US" dirty="0" smtClean="0"/>
              <a:t>DOMAIN        </a:t>
            </a:r>
          </a:p>
          <a:p>
            <a:r>
              <a:rPr lang="en-US" dirty="0" smtClean="0"/>
              <a:t>Kingdom</a:t>
            </a:r>
          </a:p>
          <a:p>
            <a:r>
              <a:rPr lang="en-US" dirty="0" smtClean="0"/>
              <a:t>Phylum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*Remember: </a:t>
            </a:r>
          </a:p>
          <a:p>
            <a:pPr marL="29260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istinguished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ings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lay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hess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ine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reen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ilk.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1221</TotalTime>
  <Words>649</Words>
  <Application>Microsoft Office PowerPoint</Application>
  <PresentationFormat>On-screen Show (4:3)</PresentationFormat>
  <Paragraphs>169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Trebuchet MS</vt:lpstr>
      <vt:lpstr>Wingdings</vt:lpstr>
      <vt:lpstr>Wingdings 2</vt:lpstr>
      <vt:lpstr>Opulent</vt:lpstr>
      <vt:lpstr>PowerPoint Presentation</vt:lpstr>
      <vt:lpstr>What is classification? </vt:lpstr>
      <vt:lpstr>A) Taxonomy</vt:lpstr>
      <vt:lpstr>b) HISTORY</vt:lpstr>
      <vt:lpstr>1) Aristotle</vt:lpstr>
      <vt:lpstr>PowerPoint Presentation</vt:lpstr>
      <vt:lpstr>B) History (still there…) </vt:lpstr>
      <vt:lpstr> Three domains:</vt:lpstr>
      <vt:lpstr>C) Levels of organization/classification system</vt:lpstr>
      <vt:lpstr>PowerPoint Presentation</vt:lpstr>
      <vt:lpstr>Examples of scientific names</vt:lpstr>
      <vt:lpstr>d) Scientific name </vt:lpstr>
      <vt:lpstr>For fun…</vt:lpstr>
      <vt:lpstr>We need to know the classification for humans</vt:lpstr>
      <vt:lpstr>How in common are organisms?</vt:lpstr>
      <vt:lpstr>e) Factors used in taxonomy </vt:lpstr>
      <vt:lpstr>PHYLOGENY: </vt:lpstr>
      <vt:lpstr>PowerPoint Presentation</vt:lpstr>
      <vt:lpstr>cladogram</vt:lpstr>
      <vt:lpstr>2 types of cells</vt:lpstr>
      <vt:lpstr>PROKARYOTE VS. EUKARYOTE</vt:lpstr>
      <vt:lpstr>The 6 kingdoms</vt:lpstr>
      <vt:lpstr>PowerPoint Presentation</vt:lpstr>
      <vt:lpstr>Archaea and bacteria</vt:lpstr>
      <vt:lpstr>Eubacteria</vt:lpstr>
      <vt:lpstr>Protista</vt:lpstr>
      <vt:lpstr>Protista</vt:lpstr>
      <vt:lpstr>protista</vt:lpstr>
      <vt:lpstr>FUNGI</vt:lpstr>
      <vt:lpstr>PowerPoint Presentation</vt:lpstr>
      <vt:lpstr>Plantae </vt:lpstr>
      <vt:lpstr>ANIMALIA</vt:lpstr>
      <vt:lpstr>H) Dichotomous key</vt:lpstr>
      <vt:lpstr>Bean dichotomous key: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Perry</dc:creator>
  <cp:lastModifiedBy>Joan Stone</cp:lastModifiedBy>
  <cp:revision>39</cp:revision>
  <cp:lastPrinted>2014-09-02T16:52:16Z</cp:lastPrinted>
  <dcterms:created xsi:type="dcterms:W3CDTF">2012-05-11T20:13:48Z</dcterms:created>
  <dcterms:modified xsi:type="dcterms:W3CDTF">2018-08-31T18:40:26Z</dcterms:modified>
</cp:coreProperties>
</file>